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6"/>
  </p:notesMasterIdLst>
  <p:handoutMasterIdLst>
    <p:handoutMasterId r:id="rId27"/>
  </p:handoutMasterIdLst>
  <p:sldIdLst>
    <p:sldId id="270" r:id="rId5"/>
    <p:sldId id="619" r:id="rId6"/>
    <p:sldId id="648" r:id="rId7"/>
    <p:sldId id="658" r:id="rId8"/>
    <p:sldId id="659" r:id="rId9"/>
    <p:sldId id="661" r:id="rId10"/>
    <p:sldId id="663" r:id="rId11"/>
    <p:sldId id="649" r:id="rId12"/>
    <p:sldId id="666" r:id="rId13"/>
    <p:sldId id="650" r:id="rId14"/>
    <p:sldId id="660" r:id="rId15"/>
    <p:sldId id="657" r:id="rId16"/>
    <p:sldId id="664" r:id="rId17"/>
    <p:sldId id="665" r:id="rId18"/>
    <p:sldId id="662" r:id="rId19"/>
    <p:sldId id="654" r:id="rId20"/>
    <p:sldId id="655" r:id="rId21"/>
    <p:sldId id="656" r:id="rId22"/>
    <p:sldId id="652" r:id="rId23"/>
    <p:sldId id="635" r:id="rId24"/>
    <p:sldId id="667" r:id="rId25"/>
  </p:sldIdLst>
  <p:sldSz cx="9144000" cy="6858000" type="screen4x3"/>
  <p:notesSz cx="6858000" cy="92408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1187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96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48"/>
            <a:ext cx="9144000" cy="364329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DE-SC0000661.</a:t>
            </a:r>
          </a:p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E543906-16D3-4B1F-A4DE-E132643E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83" r:id="rId10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Vasu Vuppala, FRIB/NSCL</a:t>
            </a:r>
          </a:p>
          <a:p>
            <a:r>
              <a:rPr lang="en-US" dirty="0" smtClean="0"/>
              <a:t>May 20, 2015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47282"/>
            <a:ext cx="9001124" cy="478612"/>
          </a:xfrm>
        </p:spPr>
        <p:txBody>
          <a:bodyPr/>
          <a:lstStyle/>
          <a:p>
            <a:r>
              <a:rPr lang="en-US" dirty="0" smtClean="0"/>
              <a:t>Hour Log: System for </a:t>
            </a:r>
            <a:r>
              <a:rPr lang="en-US" dirty="0" smtClean="0"/>
              <a:t>Facility Status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8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753" y="1066800"/>
            <a:ext cx="7884494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851861"/>
            <a:ext cx="8991600" cy="34574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57325"/>
            <a:ext cx="8991600" cy="40465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8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DataU</a:t>
            </a:r>
            <a:r>
              <a:rPr lang="en-US" dirty="0" smtClean="0"/>
              <a:t> Display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5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Hallway Display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16446" y="3216980"/>
            <a:ext cx="9906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Olog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539760" y="1340639"/>
            <a:ext cx="1066800" cy="685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Trouble Reports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076700" y="1338236"/>
            <a:ext cx="1295400" cy="685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Approved Experiments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727940" y="1866663"/>
            <a:ext cx="1066800" cy="685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94719" y="4651343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DataU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Display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4664125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Hallway Display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2723" y="4651343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Call-In List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6446" y="4651343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3064197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Hour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7" idx="5"/>
            <a:endCxn id="14" idx="0"/>
          </p:cNvCxnSpPr>
          <p:nvPr/>
        </p:nvCxnSpPr>
        <p:spPr>
          <a:xfrm>
            <a:off x="3450331" y="1926006"/>
            <a:ext cx="816869" cy="113819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4" idx="0"/>
          </p:cNvCxnSpPr>
          <p:nvPr/>
        </p:nvCxnSpPr>
        <p:spPr>
          <a:xfrm flipH="1">
            <a:off x="4267200" y="2024036"/>
            <a:ext cx="457200" cy="104016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4" idx="0"/>
          </p:cNvCxnSpPr>
          <p:nvPr/>
        </p:nvCxnSpPr>
        <p:spPr>
          <a:xfrm flipH="1">
            <a:off x="4267200" y="2452030"/>
            <a:ext cx="1616969" cy="612167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4"/>
            <a:endCxn id="10" idx="0"/>
          </p:cNvCxnSpPr>
          <p:nvPr/>
        </p:nvCxnSpPr>
        <p:spPr>
          <a:xfrm flipH="1">
            <a:off x="2490019" y="3978597"/>
            <a:ext cx="1777181" cy="67274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4"/>
            <a:endCxn id="11" idx="0"/>
          </p:cNvCxnSpPr>
          <p:nvPr/>
        </p:nvCxnSpPr>
        <p:spPr>
          <a:xfrm flipH="1">
            <a:off x="3924300" y="3978597"/>
            <a:ext cx="342900" cy="68552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4"/>
            <a:endCxn id="12" idx="0"/>
          </p:cNvCxnSpPr>
          <p:nvPr/>
        </p:nvCxnSpPr>
        <p:spPr>
          <a:xfrm>
            <a:off x="4267200" y="3978597"/>
            <a:ext cx="1050823" cy="67274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13" idx="0"/>
          </p:cNvCxnSpPr>
          <p:nvPr/>
        </p:nvCxnSpPr>
        <p:spPr>
          <a:xfrm>
            <a:off x="4267200" y="3978597"/>
            <a:ext cx="2444546" cy="67274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6"/>
            <a:endCxn id="6" idx="1"/>
          </p:cNvCxnSpPr>
          <p:nvPr/>
        </p:nvCxnSpPr>
        <p:spPr>
          <a:xfrm flipV="1">
            <a:off x="4724400" y="3483680"/>
            <a:ext cx="1492046" cy="37717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82071" y="2030225"/>
            <a:ext cx="1066800" cy="685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Archiver Appliance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3" idx="6"/>
            <a:endCxn id="14" idx="0"/>
          </p:cNvCxnSpPr>
          <p:nvPr/>
        </p:nvCxnSpPr>
        <p:spPr>
          <a:xfrm>
            <a:off x="2248871" y="2373125"/>
            <a:ext cx="2018329" cy="69107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owchart: Magnetic Disk 30"/>
          <p:cNvSpPr/>
          <p:nvPr/>
        </p:nvSpPr>
        <p:spPr>
          <a:xfrm>
            <a:off x="2469803" y="3280993"/>
            <a:ext cx="510306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Facility Status</a:t>
            </a:r>
            <a:endParaRPr lang="en-US" sz="800" dirty="0"/>
          </a:p>
        </p:txBody>
      </p:sp>
      <p:cxnSp>
        <p:nvCxnSpPr>
          <p:cNvPr id="32" name="Straight Arrow Connector 31"/>
          <p:cNvCxnSpPr>
            <a:stCxn id="31" idx="4"/>
            <a:endCxn id="14" idx="2"/>
          </p:cNvCxnSpPr>
          <p:nvPr/>
        </p:nvCxnSpPr>
        <p:spPr>
          <a:xfrm flipV="1">
            <a:off x="2980109" y="3521397"/>
            <a:ext cx="829891" cy="6592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9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7100"/>
            <a:ext cx="8609922" cy="5027414"/>
          </a:xfrm>
        </p:spPr>
        <p:txBody>
          <a:bodyPr/>
          <a:lstStyle/>
          <a:p>
            <a:r>
              <a:rPr lang="en-US" sz="2000" dirty="0" smtClean="0"/>
              <a:t>Manages Facility Status</a:t>
            </a:r>
          </a:p>
          <a:p>
            <a:pPr lvl="1"/>
            <a:r>
              <a:rPr lang="en-US" sz="1800" dirty="0" smtClean="0"/>
              <a:t>Experiment, Source, Vault, Breakdowns, Beams</a:t>
            </a:r>
          </a:p>
          <a:p>
            <a:pPr lvl="1"/>
            <a:r>
              <a:rPr lang="en-US" sz="1800" dirty="0" smtClean="0"/>
              <a:t>Shift Information</a:t>
            </a:r>
          </a:p>
          <a:p>
            <a:r>
              <a:rPr lang="en-US" sz="2000" dirty="0" smtClean="0"/>
              <a:t>Integrates with External Systems</a:t>
            </a:r>
          </a:p>
          <a:p>
            <a:pPr lvl="1"/>
            <a:r>
              <a:rPr lang="en-US" sz="1800" dirty="0" smtClean="0"/>
              <a:t>Approved Experiments</a:t>
            </a:r>
          </a:p>
          <a:p>
            <a:pPr lvl="1"/>
            <a:r>
              <a:rPr lang="en-US" sz="1800" dirty="0" smtClean="0"/>
              <a:t>Trouble Reports</a:t>
            </a:r>
          </a:p>
          <a:p>
            <a:pPr lvl="1"/>
            <a:r>
              <a:rPr lang="en-US" sz="1800" dirty="0" smtClean="0"/>
              <a:t>Training System</a:t>
            </a:r>
          </a:p>
          <a:p>
            <a:pPr lvl="1"/>
            <a:r>
              <a:rPr lang="en-US" sz="1800" dirty="0" err="1" smtClean="0"/>
              <a:t>Olog</a:t>
            </a:r>
            <a:r>
              <a:rPr lang="en-US" sz="1800" dirty="0" smtClean="0"/>
              <a:t> Service</a:t>
            </a:r>
          </a:p>
          <a:p>
            <a:r>
              <a:rPr lang="en-US" sz="2000" dirty="0" smtClean="0"/>
              <a:t>Provides API</a:t>
            </a:r>
          </a:p>
          <a:p>
            <a:pPr lvl="1"/>
            <a:r>
              <a:rPr lang="en-US" sz="1800" dirty="0" err="1" smtClean="0"/>
              <a:t>DataU</a:t>
            </a:r>
            <a:r>
              <a:rPr lang="en-US" sz="1800" dirty="0" smtClean="0"/>
              <a:t> Displays</a:t>
            </a:r>
          </a:p>
          <a:p>
            <a:pPr lvl="1"/>
            <a:r>
              <a:rPr lang="en-US" sz="1800" dirty="0" smtClean="0"/>
              <a:t>Hallway Displays</a:t>
            </a:r>
          </a:p>
          <a:p>
            <a:r>
              <a:rPr lang="en-US" sz="2400" dirty="0"/>
              <a:t>DISCS Operation Domain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Status Snapshot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219200"/>
            <a:ext cx="0" cy="4038600"/>
          </a:xfrm>
          <a:prstGeom prst="line">
            <a:avLst/>
          </a:prstGeom>
          <a:ln>
            <a:head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6296" y="3016399"/>
            <a:ext cx="8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95400" y="1524000"/>
            <a:ext cx="0" cy="3733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21336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3377837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48006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49178" y="55176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36382" y="5517662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09058" y="551766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33789" y="552745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51801" y="551766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40788" y="552745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981200" y="1524000"/>
            <a:ext cx="0" cy="3733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6999" y="21336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30976" y="2994728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4472457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19399" y="1510937"/>
            <a:ext cx="0" cy="37338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66999" y="25908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66999" y="42672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66999" y="4787537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16614" y="1524000"/>
            <a:ext cx="0" cy="37338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64214" y="2599509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64214" y="3873137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64214" y="4524103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53000" y="1524000"/>
            <a:ext cx="0" cy="3733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00600" y="19050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00600" y="3377837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00600" y="50292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61340" y="1524000"/>
            <a:ext cx="0" cy="3733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33059" y="28956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08940" y="3377837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08940" y="44958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2590" y="4645562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Down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478202" y="2843579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63643" y="4881017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EXR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357231" y="1763638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UOF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47630" y="323850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SOF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786270" y="3260448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57695" y="4321844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34191" y="4377992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90803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240788" y="3742332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00301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40788" y="249073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17040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24239" y="4145073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84356" y="3270521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351324" y="4328161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Down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0116" y="1987557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Down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9324" y="2459995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Up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45366" y="4679147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Down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88755" y="2013434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Down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405637" y="2776837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EXR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424933" y="2362940"/>
            <a:ext cx="71188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715225" y="2125390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457522" cy="4875314"/>
          </a:xfrm>
        </p:spPr>
        <p:txBody>
          <a:bodyPr/>
          <a:lstStyle/>
          <a:p>
            <a:r>
              <a:rPr lang="en-US" dirty="0" smtClean="0"/>
              <a:t>In Production at NSCL Since March 2015</a:t>
            </a:r>
          </a:p>
          <a:p>
            <a:r>
              <a:rPr lang="en-US" dirty="0" smtClean="0"/>
              <a:t>Integration of </a:t>
            </a:r>
            <a:r>
              <a:rPr lang="en-US" dirty="0" err="1" smtClean="0"/>
              <a:t>ReA</a:t>
            </a:r>
            <a:r>
              <a:rPr lang="en-US" dirty="0" smtClean="0"/>
              <a:t> (Re-Accelerator Facility)</a:t>
            </a:r>
          </a:p>
          <a:p>
            <a:r>
              <a:rPr lang="en-US" dirty="0" smtClean="0"/>
              <a:t>New version to be released end of this month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Notes, Status, Shift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3132749"/>
            <a:ext cx="8991600" cy="8957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33" y="1066800"/>
            <a:ext cx="5486934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33" y="1066800"/>
            <a:ext cx="5486934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History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739834"/>
            <a:ext cx="8991600" cy="16815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049" y="1066800"/>
            <a:ext cx="5355901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2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457" y="1066800"/>
            <a:ext cx="5437085" cy="5027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Archived 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3542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0B43F8E48554DAC2ACCA349F478E0" ma:contentTypeVersion="1" ma:contentTypeDescription="Create a new document." ma:contentTypeScope="" ma:versionID="e8353d059745f719334c416d39c97641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1fae896165effd2c741c679086e8bda6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1ac3772-10db-466f-87b2-5ca6a813de6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B36D6F-4158-4E6A-AA52-D3AA74EC3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17755</TotalTime>
  <Words>366</Words>
  <Application>Microsoft Office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1_FRIB2</vt:lpstr>
      <vt:lpstr>Hour Log: System for Facility Status</vt:lpstr>
      <vt:lpstr>What does it do?</vt:lpstr>
      <vt:lpstr>Notes, Status, Shift</vt:lpstr>
      <vt:lpstr>Dashboard</vt:lpstr>
      <vt:lpstr>Shift Information</vt:lpstr>
      <vt:lpstr>Notes History</vt:lpstr>
      <vt:lpstr>New Status</vt:lpstr>
      <vt:lpstr>Shift Change</vt:lpstr>
      <vt:lpstr>Archived State</vt:lpstr>
      <vt:lpstr>Status Report</vt:lpstr>
      <vt:lpstr>Breakdown Report</vt:lpstr>
      <vt:lpstr>Security</vt:lpstr>
      <vt:lpstr>Facility Information</vt:lpstr>
      <vt:lpstr>Staff Information</vt:lpstr>
      <vt:lpstr>Notifications</vt:lpstr>
      <vt:lpstr>API</vt:lpstr>
      <vt:lpstr>DataU Display</vt:lpstr>
      <vt:lpstr>Hallway Display</vt:lpstr>
      <vt:lpstr>Architecture</vt:lpstr>
      <vt:lpstr>The Problem: Status Snapshot</vt:lpstr>
      <vt:lpstr>Current Status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Controls Architecture</dc:title>
  <dc:creator>Vuppala</dc:creator>
  <cp:lastModifiedBy>Vuppala, Vasu</cp:lastModifiedBy>
  <cp:revision>692</cp:revision>
  <cp:lastPrinted>2009-07-30T20:47:55Z</cp:lastPrinted>
  <dcterms:created xsi:type="dcterms:W3CDTF">2009-08-06T11:48:02Z</dcterms:created>
  <dcterms:modified xsi:type="dcterms:W3CDTF">2015-05-18T19:05:28Z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0x0101007460B43F8E48554DAC2ACCA349F478E0</vt:lpwstr>
  </property>
</Properties>
</file>