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8"/>
  </p:sldMasterIdLst>
  <p:notesMasterIdLst>
    <p:notesMasterId r:id="rId19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3004800" cy="9753600"/>
  <p:notesSz cx="6858000" cy="9144000"/>
  <p:custDataLst>
    <p:custData r:id="rId2"/>
    <p:custData r:id="rId7"/>
    <p:custData r:id="rId1"/>
    <p:custData r:id="rId6"/>
    <p:custData r:id="rId5"/>
    <p:custData r:id="rId4"/>
    <p:custData r:id="rId3"/>
  </p:custDataLst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60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115901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defTabSz="362204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NSLS-II Data Management </a:t>
            </a:r>
            <a:r>
              <a:rPr sz="2400" dirty="0" smtClean="0">
                <a:solidFill>
                  <a:srgbClr val="747474"/>
                </a:solidFill>
              </a:rPr>
              <a:t>Framework</a:t>
            </a:r>
            <a:endParaRPr lang="en-US" sz="2400" dirty="0" smtClean="0">
              <a:solidFill>
                <a:srgbClr val="747474"/>
              </a:solidFill>
            </a:endParaRPr>
          </a:p>
          <a:p>
            <a:pPr lvl="0" defTabSz="362204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rgbClr val="747474"/>
              </a:solidFill>
            </a:endParaRPr>
          </a:p>
          <a:p>
            <a:pPr lvl="0" defTabSz="362204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747474"/>
                </a:solidFill>
              </a:rPr>
              <a:t>Arman </a:t>
            </a:r>
            <a:r>
              <a:rPr sz="1800" dirty="0" err="1">
                <a:solidFill>
                  <a:srgbClr val="747474"/>
                </a:solidFill>
              </a:rPr>
              <a:t>Arkilic</a:t>
            </a:r>
            <a:endParaRPr sz="1800" dirty="0">
              <a:solidFill>
                <a:srgbClr val="747474"/>
              </a:solidFill>
            </a:endParaRPr>
          </a:p>
          <a:p>
            <a:pPr lvl="0" defTabSz="362204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747474"/>
                </a:solidFill>
              </a:rPr>
              <a:t>Brookhaven National Lab</a:t>
            </a:r>
          </a:p>
          <a:p>
            <a:pPr lvl="0" defTabSz="362204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747474"/>
                </a:solidFill>
              </a:rPr>
              <a:t>EPICS 2015 Collaboration Meeting-FRIB</a:t>
            </a:r>
          </a:p>
        </p:txBody>
      </p:sp>
      <p:pic>
        <p:nvPicPr>
          <p:cNvPr id="42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016" y="952500"/>
            <a:ext cx="12030769" cy="391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Smal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4583" y="8725464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e-logo (1)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763" y="8868349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4200"/>
              <a:t>Future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Libraries are fine but we need services!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EPICS v4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More performance analysis as more users become involved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Provide support for more languages down the road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Possible changes to architecture…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Overview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History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Tools Utilized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Architecture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Current Implementation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Performance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Future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History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537463">
              <a:spcBef>
                <a:spcPts val="38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As of Summer 2014, there was no way to manage experimental data for most </a:t>
            </a:r>
            <a:r>
              <a:rPr sz="2400" dirty="0" err="1">
                <a:solidFill>
                  <a:srgbClr val="747474"/>
                </a:solidFill>
              </a:rPr>
              <a:t>beamlines</a:t>
            </a:r>
            <a:endParaRPr sz="2400" dirty="0">
              <a:solidFill>
                <a:srgbClr val="747474"/>
              </a:solidFill>
            </a:endParaRPr>
          </a:p>
          <a:p>
            <a:pPr lvl="0" defTabSz="537463">
              <a:spcBef>
                <a:spcPts val="38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When benchmarked the existing analysis code, the bottleneck was file I/O</a:t>
            </a:r>
          </a:p>
          <a:p>
            <a:pPr lvl="0" defTabSz="537463">
              <a:spcBef>
                <a:spcPts val="38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In order to tackle the issue, molded existing SQL databases into complex systems for managing experimental data</a:t>
            </a:r>
          </a:p>
          <a:p>
            <a:pPr lvl="0" defTabSz="537463">
              <a:spcBef>
                <a:spcPts val="38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Hit a wall due to choice of technology: Flexibility in SQL comes at a performance cost and complicated code </a:t>
            </a:r>
            <a:r>
              <a:rPr sz="2400" dirty="0" err="1">
                <a:solidFill>
                  <a:srgbClr val="747474"/>
                </a:solidFill>
              </a:rPr>
              <a:t>maintanance</a:t>
            </a:r>
            <a:endParaRPr sz="2400" dirty="0">
              <a:solidFill>
                <a:srgbClr val="747474"/>
              </a:solidFill>
            </a:endParaRPr>
          </a:p>
          <a:p>
            <a:pPr lvl="0" defTabSz="537463">
              <a:spcBef>
                <a:spcPts val="38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Decided to explore new “big data” technologies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History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The big data technologies suffered from scalability issues(Not enough data in the short term)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For most </a:t>
            </a:r>
            <a:r>
              <a:rPr sz="2400" dirty="0" err="1">
                <a:solidFill>
                  <a:srgbClr val="747474"/>
                </a:solidFill>
              </a:rPr>
              <a:t>beamlines</a:t>
            </a:r>
            <a:r>
              <a:rPr sz="2400" dirty="0">
                <a:solidFill>
                  <a:srgbClr val="747474"/>
                </a:solidFill>
              </a:rPr>
              <a:t>, a lot of small, scattered data that is not technically big data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Data is unstructured, semi-structured, and structured…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Attempted to tackle unstructured and image data first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Tools Utilized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MongoDB: Because it is really flexible, fast, and has decent Python support for prototyping and initial data analysis goals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Python— Open source and in-house expertise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EPICS Infrastructure</a:t>
            </a:r>
          </a:p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47474"/>
                </a:solidFill>
              </a:rPr>
              <a:t>Various open-source Python libraries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Architecture</a:t>
            </a:r>
          </a:p>
        </p:txBody>
      </p:sp>
      <p:pic>
        <p:nvPicPr>
          <p:cNvPr id="5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3343410"/>
            <a:ext cx="6690293" cy="3362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4848" y="3559604"/>
            <a:ext cx="3710451" cy="2929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Smal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e-logo (1)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Architecture</a:t>
            </a:r>
          </a:p>
        </p:txBody>
      </p:sp>
      <p:pic>
        <p:nvPicPr>
          <p:cNvPr id="61" name="Screen Shot 2015-05-13 at 10.10.0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7350" y="2209928"/>
            <a:ext cx="9690100" cy="603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_Smal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Current State of Implementation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metadatastore</a:t>
            </a:r>
            <a:r>
              <a:rPr sz="2400" dirty="0">
                <a:solidFill>
                  <a:srgbClr val="747474"/>
                </a:solidFill>
              </a:rPr>
              <a:t> v1.0 — Python library</a:t>
            </a:r>
          </a:p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mdservicehttp</a:t>
            </a:r>
            <a:r>
              <a:rPr sz="2400" dirty="0">
                <a:solidFill>
                  <a:srgbClr val="747474"/>
                </a:solidFill>
              </a:rPr>
              <a:t> v0.1 — HTTP1 service based on Python library with </a:t>
            </a:r>
            <a:r>
              <a:rPr sz="2400" dirty="0" err="1">
                <a:solidFill>
                  <a:srgbClr val="747474"/>
                </a:solidFill>
              </a:rPr>
              <a:t>Cherrypy</a:t>
            </a:r>
            <a:r>
              <a:rPr sz="2400" dirty="0">
                <a:solidFill>
                  <a:srgbClr val="747474"/>
                </a:solidFill>
              </a:rPr>
              <a:t> backend (</a:t>
            </a:r>
            <a:r>
              <a:rPr sz="2400" dirty="0" err="1">
                <a:solidFill>
                  <a:srgbClr val="747474"/>
                </a:solidFill>
              </a:rPr>
              <a:t>nginx</a:t>
            </a:r>
            <a:r>
              <a:rPr sz="2400" dirty="0">
                <a:solidFill>
                  <a:srgbClr val="747474"/>
                </a:solidFill>
              </a:rPr>
              <a:t> work in progress in case of performance bottleneck)</a:t>
            </a:r>
          </a:p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pyOlog</a:t>
            </a:r>
            <a:r>
              <a:rPr sz="2400" dirty="0">
                <a:solidFill>
                  <a:srgbClr val="747474"/>
                </a:solidFill>
              </a:rPr>
              <a:t> v1.1 — RESTful interface (</a:t>
            </a:r>
            <a:r>
              <a:rPr sz="2400" dirty="0" err="1">
                <a:solidFill>
                  <a:srgbClr val="747474"/>
                </a:solidFill>
              </a:rPr>
              <a:t>Kunal</a:t>
            </a:r>
            <a:r>
              <a:rPr sz="2400" dirty="0">
                <a:solidFill>
                  <a:srgbClr val="747474"/>
                </a:solidFill>
              </a:rPr>
              <a:t> Shroff and Eric Berryman)</a:t>
            </a:r>
          </a:p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ChannelArchiver</a:t>
            </a:r>
            <a:r>
              <a:rPr sz="2400" dirty="0">
                <a:solidFill>
                  <a:srgbClr val="747474"/>
                </a:solidFill>
              </a:rPr>
              <a:t>— Archiver Appliance API(</a:t>
            </a:r>
            <a:r>
              <a:rPr sz="2400" dirty="0" err="1">
                <a:solidFill>
                  <a:srgbClr val="747474"/>
                </a:solidFill>
              </a:rPr>
              <a:t>Murali</a:t>
            </a:r>
            <a:r>
              <a:rPr sz="2400" dirty="0">
                <a:solidFill>
                  <a:srgbClr val="747474"/>
                </a:solidFill>
              </a:rPr>
              <a:t> Shankar, Michael </a:t>
            </a:r>
            <a:r>
              <a:rPr sz="2400" dirty="0" err="1">
                <a:solidFill>
                  <a:srgbClr val="747474"/>
                </a:solidFill>
              </a:rPr>
              <a:t>Davidsaver</a:t>
            </a:r>
            <a:r>
              <a:rPr sz="2400" dirty="0">
                <a:solidFill>
                  <a:srgbClr val="747474"/>
                </a:solidFill>
              </a:rPr>
              <a:t>) not yet added to the framework because scientists don’t know what to do with archived data yet…</a:t>
            </a:r>
          </a:p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filestore</a:t>
            </a:r>
            <a:r>
              <a:rPr sz="2400" dirty="0">
                <a:solidFill>
                  <a:srgbClr val="747474"/>
                </a:solidFill>
              </a:rPr>
              <a:t> v1.0— Python library</a:t>
            </a:r>
          </a:p>
          <a:p>
            <a:pPr lvl="0" defTabSz="461518">
              <a:spcBef>
                <a:spcPts val="3300"/>
              </a:spcBef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databroker</a:t>
            </a:r>
            <a:r>
              <a:rPr sz="2400" dirty="0">
                <a:solidFill>
                  <a:srgbClr val="747474"/>
                </a:solidFill>
              </a:rPr>
              <a:t>— Python library</a:t>
            </a:r>
          </a:p>
        </p:txBody>
      </p:sp>
      <p:pic>
        <p:nvPicPr>
          <p:cNvPr id="4" name="Logo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e-logo (1)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Performance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747474"/>
                </a:solidFill>
              </a:rPr>
              <a:t>metadatastore</a:t>
            </a:r>
            <a:r>
              <a:rPr sz="2400" dirty="0">
                <a:solidFill>
                  <a:srgbClr val="747474"/>
                </a:solidFill>
              </a:rPr>
              <a:t> scales to half a billion entries in a single node(our test) and outperforms the prior data management system by 6 orders of magnitude</a:t>
            </a:r>
          </a:p>
        </p:txBody>
      </p:sp>
      <p:pic>
        <p:nvPicPr>
          <p:cNvPr id="68" name="Screen Shot 2015-05-13 at 10.27.21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8501" y="3136901"/>
            <a:ext cx="5607799" cy="5983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Smal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4583" y="8708066"/>
            <a:ext cx="2821472" cy="10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e-logo (1)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763" y="8850951"/>
            <a:ext cx="2972751" cy="7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AD_HOC" displayName="AD_HOC" id="c22ec061-fbc1-46ca-ba36-7ffe3b4840bc" isdomainofvalue="False" dataSourceId="999c582d-7e93-45ef-a0c5-b7f9c7536a93"/>
</file>

<file path=customXml/item2.xml><?xml version="1.0" encoding="utf-8"?>
<VariableList UniqueId="c22ec061-fbc1-46ca-ba36-7ffe3b4840bc" Name="AD_HOC" ContentType="XML" MajorVersion="0" MinorVersion="1" isLocalCopy="False" IsBaseObject="False" DataSourceId="999c582d-7e93-45ef-a0c5-b7f9c7536a93" DataSourceMajorVersion="0" DataSourceMinorVersion="1"/>
</file>

<file path=customXml/item3.xml><?xml version="1.0" encoding="utf-8"?>
<VariableListDefinition name="Computed" displayName="Computed" id="70abeecb-b8ab-4ef0-bcd1-84aea2f5b4b8" isdomainofvalue="False" dataSourceId="d12d916f-015b-45f0-b665-7de04eacfddb"/>
</file>

<file path=customXml/item4.xml><?xml version="1.0" encoding="utf-8"?>
<VariableListDefinition name="System" displayName="System" id="ac913545-e3de-4f16-bfa0-a52fc53f8bd0" isdomainofvalue="False" dataSourceId="03094919-7171-4195-9160-6d5245217a2d"/>
</file>

<file path=customXml/item5.xml><?xml version="1.0" encoding="utf-8"?>
<VariableList UniqueId="ac913545-e3de-4f16-bfa0-a52fc53f8bd0" Name="System" ContentType="XML" MajorVersion="0" MinorVersion="1" isLocalCopy="False" IsBaseObject="False" DataSourceId="03094919-7171-4195-9160-6d5245217a2d" DataSourceMajorVersion="0" DataSourceMinorVersion="1"/>
</file>

<file path=customXml/item6.xml><?xml version="1.0" encoding="utf-8"?>
<AllExternalAdhocVariableMappings/>
</file>

<file path=customXml/item7.xml><?xml version="1.0" encoding="utf-8"?>
<VariableList UniqueId="70abeecb-b8ab-4ef0-bcd1-84aea2f5b4b8" Name="Computed" ContentType="XML" MajorVersion="0" MinorVersion="1" isLocalCopy="False" IsBaseObject="False" DataSourceId="d12d916f-015b-45f0-b665-7de04eacfddb" DataSourceMajorVersion="0" DataSourceMinorVersion="1"/>
</file>

<file path=customXml/itemProps1.xml><?xml version="1.0" encoding="utf-8"?>
<ds:datastoreItem xmlns:ds="http://schemas.openxmlformats.org/officeDocument/2006/customXml" ds:itemID="{80D1C92F-4909-484D-AD96-C0B488D545C4}">
  <ds:schemaRefs/>
</ds:datastoreItem>
</file>

<file path=customXml/itemProps2.xml><?xml version="1.0" encoding="utf-8"?>
<ds:datastoreItem xmlns:ds="http://schemas.openxmlformats.org/officeDocument/2006/customXml" ds:itemID="{2F0C3BC8-0709-4330-90EF-28FA0D137D0D}">
  <ds:schemaRefs/>
</ds:datastoreItem>
</file>

<file path=customXml/itemProps3.xml><?xml version="1.0" encoding="utf-8"?>
<ds:datastoreItem xmlns:ds="http://schemas.openxmlformats.org/officeDocument/2006/customXml" ds:itemID="{B5D7522E-714C-4B66-AC82-095BD4BEAA1A}">
  <ds:schemaRefs/>
</ds:datastoreItem>
</file>

<file path=customXml/itemProps4.xml><?xml version="1.0" encoding="utf-8"?>
<ds:datastoreItem xmlns:ds="http://schemas.openxmlformats.org/officeDocument/2006/customXml" ds:itemID="{5B54EBF5-A6A6-4979-AE4B-CF9368E70D4A}">
  <ds:schemaRefs/>
</ds:datastoreItem>
</file>

<file path=customXml/itemProps5.xml><?xml version="1.0" encoding="utf-8"?>
<ds:datastoreItem xmlns:ds="http://schemas.openxmlformats.org/officeDocument/2006/customXml" ds:itemID="{D67C423F-96F7-407B-A14A-98EC5C206A22}">
  <ds:schemaRefs/>
</ds:datastoreItem>
</file>

<file path=customXml/itemProps6.xml><?xml version="1.0" encoding="utf-8"?>
<ds:datastoreItem xmlns:ds="http://schemas.openxmlformats.org/officeDocument/2006/customXml" ds:itemID="{09F7F412-7C64-4B37-9E37-0B951B333A0C}">
  <ds:schemaRefs/>
</ds:datastoreItem>
</file>

<file path=customXml/itemProps7.xml><?xml version="1.0" encoding="utf-8"?>
<ds:datastoreItem xmlns:ds="http://schemas.openxmlformats.org/officeDocument/2006/customXml" ds:itemID="{89BE5388-B3C1-4D6F-8898-665991F2E7A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345</Words>
  <Application>Microsoft Macintosh PowerPoint</Application>
  <PresentationFormat>Custom</PresentationFormat>
  <Paragraphs>45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ModernPortfolio</vt:lpstr>
      <vt:lpstr>PowerPoint Presentation</vt:lpstr>
      <vt:lpstr>Overview</vt:lpstr>
      <vt:lpstr>History</vt:lpstr>
      <vt:lpstr>History</vt:lpstr>
      <vt:lpstr>Tools Utilized</vt:lpstr>
      <vt:lpstr>Architecture</vt:lpstr>
      <vt:lpstr>Architecture</vt:lpstr>
      <vt:lpstr>Current State of Implementation</vt:lpstr>
      <vt:lpstr>Performance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Arman Arkilic</cp:lastModifiedBy>
  <cp:revision>6</cp:revision>
  <dcterms:modified xsi:type="dcterms:W3CDTF">2015-05-19T14:04:46Z</dcterms:modified>
</cp:coreProperties>
</file>