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embeddings/oleObject1.bin" ContentType="application/vnd.openxmlformats-officedocument.oleObject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embeddings/oleObject2.bin" ContentType="application/vnd.openxmlformats-officedocument.oleObject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34" r:id="rId2"/>
    <p:sldMasterId id="2147483649" r:id="rId3"/>
    <p:sldMasterId id="2147483650" r:id="rId4"/>
    <p:sldMasterId id="2147483651" r:id="rId5"/>
    <p:sldMasterId id="2147483652" r:id="rId6"/>
    <p:sldMasterId id="2147483653" r:id="rId7"/>
    <p:sldMasterId id="2147483654" r:id="rId8"/>
  </p:sldMasterIdLst>
  <p:notesMasterIdLst>
    <p:notesMasterId r:id="rId26"/>
  </p:notesMasterIdLst>
  <p:sldIdLst>
    <p:sldId id="256" r:id="rId9"/>
    <p:sldId id="257" r:id="rId10"/>
    <p:sldId id="258" r:id="rId11"/>
    <p:sldId id="259" r:id="rId12"/>
    <p:sldId id="261" r:id="rId13"/>
    <p:sldId id="263" r:id="rId14"/>
    <p:sldId id="264" r:id="rId15"/>
    <p:sldId id="265" r:id="rId16"/>
    <p:sldId id="266" r:id="rId17"/>
    <p:sldId id="267" r:id="rId18"/>
    <p:sldId id="262" r:id="rId19"/>
    <p:sldId id="260" r:id="rId20"/>
    <p:sldId id="268" r:id="rId21"/>
    <p:sldId id="269" r:id="rId22"/>
    <p:sldId id="272" r:id="rId23"/>
    <p:sldId id="270" r:id="rId24"/>
    <p:sldId id="271" r:id="rId25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0" autoAdjust="0"/>
    <p:restoredTop sz="87365" autoAdjust="0"/>
  </p:normalViewPr>
  <p:slideViewPr>
    <p:cSldViewPr snapToGrid="0" snapToObjects="1">
      <p:cViewPr>
        <p:scale>
          <a:sx n="112" d="100"/>
          <a:sy n="112" d="100"/>
        </p:scale>
        <p:origin x="-80" y="59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A8C2E-C807-CE47-8594-92B37D63A04E}" type="datetimeFigureOut">
              <a:rPr lang="en-US" smtClean="0"/>
              <a:t>5/19/15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58FAD-2993-554F-AECE-42DFA27B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all know that</a:t>
            </a:r>
            <a:r>
              <a:rPr lang="en-US" baseline="0" dirty="0" smtClean="0"/>
              <a:t> it is frowned upon by </a:t>
            </a:r>
            <a:r>
              <a:rPr lang="en-US" baseline="0" dirty="0" err="1" smtClean="0"/>
              <a:t>pythonistas</a:t>
            </a:r>
            <a:r>
              <a:rPr lang="en-US" baseline="0" dirty="0" smtClean="0"/>
              <a:t> to have a project whose name does not contain a “p” and a “y”.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58FAD-2993-554F-AECE-42DFA27BC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4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data flow, from collection, to </a:t>
            </a:r>
            <a:r>
              <a:rPr lang="en-US" baseline="0" dirty="0" err="1" smtClean="0"/>
              <a:t>DataPortal</a:t>
            </a:r>
            <a:r>
              <a:rPr lang="en-US" baseline="0" dirty="0" smtClean="0"/>
              <a:t>, to </a:t>
            </a:r>
            <a:r>
              <a:rPr lang="en-US" baseline="0" dirty="0" err="1" smtClean="0"/>
              <a:t>FileStore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MetadataStore</a:t>
            </a:r>
            <a:r>
              <a:rPr lang="en-US" baseline="0" dirty="0" smtClean="0"/>
              <a:t>, and back out to the clients.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58FAD-2993-554F-AECE-42DFA27BC3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9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the varieties of queries that </a:t>
            </a:r>
            <a:r>
              <a:rPr lang="en-US" dirty="0" err="1" smtClean="0"/>
              <a:t>DataBroker</a:t>
            </a:r>
            <a:r>
              <a:rPr lang="en-US" baseline="0" dirty="0" smtClean="0"/>
              <a:t> can handle (</a:t>
            </a:r>
            <a:r>
              <a:rPr lang="en-US" baseline="0" dirty="0" err="1" smtClean="0"/>
              <a:t>scan_id</a:t>
            </a:r>
            <a:r>
              <a:rPr lang="en-US" baseline="0" dirty="0" smtClean="0"/>
              <a:t>, time, owner,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58FAD-2993-554F-AECE-42DFA27BC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Pseudomotors</a:t>
            </a:r>
            <a:r>
              <a:rPr lang="en-US" dirty="0" smtClean="0"/>
              <a:t>: Traditionally awkward to achieve in EPICS,</a:t>
            </a:r>
            <a:r>
              <a:rPr lang="en-US" baseline="0" dirty="0" smtClean="0"/>
              <a:t> simply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it almost requires the construction of special motor types. Sub-class of signal group and positioner to be able to take a group of things, apply an </a:t>
            </a:r>
            <a:r>
              <a:rPr lang="en-US" baseline="0" dirty="0" err="1" smtClean="0"/>
              <a:t>eqn</a:t>
            </a:r>
            <a:r>
              <a:rPr lang="en-US" baseline="0" dirty="0" smtClean="0"/>
              <a:t> to it and have those separate things and back. Inverse and forward transform.</a:t>
            </a:r>
          </a:p>
          <a:p>
            <a:r>
              <a:rPr lang="en-US" baseline="0" dirty="0" smtClean="0"/>
              <a:t>Channel Access service hooks via </a:t>
            </a:r>
            <a:r>
              <a:rPr lang="en-US" baseline="0" dirty="0" err="1" smtClean="0"/>
              <a:t>pcaspy</a:t>
            </a:r>
            <a:r>
              <a:rPr lang="en-US" baseline="0" dirty="0" smtClean="0"/>
              <a:t>, enabling us to export our </a:t>
            </a:r>
            <a:r>
              <a:rPr lang="en-US" baseline="0" dirty="0" err="1" smtClean="0"/>
              <a:t>pseudomotors</a:t>
            </a:r>
            <a:r>
              <a:rPr lang="en-US" baseline="0" dirty="0" smtClean="0"/>
              <a:t> via CA so that they become CSS.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 bullet, those two objects are really the two things scan knows about.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58FAD-2993-554F-AECE-42DFA27BC3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</a:t>
            </a:r>
            <a:r>
              <a:rPr lang="en-US" baseline="0" dirty="0" smtClean="0"/>
              <a:t> context, a “Run” is a generalization of a “Scan”.</a:t>
            </a:r>
          </a:p>
          <a:p>
            <a:r>
              <a:rPr lang="en-US" baseline="0" dirty="0" smtClean="0"/>
              <a:t>In tern, a “Scan” is simply an iterative data collection algorithm.</a:t>
            </a:r>
          </a:p>
          <a:p>
            <a:r>
              <a:rPr lang="en-US" baseline="0" dirty="0" smtClean="0"/>
              <a:t>Different kind of triggers to run data…</a:t>
            </a:r>
          </a:p>
          <a:p>
            <a:r>
              <a:rPr lang="en-US" baseline="0" dirty="0" smtClean="0"/>
              <a:t>Currently, start stop run</a:t>
            </a:r>
          </a:p>
          <a:p>
            <a:r>
              <a:rPr lang="en-US" baseline="0" dirty="0" smtClean="0"/>
              <a:t>Insert callbacks on state changes</a:t>
            </a:r>
          </a:p>
          <a:p>
            <a:r>
              <a:rPr lang="en-US" baseline="0" dirty="0" smtClean="0"/>
              <a:t>Configure periodic scans</a:t>
            </a:r>
          </a:p>
          <a:p>
            <a:r>
              <a:rPr lang="en-US" baseline="0" dirty="0" smtClean="0"/>
              <a:t>Asynchronous(CA monitors)</a:t>
            </a:r>
          </a:p>
          <a:p>
            <a:r>
              <a:rPr lang="en-US" baseline="0" dirty="0" smtClean="0"/>
              <a:t>A scan can have multiple event handling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58FAD-2993-554F-AECE-42DFA27BC3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Pseudopositioner</a:t>
            </a:r>
            <a:r>
              <a:rPr lang="en-US" baseline="0" dirty="0" smtClean="0"/>
              <a:t> stuff comes in handy. Now we can make </a:t>
            </a:r>
            <a:r>
              <a:rPr lang="en-US" baseline="0" dirty="0" err="1" smtClean="0"/>
              <a:t>hkl</a:t>
            </a:r>
            <a:r>
              <a:rPr lang="en-US" baseline="0" dirty="0" smtClean="0"/>
              <a:t> motors and move them around in python. Do the analytical calculations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Transform each pixel into </a:t>
            </a:r>
            <a:r>
              <a:rPr lang="en-US" baseline="0" dirty="0" err="1" smtClean="0"/>
              <a:t>hkl</a:t>
            </a:r>
            <a:r>
              <a:rPr lang="en-US" baseline="0" dirty="0" smtClean="0"/>
              <a:t> coordinates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Kernel instead of session so becomes a server </a:t>
            </a:r>
            <a:r>
              <a:rPr lang="en-US" baseline="0" dirty="0" err="1" smtClean="0"/>
              <a:t>rhater</a:t>
            </a:r>
            <a:r>
              <a:rPr lang="en-US" baseline="0" dirty="0" smtClean="0"/>
              <a:t> than individual sessions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58FAD-2993-554F-AECE-42DFA27BC3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8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83DB3-B780-0940-A3EA-FE0E023A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9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5DE58-C71D-084C-9D9E-6D91FE03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4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BA139-DE5E-7445-BACD-B2BC4E845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8981F01-0FF1-2C43-A5E0-5E9E7CF46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0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640F-6B70-2E4A-A8D4-9D6DE7DAE65A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EBFA-428E-3942-A52E-E58333D2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43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640F-6B70-2E4A-A8D4-9D6DE7DAE65A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EBFA-428E-3942-A52E-E58333D2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98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640F-6B70-2E4A-A8D4-9D6DE7DAE65A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EBFA-428E-3942-A52E-E58333D2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1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640F-6B70-2E4A-A8D4-9D6DE7DAE65A}" type="datetimeFigureOut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EBFA-428E-3942-A52E-E58333D2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1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640F-6B70-2E4A-A8D4-9D6DE7DAE65A}" type="datetimeFigureOut">
              <a:rPr lang="en-US" smtClean="0"/>
              <a:t>5/19/15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EBFA-428E-3942-A52E-E58333D2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3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640F-6B70-2E4A-A8D4-9D6DE7DAE65A}" type="datetimeFigureOut">
              <a:rPr lang="en-US" smtClean="0"/>
              <a:t>5/19/15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EBFA-428E-3942-A52E-E58333D2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2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640F-6B70-2E4A-A8D4-9D6DE7DAE65A}" type="datetimeFigureOut">
              <a:rPr lang="en-US" smtClean="0"/>
              <a:t>5/19/15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EBFA-428E-3942-A52E-E58333D2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3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CED6-066A-F644-B3AD-91642530C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6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640F-6B70-2E4A-A8D4-9D6DE7DAE65A}" type="datetimeFigureOut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EBFA-428E-3942-A52E-E58333D2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1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640F-6B70-2E4A-A8D4-9D6DE7DAE65A}" type="datetimeFigureOut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EBFA-428E-3942-A52E-E58333D2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09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640F-6B70-2E4A-A8D4-9D6DE7DAE65A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EBFA-428E-3942-A52E-E58333D2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04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640F-6B70-2E4A-A8D4-9D6DE7DAE65A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EBFA-428E-3942-A52E-E58333D2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0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6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60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472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84325"/>
            <a:ext cx="4678362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1584325"/>
            <a:ext cx="467995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90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2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A42F-6D39-3345-AD01-29F99A519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6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363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466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481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9675" y="0"/>
            <a:ext cx="2519363" cy="6802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407275" cy="6802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94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79038" cy="998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77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87666-1757-6647-B0E8-E099A99FC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00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AB688-E936-9643-BCD6-D03672D4A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9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9CCAC-56F1-9B4D-8C59-5EF356976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78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2612-6CE0-B64C-9B9D-A12C67851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2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5BB8-6F6D-FF4E-B4EE-AA42378A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02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270A-920F-C74B-A812-3E5D594CF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15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1D77E-B7A4-1D45-8732-4D701C25E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74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98B02-EABD-D14C-9227-F4B0DA99F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5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816FA-5DF6-BC42-8859-EBD9BB01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29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8E806-78CD-6A45-B73B-30864B564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03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F35CA-9430-2141-8F86-01C5E3049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3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8010-A721-B74B-8B54-A2012AE40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49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66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46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95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3153-A95A-054A-ADF2-9F83BBCCE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13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14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30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2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417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869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704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1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8088" y="0"/>
            <a:ext cx="2519362" cy="615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405688" cy="615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40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36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6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0B0E-2C30-124E-B58B-61C84B6A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235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2884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84325"/>
            <a:ext cx="4678362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1584325"/>
            <a:ext cx="467995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22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037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2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7065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449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6384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9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8088" y="0"/>
            <a:ext cx="2519362" cy="6802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405688" cy="6802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2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3D51F-D126-A54E-AEEC-66BCC8BD5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67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43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255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4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521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15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3002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041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0043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08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8088" y="0"/>
            <a:ext cx="2519362" cy="6151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405688" cy="6151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ECD46-52FE-814E-954A-8CC072DE9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649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042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77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8154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84325"/>
            <a:ext cx="4678362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1584325"/>
            <a:ext cx="467995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503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787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908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8996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4151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425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2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9DDB-EAAC-8346-817F-531D10B34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76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9675" y="0"/>
            <a:ext cx="2519363" cy="6802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407275" cy="6802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wmf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3" Type="http://schemas.openxmlformats.org/officeDocument/2006/relationships/image" Target="../media/image2.png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3" Type="http://schemas.openxmlformats.org/officeDocument/2006/relationships/vmlDrawing" Target="../drawings/vmlDrawing2.vml"/><Relationship Id="rId14" Type="http://schemas.openxmlformats.org/officeDocument/2006/relationships/oleObject" Target="../embeddings/oleObject2.bin"/><Relationship Id="rId15" Type="http://schemas.openxmlformats.org/officeDocument/2006/relationships/image" Target="../media/image1.wm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8981F01-0FF1-2C43-A5E0-5E9E7CF46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733" r:id="rId12"/>
  </p:sldLayoutIdLs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640F-6B70-2E4A-A8D4-9D6DE7DAE65A}" type="datetimeFigureOut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EBFA-428E-3942-A52E-E58333D2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 flipH="1">
            <a:off x="122238" y="1049338"/>
            <a:ext cx="9742487" cy="1587"/>
          </a:xfrm>
          <a:custGeom>
            <a:avLst/>
            <a:gdLst>
              <a:gd name="G0" fmla="+- 10800 0 0"/>
              <a:gd name="G1" fmla="+- 21600 0 0"/>
              <a:gd name="G2" fmla="+- 10800 0 0"/>
              <a:gd name="G3" fmla="+- 21600 0 0"/>
              <a:gd name="G4" fmla="+- G3 0 G2"/>
              <a:gd name="G5" fmla="+- G1 0 G0"/>
              <a:gd name="G6" fmla="min G5 G4"/>
              <a:gd name="G7" fmla="*/ 1 0 51712"/>
              <a:gd name="G8" fmla="*/ 21600 G5 1"/>
              <a:gd name="G9" fmla="*/ 21600 G4 1"/>
              <a:gd name="G10" fmla="*/ G8 1 G6"/>
              <a:gd name="G11" fmla="*/ G9 1 G6"/>
              <a:gd name="T0" fmla="*/ 0 w 21600"/>
              <a:gd name="T1" fmla="*/ 0 h 21600"/>
              <a:gd name="T2" fmla="*/ 2 w 21600"/>
              <a:gd name="T3" fmla="*/ 21600 h 21600"/>
              <a:gd name="T4" fmla="*/ G7 w 21600"/>
              <a:gd name="T5" fmla="*/ G7 h 21600"/>
              <a:gd name="T6" fmla="*/ G10 w 21600"/>
              <a:gd name="T7" fmla="*/ G11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T4" t="T5" r="T6" b="T7"/>
            <a:pathLst>
              <a:path w="21600" h="21600">
                <a:moveTo>
                  <a:pt x="0" y="0"/>
                </a:moveTo>
                <a:lnTo>
                  <a:pt x="2" y="21600"/>
                </a:lnTo>
              </a:path>
            </a:pathLst>
          </a:custGeom>
          <a:noFill/>
          <a:ln w="763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79038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360" tIns="44280" rIns="90360" bIns="4428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584325"/>
            <a:ext cx="9510712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440238" y="6927850"/>
            <a:ext cx="14874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932363" y="7223125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0160" rIns="0" bIns="0"/>
          <a:lstStyle/>
          <a:p>
            <a:pPr>
              <a:lnSpc>
                <a:spcPct val="92000"/>
              </a:lnSpc>
              <a:spcBef>
                <a:spcPts val="1200"/>
              </a:spcBef>
              <a:defRPr/>
            </a:pPr>
            <a:fld id="{90E1B2C9-6021-CE42-B86E-EE4296E526AB}" type="slidenum">
              <a:rPr lang="en-US" sz="2000">
                <a:solidFill>
                  <a:srgbClr val="000000"/>
                </a:solidFill>
                <a:latin typeface="Times New Roman" charset="0"/>
                <a:ea typeface="Osaka" charset="0"/>
                <a:cs typeface="Osaka" charset="0"/>
              </a:rPr>
              <a:pPr>
                <a:lnSpc>
                  <a:spcPct val="92000"/>
                </a:lnSpc>
                <a:spcBef>
                  <a:spcPts val="1200"/>
                </a:spcBef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grpSp>
        <p:nvGrpSpPr>
          <p:cNvPr id="2055" name="Group 6"/>
          <p:cNvGrpSpPr>
            <a:grpSpLocks/>
          </p:cNvGrpSpPr>
          <p:nvPr/>
        </p:nvGrpSpPr>
        <p:grpSpPr bwMode="auto">
          <a:xfrm>
            <a:off x="7845425" y="6764338"/>
            <a:ext cx="2141538" cy="936625"/>
            <a:chOff x="4942" y="4261"/>
            <a:chExt cx="1349" cy="590"/>
          </a:xfrm>
        </p:grpSpPr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4942" y="4261"/>
            <a:ext cx="1349" cy="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2" r:id="rId15" imgW="2621862" imgH="977981" progId="">
                    <p:embed/>
                  </p:oleObj>
                </mc:Choice>
                <mc:Fallback>
                  <p:oleObj r:id="rId15" imgW="2621862" imgH="977981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2" y="4261"/>
                          <a:ext cx="1349" cy="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5028" y="4601"/>
              <a:ext cx="121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51390" rIns="0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ts val="500"/>
                </a:spcBef>
                <a:defRPr/>
              </a:pPr>
              <a:r>
                <a:rPr lang="en-US" sz="900" smtClean="0">
                  <a:latin typeface="Arial Narrow" charset="0"/>
                  <a:ea typeface="Osaka" charset="0"/>
                  <a:cs typeface="Osaka" charset="0"/>
                </a:rPr>
                <a:t>BROOKHAVEN SCIENCE ASSOCIATES</a:t>
              </a:r>
            </a:p>
          </p:txBody>
        </p:sp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02450"/>
            <a:ext cx="24209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457200" indent="-4572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Courier New"/>
        <a:buChar char="o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914400" indent="-45720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Courier New"/>
        <a:buChar char="o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573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Courier New"/>
        <a:buChar char="o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145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/>
        <a:buChar char="o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717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Courier New"/>
        <a:buChar char="o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 flipH="1">
            <a:off x="112713" y="1049338"/>
            <a:ext cx="9740900" cy="1587"/>
          </a:xfrm>
          <a:custGeom>
            <a:avLst/>
            <a:gdLst>
              <a:gd name="G0" fmla="+- 52096 0 0"/>
              <a:gd name="G1" fmla="+- 26048 0 0"/>
              <a:gd name="G2" fmla="+- 180 0 0"/>
              <a:gd name="G3" fmla="+- 27060 0 0"/>
              <a:gd name="G4" fmla="+- 2 0 0"/>
              <a:gd name="G5" fmla="min 27060 2"/>
              <a:gd name="G6" fmla="*/ 1 0 51712"/>
              <a:gd name="G7" fmla="*/ 1 0 51712"/>
              <a:gd name="G8" fmla="abs G3"/>
              <a:gd name="G9" fmla="abs G4"/>
              <a:gd name="G10" fmla="abs G5"/>
              <a:gd name="G11" fmla="*/ G7 G0 1"/>
              <a:gd name="G12" fmla="*/ G11 1 1"/>
              <a:gd name="G13" fmla="?: G8 G3 1"/>
              <a:gd name="G14" fmla="?: G9 G4 1"/>
              <a:gd name="G15" fmla="?: G10 G5 1"/>
              <a:gd name="G16" fmla="*/ G12 1 G2"/>
              <a:gd name="G17" fmla="*/ G13 1 21600"/>
              <a:gd name="G18" fmla="*/ G14 1 21600"/>
              <a:gd name="G19" fmla="*/ 21600 G13 1"/>
              <a:gd name="G20" fmla="*/ G19 1 1"/>
              <a:gd name="G21" fmla="*/ 21600 G14 1"/>
              <a:gd name="G22" fmla="*/ G21 1 1"/>
              <a:gd name="G23" fmla="+- G16 0 G1"/>
              <a:gd name="G24" fmla="min G18 G17"/>
              <a:gd name="G25" fmla="*/ G20 1 G15"/>
              <a:gd name="G26" fmla="*/ G22 1 G15"/>
              <a:gd name="G27" fmla="*/ G6 G24 1"/>
              <a:gd name="G28" fmla="*/ G27 1 1"/>
              <a:gd name="G29" fmla="*/ G26 G24 1"/>
              <a:gd name="G30" fmla="*/ G29 1 1"/>
              <a:gd name="G31" fmla="*/ G26 G24 1"/>
              <a:gd name="G32" fmla="*/ G31 1 1"/>
              <a:gd name="G33" fmla="*/ 27060 1 2"/>
              <a:gd name="G34" fmla="+- 27060 0 0"/>
              <a:gd name="G35" fmla="*/ 2 1 2"/>
              <a:gd name="G36" fmla="+- 2 0 0"/>
              <a:gd name="T0" fmla="*/ G28 w 27060"/>
              <a:gd name="T1" fmla="*/ G28 h 2"/>
              <a:gd name="T2" fmla="*/ G30 w 27060"/>
              <a:gd name="T3" fmla="*/ G32 h 2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7060" h="2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3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438650" y="6927850"/>
            <a:ext cx="1487488" cy="468313"/>
          </a:xfrm>
          <a:custGeom>
            <a:avLst/>
            <a:gdLst>
              <a:gd name="G0" fmla="*/ 4132 1 2"/>
              <a:gd name="G1" fmla="*/ 1304 1 2"/>
              <a:gd name="G2" fmla="+- 1304 0 0"/>
              <a:gd name="G3" fmla="+- 4132 0 0"/>
              <a:gd name="T0" fmla="*/ 0 w 4132"/>
              <a:gd name="T1" fmla="*/ 0 h 1304"/>
              <a:gd name="T2" fmla="*/ G3 w 4132"/>
              <a:gd name="T3" fmla="*/ G2 h 1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4132" h="1304">
                <a:moveTo>
                  <a:pt x="0" y="0"/>
                </a:moveTo>
                <a:lnTo>
                  <a:pt x="4132" y="0"/>
                </a:lnTo>
                <a:lnTo>
                  <a:pt x="4132" y="1304"/>
                </a:lnTo>
                <a:lnTo>
                  <a:pt x="0" y="130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932363" y="7223125"/>
            <a:ext cx="428625" cy="274638"/>
          </a:xfrm>
          <a:custGeom>
            <a:avLst/>
            <a:gdLst>
              <a:gd name="G0" fmla="*/ 1191 1 2"/>
              <a:gd name="G1" fmla="*/ 764 1 2"/>
              <a:gd name="G2" fmla="+- 764 0 0"/>
              <a:gd name="G3" fmla="+- 1191 0 0"/>
              <a:gd name="T0" fmla="*/ 0 w 1191"/>
              <a:gd name="T1" fmla="*/ 0 h 775"/>
              <a:gd name="T2" fmla="*/ G3 w 1191"/>
              <a:gd name="T3" fmla="*/ G2 h 77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191" h="775">
                <a:moveTo>
                  <a:pt x="0" y="0"/>
                </a:moveTo>
                <a:lnTo>
                  <a:pt x="1191" y="0"/>
                </a:lnTo>
                <a:lnTo>
                  <a:pt x="1191" y="764"/>
                </a:lnTo>
                <a:lnTo>
                  <a:pt x="0" y="76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7980363" y="7304088"/>
            <a:ext cx="1931987" cy="227012"/>
            <a:chOff x="5027" y="4601"/>
            <a:chExt cx="1217" cy="143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>
              <a:off x="5027" y="4601"/>
              <a:ext cx="1217" cy="143"/>
            </a:xfrm>
            <a:custGeom>
              <a:avLst/>
              <a:gdLst>
                <a:gd name="G0" fmla="*/ 5372 1 2"/>
                <a:gd name="G1" fmla="*/ 637 1 2"/>
                <a:gd name="G2" fmla="+- 637 0 0"/>
                <a:gd name="G3" fmla="+- 5372 0 0"/>
                <a:gd name="T0" fmla="*/ 0 w 5372"/>
                <a:gd name="T1" fmla="*/ 0 h 637"/>
                <a:gd name="T2" fmla="*/ G3 w 5372"/>
                <a:gd name="T3" fmla="*/ G2 h 637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5372" h="637">
                  <a:moveTo>
                    <a:pt x="0" y="0"/>
                  </a:moveTo>
                  <a:lnTo>
                    <a:pt x="5372" y="0"/>
                  </a:lnTo>
                  <a:lnTo>
                    <a:pt x="5372" y="637"/>
                  </a:lnTo>
                  <a:lnTo>
                    <a:pt x="0" y="63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</a:tabLst>
                <a:defRPr/>
              </a:pPr>
              <a:r>
                <a:rPr lang="en-US" sz="900">
                  <a:solidFill>
                    <a:srgbClr val="000000"/>
                  </a:solidFill>
                  <a:latin typeface="Arial Narrow" charset="0"/>
                  <a:ea typeface="Osaka" charset="0"/>
                  <a:cs typeface="Osaka" charset="0"/>
                </a:rPr>
                <a:t>BROOKHAVEN SCIENCE ASSOCIATES</a:t>
              </a:r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902450"/>
            <a:ext cx="24193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6756400"/>
            <a:ext cx="2133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56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6756400"/>
            <a:ext cx="2133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fld id="{9CBC62E6-C2C5-5F45-8DD5-EAE49478C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2pPr>
      <a:lvl3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3pPr>
      <a:lvl4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4pPr>
      <a:lvl5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5pPr>
      <a:lvl6pPr marL="25146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6pPr>
      <a:lvl7pPr marL="29718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7pPr>
      <a:lvl8pPr marL="3429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8pPr>
      <a:lvl9pPr marL="3886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9pPr>
    </p:titleStyle>
    <p:bodyStyle>
      <a:lvl1pPr marL="342900" indent="-342900" algn="l" defTabSz="457200" rtl="0" eaLnBrk="0" fontAlgn="base" hangingPunct="0">
        <a:lnSpc>
          <a:spcPct val="8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 flipH="1">
            <a:off x="112713" y="1049338"/>
            <a:ext cx="9740900" cy="1587"/>
          </a:xfrm>
          <a:custGeom>
            <a:avLst/>
            <a:gdLst>
              <a:gd name="G0" fmla="+- 52096 0 0"/>
              <a:gd name="G1" fmla="+- 26048 0 0"/>
              <a:gd name="G2" fmla="+- 180 0 0"/>
              <a:gd name="G3" fmla="+- 27060 0 0"/>
              <a:gd name="G4" fmla="+- 2 0 0"/>
              <a:gd name="G5" fmla="min 27060 2"/>
              <a:gd name="G6" fmla="*/ 1 0 51712"/>
              <a:gd name="G7" fmla="*/ 1 0 51712"/>
              <a:gd name="G8" fmla="abs G3"/>
              <a:gd name="G9" fmla="abs G4"/>
              <a:gd name="G10" fmla="abs G5"/>
              <a:gd name="G11" fmla="*/ G7 G0 1"/>
              <a:gd name="G12" fmla="*/ G11 1 1"/>
              <a:gd name="G13" fmla="?: G8 G3 1"/>
              <a:gd name="G14" fmla="?: G9 G4 1"/>
              <a:gd name="G15" fmla="?: G10 G5 1"/>
              <a:gd name="G16" fmla="*/ G12 1 G2"/>
              <a:gd name="G17" fmla="*/ G13 1 21600"/>
              <a:gd name="G18" fmla="*/ G14 1 21600"/>
              <a:gd name="G19" fmla="*/ 21600 G13 1"/>
              <a:gd name="G20" fmla="*/ G19 1 1"/>
              <a:gd name="G21" fmla="*/ 21600 G14 1"/>
              <a:gd name="G22" fmla="*/ G21 1 1"/>
              <a:gd name="G23" fmla="+- G16 0 G1"/>
              <a:gd name="G24" fmla="min G18 G17"/>
              <a:gd name="G25" fmla="*/ G20 1 G15"/>
              <a:gd name="G26" fmla="*/ G22 1 G15"/>
              <a:gd name="G27" fmla="*/ G6 G24 1"/>
              <a:gd name="G28" fmla="*/ G27 1 1"/>
              <a:gd name="G29" fmla="*/ G26 G24 1"/>
              <a:gd name="G30" fmla="*/ G29 1 1"/>
              <a:gd name="G31" fmla="*/ G26 G24 1"/>
              <a:gd name="G32" fmla="*/ G31 1 1"/>
              <a:gd name="G33" fmla="*/ 27060 1 2"/>
              <a:gd name="G34" fmla="+- 27060 0 0"/>
              <a:gd name="G35" fmla="*/ 2 1 2"/>
              <a:gd name="G36" fmla="+- 2 0 0"/>
              <a:gd name="T0" fmla="*/ G28 w 27060"/>
              <a:gd name="T1" fmla="*/ G28 h 2"/>
              <a:gd name="T2" fmla="*/ G30 w 27060"/>
              <a:gd name="T3" fmla="*/ G32 h 2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7060" h="2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3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4438650" y="6927850"/>
            <a:ext cx="1487488" cy="468313"/>
          </a:xfrm>
          <a:custGeom>
            <a:avLst/>
            <a:gdLst>
              <a:gd name="G0" fmla="*/ 4132 1 2"/>
              <a:gd name="G1" fmla="*/ 1304 1 2"/>
              <a:gd name="G2" fmla="+- 1304 0 0"/>
              <a:gd name="G3" fmla="+- 4132 0 0"/>
              <a:gd name="T0" fmla="*/ 0 w 4132"/>
              <a:gd name="T1" fmla="*/ 0 h 1304"/>
              <a:gd name="T2" fmla="*/ G3 w 4132"/>
              <a:gd name="T3" fmla="*/ G2 h 1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4132" h="1304">
                <a:moveTo>
                  <a:pt x="0" y="0"/>
                </a:moveTo>
                <a:lnTo>
                  <a:pt x="4132" y="0"/>
                </a:lnTo>
                <a:lnTo>
                  <a:pt x="4132" y="1304"/>
                </a:lnTo>
                <a:lnTo>
                  <a:pt x="0" y="130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932363" y="7223125"/>
            <a:ext cx="428625" cy="274638"/>
          </a:xfrm>
          <a:custGeom>
            <a:avLst/>
            <a:gdLst>
              <a:gd name="G0" fmla="*/ 1191 1 2"/>
              <a:gd name="G1" fmla="*/ 764 1 2"/>
              <a:gd name="G2" fmla="+- 764 0 0"/>
              <a:gd name="G3" fmla="+- 1191 0 0"/>
              <a:gd name="T0" fmla="*/ 0 w 1191"/>
              <a:gd name="T1" fmla="*/ 0 h 775"/>
              <a:gd name="T2" fmla="*/ G3 w 1191"/>
              <a:gd name="T3" fmla="*/ G2 h 77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191" h="775">
                <a:moveTo>
                  <a:pt x="0" y="0"/>
                </a:moveTo>
                <a:lnTo>
                  <a:pt x="1191" y="0"/>
                </a:lnTo>
                <a:lnTo>
                  <a:pt x="1191" y="764"/>
                </a:lnTo>
                <a:lnTo>
                  <a:pt x="0" y="76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7980363" y="7304088"/>
            <a:ext cx="1931987" cy="227012"/>
            <a:chOff x="5027" y="4601"/>
            <a:chExt cx="1217" cy="143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>
              <a:off x="5027" y="4601"/>
              <a:ext cx="1217" cy="143"/>
            </a:xfrm>
            <a:custGeom>
              <a:avLst/>
              <a:gdLst>
                <a:gd name="G0" fmla="*/ 5372 1 2"/>
                <a:gd name="G1" fmla="*/ 637 1 2"/>
                <a:gd name="G2" fmla="+- 637 0 0"/>
                <a:gd name="G3" fmla="+- 5372 0 0"/>
                <a:gd name="T0" fmla="*/ 0 w 5372"/>
                <a:gd name="T1" fmla="*/ 0 h 637"/>
                <a:gd name="T2" fmla="*/ G3 w 5372"/>
                <a:gd name="T3" fmla="*/ G2 h 637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5372" h="637">
                  <a:moveTo>
                    <a:pt x="0" y="0"/>
                  </a:moveTo>
                  <a:lnTo>
                    <a:pt x="5372" y="0"/>
                  </a:lnTo>
                  <a:lnTo>
                    <a:pt x="5372" y="637"/>
                  </a:lnTo>
                  <a:lnTo>
                    <a:pt x="0" y="63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</a:tabLst>
                <a:defRPr/>
              </a:pPr>
              <a:r>
                <a:rPr lang="en-US" sz="900">
                  <a:solidFill>
                    <a:srgbClr val="000000"/>
                  </a:solidFill>
                  <a:latin typeface="Arial Narrow" charset="0"/>
                  <a:ea typeface="Osaka" charset="0"/>
                  <a:cs typeface="Osaka" charset="0"/>
                </a:rPr>
                <a:t>BROOKHAVEN SCIENCE ASSOCIATES</a:t>
              </a:r>
            </a:p>
          </p:txBody>
        </p: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902450"/>
            <a:ext cx="24193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77450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360" tIns="44280" rIns="90360" bIns="4428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formatClick to edit Master title style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6756400"/>
            <a:ext cx="2133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56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6756400"/>
            <a:ext cx="2133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2pPr>
      <a:lvl3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3pPr>
      <a:lvl4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4pPr>
      <a:lvl5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5pPr>
      <a:lvl6pPr marL="25146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6pPr>
      <a:lvl7pPr marL="29718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7pPr>
      <a:lvl8pPr marL="3429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8pPr>
      <a:lvl9pPr marL="3886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9pPr>
    </p:titleStyle>
    <p:bodyStyle>
      <a:lvl1pPr marL="342900" indent="-342900" algn="l" defTabSz="457200" rtl="0" eaLnBrk="0" fontAlgn="base" hangingPunct="0">
        <a:lnSpc>
          <a:spcPct val="8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 flipH="1">
            <a:off x="112713" y="1049338"/>
            <a:ext cx="9740900" cy="1587"/>
          </a:xfrm>
          <a:custGeom>
            <a:avLst/>
            <a:gdLst>
              <a:gd name="G0" fmla="+- 52096 0 0"/>
              <a:gd name="G1" fmla="+- 26048 0 0"/>
              <a:gd name="G2" fmla="+- 180 0 0"/>
              <a:gd name="G3" fmla="+- 27060 0 0"/>
              <a:gd name="G4" fmla="+- 2 0 0"/>
              <a:gd name="G5" fmla="min 27060 2"/>
              <a:gd name="G6" fmla="*/ 1 0 51712"/>
              <a:gd name="G7" fmla="*/ 1 0 51712"/>
              <a:gd name="G8" fmla="abs G3"/>
              <a:gd name="G9" fmla="abs G4"/>
              <a:gd name="G10" fmla="abs G5"/>
              <a:gd name="G11" fmla="*/ G7 G0 1"/>
              <a:gd name="G12" fmla="*/ G11 1 1"/>
              <a:gd name="G13" fmla="?: G8 G3 1"/>
              <a:gd name="G14" fmla="?: G9 G4 1"/>
              <a:gd name="G15" fmla="?: G10 G5 1"/>
              <a:gd name="G16" fmla="*/ G12 1 G2"/>
              <a:gd name="G17" fmla="*/ G13 1 21600"/>
              <a:gd name="G18" fmla="*/ G14 1 21600"/>
              <a:gd name="G19" fmla="*/ 21600 G13 1"/>
              <a:gd name="G20" fmla="*/ G19 1 1"/>
              <a:gd name="G21" fmla="*/ 21600 G14 1"/>
              <a:gd name="G22" fmla="*/ G21 1 1"/>
              <a:gd name="G23" fmla="+- G16 0 G1"/>
              <a:gd name="G24" fmla="min G18 G17"/>
              <a:gd name="G25" fmla="*/ G20 1 G15"/>
              <a:gd name="G26" fmla="*/ G22 1 G15"/>
              <a:gd name="G27" fmla="*/ G6 G24 1"/>
              <a:gd name="G28" fmla="*/ G27 1 1"/>
              <a:gd name="G29" fmla="*/ G26 G24 1"/>
              <a:gd name="G30" fmla="*/ G29 1 1"/>
              <a:gd name="G31" fmla="*/ G26 G24 1"/>
              <a:gd name="G32" fmla="*/ G31 1 1"/>
              <a:gd name="G33" fmla="*/ 27060 1 2"/>
              <a:gd name="G34" fmla="+- 27060 0 0"/>
              <a:gd name="G35" fmla="*/ 2 1 2"/>
              <a:gd name="G36" fmla="+- 2 0 0"/>
              <a:gd name="T0" fmla="*/ G28 w 27060"/>
              <a:gd name="T1" fmla="*/ G28 h 2"/>
              <a:gd name="T2" fmla="*/ G30 w 27060"/>
              <a:gd name="T3" fmla="*/ G32 h 2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7060" h="2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3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438650" y="6927850"/>
            <a:ext cx="1487488" cy="468313"/>
          </a:xfrm>
          <a:custGeom>
            <a:avLst/>
            <a:gdLst>
              <a:gd name="G0" fmla="*/ 4132 1 2"/>
              <a:gd name="G1" fmla="*/ 1304 1 2"/>
              <a:gd name="G2" fmla="+- 1304 0 0"/>
              <a:gd name="G3" fmla="+- 4132 0 0"/>
              <a:gd name="T0" fmla="*/ 0 w 4132"/>
              <a:gd name="T1" fmla="*/ 0 h 1304"/>
              <a:gd name="T2" fmla="*/ G3 w 4132"/>
              <a:gd name="T3" fmla="*/ G2 h 1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4132" h="1304">
                <a:moveTo>
                  <a:pt x="0" y="0"/>
                </a:moveTo>
                <a:lnTo>
                  <a:pt x="4132" y="0"/>
                </a:lnTo>
                <a:lnTo>
                  <a:pt x="4132" y="1304"/>
                </a:lnTo>
                <a:lnTo>
                  <a:pt x="0" y="130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932363" y="7223125"/>
            <a:ext cx="428625" cy="274638"/>
          </a:xfrm>
          <a:custGeom>
            <a:avLst/>
            <a:gdLst>
              <a:gd name="G0" fmla="*/ 1191 1 2"/>
              <a:gd name="G1" fmla="*/ 764 1 2"/>
              <a:gd name="G2" fmla="+- 764 0 0"/>
              <a:gd name="G3" fmla="+- 1191 0 0"/>
              <a:gd name="T0" fmla="*/ 0 w 1191"/>
              <a:gd name="T1" fmla="*/ 0 h 775"/>
              <a:gd name="T2" fmla="*/ G3 w 1191"/>
              <a:gd name="T3" fmla="*/ G2 h 77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191" h="775">
                <a:moveTo>
                  <a:pt x="0" y="0"/>
                </a:moveTo>
                <a:lnTo>
                  <a:pt x="1191" y="0"/>
                </a:lnTo>
                <a:lnTo>
                  <a:pt x="1191" y="764"/>
                </a:lnTo>
                <a:lnTo>
                  <a:pt x="0" y="76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7980363" y="7304088"/>
            <a:ext cx="1931987" cy="227012"/>
            <a:chOff x="5027" y="4601"/>
            <a:chExt cx="1217" cy="143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>
              <a:off x="5027" y="4601"/>
              <a:ext cx="1217" cy="143"/>
            </a:xfrm>
            <a:custGeom>
              <a:avLst/>
              <a:gdLst>
                <a:gd name="G0" fmla="*/ 5372 1 2"/>
                <a:gd name="G1" fmla="*/ 637 1 2"/>
                <a:gd name="G2" fmla="+- 637 0 0"/>
                <a:gd name="G3" fmla="+- 5372 0 0"/>
                <a:gd name="T0" fmla="*/ 0 w 5372"/>
                <a:gd name="T1" fmla="*/ 0 h 637"/>
                <a:gd name="T2" fmla="*/ G3 w 5372"/>
                <a:gd name="T3" fmla="*/ G2 h 637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5372" h="637">
                  <a:moveTo>
                    <a:pt x="0" y="0"/>
                  </a:moveTo>
                  <a:lnTo>
                    <a:pt x="5372" y="0"/>
                  </a:lnTo>
                  <a:lnTo>
                    <a:pt x="5372" y="637"/>
                  </a:lnTo>
                  <a:lnTo>
                    <a:pt x="0" y="63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</a:tabLst>
                <a:defRPr/>
              </a:pPr>
              <a:r>
                <a:rPr lang="en-US" sz="900">
                  <a:solidFill>
                    <a:srgbClr val="000000"/>
                  </a:solidFill>
                  <a:latin typeface="Arial Narrow" charset="0"/>
                  <a:ea typeface="Osaka" charset="0"/>
                  <a:cs typeface="Osaka" charset="0"/>
                </a:rPr>
                <a:t>BROOKHAVEN SCIENCE ASSOCIATES</a:t>
              </a: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902450"/>
            <a:ext cx="24193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77450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360" tIns="44280" rIns="90360" bIns="4428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584325"/>
            <a:ext cx="9510712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0"/>
            <a:r>
              <a:rPr lang="en-GB"/>
              <a:t>Seventh Outline LevelClick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6756400"/>
            <a:ext cx="2133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6756400"/>
            <a:ext cx="2133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2pPr>
      <a:lvl3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3pPr>
      <a:lvl4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4pPr>
      <a:lvl5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5pPr>
      <a:lvl6pPr marL="25146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6pPr>
      <a:lvl7pPr marL="29718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7pPr>
      <a:lvl8pPr marL="3429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8pPr>
      <a:lvl9pPr marL="3886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9pPr>
    </p:titleStyle>
    <p:bodyStyle>
      <a:lvl1pPr marL="342900" indent="-342900" algn="l" defTabSz="457200" rtl="0" eaLnBrk="0" fontAlgn="base" hangingPunct="0">
        <a:lnSpc>
          <a:spcPct val="8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 flipH="1">
            <a:off x="112713" y="1049338"/>
            <a:ext cx="9740900" cy="1587"/>
          </a:xfrm>
          <a:custGeom>
            <a:avLst/>
            <a:gdLst>
              <a:gd name="G0" fmla="+- 52096 0 0"/>
              <a:gd name="G1" fmla="+- 26048 0 0"/>
              <a:gd name="G2" fmla="+- 180 0 0"/>
              <a:gd name="G3" fmla="+- 27060 0 0"/>
              <a:gd name="G4" fmla="+- 2 0 0"/>
              <a:gd name="G5" fmla="min 27060 2"/>
              <a:gd name="G6" fmla="*/ 1 0 51712"/>
              <a:gd name="G7" fmla="*/ 1 0 51712"/>
              <a:gd name="G8" fmla="abs G3"/>
              <a:gd name="G9" fmla="abs G4"/>
              <a:gd name="G10" fmla="abs G5"/>
              <a:gd name="G11" fmla="*/ G7 G0 1"/>
              <a:gd name="G12" fmla="*/ G11 1 1"/>
              <a:gd name="G13" fmla="?: G8 G3 1"/>
              <a:gd name="G14" fmla="?: G9 G4 1"/>
              <a:gd name="G15" fmla="?: G10 G5 1"/>
              <a:gd name="G16" fmla="*/ G12 1 G2"/>
              <a:gd name="G17" fmla="*/ G13 1 21600"/>
              <a:gd name="G18" fmla="*/ G14 1 21600"/>
              <a:gd name="G19" fmla="*/ 21600 G13 1"/>
              <a:gd name="G20" fmla="*/ G19 1 1"/>
              <a:gd name="G21" fmla="*/ 21600 G14 1"/>
              <a:gd name="G22" fmla="*/ G21 1 1"/>
              <a:gd name="G23" fmla="+- G16 0 G1"/>
              <a:gd name="G24" fmla="min G18 G17"/>
              <a:gd name="G25" fmla="*/ G20 1 G15"/>
              <a:gd name="G26" fmla="*/ G22 1 G15"/>
              <a:gd name="G27" fmla="*/ G6 G24 1"/>
              <a:gd name="G28" fmla="*/ G27 1 1"/>
              <a:gd name="G29" fmla="*/ G26 G24 1"/>
              <a:gd name="G30" fmla="*/ G29 1 1"/>
              <a:gd name="G31" fmla="*/ G26 G24 1"/>
              <a:gd name="G32" fmla="*/ G31 1 1"/>
              <a:gd name="G33" fmla="*/ 27060 1 2"/>
              <a:gd name="G34" fmla="+- 27060 0 0"/>
              <a:gd name="G35" fmla="*/ 2 1 2"/>
              <a:gd name="G36" fmla="+- 2 0 0"/>
              <a:gd name="T0" fmla="*/ G28 w 27060"/>
              <a:gd name="T1" fmla="*/ G28 h 2"/>
              <a:gd name="T2" fmla="*/ G30 w 27060"/>
              <a:gd name="T3" fmla="*/ G32 h 2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7060" h="2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63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438650" y="6927850"/>
            <a:ext cx="1487488" cy="468313"/>
          </a:xfrm>
          <a:custGeom>
            <a:avLst/>
            <a:gdLst>
              <a:gd name="G0" fmla="*/ 4132 1 2"/>
              <a:gd name="G1" fmla="*/ 1304 1 2"/>
              <a:gd name="G2" fmla="+- 1304 0 0"/>
              <a:gd name="G3" fmla="+- 4132 0 0"/>
              <a:gd name="T0" fmla="*/ 0 w 4132"/>
              <a:gd name="T1" fmla="*/ 0 h 1304"/>
              <a:gd name="T2" fmla="*/ G3 w 4132"/>
              <a:gd name="T3" fmla="*/ G2 h 1304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4132" h="1304">
                <a:moveTo>
                  <a:pt x="0" y="0"/>
                </a:moveTo>
                <a:lnTo>
                  <a:pt x="4132" y="0"/>
                </a:lnTo>
                <a:lnTo>
                  <a:pt x="4132" y="1304"/>
                </a:lnTo>
                <a:lnTo>
                  <a:pt x="0" y="130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932363" y="7223125"/>
            <a:ext cx="428625" cy="274638"/>
          </a:xfrm>
          <a:custGeom>
            <a:avLst/>
            <a:gdLst>
              <a:gd name="G0" fmla="*/ 1191 1 2"/>
              <a:gd name="G1" fmla="*/ 764 1 2"/>
              <a:gd name="G2" fmla="+- 764 0 0"/>
              <a:gd name="G3" fmla="+- 1191 0 0"/>
              <a:gd name="T0" fmla="*/ 0 w 1191"/>
              <a:gd name="T1" fmla="*/ 0 h 775"/>
              <a:gd name="T2" fmla="*/ G3 w 1191"/>
              <a:gd name="T3" fmla="*/ G2 h 77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191" h="775">
                <a:moveTo>
                  <a:pt x="0" y="0"/>
                </a:moveTo>
                <a:lnTo>
                  <a:pt x="1191" y="0"/>
                </a:lnTo>
                <a:lnTo>
                  <a:pt x="1191" y="764"/>
                </a:lnTo>
                <a:lnTo>
                  <a:pt x="0" y="76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980363" y="7304088"/>
            <a:ext cx="1931987" cy="227012"/>
            <a:chOff x="5027" y="4601"/>
            <a:chExt cx="1217" cy="143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>
              <a:off x="5027" y="4601"/>
              <a:ext cx="1217" cy="143"/>
            </a:xfrm>
            <a:custGeom>
              <a:avLst/>
              <a:gdLst>
                <a:gd name="G0" fmla="*/ 5372 1 2"/>
                <a:gd name="G1" fmla="*/ 637 1 2"/>
                <a:gd name="G2" fmla="+- 637 0 0"/>
                <a:gd name="G3" fmla="+- 5372 0 0"/>
                <a:gd name="T0" fmla="*/ 0 w 5372"/>
                <a:gd name="T1" fmla="*/ 0 h 637"/>
                <a:gd name="T2" fmla="*/ G3 w 5372"/>
                <a:gd name="T3" fmla="*/ G2 h 637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5372" h="637">
                  <a:moveTo>
                    <a:pt x="0" y="0"/>
                  </a:moveTo>
                  <a:lnTo>
                    <a:pt x="5372" y="0"/>
                  </a:lnTo>
                  <a:lnTo>
                    <a:pt x="5372" y="637"/>
                  </a:lnTo>
                  <a:lnTo>
                    <a:pt x="0" y="63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</a:tabLst>
                <a:defRPr/>
              </a:pPr>
              <a:r>
                <a:rPr lang="en-US" sz="900">
                  <a:solidFill>
                    <a:srgbClr val="000000"/>
                  </a:solidFill>
                  <a:latin typeface="Arial Narrow" charset="0"/>
                  <a:ea typeface="Osaka" charset="0"/>
                  <a:cs typeface="Osaka" charset="0"/>
                </a:rPr>
                <a:t>BROOKHAVEN SCIENCE ASSOCIATES</a:t>
              </a:r>
            </a:p>
          </p:txBody>
        </p:sp>
      </p:grp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902450"/>
            <a:ext cx="24193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77450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360" tIns="44280" rIns="90360" bIns="4428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formatClick to edit Master title style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6756400"/>
            <a:ext cx="2133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56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6756400"/>
            <a:ext cx="2133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2pPr>
      <a:lvl3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3pPr>
      <a:lvl4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4pPr>
      <a:lvl5pPr algn="l" defTabSz="457200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5pPr>
      <a:lvl6pPr marL="25146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6pPr>
      <a:lvl7pPr marL="29718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7pPr>
      <a:lvl8pPr marL="34290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8pPr>
      <a:lvl9pPr marL="3886200" indent="-228600" algn="l" defTabSz="457200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Osaka" charset="0"/>
          <a:cs typeface="Osaka" charset="0"/>
        </a:defRPr>
      </a:lvl9pPr>
    </p:titleStyle>
    <p:bodyStyle>
      <a:lvl1pPr marL="342900" indent="-342900" algn="l" defTabSz="457200" rtl="0" eaLnBrk="0" fontAlgn="base" hangingPunct="0">
        <a:lnSpc>
          <a:spcPct val="8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reeform 1"/>
          <p:cNvSpPr>
            <a:spLocks noChangeArrowheads="1"/>
          </p:cNvSpPr>
          <p:nvPr/>
        </p:nvSpPr>
        <p:spPr bwMode="auto">
          <a:xfrm flipH="1">
            <a:off x="122238" y="1049338"/>
            <a:ext cx="9742487" cy="1587"/>
          </a:xfrm>
          <a:custGeom>
            <a:avLst/>
            <a:gdLst>
              <a:gd name="G0" fmla="+- 10800 0 0"/>
              <a:gd name="G1" fmla="+- 21600 0 0"/>
              <a:gd name="G2" fmla="+- 10800 0 0"/>
              <a:gd name="G3" fmla="+- 21600 0 0"/>
              <a:gd name="G4" fmla="+- G3 0 G2"/>
              <a:gd name="G5" fmla="+- G1 0 G0"/>
              <a:gd name="G6" fmla="min G5 G4"/>
              <a:gd name="G7" fmla="*/ 1 0 51712"/>
              <a:gd name="G8" fmla="*/ 21600 G5 1"/>
              <a:gd name="G9" fmla="*/ 21600 G4 1"/>
              <a:gd name="G10" fmla="*/ G8 1 G6"/>
              <a:gd name="G11" fmla="*/ G9 1 G6"/>
              <a:gd name="T0" fmla="*/ 0 w 21600"/>
              <a:gd name="T1" fmla="*/ 0 h 21600"/>
              <a:gd name="T2" fmla="*/ 2 w 21600"/>
              <a:gd name="T3" fmla="*/ 21600 h 21600"/>
              <a:gd name="T4" fmla="*/ G7 w 21600"/>
              <a:gd name="T5" fmla="*/ G7 h 21600"/>
              <a:gd name="T6" fmla="*/ G10 w 21600"/>
              <a:gd name="T7" fmla="*/ G11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T4" t="T5" r="T6" b="T7"/>
            <a:pathLst>
              <a:path w="21600" h="21600">
                <a:moveTo>
                  <a:pt x="0" y="0"/>
                </a:moveTo>
                <a:lnTo>
                  <a:pt x="2" y="21600"/>
                </a:lnTo>
              </a:path>
            </a:pathLst>
          </a:custGeom>
          <a:noFill/>
          <a:ln w="763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79038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360" tIns="44280" rIns="90360" bIns="4428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584325"/>
            <a:ext cx="9510712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440238" y="6927850"/>
            <a:ext cx="14874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932363" y="7223125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0160" rIns="0" bIns="0"/>
          <a:lstStyle/>
          <a:p>
            <a:pPr>
              <a:lnSpc>
                <a:spcPct val="92000"/>
              </a:lnSpc>
              <a:spcBef>
                <a:spcPts val="1200"/>
              </a:spcBef>
              <a:defRPr/>
            </a:pPr>
            <a:fld id="{D818E87F-DE7E-E041-883A-2ACEB5A1F05C}" type="slidenum">
              <a:rPr lang="en-US" sz="2000">
                <a:solidFill>
                  <a:srgbClr val="000000"/>
                </a:solidFill>
                <a:latin typeface="Times New Roman" charset="0"/>
                <a:ea typeface="Osaka" charset="0"/>
                <a:cs typeface="Osaka" charset="0"/>
              </a:rPr>
              <a:pPr>
                <a:lnSpc>
                  <a:spcPct val="92000"/>
                </a:lnSpc>
                <a:spcBef>
                  <a:spcPts val="1200"/>
                </a:spcBef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grpSp>
        <p:nvGrpSpPr>
          <p:cNvPr id="7175" name="Group 6"/>
          <p:cNvGrpSpPr>
            <a:grpSpLocks/>
          </p:cNvGrpSpPr>
          <p:nvPr/>
        </p:nvGrpSpPr>
        <p:grpSpPr bwMode="auto">
          <a:xfrm>
            <a:off x="7845425" y="6764338"/>
            <a:ext cx="2141538" cy="936625"/>
            <a:chOff x="4942" y="4261"/>
            <a:chExt cx="1349" cy="590"/>
          </a:xfrm>
        </p:grpSpPr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4942" y="4261"/>
            <a:ext cx="1349" cy="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2" r:id="rId14" imgW="2621862" imgH="977981" progId="">
                    <p:embed/>
                  </p:oleObj>
                </mc:Choice>
                <mc:Fallback>
                  <p:oleObj r:id="rId14" imgW="2621862" imgH="977981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2" y="4261"/>
                          <a:ext cx="1349" cy="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5028" y="4601"/>
              <a:ext cx="121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51390" rIns="0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roid Sans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ts val="500"/>
                </a:spcBef>
                <a:defRPr/>
              </a:pPr>
              <a:r>
                <a:rPr lang="en-US" sz="900" smtClean="0">
                  <a:latin typeface="Arial Narrow" charset="0"/>
                  <a:ea typeface="Osaka" charset="0"/>
                  <a:cs typeface="Osaka" charset="0"/>
                </a:rPr>
                <a:t>BROOKHAVEN SCIENCE ASSOCIATES</a:t>
              </a:r>
            </a:p>
          </p:txBody>
        </p:sp>
      </p:grp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902450"/>
            <a:ext cx="24209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nsls-ii.github.io" TargetMode="External"/><Relationship Id="rId3" Type="http://schemas.openxmlformats.org/officeDocument/2006/relationships/hyperlink" Target="https://github.com/NSLS-I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Ophyd</a:t>
            </a:r>
            <a:r>
              <a:rPr lang="en-US" sz="3600" dirty="0"/>
              <a:t>: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Software </a:t>
            </a:r>
            <a:r>
              <a:rPr lang="en-US" sz="2800" dirty="0"/>
              <a:t>for Data Collection, Management, and Analysis</a:t>
            </a:r>
          </a:p>
        </p:txBody>
      </p:sp>
      <p:pic>
        <p:nvPicPr>
          <p:cNvPr id="6" name="Picture 3" descr="C:\Documents and Settings\schneider\My Documents\ABBIX\Advice\FDR Review 2013\images\NSLS-II_Sept_18_2013_v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r="7472"/>
          <a:stretch>
            <a:fillRect/>
          </a:stretch>
        </p:blipFill>
        <p:spPr bwMode="auto">
          <a:xfrm>
            <a:off x="284957" y="1268590"/>
            <a:ext cx="9510712" cy="486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7398" y="6138151"/>
            <a:ext cx="3187065" cy="8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Daron Chabot, </a:t>
            </a:r>
            <a:r>
              <a:rPr lang="en-US" dirty="0" err="1" smtClean="0"/>
              <a:t>Arman</a:t>
            </a:r>
            <a:r>
              <a:rPr lang="en-US" dirty="0" smtClean="0"/>
              <a:t> </a:t>
            </a:r>
            <a:r>
              <a:rPr lang="en-US" dirty="0" err="1" smtClean="0"/>
              <a:t>Arkilic</a:t>
            </a:r>
            <a:endParaRPr lang="en-US" dirty="0" smtClean="0"/>
          </a:p>
          <a:p>
            <a:pPr algn="ctr"/>
            <a:r>
              <a:rPr lang="en-US" dirty="0" smtClean="0"/>
              <a:t>EPICS Collaboration Meeting</a:t>
            </a:r>
          </a:p>
          <a:p>
            <a:pPr algn="ctr"/>
            <a:r>
              <a:rPr lang="en-US" dirty="0" smtClean="0"/>
              <a:t>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9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RunEngine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RunEngine</a:t>
            </a:r>
            <a:r>
              <a:rPr lang="en-US" dirty="0" smtClean="0"/>
              <a:t> sequences through iterative step-scans:</a:t>
            </a:r>
          </a:p>
          <a:p>
            <a:pPr lvl="3"/>
            <a:r>
              <a:rPr lang="en-US" dirty="0" smtClean="0"/>
              <a:t>move Positioners, wait, trigger Detectors, wait, read, save, repeat</a:t>
            </a:r>
          </a:p>
          <a:p>
            <a:pPr lvl="1"/>
            <a:r>
              <a:rPr lang="en-US" dirty="0" smtClean="0"/>
              <a:t>Satisfies the conventional </a:t>
            </a:r>
            <a:r>
              <a:rPr lang="en-US" i="1" dirty="0" err="1" smtClean="0"/>
              <a:t>ascan</a:t>
            </a:r>
            <a:r>
              <a:rPr lang="en-US" i="1" dirty="0" smtClean="0"/>
              <a:t>/</a:t>
            </a:r>
            <a:r>
              <a:rPr lang="en-US" i="1" dirty="0" err="1" smtClean="0"/>
              <a:t>dscan</a:t>
            </a:r>
            <a:r>
              <a:rPr lang="en-US" dirty="0" smtClean="0"/>
              <a:t> of Spec</a:t>
            </a:r>
          </a:p>
          <a:p>
            <a:r>
              <a:rPr lang="en-US" dirty="0" smtClean="0"/>
              <a:t>Refactoring underway to support additional event handling</a:t>
            </a:r>
          </a:p>
          <a:p>
            <a:pPr lvl="1"/>
            <a:r>
              <a:rPr lang="en-US" dirty="0" smtClean="0"/>
              <a:t>State Changes – “write 1 to X every Pause event”</a:t>
            </a:r>
          </a:p>
          <a:p>
            <a:pPr lvl="1"/>
            <a:r>
              <a:rPr lang="en-US" dirty="0" smtClean="0"/>
              <a:t>Periodic – “read X every N seconds”</a:t>
            </a:r>
          </a:p>
          <a:p>
            <a:pPr lvl="1"/>
            <a:r>
              <a:rPr lang="en-US" dirty="0" smtClean="0"/>
              <a:t>Asynchronous – “read X every CA Monitor from Y”</a:t>
            </a:r>
          </a:p>
          <a:p>
            <a:pPr lvl="1"/>
            <a:r>
              <a:rPr lang="en-US" dirty="0" err="1" smtClean="0"/>
              <a:t>Scaler</a:t>
            </a:r>
            <a:r>
              <a:rPr lang="en-US" dirty="0" smtClean="0"/>
              <a:t> – “read X every N</a:t>
            </a:r>
            <a:r>
              <a:rPr lang="en-US" baseline="30000" dirty="0" smtClean="0"/>
              <a:t>th</a:t>
            </a:r>
            <a:r>
              <a:rPr lang="en-US" dirty="0" smtClean="0"/>
              <a:t> occurrence of Y”</a:t>
            </a:r>
          </a:p>
        </p:txBody>
      </p:sp>
    </p:spTree>
    <p:extLst>
      <p:ext uri="{BB962C8B-B14F-4D97-AF65-F5344CB8AC3E}">
        <p14:creationId xmlns:p14="http://schemas.microsoft.com/office/powerpoint/2010/main" val="281280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154591"/>
            <a:ext cx="9510712" cy="5647848"/>
          </a:xfrm>
        </p:spPr>
        <p:txBody>
          <a:bodyPr/>
          <a:lstStyle/>
          <a:p>
            <a:r>
              <a:rPr lang="en-US" dirty="0" smtClean="0"/>
              <a:t>Deployed on all 6 NSLS-II Project </a:t>
            </a:r>
            <a:r>
              <a:rPr lang="en-US" dirty="0" err="1" smtClean="0"/>
              <a:t>beamlines</a:t>
            </a:r>
            <a:endParaRPr lang="en-US" dirty="0" smtClean="0"/>
          </a:p>
          <a:p>
            <a:pPr lvl="1"/>
            <a:r>
              <a:rPr lang="en-US" dirty="0" smtClean="0"/>
              <a:t>Used for commissioning and early science experiments (Jan-May 2015)</a:t>
            </a:r>
          </a:p>
          <a:p>
            <a:pPr lvl="1"/>
            <a:r>
              <a:rPr lang="en-US" dirty="0" smtClean="0"/>
              <a:t>Efforts have been well received so far…</a:t>
            </a:r>
          </a:p>
          <a:p>
            <a:r>
              <a:rPr lang="en-US" dirty="0" smtClean="0"/>
              <a:t>Much development in progress now</a:t>
            </a:r>
          </a:p>
          <a:p>
            <a:pPr lvl="1"/>
            <a:r>
              <a:rPr lang="en-US" dirty="0" smtClean="0"/>
              <a:t>Integration of </a:t>
            </a:r>
            <a:r>
              <a:rPr lang="en-US" i="1" dirty="0" err="1" smtClean="0"/>
              <a:t>libhkl</a:t>
            </a:r>
            <a:r>
              <a:rPr lang="en-US" dirty="0" smtClean="0"/>
              <a:t> - reciprocal </a:t>
            </a:r>
            <a:r>
              <a:rPr lang="en-US" dirty="0"/>
              <a:t>space </a:t>
            </a:r>
            <a:endParaRPr lang="en-US" dirty="0" smtClean="0"/>
          </a:p>
          <a:p>
            <a:pPr lvl="1"/>
            <a:r>
              <a:rPr lang="en-US" dirty="0" err="1" smtClean="0"/>
              <a:t>RunEngine</a:t>
            </a:r>
            <a:r>
              <a:rPr lang="en-US" dirty="0" smtClean="0"/>
              <a:t> refactoring</a:t>
            </a:r>
          </a:p>
          <a:p>
            <a:pPr lvl="2"/>
            <a:r>
              <a:rPr lang="en-US" dirty="0" smtClean="0"/>
              <a:t>Expand range of supported scanning techniques</a:t>
            </a:r>
          </a:p>
          <a:p>
            <a:pPr lvl="1"/>
            <a:r>
              <a:rPr lang="en-US" dirty="0" smtClean="0"/>
              <a:t>User session environment – </a:t>
            </a:r>
            <a:r>
              <a:rPr lang="en-US" dirty="0" err="1" smtClean="0"/>
              <a:t>IPython</a:t>
            </a:r>
            <a:r>
              <a:rPr lang="en-US" dirty="0" smtClean="0"/>
              <a:t> kernel use</a:t>
            </a:r>
          </a:p>
          <a:p>
            <a:pPr lvl="1"/>
            <a:r>
              <a:rPr lang="en-US" dirty="0" smtClean="0"/>
              <a:t>Device model enhancements</a:t>
            </a:r>
          </a:p>
        </p:txBody>
      </p:sp>
    </p:spTree>
    <p:extLst>
      <p:ext uri="{BB962C8B-B14F-4D97-AF65-F5344CB8AC3E}">
        <p14:creationId xmlns:p14="http://schemas.microsoft.com/office/powerpoint/2010/main" val="26594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crew that design/build/fix: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Arkilic</a:t>
            </a:r>
            <a:r>
              <a:rPr lang="en-US" dirty="0" smtClean="0"/>
              <a:t>, D. Allen, T. Caswell, D. Chabot, E. Dill, K. Lauer, S. Wilkins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For more info:</a:t>
            </a:r>
          </a:p>
          <a:p>
            <a:pPr lvl="1"/>
            <a:r>
              <a:rPr lang="en-US" dirty="0">
                <a:hlinkClick r:id="rId2"/>
              </a:rPr>
              <a:t>http://nsls-</a:t>
            </a:r>
            <a:r>
              <a:rPr lang="en-US" dirty="0" smtClean="0">
                <a:hlinkClick r:id="rId2"/>
              </a:rPr>
              <a:t>ii.github.io</a:t>
            </a:r>
            <a:r>
              <a:rPr lang="en-US" dirty="0" smtClean="0"/>
              <a:t>  (docs)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https://github.com/NSLS-II</a:t>
            </a:r>
            <a:r>
              <a:rPr lang="en-US" dirty="0" smtClean="0"/>
              <a:t>  (</a:t>
            </a:r>
            <a:r>
              <a:rPr lang="en-US" dirty="0" err="1" smtClean="0"/>
              <a:t>src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6818" y="1858889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0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in Progress</a:t>
            </a:r>
            <a:endParaRPr lang="en-US" dirty="0"/>
          </a:p>
        </p:txBody>
      </p:sp>
      <p:pic>
        <p:nvPicPr>
          <p:cNvPr id="5" name="Content Placeholder 4" descr="Screenshot from 2015-04-13 0944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14784"/>
          <a:stretch>
            <a:fillRect/>
          </a:stretch>
        </p:blipFill>
        <p:spPr>
          <a:xfrm>
            <a:off x="328613" y="858376"/>
            <a:ext cx="9510712" cy="5803900"/>
          </a:xfrm>
        </p:spPr>
      </p:pic>
    </p:spTree>
    <p:extLst>
      <p:ext uri="{BB962C8B-B14F-4D97-AF65-F5344CB8AC3E}">
        <p14:creationId xmlns:p14="http://schemas.microsoft.com/office/powerpoint/2010/main" val="54907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Scans </a:t>
            </a:r>
            <a:r>
              <a:rPr lang="en-US" dirty="0"/>
              <a:t>(“</a:t>
            </a:r>
            <a:r>
              <a:rPr lang="en-US" dirty="0" err="1"/>
              <a:t>ct</a:t>
            </a:r>
            <a:r>
              <a:rPr lang="en-US" dirty="0"/>
              <a:t>”) </a:t>
            </a:r>
          </a:p>
        </p:txBody>
      </p:sp>
      <p:pic>
        <p:nvPicPr>
          <p:cNvPr id="4" name="Content Placeholder 3" descr="Screenshot from 2015-04-13 0946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14784"/>
          <a:stretch>
            <a:fillRect/>
          </a:stretch>
        </p:blipFill>
        <p:spPr>
          <a:xfrm>
            <a:off x="328613" y="998539"/>
            <a:ext cx="9510712" cy="5641058"/>
          </a:xfrm>
        </p:spPr>
      </p:pic>
    </p:spTree>
    <p:extLst>
      <p:ext uri="{BB962C8B-B14F-4D97-AF65-F5344CB8AC3E}">
        <p14:creationId xmlns:p14="http://schemas.microsoft.com/office/powerpoint/2010/main" val="424700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Plot Utility</a:t>
            </a:r>
            <a:endParaRPr lang="en-US" dirty="0"/>
          </a:p>
        </p:txBody>
      </p:sp>
      <p:pic>
        <p:nvPicPr>
          <p:cNvPr id="6" name="Content Placeholder 5" descr="screenshot-repla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3" b="6163"/>
          <a:stretch>
            <a:fillRect/>
          </a:stretch>
        </p:blipFill>
        <p:spPr>
          <a:xfrm>
            <a:off x="328613" y="998539"/>
            <a:ext cx="9510712" cy="5747200"/>
          </a:xfrm>
        </p:spPr>
      </p:pic>
    </p:spTree>
    <p:extLst>
      <p:ext uri="{BB962C8B-B14F-4D97-AF65-F5344CB8AC3E}">
        <p14:creationId xmlns:p14="http://schemas.microsoft.com/office/powerpoint/2010/main" val="394252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Olog</a:t>
            </a:r>
            <a:endParaRPr lang="en-US" dirty="0"/>
          </a:p>
        </p:txBody>
      </p:sp>
      <p:pic>
        <p:nvPicPr>
          <p:cNvPr id="4" name="Content Placeholder 3" descr="Screenshot from 2015-04-13 0949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" b="6819"/>
          <a:stretch>
            <a:fillRect/>
          </a:stretch>
        </p:blipFill>
        <p:spPr>
          <a:xfrm>
            <a:off x="328613" y="873197"/>
            <a:ext cx="9510712" cy="5804499"/>
          </a:xfrm>
        </p:spPr>
      </p:pic>
    </p:spTree>
    <p:extLst>
      <p:ext uri="{BB962C8B-B14F-4D97-AF65-F5344CB8AC3E}">
        <p14:creationId xmlns:p14="http://schemas.microsoft.com/office/powerpoint/2010/main" val="394431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Logging</a:t>
            </a:r>
            <a:endParaRPr lang="en-US" dirty="0"/>
          </a:p>
        </p:txBody>
      </p:sp>
      <p:pic>
        <p:nvPicPr>
          <p:cNvPr id="4" name="Content Placeholder 3" descr="Screenshot from 2015-04-13 0953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" b="6819"/>
          <a:stretch>
            <a:fillRect/>
          </a:stretch>
        </p:blipFill>
        <p:spPr>
          <a:xfrm>
            <a:off x="328613" y="884537"/>
            <a:ext cx="9510712" cy="5767088"/>
          </a:xfrm>
        </p:spPr>
      </p:pic>
    </p:spTree>
    <p:extLst>
      <p:ext uri="{BB962C8B-B14F-4D97-AF65-F5344CB8AC3E}">
        <p14:creationId xmlns:p14="http://schemas.microsoft.com/office/powerpoint/2010/main" val="217905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486626"/>
            <a:ext cx="9510712" cy="52181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Main Ideas &amp; Design Principles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Architecture Components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Data Collection, Storage, &amp; Retrieval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Focus here will be Data Collection oriented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Current Status &amp; </a:t>
            </a:r>
            <a:r>
              <a:rPr lang="en-US" dirty="0" err="1" smtClean="0"/>
              <a:t>ToDo</a:t>
            </a:r>
            <a:r>
              <a:rPr lang="en-US" dirty="0" smtClean="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196824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H#&amp;% </a:t>
            </a:r>
            <a:r>
              <a:rPr lang="en-US" i="1" dirty="0" smtClean="0"/>
              <a:t>is</a:t>
            </a:r>
            <a:r>
              <a:rPr lang="en-US" dirty="0" smtClean="0"/>
              <a:t> </a:t>
            </a:r>
            <a:r>
              <a:rPr lang="en-US" dirty="0" err="1" smtClean="0"/>
              <a:t>Ophyd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8613" y="1186379"/>
            <a:ext cx="9510712" cy="5577959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A python framework for data collection, management, and analysis”</a:t>
            </a:r>
          </a:p>
          <a:p>
            <a:r>
              <a:rPr lang="en-US" dirty="0" smtClean="0"/>
              <a:t>Originally, “</a:t>
            </a:r>
            <a:r>
              <a:rPr lang="en-US" dirty="0" err="1" smtClean="0"/>
              <a:t>ophyd</a:t>
            </a:r>
            <a:r>
              <a:rPr lang="en-US" dirty="0" smtClean="0"/>
              <a:t>” was a reference to only the data collection component</a:t>
            </a:r>
          </a:p>
          <a:p>
            <a:pPr lvl="1"/>
            <a:r>
              <a:rPr lang="en-US" dirty="0" smtClean="0"/>
              <a:t>For better or worse, it seems to have become an </a:t>
            </a:r>
            <a:r>
              <a:rPr lang="en-US" i="1" dirty="0" smtClean="0"/>
              <a:t>umbrella term</a:t>
            </a:r>
            <a:r>
              <a:rPr lang="en-US" dirty="0" smtClean="0"/>
              <a:t>, encompassing all components…</a:t>
            </a:r>
            <a:endParaRPr lang="en-US" i="1" dirty="0"/>
          </a:p>
        </p:txBody>
      </p:sp>
      <p:pic>
        <p:nvPicPr>
          <p:cNvPr id="8" name="Picture 7" descr="Screen Shot 2015-05-16 at 8.28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69" y="4340752"/>
            <a:ext cx="7661206" cy="254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&amp; Concepts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28613" y="1047259"/>
            <a:ext cx="9510712" cy="5717079"/>
          </a:xfrm>
        </p:spPr>
        <p:txBody>
          <a:bodyPr/>
          <a:lstStyle/>
          <a:p>
            <a:r>
              <a:rPr lang="en-US" i="1" dirty="0" smtClean="0"/>
              <a:t>Holistic Approach</a:t>
            </a:r>
          </a:p>
          <a:p>
            <a:pPr lvl="1"/>
            <a:r>
              <a:rPr lang="en-US" dirty="0" smtClean="0"/>
              <a:t>Problem space includes data acquisition, storage, retrieval, and analysis</a:t>
            </a:r>
          </a:p>
          <a:p>
            <a:pPr lvl="2"/>
            <a:r>
              <a:rPr lang="en-US" dirty="0" smtClean="0"/>
              <a:t>The solution space must cover </a:t>
            </a:r>
            <a:r>
              <a:rPr lang="en-US" i="1" dirty="0" smtClean="0"/>
              <a:t>all</a:t>
            </a:r>
            <a:r>
              <a:rPr lang="en-US" dirty="0" smtClean="0"/>
              <a:t> of these</a:t>
            </a:r>
          </a:p>
          <a:p>
            <a:r>
              <a:rPr lang="en-US" i="1" dirty="0" smtClean="0"/>
              <a:t>Framework Based</a:t>
            </a:r>
          </a:p>
          <a:p>
            <a:pPr lvl="1"/>
            <a:r>
              <a:rPr lang="en-US" dirty="0" smtClean="0"/>
              <a:t>Permits flexibility and customization</a:t>
            </a:r>
          </a:p>
          <a:p>
            <a:r>
              <a:rPr lang="en-US" i="1" dirty="0" smtClean="0"/>
              <a:t>Content Based</a:t>
            </a:r>
            <a:r>
              <a:rPr lang="en-US" dirty="0" smtClean="0"/>
              <a:t> data access</a:t>
            </a:r>
          </a:p>
          <a:p>
            <a:pPr lvl="1"/>
            <a:r>
              <a:rPr lang="en-US" dirty="0" smtClean="0"/>
              <a:t>Not </a:t>
            </a:r>
            <a:r>
              <a:rPr lang="en-US" i="1" dirty="0" smtClean="0"/>
              <a:t>file</a:t>
            </a:r>
            <a:r>
              <a:rPr lang="en-US" dirty="0" smtClean="0"/>
              <a:t> based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Above all, support </a:t>
            </a:r>
            <a:r>
              <a:rPr lang="en-US" i="1" dirty="0" smtClean="0"/>
              <a:t>improvisation &amp; exploration</a:t>
            </a:r>
          </a:p>
        </p:txBody>
      </p:sp>
    </p:spTree>
    <p:extLst>
      <p:ext uri="{BB962C8B-B14F-4D97-AF65-F5344CB8AC3E}">
        <p14:creationId xmlns:p14="http://schemas.microsoft.com/office/powerpoint/2010/main" val="349335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Components</a:t>
            </a:r>
            <a:endParaRPr lang="en-US" dirty="0"/>
          </a:p>
        </p:txBody>
      </p:sp>
      <p:pic>
        <p:nvPicPr>
          <p:cNvPr id="4" name="Content Placeholder 3" descr="data_mgmt_arch-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9" r="-12389"/>
          <a:stretch>
            <a:fillRect/>
          </a:stretch>
        </p:blipFill>
        <p:spPr>
          <a:xfrm>
            <a:off x="328613" y="1085850"/>
            <a:ext cx="9510712" cy="5716588"/>
          </a:xfrm>
        </p:spPr>
      </p:pic>
    </p:spTree>
    <p:extLst>
      <p:ext uri="{BB962C8B-B14F-4D97-AF65-F5344CB8AC3E}">
        <p14:creationId xmlns:p14="http://schemas.microsoft.com/office/powerpoint/2010/main" val="289635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040593"/>
            <a:ext cx="9510712" cy="3114855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dicts</a:t>
            </a:r>
            <a:r>
              <a:rPr lang="en-US" dirty="0" smtClean="0"/>
              <a:t> produced by </a:t>
            </a:r>
            <a:r>
              <a:rPr lang="en-US" dirty="0" err="1" smtClean="0"/>
              <a:t>Ophyd</a:t>
            </a:r>
            <a:r>
              <a:rPr lang="en-US" dirty="0" smtClean="0"/>
              <a:t> are consumed by clients: </a:t>
            </a:r>
            <a:r>
              <a:rPr lang="en-US" dirty="0" err="1" smtClean="0"/>
              <a:t>MetadataStore</a:t>
            </a:r>
            <a:r>
              <a:rPr lang="en-US" dirty="0" smtClean="0"/>
              <a:t> and </a:t>
            </a:r>
            <a:r>
              <a:rPr lang="en-US" dirty="0" err="1" smtClean="0"/>
              <a:t>FileStore</a:t>
            </a:r>
            <a:endParaRPr lang="en-US" dirty="0" smtClean="0"/>
          </a:p>
          <a:p>
            <a:pPr lvl="1"/>
            <a:r>
              <a:rPr lang="en-US" dirty="0" smtClean="0"/>
              <a:t>Other consumers include </a:t>
            </a:r>
            <a:r>
              <a:rPr lang="en-US" dirty="0" err="1" smtClean="0"/>
              <a:t>Olog</a:t>
            </a:r>
            <a:r>
              <a:rPr lang="en-US" dirty="0" smtClean="0"/>
              <a:t>, console formatters (</a:t>
            </a:r>
            <a:r>
              <a:rPr lang="en-US" dirty="0" err="1" smtClean="0"/>
              <a:t>stdout</a:t>
            </a:r>
            <a:r>
              <a:rPr lang="en-US" dirty="0" smtClean="0"/>
              <a:t>), analysis &amp; plotting code,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Interactive/programmatic access to stored data are via queries to the </a:t>
            </a:r>
            <a:r>
              <a:rPr lang="en-US" dirty="0" err="1" smtClean="0"/>
              <a:t>DataPortal</a:t>
            </a:r>
            <a:r>
              <a:rPr lang="en-US" dirty="0" smtClean="0"/>
              <a:t> (</a:t>
            </a:r>
            <a:r>
              <a:rPr lang="en-US" dirty="0" err="1" smtClean="0"/>
              <a:t>DataBroker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5-05-17 at 1.43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5447"/>
            <a:ext cx="10080625" cy="340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7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Ophyd</a:t>
            </a:r>
            <a:r>
              <a:rPr lang="en-US" dirty="0" smtClean="0"/>
              <a:t> Internals: Archeology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61" b="-19361"/>
          <a:stretch>
            <a:fillRect/>
          </a:stretch>
        </p:blipFill>
        <p:spPr bwMode="auto">
          <a:xfrm>
            <a:off x="0" y="3033366"/>
            <a:ext cx="10079038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 useBgFill="1">
        <p:nvSpPr>
          <p:cNvPr id="5" name="Rectangle 4"/>
          <p:cNvSpPr/>
          <p:nvPr/>
        </p:nvSpPr>
        <p:spPr bwMode="auto">
          <a:xfrm>
            <a:off x="9240353" y="5822201"/>
            <a:ext cx="643370" cy="47554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Droid Sans" charset="0"/>
            </a:endParaRPr>
          </a:p>
        </p:txBody>
      </p:sp>
      <p:sp useBgFill="1">
        <p:nvSpPr>
          <p:cNvPr id="6" name="Rectangle 5"/>
          <p:cNvSpPr/>
          <p:nvPr/>
        </p:nvSpPr>
        <p:spPr bwMode="auto">
          <a:xfrm>
            <a:off x="9267227" y="4589281"/>
            <a:ext cx="697057" cy="47554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Droid Sans" charset="0"/>
            </a:endParaRPr>
          </a:p>
        </p:txBody>
      </p:sp>
      <p:sp useBgFill="1">
        <p:nvSpPr>
          <p:cNvPr id="7" name="Rectangle 6"/>
          <p:cNvSpPr/>
          <p:nvPr/>
        </p:nvSpPr>
        <p:spPr bwMode="auto">
          <a:xfrm>
            <a:off x="6457424" y="4059301"/>
            <a:ext cx="643370" cy="14795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Droid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893" y="907217"/>
            <a:ext cx="9196161" cy="2929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/>
              <a:t>It is useful to dissect one of the most successful applications of this kind – Spec</a:t>
            </a:r>
          </a:p>
          <a:p>
            <a:pPr marL="1028700" lvl="1">
              <a:buFont typeface="Courier New"/>
              <a:buChar char="o"/>
            </a:pPr>
            <a:endParaRPr lang="en-US" dirty="0" smtClean="0"/>
          </a:p>
          <a:p>
            <a:pPr marL="1028700" lvl="1">
              <a:buFont typeface="Courier New"/>
              <a:buChar char="o"/>
            </a:pPr>
            <a:r>
              <a:rPr lang="en-US" i="1" dirty="0" smtClean="0"/>
              <a:t>What components are essential for alternative applications to adopt?</a:t>
            </a:r>
          </a:p>
          <a:p>
            <a:pPr marL="1428750" lvl="2">
              <a:buFont typeface="Courier New"/>
              <a:buChar char="o"/>
            </a:pPr>
            <a:r>
              <a:rPr lang="en-US" dirty="0" smtClean="0"/>
              <a:t>Everything below, except the device driver libraries</a:t>
            </a:r>
          </a:p>
          <a:p>
            <a:pPr marL="1885950" lvl="3">
              <a:buFont typeface="Courier New"/>
              <a:buChar char="o"/>
            </a:pPr>
            <a:r>
              <a:rPr lang="en-US" dirty="0" smtClean="0"/>
              <a:t>(thanks, EPICS!)</a:t>
            </a:r>
          </a:p>
          <a:p>
            <a:pPr marL="1200150" lvl="2" indent="0"/>
            <a:endParaRPr lang="en-US" dirty="0" smtClean="0"/>
          </a:p>
          <a:p>
            <a:pPr marL="1028700" lvl="1">
              <a:buFont typeface="Courier New"/>
              <a:buChar char="o"/>
            </a:pPr>
            <a:r>
              <a:rPr lang="en-US" i="1" dirty="0" smtClean="0"/>
              <a:t>Equally important, what components can be dropped, added, or improved upon?</a:t>
            </a:r>
          </a:p>
          <a:p>
            <a:pPr marL="1428750" lvl="2">
              <a:buFont typeface="Courier New"/>
              <a:buChar char="o"/>
            </a:pPr>
            <a:r>
              <a:rPr lang="en-US" dirty="0" smtClean="0"/>
              <a:t>Replace the esoteric domain-specific language with a modern general-purpose language (python)</a:t>
            </a:r>
          </a:p>
          <a:p>
            <a:pPr marL="1428750" lvl="2">
              <a:buFont typeface="Courier New"/>
              <a:buChar char="o"/>
            </a:pPr>
            <a:r>
              <a:rPr lang="en-US" dirty="0" smtClean="0"/>
              <a:t>Incorporate a more “end-to-end” approach to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10072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Ophyd</a:t>
            </a:r>
            <a:r>
              <a:rPr lang="en-US" dirty="0" smtClean="0"/>
              <a:t> Internals - Current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9" y="3016500"/>
            <a:ext cx="9207500" cy="4420978"/>
          </a:xfrm>
        </p:spPr>
      </p:pic>
      <p:sp>
        <p:nvSpPr>
          <p:cNvPr id="6" name="TextBox 5"/>
          <p:cNvSpPr txBox="1"/>
          <p:nvPr/>
        </p:nvSpPr>
        <p:spPr>
          <a:xfrm>
            <a:off x="294821" y="884537"/>
            <a:ext cx="9479643" cy="225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Courier New"/>
              <a:buChar char="o"/>
            </a:pPr>
            <a:r>
              <a:rPr lang="en-US" b="1" dirty="0" smtClean="0"/>
              <a:t>Device Model</a:t>
            </a:r>
            <a:r>
              <a:rPr lang="en-US" dirty="0" smtClean="0"/>
              <a:t> – a small class hierarchy for abstracting hardware control</a:t>
            </a:r>
          </a:p>
          <a:p>
            <a:pPr marL="285750" indent="-285750">
              <a:lnSpc>
                <a:spcPct val="100000"/>
              </a:lnSpc>
              <a:buFont typeface="Courier New"/>
              <a:buChar char="o"/>
            </a:pPr>
            <a:r>
              <a:rPr lang="en-US" b="1" dirty="0" smtClean="0"/>
              <a:t>Sequencer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RunEngine</a:t>
            </a:r>
            <a:r>
              <a:rPr lang="en-US" b="1" dirty="0" smtClean="0"/>
              <a:t>) </a:t>
            </a:r>
            <a:r>
              <a:rPr lang="en-US" dirty="0" smtClean="0"/>
              <a:t>– a state-machine that executes scanning algorithms</a:t>
            </a:r>
          </a:p>
          <a:p>
            <a:pPr marL="285750" indent="-285750">
              <a:lnSpc>
                <a:spcPct val="100000"/>
              </a:lnSpc>
              <a:buFont typeface="Courier New"/>
              <a:buChar char="o"/>
            </a:pPr>
            <a:r>
              <a:rPr lang="en-US" b="1" dirty="0" smtClean="0"/>
              <a:t>Session Management </a:t>
            </a:r>
            <a:r>
              <a:rPr lang="en-US" dirty="0" smtClean="0"/>
              <a:t>– integrates aspects of </a:t>
            </a:r>
            <a:r>
              <a:rPr lang="en-US" dirty="0" err="1" smtClean="0"/>
              <a:t>Ophyd</a:t>
            </a:r>
            <a:r>
              <a:rPr lang="en-US" dirty="0" smtClean="0"/>
              <a:t> into the </a:t>
            </a:r>
            <a:r>
              <a:rPr lang="en-US" dirty="0" err="1" smtClean="0"/>
              <a:t>IPython</a:t>
            </a:r>
            <a:r>
              <a:rPr lang="en-US" dirty="0" smtClean="0"/>
              <a:t> environment</a:t>
            </a:r>
          </a:p>
          <a:p>
            <a:pPr marL="285750" indent="-285750">
              <a:lnSpc>
                <a:spcPct val="100000"/>
              </a:lnSpc>
              <a:buFont typeface="Courier New"/>
              <a:buChar char="o"/>
            </a:pPr>
            <a:r>
              <a:rPr lang="en-US" b="1" dirty="0" smtClean="0"/>
              <a:t>User API </a:t>
            </a:r>
            <a:r>
              <a:rPr lang="en-US" dirty="0" smtClean="0"/>
              <a:t>– user function library for motion, hardware queries, scan configuration,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285750" indent="-285750">
              <a:lnSpc>
                <a:spcPct val="100000"/>
              </a:lnSpc>
              <a:buFont typeface="Courier New"/>
              <a:buChar char="o"/>
            </a:pPr>
            <a:r>
              <a:rPr lang="en-US" b="1" dirty="0" err="1" smtClean="0"/>
              <a:t>Diffractometer</a:t>
            </a:r>
            <a:r>
              <a:rPr lang="en-US" b="1" dirty="0" smtClean="0"/>
              <a:t> Support </a:t>
            </a:r>
            <a:r>
              <a:rPr lang="en-US" dirty="0" smtClean="0"/>
              <a:t>– </a:t>
            </a:r>
            <a:r>
              <a:rPr lang="en-US" dirty="0"/>
              <a:t>Supports reciprocal space </a:t>
            </a:r>
            <a:r>
              <a:rPr lang="en-US" dirty="0" smtClean="0"/>
              <a:t>operations. Not fully implemented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marL="285750" indent="-285750">
              <a:buFont typeface="Courier New"/>
              <a:buChar char="o"/>
            </a:pP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Clients interact with </a:t>
            </a:r>
            <a:r>
              <a:rPr lang="en-US" dirty="0" err="1" smtClean="0"/>
              <a:t>Ophyd</a:t>
            </a:r>
            <a:r>
              <a:rPr lang="en-US" dirty="0" smtClean="0"/>
              <a:t> via the command-line in </a:t>
            </a:r>
            <a:r>
              <a:rPr lang="en-US" dirty="0" err="1" smtClean="0"/>
              <a:t>IPython</a:t>
            </a:r>
            <a:r>
              <a:rPr lang="en-US" dirty="0" smtClean="0"/>
              <a:t> or through an available CA server (</a:t>
            </a:r>
            <a:r>
              <a:rPr lang="en-US" dirty="0" err="1" smtClean="0"/>
              <a:t>pcaspy</a:t>
            </a:r>
            <a:r>
              <a:rPr lang="en-US" dirty="0" smtClean="0"/>
              <a:t>), or they may also register their interest in receiving scan-data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5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95232"/>
            <a:ext cx="9510712" cy="5218113"/>
          </a:xfrm>
        </p:spPr>
        <p:txBody>
          <a:bodyPr/>
          <a:lstStyle/>
          <a:p>
            <a:r>
              <a:rPr lang="en-US" dirty="0" smtClean="0"/>
              <a:t>Device Model hierarchy based on a </a:t>
            </a:r>
            <a:r>
              <a:rPr lang="en-US" i="1" dirty="0" smtClean="0"/>
              <a:t>Signal</a:t>
            </a:r>
            <a:r>
              <a:rPr lang="en-US" dirty="0" smtClean="0"/>
              <a:t> class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process variable</a:t>
            </a:r>
            <a:r>
              <a:rPr lang="en-US" dirty="0" smtClean="0"/>
              <a:t> in the traditional sense: an observable parameter that may have separate channels for </a:t>
            </a:r>
            <a:r>
              <a:rPr lang="en-US" i="1" dirty="0" err="1" smtClean="0"/>
              <a:t>setpoint</a:t>
            </a:r>
            <a:r>
              <a:rPr lang="en-US" dirty="0" smtClean="0"/>
              <a:t> and </a:t>
            </a:r>
            <a:r>
              <a:rPr lang="en-US" i="1" dirty="0" smtClean="0"/>
              <a:t>indicator</a:t>
            </a:r>
            <a:endParaRPr lang="en-US" dirty="0" smtClean="0"/>
          </a:p>
          <a:p>
            <a:pPr lvl="1"/>
            <a:r>
              <a:rPr lang="en-US" i="1" dirty="0" smtClean="0"/>
              <a:t>Signals</a:t>
            </a:r>
            <a:r>
              <a:rPr lang="en-US" dirty="0" smtClean="0"/>
              <a:t> and </a:t>
            </a:r>
            <a:r>
              <a:rPr lang="en-US" i="1" dirty="0" err="1" smtClean="0"/>
              <a:t>SignalGroups</a:t>
            </a:r>
            <a:r>
              <a:rPr lang="en-US" dirty="0" smtClean="0"/>
              <a:t> form a composite pattern for constructing complex devices</a:t>
            </a:r>
          </a:p>
          <a:p>
            <a:pPr lvl="2"/>
            <a:r>
              <a:rPr lang="en-US" dirty="0" smtClean="0"/>
              <a:t>Positioners, </a:t>
            </a:r>
            <a:r>
              <a:rPr lang="en-US" dirty="0" err="1" smtClean="0"/>
              <a:t>Scalers</a:t>
            </a:r>
            <a:r>
              <a:rPr lang="en-US" dirty="0" smtClean="0"/>
              <a:t>, Detectors,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i="1" dirty="0" err="1" smtClean="0"/>
              <a:t>PseudoPositioner</a:t>
            </a:r>
            <a:r>
              <a:rPr lang="en-US" dirty="0" smtClean="0"/>
              <a:t> class available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: a </a:t>
            </a:r>
            <a:r>
              <a:rPr lang="en-US" dirty="0" err="1" smtClean="0"/>
              <a:t>beamline</a:t>
            </a:r>
            <a:r>
              <a:rPr lang="en-US" dirty="0" smtClean="0"/>
              <a:t> “energy” Positioner comprised of </a:t>
            </a:r>
            <a:r>
              <a:rPr lang="en-US" dirty="0" err="1" smtClean="0"/>
              <a:t>monochromator</a:t>
            </a:r>
            <a:r>
              <a:rPr lang="en-US" dirty="0" smtClean="0"/>
              <a:t> and </a:t>
            </a:r>
            <a:r>
              <a:rPr lang="en-US" dirty="0" err="1" smtClean="0"/>
              <a:t>undulator</a:t>
            </a:r>
            <a:r>
              <a:rPr lang="en-US" dirty="0" smtClean="0"/>
              <a:t> motions</a:t>
            </a:r>
          </a:p>
          <a:p>
            <a:pPr lvl="2"/>
            <a:r>
              <a:rPr lang="en-US" dirty="0" smtClean="0"/>
              <a:t>Can be exposed via CAS (</a:t>
            </a:r>
            <a:r>
              <a:rPr lang="en-US" dirty="0" err="1" smtClean="0"/>
              <a:t>pcaspy</a:t>
            </a:r>
            <a:r>
              <a:rPr lang="en-US" dirty="0" smtClean="0"/>
              <a:t>) for integration</a:t>
            </a:r>
          </a:p>
          <a:p>
            <a:r>
              <a:rPr lang="en-US" dirty="0" smtClean="0"/>
              <a:t>Positioners and Detectors participate in scans</a:t>
            </a:r>
          </a:p>
        </p:txBody>
      </p:sp>
    </p:spTree>
    <p:extLst>
      <p:ext uri="{BB962C8B-B14F-4D97-AF65-F5344CB8AC3E}">
        <p14:creationId xmlns:p14="http://schemas.microsoft.com/office/powerpoint/2010/main" val="319274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Osaka"/>
        <a:cs typeface="Osaka"/>
      </a:majorFont>
      <a:minorFont>
        <a:latin typeface="Arial Narrow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Osaka"/>
        <a:cs typeface="Osaka"/>
      </a:majorFont>
      <a:minorFont>
        <a:latin typeface="Arial Narrow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Osaka"/>
        <a:cs typeface="Osaka"/>
      </a:majorFont>
      <a:minorFont>
        <a:latin typeface="Arial Narrow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Osaka"/>
        <a:cs typeface="Osaka"/>
      </a:majorFont>
      <a:minorFont>
        <a:latin typeface="Arial Narrow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4028</TotalTime>
  <Words>958</Words>
  <Application>Microsoft Macintosh PowerPoint</Application>
  <PresentationFormat>Custom</PresentationFormat>
  <Paragraphs>115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Default Theme</vt:lpstr>
      <vt:lpstr>Custom 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Ophyd:  Software for Data Collection, Management, and Analysis</vt:lpstr>
      <vt:lpstr>Outline</vt:lpstr>
      <vt:lpstr>What the H#&amp;% is Ophyd?</vt:lpstr>
      <vt:lpstr>Principles &amp; Concepts</vt:lpstr>
      <vt:lpstr>Architectural Components</vt:lpstr>
      <vt:lpstr>Data Flow</vt:lpstr>
      <vt:lpstr>Ophyd Internals: Archeology</vt:lpstr>
      <vt:lpstr>Ophyd Internals - Current</vt:lpstr>
      <vt:lpstr>Device Model</vt:lpstr>
      <vt:lpstr>The RunEngine</vt:lpstr>
      <vt:lpstr>Status</vt:lpstr>
      <vt:lpstr>Acknowledgements</vt:lpstr>
      <vt:lpstr>Scan in Progress</vt:lpstr>
      <vt:lpstr>Point Scans (“ct”) </vt:lpstr>
      <vt:lpstr>Replay Plot Utility</vt:lpstr>
      <vt:lpstr>Olog</vt:lpstr>
      <vt:lpstr>Scan Logging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Ophyd:  Software for Data Collection, Management, and Analysis</dc:title>
  <dc:creator>Daron Chabot</dc:creator>
  <cp:lastModifiedBy>Arman Arkilic</cp:lastModifiedBy>
  <cp:revision>58</cp:revision>
  <dcterms:created xsi:type="dcterms:W3CDTF">2015-05-16T23:14:25Z</dcterms:created>
  <dcterms:modified xsi:type="dcterms:W3CDTF">2015-05-20T02:22:01Z</dcterms:modified>
</cp:coreProperties>
</file>