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8" r:id="rId2"/>
    <p:sldId id="465" r:id="rId3"/>
    <p:sldId id="493" r:id="rId4"/>
    <p:sldId id="494" r:id="rId5"/>
    <p:sldId id="489" r:id="rId6"/>
    <p:sldId id="501" r:id="rId7"/>
    <p:sldId id="503" r:id="rId8"/>
    <p:sldId id="502" r:id="rId9"/>
    <p:sldId id="506" r:id="rId10"/>
    <p:sldId id="490" r:id="rId11"/>
    <p:sldId id="505" r:id="rId12"/>
    <p:sldId id="507" r:id="rId13"/>
    <p:sldId id="508" r:id="rId14"/>
    <p:sldId id="510" r:id="rId15"/>
    <p:sldId id="509" r:id="rId16"/>
    <p:sldId id="511" r:id="rId17"/>
    <p:sldId id="499" r:id="rId18"/>
  </p:sldIdLst>
  <p:sldSz cx="9144000" cy="6858000" type="screen4x3"/>
  <p:notesSz cx="9296400" cy="68818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800080"/>
    <a:srgbClr val="FF0000"/>
    <a:srgbClr val="0099CC"/>
    <a:srgbClr val="FF1F1F"/>
    <a:srgbClr val="E1F4FF"/>
    <a:srgbClr val="CCECFF"/>
    <a:srgbClr val="FFCCCC"/>
    <a:srgbClr val="CC33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99" autoAdjust="0"/>
    <p:restoredTop sz="84706" autoAdjust="0"/>
  </p:normalViewPr>
  <p:slideViewPr>
    <p:cSldViewPr snapToGrid="0">
      <p:cViewPr varScale="1">
        <p:scale>
          <a:sx n="47" d="100"/>
          <a:sy n="47" d="100"/>
        </p:scale>
        <p:origin x="-73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786" y="-84"/>
      </p:cViewPr>
      <p:guideLst>
        <p:guide orient="horz" pos="2168"/>
        <p:guide pos="2927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028844" cy="342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t" anchorCtr="0" compatLnSpc="1">
            <a:prstTxWarp prst="textNoShape">
              <a:avLst/>
            </a:prstTxWarp>
          </a:bodyPr>
          <a:lstStyle>
            <a:lvl1pPr algn="l" defTabSz="96097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5539" y="1"/>
            <a:ext cx="4028844" cy="342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t" anchorCtr="0" compatLnSpc="1">
            <a:prstTxWarp prst="textNoShape">
              <a:avLst/>
            </a:prstTxWarp>
          </a:bodyPr>
          <a:lstStyle>
            <a:lvl1pPr algn="r" defTabSz="96097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37041"/>
            <a:ext cx="4028844" cy="343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b" anchorCtr="0" compatLnSpc="1">
            <a:prstTxWarp prst="textNoShape">
              <a:avLst/>
            </a:prstTxWarp>
          </a:bodyPr>
          <a:lstStyle>
            <a:lvl1pPr algn="l" defTabSz="96097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5539" y="6537041"/>
            <a:ext cx="4028844" cy="343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b" anchorCtr="0" compatLnSpc="1">
            <a:prstTxWarp prst="textNoShape">
              <a:avLst/>
            </a:prstTxWarp>
          </a:bodyPr>
          <a:lstStyle>
            <a:lvl1pPr algn="r" defTabSz="960974">
              <a:defRPr sz="1200">
                <a:latin typeface="Arial" charset="0"/>
              </a:defRPr>
            </a:lvl1pPr>
          </a:lstStyle>
          <a:p>
            <a:pPr>
              <a:defRPr/>
            </a:pPr>
            <a:fld id="{D575CCDA-FAD9-4534-9A8F-CDAEDDF909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9156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028844" cy="342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t" anchorCtr="0" compatLnSpc="1">
            <a:prstTxWarp prst="textNoShape">
              <a:avLst/>
            </a:prstTxWarp>
          </a:bodyPr>
          <a:lstStyle>
            <a:lvl1pPr algn="l" defTabSz="96097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5539" y="1"/>
            <a:ext cx="4028844" cy="342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t" anchorCtr="0" compatLnSpc="1">
            <a:prstTxWarp prst="textNoShape">
              <a:avLst/>
            </a:prstTxWarp>
          </a:bodyPr>
          <a:lstStyle>
            <a:lvl1pPr algn="r" defTabSz="96097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7350" y="517525"/>
            <a:ext cx="3443288" cy="2581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67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046" y="3269090"/>
            <a:ext cx="7436313" cy="3096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37041"/>
            <a:ext cx="4028844" cy="343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b" anchorCtr="0" compatLnSpc="1">
            <a:prstTxWarp prst="textNoShape">
              <a:avLst/>
            </a:prstTxWarp>
          </a:bodyPr>
          <a:lstStyle>
            <a:lvl1pPr algn="l" defTabSz="96097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67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5539" y="6537041"/>
            <a:ext cx="4028844" cy="343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63" tIns="48233" rIns="96463" bIns="48233" numCol="1" anchor="b" anchorCtr="0" compatLnSpc="1">
            <a:prstTxWarp prst="textNoShape">
              <a:avLst/>
            </a:prstTxWarp>
          </a:bodyPr>
          <a:lstStyle>
            <a:lvl1pPr algn="r" defTabSz="960974">
              <a:defRPr sz="1200">
                <a:latin typeface="Arial" charset="0"/>
              </a:defRPr>
            </a:lvl1pPr>
          </a:lstStyle>
          <a:p>
            <a:pPr>
              <a:defRPr/>
            </a:pPr>
            <a:fld id="{3B29DA05-BEDB-40F5-8F29-BC14CEF2E2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1093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52463" y="1482725"/>
            <a:ext cx="7772400" cy="1470025"/>
          </a:xfrm>
        </p:spPr>
        <p:txBody>
          <a:bodyPr/>
          <a:lstStyle>
            <a:lvl1pPr>
              <a:defRPr sz="32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4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A5118-C375-4F3B-B4E7-7D7982B623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46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412982-7199-441B-9E98-BAB2F2F93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087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1925" y="0"/>
            <a:ext cx="1946275" cy="632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0"/>
            <a:ext cx="5686425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A6A86-0886-4D25-8C73-57BA812878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205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0"/>
            <a:ext cx="7370763" cy="6477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800100"/>
            <a:ext cx="3810000" cy="5524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800100"/>
            <a:ext cx="3810000" cy="55245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6B300-94C0-49ED-8800-CFA7A61CE8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737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0"/>
            <a:ext cx="7370763" cy="6477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800100"/>
            <a:ext cx="3810000" cy="55245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00100"/>
            <a:ext cx="3810000" cy="5524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5ABF-3A28-47BB-94AB-C3106FE434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370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100" y="0"/>
            <a:ext cx="7370763" cy="6477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800100"/>
            <a:ext cx="7772400" cy="55245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012FC5-3AC9-48BF-A64A-5101BFD5D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887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1C698-6998-4B6A-BD9E-EB5F3391B1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248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816" y="1379494"/>
            <a:ext cx="7772400" cy="166026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459" y="3227989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B049B-66AD-48F4-9632-B7F1ECCF1A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331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800100"/>
            <a:ext cx="3810000" cy="55245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00100"/>
            <a:ext cx="3810000" cy="55245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8FB84-71D5-41F7-A6DA-255237DEC2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331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054" y="0"/>
            <a:ext cx="8229600" cy="790832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840259"/>
            <a:ext cx="4040188" cy="76611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55805"/>
            <a:ext cx="4040188" cy="447035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46171" y="818420"/>
            <a:ext cx="4041775" cy="775601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47287" y="1668162"/>
            <a:ext cx="4139514" cy="445800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2A8A0-0A8A-4AF7-8C6F-8CC0307F1D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960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0284" y="0"/>
            <a:ext cx="6813579" cy="647700"/>
          </a:xfrm>
        </p:spPr>
        <p:txBody>
          <a:bodyPr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06D2C-E861-4931-A2D0-8445588D32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158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71D55-07AD-4803-B443-A7CA5BF47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438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B9248-0EA6-4221-8041-D226416886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791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2470B-DD32-4F16-8C83-650B4992FE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879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673100" y="0"/>
            <a:ext cx="73707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800100"/>
            <a:ext cx="7772400" cy="552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Line 17"/>
          <p:cNvSpPr>
            <a:spLocks noChangeShapeType="1"/>
          </p:cNvSpPr>
          <p:nvPr userDrawn="1"/>
        </p:nvSpPr>
        <p:spPr bwMode="auto">
          <a:xfrm>
            <a:off x="685800" y="714375"/>
            <a:ext cx="7772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77000" y="63849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375C0C97-C959-403F-8BF0-604148A052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0" name="Picture 23" descr="FNAL_logo_sm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8838" y="0"/>
            <a:ext cx="665162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26" descr="mu-symbol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0"/>
            <a:ext cx="5683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5" descr="map-091203a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61988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8" descr="ids-100121a-www"/>
          <p:cNvPicPr>
            <a:picLocks noChangeAspect="1" noChangeArrowheads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00" y="152400"/>
            <a:ext cx="534988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§"/>
        <a:defRPr sz="2000">
          <a:solidFill>
            <a:schemeClr val="accent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SzPct val="150000"/>
        <a:buChar char="•"/>
        <a:defRPr>
          <a:solidFill>
            <a:srgbClr val="CC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png"/><Relationship Id="rId5" Type="http://schemas.openxmlformats.org/officeDocument/2006/relationships/image" Target="../media/image9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428BD4E-A28C-4ED4-9A53-ACB645DA7B0C}" type="slidenum">
              <a:rPr lang="en-US" sz="1400" smtClean="0"/>
              <a:pPr eaLnBrk="1" hangingPunct="1"/>
              <a:t>1</a:t>
            </a:fld>
            <a:endParaRPr lang="en-US" sz="1400" dirty="0" smtClean="0"/>
          </a:p>
        </p:txBody>
      </p:sp>
      <p:sp>
        <p:nvSpPr>
          <p:cNvPr id="6379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58656" y="1987399"/>
            <a:ext cx="7904163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 smtClean="0"/>
              <a:t>Front End – </a:t>
            </a:r>
            <a:r>
              <a:rPr lang="en-US" sz="2800" b="1" smtClean="0"/>
              <a:t>present  status</a:t>
            </a:r>
            <a:endParaRPr lang="en-US" sz="2800" b="1" dirty="0" smtClean="0"/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41178" y="41148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David </a:t>
            </a:r>
            <a:r>
              <a:rPr lang="en-US" dirty="0" err="1" smtClean="0"/>
              <a:t>Neuffer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sz="1800" smtClean="0"/>
              <a:t>April 2015</a:t>
            </a:r>
            <a:endParaRPr lang="en-US" sz="1800" dirty="0" smtClean="0"/>
          </a:p>
          <a:p>
            <a:pPr eaLnBrk="1" hangingPunct="1"/>
            <a:endParaRPr lang="en-US" sz="18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6.75 GeV p/ C target – 8GeV Hg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59" y="800100"/>
            <a:ext cx="7950337" cy="5524500"/>
          </a:xfrm>
        </p:spPr>
        <p:txBody>
          <a:bodyPr/>
          <a:lstStyle/>
          <a:p>
            <a:r>
              <a:rPr lang="en-US" sz="2400" smtClean="0"/>
              <a:t>Simulations capture typically somewhat less than before</a:t>
            </a:r>
          </a:p>
          <a:p>
            <a:pPr lvl="1"/>
            <a:r>
              <a:rPr lang="en-US" sz="2000" b="1" smtClean="0"/>
              <a:t>Big  difference in MARS production model</a:t>
            </a:r>
          </a:p>
          <a:p>
            <a:pPr lvl="2"/>
            <a:r>
              <a:rPr lang="en-US" sz="2000" b="1" smtClean="0"/>
              <a:t>Mars Inclusive </a:t>
            </a:r>
            <a:r>
              <a:rPr lang="en-US" sz="2000" b="1" smtClean="0">
                <a:sym typeface="Wingdings" panose="05000000000000000000" pitchFamily="2" charset="2"/>
              </a:rPr>
              <a:t> LAQGSM=1</a:t>
            </a:r>
          </a:p>
          <a:p>
            <a:pPr lvl="1"/>
            <a:r>
              <a:rPr lang="en-US" sz="2000" b="1" smtClean="0">
                <a:sym typeface="Wingdings" panose="05000000000000000000" pitchFamily="2" charset="2"/>
              </a:rPr>
              <a:t>Drop in production for ~8 GeV</a:t>
            </a:r>
          </a:p>
          <a:p>
            <a:pPr lvl="2"/>
            <a:r>
              <a:rPr lang="en-US" sz="2000" b="1" smtClean="0">
                <a:sym typeface="Wingdings" panose="05000000000000000000" pitchFamily="2" charset="2"/>
              </a:rPr>
              <a:t>Are previous MARS simulations that showed an advantage in production for ~8 GeV still true ?</a:t>
            </a:r>
            <a:endParaRPr lang="en-US" sz="2000" b="1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FB84-71D5-41F7-A6DA-255237DEC26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63" y="3914775"/>
            <a:ext cx="7534275" cy="294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0005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Add gas-filled rf in buncher/rotator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799" y="800100"/>
            <a:ext cx="4200525" cy="6057900"/>
          </a:xfrm>
        </p:spPr>
        <p:txBody>
          <a:bodyPr/>
          <a:lstStyle/>
          <a:p>
            <a:r>
              <a:rPr lang="en-US" smtClean="0"/>
              <a:t>34 – 100 atm equivalent</a:t>
            </a:r>
          </a:p>
          <a:p>
            <a:pPr lvl="1"/>
            <a:r>
              <a:rPr lang="en-US" smtClean="0"/>
              <a:t>1.14 MeV/m </a:t>
            </a:r>
          </a:p>
          <a:p>
            <a:pPr lvl="2"/>
            <a:r>
              <a:rPr lang="en-US" smtClean="0"/>
              <a:t>34 atm</a:t>
            </a:r>
            <a:endParaRPr lang="en-US"/>
          </a:p>
          <a:p>
            <a:pPr lvl="1"/>
            <a:r>
              <a:rPr lang="en-US" smtClean="0"/>
              <a:t>3.45 MeV/m</a:t>
            </a:r>
          </a:p>
          <a:p>
            <a:pPr lvl="2"/>
            <a:r>
              <a:rPr lang="en-US" smtClean="0"/>
              <a:t>100atm </a:t>
            </a:r>
          </a:p>
          <a:p>
            <a:pPr lvl="2"/>
            <a:endParaRPr lang="en-US"/>
          </a:p>
          <a:p>
            <a:pPr lvl="1"/>
            <a:r>
              <a:rPr lang="en-US" smtClean="0"/>
              <a:t>for 34 atm </a:t>
            </a:r>
          </a:p>
          <a:p>
            <a:pPr lvl="2"/>
            <a:r>
              <a:rPr lang="en-US" smtClean="0"/>
              <a:t>add ~2MV/m to rf</a:t>
            </a:r>
          </a:p>
          <a:p>
            <a:r>
              <a:rPr lang="en-US" smtClean="0"/>
              <a:t>First tries with ICOOL</a:t>
            </a:r>
          </a:p>
          <a:p>
            <a:pPr lvl="1"/>
            <a:r>
              <a:rPr lang="en-US" smtClean="0"/>
              <a:t>GH in buncher 1 atm</a:t>
            </a:r>
          </a:p>
          <a:p>
            <a:pPr lvl="2"/>
            <a:r>
              <a:rPr lang="en-US" smtClean="0"/>
              <a:t>no change in capture</a:t>
            </a:r>
          </a:p>
          <a:p>
            <a:pPr lvl="1"/>
            <a:r>
              <a:rPr lang="en-US" smtClean="0"/>
              <a:t>Change to 34 atm by </a:t>
            </a:r>
          </a:p>
          <a:p>
            <a:pPr lvl="2"/>
            <a:r>
              <a:rPr lang="en-US" smtClean="0"/>
              <a:t>DENS GH 34.0</a:t>
            </a:r>
          </a:p>
          <a:p>
            <a:pPr lvl="1"/>
            <a:r>
              <a:rPr lang="en-US" smtClean="0"/>
              <a:t>Runs OK but</a:t>
            </a:r>
          </a:p>
          <a:p>
            <a:pPr lvl="2"/>
            <a:r>
              <a:rPr lang="en-US" smtClean="0"/>
              <a:t>reduces capture by 20%</a:t>
            </a:r>
          </a:p>
          <a:p>
            <a:pPr lvl="2"/>
            <a:r>
              <a:rPr lang="en-US" smtClean="0"/>
              <a:t>mostly from low-E muons</a:t>
            </a:r>
          </a:p>
          <a:p>
            <a:pPr lvl="3"/>
            <a:r>
              <a:rPr lang="en-US" smtClean="0"/>
              <a:t>shorter bunch train </a:t>
            </a:r>
          </a:p>
          <a:p>
            <a:pPr lvl="1"/>
            <a:endParaRPr lang="en-US" smtClean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9674" y="724692"/>
            <a:ext cx="4124325" cy="1647034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FB84-71D5-41F7-A6DA-255237DEC26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0150" y="2365506"/>
            <a:ext cx="4133850" cy="1454019"/>
          </a:xfrm>
          <a:prstGeom prst="rect">
            <a:avLst/>
          </a:prstGeom>
        </p:spPr>
      </p:pic>
      <p:pic>
        <p:nvPicPr>
          <p:cNvPr id="8" name="Content Placeholder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10150" y="3819525"/>
            <a:ext cx="4152900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7521808" y="4286250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no gas</a:t>
            </a: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861805" y="2590800"/>
            <a:ext cx="9204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gas</a:t>
            </a:r>
          </a:p>
          <a:p>
            <a:r>
              <a:rPr lang="en-US" smtClean="0"/>
              <a:t>z=135m</a:t>
            </a:r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033151" y="914400"/>
            <a:ext cx="8066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gas</a:t>
            </a:r>
          </a:p>
          <a:p>
            <a:r>
              <a:rPr lang="en-US" smtClean="0"/>
              <a:t>z=71m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579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Updated gas-filled front end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4160" y="800100"/>
            <a:ext cx="5039360" cy="5524500"/>
          </a:xfrm>
        </p:spPr>
        <p:txBody>
          <a:bodyPr/>
          <a:lstStyle/>
          <a:p>
            <a:r>
              <a:rPr lang="en-US" smtClean="0"/>
              <a:t>added gas in rotator</a:t>
            </a:r>
          </a:p>
          <a:p>
            <a:pPr lvl="1"/>
            <a:r>
              <a:rPr lang="en-US" smtClean="0"/>
              <a:t>34 atm </a:t>
            </a:r>
          </a:p>
          <a:p>
            <a:pPr lvl="2"/>
            <a:r>
              <a:rPr lang="en-US" smtClean="0"/>
              <a:t>dE/dx</a:t>
            </a:r>
          </a:p>
          <a:p>
            <a:r>
              <a:rPr lang="en-US" smtClean="0"/>
              <a:t>Increased rf a bit </a:t>
            </a:r>
          </a:p>
          <a:p>
            <a:pPr lvl="1"/>
            <a:r>
              <a:rPr lang="en-US" smtClean="0"/>
              <a:t>Buncher 15z </a:t>
            </a:r>
            <a:r>
              <a:rPr lang="en-US" smtClean="0">
                <a:sym typeface="Wingdings" panose="05000000000000000000" pitchFamily="2" charset="2"/>
              </a:rPr>
              <a:t> 2+20(z/24) MV/m</a:t>
            </a:r>
          </a:p>
          <a:p>
            <a:pPr lvl="1"/>
            <a:r>
              <a:rPr lang="en-US" smtClean="0"/>
              <a:t>Rotator 20 </a:t>
            </a:r>
            <a:r>
              <a:rPr lang="en-US" smtClean="0">
                <a:sym typeface="Wingdings" panose="05000000000000000000" pitchFamily="2" charset="2"/>
              </a:rPr>
              <a:t> 25</a:t>
            </a:r>
          </a:p>
          <a:p>
            <a:pPr lvl="2"/>
            <a:r>
              <a:rPr lang="en-US" smtClean="0">
                <a:sym typeface="Wingdings" panose="05000000000000000000" pitchFamily="2" charset="2"/>
              </a:rPr>
              <a:t>ref particles decelerate to 230Mev/c</a:t>
            </a:r>
          </a:p>
          <a:p>
            <a:pPr lvl="1"/>
            <a:r>
              <a:rPr lang="en-US" smtClean="0">
                <a:sym typeface="Wingdings" panose="05000000000000000000" pitchFamily="2" charset="2"/>
              </a:rPr>
              <a:t>Cooler 2528 MV/m</a:t>
            </a:r>
          </a:p>
          <a:p>
            <a:r>
              <a:rPr lang="en-US" smtClean="0">
                <a:sym typeface="Wingdings" panose="05000000000000000000" pitchFamily="2" charset="2"/>
              </a:rPr>
              <a:t>Results are not so bad</a:t>
            </a:r>
          </a:p>
          <a:p>
            <a:pPr lvl="1"/>
            <a:r>
              <a:rPr lang="en-US" smtClean="0">
                <a:sym typeface="Wingdings" panose="05000000000000000000" pitchFamily="2" charset="2"/>
              </a:rPr>
              <a:t>8GeV Hg +  0.0718 </a:t>
            </a:r>
            <a:r>
              <a:rPr lang="el-GR" smtClean="0">
                <a:sym typeface="Wingdings" panose="05000000000000000000" pitchFamily="2" charset="2"/>
              </a:rPr>
              <a:t>μ</a:t>
            </a:r>
            <a:r>
              <a:rPr lang="en-US" smtClean="0">
                <a:sym typeface="Wingdings" panose="05000000000000000000" pitchFamily="2" charset="2"/>
              </a:rPr>
              <a:t>/p</a:t>
            </a:r>
          </a:p>
          <a:p>
            <a:pPr lvl="1"/>
            <a:r>
              <a:rPr lang="en-US" smtClean="0">
                <a:sym typeface="Wingdings" panose="05000000000000000000" pitchFamily="2" charset="2"/>
              </a:rPr>
              <a:t>8GeV Hg -  0.0773 </a:t>
            </a:r>
            <a:r>
              <a:rPr lang="el-GR">
                <a:sym typeface="Wingdings" panose="05000000000000000000" pitchFamily="2" charset="2"/>
              </a:rPr>
              <a:t>μ</a:t>
            </a:r>
            <a:r>
              <a:rPr lang="en-US">
                <a:sym typeface="Wingdings" panose="05000000000000000000" pitchFamily="2" charset="2"/>
              </a:rPr>
              <a:t>/p</a:t>
            </a:r>
          </a:p>
          <a:p>
            <a:pPr lvl="1"/>
            <a:r>
              <a:rPr lang="en-US" smtClean="0"/>
              <a:t>6.75 geV C </a:t>
            </a:r>
            <a:r>
              <a:rPr lang="en-US">
                <a:sym typeface="Wingdings" panose="05000000000000000000" pitchFamily="2" charset="2"/>
              </a:rPr>
              <a:t>+  </a:t>
            </a:r>
            <a:r>
              <a:rPr lang="en-US" smtClean="0">
                <a:sym typeface="Wingdings" panose="05000000000000000000" pitchFamily="2" charset="2"/>
              </a:rPr>
              <a:t>0.0539 </a:t>
            </a:r>
            <a:r>
              <a:rPr lang="el-GR" smtClean="0">
                <a:sym typeface="Wingdings" panose="05000000000000000000" pitchFamily="2" charset="2"/>
              </a:rPr>
              <a:t>μ</a:t>
            </a:r>
            <a:r>
              <a:rPr lang="en-US" baseline="30000" smtClean="0">
                <a:sym typeface="Wingdings" panose="05000000000000000000" pitchFamily="2" charset="2"/>
              </a:rPr>
              <a:t>+</a:t>
            </a:r>
            <a:r>
              <a:rPr lang="en-US" smtClean="0">
                <a:sym typeface="Wingdings" panose="05000000000000000000" pitchFamily="2" charset="2"/>
              </a:rPr>
              <a:t>/p</a:t>
            </a:r>
          </a:p>
          <a:p>
            <a:pPr lvl="1"/>
            <a:r>
              <a:rPr lang="en-US"/>
              <a:t>6.75 geV C </a:t>
            </a:r>
            <a:r>
              <a:rPr lang="en-US" smtClean="0">
                <a:sym typeface="Wingdings" panose="05000000000000000000" pitchFamily="2" charset="2"/>
              </a:rPr>
              <a:t>- 0.0430</a:t>
            </a:r>
            <a:r>
              <a:rPr lang="el-GR" smtClean="0">
                <a:sym typeface="Wingdings" panose="05000000000000000000" pitchFamily="2" charset="2"/>
              </a:rPr>
              <a:t>μ</a:t>
            </a:r>
            <a:r>
              <a:rPr lang="en-US" baseline="30000" smtClean="0">
                <a:sym typeface="Wingdings" panose="05000000000000000000" pitchFamily="2" charset="2"/>
              </a:rPr>
              <a:t>-</a:t>
            </a:r>
            <a:r>
              <a:rPr lang="en-US" smtClean="0">
                <a:sym typeface="Wingdings" panose="05000000000000000000" pitchFamily="2" charset="2"/>
              </a:rPr>
              <a:t>/</a:t>
            </a:r>
            <a:r>
              <a:rPr lang="en-US">
                <a:sym typeface="Wingdings" panose="05000000000000000000" pitchFamily="2" charset="2"/>
              </a:rPr>
              <a:t>p</a:t>
            </a:r>
          </a:p>
          <a:p>
            <a:pPr marL="457200" lvl="1" indent="0">
              <a:buNone/>
            </a:pPr>
            <a:r>
              <a:rPr lang="en-US" smtClean="0"/>
              <a:t>~10% worse than baseline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09440" y="800100"/>
            <a:ext cx="4470400" cy="5524500"/>
          </a:xfrm>
        </p:spPr>
        <p:txBody>
          <a:bodyPr/>
          <a:lstStyle/>
          <a:p>
            <a:r>
              <a:rPr lang="en-US" smtClean="0"/>
              <a:t>Tweak of reference particle to fit ICOOL features</a:t>
            </a:r>
          </a:p>
          <a:p>
            <a:pPr marL="457200" lvl="1" indent="0">
              <a:buNone/>
            </a:pPr>
            <a:r>
              <a:rPr lang="en-US" b="1">
                <a:latin typeface="Arial Narrow" panose="020B0606020202030204" pitchFamily="34" charset="0"/>
              </a:rPr>
              <a:t>REFP</a:t>
            </a:r>
          </a:p>
          <a:p>
            <a:pPr marL="457200" lvl="1" indent="0">
              <a:buNone/>
            </a:pPr>
            <a:r>
              <a:rPr lang="en-US" b="1">
                <a:latin typeface="Arial Narrow" panose="020B0606020202030204" pitchFamily="34" charset="0"/>
              </a:rPr>
              <a:t>2 0.250 0. </a:t>
            </a:r>
            <a:r>
              <a:rPr lang="en-US" b="1" smtClean="0">
                <a:latin typeface="Arial Narrow" panose="020B0606020202030204" pitchFamily="34" charset="0"/>
              </a:rPr>
              <a:t>1.7 </a:t>
            </a:r>
            <a:r>
              <a:rPr lang="en-US" b="1">
                <a:latin typeface="Arial Narrow" panose="020B0606020202030204" pitchFamily="34" charset="0"/>
              </a:rPr>
              <a:t>4</a:t>
            </a:r>
          </a:p>
          <a:p>
            <a:pPr marL="457200" lvl="1" indent="0">
              <a:buNone/>
            </a:pPr>
            <a:r>
              <a:rPr lang="en-US" b="1">
                <a:latin typeface="Arial Narrow" panose="020B0606020202030204" pitchFamily="34" charset="0"/>
              </a:rPr>
              <a:t>REF2</a:t>
            </a:r>
          </a:p>
          <a:p>
            <a:pPr marL="457200" lvl="1" indent="0">
              <a:buNone/>
            </a:pPr>
            <a:r>
              <a:rPr lang="en-US" b="1">
                <a:latin typeface="Arial Narrow" panose="020B0606020202030204" pitchFamily="34" charset="0"/>
              </a:rPr>
              <a:t>2 0.154 0. </a:t>
            </a:r>
            <a:r>
              <a:rPr lang="en-US" b="1" smtClean="0">
                <a:latin typeface="Arial Narrow" panose="020B0606020202030204" pitchFamily="34" charset="0"/>
              </a:rPr>
              <a:t>7.1</a:t>
            </a:r>
          </a:p>
          <a:p>
            <a:pPr lvl="1"/>
            <a:r>
              <a:rPr lang="en-US" b="1" smtClean="0"/>
              <a:t>use phase model 4</a:t>
            </a:r>
          </a:p>
          <a:p>
            <a:pPr lvl="2"/>
            <a:r>
              <a:rPr lang="en-US" b="1" smtClean="0">
                <a:latin typeface="+mj-lt"/>
              </a:rPr>
              <a:t>tracks reference particles energy loss in drft/absorber but not  in rf</a:t>
            </a:r>
          </a:p>
          <a:p>
            <a:pPr lvl="2"/>
            <a:r>
              <a:rPr lang="en-US" b="1" smtClean="0">
                <a:latin typeface="+mj-lt"/>
              </a:rPr>
              <a:t>fixed energy gain.loss in rf </a:t>
            </a:r>
          </a:p>
          <a:p>
            <a:pPr lvl="1"/>
            <a:r>
              <a:rPr lang="en-US" b="1" smtClean="0">
                <a:latin typeface="+mj-lt"/>
              </a:rPr>
              <a:t>ref particle acceleration fitted to  </a:t>
            </a:r>
            <a:endParaRPr lang="en-US" b="1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FB84-71D5-41F7-A6DA-255237DEC260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123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FrontEnd variations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mtClean="0"/>
              <a:t>Reduce buncher gas to 17atm</a:t>
            </a:r>
          </a:p>
          <a:p>
            <a:pPr lvl="1"/>
            <a:r>
              <a:rPr lang="en-US" smtClean="0"/>
              <a:t>~ 10% better </a:t>
            </a:r>
          </a:p>
          <a:p>
            <a:pPr lvl="1"/>
            <a:r>
              <a:rPr lang="en-US" smtClean="0"/>
              <a:t>back to ~ baseline</a:t>
            </a:r>
          </a:p>
          <a:p>
            <a:pPr lvl="1"/>
            <a:r>
              <a:rPr lang="en-US">
                <a:sym typeface="Wingdings" panose="05000000000000000000" pitchFamily="2" charset="2"/>
              </a:rPr>
              <a:t>~</a:t>
            </a:r>
            <a:r>
              <a:rPr lang="en-US" smtClean="0">
                <a:sym typeface="Wingdings" panose="05000000000000000000" pitchFamily="2" charset="2"/>
              </a:rPr>
              <a:t>0.062 </a:t>
            </a:r>
            <a:r>
              <a:rPr lang="el-GR">
                <a:sym typeface="Wingdings" panose="05000000000000000000" pitchFamily="2" charset="2"/>
              </a:rPr>
              <a:t>μ</a:t>
            </a:r>
            <a:r>
              <a:rPr lang="en-US" baseline="30000">
                <a:sym typeface="Wingdings" panose="05000000000000000000" pitchFamily="2" charset="2"/>
              </a:rPr>
              <a:t>+</a:t>
            </a:r>
            <a:r>
              <a:rPr lang="en-US">
                <a:sym typeface="Wingdings" panose="05000000000000000000" pitchFamily="2" charset="2"/>
              </a:rPr>
              <a:t>/p</a:t>
            </a:r>
          </a:p>
          <a:p>
            <a:pPr lvl="1"/>
            <a:endParaRPr lang="en-US"/>
          </a:p>
          <a:p>
            <a:r>
              <a:rPr lang="en-US" smtClean="0"/>
              <a:t>change decelerating rotator back to constant energy rotator</a:t>
            </a:r>
          </a:p>
          <a:p>
            <a:pPr lvl="1"/>
            <a:r>
              <a:rPr lang="en-US" smtClean="0"/>
              <a:t>C </a:t>
            </a:r>
            <a:r>
              <a:rPr lang="en-US" smtClean="0">
                <a:sym typeface="Wingdings" panose="05000000000000000000" pitchFamily="2" charset="2"/>
              </a:rPr>
              <a:t> ~0.063 </a:t>
            </a:r>
            <a:r>
              <a:rPr lang="el-GR">
                <a:sym typeface="Wingdings" panose="05000000000000000000" pitchFamily="2" charset="2"/>
              </a:rPr>
              <a:t>μ</a:t>
            </a:r>
            <a:r>
              <a:rPr lang="en-US" baseline="30000">
                <a:sym typeface="Wingdings" panose="05000000000000000000" pitchFamily="2" charset="2"/>
              </a:rPr>
              <a:t>+</a:t>
            </a:r>
            <a:r>
              <a:rPr lang="en-US">
                <a:sym typeface="Wingdings" panose="05000000000000000000" pitchFamily="2" charset="2"/>
              </a:rPr>
              <a:t>/p</a:t>
            </a:r>
          </a:p>
          <a:p>
            <a:pPr lvl="1"/>
            <a:r>
              <a:rPr lang="en-US" smtClean="0"/>
              <a:t>about the same</a:t>
            </a:r>
          </a:p>
          <a:p>
            <a:pPr lvl="1"/>
            <a:r>
              <a:rPr lang="en-US" smtClean="0"/>
              <a:t>no real advantage/disadvantage in deceleration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2040" y="779780"/>
            <a:ext cx="3810000" cy="5524500"/>
          </a:xfrm>
        </p:spPr>
        <p:txBody>
          <a:bodyPr/>
          <a:lstStyle/>
          <a:p>
            <a:r>
              <a:rPr lang="en-US" smtClean="0"/>
              <a:t>Note initial beam is “cooled”, but only in one dimension </a:t>
            </a:r>
          </a:p>
          <a:p>
            <a:pPr lvl="1"/>
            <a:r>
              <a:rPr lang="en-US" smtClean="0"/>
              <a:t>B=2T – no field flip </a:t>
            </a:r>
          </a:p>
          <a:p>
            <a:pPr lvl="1"/>
            <a:r>
              <a:rPr lang="en-US" smtClean="0"/>
              <a:t>Angular momentum increases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FB84-71D5-41F7-A6DA-255237DEC26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6712996"/>
              </p:ext>
            </p:extLst>
          </p:nvPr>
        </p:nvGraphicFramePr>
        <p:xfrm>
          <a:off x="4754880" y="2931160"/>
          <a:ext cx="4389120" cy="155956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589280"/>
                <a:gridCol w="894080"/>
                <a:gridCol w="955040"/>
                <a:gridCol w="995680"/>
                <a:gridCol w="955040"/>
              </a:tblGrid>
              <a:tr h="462280">
                <a:tc>
                  <a:txBody>
                    <a:bodyPr/>
                    <a:lstStyle/>
                    <a:p>
                      <a:r>
                        <a:rPr lang="en-US" smtClean="0"/>
                        <a:t>z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mtClean="0"/>
                        <a:t>ε</a:t>
                      </a:r>
                      <a:r>
                        <a:rPr lang="en-US" baseline="-25000" smtClean="0"/>
                        <a:t>t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ℓ=L/2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mtClean="0"/>
                        <a:t>ε</a:t>
                      </a:r>
                      <a:r>
                        <a:rPr lang="en-US" baseline="-25000" smtClean="0"/>
                        <a:t>+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mtClean="0"/>
                        <a:t>ε</a:t>
                      </a:r>
                      <a:r>
                        <a:rPr lang="en-US" baseline="-25000" smtClean="0"/>
                        <a:t>-</a:t>
                      </a:r>
                      <a:endParaRPr lang="en-US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mtClean="0"/>
                        <a:t>59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0.0184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0.0054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0.0246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0.0138</a:t>
                      </a:r>
                      <a:endParaRPr lang="en-US" sz="1600"/>
                    </a:p>
                  </a:txBody>
                  <a:tcPr/>
                </a:tc>
              </a:tr>
              <a:tr h="293370">
                <a:tc>
                  <a:txBody>
                    <a:bodyPr/>
                    <a:lstStyle/>
                    <a:p>
                      <a:r>
                        <a:rPr lang="en-US" smtClean="0"/>
                        <a:t>78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0,0173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0.0059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0.0243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0.0124</a:t>
                      </a:r>
                      <a:endParaRPr lang="en-US" sz="1600"/>
                    </a:p>
                  </a:txBody>
                  <a:tcPr/>
                </a:tc>
              </a:tr>
              <a:tr h="293370">
                <a:tc>
                  <a:txBody>
                    <a:bodyPr/>
                    <a:lstStyle/>
                    <a:p>
                      <a:r>
                        <a:rPr lang="en-US" smtClean="0"/>
                        <a:t>102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0.0151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0.0074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0.0242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0.0095</a:t>
                      </a:r>
                      <a:endParaRPr lang="en-US" sz="160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6499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Effect of new initial distributions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" y="800100"/>
            <a:ext cx="4531360" cy="5524500"/>
          </a:xfrm>
        </p:spPr>
        <p:txBody>
          <a:bodyPr/>
          <a:lstStyle/>
          <a:p>
            <a:r>
              <a:rPr lang="en-US" smtClean="0"/>
              <a:t>Redo with old initial beams</a:t>
            </a:r>
          </a:p>
          <a:p>
            <a:pPr lvl="1"/>
            <a:r>
              <a:rPr lang="en-US" smtClean="0"/>
              <a:t>2010 Hg 8GeV p</a:t>
            </a:r>
          </a:p>
          <a:p>
            <a:pPr lvl="2"/>
            <a:r>
              <a:rPr lang="en-US" sz="2400" b="1" smtClean="0"/>
              <a:t>0.114</a:t>
            </a:r>
            <a:r>
              <a:rPr lang="el-GR" sz="2400" b="1" smtClean="0"/>
              <a:t>μ</a:t>
            </a:r>
            <a:r>
              <a:rPr lang="en-US" sz="2400" b="1" baseline="30000" smtClean="0"/>
              <a:t>+</a:t>
            </a:r>
            <a:r>
              <a:rPr lang="en-US" sz="2400" b="1" smtClean="0"/>
              <a:t>/p</a:t>
            </a:r>
          </a:p>
          <a:p>
            <a:pPr lvl="1"/>
            <a:r>
              <a:rPr lang="en-US" smtClean="0"/>
              <a:t>2014 </a:t>
            </a:r>
            <a:r>
              <a:rPr lang="en-US"/>
              <a:t>Hg 8GeV </a:t>
            </a:r>
            <a:r>
              <a:rPr lang="en-US" smtClean="0"/>
              <a:t>p</a:t>
            </a:r>
          </a:p>
          <a:p>
            <a:pPr lvl="2"/>
            <a:r>
              <a:rPr lang="en-US" sz="2400" b="1" smtClean="0"/>
              <a:t>0.112</a:t>
            </a:r>
            <a:r>
              <a:rPr lang="el-GR" sz="2400" b="1"/>
              <a:t>μ</a:t>
            </a:r>
            <a:r>
              <a:rPr lang="en-US" sz="2400" b="1" baseline="30000"/>
              <a:t>+</a:t>
            </a:r>
            <a:r>
              <a:rPr lang="en-US" sz="2400" b="1"/>
              <a:t>/p</a:t>
            </a:r>
          </a:p>
          <a:p>
            <a:pPr lvl="1"/>
            <a:r>
              <a:rPr lang="en-US" smtClean="0"/>
              <a:t>Compare with current BEAM</a:t>
            </a:r>
          </a:p>
          <a:p>
            <a:pPr lvl="2"/>
            <a:r>
              <a:rPr lang="en-US" smtClean="0"/>
              <a:t> </a:t>
            </a:r>
            <a:r>
              <a:rPr lang="en-US"/>
              <a:t>Hg 8GeV </a:t>
            </a:r>
            <a:r>
              <a:rPr lang="en-US" smtClean="0"/>
              <a:t>p</a:t>
            </a:r>
          </a:p>
          <a:p>
            <a:pPr lvl="2"/>
            <a:r>
              <a:rPr lang="en-US" smtClean="0"/>
              <a:t>0.072 </a:t>
            </a:r>
            <a:r>
              <a:rPr lang="el-GR" b="1"/>
              <a:t>μ</a:t>
            </a:r>
            <a:r>
              <a:rPr lang="en-US" b="1" baseline="30000"/>
              <a:t>+</a:t>
            </a:r>
            <a:r>
              <a:rPr lang="en-US" b="1"/>
              <a:t>/</a:t>
            </a:r>
            <a:r>
              <a:rPr lang="en-US" b="1" smtClean="0"/>
              <a:t>p</a:t>
            </a:r>
          </a:p>
          <a:p>
            <a:r>
              <a:rPr lang="en-US" b="1" smtClean="0"/>
              <a:t>Major difference is newer MARS model </a:t>
            </a:r>
            <a:endParaRPr lang="en-US" b="1"/>
          </a:p>
          <a:p>
            <a:pPr lvl="2"/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FB84-71D5-41F7-A6DA-255237DEC260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01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Beam difference notes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800100"/>
            <a:ext cx="7848600" cy="5524500"/>
          </a:xfrm>
        </p:spPr>
        <p:txBody>
          <a:bodyPr/>
          <a:lstStyle/>
          <a:p>
            <a:r>
              <a:rPr lang="en-US" smtClean="0"/>
              <a:t>Most of loss in intrinsic performance is from gas in buncher</a:t>
            </a:r>
          </a:p>
          <a:p>
            <a:pPr lvl="1"/>
            <a:r>
              <a:rPr lang="en-US" smtClean="0"/>
              <a:t>Beam enters completely unbunched </a:t>
            </a:r>
          </a:p>
          <a:p>
            <a:pPr lvl="1"/>
            <a:r>
              <a:rPr lang="en-US" smtClean="0"/>
              <a:t>Initial rf is weak; and slowly increases</a:t>
            </a:r>
          </a:p>
          <a:p>
            <a:pPr lvl="2"/>
            <a:endParaRPr lang="en-US" smtClean="0"/>
          </a:p>
          <a:p>
            <a:r>
              <a:rPr lang="en-US" smtClean="0"/>
              <a:t>After some initial loss, SIMILAR TO GAS-FREE BASELINE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FB84-71D5-41F7-A6DA-255237DEC260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326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Increase rotator to 100atm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mtClean="0"/>
              <a:t>Buncher at 17atm</a:t>
            </a:r>
          </a:p>
          <a:p>
            <a:pPr lvl="1"/>
            <a:r>
              <a:rPr lang="en-US" smtClean="0"/>
              <a:t>LESS INITIAL LOSS</a:t>
            </a:r>
            <a:endParaRPr lang="en-US"/>
          </a:p>
          <a:p>
            <a:r>
              <a:rPr lang="en-US" smtClean="0"/>
              <a:t>Increase Buncer gradient to 28 MV/m</a:t>
            </a:r>
          </a:p>
          <a:p>
            <a:pPr lvl="1"/>
            <a:r>
              <a:rPr lang="en-US" smtClean="0"/>
              <a:t>to compensate energy loss </a:t>
            </a:r>
          </a:p>
          <a:p>
            <a:r>
              <a:rPr lang="en-US" smtClean="0"/>
              <a:t>Fairly good performance</a:t>
            </a:r>
          </a:p>
          <a:p>
            <a:pPr lvl="1"/>
            <a:r>
              <a:rPr lang="en-US" smtClean="0"/>
              <a:t>~0.063</a:t>
            </a:r>
            <a:r>
              <a:rPr lang="el-GR" smtClean="0"/>
              <a:t>μ</a:t>
            </a:r>
            <a:r>
              <a:rPr lang="en-US" smtClean="0"/>
              <a:t>/p   (C 6.75)</a:t>
            </a:r>
          </a:p>
          <a:p>
            <a:endParaRPr lang="en-US" smtClean="0"/>
          </a:p>
          <a:p>
            <a:pPr marL="400050"/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More cooling in Rotator</a:t>
            </a:r>
          </a:p>
          <a:p>
            <a:pPr lvl="1"/>
            <a:r>
              <a:rPr lang="en-US" smtClean="0"/>
              <a:t>1-D cooling (2T solenoid)</a:t>
            </a:r>
          </a:p>
          <a:p>
            <a:pPr lvl="1"/>
            <a:r>
              <a:rPr lang="en-US" smtClean="0"/>
              <a:t>one mode highly damped</a:t>
            </a:r>
          </a:p>
          <a:p>
            <a:r>
              <a:rPr lang="en-US" smtClean="0"/>
              <a:t>Significant initiation of cooling</a:t>
            </a:r>
          </a:p>
          <a:p>
            <a:pPr lvl="1"/>
            <a:r>
              <a:rPr lang="en-US" smtClean="0"/>
              <a:t>(integrating rotator/cooler)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FB84-71D5-41F7-A6DA-255237DEC260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059156"/>
              </p:ext>
            </p:extLst>
          </p:nvPr>
        </p:nvGraphicFramePr>
        <p:xfrm>
          <a:off x="4307840" y="3642360"/>
          <a:ext cx="4389120" cy="155956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589280"/>
                <a:gridCol w="894080"/>
                <a:gridCol w="955040"/>
                <a:gridCol w="995680"/>
                <a:gridCol w="955040"/>
              </a:tblGrid>
              <a:tr h="462280">
                <a:tc>
                  <a:txBody>
                    <a:bodyPr/>
                    <a:lstStyle/>
                    <a:p>
                      <a:r>
                        <a:rPr lang="en-US" smtClean="0"/>
                        <a:t>z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mtClean="0"/>
                        <a:t>ε</a:t>
                      </a:r>
                      <a:r>
                        <a:rPr lang="en-US" baseline="-25000" smtClean="0"/>
                        <a:t>t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ℓ=L/2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mtClean="0"/>
                        <a:t>ε</a:t>
                      </a:r>
                      <a:r>
                        <a:rPr lang="en-US" baseline="-25000" smtClean="0"/>
                        <a:t>+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mtClean="0"/>
                        <a:t>ε</a:t>
                      </a:r>
                      <a:r>
                        <a:rPr lang="en-US" baseline="-25000" smtClean="0"/>
                        <a:t>-</a:t>
                      </a:r>
                      <a:endParaRPr lang="en-US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r>
                        <a:rPr lang="en-US" smtClean="0"/>
                        <a:t>77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0.0176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0.0061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0.0248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0.0124</a:t>
                      </a:r>
                      <a:endParaRPr lang="en-US" sz="1600"/>
                    </a:p>
                  </a:txBody>
                  <a:tcPr/>
                </a:tc>
              </a:tr>
              <a:tr h="293370">
                <a:tc>
                  <a:txBody>
                    <a:bodyPr/>
                    <a:lstStyle/>
                    <a:p>
                      <a:r>
                        <a:rPr lang="en-US" smtClean="0"/>
                        <a:t>89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0,0144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0.0077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0.0241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0.0087</a:t>
                      </a:r>
                      <a:endParaRPr lang="en-US" sz="1600"/>
                    </a:p>
                  </a:txBody>
                  <a:tcPr/>
                </a:tc>
              </a:tr>
              <a:tr h="293370">
                <a:tc>
                  <a:txBody>
                    <a:bodyPr/>
                    <a:lstStyle/>
                    <a:p>
                      <a:r>
                        <a:rPr lang="en-US" smtClean="0"/>
                        <a:t>102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0.0128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0.0088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0.0242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0.0066</a:t>
                      </a:r>
                      <a:endParaRPr lang="en-US" sz="160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2008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Next steps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F06D2C-E861-4931-A2D0-8445588D32E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3074" name="Picture 2" descr="http://l1.yimg.com/bt/api/res/1.2/kuoijggcyWk1m71R_edjJg--/YXBwaWQ9eW5ld3M7Zmk9ZmlsbDtoPTE4NztweW9mZj0wO3E9NzU7dz02MDA-/http:/media.zenfs.com/en_us/News/ucomics.com/dt140818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654" y="1646872"/>
            <a:ext cx="7755487" cy="2417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3432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927C2CC-175B-4B7F-A031-CB6CE9F538A8}" type="slidenum">
              <a:rPr lang="en-US" sz="1400" smtClean="0"/>
              <a:pPr eaLnBrk="1" hangingPunct="1"/>
              <a:t>2</a:t>
            </a:fld>
            <a:endParaRPr lang="en-US" sz="1400" smtClean="0"/>
          </a:p>
        </p:txBody>
      </p:sp>
      <p:sp>
        <p:nvSpPr>
          <p:cNvPr id="83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Outline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766" y="803644"/>
            <a:ext cx="7772400" cy="5786438"/>
          </a:xfrm>
        </p:spPr>
        <p:txBody>
          <a:bodyPr/>
          <a:lstStyle/>
          <a:p>
            <a:pPr eaLnBrk="1" hangingPunct="1"/>
            <a:r>
              <a:rPr lang="en-US" smtClean="0"/>
              <a:t>Front </a:t>
            </a:r>
            <a:r>
              <a:rPr lang="en-US" dirty="0" smtClean="0"/>
              <a:t>End for  </a:t>
            </a:r>
            <a:r>
              <a:rPr lang="en-US" dirty="0" err="1" smtClean="0"/>
              <a:t>Muon</a:t>
            </a:r>
            <a:r>
              <a:rPr lang="en-US" dirty="0" smtClean="0"/>
              <a:t> Collider/ </a:t>
            </a:r>
            <a:r>
              <a:rPr lang="en-US" smtClean="0"/>
              <a:t>Neutrino Factory</a:t>
            </a:r>
          </a:p>
          <a:p>
            <a:pPr lvl="1" eaLnBrk="1" hangingPunct="1"/>
            <a:r>
              <a:rPr lang="en-US" smtClean="0"/>
              <a:t>Baseline for MAP</a:t>
            </a:r>
          </a:p>
          <a:p>
            <a:pPr lvl="2" eaLnBrk="1" hangingPunct="1"/>
            <a:r>
              <a:rPr lang="en-US" smtClean="0"/>
              <a:t>8 GeV proton beam on Hg target</a:t>
            </a:r>
            <a:endParaRPr lang="en-US" dirty="0" smtClean="0"/>
          </a:p>
          <a:p>
            <a:pPr lvl="1" eaLnBrk="1" hangingPunct="1"/>
            <a:r>
              <a:rPr lang="en-US" dirty="0" smtClean="0"/>
              <a:t>325 MHz</a:t>
            </a:r>
          </a:p>
          <a:p>
            <a:pPr lvl="2" eaLnBrk="1" hangingPunct="1"/>
            <a:r>
              <a:rPr lang="en-US" smtClean="0"/>
              <a:t>With Chicane/Absorber</a:t>
            </a:r>
            <a:endParaRPr lang="en-US" dirty="0" smtClean="0"/>
          </a:p>
          <a:p>
            <a:pPr eaLnBrk="1" hangingPunct="1"/>
            <a:r>
              <a:rPr lang="en-US" dirty="0" smtClean="0"/>
              <a:t>Current status</a:t>
            </a:r>
          </a:p>
          <a:p>
            <a:pPr lvl="1" eaLnBrk="1" hangingPunct="1"/>
            <a:r>
              <a:rPr lang="en-US" smtClean="0"/>
              <a:t>New targetry</a:t>
            </a:r>
          </a:p>
          <a:p>
            <a:pPr lvl="2" eaLnBrk="1" hangingPunct="1"/>
            <a:r>
              <a:rPr lang="en-US" smtClean="0"/>
              <a:t>6.75 GeV on C target</a:t>
            </a:r>
            <a:endParaRPr lang="en-US" dirty="0" smtClean="0"/>
          </a:p>
          <a:p>
            <a:pPr lvl="1" eaLnBrk="1" hangingPunct="1"/>
            <a:r>
              <a:rPr lang="en-US" smtClean="0"/>
              <a:t>New Mars generated beams </a:t>
            </a:r>
          </a:p>
          <a:p>
            <a:pPr lvl="2" eaLnBrk="1" hangingPunct="1"/>
            <a:r>
              <a:rPr lang="en-US" smtClean="0"/>
              <a:t>Mars ouput much different from previous </a:t>
            </a:r>
            <a:r>
              <a:rPr lang="en-US" smtClean="0"/>
              <a:t>version</a:t>
            </a:r>
          </a:p>
          <a:p>
            <a:pPr lvl="1" eaLnBrk="1" hangingPunct="1"/>
            <a:r>
              <a:rPr lang="en-US" smtClean="0"/>
              <a:t>Buncher rotator with H2 gas</a:t>
            </a:r>
          </a:p>
          <a:p>
            <a:pPr lvl="2" eaLnBrk="1" hangingPunct="1"/>
            <a:r>
              <a:rPr lang="en-US" smtClean="0"/>
              <a:t>rematches OK except for loss at beginning of buncher</a:t>
            </a:r>
          </a:p>
          <a:p>
            <a:pPr lvl="2" eaLnBrk="1" hangingPunct="1"/>
            <a:r>
              <a:rPr lang="en-US" smtClean="0"/>
              <a:t>can cool and rotatoe simultaneously</a:t>
            </a:r>
            <a:endParaRPr lang="en-US" dirty="0"/>
          </a:p>
          <a:p>
            <a:pPr eaLnBrk="1" hangingPunct="1"/>
            <a:endParaRPr lang="en-US" dirty="0" smtClean="0"/>
          </a:p>
          <a:p>
            <a:pPr marL="0" indent="0" eaLnBrk="1" hangingPunct="1">
              <a:buNone/>
            </a:pPr>
            <a:endParaRPr lang="en-US" dirty="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dirty="0" smtClean="0"/>
              <a:t> </a:t>
            </a:r>
          </a:p>
          <a:p>
            <a:pPr lvl="1"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06774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325MHz System “Collider”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40871" y="2498270"/>
            <a:ext cx="4054929" cy="3826329"/>
          </a:xfrm>
        </p:spPr>
        <p:txBody>
          <a:bodyPr/>
          <a:lstStyle/>
          <a:p>
            <a:r>
              <a:rPr lang="en-US" dirty="0" smtClean="0"/>
              <a:t>Drift</a:t>
            </a:r>
          </a:p>
          <a:p>
            <a:pPr lvl="1"/>
            <a:r>
              <a:rPr lang="en-US" dirty="0" smtClean="0"/>
              <a:t>20T</a:t>
            </a:r>
            <a:r>
              <a:rPr lang="en-US" dirty="0" smtClean="0">
                <a:sym typeface="Wingdings" pitchFamily="2" charset="2"/>
              </a:rPr>
              <a:t> 2T</a:t>
            </a:r>
          </a:p>
          <a:p>
            <a:r>
              <a:rPr lang="en-US" dirty="0" err="1" smtClean="0">
                <a:sym typeface="Wingdings" pitchFamily="2" charset="2"/>
              </a:rPr>
              <a:t>Buncher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smtClean="0">
                <a:sym typeface="Wingdings" pitchFamily="2" charset="2"/>
              </a:rPr>
              <a:t>P</a:t>
            </a:r>
            <a:r>
              <a:rPr lang="en-US" baseline="-25000" dirty="0" smtClean="0">
                <a:sym typeface="Wingdings" pitchFamily="2" charset="2"/>
              </a:rPr>
              <a:t>o</a:t>
            </a:r>
            <a:r>
              <a:rPr lang="en-US" dirty="0" smtClean="0">
                <a:sym typeface="Wingdings" pitchFamily="2" charset="2"/>
              </a:rPr>
              <a:t>=250MeV/c</a:t>
            </a:r>
          </a:p>
          <a:p>
            <a:pPr lvl="1"/>
            <a:r>
              <a:rPr lang="en-US" dirty="0" smtClean="0"/>
              <a:t>P</a:t>
            </a:r>
            <a:r>
              <a:rPr lang="en-US" baseline="-25000" dirty="0" smtClean="0"/>
              <a:t>N</a:t>
            </a:r>
            <a:r>
              <a:rPr lang="en-US" dirty="0" smtClean="0"/>
              <a:t>=154 MeV/c; N=10</a:t>
            </a:r>
          </a:p>
          <a:p>
            <a:pPr lvl="1"/>
            <a:r>
              <a:rPr lang="en-US" dirty="0" err="1" smtClean="0"/>
              <a:t>V</a:t>
            </a:r>
            <a:r>
              <a:rPr lang="en-US" baseline="-25000" dirty="0" err="1" smtClean="0"/>
              <a:t>rf</a:t>
            </a:r>
            <a:r>
              <a:rPr lang="en-US" dirty="0" smtClean="0"/>
              <a:t> : 0</a:t>
            </a:r>
            <a:r>
              <a:rPr lang="en-US" dirty="0" smtClean="0">
                <a:sym typeface="Wingdings" pitchFamily="2" charset="2"/>
              </a:rPr>
              <a:t> 15 MV/m 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(2/3 occupied)</a:t>
            </a:r>
            <a:endParaRPr lang="en-US" dirty="0" smtClean="0"/>
          </a:p>
          <a:p>
            <a:pPr lvl="1"/>
            <a:r>
              <a:rPr lang="en-US" dirty="0" err="1" smtClean="0"/>
              <a:t>f</a:t>
            </a:r>
            <a:r>
              <a:rPr lang="en-US" baseline="-25000" dirty="0" err="1" smtClean="0"/>
              <a:t>RF</a:t>
            </a:r>
            <a:r>
              <a:rPr lang="en-US" dirty="0" smtClean="0"/>
              <a:t> : 490</a:t>
            </a:r>
            <a:r>
              <a:rPr lang="en-US" dirty="0" smtClean="0">
                <a:sym typeface="Wingdings" pitchFamily="2" charset="2"/>
              </a:rPr>
              <a:t> 365MHz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572000" y="2645228"/>
            <a:ext cx="3810000" cy="3891643"/>
          </a:xfrm>
        </p:spPr>
        <p:txBody>
          <a:bodyPr/>
          <a:lstStyle/>
          <a:p>
            <a:r>
              <a:rPr lang="en-US" dirty="0" smtClean="0"/>
              <a:t>Rotator</a:t>
            </a:r>
          </a:p>
          <a:p>
            <a:pPr lvl="1"/>
            <a:r>
              <a:rPr lang="en-US" dirty="0" err="1"/>
              <a:t>V</a:t>
            </a:r>
            <a:r>
              <a:rPr lang="en-US" baseline="-25000" dirty="0" err="1"/>
              <a:t>rf</a:t>
            </a:r>
            <a:r>
              <a:rPr lang="en-US" dirty="0"/>
              <a:t> : </a:t>
            </a:r>
            <a:r>
              <a:rPr lang="en-US" dirty="0" smtClean="0"/>
              <a:t>20</a:t>
            </a:r>
            <a:r>
              <a:rPr lang="en-US" dirty="0" smtClean="0">
                <a:sym typeface="Wingdings" pitchFamily="2" charset="2"/>
              </a:rPr>
              <a:t>MV/m </a:t>
            </a:r>
            <a:endParaRPr lang="en-US" dirty="0">
              <a:sym typeface="Wingdings" pitchFamily="2" charset="2"/>
            </a:endParaRPr>
          </a:p>
          <a:p>
            <a:pPr lvl="2"/>
            <a:r>
              <a:rPr lang="en-US" dirty="0">
                <a:sym typeface="Wingdings" pitchFamily="2" charset="2"/>
              </a:rPr>
              <a:t>(2/3 occupied)</a:t>
            </a:r>
            <a:endParaRPr lang="en-US" dirty="0"/>
          </a:p>
          <a:p>
            <a:pPr lvl="1"/>
            <a:r>
              <a:rPr lang="en-US" dirty="0" err="1"/>
              <a:t>f</a:t>
            </a:r>
            <a:r>
              <a:rPr lang="en-US" baseline="-25000" dirty="0" err="1"/>
              <a:t>RF</a:t>
            </a:r>
            <a:r>
              <a:rPr lang="en-US" dirty="0"/>
              <a:t> : </a:t>
            </a:r>
            <a:r>
              <a:rPr lang="en-US" dirty="0" smtClean="0"/>
              <a:t>364</a:t>
            </a:r>
            <a:r>
              <a:rPr lang="en-US" dirty="0" smtClean="0">
                <a:sym typeface="Wingdings" pitchFamily="2" charset="2"/>
              </a:rPr>
              <a:t> 326MHz</a:t>
            </a:r>
            <a:endParaRPr lang="en-US" dirty="0"/>
          </a:p>
          <a:p>
            <a:pPr lvl="1"/>
            <a:r>
              <a:rPr lang="en-US" dirty="0" smtClean="0"/>
              <a:t>N=12.045</a:t>
            </a:r>
          </a:p>
          <a:p>
            <a:pPr lvl="1"/>
            <a:r>
              <a:rPr lang="en-US" dirty="0" smtClean="0"/>
              <a:t>P</a:t>
            </a:r>
            <a:r>
              <a:rPr lang="en-US" baseline="-25000" dirty="0" smtClean="0"/>
              <a:t>0, </a:t>
            </a:r>
            <a:r>
              <a:rPr lang="en-US" dirty="0" smtClean="0"/>
              <a:t>P</a:t>
            </a:r>
            <a:r>
              <a:rPr lang="en-US" baseline="-25000" dirty="0" smtClean="0"/>
              <a:t>N</a:t>
            </a:r>
            <a:r>
              <a:rPr lang="en-US" dirty="0" smtClean="0">
                <a:sym typeface="Wingdings" pitchFamily="2" charset="2"/>
              </a:rPr>
              <a:t>245 MeV/c</a:t>
            </a:r>
          </a:p>
          <a:p>
            <a:r>
              <a:rPr lang="en-US" dirty="0" smtClean="0">
                <a:sym typeface="Wingdings" pitchFamily="2" charset="2"/>
              </a:rPr>
              <a:t>Cooler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245 MeV/c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325 MHz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25 MV/m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2 1.5 cm </a:t>
            </a:r>
            <a:r>
              <a:rPr lang="en-US" dirty="0" err="1" smtClean="0">
                <a:sym typeface="Wingdings" pitchFamily="2" charset="2"/>
              </a:rPr>
              <a:t>LiH</a:t>
            </a:r>
            <a:r>
              <a:rPr lang="en-US" dirty="0" smtClean="0">
                <a:sym typeface="Wingdings" pitchFamily="2" charset="2"/>
              </a:rPr>
              <a:t> absorbers</a:t>
            </a:r>
          </a:p>
          <a:p>
            <a:pPr marL="457200" lvl="1" indent="0">
              <a:buNone/>
            </a:pPr>
            <a:r>
              <a:rPr lang="en-US" dirty="0">
                <a:sym typeface="Wingdings" pitchFamily="2" charset="2"/>
              </a:rPr>
              <a:t>	</a:t>
            </a:r>
            <a:r>
              <a:rPr lang="en-US" dirty="0" smtClean="0">
                <a:sym typeface="Wingdings" pitchFamily="2" charset="2"/>
              </a:rPr>
              <a:t>/0.75m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D1C698-6998-4B6A-BD9E-EB5F3391B1E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3078094"/>
              </p:ext>
            </p:extLst>
          </p:nvPr>
        </p:nvGraphicFramePr>
        <p:xfrm>
          <a:off x="1175657" y="718456"/>
          <a:ext cx="7532096" cy="2090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" name="Picture" r:id="rId3" imgW="6044558" imgH="1197323" progId="Word.Picture.8">
                  <p:embed/>
                </p:oleObj>
              </mc:Choice>
              <mc:Fallback>
                <p:oleObj name="Picture" r:id="rId3" imgW="6044558" imgH="1197323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5657" y="718456"/>
                        <a:ext cx="7532096" cy="20900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656" y="5478868"/>
            <a:ext cx="2772229" cy="1379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1" name="Straight Connector 10"/>
          <p:cNvCxnSpPr/>
          <p:nvPr/>
        </p:nvCxnSpPr>
        <p:spPr bwMode="auto">
          <a:xfrm>
            <a:off x="2324100" y="5915025"/>
            <a:ext cx="14288" cy="757238"/>
          </a:xfrm>
          <a:prstGeom prst="line">
            <a:avLst/>
          </a:prstGeom>
          <a:solidFill>
            <a:srgbClr val="0033CC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107021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0900" y="903388"/>
            <a:ext cx="5277594" cy="2895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D1C698-6998-4B6A-BD9E-EB5F3391B1E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646" y="3590543"/>
            <a:ext cx="5092700" cy="3023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780696" y="1120680"/>
            <a:ext cx="22846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N :0.15&lt;P&lt;0.35 </a:t>
            </a:r>
            <a:r>
              <a:rPr lang="en-US" b="1" dirty="0" err="1" smtClean="0">
                <a:solidFill>
                  <a:srgbClr val="0070C0"/>
                </a:solidFill>
              </a:rPr>
              <a:t>GeV</a:t>
            </a:r>
            <a:r>
              <a:rPr lang="en-US" b="1" dirty="0" smtClean="0">
                <a:solidFill>
                  <a:srgbClr val="0070C0"/>
                </a:solidFill>
              </a:rPr>
              <a:t>/c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72183" y="2351314"/>
            <a:ext cx="19723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C3300"/>
                </a:solidFill>
              </a:rPr>
              <a:t>N: </a:t>
            </a:r>
            <a:r>
              <a:rPr lang="el-GR" b="1" dirty="0" smtClean="0">
                <a:solidFill>
                  <a:srgbClr val="CC3300"/>
                </a:solidFill>
              </a:rPr>
              <a:t>ε</a:t>
            </a:r>
            <a:r>
              <a:rPr lang="en-US" b="1" baseline="-25000" dirty="0" smtClean="0">
                <a:solidFill>
                  <a:srgbClr val="CC3300"/>
                </a:solidFill>
              </a:rPr>
              <a:t>T</a:t>
            </a:r>
            <a:r>
              <a:rPr lang="en-US" b="1" dirty="0" smtClean="0">
                <a:solidFill>
                  <a:srgbClr val="CC3300"/>
                </a:solidFill>
              </a:rPr>
              <a:t>&lt;0.03; A</a:t>
            </a:r>
            <a:r>
              <a:rPr lang="en-US" b="1" baseline="-25000" dirty="0" smtClean="0">
                <a:solidFill>
                  <a:srgbClr val="CC3300"/>
                </a:solidFill>
              </a:rPr>
              <a:t>L</a:t>
            </a:r>
            <a:r>
              <a:rPr lang="en-US" b="1" dirty="0" smtClean="0">
                <a:solidFill>
                  <a:srgbClr val="CC3300"/>
                </a:solidFill>
              </a:rPr>
              <a:t>&lt;0.2 </a:t>
            </a:r>
            <a:endParaRPr lang="en-US" b="1" dirty="0">
              <a:solidFill>
                <a:srgbClr val="CC33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66089" y="2921169"/>
            <a:ext cx="208621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669900"/>
                </a:solidFill>
              </a:rPr>
              <a:t>N: </a:t>
            </a:r>
            <a:r>
              <a:rPr lang="el-GR" b="1" dirty="0">
                <a:solidFill>
                  <a:srgbClr val="669900"/>
                </a:solidFill>
              </a:rPr>
              <a:t>ε</a:t>
            </a:r>
            <a:r>
              <a:rPr lang="en-US" b="1" baseline="-25000" dirty="0" smtClean="0">
                <a:solidFill>
                  <a:srgbClr val="669900"/>
                </a:solidFill>
              </a:rPr>
              <a:t>T</a:t>
            </a:r>
            <a:r>
              <a:rPr lang="en-US" b="1" dirty="0" smtClean="0">
                <a:solidFill>
                  <a:srgbClr val="669900"/>
                </a:solidFill>
              </a:rPr>
              <a:t>&lt;0.015; </a:t>
            </a:r>
            <a:r>
              <a:rPr lang="en-US" b="1" dirty="0">
                <a:solidFill>
                  <a:srgbClr val="669900"/>
                </a:solidFill>
              </a:rPr>
              <a:t>A</a:t>
            </a:r>
            <a:r>
              <a:rPr lang="en-US" b="1" baseline="-25000" dirty="0">
                <a:solidFill>
                  <a:srgbClr val="669900"/>
                </a:solidFill>
              </a:rPr>
              <a:t>L</a:t>
            </a:r>
            <a:r>
              <a:rPr lang="en-US" b="1" dirty="0">
                <a:solidFill>
                  <a:srgbClr val="669900"/>
                </a:solidFill>
              </a:rPr>
              <a:t>&lt;0.2 </a:t>
            </a:r>
          </a:p>
        </p:txBody>
      </p:sp>
      <p:sp>
        <p:nvSpPr>
          <p:cNvPr id="13" name="Content Placeholder 5"/>
          <p:cNvSpPr txBox="1">
            <a:spLocks/>
          </p:cNvSpPr>
          <p:nvPr/>
        </p:nvSpPr>
        <p:spPr bwMode="auto">
          <a:xfrm>
            <a:off x="114300" y="693828"/>
            <a:ext cx="2939143" cy="552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§"/>
              <a:defRPr sz="2000">
                <a:solidFill>
                  <a:schemeClr val="accent2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SzPct val="150000"/>
              <a:buChar char="•"/>
              <a:defRPr>
                <a:solidFill>
                  <a:srgbClr val="CC0000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Simulation obtains </a:t>
            </a:r>
          </a:p>
          <a:p>
            <a:pPr lvl="1"/>
            <a:r>
              <a:rPr lang="en-US" sz="1800" dirty="0" smtClean="0"/>
              <a:t>~0.125 </a:t>
            </a:r>
            <a:r>
              <a:rPr lang="el-GR" sz="1800" dirty="0" smtClean="0"/>
              <a:t>μ</a:t>
            </a:r>
            <a:r>
              <a:rPr lang="en-US" sz="1800" dirty="0" smtClean="0"/>
              <a:t>/p within acceptances</a:t>
            </a:r>
          </a:p>
          <a:p>
            <a:pPr lvl="1"/>
            <a:r>
              <a:rPr lang="en-US" sz="1800" dirty="0" smtClean="0"/>
              <a:t>with ~60m Cooler</a:t>
            </a:r>
          </a:p>
          <a:p>
            <a:pPr lvl="1"/>
            <a:r>
              <a:rPr lang="en-US" sz="1800"/>
              <a:t>325 MHz – less </a:t>
            </a:r>
            <a:r>
              <a:rPr lang="en-US" sz="1800" smtClean="0"/>
              <a:t>power</a:t>
            </a:r>
          </a:p>
          <a:p>
            <a:pPr lvl="1"/>
            <a:r>
              <a:rPr lang="en-US" sz="1800" smtClean="0"/>
              <a:t>shorter </a:t>
            </a:r>
            <a:r>
              <a:rPr lang="en-US" sz="1800" dirty="0" smtClean="0"/>
              <a:t>than </a:t>
            </a:r>
            <a:r>
              <a:rPr lang="en-US" sz="1800" smtClean="0"/>
              <a:t>baseline NF</a:t>
            </a:r>
            <a:endParaRPr lang="en-US" sz="2200" dirty="0" smtClean="0"/>
          </a:p>
          <a:p>
            <a:r>
              <a:rPr lang="en-US" sz="2200" dirty="0" smtClean="0"/>
              <a:t>But</a:t>
            </a:r>
          </a:p>
          <a:p>
            <a:pPr lvl="1"/>
            <a:r>
              <a:rPr lang="en-US" sz="1800" dirty="0" smtClean="0"/>
              <a:t>uses </a:t>
            </a:r>
            <a:r>
              <a:rPr lang="en-US" sz="1800" smtClean="0"/>
              <a:t>higher gradient</a:t>
            </a:r>
          </a:p>
          <a:p>
            <a:pPr lvl="1"/>
            <a:r>
              <a:rPr lang="en-US" sz="1800" smtClean="0"/>
              <a:t>higher frequency rf </a:t>
            </a:r>
            <a:r>
              <a:rPr lang="en-US" sz="1800" smtClean="0">
                <a:sym typeface="Wingdings" panose="05000000000000000000" pitchFamily="2" charset="2"/>
              </a:rPr>
              <a:t> smaller cavities</a:t>
            </a:r>
            <a:endParaRPr lang="en-US" sz="1800" dirty="0" smtClean="0"/>
          </a:p>
          <a:p>
            <a:pPr lvl="1"/>
            <a:r>
              <a:rPr lang="en-US" sz="1800" dirty="0" smtClean="0"/>
              <a:t>shorter than baseline NF  </a:t>
            </a:r>
          </a:p>
          <a:p>
            <a:pPr lvl="1"/>
            <a:r>
              <a:rPr lang="en-US" sz="1800" smtClean="0"/>
              <a:t>more </a:t>
            </a:r>
            <a:r>
              <a:rPr lang="en-US" sz="1800" dirty="0" smtClean="0"/>
              <a:t>bunches in bunch train</a:t>
            </a:r>
          </a:p>
          <a:p>
            <a:pPr lvl="2"/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7065296" y="4225543"/>
            <a:ext cx="0" cy="1985165"/>
          </a:xfrm>
          <a:prstGeom prst="line">
            <a:avLst/>
          </a:prstGeom>
          <a:solidFill>
            <a:srgbClr val="0033CC"/>
          </a:solidFill>
          <a:ln w="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6065268" y="4251468"/>
            <a:ext cx="0" cy="1944915"/>
          </a:xfrm>
          <a:prstGeom prst="line">
            <a:avLst/>
          </a:prstGeom>
          <a:solidFill>
            <a:srgbClr val="0033CC"/>
          </a:solidFill>
          <a:ln w="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6175309" y="4225543"/>
            <a:ext cx="8899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Useful</a:t>
            </a:r>
          </a:p>
          <a:p>
            <a:r>
              <a:rPr lang="en-US" dirty="0" smtClean="0"/>
              <a:t> cooling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354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1960" y="843486"/>
            <a:ext cx="4739640" cy="3616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New Proton Driver parameters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5280" y="800100"/>
            <a:ext cx="4160520" cy="5524500"/>
          </a:xfrm>
        </p:spPr>
        <p:txBody>
          <a:bodyPr/>
          <a:lstStyle/>
          <a:p>
            <a:r>
              <a:rPr lang="en-US" smtClean="0"/>
              <a:t>6.75 GeV p, C target</a:t>
            </a:r>
          </a:p>
          <a:p>
            <a:pPr lvl="1"/>
            <a:r>
              <a:rPr lang="en-US" smtClean="0"/>
              <a:t>20</a:t>
            </a:r>
            <a:r>
              <a:rPr lang="en-US" smtClean="0">
                <a:sym typeface="Wingdings" panose="05000000000000000000" pitchFamily="2" charset="2"/>
              </a:rPr>
              <a:t>2T short taper</a:t>
            </a:r>
          </a:p>
          <a:p>
            <a:pPr lvl="2"/>
            <a:r>
              <a:rPr lang="en-US" smtClean="0">
                <a:sym typeface="Wingdings" panose="05000000000000000000" pitchFamily="2" charset="2"/>
              </a:rPr>
              <a:t>~5m (previously 15)</a:t>
            </a:r>
          </a:p>
          <a:p>
            <a:pPr lvl="1"/>
            <a:r>
              <a:rPr lang="en-US" smtClean="0">
                <a:sym typeface="Wingdings" panose="05000000000000000000" pitchFamily="2" charset="2"/>
              </a:rPr>
              <a:t>X. Ding produced particles at z=2m using Mars</a:t>
            </a:r>
          </a:p>
          <a:p>
            <a:pPr lvl="1"/>
            <a:r>
              <a:rPr lang="en-US" smtClean="0">
                <a:sym typeface="Wingdings" panose="05000000000000000000" pitchFamily="2" charset="2"/>
              </a:rPr>
              <a:t>short initial beam</a:t>
            </a:r>
          </a:p>
          <a:p>
            <a:r>
              <a:rPr lang="en-US" smtClean="0">
                <a:sym typeface="Wingdings" panose="05000000000000000000" pitchFamily="2" charset="2"/>
              </a:rPr>
              <a:t>Redo ICOOL data sets to match initial beam</a:t>
            </a:r>
          </a:p>
          <a:p>
            <a:pPr lvl="1"/>
            <a:r>
              <a:rPr lang="en-US" smtClean="0">
                <a:sym typeface="Wingdings" panose="05000000000000000000" pitchFamily="2" charset="2"/>
              </a:rPr>
              <a:t>ref particles redefined</a:t>
            </a:r>
          </a:p>
          <a:p>
            <a:pPr lvl="2"/>
            <a:r>
              <a:rPr lang="en-US" smtClean="0">
                <a:sym typeface="Wingdings" panose="05000000000000000000" pitchFamily="2" charset="2"/>
              </a:rPr>
              <a:t>in for003.dat </a:t>
            </a:r>
          </a:p>
          <a:p>
            <a:pPr lvl="2"/>
            <a:r>
              <a:rPr lang="en-US" smtClean="0">
                <a:sym typeface="Wingdings" panose="05000000000000000000" pitchFamily="2" charset="2"/>
              </a:rPr>
              <a:t>and for001.dat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FB84-71D5-41F7-A6DA-255237DEC26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3973900"/>
              </p:ext>
            </p:extLst>
          </p:nvPr>
        </p:nvGraphicFramePr>
        <p:xfrm>
          <a:off x="573703" y="5226907"/>
          <a:ext cx="8258907" cy="1734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7" name="Picture" r:id="rId4" imgW="6049080" imgH="1198800" progId="Word.Picture.8">
                  <p:embed/>
                </p:oleObj>
              </mc:Choice>
              <mc:Fallback>
                <p:oleObj name="Picture" r:id="rId4" imgW="6049080" imgH="1198800" progId="Word.Picture.8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703" y="5226907"/>
                        <a:ext cx="8258907" cy="17341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82" y="4920048"/>
            <a:ext cx="8843320" cy="176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7469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Following Scott’s review of front end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800100"/>
            <a:ext cx="6893560" cy="5524500"/>
          </a:xfrm>
        </p:spPr>
        <p:txBody>
          <a:bodyPr/>
          <a:lstStyle/>
          <a:p>
            <a:r>
              <a:rPr lang="en-US" smtClean="0"/>
              <a:t>Use his initial distributions </a:t>
            </a:r>
            <a:r>
              <a:rPr lang="en-US" sz="1800" smtClean="0"/>
              <a:t>(obtained by X. Ding)</a:t>
            </a:r>
            <a:endParaRPr lang="en-US" smtClean="0"/>
          </a:p>
          <a:p>
            <a:pPr lvl="1"/>
            <a:r>
              <a:rPr lang="en-US" smtClean="0"/>
              <a:t>8 GeV protons on Hg targe</a:t>
            </a:r>
          </a:p>
          <a:p>
            <a:pPr lvl="2"/>
            <a:r>
              <a:rPr lang="en-US" smtClean="0"/>
              <a:t>+ and minus</a:t>
            </a:r>
            <a:endParaRPr lang="en-US"/>
          </a:p>
          <a:p>
            <a:pPr lvl="1"/>
            <a:r>
              <a:rPr lang="en-US" smtClean="0"/>
              <a:t>6.75 GeV protons on C target</a:t>
            </a:r>
            <a:endParaRPr lang="en-US"/>
          </a:p>
          <a:p>
            <a:pPr lvl="1"/>
            <a:r>
              <a:rPr lang="en-US" smtClean="0"/>
              <a:t>Start beam from z =10m </a:t>
            </a:r>
          </a:p>
          <a:p>
            <a:pPr lvl="2"/>
            <a:r>
              <a:rPr lang="en-US" smtClean="0"/>
              <a:t>must retranslate into ICOOL reference particles</a:t>
            </a:r>
          </a:p>
          <a:p>
            <a:pPr lvl="1"/>
            <a:r>
              <a:rPr lang="en-US" smtClean="0"/>
              <a:t>Early losses on apertures have already occurred </a:t>
            </a:r>
          </a:p>
          <a:p>
            <a:pPr lvl="2"/>
            <a:r>
              <a:rPr lang="en-US" smtClean="0"/>
              <a:t>23 cm apertures 	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FB84-71D5-41F7-A6DA-255237DEC26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009" y="3657600"/>
            <a:ext cx="6084039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726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7900" y="0"/>
            <a:ext cx="7370763" cy="647700"/>
          </a:xfrm>
        </p:spPr>
        <p:txBody>
          <a:bodyPr/>
          <a:lstStyle/>
          <a:p>
            <a:r>
              <a:rPr lang="en-US" smtClean="0"/>
              <a:t>ICOOL translation tips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800100"/>
            <a:ext cx="5405120" cy="5524500"/>
          </a:xfrm>
        </p:spPr>
        <p:txBody>
          <a:bodyPr/>
          <a:lstStyle/>
          <a:p>
            <a:r>
              <a:rPr lang="en-US" smtClean="0"/>
              <a:t>start at “z=10m” </a:t>
            </a:r>
          </a:p>
          <a:p>
            <a:pPr lvl="1"/>
            <a:r>
              <a:rPr lang="en-US"/>
              <a:t>(particle time zero is at -1m</a:t>
            </a:r>
            <a:r>
              <a:rPr lang="en-US" smtClean="0"/>
              <a:t>)</a:t>
            </a:r>
          </a:p>
          <a:p>
            <a:r>
              <a:rPr lang="en-US" smtClean="0"/>
              <a:t>reference particles </a:t>
            </a:r>
          </a:p>
          <a:p>
            <a:pPr lvl="1"/>
            <a:r>
              <a:rPr lang="en-US" b="1" smtClean="0"/>
              <a:t>250</a:t>
            </a:r>
            <a:r>
              <a:rPr lang="en-US" smtClean="0"/>
              <a:t> MeV/c ; </a:t>
            </a:r>
            <a:r>
              <a:rPr lang="en-US" b="1" smtClean="0"/>
              <a:t>154 </a:t>
            </a:r>
            <a:r>
              <a:rPr lang="en-US" smtClean="0"/>
              <a:t>MeV/c </a:t>
            </a:r>
            <a:r>
              <a:rPr lang="el-GR" smtClean="0"/>
              <a:t>μ</a:t>
            </a:r>
            <a:r>
              <a:rPr lang="en-US" baseline="30000" smtClean="0"/>
              <a:t>+</a:t>
            </a:r>
          </a:p>
          <a:p>
            <a:pPr lvl="2"/>
            <a:r>
              <a:rPr lang="en-US" smtClean="0"/>
              <a:t>165.75 MeV </a:t>
            </a:r>
            <a:r>
              <a:rPr lang="en-US"/>
              <a:t>; </a:t>
            </a:r>
            <a:r>
              <a:rPr lang="en-US" smtClean="0"/>
              <a:t>81.1 MeV </a:t>
            </a:r>
            <a:r>
              <a:rPr lang="el-GR"/>
              <a:t>μ</a:t>
            </a:r>
            <a:r>
              <a:rPr lang="en-US" baseline="30000" smtClean="0"/>
              <a:t>+</a:t>
            </a:r>
            <a:endParaRPr lang="en-US" smtClean="0"/>
          </a:p>
          <a:p>
            <a:pPr lvl="1"/>
            <a:r>
              <a:rPr lang="en-US" smtClean="0"/>
              <a:t>time set by 1m as 6,75 GeV proton + 10m as </a:t>
            </a:r>
            <a:r>
              <a:rPr lang="el-GR"/>
              <a:t>μ</a:t>
            </a:r>
            <a:r>
              <a:rPr lang="en-US" baseline="30000"/>
              <a:t>+</a:t>
            </a:r>
            <a:endParaRPr lang="en-US" smtClean="0"/>
          </a:p>
          <a:p>
            <a:pPr lvl="1"/>
            <a:r>
              <a:rPr lang="en-US" smtClean="0"/>
              <a:t>reference particles set in for003.dat, not for001.dat  </a:t>
            </a:r>
            <a:endParaRPr lang="en-US"/>
          </a:p>
          <a:p>
            <a:pPr lvl="1"/>
            <a:endParaRPr lang="en-US" smtClean="0"/>
          </a:p>
          <a:p>
            <a:pPr marL="0" indent="0">
              <a:buNone/>
            </a:pPr>
            <a:r>
              <a:rPr lang="en-US" smtClean="0"/>
              <a:t>	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759460"/>
            <a:ext cx="3810000" cy="5524500"/>
          </a:xfrm>
        </p:spPr>
        <p:txBody>
          <a:bodyPr/>
          <a:lstStyle/>
          <a:p>
            <a:pPr marL="0" indent="0">
              <a:buNone/>
            </a:pPr>
            <a:r>
              <a:rPr lang="en-US" sz="1200">
                <a:latin typeface="Arial Narrow" panose="020B0606020202030204" pitchFamily="34" charset="0"/>
              </a:rPr>
              <a:t>01-Feb-2015 X. Ding C 10 m -</a:t>
            </a:r>
          </a:p>
          <a:p>
            <a:pPr marL="0" indent="0">
              <a:buNone/>
            </a:pPr>
            <a:r>
              <a:rPr lang="en-US" sz="1200">
                <a:latin typeface="Arial Narrow" panose="020B0606020202030204" pitchFamily="34" charset="0"/>
              </a:rPr>
              <a:t>0.0 0.250 3.95709E-08 0.0 0.154 4.381345E-08 2</a:t>
            </a:r>
          </a:p>
          <a:p>
            <a:pPr marL="0" indent="0">
              <a:buNone/>
            </a:pPr>
            <a:r>
              <a:rPr lang="en-US" sz="1200">
                <a:latin typeface="Arial Narrow" panose="020B0606020202030204" pitchFamily="34" charset="0"/>
              </a:rPr>
              <a:t>      1   1 -3 0  4.354479e-008  1.000000e+000    0.03737    0.03656 0  7.861861e-004  2.558375e-002  2.189235e-001 0 0 0</a:t>
            </a:r>
          </a:p>
          <a:p>
            <a:pPr marL="0" indent="0">
              <a:buNone/>
            </a:pPr>
            <a:r>
              <a:rPr lang="en-US" sz="1200">
                <a:latin typeface="Arial Narrow" panose="020B0606020202030204" pitchFamily="34" charset="0"/>
              </a:rPr>
              <a:t>      3   1 -3 0  3.712592e-008  1.000000e+000   -0.03459   -0.11247 0  1.617131e-001  3.506310e-002  4.670452e-001 0 0 0</a:t>
            </a:r>
          </a:p>
          <a:p>
            <a:pPr marL="0" indent="0">
              <a:buNone/>
            </a:pPr>
            <a:r>
              <a:rPr lang="en-US" sz="1200">
                <a:latin typeface="Arial Narrow" panose="020B0606020202030204" pitchFamily="34" charset="0"/>
              </a:rPr>
              <a:t>      6   1 -3 0  3.748837e-008  1.000000e+000    0.00304   -0.04460 0 -1.827203e-002 -5.931789e-002  7.809555e-001 0 0 0</a:t>
            </a:r>
          </a:p>
          <a:p>
            <a:pPr marL="0" indent="0">
              <a:buNone/>
            </a:pPr>
            <a:r>
              <a:rPr lang="en-US" sz="1200">
                <a:latin typeface="Arial Narrow" panose="020B0606020202030204" pitchFamily="34" charset="0"/>
              </a:rPr>
              <a:t>     10   1 -3 0  3.738523e-008  1.000000e+000    0.07979    0.13944 0 -4.890422e-002  3.733585e-001  1.515145e+000 0 0 </a:t>
            </a:r>
            <a:r>
              <a:rPr lang="en-US" sz="1200" smtClean="0">
                <a:latin typeface="Arial Narrow" panose="020B0606020202030204" pitchFamily="34" charset="0"/>
              </a:rPr>
              <a:t>0</a:t>
            </a:r>
          </a:p>
          <a:p>
            <a:pPr marL="0" indent="0">
              <a:buNone/>
            </a:pPr>
            <a:endParaRPr lang="en-US" sz="120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en-US" sz="1600" smtClean="0">
                <a:latin typeface="+mj-lt"/>
              </a:rPr>
              <a:t>In ICOOL for001.dat</a:t>
            </a:r>
            <a:endParaRPr lang="en-US" sz="1600">
              <a:latin typeface="+mj-lt"/>
            </a:endParaRPr>
          </a:p>
          <a:p>
            <a:pPr marL="0" indent="0">
              <a:buNone/>
            </a:pPr>
            <a:endParaRPr lang="en-US" sz="120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en-US" sz="1200">
                <a:latin typeface="Arial Narrow" panose="020B0606020202030204" pitchFamily="34" charset="0"/>
              </a:rPr>
              <a:t>REFP</a:t>
            </a:r>
          </a:p>
          <a:p>
            <a:pPr marL="0" indent="0">
              <a:buNone/>
            </a:pPr>
            <a:r>
              <a:rPr lang="en-US" sz="1200">
                <a:latin typeface="Arial Narrow" panose="020B0606020202030204" pitchFamily="34" charset="0"/>
              </a:rPr>
              <a:t>2 0 0 0 3</a:t>
            </a:r>
          </a:p>
          <a:p>
            <a:pPr marL="0" indent="0">
              <a:buNone/>
            </a:pPr>
            <a:r>
              <a:rPr lang="en-US" sz="1200">
                <a:latin typeface="Arial Narrow" panose="020B0606020202030204" pitchFamily="34" charset="0"/>
              </a:rPr>
              <a:t>REF2</a:t>
            </a:r>
          </a:p>
          <a:p>
            <a:pPr marL="0" indent="0">
              <a:buNone/>
            </a:pPr>
            <a:r>
              <a:rPr lang="en-US" sz="1200">
                <a:latin typeface="Arial Narrow" panose="020B0606020202030204" pitchFamily="34" charset="0"/>
              </a:rPr>
              <a:t>2 0 0 0</a:t>
            </a:r>
          </a:p>
          <a:p>
            <a:pPr marL="0" indent="0">
              <a:buNone/>
            </a:pPr>
            <a:endParaRPr lang="en-US">
              <a:latin typeface="Arial Narrow" panose="020B0606020202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FB84-71D5-41F7-A6DA-255237DEC26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First simulation results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800100"/>
            <a:ext cx="8031480" cy="5524500"/>
          </a:xfrm>
        </p:spPr>
        <p:txBody>
          <a:bodyPr/>
          <a:lstStyle/>
          <a:p>
            <a:r>
              <a:rPr lang="en-US" smtClean="0"/>
              <a:t>Simulation results </a:t>
            </a:r>
          </a:p>
          <a:p>
            <a:pPr lvl="1"/>
            <a:r>
              <a:rPr lang="en-US" smtClean="0"/>
              <a:t>Hg target 8 GeV –end of cooling </a:t>
            </a:r>
          </a:p>
          <a:p>
            <a:pPr lvl="1"/>
            <a:r>
              <a:rPr lang="en-US" sz="2400" b="1" smtClean="0"/>
              <a:t>~0.0756 </a:t>
            </a:r>
            <a:r>
              <a:rPr lang="el-GR" sz="2400" b="1" smtClean="0"/>
              <a:t>μ</a:t>
            </a:r>
            <a:r>
              <a:rPr lang="en-US" sz="2400" b="1" baseline="30000" smtClean="0"/>
              <a:t>+</a:t>
            </a:r>
            <a:r>
              <a:rPr lang="en-US" sz="2400" b="1" smtClean="0"/>
              <a:t>/p; </a:t>
            </a:r>
            <a:r>
              <a:rPr lang="en-US" sz="2400" b="1"/>
              <a:t>~</a:t>
            </a:r>
            <a:r>
              <a:rPr lang="en-US" sz="2400" b="1" smtClean="0"/>
              <a:t>0.0880 </a:t>
            </a:r>
            <a:r>
              <a:rPr lang="el-GR" sz="2400" b="1" smtClean="0"/>
              <a:t>μ</a:t>
            </a:r>
            <a:r>
              <a:rPr lang="en-US" sz="2400" b="1" smtClean="0"/>
              <a:t>-/p</a:t>
            </a:r>
            <a:r>
              <a:rPr lang="en-US" sz="2400" b="1"/>
              <a:t>; </a:t>
            </a:r>
            <a:endParaRPr lang="en-US" sz="2400" b="1" smtClean="0"/>
          </a:p>
          <a:p>
            <a:pPr lvl="1"/>
            <a:endParaRPr lang="en-US"/>
          </a:p>
          <a:p>
            <a:pPr lvl="1"/>
            <a:r>
              <a:rPr lang="en-US" smtClean="0"/>
              <a:t>C target 6.75 GeV p</a:t>
            </a:r>
          </a:p>
          <a:p>
            <a:pPr lvl="1"/>
            <a:r>
              <a:rPr lang="en-US" sz="2400" b="1" smtClean="0"/>
              <a:t>~0.0613 </a:t>
            </a:r>
            <a:r>
              <a:rPr lang="el-GR" sz="2400" b="1" smtClean="0"/>
              <a:t>μ</a:t>
            </a:r>
            <a:r>
              <a:rPr lang="en-US" sz="2400" b="1" baseline="30000"/>
              <a:t>+</a:t>
            </a:r>
            <a:r>
              <a:rPr lang="en-US" sz="2400" b="1"/>
              <a:t>/p; ~</a:t>
            </a:r>
            <a:r>
              <a:rPr lang="en-US" sz="2400" b="1" smtClean="0"/>
              <a:t>0.0481 </a:t>
            </a:r>
            <a:r>
              <a:rPr lang="el-GR" sz="2400" b="1"/>
              <a:t>μ</a:t>
            </a:r>
            <a:r>
              <a:rPr lang="en-US" sz="2400" b="1" baseline="30000" smtClean="0"/>
              <a:t>-</a:t>
            </a:r>
            <a:r>
              <a:rPr lang="en-US" sz="2400" b="1" smtClean="0"/>
              <a:t>/p</a:t>
            </a:r>
            <a:r>
              <a:rPr lang="en-US" sz="2400" b="1"/>
              <a:t>; </a:t>
            </a:r>
            <a:endParaRPr lang="en-US" sz="2400" b="1" smtClean="0"/>
          </a:p>
          <a:p>
            <a:pPr lvl="2"/>
            <a:r>
              <a:rPr lang="en-US" sz="2000" smtClean="0"/>
              <a:t>0.0726 </a:t>
            </a:r>
            <a:r>
              <a:rPr lang="el-GR" sz="2000"/>
              <a:t>μ</a:t>
            </a:r>
            <a:r>
              <a:rPr lang="en-US" sz="2000" baseline="30000"/>
              <a:t>+</a:t>
            </a:r>
            <a:r>
              <a:rPr lang="en-US" sz="2000"/>
              <a:t>/p; ~</a:t>
            </a:r>
            <a:r>
              <a:rPr lang="en-US" sz="2000" smtClean="0"/>
              <a:t>0.0570 </a:t>
            </a:r>
            <a:r>
              <a:rPr lang="el-GR" sz="2000"/>
              <a:t>μ</a:t>
            </a:r>
            <a:r>
              <a:rPr lang="en-US" sz="2000" baseline="30000" smtClean="0"/>
              <a:t>-</a:t>
            </a:r>
            <a:r>
              <a:rPr lang="en-US" sz="2000" smtClean="0"/>
              <a:t>/p when multiplied by 8/6.75 </a:t>
            </a:r>
            <a:endParaRPr lang="en-US" sz="2000"/>
          </a:p>
          <a:p>
            <a:pPr lvl="2"/>
            <a:endParaRPr lang="en-US" sz="2400" b="1" smtClean="0"/>
          </a:p>
          <a:p>
            <a:pPr lvl="1"/>
            <a:r>
              <a:rPr lang="en-US" sz="2400" b="1" smtClean="0"/>
              <a:t>Previous front ends had ~0.1 to ~0.125 </a:t>
            </a:r>
            <a:r>
              <a:rPr lang="el-GR" sz="2400" b="1" smtClean="0"/>
              <a:t>μ</a:t>
            </a:r>
            <a:r>
              <a:rPr lang="en-US" sz="2400" b="1" smtClean="0"/>
              <a:t>/p</a:t>
            </a:r>
            <a:endParaRPr lang="en-US" sz="2400" b="1"/>
          </a:p>
          <a:p>
            <a:pPr lvl="1"/>
            <a:endParaRPr lang="en-US" sz="2400" b="1"/>
          </a:p>
          <a:p>
            <a:pPr lvl="1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FB84-71D5-41F7-A6DA-255237DEC26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03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Progression of beam through system</a:t>
            </a:r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7840" y="1137921"/>
            <a:ext cx="6744650" cy="1849121"/>
          </a:xfr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9120" y="4917440"/>
            <a:ext cx="6662575" cy="1940560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18FB84-71D5-41F7-A6DA-255237DEC26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7045" y="2987041"/>
            <a:ext cx="6744650" cy="188976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179133" y="1754237"/>
            <a:ext cx="7913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z=11m</a:t>
            </a: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114597" y="3593367"/>
            <a:ext cx="9204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z=104m</a:t>
            </a:r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179135" y="5283200"/>
            <a:ext cx="9204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z=135m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476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33CC"/>
        </a:solidFill>
        <a:ln w="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33CC"/>
        </a:solidFill>
        <a:ln w="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58249</TotalTime>
  <Words>1030</Words>
  <Application>Microsoft Office PowerPoint</Application>
  <PresentationFormat>On-screen Show (4:3)</PresentationFormat>
  <Paragraphs>266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Default Design</vt:lpstr>
      <vt:lpstr>Picture</vt:lpstr>
      <vt:lpstr> Front End – present  status</vt:lpstr>
      <vt:lpstr>Outline</vt:lpstr>
      <vt:lpstr> 325MHz System “Collider”</vt:lpstr>
      <vt:lpstr>Simulation Results</vt:lpstr>
      <vt:lpstr>New Proton Driver parameters</vt:lpstr>
      <vt:lpstr>Following Scott’s review of front end</vt:lpstr>
      <vt:lpstr>ICOOL translation tips</vt:lpstr>
      <vt:lpstr>First simulation results</vt:lpstr>
      <vt:lpstr>Progression of beam through system</vt:lpstr>
      <vt:lpstr>6.75 GeV p/ C target – 8GeV Hg</vt:lpstr>
      <vt:lpstr>Add gas-filled rf in buncher/rotator</vt:lpstr>
      <vt:lpstr>Updated gas-filled front end</vt:lpstr>
      <vt:lpstr>FrontEnd variations</vt:lpstr>
      <vt:lpstr>Effect of new initial distributions</vt:lpstr>
      <vt:lpstr>Beam difference notes</vt:lpstr>
      <vt:lpstr>Increase rotator to 100atm</vt:lpstr>
      <vt:lpstr>Next steps</vt:lpstr>
    </vt:vector>
  </TitlesOfParts>
  <Company>Fermilab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munu Slides</dc:title>
  <dc:creator>David Neuffer</dc:creator>
  <cp:lastModifiedBy>DN</cp:lastModifiedBy>
  <cp:revision>1540</cp:revision>
  <cp:lastPrinted>2012-07-18T17:25:35Z</cp:lastPrinted>
  <dcterms:created xsi:type="dcterms:W3CDTF">2003-09-15T21:58:19Z</dcterms:created>
  <dcterms:modified xsi:type="dcterms:W3CDTF">2015-03-17T16:52:00Z</dcterms:modified>
</cp:coreProperties>
</file>