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31"/>
  </p:notesMasterIdLst>
  <p:handoutMasterIdLst>
    <p:handoutMasterId r:id="rId32"/>
  </p:handoutMasterIdLst>
  <p:sldIdLst>
    <p:sldId id="321" r:id="rId3"/>
    <p:sldId id="329" r:id="rId4"/>
    <p:sldId id="327" r:id="rId5"/>
    <p:sldId id="382" r:id="rId6"/>
    <p:sldId id="394" r:id="rId7"/>
    <p:sldId id="393" r:id="rId8"/>
    <p:sldId id="378" r:id="rId9"/>
    <p:sldId id="332" r:id="rId10"/>
    <p:sldId id="364" r:id="rId11"/>
    <p:sldId id="344" r:id="rId12"/>
    <p:sldId id="395" r:id="rId13"/>
    <p:sldId id="398" r:id="rId14"/>
    <p:sldId id="399" r:id="rId15"/>
    <p:sldId id="396" r:id="rId16"/>
    <p:sldId id="397" r:id="rId17"/>
    <p:sldId id="365" r:id="rId18"/>
    <p:sldId id="400" r:id="rId19"/>
    <p:sldId id="401" r:id="rId20"/>
    <p:sldId id="402" r:id="rId21"/>
    <p:sldId id="367" r:id="rId22"/>
    <p:sldId id="379" r:id="rId23"/>
    <p:sldId id="368" r:id="rId24"/>
    <p:sldId id="351" r:id="rId25"/>
    <p:sldId id="352" r:id="rId26"/>
    <p:sldId id="353" r:id="rId27"/>
    <p:sldId id="369" r:id="rId28"/>
    <p:sldId id="371" r:id="rId29"/>
    <p:sldId id="387" r:id="rId3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400" y="-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E6434C9-0E08-42C5-B404-C558E18FB4E2}" type="datetimeFigureOut">
              <a:rPr lang="en-US" altLang="en-US"/>
              <a:pPr/>
              <a:t>4/28/15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DE4E50AE-7BCE-416F-89F1-79D7CF666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541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6CE535BE-76DD-4179-B7AC-2E8603DE13D9}" type="datetimeFigureOut">
              <a:rPr lang="en-US" altLang="en-US"/>
              <a:pPr/>
              <a:t>4/28/15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1B4E76A7-28E5-4F1E-8CA1-DF481970B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826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0699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641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667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Dubna</a:t>
            </a:r>
            <a:r>
              <a:rPr lang="en-US" dirty="0" smtClean="0"/>
              <a:t> quadrupoles – in-kind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4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33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pencil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220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tun</a:t>
            </a:r>
            <a:r>
              <a:rPr lang="en-US" dirty="0" smtClean="0"/>
              <a:t> injection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E76A7-28E5-4F1E-8CA1-DF481970BA0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1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53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B9D8C-2882-41F9-92E5-94261C5AF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A3A6F847-EEB2-4562-8922-6C1018EC1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8FB5EF2-0A30-481B-A159-BB97A7C2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9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A1D54-386B-438A-B35B-786A972FA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12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8342B-3EEB-4356-B9ED-45883B1E36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2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B6BCEC-84A3-42D1-A9FA-9CB73E2BE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65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71366-A185-42D2-9506-4FA3B8FFB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0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E120B-615F-461D-8A8C-89AC6BEB8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01D06E4C-6333-4DFD-BF5D-A50EA7E5D37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A. Valishev | Introduction to IOTA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515DF6-1CA5-421A-9AE8-13AD4A57D03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5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06450" y="3036241"/>
            <a:ext cx="7526338" cy="1662313"/>
          </a:xfrm>
        </p:spPr>
        <p:txBody>
          <a:bodyPr/>
          <a:lstStyle/>
          <a:p>
            <a:r>
              <a:rPr lang="en-US" sz="3400" dirty="0" smtClean="0"/>
              <a:t>Introduction to IOTA and Injectors</a:t>
            </a:r>
            <a:endParaRPr lang="en-US" sz="3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>
                <a:latin typeface="Helvetica" pitchFamily="124" charset="0"/>
              </a:rPr>
              <a:t>Alexander Valishev</a:t>
            </a:r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 err="1">
                <a:latin typeface="Helvetica" pitchFamily="124" charset="0"/>
              </a:rPr>
              <a:t>Fermilab</a:t>
            </a:r>
            <a:endParaRPr lang="en-US" altLang="en-US" dirty="0">
              <a:latin typeface="Helvetica" pitchFamily="124" charset="0"/>
            </a:endParaRPr>
          </a:p>
          <a:p>
            <a:r>
              <a:rPr lang="en-US" altLang="en-US" dirty="0" smtClean="0">
                <a:latin typeface="Helvetica" pitchFamily="124" charset="0"/>
              </a:rPr>
              <a:t>28 April 2015</a:t>
            </a:r>
            <a:endParaRPr lang="en-US" altLang="en-US" dirty="0">
              <a:latin typeface="Helvetica" pitchFamily="12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9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Machine Design Principles – 1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Start with a round axially-symmetric </a:t>
            </a:r>
            <a:r>
              <a:rPr lang="en-US" i="1" dirty="0" smtClean="0">
                <a:solidFill>
                  <a:schemeClr val="accent6"/>
                </a:solidFill>
                <a:ea typeface="+mn-ea"/>
                <a:cs typeface="Helvetica"/>
              </a:rPr>
              <a:t>linear</a:t>
            </a: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 lattice (FOFO) with the element of periodicity consisting of</a:t>
            </a:r>
          </a:p>
          <a:p>
            <a:pPr marL="274320" lvl="1" indent="27432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lphaLcPeriod"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Drift sufficient length</a:t>
            </a:r>
          </a:p>
          <a:p>
            <a:pPr marL="274320" lvl="1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  <a:defRPr/>
            </a:pPr>
            <a:endParaRPr lang="en-US" dirty="0" smtClean="0">
              <a:solidFill>
                <a:schemeClr val="accent6"/>
              </a:solidFill>
              <a:ea typeface="+mn-ea"/>
              <a:cs typeface="Helvetica"/>
            </a:endParaRPr>
          </a:p>
          <a:p>
            <a:pPr marL="274320" lvl="1" indent="27432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lphaLcPeriod"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Axially-symmetric</a:t>
            </a:r>
          </a:p>
          <a:p>
            <a:pPr marL="274320" lvl="1" indent="27432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focusing block “T-insert”</a:t>
            </a:r>
          </a:p>
          <a:p>
            <a:pPr marL="274320" lvl="1" indent="27432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charset="0"/>
              <a:buNone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with phase advance </a:t>
            </a:r>
            <a:r>
              <a:rPr lang="en-US" dirty="0" err="1" smtClean="0">
                <a:solidFill>
                  <a:schemeClr val="accent6"/>
                </a:solidFill>
                <a:ea typeface="+mn-ea"/>
                <a:cs typeface="Helvetica"/>
              </a:rPr>
              <a:t>n×</a:t>
            </a:r>
            <a:r>
              <a:rPr lang="en-US" i="1" dirty="0" err="1" smtClean="0">
                <a:solidFill>
                  <a:schemeClr val="accent6"/>
                </a:solidFill>
                <a:latin typeface="Symbol" charset="2"/>
                <a:ea typeface="+mn-ea"/>
                <a:cs typeface="Symbol" charset="2"/>
              </a:rPr>
              <a:t>p</a:t>
            </a:r>
            <a:endParaRPr lang="en-US" i="1" dirty="0">
              <a:solidFill>
                <a:schemeClr val="accent6"/>
              </a:solidFill>
              <a:latin typeface="Symbol" charset="2"/>
              <a:ea typeface="+mn-ea"/>
              <a:cs typeface="Symbol" charset="2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charset="0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Add special nonlinear potential </a:t>
            </a:r>
            <a:r>
              <a:rPr lang="en-US" i="1" dirty="0" smtClean="0">
                <a:ea typeface="+mn-ea"/>
                <a:cs typeface="+mn-cs"/>
              </a:rPr>
              <a:t>V(</a:t>
            </a:r>
            <a:r>
              <a:rPr lang="en-US" i="1" dirty="0" err="1" smtClean="0">
                <a:ea typeface="+mn-ea"/>
                <a:cs typeface="+mn-cs"/>
              </a:rPr>
              <a:t>x,y,s</a:t>
            </a:r>
            <a:r>
              <a:rPr lang="en-US" i="1" dirty="0" smtClean="0">
                <a:ea typeface="+mn-ea"/>
                <a:cs typeface="+mn-cs"/>
              </a:rPr>
              <a:t>) </a:t>
            </a:r>
            <a:r>
              <a:rPr lang="en-US" dirty="0" smtClean="0">
                <a:ea typeface="+mn-ea"/>
                <a:cs typeface="+mn-cs"/>
              </a:rPr>
              <a:t>in the drift such that</a:t>
            </a:r>
          </a:p>
        </p:txBody>
      </p:sp>
      <p:pic>
        <p:nvPicPr>
          <p:cNvPr id="13" name="Picture 7" descr="Screen shot 2010-11-04 at 11.44.0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2209800"/>
            <a:ext cx="4140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7239000" y="2819400"/>
          <a:ext cx="150018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" name="Equation" r:id="rId4" imgW="1054100" imgH="774700" progId="Equation.3">
                  <p:embed/>
                </p:oleObj>
              </mc:Choice>
              <mc:Fallback>
                <p:oleObj name="Equation" r:id="rId4" imgW="10541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819400"/>
                        <a:ext cx="150018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124700" y="2438400"/>
            <a:ext cx="15128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</a:rPr>
              <a:t>can be also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3276600" y="5486400"/>
          <a:ext cx="30718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" name="Equation" r:id="rId6" imgW="1625600" imgH="203200" progId="Equation.3">
                  <p:embed/>
                </p:oleObj>
              </mc:Choice>
              <mc:Fallback>
                <p:oleObj name="Equation" r:id="rId6" imgW="1625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486400"/>
                        <a:ext cx="30718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494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Machine Design Principles – 2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3"/>
              <a:defRPr/>
            </a:pPr>
            <a:r>
              <a:rPr lang="en-US" dirty="0" smtClean="0">
                <a:solidFill>
                  <a:schemeClr val="accent6"/>
                </a:solidFill>
                <a:ea typeface="+mn-ea"/>
                <a:cs typeface="Helvetica"/>
              </a:rPr>
              <a:t>To maximize the attainable tune shift / spread, design for at least 2 elements of periodicity</a:t>
            </a:r>
            <a:endParaRPr lang="en-US" dirty="0" smtClean="0"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3"/>
              <a:defRPr/>
            </a:pPr>
            <a:r>
              <a:rPr lang="en-US" dirty="0" smtClean="0">
                <a:ea typeface="+mn-ea"/>
                <a:cs typeface="+mn-cs"/>
              </a:rPr>
              <a:t>Allow for a second approach to </a:t>
            </a:r>
            <a:r>
              <a:rPr lang="en-US" dirty="0" err="1" smtClean="0">
                <a:ea typeface="+mn-ea"/>
                <a:cs typeface="+mn-cs"/>
              </a:rPr>
              <a:t>integrability</a:t>
            </a:r>
            <a:r>
              <a:rPr lang="en-US" dirty="0" smtClean="0">
                <a:ea typeface="+mn-ea"/>
                <a:cs typeface="+mn-cs"/>
              </a:rPr>
              <a:t> – the Electron Lens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3"/>
              <a:defRPr/>
            </a:pPr>
            <a:r>
              <a:rPr lang="en-US" dirty="0" smtClean="0">
                <a:ea typeface="+mn-ea"/>
                <a:cs typeface="+mn-cs"/>
              </a:rPr>
              <a:t>Reserve 5 m drift for Optical Stochastic Cooling chicane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3"/>
              <a:defRPr/>
            </a:pPr>
            <a:r>
              <a:rPr lang="en-US" dirty="0" smtClean="0">
                <a:ea typeface="+mn-ea"/>
                <a:cs typeface="+mn-cs"/>
              </a:rPr>
              <a:t>Decouple transverse and longitudinal degrees of freedom as much as possible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Zero dispersion in nonlinear elements</a:t>
            </a:r>
          </a:p>
          <a:p>
            <a:pPr marL="857250" lvl="1" indent="-457200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Maximize momentum compaction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3"/>
              <a:defRPr/>
            </a:pPr>
            <a:r>
              <a:rPr lang="en-US" dirty="0" smtClean="0">
                <a:ea typeface="+mn-ea"/>
                <a:cs typeface="+mn-cs"/>
              </a:rPr>
              <a:t>Limit the beta-beating to allow large amplitudes of oscillation for studies with pencil beam</a:t>
            </a:r>
          </a:p>
        </p:txBody>
      </p:sp>
    </p:spTree>
    <p:extLst>
      <p:ext uri="{BB962C8B-B14F-4D97-AF65-F5344CB8AC3E}">
        <p14:creationId xmlns:p14="http://schemas.microsoft.com/office/powerpoint/2010/main" val="237092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Machine Design Principles – 3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r>
              <a:rPr lang="en-US" dirty="0" smtClean="0">
                <a:ea typeface="+mn-ea"/>
                <a:cs typeface="+mn-cs"/>
              </a:rPr>
              <a:t>Fit in the experimental hall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r>
              <a:rPr lang="en-US" dirty="0" smtClean="0">
                <a:ea typeface="+mn-ea"/>
                <a:cs typeface="+mn-cs"/>
              </a:rPr>
              <a:t>Minimize number of power circuits to reduce cost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r>
              <a:rPr lang="en-US" dirty="0" err="1" smtClean="0">
                <a:ea typeface="+mn-ea"/>
                <a:cs typeface="+mn-cs"/>
              </a:rPr>
              <a:t>Minimuze</a:t>
            </a:r>
            <a:r>
              <a:rPr lang="en-US" dirty="0" smtClean="0">
                <a:ea typeface="+mn-ea"/>
                <a:cs typeface="+mn-cs"/>
              </a:rPr>
              <a:t> the number of magnets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r>
              <a:rPr lang="en-US" dirty="0" smtClean="0">
                <a:ea typeface="+mn-ea"/>
                <a:cs typeface="+mn-cs"/>
              </a:rPr>
              <a:t>Instrumentation/correction to achieve high precision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r>
              <a:rPr lang="en-US" dirty="0" smtClean="0">
                <a:ea typeface="+mn-ea"/>
                <a:cs typeface="+mn-cs"/>
              </a:rPr>
              <a:t>Good vacuum to ensure sufficient beam circulation time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 startAt="8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47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IOTA Optics Options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1 Nonlinear Insert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2 Nonlinear Inserts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Electron Lens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2D McMillan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" charset="2"/>
              <a:buAutoNum type="arabicPlain"/>
              <a:defRPr/>
            </a:pPr>
            <a:r>
              <a:rPr lang="en-US" dirty="0" smtClean="0">
                <a:ea typeface="+mn-ea"/>
                <a:cs typeface="+mn-cs"/>
              </a:rPr>
              <a:t>Optical Stochastic Cooling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8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Option 1 – 2NL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8413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800000">
            <a:off x="6810375" y="2043113"/>
            <a:ext cx="954088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NL1</a:t>
            </a:r>
          </a:p>
        </p:txBody>
      </p:sp>
      <p:sp>
        <p:nvSpPr>
          <p:cNvPr id="12" name="Rectangle 11"/>
          <p:cNvSpPr/>
          <p:nvPr/>
        </p:nvSpPr>
        <p:spPr>
          <a:xfrm rot="1799394">
            <a:off x="1470091" y="5011738"/>
            <a:ext cx="636587" cy="3683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RF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103084" y="1535243"/>
            <a:ext cx="851254" cy="4466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804145">
            <a:off x="7275148" y="1256107"/>
            <a:ext cx="8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1.8m</a:t>
            </a:r>
            <a:endParaRPr lang="en-US" dirty="0"/>
          </a:p>
        </p:txBody>
      </p:sp>
      <p:sp>
        <p:nvSpPr>
          <p:cNvPr id="16" name="Curved Up Arrow 15"/>
          <p:cNvSpPr/>
          <p:nvPr/>
        </p:nvSpPr>
        <p:spPr>
          <a:xfrm rot="18681662">
            <a:off x="5564649" y="3493465"/>
            <a:ext cx="3247779" cy="1123781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9800000">
            <a:off x="1323975" y="2043113"/>
            <a:ext cx="954088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NL2</a:t>
            </a:r>
          </a:p>
        </p:txBody>
      </p:sp>
      <p:sp>
        <p:nvSpPr>
          <p:cNvPr id="20" name="Curved Up Arrow 19"/>
          <p:cNvSpPr/>
          <p:nvPr/>
        </p:nvSpPr>
        <p:spPr>
          <a:xfrm rot="14012106" flipV="1">
            <a:off x="173930" y="3535342"/>
            <a:ext cx="3247779" cy="116278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830943" y="4416722"/>
            <a:ext cx="3349195" cy="9211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T-Insert</a:t>
            </a:r>
            <a:endParaRPr lang="en-US" dirty="0"/>
          </a:p>
        </p:txBody>
      </p:sp>
      <p:sp>
        <p:nvSpPr>
          <p:cNvPr id="22" name="Curved Down Arrow 21"/>
          <p:cNvSpPr/>
          <p:nvPr/>
        </p:nvSpPr>
        <p:spPr>
          <a:xfrm>
            <a:off x="2414211" y="1829262"/>
            <a:ext cx="4368000" cy="459646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30610" y="1704119"/>
            <a:ext cx="1925788" cy="9211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T-Insert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0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Option 1 – 2NL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5" name="Picture 14" descr="MacHD:Users:valishev:Desktop:Screen Shot 2015-04-01 at 10.59.20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724" y="865320"/>
            <a:ext cx="6516974" cy="5401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193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Parameters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16</a:t>
            </a:fld>
            <a:endParaRPr lang="en-US" alt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93481"/>
              </p:ext>
            </p:extLst>
          </p:nvPr>
        </p:nvGraphicFramePr>
        <p:xfrm>
          <a:off x="914400" y="990600"/>
          <a:ext cx="7391400" cy="512127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343400"/>
                <a:gridCol w="3048000"/>
              </a:tblGrid>
              <a:tr h="36580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Nominal kinetic energy</a:t>
                      </a:r>
                      <a:endParaRPr lang="en-US" sz="1800" b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/>
                        <a:t>e</a:t>
                      </a:r>
                      <a:r>
                        <a:rPr lang="en-US" sz="1800" b="0" baseline="30000" dirty="0" smtClean="0"/>
                        <a:t>-</a:t>
                      </a:r>
                      <a:r>
                        <a:rPr lang="en-US" sz="1800" b="0" baseline="0" dirty="0" smtClean="0"/>
                        <a:t>: 150 MeV, p+: 2.5 MeV</a:t>
                      </a:r>
                      <a:endParaRPr lang="en-US" sz="1800" b="0" baseline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Nominal </a:t>
                      </a:r>
                      <a:r>
                        <a:rPr lang="en-US" sz="1800" baseline="0" dirty="0" smtClean="0"/>
                        <a:t>intensity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baseline="0" dirty="0" smtClean="0"/>
                        <a:t>: 1×10</a:t>
                      </a:r>
                      <a:r>
                        <a:rPr lang="en-US" sz="1800" baseline="30000" dirty="0" smtClean="0"/>
                        <a:t>9</a:t>
                      </a:r>
                      <a:r>
                        <a:rPr lang="en-US" sz="1800" baseline="0" dirty="0" smtClean="0"/>
                        <a:t>, p+: 1×10</a:t>
                      </a:r>
                      <a:r>
                        <a:rPr lang="en-US" sz="1800" baseline="30000" dirty="0" smtClean="0"/>
                        <a:t>11</a:t>
                      </a:r>
                      <a:endParaRPr lang="en-US" sz="1800" baseline="300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Circumference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 m</a:t>
                      </a:r>
                      <a:endParaRPr lang="en-US" sz="1400" baseline="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Bending dipole field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0.7 T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Beam pipe aperture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50 mm dia.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Maximum b-function (</a:t>
                      </a:r>
                      <a:r>
                        <a:rPr lang="en-US" sz="1800" baseline="0" dirty="0" err="1" smtClean="0"/>
                        <a:t>x,y</a:t>
                      </a:r>
                      <a:r>
                        <a:rPr lang="en-US" sz="1800" baseline="0" dirty="0" smtClean="0"/>
                        <a:t>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12, 5 m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Momentum</a:t>
                      </a:r>
                      <a:r>
                        <a:rPr lang="en-US" sz="1800" baseline="0" dirty="0" smtClean="0"/>
                        <a:t> compaction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0.02</a:t>
                      </a:r>
                      <a:r>
                        <a:rPr lang="en-US" sz="1800" baseline="0" dirty="0" smtClean="0"/>
                        <a:t> ÷ </a:t>
                      </a:r>
                      <a:r>
                        <a:rPr lang="en-US" sz="1800" dirty="0" smtClean="0"/>
                        <a:t>0.1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Betatron tune (integer)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÷ 5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Natural</a:t>
                      </a:r>
                      <a:r>
                        <a:rPr lang="en-US" sz="1800" baseline="0" dirty="0" smtClean="0"/>
                        <a:t> chromaticity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-5 ÷ -10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77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Transverse emittance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err="1" smtClean="0"/>
                        <a:t>r.m.s</a:t>
                      </a:r>
                      <a:r>
                        <a:rPr lang="en-US" sz="1800" dirty="0" smtClean="0"/>
                        <a:t>. 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0.04 </a:t>
                      </a:r>
                      <a:r>
                        <a:rPr lang="en-US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dirty="0" smtClean="0"/>
                        <a:t>m, p+: 2</a:t>
                      </a:r>
                      <a:r>
                        <a:rPr lang="en-US" sz="1800" i="1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800" dirty="0" smtClean="0"/>
                        <a:t>m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SR damping time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0.6s (5×10</a:t>
                      </a:r>
                      <a:r>
                        <a:rPr lang="en-US" sz="1800" baseline="30000" dirty="0" smtClean="0"/>
                        <a:t>6</a:t>
                      </a:r>
                      <a:r>
                        <a:rPr lang="en-US" sz="1800" dirty="0" smtClean="0"/>
                        <a:t> turns)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RF </a:t>
                      </a:r>
                      <a:r>
                        <a:rPr lang="en-US" sz="1800" dirty="0" err="1" smtClean="0"/>
                        <a:t>V,f,q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1 kV, 30 MHz, 4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Synchrotron tune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0.002</a:t>
                      </a:r>
                      <a:r>
                        <a:rPr lang="en-US" sz="1800" baseline="0" dirty="0" smtClean="0"/>
                        <a:t> ÷ </a:t>
                      </a:r>
                      <a:r>
                        <a:rPr lang="en-US" sz="1800" dirty="0" smtClean="0"/>
                        <a:t>0.005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  <a:tr h="3658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Bunch length, momentum spread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</a:t>
                      </a:r>
                      <a:r>
                        <a:rPr lang="en-US" sz="1800" baseline="30000" dirty="0" smtClean="0"/>
                        <a:t>-</a:t>
                      </a:r>
                      <a:r>
                        <a:rPr lang="en-US" sz="1800" dirty="0" smtClean="0"/>
                        <a:t>: 12 cm, 1.4×10</a:t>
                      </a:r>
                      <a:r>
                        <a:rPr lang="en-US" sz="1800" baseline="30000" dirty="0" smtClean="0"/>
                        <a:t>-4</a:t>
                      </a:r>
                      <a:endParaRPr lang="en-US" sz="1800" dirty="0">
                        <a:latin typeface="+mn-lt"/>
                        <a:cs typeface="Arial"/>
                      </a:endParaRPr>
                    </a:p>
                  </a:txBody>
                  <a:tcPr marT="45719" marB="4571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4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6450" y="907189"/>
            <a:ext cx="7915412" cy="5261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38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IOTA Elements – 1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8 sector bending magnets (4 30-degree, 4 60-degree)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39 </a:t>
            </a:r>
            <a:r>
              <a:rPr lang="en-US" dirty="0" err="1" smtClean="0">
                <a:ea typeface="+mn-ea"/>
                <a:cs typeface="+mn-cs"/>
              </a:rPr>
              <a:t>quadrupole</a:t>
            </a:r>
            <a:r>
              <a:rPr lang="en-US" dirty="0" smtClean="0">
                <a:ea typeface="+mn-ea"/>
                <a:cs typeface="+mn-cs"/>
              </a:rPr>
              <a:t> magnets in 26 circuits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25 H dipole correctors, 21 V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20 skew-</a:t>
            </a:r>
            <a:r>
              <a:rPr lang="en-US" dirty="0" err="1" smtClean="0">
                <a:ea typeface="+mn-ea"/>
                <a:cs typeface="+mn-cs"/>
              </a:rPr>
              <a:t>quadrupole</a:t>
            </a:r>
            <a:r>
              <a:rPr lang="en-US" dirty="0" smtClean="0">
                <a:ea typeface="+mn-ea"/>
                <a:cs typeface="+mn-cs"/>
              </a:rPr>
              <a:t> correctors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8 </a:t>
            </a:r>
            <a:r>
              <a:rPr lang="en-US" dirty="0" err="1" smtClean="0">
                <a:ea typeface="+mn-ea"/>
                <a:cs typeface="+mn-cs"/>
              </a:rPr>
              <a:t>sextupole</a:t>
            </a:r>
            <a:r>
              <a:rPr lang="en-US" dirty="0" smtClean="0">
                <a:ea typeface="+mn-ea"/>
                <a:cs typeface="+mn-cs"/>
              </a:rPr>
              <a:t> magnets 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20 button-type BPMs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8 Synchrotron Light ports (CCD cameras, PMTs)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Current monitor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32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 smtClean="0">
                <a:latin typeface="Helvetica" charset="0"/>
                <a:cs typeface="Helvetica" charset="0"/>
              </a:rPr>
              <a:t>IOTA Elements – 2</a:t>
            </a:r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28600" y="1042988"/>
            <a:ext cx="8672513" cy="49879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Dual-frequency RF cavity (30 MHz, 2 MHz)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Single-turn injection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err="1" smtClean="0">
                <a:ea typeface="+mn-ea"/>
                <a:cs typeface="+mn-cs"/>
              </a:rPr>
              <a:t>Lambertson</a:t>
            </a:r>
            <a:r>
              <a:rPr lang="en-US" dirty="0" smtClean="0">
                <a:ea typeface="+mn-ea"/>
                <a:cs typeface="+mn-cs"/>
              </a:rPr>
              <a:t> magnet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H and V </a:t>
            </a:r>
            <a:r>
              <a:rPr lang="en-US" dirty="0" err="1" smtClean="0">
                <a:ea typeface="+mn-ea"/>
                <a:cs typeface="+mn-cs"/>
              </a:rPr>
              <a:t>stripline</a:t>
            </a:r>
            <a:r>
              <a:rPr lang="en-US" dirty="0" smtClean="0">
                <a:ea typeface="+mn-ea"/>
                <a:cs typeface="+mn-cs"/>
              </a:rPr>
              <a:t> kicker (also for painting the aperture)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pic>
        <p:nvPicPr>
          <p:cNvPr id="3" name="Picture 2" descr="IOTA Injection Region 13NOV2014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75" y="2727307"/>
            <a:ext cx="7957827" cy="3496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7026595" y="3826734"/>
            <a:ext cx="1528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S.Antipov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IOTA/ASTA Schematic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1447800"/>
            <a:ext cx="906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4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Ring Elements in Hand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2" descr="Screen shot 2013-07-22 at 9.22.2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309" y="919571"/>
            <a:ext cx="1981200" cy="247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Screen shot 2013-07-22 at 9.21.4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909" y="919571"/>
            <a:ext cx="1849548" cy="24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269" y="3787821"/>
            <a:ext cx="3058375" cy="2293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88" y="3969723"/>
            <a:ext cx="1970315" cy="14733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8921" y="3418489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Dipole magnets (ordered)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807" y="5459254"/>
            <a:ext cx="233910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Vacuum chambers </a:t>
            </a:r>
          </a:p>
          <a:p>
            <a:pPr algn="l"/>
            <a:r>
              <a:rPr lang="en-US" sz="1800" dirty="0" smtClean="0"/>
              <a:t>for dipoles (received)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04239" y="3273617"/>
            <a:ext cx="440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32 quads from </a:t>
            </a:r>
            <a:r>
              <a:rPr lang="en-US" sz="1800" b="1" dirty="0" smtClean="0"/>
              <a:t>JINR (</a:t>
            </a:r>
            <a:r>
              <a:rPr lang="en-US" sz="1800" b="1" dirty="0" err="1" smtClean="0"/>
              <a:t>Dubna</a:t>
            </a:r>
            <a:r>
              <a:rPr lang="en-US" sz="1800" b="1" dirty="0" smtClean="0"/>
              <a:t>) </a:t>
            </a:r>
            <a:r>
              <a:rPr lang="en-US" sz="1800" dirty="0" smtClean="0"/>
              <a:t>being measured</a:t>
            </a:r>
            <a:endParaRPr lang="en-US" sz="1800" dirty="0"/>
          </a:p>
        </p:txBody>
      </p:sp>
      <p:pic>
        <p:nvPicPr>
          <p:cNvPr id="14" name="Picture 2" descr="IOTA_quad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948" y="987472"/>
            <a:ext cx="3784738" cy="234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79002" y="3787821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/>
              <a:t>Magnet support stands </a:t>
            </a:r>
          </a:p>
          <a:p>
            <a:pPr algn="l"/>
            <a:r>
              <a:rPr lang="en-US" sz="1800" dirty="0" smtClean="0"/>
              <a:t>from </a:t>
            </a:r>
            <a:r>
              <a:rPr lang="en-US" sz="1800" b="1" dirty="0" smtClean="0"/>
              <a:t>MIT</a:t>
            </a:r>
            <a:r>
              <a:rPr lang="en-US" sz="1800" dirty="0" smtClean="0"/>
              <a:t> (received)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9002" y="4447231"/>
            <a:ext cx="278085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</a:t>
            </a:r>
          </a:p>
          <a:p>
            <a:r>
              <a:rPr lang="en-US" sz="1800" dirty="0"/>
              <a:t>BPM bodies and electronics</a:t>
            </a:r>
          </a:p>
          <a:p>
            <a:r>
              <a:rPr lang="en-US" sz="1800" dirty="0"/>
              <a:t>Vacuum </a:t>
            </a:r>
            <a:r>
              <a:rPr lang="en-US" sz="1800" dirty="0" smtClean="0"/>
              <a:t>system</a:t>
            </a:r>
            <a:endParaRPr lang="en-US" sz="1800" dirty="0"/>
          </a:p>
          <a:p>
            <a:r>
              <a:rPr lang="en-US" sz="1800" dirty="0"/>
              <a:t>Dipole power </a:t>
            </a:r>
            <a:r>
              <a:rPr lang="en-US" sz="1800" dirty="0" smtClean="0"/>
              <a:t>supply</a:t>
            </a:r>
          </a:p>
          <a:p>
            <a:r>
              <a:rPr lang="en-US" sz="1800" dirty="0" smtClean="0"/>
              <a:t>Quad supplies</a:t>
            </a:r>
            <a:endParaRPr lang="en-US" sz="1800" dirty="0"/>
          </a:p>
          <a:p>
            <a:r>
              <a:rPr lang="en-US" sz="1800" dirty="0"/>
              <a:t>Corrector power supplies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56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Electron </a:t>
            </a:r>
            <a:r>
              <a:rPr lang="en-US" dirty="0"/>
              <a:t>L</a:t>
            </a:r>
            <a:r>
              <a:rPr lang="en-US" dirty="0" smtClean="0"/>
              <a:t>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Capitalize on the Tevatron experience and recent LARP work</a:t>
            </a:r>
          </a:p>
          <a:p>
            <a:r>
              <a:rPr lang="en-US" dirty="0" smtClean="0"/>
              <a:t>Re-use Tevatron EL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 descr="Screen Shot 2014-08-25 at 11.58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20" y="1897884"/>
            <a:ext cx="6037418" cy="4376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63890" y="5147710"/>
            <a:ext cx="1465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G.Stancari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9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</a:t>
            </a:r>
            <a:r>
              <a:rPr lang="en-US" dirty="0"/>
              <a:t>M</a:t>
            </a:r>
            <a:r>
              <a:rPr lang="en-US" dirty="0" smtClean="0"/>
              <a:t>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effort with </a:t>
            </a:r>
            <a:r>
              <a:rPr lang="en-US" dirty="0" err="1" smtClean="0"/>
              <a:t>RadiaBeam</a:t>
            </a:r>
            <a:r>
              <a:rPr lang="en-US" dirty="0" smtClean="0"/>
              <a:t> Technologies (Phase I and II SBIR)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2" descr="C:\Didenko\Projects\Magnet\Magnet1\M0200_Magnet\M0200_Magnet_GIF\M0200_03_Magnet0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677"/>
          <a:stretch>
            <a:fillRect/>
          </a:stretch>
        </p:blipFill>
        <p:spPr bwMode="auto">
          <a:xfrm>
            <a:off x="512574" y="1837214"/>
            <a:ext cx="3556110" cy="34520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2575" y="5399941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accent6"/>
                </a:solidFill>
              </a:rPr>
              <a:t>F</a:t>
            </a:r>
            <a:r>
              <a:rPr lang="en-US" sz="2000" dirty="0" smtClean="0">
                <a:solidFill>
                  <a:schemeClr val="accent6"/>
                </a:solidFill>
              </a:rPr>
              <a:t>NAL Concept: 2-m long</a:t>
            </a:r>
          </a:p>
          <a:p>
            <a:pPr algn="l"/>
            <a:r>
              <a:rPr lang="en-US" sz="2000" dirty="0" smtClean="0">
                <a:solidFill>
                  <a:schemeClr val="accent6"/>
                </a:solidFill>
              </a:rPr>
              <a:t>nonlinear magnet</a:t>
            </a:r>
            <a:endParaRPr lang="en-US" sz="2000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4579" y="5296108"/>
            <a:ext cx="449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chemeClr val="accent6"/>
                </a:solidFill>
              </a:rPr>
              <a:t>RadiaBeam</a:t>
            </a:r>
            <a:r>
              <a:rPr lang="en-US" sz="2000" dirty="0" smtClean="0">
                <a:solidFill>
                  <a:schemeClr val="accent6"/>
                </a:solidFill>
              </a:rPr>
              <a:t> short prototype. The full 2-m magnet will be designed, fabricated and delivered to IOTA in Phase II</a:t>
            </a:r>
            <a:endParaRPr lang="en-US" sz="2000" dirty="0">
              <a:solidFill>
                <a:schemeClr val="accent6"/>
              </a:solidFill>
            </a:endParaRPr>
          </a:p>
        </p:txBody>
      </p:sp>
      <p:pic>
        <p:nvPicPr>
          <p:cNvPr id="11" name="Picture 10" descr="Untitled 1:Users:valishev:Desktop:PulseWire_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4579" y="1837215"/>
            <a:ext cx="4490713" cy="3452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07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Staging –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5982"/>
            <a:ext cx="8672513" cy="4987867"/>
          </a:xfrm>
        </p:spPr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Phase </a:t>
            </a:r>
            <a:r>
              <a:rPr lang="en-US" sz="3200" u="sng" dirty="0"/>
              <a:t>I</a:t>
            </a:r>
            <a:r>
              <a:rPr lang="en-US" sz="3200" dirty="0"/>
              <a:t> will concentrate on the academic aspect of single-particle motion stability using e- beams</a:t>
            </a:r>
          </a:p>
          <a:p>
            <a:pPr lvl="1"/>
            <a:r>
              <a:rPr lang="en-US" sz="2400" b="1" dirty="0">
                <a:solidFill>
                  <a:schemeClr val="tx2"/>
                </a:solidFill>
              </a:rPr>
              <a:t>Achieve large nonlinear tune shift/spread</a:t>
            </a:r>
            <a:r>
              <a:rPr lang="en-US" sz="2400" dirty="0"/>
              <a:t> without degradation of dynamic aperture </a:t>
            </a:r>
            <a:r>
              <a:rPr lang="en-US" sz="2400" b="1" dirty="0">
                <a:solidFill>
                  <a:srgbClr val="004C97"/>
                </a:solidFill>
              </a:rPr>
              <a:t>by “painting”</a:t>
            </a:r>
            <a:r>
              <a:rPr lang="en-US" sz="2400" dirty="0"/>
              <a:t> the accelerator aperture </a:t>
            </a:r>
            <a:r>
              <a:rPr lang="en-US" sz="2400" b="1" dirty="0">
                <a:solidFill>
                  <a:srgbClr val="004C97"/>
                </a:solidFill>
              </a:rPr>
              <a:t>with a “pencil” beam</a:t>
            </a:r>
          </a:p>
          <a:p>
            <a:pPr lvl="1"/>
            <a:r>
              <a:rPr lang="en-US" sz="2400" dirty="0"/>
              <a:t>Suppress strong lattice resonances = cross the integer resonance by part of the beam without intensity loss</a:t>
            </a:r>
          </a:p>
          <a:p>
            <a:pPr lvl="1"/>
            <a:r>
              <a:rPr lang="en-US" sz="2400" dirty="0"/>
              <a:t>Investigate stability of nonlinear systems to perturbations, develop practical designs of nonlinear magnets</a:t>
            </a:r>
          </a:p>
          <a:p>
            <a:pPr lvl="1"/>
            <a:r>
              <a:rPr lang="en-US" sz="2400" dirty="0"/>
              <a:t>The measure of success will be the achievement of high nonlinear tune shift = 0.25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9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</a:t>
            </a:r>
            <a:r>
              <a:rPr lang="en-US" dirty="0" smtClean="0"/>
              <a:t>Staging – Phase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magnet quality, optics stability, instrumentation system and optics measurement techniques must be of highest standards in order to meet the requirements for integrable optics</a:t>
            </a:r>
          </a:p>
          <a:p>
            <a:pPr lvl="1"/>
            <a:r>
              <a:rPr lang="en-US" dirty="0">
                <a:solidFill>
                  <a:srgbClr val="AF272F"/>
                </a:solidFill>
              </a:rPr>
              <a:t>1% or better </a:t>
            </a:r>
            <a:r>
              <a:rPr lang="en-US" dirty="0"/>
              <a:t>measurement and control of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dirty="0"/>
              <a:t>-function, and </a:t>
            </a:r>
            <a:r>
              <a:rPr lang="en-US" dirty="0">
                <a:solidFill>
                  <a:srgbClr val="AF272F"/>
                </a:solidFill>
              </a:rPr>
              <a:t>0.001 or better</a:t>
            </a:r>
            <a:r>
              <a:rPr lang="en-US" dirty="0"/>
              <a:t> control of betatron phase</a:t>
            </a:r>
          </a:p>
          <a:p>
            <a:pPr algn="just"/>
            <a:r>
              <a:rPr lang="en-US" sz="2800" dirty="0"/>
              <a:t>This is why </a:t>
            </a:r>
            <a:r>
              <a:rPr lang="en-US" sz="2800" b="1" dirty="0">
                <a:solidFill>
                  <a:schemeClr val="tx2"/>
                </a:solidFill>
              </a:rPr>
              <a:t>Phase I </a:t>
            </a:r>
            <a:r>
              <a:rPr lang="en-US" sz="2800" b="1" dirty="0" smtClean="0">
                <a:solidFill>
                  <a:schemeClr val="tx2"/>
                </a:solidFill>
              </a:rPr>
              <a:t>needs pencil e</a:t>
            </a:r>
            <a:r>
              <a:rPr lang="en-US" sz="2800" b="1" baseline="30000" dirty="0">
                <a:solidFill>
                  <a:schemeClr val="tx2"/>
                </a:solidFill>
              </a:rPr>
              <a:t>-</a:t>
            </a:r>
            <a:r>
              <a:rPr lang="en-US" sz="2800" b="1" dirty="0">
                <a:solidFill>
                  <a:schemeClr val="tx2"/>
                </a:solidFill>
              </a:rPr>
              <a:t> beams</a:t>
            </a:r>
            <a:r>
              <a:rPr lang="en-US" sz="2800" b="1" dirty="0"/>
              <a:t> </a:t>
            </a:r>
            <a:r>
              <a:rPr lang="en-US" sz="2800" dirty="0"/>
              <a:t>as </a:t>
            </a:r>
            <a:r>
              <a:rPr lang="en-US" sz="2800" dirty="0">
                <a:solidFill>
                  <a:srgbClr val="AF272F"/>
                </a:solidFill>
              </a:rPr>
              <a:t>such </a:t>
            </a:r>
            <a:r>
              <a:rPr lang="en-US" sz="2800" dirty="0" smtClean="0">
                <a:solidFill>
                  <a:srgbClr val="AF272F"/>
                </a:solidFill>
              </a:rPr>
              <a:t>optics parameters </a:t>
            </a:r>
            <a:r>
              <a:rPr lang="en-US" sz="2800" dirty="0">
                <a:solidFill>
                  <a:srgbClr val="AF272F"/>
                </a:solidFill>
              </a:rPr>
              <a:t>are not </a:t>
            </a:r>
            <a:r>
              <a:rPr lang="en-US" sz="2800" dirty="0" smtClean="0">
                <a:solidFill>
                  <a:srgbClr val="AF272F"/>
                </a:solidFill>
              </a:rPr>
              <a:t>immediately reachable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AF272F"/>
                </a:solidFill>
              </a:rPr>
              <a:t>in </a:t>
            </a:r>
            <a:r>
              <a:rPr lang="en-US" sz="2800" dirty="0" smtClean="0">
                <a:solidFill>
                  <a:srgbClr val="AF272F"/>
                </a:solidFill>
              </a:rPr>
              <a:t>a </a:t>
            </a:r>
            <a:r>
              <a:rPr lang="en-US" sz="2800" dirty="0">
                <a:solidFill>
                  <a:srgbClr val="AF272F"/>
                </a:solidFill>
              </a:rPr>
              <a:t>small ring operating with protons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849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Staging – Phase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977398"/>
            <a:ext cx="7297738" cy="498786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After the IOTA </a:t>
            </a:r>
            <a:r>
              <a:rPr lang="en-US" sz="2000" dirty="0" smtClean="0"/>
              <a:t>commissioning with e-, </a:t>
            </a:r>
            <a:r>
              <a:rPr lang="en-US" sz="2000" dirty="0"/>
              <a:t>we will move the </a:t>
            </a:r>
            <a:r>
              <a:rPr lang="en-US" sz="2000" dirty="0" smtClean="0"/>
              <a:t>existing 2.5 </a:t>
            </a:r>
            <a:r>
              <a:rPr lang="en-US" sz="2000" dirty="0"/>
              <a:t>MeV </a:t>
            </a:r>
            <a:r>
              <a:rPr lang="en-US" sz="2000" dirty="0" smtClean="0"/>
              <a:t>proton/H- RFQ </a:t>
            </a:r>
            <a:r>
              <a:rPr lang="en-US" sz="2000" dirty="0"/>
              <a:t>into the ASTA hall to inject protons into the IOTA ring</a:t>
            </a:r>
            <a:r>
              <a:rPr lang="en-US" sz="2000" dirty="0" smtClean="0"/>
              <a:t>.</a:t>
            </a:r>
          </a:p>
          <a:p>
            <a:pPr lvl="1" indent="-342900"/>
            <a:r>
              <a:rPr lang="en-US" sz="2000" i="1" dirty="0">
                <a:latin typeface="Symbol" charset="2"/>
                <a:cs typeface="Symbol" charset="2"/>
              </a:rPr>
              <a:t>D</a:t>
            </a:r>
            <a:r>
              <a:rPr lang="en-US" sz="2000" i="1" dirty="0"/>
              <a:t>Q</a:t>
            </a:r>
            <a:r>
              <a:rPr lang="en-US" sz="2000" i="1" baseline="-25000" dirty="0"/>
              <a:t>SC</a:t>
            </a:r>
            <a:r>
              <a:rPr lang="en-US" sz="2000" dirty="0"/>
              <a:t> =0.5 for one-turn </a:t>
            </a:r>
            <a:r>
              <a:rPr lang="en-US" sz="2000" dirty="0" smtClean="0"/>
              <a:t>injection, multi</a:t>
            </a:r>
            <a:r>
              <a:rPr lang="en-US" sz="2000" dirty="0"/>
              <a:t>-turn injection </a:t>
            </a:r>
            <a:r>
              <a:rPr lang="en-US" sz="2000" dirty="0" smtClean="0"/>
              <a:t>possible</a:t>
            </a:r>
          </a:p>
          <a:p>
            <a:pPr lvl="1"/>
            <a:r>
              <a:rPr lang="en-US" sz="2000" dirty="0" smtClean="0"/>
              <a:t>Allows </a:t>
            </a:r>
            <a:r>
              <a:rPr lang="en-US" sz="2000" dirty="0"/>
              <a:t>tests of Integrable Optics with protons and realistic s</a:t>
            </a:r>
            <a:r>
              <a:rPr lang="en-US" sz="2000" dirty="0" smtClean="0"/>
              <a:t>pace charge </a:t>
            </a:r>
            <a:r>
              <a:rPr lang="en-US" sz="2000" dirty="0"/>
              <a:t>beam dynamics studies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25</a:t>
            </a:fld>
            <a:endParaRPr lang="en-US" alt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581372"/>
              </p:ext>
            </p:extLst>
          </p:nvPr>
        </p:nvGraphicFramePr>
        <p:xfrm>
          <a:off x="806450" y="3285066"/>
          <a:ext cx="6153150" cy="3017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76575"/>
                <a:gridCol w="3076575"/>
              </a:tblGrid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energy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2.5</a:t>
                      </a:r>
                      <a:r>
                        <a:rPr lang="en-US" sz="1600" baseline="0" dirty="0" smtClean="0"/>
                        <a:t> MeV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Beam</a:t>
                      </a:r>
                      <a:r>
                        <a:rPr lang="en-US" sz="1600" baseline="0" dirty="0" smtClean="0"/>
                        <a:t> momentum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70</a:t>
                      </a:r>
                      <a:r>
                        <a:rPr lang="en-US" sz="1600" baseline="0" dirty="0" smtClean="0"/>
                        <a:t> MeV/c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Relativistic</a:t>
                      </a:r>
                      <a:r>
                        <a:rPr lang="en-US" sz="1600" baseline="0" dirty="0" smtClean="0"/>
                        <a:t> beta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0.073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</a:t>
                      </a:r>
                      <a:r>
                        <a:rPr lang="en-US" sz="1600" baseline="0" dirty="0" smtClean="0"/>
                        <a:t> structure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325</a:t>
                      </a:r>
                      <a:r>
                        <a:rPr lang="en-US" sz="1600" baseline="0" dirty="0" smtClean="0"/>
                        <a:t> MHz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</a:t>
                      </a:r>
                      <a:r>
                        <a:rPr lang="en-US" sz="1600" baseline="0" dirty="0" smtClean="0"/>
                        <a:t> beam current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&lt;8</a:t>
                      </a:r>
                      <a:r>
                        <a:rPr lang="en-US" sz="1600" baseline="0" dirty="0" smtClean="0"/>
                        <a:t> mA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Transverse emit.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  <a:r>
                        <a:rPr lang="en-US" sz="1600" baseline="0" dirty="0" smtClean="0"/>
                        <a:t> mm-</a:t>
                      </a:r>
                      <a:r>
                        <a:rPr lang="en-US" sz="1600" baseline="0" dirty="0" err="1" smtClean="0"/>
                        <a:t>mrad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Momentum</a:t>
                      </a:r>
                      <a:r>
                        <a:rPr lang="en-US" sz="1600" baseline="0" dirty="0" smtClean="0"/>
                        <a:t> spread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3.7×10</a:t>
                      </a:r>
                      <a:r>
                        <a:rPr lang="en-US" sz="1600" baseline="30000" dirty="0" smtClean="0"/>
                        <a:t>-3</a:t>
                      </a:r>
                      <a:endParaRPr lang="en-US" sz="1600" baseline="300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Pulse</a:t>
                      </a:r>
                      <a:r>
                        <a:rPr lang="en-US" sz="1600" baseline="0" dirty="0" smtClean="0"/>
                        <a:t> rate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0.2-1</a:t>
                      </a:r>
                      <a:r>
                        <a:rPr lang="en-US" sz="1600" baseline="0" dirty="0" smtClean="0"/>
                        <a:t> Hz</a:t>
                      </a:r>
                      <a:endParaRPr lang="en-US" sz="1600" dirty="0"/>
                    </a:p>
                  </a:txBody>
                  <a:tcPr/>
                </a:tc>
              </a:tr>
              <a:tr h="30517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Max. protons per turn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8.8×10</a:t>
                      </a:r>
                      <a:r>
                        <a:rPr lang="en-US" sz="1600" baseline="30000" dirty="0" smtClean="0"/>
                        <a:t>10</a:t>
                      </a:r>
                      <a:endParaRPr lang="en-US" sz="1600" baseline="30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26100" y="2666498"/>
            <a:ext cx="5207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4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Activities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Phase 1: FY15-17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Construction </a:t>
            </a:r>
            <a:r>
              <a:rPr lang="en-US" dirty="0"/>
              <a:t>of main elements of the ASTA/IOTA facility: </a:t>
            </a:r>
            <a:endParaRPr lang="en-US" dirty="0" smtClean="0"/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electron injector based on existing ASTA electron </a:t>
            </a:r>
            <a:r>
              <a:rPr lang="en-US" dirty="0" err="1" smtClean="0"/>
              <a:t>linac</a:t>
            </a:r>
            <a:endParaRPr lang="en-US" dirty="0" smtClean="0"/>
          </a:p>
          <a:p>
            <a:pPr marL="1257300" lvl="2" indent="-457200"/>
            <a:r>
              <a:rPr lang="en-US" dirty="0" smtClean="0"/>
              <a:t>Low energy injector operational. HE </a:t>
            </a:r>
            <a:r>
              <a:rPr lang="en-US" dirty="0" err="1" smtClean="0"/>
              <a:t>beamline</a:t>
            </a:r>
            <a:r>
              <a:rPr lang="en-US" dirty="0" smtClean="0"/>
              <a:t> construction in FY15. Connect CM2 and send beam down HE </a:t>
            </a:r>
            <a:r>
              <a:rPr lang="en-US" dirty="0" err="1" smtClean="0"/>
              <a:t>beamline</a:t>
            </a:r>
            <a:r>
              <a:rPr lang="en-US" dirty="0" smtClean="0"/>
              <a:t> in FY16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IOTA ring</a:t>
            </a:r>
          </a:p>
          <a:p>
            <a:pPr marL="1257300" lvl="2" indent="-457200"/>
            <a:r>
              <a:rPr lang="en-US" dirty="0" smtClean="0"/>
              <a:t>Most components procured. Begin assembly in FY16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proton </a:t>
            </a:r>
            <a:r>
              <a:rPr lang="en-US" dirty="0"/>
              <a:t>injector based on existing HINS proton </a:t>
            </a:r>
            <a:r>
              <a:rPr lang="en-US" dirty="0" smtClean="0"/>
              <a:t>source</a:t>
            </a:r>
          </a:p>
          <a:p>
            <a:pPr marL="1257300" lvl="2" indent="-457200"/>
            <a:r>
              <a:rPr lang="en-US" dirty="0" smtClean="0"/>
              <a:t>Resurrecting the ion source in FY15, RFQ in FY16</a:t>
            </a:r>
            <a:endParaRPr lang="en-US" dirty="0"/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special </a:t>
            </a:r>
            <a:r>
              <a:rPr lang="en-US" dirty="0"/>
              <a:t>equipment for AARD experiments.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Commissioning </a:t>
            </a:r>
            <a:r>
              <a:rPr lang="en-US" dirty="0"/>
              <a:t>of the IOTA ring with electron </a:t>
            </a:r>
            <a:r>
              <a:rPr lang="en-US" dirty="0" smtClean="0"/>
              <a:t>beam – FY17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of single-particle dynamics in </a:t>
            </a:r>
            <a:r>
              <a:rPr lang="en-US" dirty="0" err="1"/>
              <a:t>integrable</a:t>
            </a:r>
            <a:r>
              <a:rPr lang="en-US" dirty="0"/>
              <a:t> optics with electron beams.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46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of Activities –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Phase </a:t>
            </a:r>
            <a:r>
              <a:rPr lang="en-US" sz="3200" dirty="0"/>
              <a:t>2: FY18-20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Commission </a:t>
            </a:r>
            <a:r>
              <a:rPr lang="en-US" dirty="0"/>
              <a:t>IOTA operation with proton beams.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Carry </a:t>
            </a:r>
            <a:r>
              <a:rPr lang="en-US" dirty="0"/>
              <a:t>out space-charge compensation experiments with nonlinear optics and electron lenses.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/>
              <a:t>Phase </a:t>
            </a:r>
            <a:r>
              <a:rPr lang="en-US" sz="3200" dirty="0"/>
              <a:t>3: FY21 and </a:t>
            </a:r>
            <a:r>
              <a:rPr lang="en-US" sz="3200" dirty="0" smtClean="0"/>
              <a:t>beyond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Study </a:t>
            </a:r>
            <a:r>
              <a:rPr lang="en-US" dirty="0"/>
              <a:t>the application of space-charge compensation </a:t>
            </a:r>
            <a:r>
              <a:rPr lang="en-US" dirty="0" err="1"/>
              <a:t>techiques</a:t>
            </a:r>
            <a:r>
              <a:rPr lang="en-US" dirty="0"/>
              <a:t> to next generation high intensity machines.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Expand </a:t>
            </a:r>
            <a:r>
              <a:rPr lang="en-US" dirty="0"/>
              <a:t>the program beyond these high priority goals to allow </a:t>
            </a:r>
            <a:r>
              <a:rPr lang="en-US" dirty="0" err="1"/>
              <a:t>Fermilab</a:t>
            </a:r>
            <a:r>
              <a:rPr lang="en-US" dirty="0"/>
              <a:t> scientists and a  broader accelerator HEP community to utilize unique proton and electron beam capabilities of the ASTA/IOTA facility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38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6252"/>
            <a:ext cx="8672513" cy="4987867"/>
          </a:xfrm>
        </p:spPr>
        <p:txBody>
          <a:bodyPr/>
          <a:lstStyle/>
          <a:p>
            <a:r>
              <a:rPr lang="en-US" dirty="0" err="1"/>
              <a:t>A.Burov</a:t>
            </a:r>
            <a:r>
              <a:rPr lang="en-US" dirty="0"/>
              <a:t>, </a:t>
            </a:r>
            <a:r>
              <a:rPr lang="en-US" dirty="0" err="1"/>
              <a:t>K.Carlson</a:t>
            </a:r>
            <a:r>
              <a:rPr lang="en-US" dirty="0"/>
              <a:t>, </a:t>
            </a:r>
            <a:r>
              <a:rPr lang="en-US" dirty="0" err="1"/>
              <a:t>A.Didenko</a:t>
            </a:r>
            <a:r>
              <a:rPr lang="en-US" dirty="0"/>
              <a:t>, </a:t>
            </a:r>
            <a:r>
              <a:rPr lang="en-US" dirty="0" err="1"/>
              <a:t>N.Eddy</a:t>
            </a:r>
            <a:r>
              <a:rPr lang="en-US" dirty="0"/>
              <a:t>, </a:t>
            </a:r>
            <a:r>
              <a:rPr lang="en-US" dirty="0" err="1"/>
              <a:t>V.Kashikhin</a:t>
            </a:r>
            <a:r>
              <a:rPr lang="en-US" dirty="0"/>
              <a:t>, </a:t>
            </a:r>
            <a:r>
              <a:rPr lang="en-US" dirty="0" err="1"/>
              <a:t>V.Lebedev</a:t>
            </a:r>
            <a:r>
              <a:rPr lang="en-US" dirty="0"/>
              <a:t>, </a:t>
            </a:r>
            <a:r>
              <a:rPr lang="en-US" dirty="0" err="1"/>
              <a:t>J.Leibfritz</a:t>
            </a:r>
            <a:r>
              <a:rPr lang="en-US" dirty="0"/>
              <a:t>, </a:t>
            </a:r>
            <a:r>
              <a:rPr lang="en-US" dirty="0" err="1" smtClean="0"/>
              <a:t>M.McGee</a:t>
            </a:r>
            <a:r>
              <a:rPr lang="en-US" dirty="0" smtClean="0"/>
              <a:t>, </a:t>
            </a:r>
            <a:r>
              <a:rPr lang="en-US" dirty="0" err="1" smtClean="0"/>
              <a:t>S.Nagaitsev</a:t>
            </a:r>
            <a:r>
              <a:rPr lang="en-US" dirty="0"/>
              <a:t>, </a:t>
            </a:r>
            <a:r>
              <a:rPr lang="en-US" dirty="0" err="1"/>
              <a:t>L.Nobrega</a:t>
            </a:r>
            <a:r>
              <a:rPr lang="en-US" dirty="0"/>
              <a:t>, </a:t>
            </a:r>
            <a:r>
              <a:rPr lang="en-US" dirty="0" err="1" smtClean="0"/>
              <a:t>A.Romanov</a:t>
            </a:r>
            <a:r>
              <a:rPr lang="en-US" dirty="0" smtClean="0"/>
              <a:t>, </a:t>
            </a:r>
            <a:r>
              <a:rPr lang="en-US" dirty="0" err="1" smtClean="0"/>
              <a:t>G.Romanov</a:t>
            </a:r>
            <a:r>
              <a:rPr lang="en-US" dirty="0"/>
              <a:t>, </a:t>
            </a:r>
            <a:r>
              <a:rPr lang="en-US" dirty="0" err="1"/>
              <a:t>A.Valishev</a:t>
            </a:r>
            <a:r>
              <a:rPr lang="en-US" dirty="0"/>
              <a:t>, </a:t>
            </a:r>
            <a:r>
              <a:rPr lang="en-US" dirty="0" err="1"/>
              <a:t>S.Wesseln</a:t>
            </a:r>
            <a:r>
              <a:rPr lang="en-US" dirty="0"/>
              <a:t>, </a:t>
            </a:r>
            <a:r>
              <a:rPr lang="en-US" dirty="0" err="1"/>
              <a:t>D.Wolff</a:t>
            </a:r>
            <a:r>
              <a:rPr lang="en-US" dirty="0"/>
              <a:t> (FNAL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D.Shatilov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BINP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G. Kafka (IIT)</a:t>
            </a:r>
          </a:p>
          <a:p>
            <a:r>
              <a:rPr lang="en-US" dirty="0"/>
              <a:t>S. </a:t>
            </a:r>
            <a:r>
              <a:rPr lang="en-US" dirty="0" err="1"/>
              <a:t>Danilov</a:t>
            </a:r>
            <a:r>
              <a:rPr lang="en-US" dirty="0"/>
              <a:t> (ORNL), </a:t>
            </a:r>
          </a:p>
          <a:p>
            <a:r>
              <a:rPr lang="en-US" dirty="0"/>
              <a:t>S. </a:t>
            </a:r>
            <a:r>
              <a:rPr lang="en-US" dirty="0" err="1"/>
              <a:t>Antipov</a:t>
            </a:r>
            <a:r>
              <a:rPr lang="en-US" dirty="0"/>
              <a:t> (U of Chicago)</a:t>
            </a:r>
          </a:p>
          <a:p>
            <a:r>
              <a:rPr lang="en-US" dirty="0"/>
              <a:t>J. Cary (Tech-X)</a:t>
            </a:r>
          </a:p>
          <a:p>
            <a:r>
              <a:rPr lang="en-US" dirty="0"/>
              <a:t>D. </a:t>
            </a:r>
            <a:r>
              <a:rPr lang="en-US" dirty="0" err="1"/>
              <a:t>Bruhwiler</a:t>
            </a:r>
            <a:r>
              <a:rPr lang="en-US" dirty="0"/>
              <a:t>, S. Webb (</a:t>
            </a:r>
            <a:r>
              <a:rPr lang="en-US" dirty="0" err="1"/>
              <a:t>RadiaSoft</a:t>
            </a:r>
            <a:r>
              <a:rPr lang="en-US" dirty="0"/>
              <a:t>)</a:t>
            </a:r>
          </a:p>
          <a:p>
            <a:r>
              <a:rPr lang="en-US" dirty="0" err="1"/>
              <a:t>F.O’Shea</a:t>
            </a:r>
            <a:r>
              <a:rPr lang="en-US" dirty="0"/>
              <a:t>, </a:t>
            </a:r>
            <a:r>
              <a:rPr lang="en-US" dirty="0" err="1"/>
              <a:t>A.Murokh</a:t>
            </a:r>
            <a:r>
              <a:rPr lang="en-US" dirty="0"/>
              <a:t> (</a:t>
            </a:r>
            <a:r>
              <a:rPr lang="en-US" dirty="0" err="1"/>
              <a:t>RadiaBeam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R.Kishek</a:t>
            </a:r>
            <a:r>
              <a:rPr lang="en-US" dirty="0" smtClean="0"/>
              <a:t>, </a:t>
            </a:r>
            <a:r>
              <a:rPr lang="en-US" dirty="0" err="1" smtClean="0"/>
              <a:t>K.Ruisard</a:t>
            </a:r>
            <a:r>
              <a:rPr lang="en-US" dirty="0" smtClean="0"/>
              <a:t> (UMD)</a:t>
            </a:r>
            <a:endParaRPr lang="en-US" dirty="0"/>
          </a:p>
          <a:p>
            <a:r>
              <a:rPr lang="en-US" dirty="0" smtClean="0"/>
              <a:t>JINR, </a:t>
            </a:r>
            <a:r>
              <a:rPr lang="en-US" dirty="0" err="1" smtClean="0"/>
              <a:t>Dubna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1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chemeClr val="tx2"/>
                </a:solidFill>
              </a:rPr>
              <a:t>IOTA/ASTA capitalizes on the investments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made by OHEP for highly </a:t>
            </a:r>
            <a:r>
              <a:rPr lang="en-US" dirty="0"/>
              <a:t>successful ILC/SRF R&amp;D </a:t>
            </a:r>
            <a:r>
              <a:rPr lang="en-US" dirty="0" smtClean="0"/>
              <a:t>Program.</a:t>
            </a:r>
          </a:p>
          <a:p>
            <a:pPr algn="just"/>
            <a:r>
              <a:rPr lang="en-US" dirty="0" smtClean="0"/>
              <a:t>Construction </a:t>
            </a:r>
            <a:r>
              <a:rPr lang="en-US" dirty="0"/>
              <a:t>of ASTA </a:t>
            </a:r>
            <a:r>
              <a:rPr lang="en-US" dirty="0" smtClean="0"/>
              <a:t>(formerly NML) </a:t>
            </a:r>
            <a:r>
              <a:rPr lang="en-US" dirty="0"/>
              <a:t>began in 2006 as part of the ILC/SRF R&amp;D Program and later American Recovery and Reinvestment Act (ARRA)</a:t>
            </a:r>
            <a:r>
              <a:rPr lang="en-US" dirty="0" smtClean="0"/>
              <a:t>. The </a:t>
            </a:r>
            <a:r>
              <a:rPr lang="en-US" dirty="0"/>
              <a:t>f</a:t>
            </a:r>
            <a:r>
              <a:rPr lang="en-US" dirty="0" smtClean="0"/>
              <a:t>acility </a:t>
            </a:r>
            <a:r>
              <a:rPr lang="en-US" dirty="0"/>
              <a:t>was motivated by the goal of building, testing and operating a complete ILC RF </a:t>
            </a:r>
            <a:r>
              <a:rPr lang="en-US" dirty="0" smtClean="0"/>
              <a:t>unit.</a:t>
            </a:r>
          </a:p>
          <a:p>
            <a:pPr algn="just"/>
            <a:r>
              <a:rPr lang="en-US" b="1" dirty="0" smtClean="0">
                <a:solidFill>
                  <a:srgbClr val="004C97"/>
                </a:solidFill>
              </a:rPr>
              <a:t>Multi-million (&gt;$90M) investment</a:t>
            </a:r>
            <a:r>
              <a:rPr lang="en-US" dirty="0" smtClean="0"/>
              <a:t> resulted in the successful commissioning of 1.3 GHz SRF </a:t>
            </a:r>
            <a:r>
              <a:rPr lang="en-US" dirty="0" err="1" smtClean="0"/>
              <a:t>cryomodule</a:t>
            </a:r>
            <a:r>
              <a:rPr lang="en-US" dirty="0" smtClean="0"/>
              <a:t> (CM2).</a:t>
            </a:r>
          </a:p>
          <a:p>
            <a:pPr lvl="1" algn="just"/>
            <a:r>
              <a:rPr lang="en-US" dirty="0" smtClean="0"/>
              <a:t>Beam through low-energy photo injector</a:t>
            </a:r>
          </a:p>
          <a:p>
            <a:pPr lvl="1" algn="just"/>
            <a:r>
              <a:rPr lang="en-US" dirty="0" smtClean="0"/>
              <a:t>Facility nears completion</a:t>
            </a:r>
          </a:p>
          <a:p>
            <a:pPr algn="just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>
                <a:solidFill>
                  <a:srgbClr val="004C97"/>
                </a:solidFill>
              </a:rPr>
              <a:t>addition of IOTA expands scope </a:t>
            </a:r>
            <a:r>
              <a:rPr lang="en-US" dirty="0" smtClean="0"/>
              <a:t>to host high-intensity accelerator research.</a:t>
            </a:r>
          </a:p>
          <a:p>
            <a:pPr algn="just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4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Facility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38200"/>
            <a:ext cx="4658324" cy="310554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777" y="837864"/>
            <a:ext cx="2329949" cy="3106599"/>
          </a:xfrm>
          <a:prstGeom prst="rect">
            <a:avLst/>
          </a:prstGeom>
        </p:spPr>
      </p:pic>
      <p:pic>
        <p:nvPicPr>
          <p:cNvPr id="3" name="Picture 2" descr="IMG_383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103102"/>
            <a:ext cx="8686800" cy="21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ASTA e</a:t>
            </a:r>
            <a:r>
              <a:rPr lang="en-US" baseline="30000" dirty="0" smtClean="0"/>
              <a:t>-</a:t>
            </a:r>
            <a:r>
              <a:rPr lang="en-US" dirty="0" smtClean="0"/>
              <a:t> Injector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52504"/>
            <a:ext cx="8662726" cy="2949427"/>
          </a:xfr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480901"/>
              </p:ext>
            </p:extLst>
          </p:nvPr>
        </p:nvGraphicFramePr>
        <p:xfrm>
          <a:off x="354013" y="3419404"/>
          <a:ext cx="6414153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138051"/>
                <a:gridCol w="2138051"/>
                <a:gridCol w="21380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ILC nominal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10pC to &gt; 20 </a:t>
                      </a:r>
                      <a:r>
                        <a:rPr lang="en-US" dirty="0" err="1" smtClean="0"/>
                        <a:t>nC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spacing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&lt;10 ns to 10 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Bunch train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bunch to 1 </a:t>
                      </a:r>
                      <a:r>
                        <a:rPr lang="en-US" dirty="0" err="1" smtClean="0"/>
                        <a:t>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Train rep.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 Hz to 5 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Transverse emit.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mm-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to 100 mm-</a:t>
                      </a:r>
                      <a:r>
                        <a:rPr lang="en-US" dirty="0" err="1" smtClean="0"/>
                        <a:t>mrad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r.m.s</a:t>
                      </a:r>
                      <a:r>
                        <a:rPr lang="en-US" dirty="0" smtClean="0"/>
                        <a:t>. bunch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10fs to 10ps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50-300</a:t>
                      </a:r>
                      <a:r>
                        <a:rPr lang="en-US" baseline="0" dirty="0" smtClean="0"/>
                        <a:t> MeV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82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latin typeface="Helvetica" panose="020B0604020202020204" pitchFamily="34" charset="0"/>
              </a:rPr>
              <a:t>First Electrons Through </a:t>
            </a:r>
            <a:r>
              <a:rPr lang="en-US" altLang="en-US" sz="3600" dirty="0" err="1" smtClean="0">
                <a:latin typeface="Helvetica" panose="020B0604020202020204" pitchFamily="34" charset="0"/>
              </a:rPr>
              <a:t>Photoinjector</a:t>
            </a:r>
            <a:r>
              <a:rPr lang="en-US" altLang="en-US" sz="3600" dirty="0" smtClean="0">
                <a:latin typeface="Helvetica" panose="020B0604020202020204" pitchFamily="34" charset="0"/>
              </a:rPr>
              <a:t>!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4/28/2015</a:t>
            </a:r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00" smtClean="0">
                <a:solidFill>
                  <a:srgbClr val="004C97"/>
                </a:solidFill>
                <a:latin typeface="Helvetica" panose="020B0604020202020204" pitchFamily="34" charset="0"/>
              </a:rPr>
              <a:t>A. Valishev | Introduction to IOTA</a:t>
            </a:r>
            <a:endParaRPr lang="en-US" altLang="en-US" sz="900" b="1" smtClean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7FE89E-1A7B-466A-9156-05A441F5664C}" type="slidenum">
              <a:rPr lang="en-US" altLang="en-US" sz="9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9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86800" cy="22074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Sign-offs Wednesday, 25 March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Electrons beyond the gun - </a:t>
            </a:r>
            <a:r>
              <a:rPr lang="en-US" sz="1800" dirty="0">
                <a:solidFill>
                  <a:schemeClr val="tx1"/>
                </a:solidFill>
              </a:rPr>
              <a:t>Wednesday, 25 </a:t>
            </a:r>
            <a:r>
              <a:rPr lang="en-US" sz="1800" dirty="0" smtClean="0">
                <a:solidFill>
                  <a:schemeClr val="tx1"/>
                </a:solidFill>
              </a:rPr>
              <a:t>March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Beam after CC2, towards end of line – </a:t>
            </a:r>
            <a:r>
              <a:rPr lang="en-US" sz="1800" dirty="0">
                <a:solidFill>
                  <a:schemeClr val="tx1"/>
                </a:solidFill>
              </a:rPr>
              <a:t>Thursday</a:t>
            </a:r>
            <a:r>
              <a:rPr lang="en-US" sz="1800" dirty="0" smtClean="0">
                <a:solidFill>
                  <a:schemeClr val="tx1"/>
                </a:solidFill>
              </a:rPr>
              <a:t>, 26 March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Electrons seen at low energy beam absorber  ( ~20 MeV) – Friday morning, 27 March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2343" y="3250394"/>
            <a:ext cx="4253057" cy="2826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549" y="3250394"/>
            <a:ext cx="1959619" cy="1651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3250395"/>
            <a:ext cx="1988934" cy="16513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1862" y="5030090"/>
            <a:ext cx="16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OTR Screen after 22.5° bend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38872" y="5030090"/>
            <a:ext cx="131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Initial CC2 Phase Scan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226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Integrable Optics Test Accelerator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8717"/>
            <a:ext cx="8672513" cy="498786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4C97"/>
                </a:solidFill>
              </a:rPr>
              <a:t>Unique features</a:t>
            </a:r>
            <a:r>
              <a:rPr lang="en-US" sz="2800" dirty="0" smtClean="0">
                <a:solidFill>
                  <a:srgbClr val="004C97"/>
                </a:solidFill>
              </a:rPr>
              <a:t>:</a:t>
            </a:r>
          </a:p>
          <a:p>
            <a:pPr lvl="1"/>
            <a:r>
              <a:rPr lang="en-US" dirty="0" smtClean="0"/>
              <a:t>Can operate with either electrons or protons (up to 150 MeV/c momentum)</a:t>
            </a:r>
          </a:p>
          <a:p>
            <a:pPr lvl="1"/>
            <a:r>
              <a:rPr lang="en-US" dirty="0" smtClean="0"/>
              <a:t>Large aperture</a:t>
            </a:r>
          </a:p>
          <a:p>
            <a:pPr lvl="1"/>
            <a:r>
              <a:rPr lang="en-US" dirty="0" smtClean="0"/>
              <a:t>Significant flexibility of the lattice</a:t>
            </a:r>
          </a:p>
          <a:p>
            <a:pPr lvl="1"/>
            <a:r>
              <a:rPr lang="en-US" dirty="0" smtClean="0"/>
              <a:t>Precise control of the optics quality and stability</a:t>
            </a:r>
          </a:p>
          <a:p>
            <a:pPr lvl="1"/>
            <a:r>
              <a:rPr lang="en-US" dirty="0" smtClean="0"/>
              <a:t>Set up for very high intensity operation (with protons)</a:t>
            </a:r>
          </a:p>
          <a:p>
            <a:r>
              <a:rPr lang="en-US" sz="2800" b="1" dirty="0" smtClean="0">
                <a:solidFill>
                  <a:srgbClr val="004C97"/>
                </a:solidFill>
              </a:rPr>
              <a:t>Based </a:t>
            </a:r>
            <a:r>
              <a:rPr lang="en-US" sz="2800" b="1" dirty="0">
                <a:solidFill>
                  <a:srgbClr val="004C97"/>
                </a:solidFill>
              </a:rPr>
              <a:t>on conventional </a:t>
            </a:r>
            <a:r>
              <a:rPr lang="en-US" sz="2800" b="1" dirty="0" smtClean="0">
                <a:solidFill>
                  <a:srgbClr val="004C97"/>
                </a:solidFill>
              </a:rPr>
              <a:t>technology </a:t>
            </a:r>
            <a:r>
              <a:rPr lang="en-US" sz="2800" dirty="0" smtClean="0"/>
              <a:t>(magnets, RF)</a:t>
            </a:r>
          </a:p>
          <a:p>
            <a:r>
              <a:rPr lang="en-US" sz="2800" b="1" dirty="0" smtClean="0">
                <a:solidFill>
                  <a:schemeClr val="tx2"/>
                </a:solidFill>
              </a:rPr>
              <a:t>Cost-effective solution</a:t>
            </a:r>
          </a:p>
          <a:p>
            <a:pPr lvl="1"/>
            <a:r>
              <a:rPr lang="en-US" sz="2600" dirty="0" smtClean="0"/>
              <a:t>Balance </a:t>
            </a:r>
            <a:r>
              <a:rPr lang="en-US" sz="2600" dirty="0"/>
              <a:t>between low energy </a:t>
            </a:r>
            <a:r>
              <a:rPr lang="en-US" sz="2600" dirty="0" smtClean="0"/>
              <a:t>(low </a:t>
            </a:r>
            <a:r>
              <a:rPr lang="en-US" sz="2600" dirty="0"/>
              <a:t>cost) and </a:t>
            </a:r>
            <a:r>
              <a:rPr lang="en-US" sz="2600" dirty="0" smtClean="0"/>
              <a:t>discovery potential</a:t>
            </a:r>
            <a:endParaRPr lang="en-US" sz="26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53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8" name="Picture 2" descr="Screen Shot 2014-05-22 at 10.06.3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70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103521" y="2110515"/>
            <a:ext cx="3415347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50768" y="1623527"/>
            <a:ext cx="1735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e- beam line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521" y="2662408"/>
            <a:ext cx="191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2.5 MeV RFQ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91059" y="2458537"/>
            <a:ext cx="1994063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91059" y="1996872"/>
            <a:ext cx="1649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beam line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4143616" y="2464441"/>
            <a:ext cx="3961914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518868" y="2116421"/>
            <a:ext cx="1100151" cy="65023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015027" y="2464442"/>
            <a:ext cx="531188" cy="30221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0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IOTA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4/28/2015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 Valishev | Introduction to IOTA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B9D8C-2882-41F9-92E5-94261C5AF937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371600"/>
            <a:ext cx="84137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800000">
            <a:off x="6810375" y="2043113"/>
            <a:ext cx="954088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NL1</a:t>
            </a:r>
          </a:p>
        </p:txBody>
      </p:sp>
      <p:sp>
        <p:nvSpPr>
          <p:cNvPr id="9" name="Rectangle 8"/>
          <p:cNvSpPr/>
          <p:nvPr/>
        </p:nvSpPr>
        <p:spPr>
          <a:xfrm rot="19800000">
            <a:off x="1323975" y="2043113"/>
            <a:ext cx="954088" cy="3683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NL2</a:t>
            </a:r>
          </a:p>
        </p:txBody>
      </p:sp>
      <p:sp>
        <p:nvSpPr>
          <p:cNvPr id="10" name="Rectangle 9"/>
          <p:cNvSpPr/>
          <p:nvPr/>
        </p:nvSpPr>
        <p:spPr>
          <a:xfrm rot="19786211">
            <a:off x="6983413" y="5011738"/>
            <a:ext cx="636587" cy="3683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5257800"/>
            <a:ext cx="2209800" cy="3683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/>
              <a:t>OSC</a:t>
            </a:r>
          </a:p>
        </p:txBody>
      </p:sp>
      <p:sp>
        <p:nvSpPr>
          <p:cNvPr id="12" name="Rectangle 11"/>
          <p:cNvSpPr/>
          <p:nvPr/>
        </p:nvSpPr>
        <p:spPr>
          <a:xfrm rot="1799394">
            <a:off x="1470091" y="5011738"/>
            <a:ext cx="636587" cy="3683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/>
              <a:t>RF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0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P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FNAL_TemplatePC_060514</Template>
  <TotalTime>9427</TotalTime>
  <Words>1876</Words>
  <Application>Microsoft Macintosh PowerPoint</Application>
  <PresentationFormat>On-screen Show (4:3)</PresentationFormat>
  <Paragraphs>326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FNAL_TemplatePC_060514</vt:lpstr>
      <vt:lpstr>Fermilab: Footer Only</vt:lpstr>
      <vt:lpstr>Equation</vt:lpstr>
      <vt:lpstr>Introduction to IOTA and Injectors</vt:lpstr>
      <vt:lpstr>IOTA/ASTA Schematic</vt:lpstr>
      <vt:lpstr>Existing Infrastructure</vt:lpstr>
      <vt:lpstr>ASTA Facility</vt:lpstr>
      <vt:lpstr>ASTA e- Injector</vt:lpstr>
      <vt:lpstr>First Electrons Through Photoinjector!</vt:lpstr>
      <vt:lpstr>Integrable Optics Test Accelerator</vt:lpstr>
      <vt:lpstr>IOTA Ring</vt:lpstr>
      <vt:lpstr>IOTA Layout</vt:lpstr>
      <vt:lpstr>Machine Design Principles – 1</vt:lpstr>
      <vt:lpstr>Machine Design Principles – 2</vt:lpstr>
      <vt:lpstr>Machine Design Principles – 3</vt:lpstr>
      <vt:lpstr>IOTA Optics Options</vt:lpstr>
      <vt:lpstr>IOTA Option 1 – 2NL</vt:lpstr>
      <vt:lpstr>IOTA Option 1 – 2NL</vt:lpstr>
      <vt:lpstr>IOTA Parameters</vt:lpstr>
      <vt:lpstr>IOTA Layout</vt:lpstr>
      <vt:lpstr>IOTA Elements – 1</vt:lpstr>
      <vt:lpstr>IOTA Elements – 2</vt:lpstr>
      <vt:lpstr>Ring Elements in Hand</vt:lpstr>
      <vt:lpstr>IOTA Electron Lens</vt:lpstr>
      <vt:lpstr>Nonlinear Magnet</vt:lpstr>
      <vt:lpstr>IOTA Staging – Phase I</vt:lpstr>
      <vt:lpstr>IOTA Staging – Phase I</vt:lpstr>
      <vt:lpstr>IOTA Staging – Phase II</vt:lpstr>
      <vt:lpstr>Plan of Activities and Status</vt:lpstr>
      <vt:lpstr>Plan of Activities – Outlook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Heads meeting (new PowerPoint template…)</dc:title>
  <dc:creator>nsergei</dc:creator>
  <cp:lastModifiedBy>Alexander</cp:lastModifiedBy>
  <cp:revision>386</cp:revision>
  <cp:lastPrinted>2014-08-26T15:42:40Z</cp:lastPrinted>
  <dcterms:created xsi:type="dcterms:W3CDTF">2014-06-19T15:29:50Z</dcterms:created>
  <dcterms:modified xsi:type="dcterms:W3CDTF">2015-04-28T13:25:05Z</dcterms:modified>
</cp:coreProperties>
</file>