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0" r:id="rId2"/>
    <p:sldId id="746" r:id="rId3"/>
    <p:sldId id="776" r:id="rId4"/>
    <p:sldId id="750" r:id="rId5"/>
    <p:sldId id="777" r:id="rId6"/>
    <p:sldId id="778" r:id="rId7"/>
    <p:sldId id="742" r:id="rId8"/>
    <p:sldId id="767" r:id="rId9"/>
    <p:sldId id="769" r:id="rId10"/>
    <p:sldId id="771" r:id="rId11"/>
    <p:sldId id="780" r:id="rId12"/>
    <p:sldId id="770" r:id="rId13"/>
    <p:sldId id="781" r:id="rId14"/>
    <p:sldId id="779" r:id="rId15"/>
    <p:sldId id="754" r:id="rId16"/>
    <p:sldId id="772" r:id="rId17"/>
    <p:sldId id="775" r:id="rId18"/>
    <p:sldId id="756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800" i="1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9966"/>
    <a:srgbClr val="FF0066"/>
    <a:srgbClr val="CC00CC"/>
    <a:srgbClr val="FF0000"/>
    <a:srgbClr val="FFFFFF"/>
    <a:srgbClr val="3333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0785" autoAdjust="0"/>
  </p:normalViewPr>
  <p:slideViewPr>
    <p:cSldViewPr snapToGrid="0" showGuides="1">
      <p:cViewPr>
        <p:scale>
          <a:sx n="100" d="100"/>
          <a:sy n="100" d="100"/>
        </p:scale>
        <p:origin x="-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-1956" y="-84"/>
      </p:cViewPr>
      <p:guideLst>
        <p:guide orient="horz" pos="3224"/>
        <p:guide pos="2237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543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7" tIns="48193" rIns="96387" bIns="48193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913"/>
            <a:ext cx="30543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13913"/>
            <a:ext cx="30543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7" tIns="48193" rIns="96387" bIns="48193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" charset="0"/>
              </a:defRPr>
            </a:lvl1pPr>
          </a:lstStyle>
          <a:p>
            <a:pPr>
              <a:defRPr/>
            </a:pPr>
            <a:fld id="{37A73DC3-6973-1944-99C9-37CD8E51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2" tIns="48170" rIns="96342" bIns="48170" numCol="1" anchor="t" anchorCtr="0" compatLnSpc="1">
            <a:prstTxWarp prst="textNoShape">
              <a:avLst/>
            </a:prstTxWarp>
          </a:bodyPr>
          <a:lstStyle>
            <a:lvl1pPr defTabSz="963613">
              <a:defRPr sz="1300" i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2" tIns="48170" rIns="96342" bIns="4817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 i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2" tIns="48170" rIns="96342" bIns="481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2" tIns="48170" rIns="96342" bIns="48170" numCol="1" anchor="b" anchorCtr="0" compatLnSpc="1">
            <a:prstTxWarp prst="textNoShape">
              <a:avLst/>
            </a:prstTxWarp>
          </a:bodyPr>
          <a:lstStyle>
            <a:lvl1pPr defTabSz="963613">
              <a:defRPr sz="1300" i="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2" tIns="48170" rIns="96342" bIns="4817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 i="0">
                <a:latin typeface="Times New Roman" charset="0"/>
              </a:defRPr>
            </a:lvl1pPr>
          </a:lstStyle>
          <a:p>
            <a:pPr>
              <a:defRPr/>
            </a:pPr>
            <a:fld id="{1AD9B29E-A788-F740-BFCA-50E306E6A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F181F-7D37-C840-8BBF-278092B3FB9D}" type="slidenum">
              <a:rPr lang="en-GB">
                <a:latin typeface="Times New Roman" pitchFamily="-65" charset="0"/>
              </a:rPr>
              <a:pPr/>
              <a:t>1</a:t>
            </a:fld>
            <a:endParaRPr lang="en-GB">
              <a:latin typeface="Times New Roman" pitchFamily="-65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35C8D-1B44-3741-B2CA-048E3A242E6C}" type="slidenum">
              <a:rPr lang="en-GB" smtClean="0">
                <a:latin typeface="Times New Roman" pitchFamily="-65" charset="0"/>
              </a:rPr>
              <a:pPr/>
              <a:t>2</a:t>
            </a:fld>
            <a:endParaRPr lang="en-GB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743200"/>
          </a:xfrm>
          <a:ln w="5715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2057400"/>
          </a:xfrm>
        </p:spPr>
        <p:txBody>
          <a:bodyPr/>
          <a:lstStyle>
            <a:lvl1pPr marL="0" indent="0">
              <a:buClr>
                <a:srgbClr val="CC00CC"/>
              </a:buClr>
              <a:defRPr sz="2400"/>
            </a:lvl1pPr>
            <a:lvl2pPr marL="457200" lvl="1" indent="0">
              <a:buClr>
                <a:srgbClr val="CC00CC"/>
              </a:buClr>
              <a:defRPr sz="2000"/>
            </a:lvl2pPr>
          </a:lstStyle>
          <a:p>
            <a:r>
              <a:rPr lang="en-GB"/>
              <a:t> Click to edit Master subtitle style</a:t>
            </a:r>
          </a:p>
          <a:p>
            <a:pPr lvl="1"/>
            <a:r>
              <a:rPr lang="en-GB"/>
              <a:t> 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4800"/>
            <a:ext cx="19240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197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6962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953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695700"/>
            <a:ext cx="3771900" cy="24003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696200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165850"/>
            <a:ext cx="3168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99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P. Soler, </a:t>
            </a:r>
          </a:p>
          <a:p>
            <a:pPr>
              <a:defRPr/>
            </a:pPr>
            <a:r>
              <a:rPr lang="en-US"/>
              <a:t>APRP, RAL, 15 August</a:t>
            </a:r>
            <a:r>
              <a:rPr lang="en-GB"/>
              <a:t> 2011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ACBC99B0-9496-0B44-8D0B-E33678939DC8}" type="slidenum">
              <a:rPr lang="en-US" sz="1400" i="0">
                <a:solidFill>
                  <a:srgbClr val="009900"/>
                </a:solidFill>
                <a:latin typeface="Times New Roman" charset="0"/>
              </a:rPr>
              <a:pPr algn="r">
                <a:defRPr/>
              </a:pPr>
              <a:t>‹#›</a:t>
            </a:fld>
            <a:endParaRPr lang="en-US" sz="1400" i="0">
              <a:solidFill>
                <a:srgbClr val="0099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Monotype Sorts" pitchFamily="-65" charset="2"/>
        <a:buChar char="o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51000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435" name="Rectangle 95"/>
          <p:cNvSpPr>
            <a:spLocks noChangeArrowheads="1"/>
          </p:cNvSpPr>
          <p:nvPr/>
        </p:nvSpPr>
        <p:spPr bwMode="auto">
          <a:xfrm>
            <a:off x="3203575" y="6237288"/>
            <a:ext cx="295275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425" name="Subtitle 9"/>
          <p:cNvSpPr>
            <a:spLocks/>
          </p:cNvSpPr>
          <p:nvPr/>
        </p:nvSpPr>
        <p:spPr bwMode="auto">
          <a:xfrm>
            <a:off x="1455738" y="3886200"/>
            <a:ext cx="69167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CC00CC"/>
              </a:buClr>
              <a:buSzPct val="70000"/>
              <a:buFont typeface="Monotype Sorts" pitchFamily="-65" charset="2"/>
              <a:buNone/>
              <a:defRPr/>
            </a:pPr>
            <a:r>
              <a:rPr lang="en-GB" sz="3200" b="1" i="0" dirty="0" smtClean="0">
                <a:latin typeface="Calibri" pitchFamily="-65" charset="0"/>
              </a:rPr>
              <a:t>MAP Meeting</a:t>
            </a:r>
          </a:p>
          <a:p>
            <a:pPr algn="r">
              <a:spcBef>
                <a:spcPct val="20000"/>
              </a:spcBef>
              <a:buClr>
                <a:srgbClr val="CC00CC"/>
              </a:buClr>
              <a:buSzPct val="70000"/>
              <a:buFont typeface="Monotype Sorts" pitchFamily="-65" charset="2"/>
              <a:buNone/>
              <a:defRPr/>
            </a:pPr>
            <a:r>
              <a:rPr lang="en-GB" sz="3200" b="1" i="0" dirty="0" smtClean="0">
                <a:latin typeface="Calibri" pitchFamily="-65" charset="0"/>
              </a:rPr>
              <a:t>FNAL</a:t>
            </a:r>
            <a:r>
              <a:rPr lang="en-GB" sz="3200" b="1" i="0" dirty="0">
                <a:latin typeface="Calibri" pitchFamily="-65" charset="0"/>
              </a:rPr>
              <a:t>,</a:t>
            </a:r>
            <a:r>
              <a:rPr lang="en-GB" sz="3200" b="1" i="0" dirty="0" smtClean="0">
                <a:latin typeface="Calibri" pitchFamily="-65" charset="0"/>
              </a:rPr>
              <a:t> 21 May 2015</a:t>
            </a:r>
            <a:endParaRPr lang="en-GB" sz="3200" b="1" i="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itchFamily="-65" charset="0"/>
            </a:endParaRPr>
          </a:p>
          <a:p>
            <a:pPr algn="ctr">
              <a:defRPr/>
            </a:pPr>
            <a:endParaRPr lang="en-GB" sz="3200" b="1" i="0" dirty="0">
              <a:latin typeface="Calibri" pitchFamily="-65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62150" y="5873750"/>
            <a:ext cx="6369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GB" b="1" i="0" dirty="0">
                <a:latin typeface="Arial" pitchFamily="-65" charset="0"/>
                <a:ea typeface="Arial" pitchFamily="-65" charset="0"/>
                <a:cs typeface="Arial" pitchFamily="-65" charset="0"/>
              </a:rPr>
              <a:t>Paul </a:t>
            </a:r>
            <a:r>
              <a:rPr lang="en-GB" b="1" i="0" dirty="0" err="1">
                <a:latin typeface="Arial" pitchFamily="-65" charset="0"/>
                <a:ea typeface="Arial" pitchFamily="-65" charset="0"/>
                <a:cs typeface="Arial" pitchFamily="-65" charset="0"/>
              </a:rPr>
              <a:t>Soler</a:t>
            </a:r>
            <a:r>
              <a:rPr lang="en-GB" b="1" i="0" dirty="0">
                <a:latin typeface="Arial" pitchFamily="-65" charset="0"/>
                <a:ea typeface="Arial" pitchFamily="-65" charset="0"/>
                <a:cs typeface="Arial" pitchFamily="-65" charset="0"/>
              </a:rPr>
              <a:t> </a:t>
            </a:r>
            <a:endParaRPr lang="en-GB" b="1" i="0" dirty="0" smtClean="0">
              <a:latin typeface="Arial" pitchFamily="-65" charset="0"/>
              <a:ea typeface="Arial" pitchFamily="-65" charset="0"/>
              <a:cs typeface="Arial" pitchFamily="-65" charset="0"/>
            </a:endParaRPr>
          </a:p>
          <a:p>
            <a:pPr algn="r" eaLnBrk="1" hangingPunct="1"/>
            <a:r>
              <a:rPr lang="en-GB" b="1" i="0" dirty="0" smtClean="0">
                <a:latin typeface="Arial" pitchFamily="-65" charset="0"/>
                <a:ea typeface="Arial" pitchFamily="-65" charset="0"/>
                <a:cs typeface="Arial" pitchFamily="-65" charset="0"/>
              </a:rPr>
              <a:t>University of Glasgow</a:t>
            </a:r>
            <a:endParaRPr lang="en-GB" b="1" i="0" dirty="0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pic>
        <p:nvPicPr>
          <p:cNvPr id="18438" name="Picture 100" descr="UNILOGO_256_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2038" y="203200"/>
            <a:ext cx="286226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429" name="Rectangle 101"/>
          <p:cNvSpPr>
            <a:spLocks noGrp="1" noChangeArrowheads="1"/>
          </p:cNvSpPr>
          <p:nvPr>
            <p:ph type="ctrTitle"/>
          </p:nvPr>
        </p:nvSpPr>
        <p:spPr>
          <a:xfrm>
            <a:off x="165100" y="1930400"/>
            <a:ext cx="8839200" cy="1676400"/>
          </a:xfrm>
          <a:solidFill>
            <a:srgbClr val="FFFF00"/>
          </a:solidFill>
          <a:ln>
            <a:solidFill>
              <a:schemeClr val="accent2"/>
            </a:solidFill>
          </a:ln>
          <a:effectLst>
            <a:outerShdw blurRad="63500" dist="71842" dir="2700000" algn="ctr" rotWithShape="0">
              <a:srgbClr val="00CCFF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MICE Step IV Run Plan</a:t>
            </a:r>
            <a:endParaRPr lang="en-GB" sz="400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45" y="2184400"/>
            <a:ext cx="6529204" cy="427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Pre-commissioning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25400" y="906463"/>
            <a:ext cx="9410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Pre-commissioning plans: </a:t>
            </a:r>
            <a:r>
              <a:rPr lang="en-GB" sz="26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period 2015-01 (May-June)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Commission beam settings: magnet scans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Commission particle ID detectors</a:t>
            </a:r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Line Commissioning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" y="906462"/>
            <a:ext cx="90297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Commissioning plans: </a:t>
            </a:r>
            <a:r>
              <a:rPr lang="en-GB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period 2015-01 (May-June)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err="1" smtClean="0">
                <a:latin typeface="+mn-lt"/>
              </a:rPr>
              <a:t>Muon</a:t>
            </a:r>
            <a:r>
              <a:rPr lang="en-US" sz="2400" i="0" dirty="0" smtClean="0">
                <a:latin typeface="+mn-lt"/>
              </a:rPr>
              <a:t> beam matching to the MICE Channel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+mn-lt"/>
              </a:rPr>
              <a:t>Requires beta, alpha and </a:t>
            </a:r>
            <a:r>
              <a:rPr lang="en-US" sz="2400" i="0" dirty="0" err="1" smtClean="0">
                <a:latin typeface="+mn-lt"/>
              </a:rPr>
              <a:t>emittance</a:t>
            </a:r>
            <a:r>
              <a:rPr lang="en-US" sz="2400" i="0" dirty="0" smtClean="0">
                <a:latin typeface="+mn-lt"/>
              </a:rPr>
              <a:t> reconstruction at all  five upstream tracker planes to test </a:t>
            </a:r>
            <a:r>
              <a:rPr lang="en-US" sz="2400" i="0" dirty="0" err="1" smtClean="0">
                <a:latin typeface="+mn-lt"/>
              </a:rPr>
              <a:t>behaviour</a:t>
            </a:r>
            <a:r>
              <a:rPr lang="en-US" sz="2400" i="0" dirty="0" smtClean="0">
                <a:latin typeface="+mn-lt"/>
              </a:rPr>
              <a:t> of the beam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+mn-lt"/>
              </a:rPr>
              <a:t>Magnet Commissioning: assess beam optics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+mn-lt"/>
              </a:rPr>
              <a:t>Measure transfer matrix through the channel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US" sz="2400" i="0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0" y="3594100"/>
            <a:ext cx="4532729" cy="2931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65" y="3670299"/>
            <a:ext cx="4319935" cy="2673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0" y="3429000"/>
            <a:ext cx="249570" cy="82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0" y="3302000"/>
            <a:ext cx="2311400" cy="304800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Line Commissioning 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1931"/>
            <a:ext cx="9144000" cy="4718569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881062"/>
            <a:ext cx="90297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Beam commissioning plans during 2015-10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+mn-lt"/>
              </a:rPr>
              <a:t>Train magnets during day, one data-taking shift at night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US" sz="2400" i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Line Commissioning 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995362"/>
            <a:ext cx="90297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Pessimistic run plan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+mn-lt"/>
              </a:rPr>
              <a:t>Depends on magnet training and number of quenches when three solenoid magnets trained jointly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US" sz="2400" i="0" dirty="0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1605"/>
            <a:ext cx="9144000" cy="2836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563022"/>
            <a:ext cx="8445500" cy="3713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Operations and Analysis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" y="906463"/>
            <a:ext cx="9410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Data taking plan: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Start data taking with Empty and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LiH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absorber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Each measurement has a “proponent” with configurations, Monte Carlo, physics analysis, etc. </a:t>
            </a:r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Step IV Cooling Analysis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-17463" y="936625"/>
            <a:ext cx="9161463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Blind analysis of a MC data set (MC data challenge)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Realistic beam configuration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Reconstruction of all detectors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Reweighting technique to simulate matched beams</a:t>
            </a:r>
            <a:endParaRPr lang="en-US" sz="2400" i="0" dirty="0">
              <a:latin typeface="Arial" pitchFamily="-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2838"/>
            <a:ext cx="4572000" cy="3389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2728750"/>
            <a:ext cx="4635500" cy="3392649"/>
          </a:xfrm>
          <a:prstGeom prst="rect">
            <a:avLst/>
          </a:prstGeom>
        </p:spPr>
      </p:pic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Step IV Magnetic Field Analysis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89" y="3124200"/>
            <a:ext cx="4629289" cy="2842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3198341"/>
            <a:ext cx="4610100" cy="2694459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17463" y="923925"/>
            <a:ext cx="9161463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Magnetic alignment (preliminary) using three methods: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Perform fit of magnetic field map with respect to geometric axes from survey information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err="1" smtClean="0">
                <a:latin typeface="Arial" pitchFamily="-65" charset="0"/>
              </a:rPr>
              <a:t>Minimise</a:t>
            </a:r>
            <a:r>
              <a:rPr lang="en-US" sz="2400" i="0" dirty="0" smtClean="0">
                <a:latin typeface="Arial" pitchFamily="-65" charset="0"/>
              </a:rPr>
              <a:t> |B| to find axis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B</a:t>
            </a:r>
            <a:r>
              <a:rPr lang="en-US" sz="2400" i="0" baseline="-25000" dirty="0" smtClean="0">
                <a:latin typeface="Arial" pitchFamily="-65" charset="0"/>
              </a:rPr>
              <a:t>T</a:t>
            </a:r>
            <a:r>
              <a:rPr lang="en-US" sz="2400" i="0" dirty="0" smtClean="0">
                <a:latin typeface="Arial" pitchFamily="-65" charset="0"/>
              </a:rPr>
              <a:t> should also point to axis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US" sz="2400" i="0" dirty="0">
              <a:latin typeface="Arial" pitchFamily="-65" charset="0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Start of Step IV Operations Event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-17463" y="974724"/>
            <a:ext cx="9161463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STFC and RAL want to mark start of MICE Step IV with an open event at RAL on 25 June 2015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i="0" dirty="0" smtClean="0">
                <a:latin typeface="Arial" pitchFamily="-65" charset="0"/>
              </a:rPr>
              <a:t>Mini-conference for scientists followed by a     public lecture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i="0" dirty="0" smtClean="0">
                <a:latin typeface="Arial" pitchFamily="-65" charset="0"/>
              </a:rPr>
              <a:t>Tentative </a:t>
            </a:r>
            <a:r>
              <a:rPr lang="en-US" i="0" dirty="0" smtClean="0">
                <a:latin typeface="Arial" pitchFamily="-65" charset="0"/>
              </a:rPr>
              <a:t>Schedule </a:t>
            </a:r>
            <a:r>
              <a:rPr lang="en-US" sz="2400" i="0" dirty="0" smtClean="0">
                <a:latin typeface="Arial" pitchFamily="-65" charset="0"/>
              </a:rPr>
              <a:t>(all times BST=GMT+1)</a:t>
            </a:r>
            <a:r>
              <a:rPr lang="en-US" i="0" dirty="0" smtClean="0">
                <a:latin typeface="Arial" pitchFamily="-65" charset="0"/>
              </a:rPr>
              <a:t>:</a:t>
            </a:r>
            <a:endParaRPr lang="en-US" i="0" dirty="0" smtClean="0">
              <a:latin typeface="Arial" pitchFamily="-65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i="0" dirty="0" smtClean="0">
                <a:latin typeface="Arial" pitchFamily="-65" charset="0"/>
              </a:rPr>
              <a:t>13:30-17:00: Extended seminar on the physics and technology of cold </a:t>
            </a:r>
            <a:r>
              <a:rPr lang="en-US" sz="2400" i="0" dirty="0" err="1" smtClean="0">
                <a:latin typeface="Arial" pitchFamily="-65" charset="0"/>
              </a:rPr>
              <a:t>muon</a:t>
            </a:r>
            <a:r>
              <a:rPr lang="en-US" sz="2400" i="0" dirty="0" smtClean="0">
                <a:latin typeface="Arial" pitchFamily="-65" charset="0"/>
              </a:rPr>
              <a:t> beams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i="0" dirty="0" smtClean="0">
                <a:latin typeface="Arial" pitchFamily="-65" charset="0"/>
              </a:rPr>
              <a:t>17:30-18:30: Public Lecture by a distinguished scientist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i="0" dirty="0" smtClean="0">
                <a:latin typeface="Arial" pitchFamily="-65" charset="0"/>
              </a:rPr>
              <a:t>18:30-19:00: Reception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2400" i="0" dirty="0" smtClean="0">
                <a:latin typeface="Arial" pitchFamily="-65" charset="0"/>
              </a:rPr>
              <a:t>19:00: Adjourn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/>
              <a:buChar char="•"/>
            </a:pPr>
            <a:endParaRPr lang="en-US" sz="2400" i="0" dirty="0" smtClean="0">
              <a:latin typeface="Arial" pitchFamily="-65" charset="0"/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>
                <a:ea typeface="+mj-ea"/>
                <a:cs typeface="+mj-cs"/>
              </a:rPr>
              <a:t>Conclusions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935038"/>
            <a:ext cx="8801100" cy="5499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MICE is proceeding towards Step IV and detector commissioning has already commenced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Run plan includes: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Pre-commissioning of </a:t>
            </a:r>
            <a:r>
              <a:rPr lang="en-GB" dirty="0" err="1" smtClean="0">
                <a:ea typeface="ＭＳ Ｐゴシック" pitchFamily="-65" charset="-128"/>
                <a:cs typeface="ＭＳ Ｐゴシック" pitchFamily="-65" charset="-128"/>
              </a:rPr>
              <a:t>muon</a:t>
            </a: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 beam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Commissioning of detectors (including tracker)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Commissioning of magnets and cooling channel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Full data taking to commence in August 2015 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New baseline is to start with </a:t>
            </a:r>
            <a:r>
              <a:rPr lang="en-GB" dirty="0" err="1" smtClean="0">
                <a:ea typeface="ＭＳ Ｐゴシック" pitchFamily="-65" charset="-128"/>
                <a:cs typeface="ＭＳ Ｐゴシック" pitchFamily="-65" charset="-128"/>
              </a:rPr>
              <a:t>LiH</a:t>
            </a: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 (but could change to liquid hydrogen if new relief line ready in time)</a:t>
            </a:r>
          </a:p>
          <a:p>
            <a:pPr marL="800100" lvl="1" indent="-342900">
              <a:lnSpc>
                <a:spcPct val="90000"/>
              </a:lnSpc>
              <a:buFont typeface="Lucida Grande" pitchFamily="-65" charset="0"/>
              <a:buChar char="−"/>
            </a:pPr>
            <a:r>
              <a:rPr lang="en-GB" dirty="0" smtClean="0">
                <a:ea typeface="ＭＳ Ｐゴシック" pitchFamily="-65" charset="-128"/>
                <a:cs typeface="ＭＳ Ｐゴシック" pitchFamily="-65" charset="-128"/>
              </a:rPr>
              <a:t>Software and systems in good shape and operational plan ready for running 24/7 from July 2015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5413" y="306388"/>
            <a:ext cx="627062" cy="5889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>
                <a:ea typeface="+mj-ea"/>
                <a:cs typeface="+mj-cs"/>
              </a:rPr>
              <a:t>Muon</a:t>
            </a:r>
            <a:r>
              <a:rPr lang="en-US" sz="3200" dirty="0" smtClean="0">
                <a:ea typeface="+mj-ea"/>
                <a:cs typeface="+mj-cs"/>
              </a:rPr>
              <a:t> Ionization Cooling Experiment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25400" y="935038"/>
            <a:ext cx="91186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0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MICE will demonstrate ionization cooling in steps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Step IV: demonstration of reduction of normalised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emittance</a:t>
            </a: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Final cooling demonstration step will demonstrate ionization cooling with reacceleration by RF cavities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39" y="1817752"/>
            <a:ext cx="6917722" cy="205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80" y="4533900"/>
            <a:ext cx="7025439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Step IV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68700"/>
            <a:ext cx="9152922" cy="27178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00919"/>
            <a:ext cx="91440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MICE Step IV goals: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Step IV does not have RF restoration of energy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First measurement of reduction of normalised transverse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emittance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in two absorbers: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LiH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and liquid H</a:t>
            </a:r>
            <a:r>
              <a:rPr lang="en-GB" sz="2400" i="0" baseline="-250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Measurement of absorber material properties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Validation of optics for demonstration of ionization cooling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Step IV Construction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3500" y="848519"/>
            <a:ext cx="5295900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Construction of Step IV: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Beam line installed and working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Two spectrometers and the focus coil module installed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Partial Return Yoke: south side installed, north side being installed this week</a:t>
            </a:r>
          </a:p>
        </p:txBody>
      </p:sp>
      <p:pic>
        <p:nvPicPr>
          <p:cNvPr id="17" name="Content Placeholder 5" descr="00-2014-11-11-All-fil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403" b="8403"/>
          <a:stretch>
            <a:fillRect/>
          </a:stretch>
        </p:blipFill>
        <p:spPr bwMode="auto">
          <a:xfrm>
            <a:off x="38100" y="3556000"/>
            <a:ext cx="515215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  <p:pic>
        <p:nvPicPr>
          <p:cNvPr id="9" name="Picture 8" descr="IMG_8551_edited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5238752" y="3759200"/>
            <a:ext cx="3854448" cy="2569632"/>
          </a:xfrm>
          <a:prstGeom prst="rect">
            <a:avLst/>
          </a:prstGeom>
        </p:spPr>
      </p:pic>
      <p:pic>
        <p:nvPicPr>
          <p:cNvPr id="12" name="Picture 11" descr="PRY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83200" y="954298"/>
            <a:ext cx="3683000" cy="273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569" y="914400"/>
            <a:ext cx="3822431" cy="371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Step IV Absorbers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-17463" y="969963"/>
            <a:ext cx="6113463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Two absorbers in step IV: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Liquid hydrogen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Lithium hydride (</a:t>
            </a:r>
            <a:r>
              <a:rPr lang="en-US" sz="2400" i="0" dirty="0" err="1" smtClean="0">
                <a:latin typeface="Arial" pitchFamily="-65" charset="0"/>
              </a:rPr>
              <a:t>LiH</a:t>
            </a:r>
            <a:r>
              <a:rPr lang="en-US" sz="2400" i="0" dirty="0" smtClean="0">
                <a:latin typeface="Arial" pitchFamily="-65" charset="0"/>
              </a:rPr>
              <a:t>)</a:t>
            </a:r>
            <a:endParaRPr lang="en-GB" sz="32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Liquid </a:t>
            </a:r>
            <a:r>
              <a:rPr lang="en-GB" sz="3200" i="0" dirty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hydrogen</a:t>
            </a: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review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Held January 2015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US" sz="2400" i="0" dirty="0" smtClean="0">
                <a:latin typeface="Arial" pitchFamily="-65" charset="0"/>
              </a:rPr>
              <a:t>Approval, subject to design     changes due to absorber          window failure mode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 pitchFamily="-65" charset="0"/>
              <a:buChar char="•"/>
            </a:pPr>
            <a:r>
              <a:rPr lang="en-US" sz="2000" i="0" dirty="0" smtClean="0">
                <a:latin typeface="Arial" pitchFamily="-65" charset="0"/>
              </a:rPr>
              <a:t>Boil off of LH2 in vacuum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 pitchFamily="-65" charset="0"/>
              <a:buChar char="•"/>
            </a:pPr>
            <a:r>
              <a:rPr lang="en-US" sz="2000" i="0" dirty="0" smtClean="0">
                <a:latin typeface="Arial" pitchFamily="-65" charset="0"/>
              </a:rPr>
              <a:t>Change diameter of relief line to cope with increased pressure (5-8 bar)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 pitchFamily="-65" charset="0"/>
              <a:buChar char="•"/>
            </a:pPr>
            <a:r>
              <a:rPr lang="en-US" sz="2000" i="0" dirty="0" smtClean="0">
                <a:latin typeface="Arial" pitchFamily="-65" charset="0"/>
              </a:rPr>
              <a:t>Burst test of thin window (25%): 7.66 bar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 pitchFamily="-65" charset="0"/>
              <a:buChar char="•"/>
            </a:pPr>
            <a:r>
              <a:rPr lang="en-US" sz="2000" i="0" dirty="0" smtClean="0">
                <a:latin typeface="Arial" pitchFamily="-65" charset="0"/>
              </a:rPr>
              <a:t>Installed window should burst at ~8.5 bar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Arial" pitchFamily="-65" charset="0"/>
              <a:buChar char="•"/>
            </a:pPr>
            <a:r>
              <a:rPr lang="en-US" sz="2000" i="0" dirty="0" smtClean="0">
                <a:latin typeface="Arial" pitchFamily="-65" charset="0"/>
              </a:rPr>
              <a:t>Install a relief line to give safety factor    of 2 in pressure rise (&lt; 4.25 bar)</a:t>
            </a:r>
          </a:p>
        </p:txBody>
      </p:sp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4900" y="4559300"/>
            <a:ext cx="288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0000"/>
                </a:solidFill>
                <a:latin typeface="+mn-lt"/>
              </a:rPr>
              <a:t>Original plan: start data taking with LH2</a:t>
            </a:r>
            <a:endParaRPr lang="en-US" sz="2000" b="1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7600" y="5422900"/>
            <a:ext cx="3022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 smtClean="0">
                <a:solidFill>
                  <a:srgbClr val="FF0000"/>
                </a:solidFill>
                <a:latin typeface="+mn-lt"/>
              </a:rPr>
              <a:t>New plan: start with </a:t>
            </a:r>
            <a:r>
              <a:rPr lang="en-US" sz="2000" b="1" i="0" dirty="0" err="1" smtClean="0">
                <a:solidFill>
                  <a:srgbClr val="FF0000"/>
                </a:solidFill>
                <a:latin typeface="+mn-lt"/>
              </a:rPr>
              <a:t>LiH</a:t>
            </a:r>
            <a:r>
              <a:rPr lang="en-US" sz="2000" b="1" i="0" dirty="0" smtClean="0">
                <a:solidFill>
                  <a:srgbClr val="FF0000"/>
                </a:solidFill>
                <a:latin typeface="+mn-lt"/>
              </a:rPr>
              <a:t> to accommodate changes to LH2 design</a:t>
            </a:r>
            <a:endParaRPr lang="en-US" sz="2000" b="1" i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 I Analyses 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177800" y="855663"/>
            <a:ext cx="89662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Demonstration of beam and detectors 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Pion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contamination paper: upper limit on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pion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contamination of beam based on KL distributions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EMR paper: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muon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-electron separation based on EMR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>
                <a:latin typeface="Arial" pitchFamily="-65" charset="0"/>
              </a:rPr>
              <a:t>MICE </a:t>
            </a:r>
            <a:r>
              <a:rPr lang="en-US" sz="1400" b="1" i="0" dirty="0" err="1">
                <a:latin typeface="Arial" pitchFamily="-65" charset="0"/>
              </a:rPr>
              <a:t>OsC</a:t>
            </a:r>
            <a:r>
              <a:rPr lang="en-US" sz="1400" b="1" i="0" dirty="0">
                <a:latin typeface="Arial" pitchFamily="-65" charset="0"/>
              </a:rPr>
              <a:t>, RAL, </a:t>
            </a:r>
            <a:r>
              <a:rPr lang="en-US" sz="1400" b="1" i="0" dirty="0" smtClean="0">
                <a:latin typeface="Arial" pitchFamily="-65" charset="0"/>
              </a:rPr>
              <a:t>13 May 2015</a:t>
            </a:r>
            <a:endParaRPr lang="en-US" sz="1400" b="1" i="0" dirty="0">
              <a:latin typeface="Arial" pitchFamily="-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06" y="2768600"/>
            <a:ext cx="4812869" cy="3263900"/>
          </a:xfrm>
          <a:prstGeom prst="rect">
            <a:avLst/>
          </a:prstGeom>
        </p:spPr>
      </p:pic>
      <p:pic>
        <p:nvPicPr>
          <p:cNvPr id="9" name="Picture 8" descr="EM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6400" y="2514600"/>
            <a:ext cx="3771900" cy="3942074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MICE Running Schedule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177800" y="919163"/>
            <a:ext cx="89662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Operational plan for Step IV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All Step IV MICE Operations Managers (MOM) appointed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ISIS schedule for Step IV: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endParaRPr lang="en-GB" sz="2400" i="0" dirty="0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March-June 2015: installation and running simultaneously (weekend running)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June-July 2015: cooling channel commissioning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August 2015-April 2016: Step IV running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Likely to have another period running between April-June 2016 but ISIS schedule not available yet</a:t>
            </a:r>
            <a:endParaRPr lang="en-GB" sz="2400" i="0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5916"/>
            <a:ext cx="9144000" cy="1672683"/>
          </a:xfrm>
          <a:prstGeom prst="rect">
            <a:avLst/>
          </a:prstGeom>
        </p:spPr>
      </p:pic>
      <p:sp>
        <p:nvSpPr>
          <p:cNvPr id="8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Shift Allocation Tool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38100" y="893762"/>
            <a:ext cx="91059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Shift allocations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Shift allocation system rolled out (CHEESE):               https://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cheese.mice.rl.ac.uk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/public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79 people eligible for shifts                                         (including new collaborators                                              from Belgrade and China)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Will run 24/7 from July: blocks of                                         5 shifts, each shifter to do 3 blocks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MOMs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do not do shifts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Training on Fridays for now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Wednesdays will be maintenance                                        day when running 24/7, so can                                                offer training on Wednesdays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Shifters take two shadow shifts                                             before allocated shift blocks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530" y="2146300"/>
            <a:ext cx="3695470" cy="3492499"/>
          </a:xfrm>
          <a:prstGeom prst="rect">
            <a:avLst/>
          </a:prstGeom>
        </p:spPr>
      </p:pic>
      <p:sp>
        <p:nvSpPr>
          <p:cNvPr id="9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 IV Physics Goals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330200"/>
            <a:ext cx="595312" cy="560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5" name="Rectangle 3"/>
          <p:cNvSpPr txBox="1">
            <a:spLocks noChangeArrowheads="1"/>
          </p:cNvSpPr>
          <p:nvPr/>
        </p:nvSpPr>
        <p:spPr bwMode="auto">
          <a:xfrm>
            <a:off x="-38100" y="868362"/>
            <a:ext cx="93345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65" charset="2"/>
              <a:buChar char="o"/>
            </a:pPr>
            <a:r>
              <a:rPr lang="en-GB" sz="32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Physics analysis goals for Step IV: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Description of MICE Step IV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First observation normalised transverse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emittance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reduction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Diagnostics: detector alignment, resolutions, efficiencies, particle ID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Magnetics: magnet mapping and analysis, magnet alignment, beam quality, optical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emittance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growth, transfer map, study  of non-linear effects, validation cooling channel optics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Absorber properties: energy loss, multiple scattering, angular momentum, beam depolarization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Lucida Grande" pitchFamily="-65" charset="0"/>
              <a:buChar char="−"/>
            </a:pP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Final paper on beam cooling channel: final long paper with   all physics of normalised transverse </a:t>
            </a:r>
            <a:r>
              <a:rPr lang="en-GB" sz="2400" i="0" dirty="0" err="1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emittance</a:t>
            </a:r>
            <a:r>
              <a:rPr lang="en-GB" sz="2400" i="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reduction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 bwMode="auto">
          <a:xfrm>
            <a:off x="2555875" y="6407150"/>
            <a:ext cx="446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 i="0" dirty="0" smtClean="0">
                <a:latin typeface="Arial" pitchFamily="-65" charset="0"/>
              </a:rPr>
              <a:t>MAP Meeting, FNAL</a:t>
            </a:r>
            <a:r>
              <a:rPr lang="en-US" sz="1400" b="1" i="0" dirty="0">
                <a:latin typeface="Arial" pitchFamily="-65" charset="0"/>
              </a:rPr>
              <a:t>,</a:t>
            </a:r>
            <a:r>
              <a:rPr lang="en-US" sz="1400" b="1" i="0" dirty="0" smtClean="0">
                <a:latin typeface="Arial" pitchFamily="-65" charset="0"/>
              </a:rPr>
              <a:t> 21 May 2015</a:t>
            </a:r>
            <a:endParaRPr lang="en-US" sz="1400" b="1" i="0" dirty="0">
              <a:latin typeface="Arial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E_OsC_Status_Soler_May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MICE_OsC_Status_Soler_May15.potx</Template>
  <TotalTime>2010</TotalTime>
  <Words>1080</Words>
  <Application>Microsoft Macintosh PowerPoint</Application>
  <PresentationFormat>On-screen Show (4:3)</PresentationFormat>
  <Paragraphs>139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MICE_OsC_Status_Soler_May15</vt:lpstr>
      <vt:lpstr>MICE Step IV Run Plan</vt:lpstr>
      <vt:lpstr>Muon Ionization Cooling Experiment</vt:lpstr>
      <vt:lpstr>MICE Step IV</vt:lpstr>
      <vt:lpstr>Step IV Construction</vt:lpstr>
      <vt:lpstr>Step IV Absorbers</vt:lpstr>
      <vt:lpstr>Step I Analyses </vt:lpstr>
      <vt:lpstr>MICE Running Schedule</vt:lpstr>
      <vt:lpstr>Shift Allocation Tool</vt:lpstr>
      <vt:lpstr>Step IV Physics Goals</vt:lpstr>
      <vt:lpstr>Beam Pre-commissioning</vt:lpstr>
      <vt:lpstr>Beam Line Commissioning</vt:lpstr>
      <vt:lpstr>Beam Line Commissioning </vt:lpstr>
      <vt:lpstr>Beam Line Commissioning </vt:lpstr>
      <vt:lpstr>Operations and Analysis</vt:lpstr>
      <vt:lpstr>Step IV Cooling Analysis</vt:lpstr>
      <vt:lpstr>Step IV Magnetic Field Analysis</vt:lpstr>
      <vt:lpstr>Start of Step IV Operations Event</vt:lpstr>
      <vt:lpstr>Conclusions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General Status</dc:title>
  <dc:creator>Paul Soler</dc:creator>
  <cp:lastModifiedBy>Paul Soler</cp:lastModifiedBy>
  <cp:revision>30</cp:revision>
  <cp:lastPrinted>2001-10-25T10:27:36Z</cp:lastPrinted>
  <dcterms:created xsi:type="dcterms:W3CDTF">2015-05-21T13:46:23Z</dcterms:created>
  <dcterms:modified xsi:type="dcterms:W3CDTF">2015-05-21T14:02:03Z</dcterms:modified>
</cp:coreProperties>
</file>