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74"/>
  </p:notesMasterIdLst>
  <p:handoutMasterIdLst>
    <p:handoutMasterId r:id="rId75"/>
  </p:handoutMasterIdLst>
  <p:sldIdLst>
    <p:sldId id="256" r:id="rId3"/>
    <p:sldId id="257" r:id="rId4"/>
    <p:sldId id="258" r:id="rId5"/>
    <p:sldId id="259" r:id="rId6"/>
    <p:sldId id="263" r:id="rId7"/>
    <p:sldId id="260" r:id="rId8"/>
    <p:sldId id="262" r:id="rId9"/>
    <p:sldId id="261" r:id="rId10"/>
    <p:sldId id="264" r:id="rId11"/>
    <p:sldId id="265" r:id="rId12"/>
    <p:sldId id="268" r:id="rId13"/>
    <p:sldId id="277" r:id="rId14"/>
    <p:sldId id="266" r:id="rId15"/>
    <p:sldId id="267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8" r:id="rId25"/>
    <p:sldId id="279" r:id="rId26"/>
    <p:sldId id="280" r:id="rId27"/>
    <p:sldId id="281" r:id="rId28"/>
    <p:sldId id="282" r:id="rId29"/>
    <p:sldId id="284" r:id="rId30"/>
    <p:sldId id="285" r:id="rId31"/>
    <p:sldId id="286" r:id="rId32"/>
    <p:sldId id="287" r:id="rId33"/>
    <p:sldId id="288" r:id="rId34"/>
    <p:sldId id="289" r:id="rId35"/>
    <p:sldId id="293" r:id="rId36"/>
    <p:sldId id="335" r:id="rId37"/>
    <p:sldId id="294" r:id="rId38"/>
    <p:sldId id="291" r:id="rId39"/>
    <p:sldId id="292" r:id="rId40"/>
    <p:sldId id="295" r:id="rId41"/>
    <p:sldId id="302" r:id="rId42"/>
    <p:sldId id="296" r:id="rId43"/>
    <p:sldId id="297" r:id="rId44"/>
    <p:sldId id="298" r:id="rId45"/>
    <p:sldId id="299" r:id="rId46"/>
    <p:sldId id="301" r:id="rId47"/>
    <p:sldId id="303" r:id="rId48"/>
    <p:sldId id="305" r:id="rId49"/>
    <p:sldId id="304" r:id="rId50"/>
    <p:sldId id="312" r:id="rId51"/>
    <p:sldId id="336" r:id="rId52"/>
    <p:sldId id="314" r:id="rId53"/>
    <p:sldId id="315" r:id="rId54"/>
    <p:sldId id="316" r:id="rId55"/>
    <p:sldId id="317" r:id="rId56"/>
    <p:sldId id="318" r:id="rId57"/>
    <p:sldId id="320" r:id="rId58"/>
    <p:sldId id="319" r:id="rId59"/>
    <p:sldId id="300" r:id="rId60"/>
    <p:sldId id="321" r:id="rId61"/>
    <p:sldId id="322" r:id="rId62"/>
    <p:sldId id="323" r:id="rId63"/>
    <p:sldId id="324" r:id="rId64"/>
    <p:sldId id="325" r:id="rId65"/>
    <p:sldId id="326" r:id="rId66"/>
    <p:sldId id="327" r:id="rId67"/>
    <p:sldId id="328" r:id="rId68"/>
    <p:sldId id="329" r:id="rId69"/>
    <p:sldId id="330" r:id="rId70"/>
    <p:sldId id="332" r:id="rId71"/>
    <p:sldId id="333" r:id="rId72"/>
    <p:sldId id="334" r:id="rId7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0000"/>
    <a:srgbClr val="00FFFF"/>
    <a:srgbClr val="00FF00"/>
    <a:srgbClr val="FF8000"/>
    <a:srgbClr val="FFF50A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5512" autoAdjust="0"/>
    <p:restoredTop sz="99769" autoAdjust="0"/>
  </p:normalViewPr>
  <p:slideViewPr>
    <p:cSldViewPr snapToGrid="0" snapToObjects="1">
      <p:cViewPr varScale="1">
        <p:scale>
          <a:sx n="145" d="100"/>
          <a:sy n="145" d="100"/>
        </p:scale>
        <p:origin x="-233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3" d="100"/>
        <a:sy n="163" d="100"/>
      </p:scale>
      <p:origin x="0" y="20880"/>
    </p:cViewPr>
  </p:sorterViewPr>
  <p:notesViewPr>
    <p:cSldViewPr snapToGrid="0" snapToObjects="1">
      <p:cViewPr varScale="1">
        <p:scale>
          <a:sx n="110" d="100"/>
          <a:sy n="110" d="100"/>
        </p:scale>
        <p:origin x="-936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80" Type="http://schemas.openxmlformats.org/officeDocument/2006/relationships/tableStyles" Target="tableStyles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73" Type="http://schemas.openxmlformats.org/officeDocument/2006/relationships/slide" Target="slides/slide71.xml"/><Relationship Id="rId74" Type="http://schemas.openxmlformats.org/officeDocument/2006/relationships/notesMaster" Target="notesMasters/notesMaster1.xml"/><Relationship Id="rId75" Type="http://schemas.openxmlformats.org/officeDocument/2006/relationships/handoutMaster" Target="handoutMasters/handoutMaster1.xml"/><Relationship Id="rId76" Type="http://schemas.openxmlformats.org/officeDocument/2006/relationships/printerSettings" Target="printerSettings/printerSettings1.bin"/><Relationship Id="rId77" Type="http://schemas.openxmlformats.org/officeDocument/2006/relationships/presProps" Target="presProps.xml"/><Relationship Id="rId78" Type="http://schemas.openxmlformats.org/officeDocument/2006/relationships/viewProps" Target="viewProps.xml"/><Relationship Id="rId79" Type="http://schemas.openxmlformats.org/officeDocument/2006/relationships/theme" Target="theme/theme1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Relationship Id="rId2" Type="http://schemas.openxmlformats.org/officeDocument/2006/relationships/image" Target="../media/image7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368AE-6011-C647-B3CE-A2324B69BEF4}" type="datetimeFigureOut">
              <a:rPr lang="en-US" smtClean="0"/>
              <a:t>22/05/15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B904FB-A699-4A4E-91E7-CCCC780C6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408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F7C9E-B767-1049-B14C-E01BE4363530}" type="datetimeFigureOut">
              <a:rPr lang="en-US" smtClean="0"/>
              <a:t>22/05/15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64332-DFBC-D546-9D62-8B5A6BCB0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5156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64332-DFBC-D546-9D62-8B5A6BCB01D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66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ECE950-7478-41D2-967F-42D2E7876CB6}" type="slidenum">
              <a:rPr lang="en-GB"/>
              <a:pPr/>
              <a:t>51</a:t>
            </a:fld>
            <a:endParaRPr lang="en-GB" dirty="0"/>
          </a:p>
        </p:txBody>
      </p:sp>
      <p:sp>
        <p:nvSpPr>
          <p:cNvPr id="315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GB" sz="1200" dirty="0" smtClean="0">
                <a:latin typeface="Consolas"/>
                <a:ea typeface="Calibri"/>
                <a:cs typeface="Times New Roman"/>
              </a:rPr>
              <a:t>The Double Chooz collaboration, by measuring</a:t>
            </a:r>
            <a:r>
              <a:rPr lang="en-GB" sz="1200" baseline="0" dirty="0" smtClean="0">
                <a:latin typeface="Consolas"/>
                <a:ea typeface="Calibri"/>
                <a:cs typeface="Times New Roman"/>
              </a:rPr>
              <a:t> </a:t>
            </a:r>
            <a:r>
              <a:rPr lang="en-GB" sz="1200" dirty="0" smtClean="0">
                <a:latin typeface="Consolas"/>
                <a:ea typeface="Calibri"/>
                <a:cs typeface="Times New Roman"/>
              </a:rPr>
              <a:t>the "disappearance" of electron antineutrinos, presents hints for oscillation also involving the third angle with the following value: sin^2(2theta_13) = 0.085 +/- 0.051. The probability given by preliminary </a:t>
            </a:r>
            <a:r>
              <a:rPr lang="en-GB" sz="1400" dirty="0" smtClean="0">
                <a:latin typeface="+mn-lt"/>
                <a:ea typeface="Calibri"/>
                <a:cs typeface="Times New Roman"/>
              </a:rPr>
              <a:t>results that there is no oscillation is only 7.9%.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64332-DFBC-D546-9D62-8B5A6BCB01D4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299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64332-DFBC-D546-9D62-8B5A6BCB01D4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299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64332-DFBC-D546-9D62-8B5A6BCB01D4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299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rgbClr val="FFFF00"/>
          </a:solidFill>
        </p:spPr>
        <p:txBody>
          <a:bodyPr anchor="b" anchorCtr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4" descr="imp_logo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"/>
            <a:ext cx="1581580" cy="474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9" descr="STFC_top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12345" y="1"/>
            <a:ext cx="1531654" cy="46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0" y="6488668"/>
            <a:ext cx="2655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K. Long, </a:t>
            </a:r>
            <a:fld id="{B19FB069-7A70-CF49-A3CF-C9513262B04A}" type="datetime3">
              <a:rPr lang="en-GB" b="1" smtClean="0">
                <a:solidFill>
                  <a:schemeClr val="bg1"/>
                </a:solidFill>
              </a:rPr>
              <a:t>22 May 2015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692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45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044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5E80C-1F2A-3847-B144-C213BEF1D486}" type="datetime1">
              <a:rPr lang="en-GB" smtClean="0">
                <a:latin typeface="Arial"/>
              </a:rPr>
              <a:pPr/>
              <a:t>22/05/15</a:t>
            </a:fld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7CBE-54CD-6E4E-991E-74820AACF21D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4579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A8E6A-E241-2240-A055-54A43171A7AE}" type="datetime1">
              <a:rPr lang="en-GB" smtClean="0">
                <a:latin typeface="Arial"/>
              </a:rPr>
              <a:pPr/>
              <a:t>22/05/15</a:t>
            </a:fld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7CBE-54CD-6E4E-991E-74820AACF21D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0201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376224"/>
            <a:ext cx="7772400" cy="2200275"/>
          </a:xfrm>
        </p:spPr>
        <p:txBody>
          <a:bodyPr anchor="t" anchorCtr="0">
            <a:normAutofit/>
          </a:bodyPr>
          <a:lstStyle>
            <a:lvl1pPr algn="l">
              <a:defRPr sz="4800" b="1" cap="all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876037"/>
            <a:ext cx="7772400" cy="1500187"/>
          </a:xfrm>
        </p:spPr>
        <p:txBody>
          <a:bodyPr anchor="b" anchorCtr="0">
            <a:normAutofit/>
          </a:bodyPr>
          <a:lstStyle>
            <a:lvl1pPr marL="0" indent="0" algn="r"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86881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41F93-4427-A644-ACA2-3CD4D0A4575F}" type="datetime1">
              <a:rPr lang="en-GB" smtClean="0">
                <a:latin typeface="Arial"/>
              </a:rPr>
              <a:pPr/>
              <a:t>22/05/15</a:t>
            </a:fld>
            <a:endParaRPr lang="en-US"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7CBE-54CD-6E4E-991E-74820AACF21D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72249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A5A55-63DD-8543-9247-F92A5F75A6B4}" type="datetime1">
              <a:rPr lang="en-GB" smtClean="0">
                <a:latin typeface="Arial"/>
              </a:rPr>
              <a:pPr/>
              <a:t>22/05/15</a:t>
            </a:fld>
            <a:endParaRPr lang="en-US"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7CBE-54CD-6E4E-991E-74820AACF21D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3479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32697-5FDF-DF4D-99E6-886ED2C8F91E}" type="datetime1">
              <a:rPr lang="en-GB" smtClean="0">
                <a:latin typeface="Arial"/>
              </a:rPr>
              <a:pPr/>
              <a:t>22/05/15</a:t>
            </a:fld>
            <a:endParaRPr lang="en-US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7CBE-54CD-6E4E-991E-74820AACF21D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95755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37159-7FC0-1E49-82BE-76449D3F2D32}" type="datetime1">
              <a:rPr lang="en-GB" smtClean="0">
                <a:latin typeface="Arial"/>
              </a:rPr>
              <a:pPr/>
              <a:t>22/05/15</a:t>
            </a:fld>
            <a:endParaRPr lang="en-US"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7CBE-54CD-6E4E-991E-74820AACF21D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7371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0F716-8C35-C94E-A60C-B4F51B027C0A}" type="datetime1">
              <a:rPr lang="en-GB" smtClean="0">
                <a:latin typeface="Arial"/>
              </a:rPr>
              <a:pPr/>
              <a:t>22/05/15</a:t>
            </a:fld>
            <a:endParaRPr lang="en-US"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7CBE-54CD-6E4E-991E-74820AACF21D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7795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7545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6132-347E-8349-81CC-279DEA0BD747}" type="datetime1">
              <a:rPr lang="en-GB" smtClean="0">
                <a:latin typeface="Arial"/>
              </a:rPr>
              <a:pPr/>
              <a:t>22/05/15</a:t>
            </a:fld>
            <a:endParaRPr lang="en-US"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7CBE-54CD-6E4E-991E-74820AACF21D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90367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B6C44-2B82-0744-A7F5-1FD2FE509421}" type="datetime1">
              <a:rPr lang="en-GB" smtClean="0">
                <a:latin typeface="Arial"/>
              </a:rPr>
              <a:pPr/>
              <a:t>22/05/15</a:t>
            </a:fld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7CBE-54CD-6E4E-991E-74820AACF21D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73747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19C20-6452-064B-97F0-76F0A9D1BF06}" type="datetime1">
              <a:rPr lang="en-GB" smtClean="0">
                <a:latin typeface="Arial"/>
              </a:rPr>
              <a:pPr/>
              <a:t>22/05/15</a:t>
            </a:fld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7CBE-54CD-6E4E-991E-74820AACF21D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9726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617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50798"/>
            <a:ext cx="4495800" cy="61072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50798"/>
            <a:ext cx="4495800" cy="61072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357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339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551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51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124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903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507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750798"/>
            <a:ext cx="9144000" cy="6107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573456"/>
            <a:ext cx="2133600" cy="2845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A1DC3ABC-92C2-B748-ABF3-8546144348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681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r" defTabSz="457200" rtl="0" eaLnBrk="1" latinLnBrk="0" hangingPunct="1">
        <a:spcBef>
          <a:spcPct val="0"/>
        </a:spcBef>
        <a:buNone/>
        <a:defRPr sz="4400" b="1" kern="1200">
          <a:solidFill>
            <a:srgbClr val="FFF50A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1" kern="1200">
          <a:solidFill>
            <a:srgbClr val="FF8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1" kern="1200">
          <a:solidFill>
            <a:srgbClr val="00FF0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1" kern="1200">
          <a:solidFill>
            <a:srgbClr val="00FFF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1" kern="1200">
          <a:solidFill>
            <a:srgbClr val="FF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CFB9798-66B0-4C4B-8676-BAC01A86E4EB}" type="datetime1">
              <a:rPr lang="en-GB" smtClean="0">
                <a:latin typeface="Arial"/>
              </a:rPr>
              <a:pPr/>
              <a:t>22/05/15</a:t>
            </a:fld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-1557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rgbClr val="FFFFFF"/>
                </a:solidFill>
              </a:defRPr>
            </a:lvl1pPr>
          </a:lstStyle>
          <a:p>
            <a:fld id="{8B2C7CBE-54CD-6E4E-991E-74820AACF21D}" type="slidenum">
              <a:rPr lang="en-US" smtClean="0">
                <a:latin typeface="Arial"/>
              </a:rPr>
              <a:pPr/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5717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b="1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b="1" kern="1200">
          <a:solidFill>
            <a:srgbClr val="000090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b="1" kern="1200">
          <a:solidFill>
            <a:schemeClr val="accent4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b="1" kern="1200">
          <a:solidFill>
            <a:srgbClr val="FF0000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b="1" kern="1200" baseline="0">
          <a:solidFill>
            <a:srgbClr val="800000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emf"/><Relationship Id="rId3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emf"/><Relationship Id="rId3" Type="http://schemas.openxmlformats.org/officeDocument/2006/relationships/image" Target="../media/image3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emf"/><Relationship Id="rId3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4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43.emf"/><Relationship Id="rId7" Type="http://schemas.openxmlformats.org/officeDocument/2006/relationships/image" Target="../media/image45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png"/><Relationship Id="rId5" Type="http://schemas.openxmlformats.org/officeDocument/2006/relationships/image" Target="../media/image50.emf"/><Relationship Id="rId6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emf"/><Relationship Id="rId5" Type="http://schemas.openxmlformats.org/officeDocument/2006/relationships/image" Target="../media/image55.emf"/><Relationship Id="rId6" Type="http://schemas.openxmlformats.org/officeDocument/2006/relationships/image" Target="../media/image56.emf"/><Relationship Id="rId7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emf"/><Relationship Id="rId5" Type="http://schemas.openxmlformats.org/officeDocument/2006/relationships/image" Target="../media/image61.emf"/><Relationship Id="rId6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emf"/><Relationship Id="rId3" Type="http://schemas.openxmlformats.org/officeDocument/2006/relationships/image" Target="../media/image64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emf"/><Relationship Id="rId3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4" Type="http://schemas.openxmlformats.org/officeDocument/2006/relationships/image" Target="../media/image74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71.wmf"/><Relationship Id="rId7" Type="http://schemas.openxmlformats.org/officeDocument/2006/relationships/image" Target="../media/image75.e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72.wmf"/><Relationship Id="rId10" Type="http://schemas.openxmlformats.org/officeDocument/2006/relationships/image" Target="../media/image7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jpeg"/><Relationship Id="rId7" Type="http://schemas.openxmlformats.org/officeDocument/2006/relationships/image" Target="../media/image8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4" Type="http://schemas.openxmlformats.org/officeDocument/2006/relationships/image" Target="../media/image86.emf"/><Relationship Id="rId5" Type="http://schemas.openxmlformats.org/officeDocument/2006/relationships/image" Target="../media/image8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emf"/><Relationship Id="rId3" Type="http://schemas.openxmlformats.org/officeDocument/2006/relationships/image" Target="../media/image89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emf"/><Relationship Id="rId3" Type="http://schemas.openxmlformats.org/officeDocument/2006/relationships/image" Target="../media/image91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4" Type="http://schemas.openxmlformats.org/officeDocument/2006/relationships/image" Target="../media/image94.png"/><Relationship Id="rId5" Type="http://schemas.openxmlformats.org/officeDocument/2006/relationships/image" Target="../media/image95.jpeg"/><Relationship Id="rId6" Type="http://schemas.openxmlformats.org/officeDocument/2006/relationships/image" Target="../media/image96.png"/><Relationship Id="rId7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6" Type="http://schemas.openxmlformats.org/officeDocument/2006/relationships/image" Target="../media/image10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4" Type="http://schemas.openxmlformats.org/officeDocument/2006/relationships/image" Target="../media/image107.emf"/><Relationship Id="rId5" Type="http://schemas.openxmlformats.org/officeDocument/2006/relationships/image" Target="../media/image108.emf"/><Relationship Id="rId6" Type="http://schemas.openxmlformats.org/officeDocument/2006/relationships/hyperlink" Target="http://dx.doi.org/10.1103/PhysRevD.89.093018" TargetMode="External"/><Relationship Id="rId7" Type="http://schemas.openxmlformats.org/officeDocument/2006/relationships/hyperlink" Target="http://dx.doi.org/10.1007/JHEP11(2014)052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5" Type="http://schemas.openxmlformats.org/officeDocument/2006/relationships/image" Target="../media/image11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11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emf"/><Relationship Id="rId3" Type="http://schemas.openxmlformats.org/officeDocument/2006/relationships/image" Target="../media/image11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6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7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emf"/><Relationship Id="rId3" Type="http://schemas.openxmlformats.org/officeDocument/2006/relationships/image" Target="../media/image119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Relationship Id="rId3" Type="http://schemas.openxmlformats.org/officeDocument/2006/relationships/image" Target="../media/image119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emf"/><Relationship Id="rId3" Type="http://schemas.openxmlformats.org/officeDocument/2006/relationships/image" Target="../media/image12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4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7.e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8.emf"/><Relationship Id="rId3" Type="http://schemas.openxmlformats.org/officeDocument/2006/relationships/image" Target="../media/image129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4" Type="http://schemas.openxmlformats.org/officeDocument/2006/relationships/image" Target="../media/image133.emf"/><Relationship Id="rId5" Type="http://schemas.openxmlformats.org/officeDocument/2006/relationships/image" Target="../media/image13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emf"/><Relationship Id="rId4" Type="http://schemas.openxmlformats.org/officeDocument/2006/relationships/image" Target="../media/image136.emf"/><Relationship Id="rId5" Type="http://schemas.openxmlformats.org/officeDocument/2006/relationships/image" Target="../media/image137.emf"/><Relationship Id="rId6" Type="http://schemas.openxmlformats.org/officeDocument/2006/relationships/image" Target="../media/image13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9217" y="1866349"/>
            <a:ext cx="8503479" cy="1734102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MICE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…and </a:t>
            </a:r>
            <a:r>
              <a:rPr lang="en-US" sz="4000" dirty="0"/>
              <a:t>the </a:t>
            </a:r>
            <a:r>
              <a:rPr lang="en-US" sz="4000" dirty="0" smtClean="0"/>
              <a:t>next </a:t>
            </a:r>
            <a:r>
              <a:rPr lang="en-US" sz="4000" dirty="0"/>
              <a:t>g</a:t>
            </a:r>
            <a:r>
              <a:rPr lang="en-US" sz="4000" dirty="0" smtClean="0"/>
              <a:t>eneration </a:t>
            </a:r>
            <a:r>
              <a:rPr lang="en-US" sz="4000" dirty="0"/>
              <a:t>of </a:t>
            </a:r>
            <a:r>
              <a:rPr lang="en-US" sz="4000" dirty="0" err="1"/>
              <a:t>m</a:t>
            </a:r>
            <a:r>
              <a:rPr lang="en-US" sz="4000" dirty="0" err="1" smtClean="0"/>
              <a:t>uon</a:t>
            </a:r>
            <a:r>
              <a:rPr lang="en-US" sz="4000" dirty="0" smtClean="0"/>
              <a:t> </a:t>
            </a:r>
            <a:r>
              <a:rPr lang="en-US" sz="4000" dirty="0"/>
              <a:t>b</a:t>
            </a:r>
            <a:r>
              <a:rPr lang="en-US" sz="4000" dirty="0" smtClean="0"/>
              <a:t>eams </a:t>
            </a:r>
            <a:r>
              <a:rPr lang="en-US" sz="4000" dirty="0"/>
              <a:t>for </a:t>
            </a:r>
            <a:r>
              <a:rPr lang="en-US" sz="4000" dirty="0" smtClean="0"/>
              <a:t>particle </a:t>
            </a:r>
            <a:r>
              <a:rPr lang="en-US" sz="4000" dirty="0"/>
              <a:t>p</a:t>
            </a:r>
            <a:r>
              <a:rPr lang="en-US" sz="4000" dirty="0" smtClean="0"/>
              <a:t>hysics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974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Muon</a:t>
            </a:r>
            <a:r>
              <a:rPr lang="en-US" dirty="0" smtClean="0"/>
              <a:t> beams; basis of advantages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50798"/>
            <a:ext cx="9144000" cy="3384732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Muon</a:t>
            </a:r>
            <a:r>
              <a:rPr lang="en-US" dirty="0" smtClean="0"/>
              <a:t> mass:</a:t>
            </a:r>
          </a:p>
          <a:p>
            <a:pPr lvl="1"/>
            <a:r>
              <a:rPr lang="en-US" i="1" dirty="0" smtClean="0"/>
              <a:t>m</a:t>
            </a:r>
            <a:r>
              <a:rPr lang="en-US" baseline="-25000" dirty="0" smtClean="0">
                <a:latin typeface="Symbol"/>
              </a:rPr>
              <a:t>m</a:t>
            </a:r>
            <a:r>
              <a:rPr lang="en-US" dirty="0" smtClean="0"/>
              <a:t> = 106 MeV/c</a:t>
            </a:r>
            <a:r>
              <a:rPr lang="en-US" baseline="30000" dirty="0" smtClean="0"/>
              <a:t>2</a:t>
            </a:r>
            <a:r>
              <a:rPr lang="en-US" dirty="0" smtClean="0"/>
              <a:t> ≈ 200 * </a:t>
            </a:r>
            <a:r>
              <a:rPr lang="en-US" i="1" dirty="0" smtClean="0"/>
              <a:t>m</a:t>
            </a:r>
            <a:r>
              <a:rPr lang="en-US" baseline="-25000" dirty="0" smtClean="0"/>
              <a:t>e</a:t>
            </a:r>
            <a:r>
              <a:rPr lang="en-US" dirty="0" smtClean="0"/>
              <a:t> </a:t>
            </a:r>
            <a:endParaRPr lang="en-US" i="1" dirty="0" smtClean="0"/>
          </a:p>
          <a:p>
            <a:r>
              <a:rPr lang="en-US" dirty="0" smtClean="0"/>
              <a:t>Consequences:</a:t>
            </a:r>
          </a:p>
          <a:p>
            <a:pPr lvl="1"/>
            <a:r>
              <a:rPr lang="en-US" dirty="0" smtClean="0"/>
              <a:t>Negligible synchrotron radiation during acceleration:</a:t>
            </a:r>
          </a:p>
          <a:p>
            <a:pPr lvl="2"/>
            <a:r>
              <a:rPr lang="en-GB" dirty="0"/>
              <a:t>Rate </a:t>
            </a:r>
            <a:r>
              <a:rPr lang="en-GB" dirty="0">
                <a:sym typeface="Symbol"/>
              </a:rPr>
              <a:t> </a:t>
            </a:r>
            <a:r>
              <a:rPr lang="en-GB" i="1" dirty="0"/>
              <a:t>m</a:t>
            </a:r>
            <a:r>
              <a:rPr lang="en-GB" i="1" baseline="30000" dirty="0"/>
              <a:t>-</a:t>
            </a:r>
            <a:r>
              <a:rPr lang="en-GB" baseline="30000" dirty="0" smtClean="0"/>
              <a:t>4</a:t>
            </a:r>
            <a:r>
              <a:rPr lang="en-GB" dirty="0" smtClean="0"/>
              <a:t> </a:t>
            </a:r>
            <a:r>
              <a:rPr lang="en-GB" dirty="0" smtClean="0">
                <a:sym typeface="Symbol"/>
              </a:rPr>
              <a:t></a:t>
            </a:r>
            <a:r>
              <a:rPr lang="en-GB" dirty="0" smtClean="0"/>
              <a:t> reduction of factor </a:t>
            </a:r>
            <a:r>
              <a:rPr lang="en-GB" dirty="0"/>
              <a:t>5 </a:t>
            </a:r>
            <a:r>
              <a:rPr lang="en-GB" dirty="0">
                <a:sym typeface="Symbol"/>
              </a:rPr>
              <a:t> 10</a:t>
            </a:r>
            <a:r>
              <a:rPr lang="en-GB" baseline="30000" dirty="0">
                <a:sym typeface="Symbol"/>
              </a:rPr>
              <a:t>-10</a:t>
            </a:r>
            <a:r>
              <a:rPr lang="en-GB" dirty="0">
                <a:sym typeface="Symbol"/>
              </a:rPr>
              <a:t> </a:t>
            </a:r>
            <a:r>
              <a:rPr lang="en-GB" dirty="0" smtClean="0">
                <a:sym typeface="Symbol"/>
              </a:rPr>
              <a:t>over </a:t>
            </a:r>
            <a:r>
              <a:rPr lang="en-GB" i="1" dirty="0" smtClean="0">
                <a:sym typeface="Symbol"/>
              </a:rPr>
              <a:t>e</a:t>
            </a:r>
            <a:endParaRPr lang="en-GB" dirty="0" smtClean="0">
              <a:sym typeface="Symbol"/>
            </a:endParaRPr>
          </a:p>
          <a:p>
            <a:pPr lvl="1"/>
            <a:r>
              <a:rPr lang="en-GB" dirty="0" smtClean="0">
                <a:sym typeface="Symbol"/>
              </a:rPr>
              <a:t>Strong coupling to Higgs:</a:t>
            </a:r>
            <a:endParaRPr lang="en-GB" dirty="0">
              <a:sym typeface="Symbol"/>
            </a:endParaRPr>
          </a:p>
          <a:p>
            <a:pPr lvl="2"/>
            <a:r>
              <a:rPr lang="en-GB" dirty="0">
                <a:sym typeface="Symbol"/>
              </a:rPr>
              <a:t>Production rate  </a:t>
            </a:r>
            <a:r>
              <a:rPr lang="en-GB" i="1" dirty="0" smtClean="0"/>
              <a:t>m</a:t>
            </a:r>
            <a:r>
              <a:rPr lang="en-GB" baseline="30000" dirty="0" smtClean="0"/>
              <a:t>2</a:t>
            </a:r>
            <a:r>
              <a:rPr lang="en-GB" dirty="0" smtClean="0"/>
              <a:t> </a:t>
            </a:r>
            <a:r>
              <a:rPr lang="en-GB" dirty="0" smtClean="0">
                <a:sym typeface="Symbol"/>
              </a:rPr>
              <a:t></a:t>
            </a:r>
            <a:r>
              <a:rPr lang="en-GB" dirty="0" smtClean="0"/>
              <a:t> enhancement 5 </a:t>
            </a:r>
            <a:r>
              <a:rPr lang="en-GB" dirty="0">
                <a:sym typeface="Symbol"/>
              </a:rPr>
              <a:t> 10</a:t>
            </a:r>
            <a:r>
              <a:rPr lang="en-GB" baseline="30000" dirty="0">
                <a:sym typeface="Symbol"/>
              </a:rPr>
              <a:t>4</a:t>
            </a:r>
            <a:r>
              <a:rPr lang="en-GB" dirty="0">
                <a:sym typeface="Symbol"/>
              </a:rPr>
              <a:t> </a:t>
            </a:r>
            <a:r>
              <a:rPr lang="en-GB" dirty="0" smtClean="0">
                <a:sym typeface="Symbol"/>
              </a:rPr>
              <a:t>over </a:t>
            </a:r>
            <a:r>
              <a:rPr lang="en-GB" i="1" dirty="0" err="1" smtClean="0">
                <a:sym typeface="Symbol"/>
              </a:rPr>
              <a:t>e</a:t>
            </a:r>
            <a:r>
              <a:rPr lang="en-GB" baseline="30000" dirty="0" err="1" smtClean="0">
                <a:sym typeface="Symbol"/>
              </a:rPr>
              <a:t>+</a:t>
            </a:r>
            <a:r>
              <a:rPr lang="en-GB" i="1" dirty="0" err="1" smtClean="0">
                <a:sym typeface="Symbol"/>
              </a:rPr>
              <a:t>e</a:t>
            </a:r>
            <a:r>
              <a:rPr lang="en-GB" baseline="30000" dirty="0" smtClean="0">
                <a:sym typeface="Symbol"/>
              </a:rPr>
              <a:t>-</a:t>
            </a:r>
            <a:endParaRPr lang="en-GB" baseline="30000" dirty="0">
              <a:sym typeface="Symbo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458" y="4135530"/>
            <a:ext cx="3924992" cy="2598389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9937" y="4135530"/>
            <a:ext cx="2830029" cy="2598389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484987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1" y="601374"/>
            <a:ext cx="4763396" cy="6107202"/>
          </a:xfrm>
        </p:spPr>
        <p:txBody>
          <a:bodyPr>
            <a:normAutofit fontScale="92500" lnSpcReduction="20000"/>
          </a:bodyPr>
          <a:lstStyle/>
          <a:p>
            <a:pPr marL="1828800" lvl="4" indent="0">
              <a:buNone/>
            </a:pPr>
            <a:endParaRPr lang="en-US" baseline="30000" dirty="0" smtClean="0"/>
          </a:p>
          <a:p>
            <a:r>
              <a:rPr lang="en-US" dirty="0" smtClean="0"/>
              <a:t>Optimum </a:t>
            </a:r>
            <a:r>
              <a:rPr lang="en-US" dirty="0"/>
              <a:t>route to multi-</a:t>
            </a:r>
            <a:r>
              <a:rPr lang="en-US" dirty="0" err="1"/>
              <a:t>TeV</a:t>
            </a:r>
            <a:r>
              <a:rPr lang="en-US" dirty="0"/>
              <a:t> lepton-anti-lepton collisions:</a:t>
            </a:r>
          </a:p>
          <a:p>
            <a:pPr lvl="1"/>
            <a:r>
              <a:rPr lang="en-US" dirty="0" err="1"/>
              <a:t>Muon</a:t>
            </a:r>
            <a:r>
              <a:rPr lang="en-US" dirty="0"/>
              <a:t> mass; 200 times that of the electron mitigates:</a:t>
            </a:r>
          </a:p>
          <a:p>
            <a:pPr lvl="2"/>
            <a:r>
              <a:rPr lang="en-US" dirty="0"/>
              <a:t>Synchrotron radiation;</a:t>
            </a:r>
          </a:p>
          <a:p>
            <a:pPr lvl="2"/>
            <a:r>
              <a:rPr lang="en-US" dirty="0" err="1"/>
              <a:t>Beamsstrahlung</a:t>
            </a:r>
            <a:endParaRPr lang="en-US" dirty="0"/>
          </a:p>
          <a:p>
            <a:pPr lvl="1"/>
            <a:r>
              <a:rPr lang="en-US" dirty="0" err="1"/>
              <a:t>Muon</a:t>
            </a:r>
            <a:r>
              <a:rPr lang="en-US" dirty="0"/>
              <a:t> rigidity allows efficient acceleration</a:t>
            </a:r>
          </a:p>
          <a:p>
            <a:pPr lvl="2"/>
            <a:r>
              <a:rPr lang="en-US" dirty="0"/>
              <a:t>Results in cost-efficient acceleration to very high </a:t>
            </a:r>
            <a:r>
              <a:rPr lang="en-US" dirty="0" smtClean="0"/>
              <a:t>energy</a:t>
            </a:r>
          </a:p>
          <a:p>
            <a:pPr lvl="4"/>
            <a:endParaRPr lang="en-US" dirty="0"/>
          </a:p>
          <a:p>
            <a:r>
              <a:rPr lang="en-US" dirty="0"/>
              <a:t>Luminosity critical:</a:t>
            </a:r>
          </a:p>
          <a:p>
            <a:pPr lvl="1"/>
            <a:r>
              <a:rPr lang="en-US" dirty="0" err="1" smtClean="0">
                <a:solidFill>
                  <a:srgbClr val="FF0000"/>
                </a:solidFill>
              </a:rPr>
              <a:t>Muon</a:t>
            </a:r>
            <a:r>
              <a:rPr lang="en-US" dirty="0" smtClean="0">
                <a:solidFill>
                  <a:srgbClr val="FF0000"/>
                </a:solidFill>
              </a:rPr>
              <a:t>-beam cooling essential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Muon</a:t>
            </a:r>
            <a:r>
              <a:rPr lang="en-US" dirty="0" smtClean="0"/>
              <a:t> Collider: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11</a:t>
            </a:fld>
            <a:endParaRPr lang="en-US" dirty="0"/>
          </a:p>
        </p:txBody>
      </p:sp>
      <p:pic>
        <p:nvPicPr>
          <p:cNvPr id="19" name="Picture 18" descr="LC-merit-JP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749" y="923620"/>
            <a:ext cx="4196067" cy="5046936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7474597" y="4978543"/>
            <a:ext cx="1433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MAP/MASS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666758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12</a:t>
            </a:fld>
            <a:endParaRPr lang="en-US"/>
          </a:p>
        </p:txBody>
      </p:sp>
      <p:pic>
        <p:nvPicPr>
          <p:cNvPr id="3" name="Picture 2" descr="img-521110940-0001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367" y="-173708"/>
            <a:ext cx="9144000" cy="703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866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Muon</a:t>
            </a:r>
            <a:r>
              <a:rPr lang="en-US" dirty="0"/>
              <a:t> beams; basis of advantages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decay described precisely by SM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Charge to mass ratio </a:t>
            </a:r>
            <a:r>
              <a:rPr lang="en-US" dirty="0" err="1" smtClean="0"/>
              <a:t>favourable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Readily tune neutrino-beam energy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6140" y="1343521"/>
            <a:ext cx="4393307" cy="4152877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94818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Neutrino Factory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Optimise</a:t>
            </a:r>
            <a:r>
              <a:rPr lang="en-US" dirty="0"/>
              <a:t> discovery potential for CP and MH:</a:t>
            </a:r>
          </a:p>
          <a:p>
            <a:pPr lvl="1"/>
            <a:r>
              <a:rPr lang="en-US" dirty="0"/>
              <a:t>Requirements:</a:t>
            </a:r>
          </a:p>
          <a:p>
            <a:pPr lvl="2"/>
            <a:r>
              <a:rPr lang="en-US" dirty="0"/>
              <a:t>Large </a:t>
            </a:r>
            <a:r>
              <a:rPr lang="en-US" dirty="0" err="1"/>
              <a:t>ν</a:t>
            </a:r>
            <a:r>
              <a:rPr lang="en-US" baseline="-25000" dirty="0" err="1"/>
              <a:t>e</a:t>
            </a:r>
            <a:r>
              <a:rPr lang="en-US" dirty="0"/>
              <a:t> (</a:t>
            </a:r>
            <a:r>
              <a:rPr lang="en-US" dirty="0" err="1"/>
              <a:t>ν</a:t>
            </a:r>
            <a:r>
              <a:rPr lang="en-US" baseline="-25000" dirty="0" err="1"/>
              <a:t>e</a:t>
            </a:r>
            <a:r>
              <a:rPr lang="en-US" dirty="0"/>
              <a:t>) flux</a:t>
            </a:r>
          </a:p>
          <a:p>
            <a:pPr lvl="2"/>
            <a:r>
              <a:rPr lang="en-US" dirty="0"/>
              <a:t>Detailed study of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sub</a:t>
            </a:r>
            <a:r>
              <a:rPr lang="en-US" dirty="0"/>
              <a:t>-leading effects</a:t>
            </a:r>
          </a:p>
          <a:p>
            <a:pPr lvl="3"/>
            <a:endParaRPr lang="en-US" dirty="0"/>
          </a:p>
          <a:p>
            <a:r>
              <a:rPr lang="en-US" dirty="0"/>
              <a:t>Unique:</a:t>
            </a:r>
          </a:p>
          <a:p>
            <a:pPr lvl="1"/>
            <a:r>
              <a:rPr lang="en-US" dirty="0" smtClean="0"/>
              <a:t>Large, </a:t>
            </a:r>
            <a:r>
              <a:rPr lang="en-US" dirty="0"/>
              <a:t>high-energy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ν</a:t>
            </a:r>
            <a:r>
              <a:rPr lang="en-US" baseline="-25000" dirty="0" err="1" smtClean="0"/>
              <a:t>e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err="1"/>
              <a:t>ν</a:t>
            </a:r>
            <a:r>
              <a:rPr lang="en-US" baseline="-25000" dirty="0" err="1"/>
              <a:t>e</a:t>
            </a:r>
            <a:r>
              <a:rPr lang="en-US" dirty="0"/>
              <a:t>) </a:t>
            </a:r>
            <a:r>
              <a:rPr lang="en-US" dirty="0" smtClean="0"/>
              <a:t>flux</a:t>
            </a:r>
          </a:p>
          <a:p>
            <a:pPr lvl="2"/>
            <a:r>
              <a:rPr lang="en-US" dirty="0" err="1" smtClean="0">
                <a:solidFill>
                  <a:srgbClr val="FF0000"/>
                </a:solidFill>
              </a:rPr>
              <a:t>Muon</a:t>
            </a:r>
            <a:r>
              <a:rPr lang="en-US" dirty="0" smtClean="0">
                <a:solidFill>
                  <a:srgbClr val="FF0000"/>
                </a:solidFill>
              </a:rPr>
              <a:t>-beam cooling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huge advantage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 err="1"/>
              <a:t>Optimise</a:t>
            </a:r>
            <a:r>
              <a:rPr lang="en-US" dirty="0"/>
              <a:t> event rate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at fixed </a:t>
            </a:r>
            <a:r>
              <a:rPr lang="en-US" dirty="0"/>
              <a:t>L/E</a:t>
            </a:r>
          </a:p>
          <a:p>
            <a:pPr lvl="2"/>
            <a:r>
              <a:rPr lang="en-US" dirty="0" err="1"/>
              <a:t>Optimise</a:t>
            </a:r>
            <a:r>
              <a:rPr lang="en-US" dirty="0"/>
              <a:t> MH sensitivity</a:t>
            </a:r>
          </a:p>
          <a:p>
            <a:pPr lvl="2"/>
            <a:r>
              <a:rPr lang="en-US" dirty="0" err="1"/>
              <a:t>Optimise</a:t>
            </a:r>
            <a:r>
              <a:rPr lang="en-US" dirty="0"/>
              <a:t> CP sensitivity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7CBE-54CD-6E4E-991E-74820AACF21D}" type="slidenum">
              <a:rPr lang="en-US" smtClean="0"/>
              <a:t>14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297206" y="1783657"/>
            <a:ext cx="114300" cy="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97642" y="4041780"/>
            <a:ext cx="114300" cy="0"/>
          </a:xfrm>
          <a:prstGeom prst="line">
            <a:avLst/>
          </a:prstGeom>
          <a:ln>
            <a:solidFill>
              <a:srgbClr val="FF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130" y="1562879"/>
            <a:ext cx="4430865" cy="4237777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562425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Neutrino Factory: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approaches:</a:t>
            </a:r>
          </a:p>
          <a:p>
            <a:pPr lvl="1"/>
            <a:r>
              <a:rPr lang="en-US" dirty="0" err="1" smtClean="0"/>
              <a:t>Optimise</a:t>
            </a:r>
            <a:r>
              <a:rPr lang="en-US" dirty="0" smtClean="0"/>
              <a:t> </a:t>
            </a:r>
            <a:r>
              <a:rPr lang="en-US" i="1" dirty="0" smtClean="0"/>
              <a:t>L</a:t>
            </a:r>
            <a:r>
              <a:rPr lang="en-US" dirty="0" smtClean="0"/>
              <a:t> and </a:t>
            </a:r>
            <a:r>
              <a:rPr lang="en-US" i="1" dirty="0" smtClean="0"/>
              <a:t>E</a:t>
            </a:r>
            <a:r>
              <a:rPr lang="en-US" dirty="0" smtClean="0"/>
              <a:t> to match </a:t>
            </a:r>
            <a:r>
              <a:rPr lang="en-US" dirty="0" err="1" smtClean="0"/>
              <a:t>magnetised</a:t>
            </a:r>
            <a:r>
              <a:rPr lang="en-US" dirty="0" smtClean="0"/>
              <a:t> Fe/scintillator </a:t>
            </a:r>
          </a:p>
          <a:p>
            <a:pPr lvl="2"/>
            <a:r>
              <a:rPr lang="en-US" dirty="0" smtClean="0"/>
              <a:t>IDS-NF approach:</a:t>
            </a:r>
          </a:p>
          <a:p>
            <a:pPr lvl="3"/>
            <a:r>
              <a:rPr lang="en-US" dirty="0" smtClean="0"/>
              <a:t>1.4% signal</a:t>
            </a:r>
          </a:p>
          <a:p>
            <a:pPr lvl="3"/>
            <a:r>
              <a:rPr lang="en-US" dirty="0" smtClean="0"/>
              <a:t>20% background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44" y="1988306"/>
            <a:ext cx="4974810" cy="1152662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-36512" y="-8460"/>
            <a:ext cx="15627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arXiv:1112.2853</a:t>
            </a:r>
          </a:p>
        </p:txBody>
      </p:sp>
      <p:pic>
        <p:nvPicPr>
          <p:cNvPr id="9" name="Picture 8" descr="121025-IDS-N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757" y="3301709"/>
            <a:ext cx="3892603" cy="3417574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7515" y="3301710"/>
            <a:ext cx="4504475" cy="341757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353079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Neutrino Factory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approaches:</a:t>
            </a:r>
          </a:p>
          <a:p>
            <a:pPr lvl="1"/>
            <a:r>
              <a:rPr lang="en-US" dirty="0" err="1" smtClean="0"/>
              <a:t>Optimise</a:t>
            </a:r>
            <a:r>
              <a:rPr lang="en-US" dirty="0" smtClean="0"/>
              <a:t> </a:t>
            </a:r>
            <a:r>
              <a:rPr lang="en-US" i="1" dirty="0" smtClean="0"/>
              <a:t>L</a:t>
            </a:r>
            <a:r>
              <a:rPr lang="en-US" dirty="0" smtClean="0"/>
              <a:t> and </a:t>
            </a:r>
            <a:r>
              <a:rPr lang="en-US" i="1" dirty="0" smtClean="0"/>
              <a:t>E</a:t>
            </a:r>
            <a:r>
              <a:rPr lang="en-US" dirty="0" smtClean="0"/>
              <a:t> to match detector threshold</a:t>
            </a:r>
          </a:p>
          <a:p>
            <a:pPr lvl="2"/>
            <a:r>
              <a:rPr lang="en-US" dirty="0" smtClean="0"/>
              <a:t>IDS-NF approach: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Exploit </a:t>
            </a:r>
            <a:r>
              <a:rPr lang="en-US" dirty="0" err="1" smtClean="0"/>
              <a:t>LAr</a:t>
            </a:r>
            <a:r>
              <a:rPr lang="en-US" dirty="0" smtClean="0"/>
              <a:t> detector sited 1300 km from FNAL</a:t>
            </a:r>
          </a:p>
          <a:p>
            <a:pPr lvl="2"/>
            <a:r>
              <a:rPr lang="en-US" dirty="0" smtClean="0"/>
              <a:t>MAP/MASS approach: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44" y="1988306"/>
            <a:ext cx="4974810" cy="1152662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512" y="4290659"/>
            <a:ext cx="3400566" cy="2450709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298" y="-8460"/>
            <a:ext cx="2753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arXiv</a:t>
            </a:r>
            <a:r>
              <a:rPr lang="en-US" sz="1600" b="1" dirty="0">
                <a:solidFill>
                  <a:schemeClr val="bg1"/>
                </a:solidFill>
              </a:rPr>
              <a:t>:1112.2853; 1308.0494v1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110" y="3943448"/>
            <a:ext cx="4540673" cy="2803803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7401779" y="6003414"/>
            <a:ext cx="1433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MAP/MASS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418155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Neutrino Factory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7" y="3573016"/>
            <a:ext cx="4546751" cy="3094557"/>
          </a:xfrm>
          <a:prstGeom prst="rect">
            <a:avLst/>
          </a:prstGeom>
        </p:spPr>
      </p:pic>
      <p:pic>
        <p:nvPicPr>
          <p:cNvPr id="10" name="Picture 9" descr="combiplot-N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764704"/>
            <a:ext cx="4392488" cy="255440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11" name="Picture 10" descr="combiplot-NuMAX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11" y="807798"/>
            <a:ext cx="4235885" cy="2535014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cxnSp>
        <p:nvCxnSpPr>
          <p:cNvPr id="13" name="Straight Connector 12"/>
          <p:cNvCxnSpPr/>
          <p:nvPr/>
        </p:nvCxnSpPr>
        <p:spPr>
          <a:xfrm flipH="1">
            <a:off x="4660780" y="620262"/>
            <a:ext cx="9876" cy="6243036"/>
          </a:xfrm>
          <a:prstGeom prst="line">
            <a:avLst/>
          </a:prstGeom>
          <a:ln w="57150" cmpd="sng">
            <a:solidFill>
              <a:srgbClr val="CCFF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27584" y="827420"/>
            <a:ext cx="75784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IDS-NF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36096" y="836712"/>
            <a:ext cx="85151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000000"/>
                </a:solidFill>
              </a:rPr>
              <a:t>NuMAX</a:t>
            </a:r>
            <a:endParaRPr lang="en-US" sz="1600" b="1" dirty="0" smtClean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5664" y="0"/>
            <a:ext cx="2289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Bayes, Coloma, Huber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12" name="Picture 6" descr="cp-precision-comparison-140217-v3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5963" y="3586939"/>
            <a:ext cx="4131340" cy="3070735"/>
          </a:xfrm>
          <a:prstGeom prst="rect">
            <a:avLst/>
          </a:prstGeom>
          <a:noFill/>
          <a:ln w="28575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772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Neutrino Factory &amp; </a:t>
            </a:r>
            <a:r>
              <a:rPr lang="en-US" dirty="0" err="1" smtClean="0"/>
              <a:t>Muon</a:t>
            </a:r>
            <a:r>
              <a:rPr lang="en-US" dirty="0" smtClean="0"/>
              <a:t> Collider concept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7CBE-54CD-6E4E-991E-74820AACF21D}" type="slidenum">
              <a:rPr lang="en-US" smtClean="0"/>
              <a:t>18</a:t>
            </a:fld>
            <a:endParaRPr lang="en-US"/>
          </a:p>
        </p:txBody>
      </p:sp>
      <p:pic>
        <p:nvPicPr>
          <p:cNvPr id="3" name="Picture 2" descr="TUPME012_fig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88" y="1115332"/>
            <a:ext cx="9063833" cy="510540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090222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Accelerator challenges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prstGeom prst="rect">
            <a:avLst/>
          </a:prstGeom>
          <a:ln w="28575" cmpd="sng">
            <a:noFill/>
          </a:ln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High-power, pulsed proton </a:t>
            </a:r>
            <a:r>
              <a:rPr lang="en-GB" dirty="0"/>
              <a:t>driver:</a:t>
            </a:r>
          </a:p>
          <a:p>
            <a:pPr lvl="1"/>
            <a:r>
              <a:rPr lang="en-GB" dirty="0" smtClean="0"/>
              <a:t>Development of high-power, pulsed proton source underway at proton labs</a:t>
            </a:r>
          </a:p>
          <a:p>
            <a:pPr marL="822960" lvl="3" indent="0">
              <a:buNone/>
            </a:pPr>
            <a:endParaRPr lang="en-GB" dirty="0"/>
          </a:p>
          <a:p>
            <a:r>
              <a:rPr lang="en-GB" dirty="0"/>
              <a:t>Pion-production target:</a:t>
            </a:r>
          </a:p>
          <a:p>
            <a:pPr lvl="1"/>
            <a:r>
              <a:rPr lang="en-GB" dirty="0" smtClean="0">
                <a:solidFill>
                  <a:srgbClr val="008000"/>
                </a:solidFill>
              </a:rPr>
              <a:t>MERIT experiment</a:t>
            </a:r>
            <a:r>
              <a:rPr lang="en-GB" dirty="0" smtClean="0">
                <a:solidFill>
                  <a:srgbClr val="D95120"/>
                </a:solidFill>
              </a:rPr>
              <a:t> </a:t>
            </a:r>
          </a:p>
          <a:p>
            <a:pPr lvl="2"/>
            <a:r>
              <a:rPr lang="en-GB" dirty="0" smtClean="0"/>
              <a:t>Proved principle of mercury jet target</a:t>
            </a:r>
            <a:endParaRPr lang="en-GB" dirty="0"/>
          </a:p>
          <a:p>
            <a:pPr marL="822960" lvl="3" indent="0">
              <a:buNone/>
            </a:pPr>
            <a:endParaRPr lang="en-GB" dirty="0"/>
          </a:p>
          <a:p>
            <a:r>
              <a:rPr lang="en-GB" dirty="0" err="1"/>
              <a:t>Muon</a:t>
            </a:r>
            <a:r>
              <a:rPr lang="en-GB" dirty="0"/>
              <a:t> front end:</a:t>
            </a:r>
          </a:p>
          <a:p>
            <a:pPr lvl="1"/>
            <a:r>
              <a:rPr lang="en-GB" dirty="0">
                <a:solidFill>
                  <a:schemeClr val="tx1"/>
                </a:solidFill>
              </a:rPr>
              <a:t>Chicane (new) to remove secondary hadrons:</a:t>
            </a:r>
          </a:p>
          <a:p>
            <a:pPr lvl="1"/>
            <a:r>
              <a:rPr lang="en-GB" dirty="0" err="1" smtClean="0">
                <a:solidFill>
                  <a:srgbClr val="D95120"/>
                </a:solidFill>
              </a:rPr>
              <a:t>MuCool</a:t>
            </a:r>
            <a:r>
              <a:rPr lang="en-GB" dirty="0" smtClean="0">
                <a:solidFill>
                  <a:srgbClr val="D95120"/>
                </a:solidFill>
              </a:rPr>
              <a:t> programme</a:t>
            </a:r>
            <a:r>
              <a:rPr lang="en-GB" dirty="0" smtClean="0"/>
              <a:t> at FNAL:</a:t>
            </a:r>
            <a:endParaRPr lang="en-GB" dirty="0"/>
          </a:p>
          <a:p>
            <a:pPr lvl="2"/>
            <a:r>
              <a:rPr lang="en-GB" dirty="0" smtClean="0"/>
              <a:t>Study of effect of magnetic field on high-gradient, warm, copper cavities;</a:t>
            </a:r>
            <a:endParaRPr lang="en-GB" dirty="0"/>
          </a:p>
          <a:p>
            <a:pPr lvl="1"/>
            <a:r>
              <a:rPr lang="en-GB" dirty="0" smtClean="0">
                <a:solidFill>
                  <a:srgbClr val="D95120"/>
                </a:solidFill>
              </a:rPr>
              <a:t>MICE experiment </a:t>
            </a:r>
            <a:r>
              <a:rPr lang="en-GB" dirty="0" smtClean="0"/>
              <a:t>at RAL:</a:t>
            </a:r>
            <a:endParaRPr lang="en-GB" dirty="0"/>
          </a:p>
          <a:p>
            <a:pPr lvl="2"/>
            <a:r>
              <a:rPr lang="en-GB" dirty="0" smtClean="0"/>
              <a:t>Proof of principle of ionization-cooling technique</a:t>
            </a:r>
          </a:p>
          <a:p>
            <a:pPr lvl="2"/>
            <a:endParaRPr lang="en-GB" dirty="0"/>
          </a:p>
          <a:p>
            <a:r>
              <a:rPr lang="en-GB" dirty="0"/>
              <a:t>Rapid acceleration:</a:t>
            </a:r>
          </a:p>
          <a:p>
            <a:pPr lvl="1"/>
            <a:r>
              <a:rPr lang="en-GB" dirty="0" smtClean="0">
                <a:solidFill>
                  <a:srgbClr val="008000"/>
                </a:solidFill>
              </a:rPr>
              <a:t>EMMA experiment</a:t>
            </a:r>
            <a:r>
              <a:rPr lang="en-GB" dirty="0" smtClean="0">
                <a:solidFill>
                  <a:srgbClr val="D95120"/>
                </a:solidFill>
              </a:rPr>
              <a:t> </a:t>
            </a:r>
            <a:r>
              <a:rPr lang="en-GB" dirty="0" smtClean="0"/>
              <a:t>at DL:</a:t>
            </a:r>
            <a:endParaRPr lang="en-GB" dirty="0"/>
          </a:p>
          <a:p>
            <a:pPr lvl="2"/>
            <a:r>
              <a:rPr lang="en-GB" dirty="0" smtClean="0"/>
              <a:t>Proved principal of non-scaling FFAG technique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7CBE-54CD-6E4E-991E-74820AACF21D}" type="slidenum">
              <a:rPr lang="en-US" smtClean="0"/>
              <a:t>19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65265" y="4565705"/>
            <a:ext cx="6187363" cy="716467"/>
          </a:xfrm>
          <a:prstGeom prst="rect">
            <a:avLst/>
          </a:prstGeom>
          <a:solidFill>
            <a:srgbClr val="FFFF00">
              <a:alpha val="25000"/>
            </a:srgbClr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67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Content Placeholder 417"/>
          <p:cNvSpPr>
            <a:spLocks noGrp="1"/>
          </p:cNvSpPr>
          <p:nvPr>
            <p:ph idx="1"/>
          </p:nvPr>
        </p:nvSpPr>
        <p:spPr>
          <a:xfrm>
            <a:off x="5876290" y="0"/>
            <a:ext cx="3267709" cy="6858000"/>
          </a:xfrm>
        </p:spPr>
        <p:txBody>
          <a:bodyPr>
            <a:normAutofit/>
          </a:bodyPr>
          <a:lstStyle/>
          <a:p>
            <a:r>
              <a:rPr lang="en-US" dirty="0" smtClean="0"/>
              <a:t>Fundamental</a:t>
            </a:r>
          </a:p>
          <a:p>
            <a:pPr lvl="1"/>
            <a:r>
              <a:rPr lang="en-US" dirty="0" smtClean="0"/>
              <a:t>Particles &amp;</a:t>
            </a:r>
            <a:br>
              <a:rPr lang="en-US" dirty="0" smtClean="0"/>
            </a:br>
            <a:r>
              <a:rPr lang="en-US" dirty="0" smtClean="0"/>
              <a:t>forces</a:t>
            </a:r>
          </a:p>
          <a:p>
            <a:r>
              <a:rPr lang="en-US" dirty="0" smtClean="0"/>
              <a:t>Understanding:</a:t>
            </a:r>
          </a:p>
          <a:p>
            <a:pPr lvl="1"/>
            <a:r>
              <a:rPr lang="en-US" dirty="0" smtClean="0"/>
              <a:t>Symmetries</a:t>
            </a:r>
          </a:p>
          <a:p>
            <a:pPr lvl="1"/>
            <a:r>
              <a:rPr lang="en-US" dirty="0" smtClean="0"/>
              <a:t>Conservation laws</a:t>
            </a:r>
          </a:p>
          <a:p>
            <a:pPr lvl="1"/>
            <a:r>
              <a:rPr lang="en-US" dirty="0" smtClean="0"/>
              <a:t>Dynamics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And yet</a:t>
            </a:r>
            <a:r>
              <a:rPr lang="en-US" dirty="0"/>
              <a:t> </a:t>
            </a:r>
            <a:r>
              <a:rPr lang="en-US" dirty="0" smtClean="0"/>
              <a:t>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</a:t>
            </a:fld>
            <a:endParaRPr lang="en-US" dirty="0"/>
          </a:p>
        </p:txBody>
      </p:sp>
      <p:grpSp>
        <p:nvGrpSpPr>
          <p:cNvPr id="314" name="Group 3"/>
          <p:cNvGrpSpPr>
            <a:grpSpLocks/>
          </p:cNvGrpSpPr>
          <p:nvPr/>
        </p:nvGrpSpPr>
        <p:grpSpPr bwMode="auto">
          <a:xfrm>
            <a:off x="251520" y="212855"/>
            <a:ext cx="5658626" cy="6568015"/>
            <a:chOff x="1008" y="624"/>
            <a:chExt cx="3049" cy="3539"/>
          </a:xfrm>
        </p:grpSpPr>
        <p:grpSp>
          <p:nvGrpSpPr>
            <p:cNvPr id="315" name="Group 4"/>
            <p:cNvGrpSpPr>
              <a:grpSpLocks/>
            </p:cNvGrpSpPr>
            <p:nvPr/>
          </p:nvGrpSpPr>
          <p:grpSpPr bwMode="auto">
            <a:xfrm>
              <a:off x="1008" y="624"/>
              <a:ext cx="3049" cy="3539"/>
              <a:chOff x="1008" y="624"/>
              <a:chExt cx="3049" cy="3539"/>
            </a:xfrm>
          </p:grpSpPr>
          <p:grpSp>
            <p:nvGrpSpPr>
              <p:cNvPr id="331" name="Group 5"/>
              <p:cNvGrpSpPr>
                <a:grpSpLocks/>
              </p:cNvGrpSpPr>
              <p:nvPr/>
            </p:nvGrpSpPr>
            <p:grpSpPr bwMode="auto">
              <a:xfrm>
                <a:off x="3072" y="3168"/>
                <a:ext cx="985" cy="995"/>
                <a:chOff x="3072" y="3168"/>
                <a:chExt cx="985" cy="995"/>
              </a:xfrm>
            </p:grpSpPr>
            <p:sp>
              <p:nvSpPr>
                <p:cNvPr id="415" name="Rectangle 6"/>
                <p:cNvSpPr>
                  <a:spLocks noChangeArrowheads="1"/>
                </p:cNvSpPr>
                <p:nvPr/>
              </p:nvSpPr>
              <p:spPr bwMode="auto">
                <a:xfrm>
                  <a:off x="3072" y="3168"/>
                  <a:ext cx="985" cy="995"/>
                </a:xfrm>
                <a:prstGeom prst="rect">
                  <a:avLst/>
                </a:prstGeom>
                <a:solidFill>
                  <a:srgbClr val="64ACE2">
                    <a:alpha val="50000"/>
                  </a:srgbClr>
                </a:solidFill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</a:endParaRPr>
                </a:p>
              </p:txBody>
            </p:sp>
            <p:sp>
              <p:nvSpPr>
                <p:cNvPr id="416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3168" y="3264"/>
                  <a:ext cx="771" cy="6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91919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uLnTx/>
                      <a:uFillTx/>
                    </a:rPr>
                    <a:t>Higgs</a:t>
                  </a: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91919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uLnTx/>
                      <a:uFillTx/>
                    </a:rPr>
                    <a:t>Boson</a:t>
                  </a:r>
                  <a:endParaRPr kumimoji="0" 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CC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</a:endParaRPr>
                </a:p>
              </p:txBody>
            </p:sp>
          </p:grpSp>
          <p:grpSp>
            <p:nvGrpSpPr>
              <p:cNvPr id="332" name="Group 8"/>
              <p:cNvGrpSpPr>
                <a:grpSpLocks/>
              </p:cNvGrpSpPr>
              <p:nvPr/>
            </p:nvGrpSpPr>
            <p:grpSpPr bwMode="auto">
              <a:xfrm>
                <a:off x="3072" y="3168"/>
                <a:ext cx="985" cy="995"/>
                <a:chOff x="3072" y="3168"/>
                <a:chExt cx="985" cy="995"/>
              </a:xfrm>
            </p:grpSpPr>
            <p:sp>
              <p:nvSpPr>
                <p:cNvPr id="413" name="Rectangle 9"/>
                <p:cNvSpPr>
                  <a:spLocks noChangeArrowheads="1"/>
                </p:cNvSpPr>
                <p:nvPr/>
              </p:nvSpPr>
              <p:spPr bwMode="auto">
                <a:xfrm>
                  <a:off x="3072" y="3168"/>
                  <a:ext cx="985" cy="995"/>
                </a:xfrm>
                <a:prstGeom prst="rect">
                  <a:avLst/>
                </a:prstGeom>
                <a:solidFill>
                  <a:srgbClr val="64ACE2">
                    <a:alpha val="50000"/>
                  </a:srgbClr>
                </a:solidFill>
                <a:ln w="9525">
                  <a:miter lim="800000"/>
                  <a:headEnd/>
                  <a:tailEnd/>
                </a:ln>
                <a:effectLst/>
                <a:scene3d>
                  <a:camera prst="legacyObliqueTopLeft"/>
                  <a:lightRig rig="legacyFlat3" dir="t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64ACE2"/>
                  </a:extrusionClr>
                </a:sp3d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flatTx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</a:endParaRPr>
                </a:p>
              </p:txBody>
            </p:sp>
            <p:sp>
              <p:nvSpPr>
                <p:cNvPr id="414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3168" y="3264"/>
                  <a:ext cx="777" cy="67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91919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uLnTx/>
                      <a:uFillTx/>
                    </a:rPr>
                    <a:t>Higgs</a:t>
                  </a: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91919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uLnTx/>
                      <a:uFillTx/>
                    </a:rPr>
                    <a:t>Boson</a:t>
                  </a:r>
                  <a:endParaRPr kumimoji="0" lang="en-US" sz="3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CC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</a:endParaRPr>
                </a:p>
              </p:txBody>
            </p:sp>
          </p:grpSp>
          <p:sp>
            <p:nvSpPr>
              <p:cNvPr id="333" name="Text Box 11"/>
              <p:cNvSpPr txBox="1">
                <a:spLocks noChangeArrowheads="1"/>
              </p:cNvSpPr>
              <p:nvPr/>
            </p:nvSpPr>
            <p:spPr bwMode="auto">
              <a:xfrm rot="-5391797">
                <a:off x="2869" y="1944"/>
                <a:ext cx="1893" cy="442"/>
              </a:xfrm>
              <a:prstGeom prst="rect">
                <a:avLst/>
              </a:prstGeom>
              <a:solidFill>
                <a:srgbClr val="CCECFF"/>
              </a:solidFill>
              <a:ln>
                <a:noFill/>
              </a:ln>
              <a:effectLst/>
              <a:scene3d>
                <a:camera prst="legacyObliqueTopLeft"/>
                <a:lightRig rig="legacyFlat3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CCECFF"/>
                </a:extrusionClr>
              </a:sp3d>
              <a:extLst>
                <a:ext uri="{91240B29-F687-4f45-9708-019B960494DF}">
                  <a14:hiddenLine xmlns:a14="http://schemas.microsoft.com/office/drawing/2010/main" w="9525">
                    <a:noFill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  <a:flatTx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CC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</a:rPr>
                  <a:t>Force</a:t>
                </a:r>
                <a:r>
                  <a:rPr kumimoji="0" lang="en-US" sz="40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CC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</a:rPr>
                  <a:t> </a:t>
                </a:r>
                <a:r>
                  <a:rPr kumimoji="0" lang="en-US" sz="36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CC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</a:rPr>
                  <a:t>Carriers</a:t>
                </a: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</a:endParaRPr>
              </a:p>
            </p:txBody>
          </p:sp>
          <p:grpSp>
            <p:nvGrpSpPr>
              <p:cNvPr id="334" name="Group 12"/>
              <p:cNvGrpSpPr>
                <a:grpSpLocks/>
              </p:cNvGrpSpPr>
              <p:nvPr/>
            </p:nvGrpSpPr>
            <p:grpSpPr bwMode="auto">
              <a:xfrm>
                <a:off x="3029" y="2145"/>
                <a:ext cx="575" cy="1007"/>
                <a:chOff x="3029" y="2145"/>
                <a:chExt cx="575" cy="1007"/>
              </a:xfrm>
            </p:grpSpPr>
            <p:grpSp>
              <p:nvGrpSpPr>
                <p:cNvPr id="405" name="Group 13"/>
                <p:cNvGrpSpPr>
                  <a:grpSpLocks/>
                </p:cNvGrpSpPr>
                <p:nvPr/>
              </p:nvGrpSpPr>
              <p:grpSpPr bwMode="auto">
                <a:xfrm>
                  <a:off x="3034" y="2602"/>
                  <a:ext cx="532" cy="550"/>
                  <a:chOff x="3024" y="2570"/>
                  <a:chExt cx="532" cy="550"/>
                </a:xfrm>
              </p:grpSpPr>
              <p:sp>
                <p:nvSpPr>
                  <p:cNvPr id="410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3062" y="2660"/>
                    <a:ext cx="480" cy="432"/>
                  </a:xfrm>
                  <a:prstGeom prst="rect">
                    <a:avLst/>
                  </a:prstGeom>
                  <a:solidFill>
                    <a:srgbClr val="FFCC66"/>
                  </a:solidFill>
                  <a:ln w="9525">
                    <a:miter lim="800000"/>
                    <a:headEnd/>
                    <a:tailEnd/>
                  </a:ln>
                  <a:effectLst/>
                  <a:scene3d>
                    <a:camera prst="legacyObliqueTopLeft"/>
                    <a:lightRig rig="legacyFlat3" dir="t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FFCC66"/>
                    </a:extrusionClr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flatTx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11" name="Text Box 1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20" y="2570"/>
                    <a:ext cx="384" cy="44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4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rPr>
                      <a:t>Z</a:t>
                    </a: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12" name="Text Box 1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24" y="2908"/>
                    <a:ext cx="532" cy="21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rPr>
                      <a:t>Z boson</a:t>
                    </a: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406" name="Group 17"/>
                <p:cNvGrpSpPr>
                  <a:grpSpLocks/>
                </p:cNvGrpSpPr>
                <p:nvPr/>
              </p:nvGrpSpPr>
              <p:grpSpPr bwMode="auto">
                <a:xfrm>
                  <a:off x="3029" y="2145"/>
                  <a:ext cx="575" cy="550"/>
                  <a:chOff x="3024" y="2125"/>
                  <a:chExt cx="575" cy="550"/>
                </a:xfrm>
              </p:grpSpPr>
              <p:sp>
                <p:nvSpPr>
                  <p:cNvPr id="407" name="Rectangle 18"/>
                  <p:cNvSpPr>
                    <a:spLocks noChangeArrowheads="1"/>
                  </p:cNvSpPr>
                  <p:nvPr/>
                </p:nvSpPr>
                <p:spPr bwMode="auto">
                  <a:xfrm>
                    <a:off x="3062" y="2181"/>
                    <a:ext cx="480" cy="442"/>
                  </a:xfrm>
                  <a:prstGeom prst="rect">
                    <a:avLst/>
                  </a:prstGeom>
                  <a:solidFill>
                    <a:srgbClr val="FFCC66"/>
                  </a:solidFill>
                  <a:ln w="9525">
                    <a:miter lim="800000"/>
                    <a:headEnd/>
                    <a:tailEnd/>
                  </a:ln>
                  <a:effectLst/>
                  <a:scene3d>
                    <a:camera prst="legacyObliqueTopLeft"/>
                    <a:lightRig rig="legacyFlat3" dir="t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FFCC66"/>
                    </a:extrusionClr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flatTx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08" name="Text Box 1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92" y="2125"/>
                    <a:ext cx="384" cy="44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4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rPr>
                      <a:t>W</a:t>
                    </a: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09" name="Text Box 2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24" y="2463"/>
                    <a:ext cx="575" cy="21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rPr>
                      <a:t>W boson</a:t>
                    </a: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grpSp>
            <p:nvGrpSpPr>
              <p:cNvPr id="335" name="Group 21"/>
              <p:cNvGrpSpPr>
                <a:grpSpLocks/>
              </p:cNvGrpSpPr>
              <p:nvPr/>
            </p:nvGrpSpPr>
            <p:grpSpPr bwMode="auto">
              <a:xfrm>
                <a:off x="3049" y="1483"/>
                <a:ext cx="526" cy="681"/>
                <a:chOff x="3049" y="1483"/>
                <a:chExt cx="526" cy="681"/>
              </a:xfrm>
            </p:grpSpPr>
            <p:sp>
              <p:nvSpPr>
                <p:cNvPr id="402" name="Rectangle 22"/>
                <p:cNvSpPr>
                  <a:spLocks noChangeArrowheads="1"/>
                </p:cNvSpPr>
                <p:nvPr/>
              </p:nvSpPr>
              <p:spPr bwMode="auto">
                <a:xfrm>
                  <a:off x="3049" y="1693"/>
                  <a:ext cx="480" cy="442"/>
                </a:xfrm>
                <a:prstGeom prst="rect">
                  <a:avLst/>
                </a:prstGeom>
                <a:gradFill rotWithShape="0">
                  <a:gsLst>
                    <a:gs pos="0">
                      <a:srgbClr val="8F3ED0"/>
                    </a:gs>
                    <a:gs pos="100000">
                      <a:srgbClr val="8F3ED0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 w="9525">
                  <a:miter lim="800000"/>
                  <a:headEnd/>
                  <a:tailEnd/>
                </a:ln>
                <a:effectLst/>
                <a:scene3d>
                  <a:camera prst="legacyObliqueTopLeft"/>
                  <a:lightRig rig="legacyFlat3" dir="t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8F3ED0"/>
                  </a:extrusionClr>
                </a:sp3d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flatTx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3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3117" y="1483"/>
                  <a:ext cx="384" cy="51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ymbol" charset="0"/>
                    </a:rPr>
                    <a:t>g</a:t>
                  </a: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4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3059" y="1933"/>
                  <a:ext cx="516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rPr>
                    <a:t>photon</a:t>
                  </a:r>
                </a:p>
              </p:txBody>
            </p:sp>
          </p:grpSp>
          <p:grpSp>
            <p:nvGrpSpPr>
              <p:cNvPr id="336" name="Group 25"/>
              <p:cNvGrpSpPr>
                <a:grpSpLocks/>
              </p:cNvGrpSpPr>
              <p:nvPr/>
            </p:nvGrpSpPr>
            <p:grpSpPr bwMode="auto">
              <a:xfrm>
                <a:off x="3072" y="1056"/>
                <a:ext cx="480" cy="612"/>
                <a:chOff x="3049" y="1041"/>
                <a:chExt cx="480" cy="612"/>
              </a:xfrm>
            </p:grpSpPr>
            <p:sp>
              <p:nvSpPr>
                <p:cNvPr id="399" name="Rectangle 26"/>
                <p:cNvSpPr>
                  <a:spLocks noChangeArrowheads="1"/>
                </p:cNvSpPr>
                <p:nvPr/>
              </p:nvSpPr>
              <p:spPr bwMode="auto">
                <a:xfrm>
                  <a:off x="3049" y="1196"/>
                  <a:ext cx="480" cy="441"/>
                </a:xfrm>
                <a:prstGeom prst="rect">
                  <a:avLst/>
                </a:prstGeom>
                <a:gradFill rotWithShape="0">
                  <a:gsLst>
                    <a:gs pos="0">
                      <a:srgbClr val="00FFFF"/>
                    </a:gs>
                    <a:gs pos="100000">
                      <a:srgbClr val="FF6600"/>
                    </a:gs>
                  </a:gsLst>
                  <a:lin ang="5400000" scaled="1"/>
                </a:gradFill>
                <a:ln w="9525">
                  <a:miter lim="800000"/>
                  <a:headEnd/>
                  <a:tailEnd/>
                </a:ln>
                <a:effectLst/>
                <a:scene3d>
                  <a:camera prst="legacyObliqueTopLeft"/>
                  <a:lightRig rig="legacyFlat3" dir="t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00FFFF"/>
                  </a:extrusionClr>
                </a:sp3d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flatTx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0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3107" y="1041"/>
                  <a:ext cx="384" cy="4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rPr>
                    <a:t>g</a:t>
                  </a: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1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3070" y="1422"/>
                  <a:ext cx="444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rPr>
                    <a:t>gluon</a:t>
                  </a:r>
                </a:p>
              </p:txBody>
            </p:sp>
          </p:grpSp>
          <p:sp>
            <p:nvSpPr>
              <p:cNvPr id="337" name="Text Box 29"/>
              <p:cNvSpPr txBox="1">
                <a:spLocks noChangeArrowheads="1"/>
              </p:cNvSpPr>
              <p:nvPr/>
            </p:nvSpPr>
            <p:spPr bwMode="auto">
              <a:xfrm rot="-5041">
                <a:off x="1008" y="3168"/>
                <a:ext cx="2015" cy="979"/>
              </a:xfrm>
              <a:prstGeom prst="rect">
                <a:avLst/>
              </a:prstGeom>
              <a:solidFill>
                <a:srgbClr val="CCECFF"/>
              </a:solidFill>
              <a:ln>
                <a:noFill/>
              </a:ln>
              <a:effectLst/>
              <a:scene3d>
                <a:camera prst="legacyObliqueTopLeft"/>
                <a:lightRig rig="legacyFlat3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CCECFF"/>
                </a:extrusionClr>
              </a:sp3d>
              <a:extLst>
                <a:ext uri="{91240B29-F687-4f45-9708-019B960494DF}">
                  <a14:hiddenLine xmlns:a14="http://schemas.microsoft.com/office/drawing/2010/main" w="9525">
                    <a:noFill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  <a:flatTx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CC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</a:rPr>
                  <a:t>                                                 Generations of   matter  </a:t>
                </a: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338" name="Group 30"/>
              <p:cNvGrpSpPr>
                <a:grpSpLocks/>
              </p:cNvGrpSpPr>
              <p:nvPr/>
            </p:nvGrpSpPr>
            <p:grpSpPr bwMode="auto">
              <a:xfrm>
                <a:off x="2448" y="1056"/>
                <a:ext cx="575" cy="2505"/>
                <a:chOff x="2448" y="1056"/>
                <a:chExt cx="575" cy="2505"/>
              </a:xfrm>
            </p:grpSpPr>
            <p:grpSp>
              <p:nvGrpSpPr>
                <p:cNvPr id="381" name="Group 31"/>
                <p:cNvGrpSpPr>
                  <a:grpSpLocks/>
                </p:cNvGrpSpPr>
                <p:nvPr/>
              </p:nvGrpSpPr>
              <p:grpSpPr bwMode="auto">
                <a:xfrm>
                  <a:off x="2491" y="2483"/>
                  <a:ext cx="480" cy="663"/>
                  <a:chOff x="2496" y="2448"/>
                  <a:chExt cx="480" cy="663"/>
                </a:xfrm>
              </p:grpSpPr>
              <p:sp>
                <p:nvSpPr>
                  <p:cNvPr id="396" name="Rectangle 32"/>
                  <p:cNvSpPr>
                    <a:spLocks noChangeArrowheads="1"/>
                  </p:cNvSpPr>
                  <p:nvPr/>
                </p:nvSpPr>
                <p:spPr bwMode="auto">
                  <a:xfrm>
                    <a:off x="2496" y="2640"/>
                    <a:ext cx="480" cy="432"/>
                  </a:xfrm>
                  <a:prstGeom prst="rect">
                    <a:avLst/>
                  </a:prstGeom>
                  <a:solidFill>
                    <a:srgbClr val="66FF99"/>
                  </a:solidFill>
                  <a:ln w="9525">
                    <a:miter lim="800000"/>
                    <a:headEnd/>
                    <a:tailEnd/>
                  </a:ln>
                  <a:effectLst/>
                  <a:scene3d>
                    <a:camera prst="legacyObliqueTopLeft"/>
                    <a:lightRig rig="legacyFlat3" dir="t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66FF99"/>
                    </a:extrusionClr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flatTx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97" name="Text Box 3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44" y="2448"/>
                    <a:ext cx="384" cy="57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ymbol" charset="0"/>
                      </a:rPr>
                      <a:t>t</a:t>
                    </a: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98" name="Text Box 3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96" y="2880"/>
                    <a:ext cx="292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rPr>
                      <a:t>tau</a:t>
                    </a:r>
                  </a:p>
                </p:txBody>
              </p:sp>
            </p:grpSp>
            <p:grpSp>
              <p:nvGrpSpPr>
                <p:cNvPr id="382" name="Group 35"/>
                <p:cNvGrpSpPr>
                  <a:grpSpLocks/>
                </p:cNvGrpSpPr>
                <p:nvPr/>
              </p:nvGrpSpPr>
              <p:grpSpPr bwMode="auto">
                <a:xfrm>
                  <a:off x="2448" y="2032"/>
                  <a:ext cx="575" cy="611"/>
                  <a:chOff x="2448" y="2011"/>
                  <a:chExt cx="575" cy="611"/>
                </a:xfrm>
              </p:grpSpPr>
              <p:sp>
                <p:nvSpPr>
                  <p:cNvPr id="392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2496" y="2160"/>
                    <a:ext cx="480" cy="432"/>
                  </a:xfrm>
                  <a:prstGeom prst="rect">
                    <a:avLst/>
                  </a:prstGeom>
                  <a:solidFill>
                    <a:srgbClr val="66FF99"/>
                  </a:solidFill>
                  <a:ln w="9525">
                    <a:miter lim="800000"/>
                    <a:headEnd/>
                    <a:tailEnd/>
                  </a:ln>
                  <a:effectLst/>
                  <a:scene3d>
                    <a:camera prst="legacyObliqueTopLeft"/>
                    <a:lightRig rig="legacyFlat3" dir="t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66FF99"/>
                    </a:extrusionClr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flatTx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93" name="Text Box 3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39" y="2011"/>
                    <a:ext cx="384" cy="48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4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ymbol" charset="0"/>
                      </a:rPr>
                      <a:t>n</a:t>
                    </a: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ymbol" charset="0"/>
                    </a:endParaRPr>
                  </a:p>
                </p:txBody>
              </p:sp>
              <p:sp>
                <p:nvSpPr>
                  <p:cNvPr id="394" name="Text Box 3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693" y="2236"/>
                    <a:ext cx="200" cy="28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ymbol" charset="0"/>
                      </a:rPr>
                      <a:t>t</a:t>
                    </a:r>
                  </a:p>
                </p:txBody>
              </p:sp>
              <p:sp>
                <p:nvSpPr>
                  <p:cNvPr id="395" name="Text Box 3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48" y="2430"/>
                    <a:ext cx="575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ymbol" charset="0"/>
                      </a:rPr>
                      <a:t>t</a:t>
                    </a:r>
                    <a:r>
                      <a:rPr kumimoji="0" lang="en-US" sz="1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rPr>
                      <a:t>-neutrino</a:t>
                    </a:r>
                    <a:endParaRPr kumimoji="0" lang="en-US" sz="12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383" name="Group 40"/>
                <p:cNvGrpSpPr>
                  <a:grpSpLocks/>
                </p:cNvGrpSpPr>
                <p:nvPr/>
              </p:nvGrpSpPr>
              <p:grpSpPr bwMode="auto">
                <a:xfrm>
                  <a:off x="2463" y="1584"/>
                  <a:ext cx="524" cy="567"/>
                  <a:chOff x="2463" y="1584"/>
                  <a:chExt cx="524" cy="567"/>
                </a:xfrm>
              </p:grpSpPr>
              <p:sp>
                <p:nvSpPr>
                  <p:cNvPr id="389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2496" y="1680"/>
                    <a:ext cx="480" cy="432"/>
                  </a:xfrm>
                  <a:prstGeom prst="rect">
                    <a:avLst/>
                  </a:prstGeom>
                  <a:solidFill>
                    <a:srgbClr val="66FF99"/>
                  </a:solidFill>
                  <a:ln w="9525">
                    <a:miter lim="800000"/>
                    <a:headEnd/>
                    <a:tailEnd/>
                  </a:ln>
                  <a:effectLst/>
                  <a:scene3d>
                    <a:camera prst="legacyObliqueTopLeft"/>
                    <a:lightRig rig="legacyFlat3" dir="t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66FF99"/>
                    </a:extrusionClr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flatTx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90" name="Text Box 4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92" y="1584"/>
                    <a:ext cx="384" cy="51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4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rPr>
                      <a:t>b</a:t>
                    </a: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91" name="Text Box 4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63" y="1920"/>
                    <a:ext cx="524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rPr>
                      <a:t>bottom</a:t>
                    </a:r>
                  </a:p>
                </p:txBody>
              </p:sp>
            </p:grpSp>
            <p:grpSp>
              <p:nvGrpSpPr>
                <p:cNvPr id="384" name="Group 44"/>
                <p:cNvGrpSpPr>
                  <a:grpSpLocks/>
                </p:cNvGrpSpPr>
                <p:nvPr/>
              </p:nvGrpSpPr>
              <p:grpSpPr bwMode="auto">
                <a:xfrm>
                  <a:off x="2496" y="1056"/>
                  <a:ext cx="480" cy="615"/>
                  <a:chOff x="2496" y="1056"/>
                  <a:chExt cx="480" cy="615"/>
                </a:xfrm>
              </p:grpSpPr>
              <p:sp>
                <p:nvSpPr>
                  <p:cNvPr id="386" name="Rectangle 45"/>
                  <p:cNvSpPr>
                    <a:spLocks noChangeArrowheads="1"/>
                  </p:cNvSpPr>
                  <p:nvPr/>
                </p:nvSpPr>
                <p:spPr bwMode="auto">
                  <a:xfrm>
                    <a:off x="2496" y="1200"/>
                    <a:ext cx="480" cy="432"/>
                  </a:xfrm>
                  <a:prstGeom prst="rect">
                    <a:avLst/>
                  </a:prstGeom>
                  <a:solidFill>
                    <a:srgbClr val="66FF99"/>
                  </a:solidFill>
                  <a:ln w="9525">
                    <a:miter lim="800000"/>
                    <a:headEnd/>
                    <a:tailEnd/>
                  </a:ln>
                  <a:effectLst/>
                  <a:scene3d>
                    <a:camera prst="legacyObliqueTopLeft"/>
                    <a:lightRig rig="legacyFlat3" dir="t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66FF99"/>
                    </a:extrusionClr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flatTx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87" name="Text Box 4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92" y="1056"/>
                    <a:ext cx="384" cy="57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rPr>
                      <a:t>t</a:t>
                    </a: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88" name="Text Box 4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96" y="1440"/>
                    <a:ext cx="300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rPr>
                      <a:t>top</a:t>
                    </a:r>
                  </a:p>
                </p:txBody>
              </p:sp>
            </p:grpSp>
            <p:sp>
              <p:nvSpPr>
                <p:cNvPr id="385" name="Text Box 48"/>
                <p:cNvSpPr txBox="1">
                  <a:spLocks noChangeArrowheads="1"/>
                </p:cNvSpPr>
                <p:nvPr/>
              </p:nvSpPr>
              <p:spPr bwMode="auto">
                <a:xfrm rot="-5041">
                  <a:off x="2486" y="3196"/>
                  <a:ext cx="529" cy="365"/>
                </a:xfrm>
                <a:prstGeom prst="rect">
                  <a:avLst/>
                </a:prstGeom>
                <a:solidFill>
                  <a:srgbClr val="9AB8CE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CC66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uLnTx/>
                      <a:uFillTx/>
                    </a:rPr>
                    <a:t>III  </a:t>
                  </a: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39" name="Group 49"/>
              <p:cNvGrpSpPr>
                <a:grpSpLocks/>
              </p:cNvGrpSpPr>
              <p:nvPr/>
            </p:nvGrpSpPr>
            <p:grpSpPr bwMode="auto">
              <a:xfrm>
                <a:off x="1920" y="1034"/>
                <a:ext cx="591" cy="2522"/>
                <a:chOff x="1920" y="1034"/>
                <a:chExt cx="591" cy="2522"/>
              </a:xfrm>
            </p:grpSpPr>
            <p:grpSp>
              <p:nvGrpSpPr>
                <p:cNvPr id="363" name="Group 50"/>
                <p:cNvGrpSpPr>
                  <a:grpSpLocks/>
                </p:cNvGrpSpPr>
                <p:nvPr/>
              </p:nvGrpSpPr>
              <p:grpSpPr bwMode="auto">
                <a:xfrm>
                  <a:off x="1973" y="2511"/>
                  <a:ext cx="492" cy="640"/>
                  <a:chOff x="1968" y="2471"/>
                  <a:chExt cx="492" cy="640"/>
                </a:xfrm>
              </p:grpSpPr>
              <p:sp>
                <p:nvSpPr>
                  <p:cNvPr id="378" name="Rectangle 51"/>
                  <p:cNvSpPr>
                    <a:spLocks noChangeArrowheads="1"/>
                  </p:cNvSpPr>
                  <p:nvPr/>
                </p:nvSpPr>
                <p:spPr bwMode="auto">
                  <a:xfrm>
                    <a:off x="1968" y="2640"/>
                    <a:ext cx="480" cy="432"/>
                  </a:xfrm>
                  <a:prstGeom prst="rect">
                    <a:avLst/>
                  </a:prstGeom>
                  <a:solidFill>
                    <a:srgbClr val="66FF99"/>
                  </a:solidFill>
                  <a:ln w="9525">
                    <a:miter lim="800000"/>
                    <a:headEnd/>
                    <a:tailEnd/>
                  </a:ln>
                  <a:effectLst/>
                  <a:scene3d>
                    <a:camera prst="legacyObliqueTopLeft"/>
                    <a:lightRig rig="legacyFlat3" dir="t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66FF99"/>
                    </a:extrusionClr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flatTx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79" name="Text Box 5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10" y="2471"/>
                    <a:ext cx="384" cy="51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4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ymbol" charset="0"/>
                      </a:rPr>
                      <a:t>m</a:t>
                    </a:r>
                  </a:p>
                </p:txBody>
              </p:sp>
              <p:sp>
                <p:nvSpPr>
                  <p:cNvPr id="380" name="Text Box 5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16" y="2880"/>
                    <a:ext cx="444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rPr>
                      <a:t>muon</a:t>
                    </a:r>
                  </a:p>
                </p:txBody>
              </p:sp>
            </p:grpSp>
            <p:grpSp>
              <p:nvGrpSpPr>
                <p:cNvPr id="364" name="Group 54"/>
                <p:cNvGrpSpPr>
                  <a:grpSpLocks/>
                </p:cNvGrpSpPr>
                <p:nvPr/>
              </p:nvGrpSpPr>
              <p:grpSpPr bwMode="auto">
                <a:xfrm>
                  <a:off x="1920" y="2031"/>
                  <a:ext cx="591" cy="616"/>
                  <a:chOff x="1920" y="2006"/>
                  <a:chExt cx="591" cy="616"/>
                </a:xfrm>
              </p:grpSpPr>
              <p:sp>
                <p:nvSpPr>
                  <p:cNvPr id="374" name="Rectangle 55"/>
                  <p:cNvSpPr>
                    <a:spLocks noChangeArrowheads="1"/>
                  </p:cNvSpPr>
                  <p:nvPr/>
                </p:nvSpPr>
                <p:spPr bwMode="auto">
                  <a:xfrm>
                    <a:off x="1968" y="2160"/>
                    <a:ext cx="480" cy="432"/>
                  </a:xfrm>
                  <a:prstGeom prst="rect">
                    <a:avLst/>
                  </a:prstGeom>
                  <a:solidFill>
                    <a:srgbClr val="66FF99"/>
                  </a:solidFill>
                  <a:ln w="9525">
                    <a:miter lim="800000"/>
                    <a:headEnd/>
                    <a:tailEnd/>
                  </a:ln>
                  <a:effectLst/>
                  <a:scene3d>
                    <a:camera prst="legacyObliqueTopLeft"/>
                    <a:lightRig rig="legacyFlat3" dir="t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66FF99"/>
                    </a:extrusionClr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flatTx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75" name="Text Box 5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11" y="2006"/>
                    <a:ext cx="384" cy="48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4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ymbol" charset="0"/>
                      </a:rPr>
                      <a:t>n</a:t>
                    </a: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ymbol" charset="0"/>
                    </a:endParaRPr>
                  </a:p>
                </p:txBody>
              </p:sp>
              <p:sp>
                <p:nvSpPr>
                  <p:cNvPr id="376" name="Text Box 5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77" y="2256"/>
                    <a:ext cx="208" cy="25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ymbol" charset="0"/>
                      </a:rPr>
                      <a:t>m</a:t>
                    </a: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ymbol" charset="0"/>
                    </a:endParaRPr>
                  </a:p>
                </p:txBody>
              </p:sp>
              <p:sp>
                <p:nvSpPr>
                  <p:cNvPr id="377" name="Text Box 5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20" y="2430"/>
                    <a:ext cx="591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ymbol" charset="0"/>
                      </a:rPr>
                      <a:t>m</a:t>
                    </a:r>
                    <a:r>
                      <a:rPr kumimoji="0" lang="en-US" sz="1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rPr>
                      <a:t>-neutrino</a:t>
                    </a:r>
                    <a:endParaRPr kumimoji="0" lang="en-US" sz="12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365" name="Group 59"/>
                <p:cNvGrpSpPr>
                  <a:grpSpLocks/>
                </p:cNvGrpSpPr>
                <p:nvPr/>
              </p:nvGrpSpPr>
              <p:grpSpPr bwMode="auto">
                <a:xfrm>
                  <a:off x="1948" y="1510"/>
                  <a:ext cx="532" cy="648"/>
                  <a:chOff x="1948" y="1510"/>
                  <a:chExt cx="532" cy="648"/>
                </a:xfrm>
              </p:grpSpPr>
              <p:sp>
                <p:nvSpPr>
                  <p:cNvPr id="371" name="Rectangle 60"/>
                  <p:cNvSpPr>
                    <a:spLocks noChangeArrowheads="1"/>
                  </p:cNvSpPr>
                  <p:nvPr/>
                </p:nvSpPr>
                <p:spPr bwMode="auto">
                  <a:xfrm>
                    <a:off x="1968" y="1680"/>
                    <a:ext cx="480" cy="432"/>
                  </a:xfrm>
                  <a:prstGeom prst="rect">
                    <a:avLst/>
                  </a:prstGeom>
                  <a:solidFill>
                    <a:srgbClr val="66FF99"/>
                  </a:solidFill>
                  <a:ln w="9525">
                    <a:miter lim="800000"/>
                    <a:headEnd/>
                    <a:tailEnd/>
                  </a:ln>
                  <a:effectLst/>
                  <a:scene3d>
                    <a:camera prst="legacyObliqueTopLeft"/>
                    <a:lightRig rig="legacyFlat3" dir="t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66FF99"/>
                    </a:extrusionClr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flatTx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72" name="Text Box 6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64" y="1510"/>
                    <a:ext cx="384" cy="57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rPr>
                      <a:t>s</a:t>
                    </a: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73" name="Text Box 6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48" y="1927"/>
                    <a:ext cx="532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rPr>
                      <a:t>strange</a:t>
                    </a:r>
                  </a:p>
                </p:txBody>
              </p:sp>
            </p:grpSp>
            <p:grpSp>
              <p:nvGrpSpPr>
                <p:cNvPr id="366" name="Group 63"/>
                <p:cNvGrpSpPr>
                  <a:grpSpLocks/>
                </p:cNvGrpSpPr>
                <p:nvPr/>
              </p:nvGrpSpPr>
              <p:grpSpPr bwMode="auto">
                <a:xfrm>
                  <a:off x="1968" y="1034"/>
                  <a:ext cx="480" cy="637"/>
                  <a:chOff x="1968" y="1034"/>
                  <a:chExt cx="480" cy="637"/>
                </a:xfrm>
              </p:grpSpPr>
              <p:sp>
                <p:nvSpPr>
                  <p:cNvPr id="368" name="Rectangle 64"/>
                  <p:cNvSpPr>
                    <a:spLocks noChangeArrowheads="1"/>
                  </p:cNvSpPr>
                  <p:nvPr/>
                </p:nvSpPr>
                <p:spPr bwMode="auto">
                  <a:xfrm>
                    <a:off x="1968" y="1200"/>
                    <a:ext cx="480" cy="432"/>
                  </a:xfrm>
                  <a:prstGeom prst="rect">
                    <a:avLst/>
                  </a:prstGeom>
                  <a:solidFill>
                    <a:srgbClr val="66FF99"/>
                  </a:solidFill>
                  <a:ln w="9525">
                    <a:miter lim="800000"/>
                    <a:headEnd/>
                    <a:tailEnd/>
                  </a:ln>
                  <a:effectLst/>
                  <a:scene3d>
                    <a:camera prst="legacyObliqueTopLeft"/>
                    <a:lightRig rig="legacyFlat3" dir="t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66FF99"/>
                    </a:extrusionClr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flatTx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69" name="Text Box 6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16" y="1034"/>
                    <a:ext cx="384" cy="57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rPr>
                      <a:t>c</a:t>
                    </a: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70" name="Text Box 6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68" y="1440"/>
                    <a:ext cx="476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rPr>
                      <a:t>charm</a:t>
                    </a:r>
                  </a:p>
                </p:txBody>
              </p:sp>
            </p:grpSp>
            <p:sp>
              <p:nvSpPr>
                <p:cNvPr id="367" name="Text Box 67"/>
                <p:cNvSpPr txBox="1">
                  <a:spLocks noChangeArrowheads="1"/>
                </p:cNvSpPr>
                <p:nvPr/>
              </p:nvSpPr>
              <p:spPr bwMode="auto">
                <a:xfrm rot="-5041">
                  <a:off x="1941" y="3191"/>
                  <a:ext cx="529" cy="365"/>
                </a:xfrm>
                <a:prstGeom prst="rect">
                  <a:avLst/>
                </a:prstGeom>
                <a:solidFill>
                  <a:srgbClr val="9AB8CE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CC66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uLnTx/>
                      <a:uFillTx/>
                    </a:rPr>
                    <a:t>II  </a:t>
                  </a: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40" name="Group 68"/>
              <p:cNvGrpSpPr>
                <a:grpSpLocks/>
              </p:cNvGrpSpPr>
              <p:nvPr/>
            </p:nvGrpSpPr>
            <p:grpSpPr bwMode="auto">
              <a:xfrm>
                <a:off x="1392" y="1036"/>
                <a:ext cx="586" cy="2520"/>
                <a:chOff x="1392" y="1036"/>
                <a:chExt cx="586" cy="2520"/>
              </a:xfrm>
            </p:grpSpPr>
            <p:grpSp>
              <p:nvGrpSpPr>
                <p:cNvPr id="346" name="Group 69"/>
                <p:cNvGrpSpPr>
                  <a:grpSpLocks/>
                </p:cNvGrpSpPr>
                <p:nvPr/>
              </p:nvGrpSpPr>
              <p:grpSpPr bwMode="auto">
                <a:xfrm>
                  <a:off x="1440" y="2496"/>
                  <a:ext cx="530" cy="649"/>
                  <a:chOff x="1440" y="2448"/>
                  <a:chExt cx="530" cy="649"/>
                </a:xfrm>
              </p:grpSpPr>
              <p:sp>
                <p:nvSpPr>
                  <p:cNvPr id="360" name="Rectangle 70"/>
                  <p:cNvSpPr>
                    <a:spLocks noChangeArrowheads="1"/>
                  </p:cNvSpPr>
                  <p:nvPr/>
                </p:nvSpPr>
                <p:spPr bwMode="auto">
                  <a:xfrm>
                    <a:off x="1440" y="2638"/>
                    <a:ext cx="480" cy="432"/>
                  </a:xfrm>
                  <a:prstGeom prst="rect">
                    <a:avLst/>
                  </a:prstGeom>
                  <a:solidFill>
                    <a:srgbClr val="66FF99"/>
                  </a:solidFill>
                  <a:ln w="9525">
                    <a:miter lim="800000"/>
                    <a:headEnd/>
                    <a:tailEnd/>
                  </a:ln>
                  <a:effectLst/>
                  <a:scene3d>
                    <a:camera prst="legacyObliqueTopLeft"/>
                    <a:lightRig rig="legacyFlat3" dir="t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66FF99"/>
                    </a:extrusionClr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flatTx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61" name="Text Box 7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88" y="2448"/>
                    <a:ext cx="384" cy="57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rPr>
                      <a:t>e</a:t>
                    </a: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62" name="Text Box 7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40" y="2885"/>
                    <a:ext cx="530" cy="21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rPr>
                      <a:t>electron</a:t>
                    </a: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347" name="Group 73"/>
                <p:cNvGrpSpPr>
                  <a:grpSpLocks/>
                </p:cNvGrpSpPr>
                <p:nvPr/>
              </p:nvGrpSpPr>
              <p:grpSpPr bwMode="auto">
                <a:xfrm>
                  <a:off x="1402" y="2039"/>
                  <a:ext cx="576" cy="618"/>
                  <a:chOff x="1392" y="2009"/>
                  <a:chExt cx="576" cy="618"/>
                </a:xfrm>
              </p:grpSpPr>
              <p:sp>
                <p:nvSpPr>
                  <p:cNvPr id="357" name="Rectangle 74"/>
                  <p:cNvSpPr>
                    <a:spLocks noChangeArrowheads="1"/>
                  </p:cNvSpPr>
                  <p:nvPr/>
                </p:nvSpPr>
                <p:spPr bwMode="auto">
                  <a:xfrm>
                    <a:off x="1440" y="2158"/>
                    <a:ext cx="480" cy="432"/>
                  </a:xfrm>
                  <a:prstGeom prst="rect">
                    <a:avLst/>
                  </a:prstGeom>
                  <a:solidFill>
                    <a:srgbClr val="66FF99"/>
                  </a:solidFill>
                  <a:ln w="9525">
                    <a:miter lim="800000"/>
                    <a:headEnd/>
                    <a:tailEnd/>
                  </a:ln>
                  <a:effectLst/>
                  <a:scene3d>
                    <a:camera prst="legacyObliqueTopLeft"/>
                    <a:lightRig rig="legacyFlat3" dir="t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66FF99"/>
                    </a:extrusionClr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flatTx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58" name="Text Box 7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83" y="2009"/>
                    <a:ext cx="384" cy="48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4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ymbol" charset="0"/>
                      </a:rPr>
                      <a:t>n</a:t>
                    </a:r>
                    <a:r>
                      <a:rPr kumimoji="0" lang="en-US" sz="2800" b="0" i="0" u="none" strike="noStrike" kern="0" cap="none" spc="0" normalizeH="0" baseline="-2500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rPr>
                      <a:t>e</a:t>
                    </a: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ymbol" charset="0"/>
                    </a:endParaRPr>
                  </a:p>
                </p:txBody>
              </p:sp>
              <p:sp>
                <p:nvSpPr>
                  <p:cNvPr id="359" name="Text Box 7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92" y="2435"/>
                    <a:ext cx="576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rPr>
                      <a:t>e-neutrino</a:t>
                    </a:r>
                    <a:endParaRPr kumimoji="0" lang="en-US" sz="12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348" name="Group 77"/>
                <p:cNvGrpSpPr>
                  <a:grpSpLocks/>
                </p:cNvGrpSpPr>
                <p:nvPr/>
              </p:nvGrpSpPr>
              <p:grpSpPr bwMode="auto">
                <a:xfrm>
                  <a:off x="1392" y="1584"/>
                  <a:ext cx="528" cy="565"/>
                  <a:chOff x="1392" y="1584"/>
                  <a:chExt cx="528" cy="565"/>
                </a:xfrm>
              </p:grpSpPr>
              <p:sp>
                <p:nvSpPr>
                  <p:cNvPr id="354" name="Rectangle 78"/>
                  <p:cNvSpPr>
                    <a:spLocks noChangeArrowheads="1"/>
                  </p:cNvSpPr>
                  <p:nvPr/>
                </p:nvSpPr>
                <p:spPr bwMode="auto">
                  <a:xfrm>
                    <a:off x="1440" y="1680"/>
                    <a:ext cx="480" cy="432"/>
                  </a:xfrm>
                  <a:prstGeom prst="rect">
                    <a:avLst/>
                  </a:prstGeom>
                  <a:solidFill>
                    <a:srgbClr val="66FF99"/>
                  </a:solidFill>
                  <a:ln w="9525">
                    <a:miter lim="800000"/>
                    <a:headEnd/>
                    <a:tailEnd/>
                  </a:ln>
                  <a:effectLst/>
                  <a:scene3d>
                    <a:camera prst="legacyObliqueTopLeft"/>
                    <a:lightRig rig="legacyFlat3" dir="t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66FF99"/>
                    </a:extrusionClr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flatTx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55" name="Text Box 7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88" y="1584"/>
                    <a:ext cx="384" cy="51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4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rPr>
                      <a:t>d</a:t>
                    </a: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56" name="Text Box 8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92" y="1918"/>
                    <a:ext cx="436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rPr>
                      <a:t>down</a:t>
                    </a:r>
                  </a:p>
                </p:txBody>
              </p:sp>
            </p:grpSp>
            <p:grpSp>
              <p:nvGrpSpPr>
                <p:cNvPr id="349" name="Group 81"/>
                <p:cNvGrpSpPr>
                  <a:grpSpLocks/>
                </p:cNvGrpSpPr>
                <p:nvPr/>
              </p:nvGrpSpPr>
              <p:grpSpPr bwMode="auto">
                <a:xfrm>
                  <a:off x="1445" y="1036"/>
                  <a:ext cx="480" cy="638"/>
                  <a:chOff x="1440" y="1031"/>
                  <a:chExt cx="480" cy="638"/>
                </a:xfrm>
              </p:grpSpPr>
              <p:sp>
                <p:nvSpPr>
                  <p:cNvPr id="351" name="Rectangle 82"/>
                  <p:cNvSpPr>
                    <a:spLocks noChangeArrowheads="1"/>
                  </p:cNvSpPr>
                  <p:nvPr/>
                </p:nvSpPr>
                <p:spPr bwMode="auto">
                  <a:xfrm>
                    <a:off x="1440" y="1198"/>
                    <a:ext cx="480" cy="432"/>
                  </a:xfrm>
                  <a:prstGeom prst="rect">
                    <a:avLst/>
                  </a:prstGeom>
                  <a:solidFill>
                    <a:srgbClr val="66FF99"/>
                  </a:solidFill>
                  <a:ln w="9525">
                    <a:miter lim="800000"/>
                    <a:headEnd/>
                    <a:tailEnd/>
                  </a:ln>
                  <a:effectLst/>
                  <a:scene3d>
                    <a:camera prst="legacyObliqueTopLeft"/>
                    <a:lightRig rig="legacyFlat3" dir="t"/>
                  </a:scene3d>
                  <a:sp3d extrusionH="430200" prstMaterial="legacyMatte">
                    <a:bevelT w="13500" h="13500" prst="angle"/>
                    <a:bevelB w="13500" h="13500" prst="angle"/>
                    <a:extrusionClr>
                      <a:srgbClr val="66FF99"/>
                    </a:extrusionClr>
                  </a:sp3d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flatTx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52" name="Text Box 8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40" y="1438"/>
                    <a:ext cx="260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rPr>
                      <a:t>up</a:t>
                    </a:r>
                  </a:p>
                </p:txBody>
              </p:sp>
              <p:sp>
                <p:nvSpPr>
                  <p:cNvPr id="353" name="Text Box 8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78" y="1031"/>
                    <a:ext cx="384" cy="57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54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rPr>
                      <a:t>u</a:t>
                    </a: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350" name="Text Box 85"/>
                <p:cNvSpPr txBox="1">
                  <a:spLocks noChangeArrowheads="1"/>
                </p:cNvSpPr>
                <p:nvPr/>
              </p:nvSpPr>
              <p:spPr bwMode="auto">
                <a:xfrm rot="-5041">
                  <a:off x="1402" y="3191"/>
                  <a:ext cx="529" cy="365"/>
                </a:xfrm>
                <a:prstGeom prst="rect">
                  <a:avLst/>
                </a:prstGeom>
                <a:solidFill>
                  <a:srgbClr val="9AB8CE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CC66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uLnTx/>
                      <a:uFillTx/>
                    </a:rPr>
                    <a:t>I  </a:t>
                  </a: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341" name="Text Box 86"/>
              <p:cNvSpPr txBox="1">
                <a:spLocks noChangeArrowheads="1"/>
              </p:cNvSpPr>
              <p:nvPr/>
            </p:nvSpPr>
            <p:spPr bwMode="auto">
              <a:xfrm rot="-5400000">
                <a:off x="720" y="2448"/>
                <a:ext cx="942" cy="365"/>
              </a:xfrm>
              <a:prstGeom prst="rect">
                <a:avLst/>
              </a:prstGeom>
              <a:solidFill>
                <a:srgbClr val="CCECFF"/>
              </a:solidFill>
              <a:ln>
                <a:noFill/>
              </a:ln>
              <a:effectLst/>
              <a:scene3d>
                <a:camera prst="legacyObliqueTopLeft"/>
                <a:lightRig rig="legacyFlat3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CCECFF"/>
                </a:extrusionClr>
              </a:sp3d>
              <a:extLst>
                <a:ext uri="{91240B29-F687-4f45-9708-019B960494DF}">
                  <a14:hiddenLine xmlns:a14="http://schemas.microsoft.com/office/drawing/2010/main" w="9525">
                    <a:noFill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  <a:flatTx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CC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</a:rPr>
                  <a:t>Leptons </a:t>
                </a: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2" name="Text Box 87"/>
              <p:cNvSpPr txBox="1">
                <a:spLocks noChangeArrowheads="1"/>
              </p:cNvSpPr>
              <p:nvPr/>
            </p:nvSpPr>
            <p:spPr bwMode="auto">
              <a:xfrm rot="-5400000">
                <a:off x="751" y="1462"/>
                <a:ext cx="889" cy="365"/>
              </a:xfrm>
              <a:prstGeom prst="rect">
                <a:avLst/>
              </a:prstGeom>
              <a:solidFill>
                <a:srgbClr val="CCECFF"/>
              </a:solidFill>
              <a:ln>
                <a:noFill/>
              </a:ln>
              <a:effectLst/>
              <a:scene3d>
                <a:camera prst="legacyObliqueTopLeft"/>
                <a:lightRig rig="legacyFlat3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CCECFF"/>
                </a:extrusionClr>
              </a:sp3d>
              <a:extLst>
                <a:ext uri="{91240B29-F687-4f45-9708-019B960494DF}">
                  <a14:hiddenLine xmlns:a14="http://schemas.microsoft.com/office/drawing/2010/main" w="9525">
                    <a:noFill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  <a:flatTx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CC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</a:rPr>
                  <a:t>Quarks</a:t>
                </a: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343" name="Group 88"/>
              <p:cNvGrpSpPr>
                <a:grpSpLocks/>
              </p:cNvGrpSpPr>
              <p:nvPr/>
            </p:nvGrpSpPr>
            <p:grpSpPr bwMode="auto">
              <a:xfrm>
                <a:off x="1008" y="624"/>
                <a:ext cx="3024" cy="515"/>
                <a:chOff x="1008" y="624"/>
                <a:chExt cx="3024" cy="515"/>
              </a:xfrm>
            </p:grpSpPr>
            <p:sp>
              <p:nvSpPr>
                <p:cNvPr id="344" name="Rectangle 89" descr="White marble"/>
                <p:cNvSpPr>
                  <a:spLocks noChangeArrowheads="1"/>
                </p:cNvSpPr>
                <p:nvPr/>
              </p:nvSpPr>
              <p:spPr bwMode="auto">
                <a:xfrm>
                  <a:off x="1008" y="624"/>
                  <a:ext cx="3024" cy="515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 w="9525">
                  <a:miter lim="800000"/>
                  <a:headEnd/>
                  <a:tailEnd/>
                </a:ln>
                <a:effectLst/>
                <a:scene3d>
                  <a:camera prst="legacyObliqueTopLeft"/>
                  <a:lightRig rig="legacyFlat3" dir="t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FFFF"/>
                  </a:extrusionClr>
                </a:sp3d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flatTx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uLnTx/>
                    <a:uFillTx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uLnTx/>
                    <a:uFillTx/>
                  </a:endParaRPr>
                </a:p>
              </p:txBody>
            </p:sp>
            <p:sp>
              <p:nvSpPr>
                <p:cNvPr id="345" name="WordArt 90" descr="Sand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056" y="672"/>
                  <a:ext cx="2880" cy="408"/>
                </a:xfrm>
                <a:prstGeom prst="rect">
                  <a:avLst/>
                </a:prstGeom>
                <a:extLs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  <a:scene3d>
                    <a:camera prst="legacyObliqueRight"/>
                    <a:lightRig rig="legacyHarsh3" dir="t"/>
                  </a:scene3d>
                  <a:sp3d extrusionH="100000" prstMaterial="legacyMatte">
                    <a:extrusionClr>
                      <a:srgbClr val="663300"/>
                    </a:extrusionClr>
                  </a:sp3d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0" i="0" u="none" strike="noStrike" kern="10" cap="none" spc="0" normalizeH="0" baseline="0" noProof="0" dirty="0" smtClean="0">
                      <a:ln w="9525">
                        <a:round/>
                        <a:headEnd/>
                        <a:tailEnd/>
                      </a:ln>
                      <a:blipFill dpi="0" rotWithShape="0">
                        <a:blip r:embed="rId3"/>
                        <a:srcRect/>
                        <a:tile tx="0" ty="0" sx="100000" sy="100000" flip="none" algn="tl"/>
                      </a:blipFill>
                      <a:effectLst/>
                      <a:uLnTx/>
                      <a:uFillTx/>
                      <a:latin typeface="Arial Black"/>
                      <a:ea typeface="Arial Black"/>
                      <a:cs typeface="Arial Black"/>
                    </a:rPr>
                    <a:t>The Standard Model</a:t>
                  </a:r>
                </a:p>
              </p:txBody>
            </p:sp>
          </p:grpSp>
        </p:grpSp>
        <p:grpSp>
          <p:nvGrpSpPr>
            <p:cNvPr id="316" name="Group 91"/>
            <p:cNvGrpSpPr>
              <a:grpSpLocks/>
            </p:cNvGrpSpPr>
            <p:nvPr/>
          </p:nvGrpSpPr>
          <p:grpSpPr bwMode="auto">
            <a:xfrm>
              <a:off x="1440" y="2064"/>
              <a:ext cx="1621" cy="626"/>
              <a:chOff x="1402" y="2031"/>
              <a:chExt cx="1621" cy="626"/>
            </a:xfrm>
          </p:grpSpPr>
          <p:grpSp>
            <p:nvGrpSpPr>
              <p:cNvPr id="317" name="Group 92"/>
              <p:cNvGrpSpPr>
                <a:grpSpLocks/>
              </p:cNvGrpSpPr>
              <p:nvPr/>
            </p:nvGrpSpPr>
            <p:grpSpPr bwMode="auto">
              <a:xfrm>
                <a:off x="2448" y="2032"/>
                <a:ext cx="575" cy="611"/>
                <a:chOff x="2448" y="2011"/>
                <a:chExt cx="575" cy="611"/>
              </a:xfrm>
            </p:grpSpPr>
            <p:sp>
              <p:nvSpPr>
                <p:cNvPr id="327" name="Rectangle 93"/>
                <p:cNvSpPr>
                  <a:spLocks noChangeArrowheads="1"/>
                </p:cNvSpPr>
                <p:nvPr/>
              </p:nvSpPr>
              <p:spPr bwMode="auto">
                <a:xfrm>
                  <a:off x="2496" y="2160"/>
                  <a:ext cx="480" cy="432"/>
                </a:xfrm>
                <a:prstGeom prst="rect">
                  <a:avLst/>
                </a:prstGeom>
                <a:solidFill>
                  <a:srgbClr val="66FF99"/>
                </a:solidFill>
                <a:ln w="9525">
                  <a:miter lim="800000"/>
                  <a:headEnd/>
                  <a:tailEnd/>
                </a:ln>
                <a:effectLst/>
                <a:scene3d>
                  <a:camera prst="legacyObliqueTopLeft"/>
                  <a:lightRig rig="legacyFlat3" dir="t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66FF99"/>
                  </a:extrusionClr>
                </a:sp3d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flatTx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8" name="Text Box 94"/>
                <p:cNvSpPr txBox="1">
                  <a:spLocks noChangeArrowheads="1"/>
                </p:cNvSpPr>
                <p:nvPr/>
              </p:nvSpPr>
              <p:spPr bwMode="auto">
                <a:xfrm>
                  <a:off x="2539" y="2011"/>
                  <a:ext cx="384" cy="4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ymbol" charset="0"/>
                    </a:rPr>
                    <a:t>n</a:t>
                  </a: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ymbol" charset="0"/>
                  </a:endParaRPr>
                </a:p>
              </p:txBody>
            </p:sp>
            <p:sp>
              <p:nvSpPr>
                <p:cNvPr id="329" name="Text Box 95"/>
                <p:cNvSpPr txBox="1">
                  <a:spLocks noChangeArrowheads="1"/>
                </p:cNvSpPr>
                <p:nvPr/>
              </p:nvSpPr>
              <p:spPr bwMode="auto">
                <a:xfrm>
                  <a:off x="2693" y="2236"/>
                  <a:ext cx="200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ymbol" charset="0"/>
                    </a:rPr>
                    <a:t>t</a:t>
                  </a:r>
                </a:p>
              </p:txBody>
            </p:sp>
            <p:sp>
              <p:nvSpPr>
                <p:cNvPr id="330" name="Text Box 96"/>
                <p:cNvSpPr txBox="1">
                  <a:spLocks noChangeArrowheads="1"/>
                </p:cNvSpPr>
                <p:nvPr/>
              </p:nvSpPr>
              <p:spPr bwMode="auto">
                <a:xfrm>
                  <a:off x="2448" y="2430"/>
                  <a:ext cx="575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ymbol" charset="0"/>
                    </a:rPr>
                    <a:t>t</a:t>
                  </a:r>
                  <a:r>
                    <a:rPr kumimoji="0" lang="en-US" sz="1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rPr>
                    <a:t>-neutrino</a:t>
                  </a:r>
                  <a:endParaRPr kumimoji="0" lang="en-US" sz="12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18" name="Group 97"/>
              <p:cNvGrpSpPr>
                <a:grpSpLocks/>
              </p:cNvGrpSpPr>
              <p:nvPr/>
            </p:nvGrpSpPr>
            <p:grpSpPr bwMode="auto">
              <a:xfrm>
                <a:off x="1920" y="2031"/>
                <a:ext cx="591" cy="616"/>
                <a:chOff x="1920" y="2006"/>
                <a:chExt cx="591" cy="616"/>
              </a:xfrm>
            </p:grpSpPr>
            <p:sp>
              <p:nvSpPr>
                <p:cNvPr id="323" name="Rectangle 98"/>
                <p:cNvSpPr>
                  <a:spLocks noChangeArrowheads="1"/>
                </p:cNvSpPr>
                <p:nvPr/>
              </p:nvSpPr>
              <p:spPr bwMode="auto">
                <a:xfrm>
                  <a:off x="1968" y="2160"/>
                  <a:ext cx="480" cy="432"/>
                </a:xfrm>
                <a:prstGeom prst="rect">
                  <a:avLst/>
                </a:prstGeom>
                <a:solidFill>
                  <a:srgbClr val="66FF99"/>
                </a:solidFill>
                <a:ln w="9525">
                  <a:miter lim="800000"/>
                  <a:headEnd/>
                  <a:tailEnd/>
                </a:ln>
                <a:effectLst/>
                <a:scene3d>
                  <a:camera prst="legacyObliqueTopLeft"/>
                  <a:lightRig rig="legacyFlat3" dir="t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66FF99"/>
                  </a:extrusionClr>
                </a:sp3d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flatTx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4" name="Text Box 99"/>
                <p:cNvSpPr txBox="1">
                  <a:spLocks noChangeArrowheads="1"/>
                </p:cNvSpPr>
                <p:nvPr/>
              </p:nvSpPr>
              <p:spPr bwMode="auto">
                <a:xfrm>
                  <a:off x="2011" y="2006"/>
                  <a:ext cx="384" cy="4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ymbol" charset="0"/>
                    </a:rPr>
                    <a:t>n</a:t>
                  </a: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ymbol" charset="0"/>
                  </a:endParaRPr>
                </a:p>
              </p:txBody>
            </p:sp>
            <p:sp>
              <p:nvSpPr>
                <p:cNvPr id="325" name="Text Box 100"/>
                <p:cNvSpPr txBox="1">
                  <a:spLocks noChangeArrowheads="1"/>
                </p:cNvSpPr>
                <p:nvPr/>
              </p:nvSpPr>
              <p:spPr bwMode="auto">
                <a:xfrm>
                  <a:off x="2177" y="2256"/>
                  <a:ext cx="208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ymbol" charset="0"/>
                    </a:rPr>
                    <a:t>m</a:t>
                  </a: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ymbol" charset="0"/>
                  </a:endParaRPr>
                </a:p>
              </p:txBody>
            </p:sp>
            <p:sp>
              <p:nvSpPr>
                <p:cNvPr id="326" name="Text Box 101"/>
                <p:cNvSpPr txBox="1">
                  <a:spLocks noChangeArrowheads="1"/>
                </p:cNvSpPr>
                <p:nvPr/>
              </p:nvSpPr>
              <p:spPr bwMode="auto">
                <a:xfrm>
                  <a:off x="1920" y="2430"/>
                  <a:ext cx="591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ymbol" charset="0"/>
                    </a:rPr>
                    <a:t>m</a:t>
                  </a:r>
                  <a:r>
                    <a:rPr kumimoji="0" lang="en-US" sz="1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rPr>
                    <a:t>-neutrino</a:t>
                  </a:r>
                  <a:endParaRPr kumimoji="0" lang="en-US" sz="12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19" name="Group 102"/>
              <p:cNvGrpSpPr>
                <a:grpSpLocks/>
              </p:cNvGrpSpPr>
              <p:nvPr/>
            </p:nvGrpSpPr>
            <p:grpSpPr bwMode="auto">
              <a:xfrm>
                <a:off x="1402" y="2039"/>
                <a:ext cx="576" cy="618"/>
                <a:chOff x="1392" y="2009"/>
                <a:chExt cx="576" cy="618"/>
              </a:xfrm>
            </p:grpSpPr>
            <p:sp>
              <p:nvSpPr>
                <p:cNvPr id="320" name="Rectangle 103"/>
                <p:cNvSpPr>
                  <a:spLocks noChangeArrowheads="1"/>
                </p:cNvSpPr>
                <p:nvPr/>
              </p:nvSpPr>
              <p:spPr bwMode="auto">
                <a:xfrm>
                  <a:off x="1440" y="2158"/>
                  <a:ext cx="480" cy="432"/>
                </a:xfrm>
                <a:prstGeom prst="rect">
                  <a:avLst/>
                </a:prstGeom>
                <a:solidFill>
                  <a:srgbClr val="66FF99"/>
                </a:solidFill>
                <a:ln w="9525">
                  <a:miter lim="800000"/>
                  <a:headEnd/>
                  <a:tailEnd/>
                </a:ln>
                <a:effectLst/>
                <a:scene3d>
                  <a:camera prst="legacyObliqueTopLeft"/>
                  <a:lightRig rig="legacyFlat3" dir="t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66FF99"/>
                  </a:extrusionClr>
                </a:sp3d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flatTx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1" name="Text Box 104"/>
                <p:cNvSpPr txBox="1">
                  <a:spLocks noChangeArrowheads="1"/>
                </p:cNvSpPr>
                <p:nvPr/>
              </p:nvSpPr>
              <p:spPr bwMode="auto">
                <a:xfrm>
                  <a:off x="1483" y="2009"/>
                  <a:ext cx="384" cy="4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ymbol" charset="0"/>
                    </a:rPr>
                    <a:t>n</a:t>
                  </a:r>
                  <a:r>
                    <a:rPr kumimoji="0" lang="en-US" sz="2800" b="0" i="0" u="none" strike="noStrike" kern="0" cap="none" spc="0" normalizeH="0" baseline="-2500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rPr>
                    <a:t>e</a:t>
                  </a: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Symbol" charset="0"/>
                  </a:endParaRPr>
                </a:p>
              </p:txBody>
            </p:sp>
            <p:sp>
              <p:nvSpPr>
                <p:cNvPr id="322" name="Text Box 105"/>
                <p:cNvSpPr txBox="1">
                  <a:spLocks noChangeArrowheads="1"/>
                </p:cNvSpPr>
                <p:nvPr/>
              </p:nvSpPr>
              <p:spPr bwMode="auto">
                <a:xfrm>
                  <a:off x="1392" y="2435"/>
                  <a:ext cx="576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rPr>
                    <a:t>e-neutrino</a:t>
                  </a:r>
                  <a:endParaRPr kumimoji="0" lang="en-US" sz="12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</p:grpSp>
      <p:sp>
        <p:nvSpPr>
          <p:cNvPr id="419" name="TextBox 418"/>
          <p:cNvSpPr txBox="1"/>
          <p:nvPr/>
        </p:nvSpPr>
        <p:spPr>
          <a:xfrm>
            <a:off x="4128486" y="6192918"/>
            <a:ext cx="1663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</a:rPr>
              <a:t>Discovered completing the picture …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102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" grpId="0" build="p"/>
      <p:bldP spid="419" grpId="0"/>
      <p:bldP spid="41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Ionization cooling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MICE and the next generation of </a:t>
            </a:r>
            <a:r>
              <a:rPr lang="en-US" dirty="0" err="1"/>
              <a:t>muon</a:t>
            </a:r>
            <a:r>
              <a:rPr lang="en-US" dirty="0"/>
              <a:t> beams for particle physics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115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21</a:t>
            </a:fld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6385" y="78594"/>
            <a:ext cx="8988682" cy="3647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ontent Placeholder 5"/>
          <p:cNvSpPr txBox="1">
            <a:spLocks/>
          </p:cNvSpPr>
          <p:nvPr/>
        </p:nvSpPr>
        <p:spPr>
          <a:xfrm>
            <a:off x="1" y="3726175"/>
            <a:ext cx="9144000" cy="313182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1" kern="1200">
                <a:solidFill>
                  <a:srgbClr val="FF8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1" kern="1200">
                <a:solidFill>
                  <a:srgbClr val="00FF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1" kern="1200">
                <a:solidFill>
                  <a:srgbClr val="00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Competition between:</a:t>
            </a:r>
          </a:p>
          <a:p>
            <a:pPr lvl="1"/>
            <a:r>
              <a:rPr lang="en-US" dirty="0" err="1" smtClean="0"/>
              <a:t>dE</a:t>
            </a:r>
            <a:r>
              <a:rPr lang="en-US" dirty="0" smtClean="0"/>
              <a:t>/dx [cooling] </a:t>
            </a:r>
          </a:p>
          <a:p>
            <a:pPr lvl="1"/>
            <a:r>
              <a:rPr lang="en-US" dirty="0" smtClean="0"/>
              <a:t>MCS [heating]</a:t>
            </a:r>
          </a:p>
          <a:p>
            <a:r>
              <a:rPr lang="en-GB" dirty="0" smtClean="0"/>
              <a:t>Optimum:</a:t>
            </a:r>
          </a:p>
          <a:p>
            <a:pPr lvl="1"/>
            <a:r>
              <a:rPr lang="en-GB" dirty="0" smtClean="0"/>
              <a:t>Low </a:t>
            </a:r>
            <a:r>
              <a:rPr lang="en-GB" i="1" dirty="0" smtClean="0"/>
              <a:t>Z, </a:t>
            </a:r>
            <a:r>
              <a:rPr lang="en-GB" dirty="0" smtClean="0"/>
              <a:t>large</a:t>
            </a:r>
            <a:r>
              <a:rPr lang="en-GB" i="1" dirty="0" smtClean="0"/>
              <a:t> X</a:t>
            </a:r>
            <a:r>
              <a:rPr lang="en-GB" baseline="-25000" dirty="0" smtClean="0"/>
              <a:t>0</a:t>
            </a:r>
          </a:p>
          <a:p>
            <a:pPr lvl="1"/>
            <a:r>
              <a:rPr lang="en-GB" dirty="0" smtClean="0"/>
              <a:t>Tight focus</a:t>
            </a: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75346" y="3815749"/>
            <a:ext cx="3870129" cy="2902577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81303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Neutrino Factory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Requirement is to </a:t>
            </a:r>
            <a:r>
              <a:rPr lang="en-US" dirty="0" err="1" smtClean="0"/>
              <a:t>maximise</a:t>
            </a:r>
            <a:r>
              <a:rPr lang="en-US" dirty="0" smtClean="0"/>
              <a:t> rate:</a:t>
            </a:r>
          </a:p>
          <a:p>
            <a:pPr lvl="1"/>
            <a:r>
              <a:rPr lang="en-US" dirty="0" smtClean="0"/>
              <a:t>Transverse (4D) cooling sufficient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2931" y="1886852"/>
            <a:ext cx="3934610" cy="2052131"/>
          </a:xfrm>
          <a:prstGeom prst="rect">
            <a:avLst/>
          </a:prstGeom>
          <a:noFill/>
          <a:ln w="28575" cmpd="sng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" name="Picture 5" descr="Combined Cooling Section Cells v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49919" y="3361997"/>
            <a:ext cx="2780636" cy="3934609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8964" y="2584180"/>
            <a:ext cx="4820608" cy="3269422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502683" y="5166734"/>
            <a:ext cx="12957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 smtClean="0"/>
              <a:t>IDS-NF/</a:t>
            </a:r>
            <a:r>
              <a:rPr lang="en-US" sz="1600" b="1" dirty="0" err="1" smtClean="0"/>
              <a:t>Accel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321122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Muon</a:t>
            </a:r>
            <a:r>
              <a:rPr lang="en-US" dirty="0" smtClean="0"/>
              <a:t> Collider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80828"/>
            <a:ext cx="9144000" cy="5677171"/>
          </a:xfrm>
        </p:spPr>
        <p:txBody>
          <a:bodyPr/>
          <a:lstStyle/>
          <a:p>
            <a:r>
              <a:rPr lang="en-US" dirty="0" smtClean="0"/>
              <a:t>Requirement is </a:t>
            </a:r>
            <a:br>
              <a:rPr lang="en-US" dirty="0" smtClean="0"/>
            </a:br>
            <a:r>
              <a:rPr lang="en-US" dirty="0" smtClean="0"/>
              <a:t>tiny </a:t>
            </a:r>
            <a:r>
              <a:rPr lang="en-US" dirty="0" err="1" smtClean="0"/>
              <a:t>emittance</a:t>
            </a:r>
            <a:endParaRPr lang="en-US" dirty="0" smtClean="0"/>
          </a:p>
          <a:p>
            <a:pPr lvl="1"/>
            <a:r>
              <a:rPr lang="en-US" dirty="0" smtClean="0"/>
              <a:t>6D cooling essential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027" y="927504"/>
            <a:ext cx="4231073" cy="3132305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0" y="4197602"/>
            <a:ext cx="7708900" cy="252730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88918" y="3817130"/>
            <a:ext cx="64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MAP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79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Muon</a:t>
            </a:r>
            <a:r>
              <a:rPr lang="en-US" dirty="0" smtClean="0"/>
              <a:t> Collider: cooling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99" y="876300"/>
            <a:ext cx="8636820" cy="5686970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78526" y="868910"/>
            <a:ext cx="700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MAP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136634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/>
              <a:t>Muon</a:t>
            </a:r>
            <a:r>
              <a:rPr lang="en-US" sz="3200" dirty="0" smtClean="0"/>
              <a:t> Ionization cooling Experiment</a:t>
            </a:r>
            <a:br>
              <a:rPr lang="en-US" sz="3200" dirty="0" smtClean="0"/>
            </a:br>
            <a:r>
              <a:rPr lang="en-US" sz="3200" dirty="0" smtClean="0"/>
              <a:t>… MICE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MICE and the next generation of </a:t>
            </a:r>
            <a:r>
              <a:rPr lang="en-US" dirty="0" err="1"/>
              <a:t>muon</a:t>
            </a:r>
            <a:r>
              <a:rPr lang="en-US" dirty="0"/>
              <a:t> beams for particle physics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0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26</a:t>
            </a:fld>
            <a:endParaRPr lang="en-US"/>
          </a:p>
        </p:txBody>
      </p:sp>
      <p:sp>
        <p:nvSpPr>
          <p:cNvPr id="100353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14375"/>
          </a:xfrm>
        </p:spPr>
        <p:txBody>
          <a:bodyPr>
            <a:normAutofit fontScale="90000"/>
          </a:bodyPr>
          <a:lstStyle/>
          <a:p>
            <a:r>
              <a:rPr lang="en-GB" smtClean="0"/>
              <a:t>MICE:</a:t>
            </a:r>
          </a:p>
        </p:txBody>
      </p:sp>
      <p:sp>
        <p:nvSpPr>
          <p:cNvPr id="100355" name="TextBox 10"/>
          <p:cNvSpPr txBox="1">
            <a:spLocks noChangeArrowheads="1"/>
          </p:cNvSpPr>
          <p:nvPr/>
        </p:nvSpPr>
        <p:spPr bwMode="auto">
          <a:xfrm>
            <a:off x="8562975" y="643796"/>
            <a:ext cx="51117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 b="1">
                <a:solidFill>
                  <a:prstClr val="black"/>
                </a:solidFill>
                <a:latin typeface="Calibri" pitchFamily="34" charset="0"/>
              </a:rPr>
              <a:t>ISIS</a:t>
            </a:r>
            <a:br>
              <a:rPr lang="en-GB" sz="1600" b="1">
                <a:solidFill>
                  <a:prstClr val="black"/>
                </a:solidFill>
                <a:latin typeface="Calibri" pitchFamily="34" charset="0"/>
              </a:rPr>
            </a:br>
            <a:r>
              <a:rPr lang="en-GB" sz="1600" b="1">
                <a:solidFill>
                  <a:prstClr val="black"/>
                </a:solidFill>
                <a:latin typeface="Calibri" pitchFamily="34" charset="0"/>
              </a:rPr>
              <a:t>RAL</a:t>
            </a:r>
          </a:p>
        </p:txBody>
      </p:sp>
      <p:sp>
        <p:nvSpPr>
          <p:cNvPr id="100357" name="TextBox 12"/>
          <p:cNvSpPr txBox="1">
            <a:spLocks noChangeArrowheads="1"/>
          </p:cNvSpPr>
          <p:nvPr/>
        </p:nvSpPr>
        <p:spPr bwMode="auto">
          <a:xfrm>
            <a:off x="107950" y="3573463"/>
            <a:ext cx="863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b="1">
                <a:solidFill>
                  <a:prstClr val="black"/>
                </a:solidFill>
                <a:latin typeface="Calibri" pitchFamily="34" charset="0"/>
              </a:rPr>
              <a:t>MICE</a:t>
            </a: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69137" y="643796"/>
            <a:ext cx="5368253" cy="3030243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1" kern="1200">
                <a:solidFill>
                  <a:srgbClr val="FF8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1" kern="1200">
                <a:solidFill>
                  <a:srgbClr val="00FF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1" kern="1200">
                <a:solidFill>
                  <a:srgbClr val="00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MICE approved to:</a:t>
            </a:r>
          </a:p>
          <a:p>
            <a:pPr lvl="1"/>
            <a:r>
              <a:rPr lang="en-US" dirty="0" smtClean="0"/>
              <a:t>Design, build, commission and operate a realistic section of cooling channel</a:t>
            </a:r>
          </a:p>
          <a:p>
            <a:pPr lvl="1"/>
            <a:r>
              <a:rPr lang="en-US" dirty="0" smtClean="0"/>
              <a:t>Measure its performance in a variety of modes of operation and beam conditions</a:t>
            </a:r>
          </a:p>
          <a:p>
            <a:pPr lvl="2"/>
            <a:r>
              <a:rPr lang="en-US" dirty="0" smtClean="0"/>
              <a:t>Results will allow Neutrino Factory [and </a:t>
            </a:r>
            <a:r>
              <a:rPr lang="en-US" dirty="0" err="1" smtClean="0"/>
              <a:t>Muon</a:t>
            </a:r>
            <a:r>
              <a:rPr lang="en-US" dirty="0" smtClean="0"/>
              <a:t> Collider] complex to be </a:t>
            </a:r>
            <a:r>
              <a:rPr lang="en-US" dirty="0" err="1" smtClean="0"/>
              <a:t>optimised</a:t>
            </a:r>
            <a:endParaRPr lang="en-US" dirty="0" smtClean="0"/>
          </a:p>
          <a:p>
            <a:r>
              <a:rPr lang="en-US" dirty="0" smtClean="0"/>
              <a:t>Requirements:</a:t>
            </a:r>
          </a:p>
          <a:p>
            <a:pPr lvl="1"/>
            <a:r>
              <a:rPr lang="en-US" dirty="0" err="1" smtClean="0"/>
              <a:t>Normalised</a:t>
            </a:r>
            <a:r>
              <a:rPr lang="en-US" dirty="0" smtClean="0"/>
              <a:t> transverse </a:t>
            </a:r>
            <a:r>
              <a:rPr lang="en-US" dirty="0" err="1" smtClean="0"/>
              <a:t>emittance</a:t>
            </a:r>
            <a:r>
              <a:rPr lang="en-US" dirty="0" smtClean="0"/>
              <a:t>: 0.1%</a:t>
            </a:r>
          </a:p>
          <a:p>
            <a:pPr lvl="2"/>
            <a:r>
              <a:rPr lang="en-US" dirty="0" smtClean="0"/>
              <a:t>Requires selection of 99.9% pure </a:t>
            </a:r>
            <a:r>
              <a:rPr lang="en-US" dirty="0" err="1" smtClean="0"/>
              <a:t>muon</a:t>
            </a:r>
            <a:r>
              <a:rPr lang="en-US" dirty="0" smtClean="0"/>
              <a:t> sample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000" r="1"/>
          <a:stretch/>
        </p:blipFill>
        <p:spPr>
          <a:xfrm>
            <a:off x="5333393" y="594480"/>
            <a:ext cx="3763828" cy="3079559"/>
          </a:xfrm>
          <a:prstGeom prst="rect">
            <a:avLst/>
          </a:prstGeom>
        </p:spPr>
      </p:pic>
      <p:pic>
        <p:nvPicPr>
          <p:cNvPr id="3" name="Picture 2" descr="Cooling-demo-label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59" y="3895815"/>
            <a:ext cx="8992753" cy="2552246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236036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Cooling demonstration; performance: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27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73" y="2243101"/>
            <a:ext cx="6477000" cy="452120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14" name="Picture 13" descr="Cooling-demo-transmission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0447" y="913630"/>
            <a:ext cx="5465815" cy="3825005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237965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MICE </a:t>
            </a:r>
            <a:r>
              <a:rPr lang="en-US" dirty="0" err="1" smtClean="0"/>
              <a:t>Muon</a:t>
            </a:r>
            <a:r>
              <a:rPr lang="en-US" dirty="0" smtClean="0"/>
              <a:t> Beam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720"/>
            <a:ext cx="9144000" cy="5660571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grpSp>
        <p:nvGrpSpPr>
          <p:cNvPr id="12" name="Group 11"/>
          <p:cNvGrpSpPr/>
          <p:nvPr/>
        </p:nvGrpSpPr>
        <p:grpSpPr>
          <a:xfrm>
            <a:off x="1619672" y="980728"/>
            <a:ext cx="7416824" cy="2331874"/>
            <a:chOff x="1619672" y="980728"/>
            <a:chExt cx="7416824" cy="233187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84376" y="980728"/>
              <a:ext cx="5652120" cy="2331874"/>
            </a:xfrm>
            <a:prstGeom prst="rect">
              <a:avLst/>
            </a:prstGeom>
            <a:ln w="28575" cmpd="sng">
              <a:solidFill>
                <a:srgbClr val="000090"/>
              </a:solidFill>
            </a:ln>
          </p:spPr>
        </p:pic>
        <p:sp>
          <p:nvSpPr>
            <p:cNvPr id="7" name="Rectangle 6"/>
            <p:cNvSpPr/>
            <p:nvPr/>
          </p:nvSpPr>
          <p:spPr>
            <a:xfrm>
              <a:off x="1619672" y="1124744"/>
              <a:ext cx="864096" cy="360040"/>
            </a:xfrm>
            <a:prstGeom prst="rect">
              <a:avLst/>
            </a:prstGeom>
            <a:noFill/>
            <a:ln w="28575" cmpd="sng"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2483768" y="980728"/>
              <a:ext cx="864096" cy="144016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483768" y="1484784"/>
              <a:ext cx="864096" cy="180020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6664" y="2852936"/>
            <a:ext cx="2987824" cy="1618882"/>
          </a:xfrm>
          <a:prstGeom prst="rect">
            <a:avLst/>
          </a:prstGeom>
          <a:ln w="28575" cmpd="sng">
            <a:solidFill>
              <a:srgbClr val="006600"/>
            </a:solidFill>
          </a:ln>
        </p:spPr>
      </p:pic>
    </p:spTree>
    <p:extLst>
      <p:ext uri="{BB962C8B-B14F-4D97-AF65-F5344CB8AC3E}">
        <p14:creationId xmlns:p14="http://schemas.microsoft.com/office/powerpoint/2010/main" val="3697618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MICE </a:t>
            </a:r>
            <a:r>
              <a:rPr lang="en-US" dirty="0" err="1" smtClean="0"/>
              <a:t>Muon</a:t>
            </a:r>
            <a:r>
              <a:rPr lang="en-US" dirty="0" smtClean="0"/>
              <a:t> Beam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720"/>
            <a:ext cx="9144000" cy="5660571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980728"/>
            <a:ext cx="5436096" cy="3619153"/>
          </a:xfrm>
          <a:prstGeom prst="rect">
            <a:avLst/>
          </a:prstGeom>
          <a:ln w="28575" cmpd="sng">
            <a:solidFill>
              <a:srgbClr val="000090"/>
            </a:solidFill>
          </a:ln>
        </p:spPr>
      </p:pic>
    </p:spTree>
    <p:extLst>
      <p:ext uri="{BB962C8B-B14F-4D97-AF65-F5344CB8AC3E}">
        <p14:creationId xmlns:p14="http://schemas.microsoft.com/office/powerpoint/2010/main" val="59425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… our understanding remains incomplete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103538"/>
            <a:ext cx="9144000" cy="1741951"/>
          </a:xfrm>
        </p:spPr>
        <p:txBody>
          <a:bodyPr/>
          <a:lstStyle/>
          <a:p>
            <a:r>
              <a:rPr lang="en-US" dirty="0" smtClean="0"/>
              <a:t>Hypothesis:</a:t>
            </a:r>
          </a:p>
          <a:p>
            <a:pPr lvl="1"/>
            <a:r>
              <a:rPr lang="en-US" dirty="0" smtClean="0"/>
              <a:t>The Standard Model is sufficient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0" y="2539788"/>
            <a:ext cx="9144000" cy="1728457"/>
          </a:xfrm>
        </p:spPr>
        <p:txBody>
          <a:bodyPr/>
          <a:lstStyle/>
          <a:p>
            <a:r>
              <a:rPr lang="en-US" dirty="0" smtClean="0"/>
              <a:t>Test through </a:t>
            </a:r>
            <a:r>
              <a:rPr lang="en-US" dirty="0"/>
              <a:t>study of </a:t>
            </a:r>
            <a:r>
              <a:rPr lang="en-US" dirty="0" smtClean="0"/>
              <a:t>Higgs </a:t>
            </a:r>
            <a:r>
              <a:rPr lang="en-US" dirty="0"/>
              <a:t>at LHC, ILC, FCC, MC … </a:t>
            </a:r>
            <a:r>
              <a:rPr lang="en-US" dirty="0" smtClean="0"/>
              <a:t>:</a:t>
            </a:r>
            <a:endParaRPr lang="en-US" dirty="0"/>
          </a:p>
          <a:p>
            <a:pPr lvl="1"/>
            <a:r>
              <a:rPr lang="en-US" dirty="0"/>
              <a:t>Requires exquisite precision; √s </a:t>
            </a:r>
            <a:r>
              <a:rPr lang="en-US" sz="18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ea typeface="Wingdings"/>
                <a:cs typeface="Wingdings"/>
                <a:sym typeface="Wingdings"/>
              </a:rPr>
              <a:t> 1 </a:t>
            </a:r>
            <a:r>
              <a:rPr lang="en-US" dirty="0" err="1" smtClean="0">
                <a:ea typeface="Wingdings"/>
                <a:cs typeface="Wingdings"/>
                <a:sym typeface="Wingdings"/>
              </a:rPr>
              <a:t>TeV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26" y="4043652"/>
            <a:ext cx="4533354" cy="2373524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328" y="3996620"/>
            <a:ext cx="4292600" cy="245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18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8720"/>
            <a:ext cx="9144000" cy="5660571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Beam-line instrumentation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88024" y="980728"/>
            <a:ext cx="4261436" cy="2863161"/>
          </a:xfrm>
          <a:ln w="28575" cmpd="sng">
            <a:solidFill>
              <a:srgbClr val="00009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5580112" y="5013176"/>
            <a:ext cx="288032" cy="360040"/>
          </a:xfrm>
          <a:prstGeom prst="rect">
            <a:avLst/>
          </a:prstGeom>
          <a:noFill/>
          <a:ln w="28575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4769892" y="3856985"/>
            <a:ext cx="810220" cy="1156191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868144" y="3868690"/>
            <a:ext cx="3191724" cy="1144486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8047718" y="5042440"/>
            <a:ext cx="288032" cy="360040"/>
          </a:xfrm>
          <a:prstGeom prst="rect">
            <a:avLst/>
          </a:prstGeom>
          <a:noFill/>
          <a:ln w="28575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8345848" y="3886250"/>
            <a:ext cx="714020" cy="1158850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4781597" y="3862838"/>
            <a:ext cx="3246787" cy="1150338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5678067"/>
              </p:ext>
            </p:extLst>
          </p:nvPr>
        </p:nvGraphicFramePr>
        <p:xfrm>
          <a:off x="6516216" y="3933056"/>
          <a:ext cx="10922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Equation" r:id="rId5" imgW="1092200" imgH="241300" progId="Equation.3">
                  <p:embed/>
                </p:oleObj>
              </mc:Choice>
              <mc:Fallback>
                <p:oleObj name="Equation" r:id="rId5" imgW="10922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16216" y="3933056"/>
                        <a:ext cx="1092200" cy="241300"/>
                      </a:xfrm>
                      <a:prstGeom prst="rect">
                        <a:avLst/>
                      </a:prstGeom>
                      <a:ln w="28575" cmpd="sng">
                        <a:solidFill>
                          <a:srgbClr val="00009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 descr="IMG_4980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744" y="1484784"/>
            <a:ext cx="2448272" cy="1632181"/>
          </a:xfrm>
          <a:prstGeom prst="rect">
            <a:avLst/>
          </a:prstGeom>
          <a:ln w="28575" cmpd="sng">
            <a:solidFill>
              <a:srgbClr val="006600"/>
            </a:solidFill>
          </a:ln>
        </p:spPr>
      </p:pic>
      <p:cxnSp>
        <p:nvCxnSpPr>
          <p:cNvPr id="22" name="Straight Connector 21"/>
          <p:cNvCxnSpPr/>
          <p:nvPr/>
        </p:nvCxnSpPr>
        <p:spPr>
          <a:xfrm>
            <a:off x="2267744" y="3140968"/>
            <a:ext cx="3315663" cy="1892426"/>
          </a:xfrm>
          <a:prstGeom prst="line">
            <a:avLst/>
          </a:prstGeom>
          <a:ln>
            <a:solidFill>
              <a:srgbClr val="00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716016" y="3140968"/>
            <a:ext cx="1152128" cy="1872208"/>
          </a:xfrm>
          <a:prstGeom prst="line">
            <a:avLst/>
          </a:prstGeom>
          <a:ln>
            <a:solidFill>
              <a:srgbClr val="00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1192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MICE </a:t>
            </a:r>
            <a:r>
              <a:rPr lang="en-US" dirty="0" err="1" smtClean="0"/>
              <a:t>Muon</a:t>
            </a:r>
            <a:r>
              <a:rPr lang="en-US" dirty="0" smtClean="0"/>
              <a:t> Beam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720"/>
            <a:ext cx="9144000" cy="5660571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grpSp>
        <p:nvGrpSpPr>
          <p:cNvPr id="12" name="Group 11"/>
          <p:cNvGrpSpPr/>
          <p:nvPr/>
        </p:nvGrpSpPr>
        <p:grpSpPr>
          <a:xfrm>
            <a:off x="2987824" y="980728"/>
            <a:ext cx="6084671" cy="4464496"/>
            <a:chOff x="2987824" y="980728"/>
            <a:chExt cx="6084671" cy="446449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59832" y="980728"/>
              <a:ext cx="6012160" cy="2506895"/>
            </a:xfrm>
            <a:prstGeom prst="rect">
              <a:avLst/>
            </a:prstGeom>
            <a:ln w="28575" cmpd="sng">
              <a:solidFill>
                <a:srgbClr val="000090"/>
              </a:solidFill>
            </a:ln>
          </p:spPr>
        </p:pic>
        <p:sp>
          <p:nvSpPr>
            <p:cNvPr id="6" name="Rectangle 5"/>
            <p:cNvSpPr/>
            <p:nvPr/>
          </p:nvSpPr>
          <p:spPr>
            <a:xfrm>
              <a:off x="8388424" y="5013176"/>
              <a:ext cx="288032" cy="432048"/>
            </a:xfrm>
            <a:prstGeom prst="rect">
              <a:avLst/>
            </a:prstGeom>
            <a:noFill/>
            <a:ln w="28575" cmpd="sng"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 flipH="1" flipV="1">
              <a:off x="2987824" y="3501008"/>
              <a:ext cx="5400600" cy="1512168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8676456" y="3501227"/>
              <a:ext cx="396039" cy="1511949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99923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/>
              <a:t>Characterisation</a:t>
            </a:r>
            <a:r>
              <a:rPr lang="en-US" sz="4000" dirty="0"/>
              <a:t> of the MICE </a:t>
            </a:r>
            <a:r>
              <a:rPr lang="en-US" sz="4000" dirty="0" err="1"/>
              <a:t>Muon</a:t>
            </a:r>
            <a:r>
              <a:rPr lang="en-US" sz="4000" dirty="0"/>
              <a:t> </a:t>
            </a:r>
            <a:r>
              <a:rPr lang="en-US" sz="4000" dirty="0" smtClean="0"/>
              <a:t>Beam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797153"/>
            <a:ext cx="4572000" cy="2060848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Iterate to determine trace-space parameters:</a:t>
            </a:r>
          </a:p>
          <a:p>
            <a:pPr lvl="1"/>
            <a:r>
              <a:rPr lang="en-US" dirty="0" smtClean="0"/>
              <a:t>Initial estimate of </a:t>
            </a:r>
            <a:r>
              <a:rPr lang="en-US" i="1" dirty="0" err="1" smtClean="0"/>
              <a:t>p</a:t>
            </a:r>
            <a:r>
              <a:rPr lang="en-US" i="1" baseline="-25000" dirty="0" err="1" smtClean="0"/>
              <a:t>z</a:t>
            </a:r>
            <a:r>
              <a:rPr lang="en-US" dirty="0"/>
              <a:t> </a:t>
            </a:r>
            <a:r>
              <a:rPr lang="en-US" dirty="0" smtClean="0"/>
              <a:t>from TOF</a:t>
            </a:r>
          </a:p>
          <a:p>
            <a:pPr lvl="1"/>
            <a:r>
              <a:rPr lang="en-US" dirty="0" smtClean="0"/>
              <a:t>(</a:t>
            </a:r>
            <a:r>
              <a:rPr lang="en-US" i="1" dirty="0" smtClean="0"/>
              <a:t>x</a:t>
            </a:r>
            <a:r>
              <a:rPr lang="en-US" i="1" baseline="-25000" dirty="0" smtClean="0"/>
              <a:t>0</a:t>
            </a:r>
            <a:r>
              <a:rPr lang="en-US" i="1" dirty="0" smtClean="0"/>
              <a:t>,y</a:t>
            </a:r>
            <a:r>
              <a:rPr lang="en-US" i="1" baseline="-25000" dirty="0" smtClean="0"/>
              <a:t>0</a:t>
            </a:r>
            <a:r>
              <a:rPr lang="en-US" dirty="0" smtClean="0"/>
              <a:t>), (</a:t>
            </a:r>
            <a:r>
              <a:rPr lang="en-US" i="1" dirty="0" smtClean="0"/>
              <a:t>x</a:t>
            </a:r>
            <a:r>
              <a:rPr lang="en-US" i="1" baseline="-25000" dirty="0" smtClean="0"/>
              <a:t>1</a:t>
            </a:r>
            <a:r>
              <a:rPr lang="en-US" i="1" dirty="0" smtClean="0"/>
              <a:t>,y</a:t>
            </a:r>
            <a:r>
              <a:rPr lang="en-US" i="1" baseline="-25000" dirty="0" smtClean="0"/>
              <a:t>1</a:t>
            </a:r>
            <a:r>
              <a:rPr lang="en-US" dirty="0" smtClean="0"/>
              <a:t>) and </a:t>
            </a:r>
            <a:r>
              <a:rPr lang="en-US" dirty="0" err="1" smtClean="0"/>
              <a:t>M</a:t>
            </a:r>
            <a:r>
              <a:rPr lang="en-US" i="1" baseline="-25000" dirty="0" err="1" smtClean="0"/>
              <a:t>x,y</a:t>
            </a:r>
            <a:r>
              <a:rPr lang="en-US" dirty="0" smtClean="0"/>
              <a:t>(</a:t>
            </a:r>
            <a:r>
              <a:rPr lang="en-US" i="1" dirty="0" err="1" smtClean="0"/>
              <a:t>p</a:t>
            </a:r>
            <a:r>
              <a:rPr lang="en-US" i="1" baseline="-25000" dirty="0" err="1" smtClean="0"/>
              <a:t>z</a:t>
            </a:r>
            <a:r>
              <a:rPr lang="en-US" dirty="0" smtClean="0"/>
              <a:t>) used to determine trace-space parameters</a:t>
            </a:r>
          </a:p>
          <a:p>
            <a:pPr lvl="1"/>
            <a:r>
              <a:rPr lang="en-US" dirty="0" smtClean="0"/>
              <a:t>Updated estimate of </a:t>
            </a:r>
            <a:r>
              <a:rPr lang="en-US" i="1" dirty="0" err="1" smtClean="0"/>
              <a:t>p</a:t>
            </a:r>
            <a:r>
              <a:rPr lang="en-US" i="1" baseline="-25000" dirty="0" err="1" smtClean="0"/>
              <a:t>z</a:t>
            </a:r>
            <a:r>
              <a:rPr lang="en-US" dirty="0" smtClean="0"/>
              <a:t> from trace space parameters</a:t>
            </a:r>
          </a:p>
          <a:p>
            <a:r>
              <a:rPr lang="en-US" dirty="0" smtClean="0"/>
              <a:t>Corrections applied for energy loss in air and material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692696"/>
            <a:ext cx="4532528" cy="41044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4691" y="720506"/>
            <a:ext cx="4464379" cy="2564477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301" y="3356992"/>
            <a:ext cx="2539693" cy="3465401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2283" y="3357787"/>
            <a:ext cx="1865390" cy="3478701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568" y="908720"/>
            <a:ext cx="1238538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377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MICE trackers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737870"/>
            <a:ext cx="3542104" cy="212013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350 </a:t>
            </a:r>
            <a:r>
              <a:rPr lang="en-US" dirty="0" err="1" smtClean="0"/>
              <a:t>μm</a:t>
            </a:r>
            <a:r>
              <a:rPr lang="en-US" dirty="0" smtClean="0"/>
              <a:t> scintillating-</a:t>
            </a:r>
            <a:r>
              <a:rPr lang="en-US" dirty="0" err="1" smtClean="0"/>
              <a:t>fibre</a:t>
            </a:r>
            <a:r>
              <a:rPr lang="en-US" dirty="0" smtClean="0"/>
              <a:t> tracker:</a:t>
            </a:r>
          </a:p>
          <a:p>
            <a:pPr lvl="1"/>
            <a:r>
              <a:rPr lang="en-US" dirty="0" smtClean="0"/>
              <a:t>10 </a:t>
            </a:r>
            <a:r>
              <a:rPr lang="en-US" dirty="0" err="1" smtClean="0"/>
              <a:t>p.e.</a:t>
            </a:r>
            <a:r>
              <a:rPr lang="en-US" dirty="0" smtClean="0"/>
              <a:t>/</a:t>
            </a:r>
            <a:r>
              <a:rPr lang="en-US" dirty="0" err="1" smtClean="0"/>
              <a:t>mip</a:t>
            </a:r>
            <a:r>
              <a:rPr lang="en-US" dirty="0" smtClean="0"/>
              <a:t> demonstrated with </a:t>
            </a:r>
            <a:r>
              <a:rPr lang="en-US" dirty="0" err="1" smtClean="0"/>
              <a:t>cosmics</a:t>
            </a:r>
            <a:endParaRPr lang="en-US" dirty="0"/>
          </a:p>
          <a:p>
            <a:pPr lvl="1"/>
            <a:r>
              <a:rPr lang="en-US" dirty="0" smtClean="0"/>
              <a:t>470 </a:t>
            </a:r>
            <a:r>
              <a:rPr lang="en-US" dirty="0" err="1" smtClean="0"/>
              <a:t>μm</a:t>
            </a:r>
            <a:r>
              <a:rPr lang="en-US" dirty="0" smtClean="0"/>
              <a:t> intrinsic resolution per plane</a:t>
            </a:r>
          </a:p>
          <a:p>
            <a:r>
              <a:rPr lang="en-US" dirty="0" smtClean="0"/>
              <a:t>MC: delivers per-cent level </a:t>
            </a:r>
            <a:r>
              <a:rPr lang="en-US" dirty="0" err="1" smtClean="0"/>
              <a:t>emittance</a:t>
            </a:r>
            <a:r>
              <a:rPr lang="en-US" dirty="0" smtClean="0"/>
              <a:t> measurement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8487" y="750798"/>
            <a:ext cx="2736475" cy="1382058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06" y="527996"/>
            <a:ext cx="2255888" cy="160486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9763" y="750798"/>
            <a:ext cx="3915831" cy="1382058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</p:pic>
      <p:pic>
        <p:nvPicPr>
          <p:cNvPr id="13" name="Picture 12" descr="Fig37 copy.pd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126" b="29085"/>
          <a:stretch/>
        </p:blipFill>
        <p:spPr>
          <a:xfrm>
            <a:off x="57206" y="2255160"/>
            <a:ext cx="4161572" cy="2460998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7288" y="4844520"/>
            <a:ext cx="5427512" cy="1959199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00FF00"/>
            </a:solidFill>
          </a:ln>
        </p:spPr>
      </p:pic>
      <p:pic>
        <p:nvPicPr>
          <p:cNvPr id="15" name="Picture 14" descr="Fig38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7734" y="2255162"/>
            <a:ext cx="4777227" cy="2460996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547375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Calorimetry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5747"/>
          <a:stretch/>
        </p:blipFill>
        <p:spPr>
          <a:xfrm>
            <a:off x="69137" y="750797"/>
            <a:ext cx="9028473" cy="2734650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37" y="3697197"/>
            <a:ext cx="4496625" cy="3051726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977" t="13702" r="7378" b="50705"/>
          <a:stretch/>
        </p:blipFill>
        <p:spPr bwMode="auto">
          <a:xfrm>
            <a:off x="69137" y="5776246"/>
            <a:ext cx="1233993" cy="972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799"/>
          <a:stretch/>
        </p:blipFill>
        <p:spPr>
          <a:xfrm>
            <a:off x="4598623" y="3697197"/>
            <a:ext cx="4498988" cy="3051726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8" name="Picture 4" descr="IMAGES BARREAUX EMR FEVRIER 2012 00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8624" y="5776246"/>
            <a:ext cx="1250758" cy="987113"/>
          </a:xfrm>
          <a:prstGeom prst="rect">
            <a:avLst/>
          </a:prstGeom>
          <a:noFill/>
          <a:ln w="28575" cmpd="sng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75183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24" y="750797"/>
            <a:ext cx="9010603" cy="59253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Single cavity modules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7771" y="2171814"/>
            <a:ext cx="3835893" cy="2222676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14.5 MV/m achieved in magnetic field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MICE requirement 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10.3 MV/m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0780" y="750797"/>
            <a:ext cx="1998247" cy="145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365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Study of factors that affect cooling: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275" y="739942"/>
            <a:ext cx="4283968" cy="2549292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 smtClean="0"/>
              <a:t>Emittance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MICE </a:t>
            </a:r>
            <a:r>
              <a:rPr lang="en-US" dirty="0" err="1" smtClean="0"/>
              <a:t>Muon</a:t>
            </a:r>
            <a:r>
              <a:rPr lang="en-US" dirty="0" smtClean="0"/>
              <a:t> Beam optics and diffuser settings</a:t>
            </a:r>
          </a:p>
          <a:p>
            <a:r>
              <a:rPr lang="en-US" dirty="0" smtClean="0"/>
              <a:t>Material:</a:t>
            </a:r>
          </a:p>
          <a:p>
            <a:pPr lvl="1"/>
            <a:r>
              <a:rPr lang="en-US" dirty="0" smtClean="0"/>
              <a:t>Absorber change (LH2; </a:t>
            </a:r>
            <a:r>
              <a:rPr lang="en-US" dirty="0" err="1" smtClean="0"/>
              <a:t>LiH</a:t>
            </a:r>
            <a:r>
              <a:rPr lang="en-US" dirty="0" smtClean="0"/>
              <a:t>);</a:t>
            </a:r>
          </a:p>
          <a:p>
            <a:r>
              <a:rPr lang="en-US" i="1" dirty="0" smtClean="0"/>
              <a:t>p</a:t>
            </a:r>
            <a:r>
              <a:rPr lang="en-US" dirty="0" smtClean="0"/>
              <a:t>,</a:t>
            </a:r>
            <a:r>
              <a:rPr lang="en-US" i="1" dirty="0" smtClean="0"/>
              <a:t> E </a:t>
            </a:r>
            <a:r>
              <a:rPr lang="en-US" dirty="0" smtClean="0"/>
              <a:t> and β:</a:t>
            </a:r>
          </a:p>
          <a:p>
            <a:pPr lvl="1"/>
            <a:r>
              <a:rPr lang="en-US" dirty="0" smtClean="0"/>
              <a:t>Vary beam momentum, optics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968" y="732136"/>
            <a:ext cx="4769959" cy="234537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6" name="Picture 5" descr="Step-4-label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158" y="3191518"/>
            <a:ext cx="8845784" cy="2626601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92158" y="5940847"/>
            <a:ext cx="8524990" cy="830997"/>
          </a:xfrm>
          <a:prstGeom prst="rect">
            <a:avLst/>
          </a:prstGeom>
          <a:noFill/>
          <a:ln w="28575" cmpd="sng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Data taking: summer 2015 to summer 2016   </a:t>
            </a:r>
          </a:p>
          <a:p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smtClean="0">
                <a:solidFill>
                  <a:srgbClr val="FFFFFF"/>
                </a:solidFill>
              </a:rPr>
              <a:t>    Commission has started (in parallel to completion of the build)</a:t>
            </a:r>
            <a:endParaRPr lang="en-US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8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44016"/>
            <a:ext cx="9144000" cy="71435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MICE Step IV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7" y="559484"/>
            <a:ext cx="9123463" cy="6089969"/>
          </a:xfrm>
          <a:prstGeom prst="rect">
            <a:avLst/>
          </a:prstGeom>
        </p:spPr>
      </p:pic>
      <p:pic>
        <p:nvPicPr>
          <p:cNvPr id="5" name="Picture 4" descr="2015-05-22 11.03.2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495" y="3886289"/>
            <a:ext cx="3640795" cy="2730596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927548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“Step IV”; 2015/16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 descr="Step-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95" y="750797"/>
            <a:ext cx="8933684" cy="2808655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1924" y="3643444"/>
            <a:ext cx="4632970" cy="314822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63117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Historical interlude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MICE and the next generation of </a:t>
            </a:r>
            <a:r>
              <a:rPr lang="en-US" dirty="0" err="1"/>
              <a:t>muon</a:t>
            </a:r>
            <a:r>
              <a:rPr lang="en-US" dirty="0"/>
              <a:t> beams for particle physics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15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… our understanding remains incomplete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4</a:t>
            </a:fld>
            <a:endParaRPr lang="en-US"/>
          </a:p>
        </p:txBody>
      </p:sp>
      <p:pic>
        <p:nvPicPr>
          <p:cNvPr id="4" name="Picture 13" descr="masses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084" y="1771892"/>
            <a:ext cx="8867639" cy="3399855"/>
          </a:xfrm>
          <a:prstGeom prst="rect">
            <a:avLst/>
          </a:prstGeom>
          <a:noFill/>
          <a:ln w="28575" cmpd="sng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41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Neutrino &amp; the Standard Model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40</a:t>
            </a:fld>
            <a:endParaRPr lang="en-US"/>
          </a:p>
        </p:txBody>
      </p:sp>
      <p:grpSp>
        <p:nvGrpSpPr>
          <p:cNvPr id="42" name="Group 41"/>
          <p:cNvGrpSpPr/>
          <p:nvPr/>
        </p:nvGrpSpPr>
        <p:grpSpPr>
          <a:xfrm>
            <a:off x="-69120" y="3240000"/>
            <a:ext cx="9268213" cy="385537"/>
            <a:chOff x="-69120" y="3240000"/>
            <a:chExt cx="9268213" cy="385537"/>
          </a:xfrm>
        </p:grpSpPr>
        <p:grpSp>
          <p:nvGrpSpPr>
            <p:cNvPr id="41" name="Group 40"/>
            <p:cNvGrpSpPr/>
            <p:nvPr/>
          </p:nvGrpSpPr>
          <p:grpSpPr>
            <a:xfrm>
              <a:off x="165100" y="3240000"/>
              <a:ext cx="8912225" cy="146880"/>
              <a:chOff x="165100" y="3240000"/>
              <a:chExt cx="8912225" cy="146880"/>
            </a:xfrm>
          </p:grpSpPr>
          <p:cxnSp>
            <p:nvCxnSpPr>
              <p:cNvPr id="5" name="Straight Arrow Connector 4"/>
              <p:cNvCxnSpPr/>
              <p:nvPr/>
            </p:nvCxnSpPr>
            <p:spPr>
              <a:xfrm>
                <a:off x="165100" y="3240000"/>
                <a:ext cx="8912225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" name="Group 27"/>
              <p:cNvGrpSpPr/>
              <p:nvPr/>
            </p:nvGrpSpPr>
            <p:grpSpPr>
              <a:xfrm>
                <a:off x="207352" y="3248640"/>
                <a:ext cx="8717417" cy="138240"/>
                <a:chOff x="252941" y="3212976"/>
                <a:chExt cx="5742856" cy="138240"/>
              </a:xfrm>
            </p:grpSpPr>
            <p:cxnSp>
              <p:nvCxnSpPr>
                <p:cNvPr id="7" name="Straight Connector 6"/>
                <p:cNvCxnSpPr/>
                <p:nvPr/>
              </p:nvCxnSpPr>
              <p:spPr>
                <a:xfrm>
                  <a:off x="252941" y="3212976"/>
                  <a:ext cx="0" cy="138240"/>
                </a:xfrm>
                <a:prstGeom prst="line">
                  <a:avLst/>
                </a:prstGeom>
                <a:ln w="127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/>
                <p:cNvCxnSpPr/>
                <p:nvPr/>
              </p:nvCxnSpPr>
              <p:spPr>
                <a:xfrm>
                  <a:off x="971276" y="3212976"/>
                  <a:ext cx="0" cy="138240"/>
                </a:xfrm>
                <a:prstGeom prst="line">
                  <a:avLst/>
                </a:prstGeom>
                <a:ln w="127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/>
                <p:cNvCxnSpPr/>
                <p:nvPr/>
              </p:nvCxnSpPr>
              <p:spPr>
                <a:xfrm>
                  <a:off x="1689611" y="3212976"/>
                  <a:ext cx="0" cy="138240"/>
                </a:xfrm>
                <a:prstGeom prst="line">
                  <a:avLst/>
                </a:prstGeom>
                <a:ln w="127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>
                  <a:off x="2406578" y="3212976"/>
                  <a:ext cx="0" cy="138240"/>
                </a:xfrm>
                <a:prstGeom prst="line">
                  <a:avLst/>
                </a:prstGeom>
                <a:ln w="127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>
                  <a:off x="3124369" y="3212976"/>
                  <a:ext cx="0" cy="138240"/>
                </a:xfrm>
                <a:prstGeom prst="line">
                  <a:avLst/>
                </a:prstGeom>
                <a:ln w="127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>
                  <a:off x="3842704" y="3212976"/>
                  <a:ext cx="0" cy="138240"/>
                </a:xfrm>
                <a:prstGeom prst="line">
                  <a:avLst/>
                </a:prstGeom>
                <a:ln w="127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>
                  <a:off x="4561039" y="3212976"/>
                  <a:ext cx="0" cy="138240"/>
                </a:xfrm>
                <a:prstGeom prst="line">
                  <a:avLst/>
                </a:prstGeom>
                <a:ln w="127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>
                  <a:off x="5278006" y="3212976"/>
                  <a:ext cx="0" cy="138240"/>
                </a:xfrm>
                <a:prstGeom prst="line">
                  <a:avLst/>
                </a:prstGeom>
                <a:ln w="127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>
                  <a:off x="5995797" y="3212976"/>
                  <a:ext cx="0" cy="138240"/>
                </a:xfrm>
                <a:prstGeom prst="line">
                  <a:avLst/>
                </a:prstGeom>
                <a:ln w="12700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2" name="TextBox 31"/>
            <p:cNvSpPr txBox="1"/>
            <p:nvPr/>
          </p:nvSpPr>
          <p:spPr>
            <a:xfrm>
              <a:off x="-69120" y="3317760"/>
              <a:ext cx="5486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1950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023431" y="3317760"/>
              <a:ext cx="5486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1960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113833" y="3317760"/>
              <a:ext cx="5486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1970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196674" y="3317760"/>
              <a:ext cx="5486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1980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91737" y="3317760"/>
              <a:ext cx="5486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1990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382139" y="3317760"/>
              <a:ext cx="5486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2000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461752" y="3317760"/>
              <a:ext cx="5486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2010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560868" y="3317760"/>
              <a:ext cx="5486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2020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650445" y="3317760"/>
              <a:ext cx="5486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2030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-10954" y="5908393"/>
            <a:ext cx="6369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The</a:t>
            </a:r>
          </a:p>
          <a:p>
            <a:pPr algn="ctr"/>
            <a:r>
              <a:rPr 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d</a:t>
            </a:r>
            <a:r>
              <a:rPr lang="en-US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ark</a:t>
            </a:r>
          </a:p>
          <a:p>
            <a:pPr algn="ctr"/>
            <a:r>
              <a:rPr 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a</a:t>
            </a:r>
            <a:r>
              <a:rPr lang="en-US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ge!</a:t>
            </a:r>
            <a:endParaRPr lang="en-US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497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Discovery of muon neutrino:</a:t>
            </a:r>
            <a:r>
              <a:rPr lang="en-GB">
                <a:sym typeface="Symbol" charset="0"/>
              </a:rPr>
              <a:t> </a:t>
            </a:r>
            <a:r>
              <a:rPr lang="en-GB" baseline="-25000">
                <a:sym typeface="Symbol" charset="0"/>
              </a:rPr>
              <a:t>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41</a:t>
            </a:fld>
            <a:endParaRPr lang="en-US"/>
          </a:p>
        </p:txBody>
      </p:sp>
      <p:pic>
        <p:nvPicPr>
          <p:cNvPr id="8295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75" y="4768850"/>
            <a:ext cx="1514475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2954" name="Text Box 10"/>
          <p:cNvSpPr txBox="1">
            <a:spLocks noChangeArrowheads="1"/>
          </p:cNvSpPr>
          <p:nvPr/>
        </p:nvSpPr>
        <p:spPr bwMode="auto">
          <a:xfrm>
            <a:off x="34925" y="5853113"/>
            <a:ext cx="15176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800"/>
              <a:t>Steinberger,</a:t>
            </a:r>
            <a:br>
              <a:rPr lang="en-GB" sz="1800"/>
            </a:br>
            <a:r>
              <a:rPr lang="en-GB" sz="1800"/>
              <a:t>Ledermann,</a:t>
            </a:r>
            <a:br>
              <a:rPr lang="en-GB" sz="1800"/>
            </a:br>
            <a:r>
              <a:rPr lang="en-GB" sz="1800"/>
              <a:t>Swartz</a:t>
            </a:r>
          </a:p>
        </p:txBody>
      </p:sp>
      <p:grpSp>
        <p:nvGrpSpPr>
          <p:cNvPr id="82971" name="Group 27"/>
          <p:cNvGrpSpPr>
            <a:grpSpLocks/>
          </p:cNvGrpSpPr>
          <p:nvPr/>
        </p:nvGrpSpPr>
        <p:grpSpPr bwMode="auto">
          <a:xfrm>
            <a:off x="0" y="765175"/>
            <a:ext cx="9144000" cy="3946525"/>
            <a:chOff x="0" y="482"/>
            <a:chExt cx="5760" cy="2486"/>
          </a:xfrm>
        </p:grpSpPr>
        <p:pic>
          <p:nvPicPr>
            <p:cNvPr id="8294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2"/>
              <a:ext cx="5760" cy="24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82955" name="Text Box 11"/>
            <p:cNvSpPr txBox="1">
              <a:spLocks noChangeArrowheads="1"/>
            </p:cNvSpPr>
            <p:nvPr/>
          </p:nvSpPr>
          <p:spPr bwMode="auto">
            <a:xfrm>
              <a:off x="61" y="542"/>
              <a:ext cx="3704" cy="274"/>
            </a:xfrm>
            <a:prstGeom prst="rect">
              <a:avLst/>
            </a:prstGeom>
            <a:noFill/>
            <a:ln w="38100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000">
                  <a:solidFill>
                    <a:srgbClr val="006600"/>
                  </a:solidFill>
                </a:rPr>
                <a:t>Brookhaven; Alternating Gradient Synchrotron</a:t>
              </a:r>
            </a:p>
          </p:txBody>
        </p:sp>
        <p:sp>
          <p:nvSpPr>
            <p:cNvPr id="82956" name="Line 12"/>
            <p:cNvSpPr>
              <a:spLocks noChangeShapeType="1"/>
            </p:cNvSpPr>
            <p:nvPr/>
          </p:nvSpPr>
          <p:spPr bwMode="auto">
            <a:xfrm>
              <a:off x="113" y="1421"/>
              <a:ext cx="408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82957" name="Text Box 13"/>
            <p:cNvSpPr txBox="1">
              <a:spLocks noChangeArrowheads="1"/>
            </p:cNvSpPr>
            <p:nvPr/>
          </p:nvSpPr>
          <p:spPr bwMode="auto">
            <a:xfrm>
              <a:off x="37" y="1214"/>
              <a:ext cx="59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600">
                  <a:solidFill>
                    <a:srgbClr val="FF3300"/>
                  </a:solidFill>
                </a:rPr>
                <a:t>Protons</a:t>
              </a:r>
            </a:p>
          </p:txBody>
        </p:sp>
        <p:sp>
          <p:nvSpPr>
            <p:cNvPr id="82958" name="Line 14"/>
            <p:cNvSpPr>
              <a:spLocks noChangeShapeType="1"/>
            </p:cNvSpPr>
            <p:nvPr/>
          </p:nvSpPr>
          <p:spPr bwMode="auto">
            <a:xfrm>
              <a:off x="798" y="1247"/>
              <a:ext cx="0" cy="363"/>
            </a:xfrm>
            <a:prstGeom prst="line">
              <a:avLst/>
            </a:prstGeom>
            <a:noFill/>
            <a:ln w="5715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82959" name="Text Box 15"/>
            <p:cNvSpPr txBox="1">
              <a:spLocks noChangeArrowheads="1"/>
            </p:cNvSpPr>
            <p:nvPr/>
          </p:nvSpPr>
          <p:spPr bwMode="auto">
            <a:xfrm>
              <a:off x="445" y="854"/>
              <a:ext cx="718" cy="384"/>
            </a:xfrm>
            <a:prstGeom prst="rect">
              <a:avLst/>
            </a:prstGeom>
            <a:noFill/>
            <a:ln w="28575">
              <a:solidFill>
                <a:srgbClr val="0000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600">
                  <a:solidFill>
                    <a:srgbClr val="000066"/>
                  </a:solidFill>
                </a:rPr>
                <a:t>Beryllium</a:t>
              </a:r>
              <a:br>
                <a:rPr lang="en-GB" sz="1600">
                  <a:solidFill>
                    <a:srgbClr val="000066"/>
                  </a:solidFill>
                </a:rPr>
              </a:br>
              <a:r>
                <a:rPr lang="en-GB" sz="1600">
                  <a:solidFill>
                    <a:srgbClr val="000066"/>
                  </a:solidFill>
                </a:rPr>
                <a:t>target</a:t>
              </a:r>
            </a:p>
          </p:txBody>
        </p:sp>
        <p:sp>
          <p:nvSpPr>
            <p:cNvPr id="82961" name="Line 17"/>
            <p:cNvSpPr>
              <a:spLocks noChangeShapeType="1"/>
            </p:cNvSpPr>
            <p:nvPr/>
          </p:nvSpPr>
          <p:spPr bwMode="auto">
            <a:xfrm>
              <a:off x="839" y="1437"/>
              <a:ext cx="2070" cy="302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graphicFrame>
          <p:nvGraphicFramePr>
            <p:cNvPr id="82962" name="Object 18"/>
            <p:cNvGraphicFramePr>
              <a:graphicFrameLocks noChangeAspect="1"/>
            </p:cNvGraphicFramePr>
            <p:nvPr/>
          </p:nvGraphicFramePr>
          <p:xfrm>
            <a:off x="166" y="2366"/>
            <a:ext cx="1328" cy="5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14" name="Equation" r:id="rId5" imgW="2108160" imgH="799920" progId="Equation.3">
                    <p:embed/>
                  </p:oleObj>
                </mc:Choice>
                <mc:Fallback>
                  <p:oleObj name="Equation" r:id="rId5" imgW="2108160" imgH="7999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6" y="2366"/>
                          <a:ext cx="1328" cy="504"/>
                        </a:xfrm>
                        <a:prstGeom prst="rect">
                          <a:avLst/>
                        </a:prstGeom>
                        <a:noFill/>
                        <a:ln w="38100">
                          <a:solidFill>
                            <a:srgbClr val="0000FF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2963" name="Line 19"/>
            <p:cNvSpPr>
              <a:spLocks noChangeShapeType="1"/>
            </p:cNvSpPr>
            <p:nvPr/>
          </p:nvSpPr>
          <p:spPr bwMode="auto">
            <a:xfrm flipV="1">
              <a:off x="1502" y="1709"/>
              <a:ext cx="947" cy="63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82964" name="Line 20"/>
            <p:cNvSpPr>
              <a:spLocks noChangeShapeType="1"/>
            </p:cNvSpPr>
            <p:nvPr/>
          </p:nvSpPr>
          <p:spPr bwMode="auto">
            <a:xfrm>
              <a:off x="2966" y="1766"/>
              <a:ext cx="1696" cy="231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82965" name="Text Box 21"/>
            <p:cNvSpPr txBox="1">
              <a:spLocks noChangeArrowheads="1"/>
            </p:cNvSpPr>
            <p:nvPr/>
          </p:nvSpPr>
          <p:spPr bwMode="auto">
            <a:xfrm>
              <a:off x="3349" y="1557"/>
              <a:ext cx="863" cy="2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000">
                  <a:solidFill>
                    <a:schemeClr val="tx2"/>
                  </a:solidFill>
                </a:rPr>
                <a:t>Neutrinos</a:t>
              </a:r>
            </a:p>
          </p:txBody>
        </p:sp>
        <p:sp>
          <p:nvSpPr>
            <p:cNvPr id="82967" name="Rectangle 23"/>
            <p:cNvSpPr>
              <a:spLocks noChangeArrowheads="1"/>
            </p:cNvSpPr>
            <p:nvPr/>
          </p:nvSpPr>
          <p:spPr bwMode="auto">
            <a:xfrm>
              <a:off x="4468" y="1797"/>
              <a:ext cx="408" cy="415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2968" name="Text Box 24"/>
            <p:cNvSpPr txBox="1">
              <a:spLocks noChangeArrowheads="1"/>
            </p:cNvSpPr>
            <p:nvPr/>
          </p:nvSpPr>
          <p:spPr bwMode="auto">
            <a:xfrm>
              <a:off x="2531" y="2422"/>
              <a:ext cx="798" cy="466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000">
                  <a:solidFill>
                    <a:schemeClr val="accent2"/>
                  </a:solidFill>
                </a:rPr>
                <a:t>Neutrino</a:t>
              </a:r>
            </a:p>
            <a:p>
              <a:r>
                <a:rPr lang="en-GB" sz="2000">
                  <a:solidFill>
                    <a:schemeClr val="accent2"/>
                  </a:solidFill>
                </a:rPr>
                <a:t>detector</a:t>
              </a:r>
            </a:p>
          </p:txBody>
        </p:sp>
        <p:sp>
          <p:nvSpPr>
            <p:cNvPr id="82969" name="Line 25"/>
            <p:cNvSpPr>
              <a:spLocks noChangeShapeType="1"/>
            </p:cNvSpPr>
            <p:nvPr/>
          </p:nvSpPr>
          <p:spPr bwMode="auto">
            <a:xfrm flipV="1">
              <a:off x="3334" y="2212"/>
              <a:ext cx="1134" cy="447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</p:grpSp>
      <p:pic>
        <p:nvPicPr>
          <p:cNvPr id="82970" name="Picture 2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5" t="2655" r="3810" b="1430"/>
          <a:stretch>
            <a:fillRect/>
          </a:stretch>
        </p:blipFill>
        <p:spPr bwMode="auto">
          <a:xfrm>
            <a:off x="1589088" y="2293938"/>
            <a:ext cx="7488237" cy="4471987"/>
          </a:xfrm>
          <a:prstGeom prst="rect">
            <a:avLst/>
          </a:prstGeom>
          <a:solidFill>
            <a:srgbClr val="000000"/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aphicFrame>
        <p:nvGraphicFramePr>
          <p:cNvPr id="82972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1141090"/>
              </p:ext>
            </p:extLst>
          </p:nvPr>
        </p:nvGraphicFramePr>
        <p:xfrm>
          <a:off x="3233738" y="960438"/>
          <a:ext cx="4670425" cy="116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5" name="Equation" r:id="rId8" imgW="3200400" imgH="799920" progId="Equation.3">
                  <p:embed/>
                </p:oleObj>
              </mc:Choice>
              <mc:Fallback>
                <p:oleObj name="Equation" r:id="rId8" imgW="3200400" imgH="7999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3738" y="960438"/>
                        <a:ext cx="4670425" cy="1165225"/>
                      </a:xfrm>
                      <a:prstGeom prst="rect">
                        <a:avLst/>
                      </a:prstGeom>
                      <a:solidFill>
                        <a:schemeClr val="bg2">
                          <a:lumMod val="90000"/>
                        </a:schemeClr>
                      </a:solidFill>
                      <a:ln w="38100">
                        <a:solidFill>
                          <a:srgbClr val="FF3300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2973" name="Picture 2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69" t="4054" r="3163" b="3455"/>
          <a:stretch>
            <a:fillRect/>
          </a:stretch>
        </p:blipFill>
        <p:spPr bwMode="auto">
          <a:xfrm>
            <a:off x="1677988" y="2424113"/>
            <a:ext cx="1584325" cy="889000"/>
          </a:xfrm>
          <a:prstGeom prst="rect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5511" y="5839734"/>
            <a:ext cx="13003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Lederman,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Schwarz,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Steinberger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209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29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2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2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2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Innovation, the first neutrino beam: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21"/>
            <a:ext cx="9144000" cy="617217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Increase neutrino flux by order of magnitude:</a:t>
            </a:r>
          </a:p>
          <a:p>
            <a:pPr lvl="1"/>
            <a:r>
              <a:rPr lang="en-US" dirty="0" smtClean="0"/>
              <a:t>Focus π/K produced in proton-target interaction:</a:t>
            </a:r>
          </a:p>
          <a:p>
            <a:pPr lvl="2"/>
            <a:r>
              <a:rPr lang="en-US" dirty="0" smtClean="0"/>
              <a:t>Ideally point to parallel;</a:t>
            </a:r>
          </a:p>
          <a:p>
            <a:pPr lvl="3"/>
            <a:r>
              <a:rPr lang="en-US" dirty="0" smtClean="0"/>
              <a:t>Requires </a:t>
            </a:r>
            <a:r>
              <a:rPr lang="en-US" dirty="0" err="1" smtClean="0"/>
              <a:t>toroidal</a:t>
            </a:r>
            <a:r>
              <a:rPr lang="en-US" dirty="0" smtClean="0"/>
              <a:t> magnetic field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Requires:</a:t>
            </a:r>
          </a:p>
          <a:p>
            <a:pPr lvl="1"/>
            <a:r>
              <a:rPr lang="en-US" dirty="0" smtClean="0"/>
              <a:t>Extracted, pulsed proton beam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4" descr="princi1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069" y="2386713"/>
            <a:ext cx="8561390" cy="339031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73464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5025" y="3524380"/>
            <a:ext cx="2255931" cy="3315899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Innovation, the first magnetic horn: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23628" y="1003485"/>
            <a:ext cx="4040188" cy="63976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Simon van der Meer</a:t>
            </a:r>
            <a:br>
              <a:rPr lang="en-US" dirty="0" smtClean="0"/>
            </a:br>
            <a:r>
              <a:rPr lang="en-US" i="1" dirty="0" smtClean="0">
                <a:solidFill>
                  <a:srgbClr val="FF0000"/>
                </a:solidFill>
              </a:rPr>
              <a:t>CERN, 1961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9" name="Content Placeholder 8" descr="van-der-Meer-horn_edited-1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163" y="1643247"/>
            <a:ext cx="4468377" cy="4370055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5058513" y="1003485"/>
            <a:ext cx="4041775" cy="639762"/>
          </a:xfrm>
        </p:spPr>
        <p:txBody>
          <a:bodyPr>
            <a:normAutofit fontScale="77500" lnSpcReduction="20000"/>
          </a:bodyPr>
          <a:lstStyle/>
          <a:p>
            <a:pPr algn="r"/>
            <a:r>
              <a:rPr lang="en-US" dirty="0" smtClean="0"/>
              <a:t>Confirmation:</a:t>
            </a:r>
            <a:br>
              <a:rPr lang="en-US" dirty="0" smtClean="0"/>
            </a:br>
            <a:r>
              <a:rPr lang="en-US" i="1" dirty="0" err="1" smtClean="0">
                <a:solidFill>
                  <a:srgbClr val="FF0000"/>
                </a:solidFill>
              </a:rPr>
              <a:t>muon</a:t>
            </a:r>
            <a:r>
              <a:rPr lang="en-US" i="1" dirty="0" smtClean="0">
                <a:solidFill>
                  <a:srgbClr val="FF0000"/>
                </a:solidFill>
              </a:rPr>
              <a:t>-/electron</a:t>
            </a:r>
            <a:r>
              <a:rPr lang="en-US" dirty="0" smtClean="0">
                <a:solidFill>
                  <a:srgbClr val="FF0000"/>
                </a:solidFill>
              </a:rPr>
              <a:t>-neutrino</a:t>
            </a:r>
            <a:r>
              <a:rPr lang="en-US" i="1" dirty="0" smtClean="0">
                <a:solidFill>
                  <a:srgbClr val="FF0000"/>
                </a:solidFill>
              </a:rPr>
              <a:t> universality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4"/>
          </p:nvPr>
        </p:nvSpPr>
        <p:spPr>
          <a:xfrm>
            <a:off x="4645025" y="1641996"/>
            <a:ext cx="4491009" cy="5216004"/>
          </a:xfrm>
        </p:spPr>
        <p:txBody>
          <a:bodyPr/>
          <a:lstStyle/>
          <a:p>
            <a:r>
              <a:rPr lang="en-US" dirty="0" smtClean="0"/>
              <a:t>Further innovation:</a:t>
            </a:r>
          </a:p>
          <a:p>
            <a:pPr lvl="1"/>
            <a:r>
              <a:rPr lang="en-US" dirty="0" smtClean="0"/>
              <a:t>The bubble chamber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43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0956" y="3545307"/>
            <a:ext cx="2212139" cy="3289065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5024" y="2467286"/>
            <a:ext cx="4463479" cy="1997603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3" name="Picture 2" descr="6205698f.jpe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0347" y="4320513"/>
            <a:ext cx="1524225" cy="2457459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cxnSp>
        <p:nvCxnSpPr>
          <p:cNvPr id="14" name="Straight Connector 13"/>
          <p:cNvCxnSpPr/>
          <p:nvPr/>
        </p:nvCxnSpPr>
        <p:spPr>
          <a:xfrm flipV="1">
            <a:off x="4582223" y="754543"/>
            <a:ext cx="0" cy="6090343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63" y="6139128"/>
            <a:ext cx="2910258" cy="564971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888648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5" grpId="0" build="p"/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argamelle-photo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0468" y="3782084"/>
            <a:ext cx="2188018" cy="3007276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Discovery of neutral currents: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750798"/>
            <a:ext cx="4064000" cy="3432731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Development …</a:t>
            </a:r>
            <a:br>
              <a:rPr lang="en-US" dirty="0" smtClean="0"/>
            </a:br>
            <a:r>
              <a:rPr lang="en-US" dirty="0" smtClean="0"/>
              <a:t>of beam and detector:</a:t>
            </a:r>
          </a:p>
          <a:p>
            <a:pPr lvl="1"/>
            <a:r>
              <a:rPr lang="en-US" dirty="0" smtClean="0"/>
              <a:t>Improved horn:</a:t>
            </a:r>
          </a:p>
          <a:p>
            <a:pPr lvl="2"/>
            <a:r>
              <a:rPr lang="en-US" dirty="0" smtClean="0"/>
              <a:t>Parabolic; with neck and downstream </a:t>
            </a:r>
            <a:r>
              <a:rPr lang="en-US" dirty="0" err="1" smtClean="0"/>
              <a:t>toroids</a:t>
            </a:r>
            <a:endParaRPr lang="en-US" dirty="0"/>
          </a:p>
          <a:p>
            <a:pPr lvl="1"/>
            <a:r>
              <a:rPr lang="en-US" dirty="0" smtClean="0"/>
              <a:t>Improved detector:</a:t>
            </a:r>
          </a:p>
          <a:p>
            <a:pPr lvl="2"/>
            <a:r>
              <a:rPr lang="en-US" dirty="0" err="1" smtClean="0"/>
              <a:t>Gargamelle</a:t>
            </a: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44</a:t>
            </a:fld>
            <a:endParaRPr lang="en-US"/>
          </a:p>
        </p:txBody>
      </p:sp>
      <p:pic>
        <p:nvPicPr>
          <p:cNvPr id="5" name="Picture 4" descr="Gargamelle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14" y="4635145"/>
            <a:ext cx="3290794" cy="2154215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8" name="Picture 7" descr="nc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1881" y="4730286"/>
            <a:ext cx="3234764" cy="2090359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 cmpd="sng">
            <a:solidFill>
              <a:srgbClr val="FF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4824" y="713444"/>
            <a:ext cx="4686264" cy="360829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8445" y="4293715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1971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506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0435" y="0"/>
            <a:ext cx="8003565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Neutrino &amp; the Standard Model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45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-69120" y="1086664"/>
            <a:ext cx="9268213" cy="3827260"/>
            <a:chOff x="-69120" y="1086664"/>
            <a:chExt cx="9268213" cy="3827260"/>
          </a:xfrm>
        </p:grpSpPr>
        <p:grpSp>
          <p:nvGrpSpPr>
            <p:cNvPr id="42" name="Group 41"/>
            <p:cNvGrpSpPr/>
            <p:nvPr/>
          </p:nvGrpSpPr>
          <p:grpSpPr>
            <a:xfrm>
              <a:off x="-69120" y="3240000"/>
              <a:ext cx="9268213" cy="385537"/>
              <a:chOff x="-69120" y="3240000"/>
              <a:chExt cx="9268213" cy="385537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165100" y="3240000"/>
                <a:ext cx="8912225" cy="146880"/>
                <a:chOff x="165100" y="3240000"/>
                <a:chExt cx="8912225" cy="146880"/>
              </a:xfrm>
            </p:grpSpPr>
            <p:cxnSp>
              <p:nvCxnSpPr>
                <p:cNvPr id="5" name="Straight Arrow Connector 4"/>
                <p:cNvCxnSpPr/>
                <p:nvPr/>
              </p:nvCxnSpPr>
              <p:spPr>
                <a:xfrm>
                  <a:off x="165100" y="3240000"/>
                  <a:ext cx="8912225" cy="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8" name="Group 27"/>
                <p:cNvGrpSpPr/>
                <p:nvPr/>
              </p:nvGrpSpPr>
              <p:grpSpPr>
                <a:xfrm>
                  <a:off x="207352" y="3248640"/>
                  <a:ext cx="8717417" cy="138240"/>
                  <a:chOff x="252941" y="3212976"/>
                  <a:chExt cx="5742856" cy="138240"/>
                </a:xfrm>
              </p:grpSpPr>
              <p:cxnSp>
                <p:nvCxnSpPr>
                  <p:cNvPr id="7" name="Straight Connector 6"/>
                  <p:cNvCxnSpPr/>
                  <p:nvPr/>
                </p:nvCxnSpPr>
                <p:spPr>
                  <a:xfrm>
                    <a:off x="252941" y="3212976"/>
                    <a:ext cx="0" cy="138240"/>
                  </a:xfrm>
                  <a:prstGeom prst="line">
                    <a:avLst/>
                  </a:prstGeom>
                  <a:ln w="12700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" name="Straight Connector 9"/>
                  <p:cNvCxnSpPr/>
                  <p:nvPr/>
                </p:nvCxnSpPr>
                <p:spPr>
                  <a:xfrm>
                    <a:off x="971276" y="3212976"/>
                    <a:ext cx="0" cy="138240"/>
                  </a:xfrm>
                  <a:prstGeom prst="line">
                    <a:avLst/>
                  </a:prstGeom>
                  <a:ln w="12700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" name="Straight Connector 10"/>
                  <p:cNvCxnSpPr/>
                  <p:nvPr/>
                </p:nvCxnSpPr>
                <p:spPr>
                  <a:xfrm>
                    <a:off x="1689611" y="3212976"/>
                    <a:ext cx="0" cy="138240"/>
                  </a:xfrm>
                  <a:prstGeom prst="line">
                    <a:avLst/>
                  </a:prstGeom>
                  <a:ln w="12700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Straight Connector 14"/>
                  <p:cNvCxnSpPr/>
                  <p:nvPr/>
                </p:nvCxnSpPr>
                <p:spPr>
                  <a:xfrm>
                    <a:off x="2406578" y="3212976"/>
                    <a:ext cx="0" cy="138240"/>
                  </a:xfrm>
                  <a:prstGeom prst="line">
                    <a:avLst/>
                  </a:prstGeom>
                  <a:ln w="12700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Straight Connector 16"/>
                  <p:cNvCxnSpPr/>
                  <p:nvPr/>
                </p:nvCxnSpPr>
                <p:spPr>
                  <a:xfrm>
                    <a:off x="3124369" y="3212976"/>
                    <a:ext cx="0" cy="138240"/>
                  </a:xfrm>
                  <a:prstGeom prst="line">
                    <a:avLst/>
                  </a:prstGeom>
                  <a:ln w="12700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Connector 23"/>
                  <p:cNvCxnSpPr/>
                  <p:nvPr/>
                </p:nvCxnSpPr>
                <p:spPr>
                  <a:xfrm>
                    <a:off x="3842704" y="3212976"/>
                    <a:ext cx="0" cy="138240"/>
                  </a:xfrm>
                  <a:prstGeom prst="line">
                    <a:avLst/>
                  </a:prstGeom>
                  <a:ln w="12700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/>
                  <p:cNvCxnSpPr/>
                  <p:nvPr/>
                </p:nvCxnSpPr>
                <p:spPr>
                  <a:xfrm>
                    <a:off x="4561039" y="3212976"/>
                    <a:ext cx="0" cy="138240"/>
                  </a:xfrm>
                  <a:prstGeom prst="line">
                    <a:avLst/>
                  </a:prstGeom>
                  <a:ln w="12700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/>
                  <p:cNvCxnSpPr/>
                  <p:nvPr/>
                </p:nvCxnSpPr>
                <p:spPr>
                  <a:xfrm>
                    <a:off x="5278006" y="3212976"/>
                    <a:ext cx="0" cy="138240"/>
                  </a:xfrm>
                  <a:prstGeom prst="line">
                    <a:avLst/>
                  </a:prstGeom>
                  <a:ln w="12700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Straight Connector 26"/>
                  <p:cNvCxnSpPr/>
                  <p:nvPr/>
                </p:nvCxnSpPr>
                <p:spPr>
                  <a:xfrm>
                    <a:off x="5995797" y="3212976"/>
                    <a:ext cx="0" cy="138240"/>
                  </a:xfrm>
                  <a:prstGeom prst="line">
                    <a:avLst/>
                  </a:prstGeom>
                  <a:ln w="12700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32" name="TextBox 31"/>
              <p:cNvSpPr txBox="1"/>
              <p:nvPr/>
            </p:nvSpPr>
            <p:spPr>
              <a:xfrm>
                <a:off x="-69120" y="3317760"/>
                <a:ext cx="54864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</a:rPr>
                  <a:t>1950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023431" y="3317760"/>
                <a:ext cx="54864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0000"/>
                    </a:solidFill>
                  </a:rPr>
                  <a:t>1960</a:t>
                </a:r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2113833" y="3317760"/>
                <a:ext cx="54864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0000"/>
                    </a:solidFill>
                  </a:rPr>
                  <a:t>1970</a:t>
                </a:r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3196674" y="3317760"/>
                <a:ext cx="54864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0000"/>
                    </a:solidFill>
                  </a:rPr>
                  <a:t>1980</a:t>
                </a:r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4291737" y="3317760"/>
                <a:ext cx="54864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0000"/>
                    </a:solidFill>
                  </a:rPr>
                  <a:t>1990</a:t>
                </a:r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5382139" y="3317760"/>
                <a:ext cx="54864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0000"/>
                    </a:solidFill>
                  </a:rPr>
                  <a:t>2000</a:t>
                </a:r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461752" y="3317760"/>
                <a:ext cx="54864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0000"/>
                    </a:solidFill>
                  </a:rPr>
                  <a:t>2010</a:t>
                </a:r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7560868" y="3317760"/>
                <a:ext cx="54864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0000"/>
                    </a:solidFill>
                  </a:rPr>
                  <a:t>2020</a:t>
                </a:r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8650445" y="3317760"/>
                <a:ext cx="54864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0000"/>
                    </a:solidFill>
                  </a:rPr>
                  <a:t>2030</a:t>
                </a:r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250495" y="2315520"/>
              <a:ext cx="1035598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BNL</a:t>
              </a:r>
            </a:p>
            <a:p>
              <a:pPr algn="ctr"/>
              <a:r>
                <a:rPr lang="en-US" sz="1200" i="1" dirty="0" smtClean="0">
                  <a:solidFill>
                    <a:schemeClr val="bg1"/>
                  </a:solidFill>
                </a:rPr>
                <a:t>first neutrino</a:t>
              </a:r>
              <a:br>
                <a:rPr lang="en-US" sz="1200" i="1" dirty="0" smtClean="0">
                  <a:solidFill>
                    <a:schemeClr val="bg1"/>
                  </a:solidFill>
                </a:rPr>
              </a:br>
              <a:r>
                <a:rPr lang="en-US" sz="1200" dirty="0" smtClean="0">
                  <a:solidFill>
                    <a:schemeClr val="bg1">
                      <a:lumMod val="65000"/>
                    </a:schemeClr>
                  </a:solidFill>
                </a:rPr>
                <a:t>“beam”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>
              <a:off x="1140435" y="2825280"/>
              <a:ext cx="0" cy="414720"/>
            </a:xfrm>
            <a:prstGeom prst="straightConnector1">
              <a:avLst/>
            </a:prstGeom>
            <a:ln w="127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-51840" y="1086664"/>
              <a:ext cx="1843724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CERN</a:t>
              </a:r>
            </a:p>
            <a:p>
              <a:pPr algn="ctr"/>
              <a:r>
                <a:rPr lang="en-US" sz="1200" i="1" dirty="0" smtClean="0">
                  <a:solidFill>
                    <a:schemeClr val="bg1"/>
                  </a:solidFill>
                </a:rPr>
                <a:t>Horn and bubble chamber</a:t>
              </a:r>
            </a:p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First neutrino beam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49" name="Straight Arrow Connector 48"/>
            <p:cNvCxnSpPr/>
            <p:nvPr/>
          </p:nvCxnSpPr>
          <p:spPr>
            <a:xfrm>
              <a:off x="1459759" y="1825328"/>
              <a:ext cx="0" cy="1414672"/>
            </a:xfrm>
            <a:prstGeom prst="straightConnector1">
              <a:avLst/>
            </a:prstGeom>
            <a:ln w="12700" cmpd="sng"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385487" y="3897661"/>
              <a:ext cx="13131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00FFFF"/>
                  </a:solidFill>
                  <a:latin typeface="Symbol"/>
                </a:rPr>
                <a:t>n</a:t>
              </a:r>
              <a:r>
                <a:rPr lang="en-US" b="1" baseline="-25000" dirty="0" smtClean="0">
                  <a:solidFill>
                    <a:srgbClr val="00FFFF"/>
                  </a:solidFill>
                </a:rPr>
                <a:t>e</a:t>
              </a:r>
              <a:r>
                <a:rPr lang="en-US" b="1" dirty="0" smtClean="0">
                  <a:solidFill>
                    <a:srgbClr val="00FFFF"/>
                  </a:solidFill>
                </a:rPr>
                <a:t>/</a:t>
              </a:r>
              <a:r>
                <a:rPr lang="en-US" b="1" dirty="0" smtClean="0">
                  <a:solidFill>
                    <a:srgbClr val="00FFFF"/>
                  </a:solidFill>
                  <a:latin typeface="Symbol"/>
                </a:rPr>
                <a:t>n</a:t>
              </a:r>
              <a:r>
                <a:rPr lang="en-US" b="1" baseline="-25000" dirty="0" smtClean="0">
                  <a:solidFill>
                    <a:srgbClr val="00FFFF"/>
                  </a:solidFill>
                  <a:latin typeface="Symbol"/>
                </a:rPr>
                <a:t>m</a:t>
              </a:r>
            </a:p>
            <a:p>
              <a:pPr algn="r"/>
              <a:r>
                <a:rPr lang="en-US" b="1" dirty="0" smtClean="0">
                  <a:solidFill>
                    <a:srgbClr val="00FFFF"/>
                  </a:solidFill>
                </a:rPr>
                <a:t>universality</a:t>
              </a:r>
              <a:endParaRPr lang="en-US" b="1" dirty="0">
                <a:solidFill>
                  <a:srgbClr val="00FFFF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541389" y="3990594"/>
              <a:ext cx="10951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b="1" dirty="0" smtClean="0">
                  <a:solidFill>
                    <a:srgbClr val="00FFFF"/>
                  </a:solidFill>
                </a:rPr>
                <a:t>Neutral</a:t>
              </a:r>
            </a:p>
            <a:p>
              <a:pPr algn="r"/>
              <a:r>
                <a:rPr lang="en-US" b="1" dirty="0" smtClean="0">
                  <a:solidFill>
                    <a:srgbClr val="00FFFF"/>
                  </a:solidFill>
                </a:rPr>
                <a:t>Current</a:t>
              </a:r>
              <a:br>
                <a:rPr lang="en-US" b="1" dirty="0" smtClean="0">
                  <a:solidFill>
                    <a:srgbClr val="00FFFF"/>
                  </a:solidFill>
                </a:rPr>
              </a:br>
              <a:r>
                <a:rPr lang="en-US" b="1" dirty="0" smtClean="0">
                  <a:solidFill>
                    <a:srgbClr val="00FFFF"/>
                  </a:solidFill>
                </a:rPr>
                <a:t>discovery</a:t>
              </a:r>
              <a:endParaRPr lang="en-US" b="1" dirty="0">
                <a:solidFill>
                  <a:srgbClr val="00FFFF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572079" y="2601678"/>
              <a:ext cx="1617851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CERN</a:t>
              </a:r>
            </a:p>
            <a:p>
              <a:pPr algn="ctr"/>
              <a:r>
                <a:rPr lang="en-US" sz="1200" i="1" dirty="0" smtClean="0">
                  <a:solidFill>
                    <a:schemeClr val="bg1"/>
                  </a:solidFill>
                </a:rPr>
                <a:t>Horn #2 &amp; </a:t>
              </a:r>
              <a:r>
                <a:rPr lang="en-US" sz="1200" i="1" dirty="0" err="1" smtClean="0">
                  <a:solidFill>
                    <a:schemeClr val="bg1"/>
                  </a:solidFill>
                </a:rPr>
                <a:t>Gargamelle</a:t>
              </a:r>
              <a:endParaRPr lang="en-US" sz="1200" i="1" dirty="0" smtClean="0">
                <a:solidFill>
                  <a:schemeClr val="bg1"/>
                </a:solidFill>
              </a:endParaRPr>
            </a:p>
          </p:txBody>
        </p:sp>
        <p:cxnSp>
          <p:nvCxnSpPr>
            <p:cNvPr id="55" name="Straight Arrow Connector 54"/>
            <p:cNvCxnSpPr/>
            <p:nvPr/>
          </p:nvCxnSpPr>
          <p:spPr>
            <a:xfrm flipV="1">
              <a:off x="2576081" y="3257280"/>
              <a:ext cx="0" cy="819714"/>
            </a:xfrm>
            <a:prstGeom prst="straightConnector1">
              <a:avLst/>
            </a:prstGeom>
            <a:ln w="12700" cmpd="sng">
              <a:solidFill>
                <a:srgbClr val="00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2852360" y="1546352"/>
              <a:ext cx="267583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CERN</a:t>
              </a:r>
            </a:p>
            <a:p>
              <a:pPr algn="ctr"/>
              <a:r>
                <a:rPr lang="en-US" sz="1200" i="1" dirty="0" err="1" smtClean="0">
                  <a:solidFill>
                    <a:schemeClr val="bg1"/>
                  </a:solidFill>
                </a:rPr>
                <a:t>Gargamelle</a:t>
              </a:r>
              <a:r>
                <a:rPr lang="en-US" sz="1200" i="1" dirty="0" smtClean="0">
                  <a:solidFill>
                    <a:schemeClr val="bg1"/>
                  </a:solidFill>
                </a:rPr>
                <a:t>, Aachen/</a:t>
              </a:r>
              <a:r>
                <a:rPr lang="en-US" sz="1200" i="1" dirty="0" err="1" smtClean="0">
                  <a:solidFill>
                    <a:schemeClr val="bg1"/>
                  </a:solidFill>
                </a:rPr>
                <a:t>Padova</a:t>
              </a:r>
              <a:r>
                <a:rPr lang="en-US" sz="1200" i="1" dirty="0" smtClean="0">
                  <a:solidFill>
                    <a:schemeClr val="bg1"/>
                  </a:solidFill>
                </a:rPr>
                <a:t>, CDHS, </a:t>
              </a:r>
              <a:br>
                <a:rPr lang="en-US" sz="1200" i="1" dirty="0" smtClean="0">
                  <a:solidFill>
                    <a:schemeClr val="bg1"/>
                  </a:solidFill>
                </a:rPr>
              </a:br>
              <a:r>
                <a:rPr lang="en-US" sz="1200" i="1" dirty="0" smtClean="0">
                  <a:solidFill>
                    <a:schemeClr val="bg1"/>
                  </a:solidFill>
                </a:rPr>
                <a:t>CHARM, BEBC, CCFR, NOMAD, CHORUS</a:t>
              </a:r>
            </a:p>
          </p:txBody>
        </p:sp>
        <p:sp>
          <p:nvSpPr>
            <p:cNvPr id="57" name="Left Brace 56"/>
            <p:cNvSpPr/>
            <p:nvPr/>
          </p:nvSpPr>
          <p:spPr>
            <a:xfrm rot="5400000">
              <a:off x="4101908" y="2107515"/>
              <a:ext cx="182684" cy="1929254"/>
            </a:xfrm>
            <a:prstGeom prst="leftBrace">
              <a:avLst>
                <a:gd name="adj1" fmla="val 77620"/>
                <a:gd name="adj2" fmla="val 50896"/>
              </a:avLst>
            </a:prstGeom>
            <a:ln w="1905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411956" y="2255664"/>
              <a:ext cx="221739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BNL/FNAL</a:t>
              </a:r>
            </a:p>
            <a:p>
              <a:pPr algn="ctr"/>
              <a:r>
                <a:rPr lang="en-US" sz="1200" i="1" dirty="0" smtClean="0">
                  <a:solidFill>
                    <a:schemeClr val="bg1"/>
                  </a:solidFill>
                </a:rPr>
                <a:t>CITF, HPWF, 7’ BC, 15’ BC, E605, </a:t>
              </a:r>
              <a:br>
                <a:rPr lang="en-US" sz="1200" i="1" dirty="0" smtClean="0">
                  <a:solidFill>
                    <a:schemeClr val="bg1"/>
                  </a:solidFill>
                </a:rPr>
              </a:br>
              <a:r>
                <a:rPr lang="en-US" sz="1200" i="1" dirty="0" smtClean="0">
                  <a:solidFill>
                    <a:schemeClr val="bg1"/>
                  </a:solidFill>
                </a:rPr>
                <a:t>E613, E734, E776, </a:t>
              </a:r>
              <a:r>
                <a:rPr lang="en-US" sz="1200" i="1" dirty="0" err="1" smtClean="0">
                  <a:solidFill>
                    <a:schemeClr val="bg1"/>
                  </a:solidFill>
                </a:rPr>
                <a:t>NuTEV</a:t>
              </a:r>
              <a:endParaRPr lang="en-US" sz="1200" i="1" dirty="0" smtClean="0">
                <a:solidFill>
                  <a:schemeClr val="bg1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794160" y="1207204"/>
              <a:ext cx="87794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IHEP</a:t>
              </a:r>
            </a:p>
            <a:p>
              <a:pPr algn="ctr"/>
              <a:r>
                <a:rPr lang="en-US" sz="1200" i="1" dirty="0" smtClean="0">
                  <a:solidFill>
                    <a:schemeClr val="bg1"/>
                  </a:solidFill>
                </a:rPr>
                <a:t>SKAT, JINR</a:t>
              </a:r>
            </a:p>
          </p:txBody>
        </p:sp>
        <p:sp>
          <p:nvSpPr>
            <p:cNvPr id="60" name="Left Brace 59"/>
            <p:cNvSpPr/>
            <p:nvPr/>
          </p:nvSpPr>
          <p:spPr>
            <a:xfrm rot="16200000">
              <a:off x="3841333" y="2470689"/>
              <a:ext cx="182684" cy="2450404"/>
            </a:xfrm>
            <a:prstGeom prst="leftBrace">
              <a:avLst>
                <a:gd name="adj1" fmla="val 77620"/>
                <a:gd name="adj2" fmla="val 50896"/>
              </a:avLst>
            </a:prstGeom>
            <a:ln w="19050" cmpd="sng">
              <a:solidFill>
                <a:srgbClr val="00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924436" y="3700833"/>
              <a:ext cx="20638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FFFF"/>
                  </a:solidFill>
                </a:rPr>
                <a:t>Development of</a:t>
              </a:r>
              <a:br>
                <a:rPr lang="en-US" b="1" dirty="0" smtClean="0">
                  <a:solidFill>
                    <a:srgbClr val="00FFFF"/>
                  </a:solidFill>
                </a:rPr>
              </a:br>
              <a:r>
                <a:rPr lang="en-US" b="1" dirty="0" smtClean="0">
                  <a:solidFill>
                    <a:srgbClr val="00FFFF"/>
                  </a:solidFill>
                </a:rPr>
                <a:t>E/w SM, QPM, QCD</a:t>
              </a:r>
              <a:endParaRPr lang="en-US" b="1" dirty="0">
                <a:solidFill>
                  <a:srgbClr val="00FFFF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21248" y="3385172"/>
              <a:ext cx="10951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b="1" dirty="0" smtClean="0">
                  <a:solidFill>
                    <a:srgbClr val="00FFFF"/>
                  </a:solidFill>
                  <a:latin typeface="Symbol"/>
                </a:rPr>
                <a:t>n</a:t>
              </a:r>
              <a:r>
                <a:rPr lang="en-US" b="1" baseline="-25000" dirty="0" smtClean="0">
                  <a:solidFill>
                    <a:srgbClr val="00FFFF"/>
                  </a:solidFill>
                  <a:latin typeface="Symbol"/>
                </a:rPr>
                <a:t>m</a:t>
              </a:r>
            </a:p>
            <a:p>
              <a:pPr algn="r"/>
              <a:r>
                <a:rPr lang="en-US" b="1" dirty="0" smtClean="0">
                  <a:solidFill>
                    <a:srgbClr val="00FFFF"/>
                  </a:solidFill>
                </a:rPr>
                <a:t>discovery</a:t>
              </a:r>
              <a:endParaRPr lang="en-US" b="1" dirty="0">
                <a:solidFill>
                  <a:srgbClr val="00FFFF"/>
                </a:solidFill>
              </a:endParaRPr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 flipV="1">
              <a:off x="1140435" y="3248248"/>
              <a:ext cx="0" cy="388868"/>
            </a:xfrm>
            <a:prstGeom prst="straightConnector1">
              <a:avLst/>
            </a:prstGeom>
            <a:ln w="12700" cmpd="sng">
              <a:solidFill>
                <a:srgbClr val="00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V="1">
              <a:off x="1586804" y="3259104"/>
              <a:ext cx="0" cy="819714"/>
            </a:xfrm>
            <a:prstGeom prst="straightConnector1">
              <a:avLst/>
            </a:prstGeom>
            <a:ln w="12700" cmpd="sng">
              <a:solidFill>
                <a:srgbClr val="00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/>
          <p:cNvSpPr txBox="1"/>
          <p:nvPr/>
        </p:nvSpPr>
        <p:spPr>
          <a:xfrm>
            <a:off x="161040" y="5908393"/>
            <a:ext cx="6369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The</a:t>
            </a:r>
          </a:p>
          <a:p>
            <a:pPr algn="ctr"/>
            <a:r>
              <a:rPr 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d</a:t>
            </a:r>
            <a:r>
              <a:rPr lang="en-US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ark</a:t>
            </a:r>
          </a:p>
          <a:p>
            <a:pPr algn="ctr"/>
            <a:r>
              <a:rPr 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a</a:t>
            </a:r>
            <a:r>
              <a:rPr lang="en-US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ge!</a:t>
            </a:r>
            <a:endParaRPr lang="en-US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014311" y="6450103"/>
            <a:ext cx="2645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The middle ages</a:t>
            </a:r>
            <a:endParaRPr lang="en-US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140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6047"/>
            <a:ext cx="9144000" cy="5206873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Neutrino oscillations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Super-</a:t>
            </a:r>
            <a:r>
              <a:rPr lang="en-US" dirty="0" err="1" smtClean="0"/>
              <a:t>Kamiokande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46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4184" y="1406033"/>
            <a:ext cx="5329816" cy="5210847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0" y="0"/>
            <a:ext cx="3280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SK collaboration: PRL 81(8) 1998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606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76" y="292526"/>
            <a:ext cx="8986677" cy="4855302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26" t="40292" r="1194" b="25915"/>
          <a:stretch/>
        </p:blipFill>
        <p:spPr bwMode="auto">
          <a:xfrm>
            <a:off x="87777" y="5408695"/>
            <a:ext cx="8986677" cy="1107108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6040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0175" y="292224"/>
            <a:ext cx="2149475" cy="335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276349"/>
            <a:ext cx="2211387" cy="336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2649538" y="273174"/>
            <a:ext cx="3843337" cy="3354387"/>
            <a:chOff x="1677" y="570"/>
            <a:chExt cx="2421" cy="2113"/>
          </a:xfrm>
        </p:grpSpPr>
        <p:sp>
          <p:nvSpPr>
            <p:cNvPr id="5" name="AutoShape 18"/>
            <p:cNvSpPr>
              <a:spLocks noChangeArrowheads="1"/>
            </p:cNvSpPr>
            <p:nvPr/>
          </p:nvSpPr>
          <p:spPr bwMode="auto">
            <a:xfrm rot="-5400000">
              <a:off x="1232" y="1015"/>
              <a:ext cx="2108" cy="1218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0000"/>
                </a:gs>
                <a:gs pos="100000">
                  <a:srgbClr val="0066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" name="AutoShape 19"/>
            <p:cNvSpPr>
              <a:spLocks noChangeArrowheads="1"/>
            </p:cNvSpPr>
            <p:nvPr/>
          </p:nvSpPr>
          <p:spPr bwMode="auto">
            <a:xfrm rot="5400000" flipH="1">
              <a:off x="2435" y="1020"/>
              <a:ext cx="2108" cy="1218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66FF"/>
                </a:gs>
                <a:gs pos="100000">
                  <a:srgbClr val="0066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6238" y="1334883"/>
            <a:ext cx="5297260" cy="1884941"/>
          </a:xfrm>
          <a:prstGeom prst="rect">
            <a:avLst/>
          </a:prstGeom>
          <a:ln w="28575" cmpd="sng">
            <a:solidFill>
              <a:srgbClr val="FFFF00"/>
            </a:solidFill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894" y="3789040"/>
            <a:ext cx="3402211" cy="2921612"/>
          </a:xfrm>
          <a:prstGeom prst="rect">
            <a:avLst/>
          </a:prstGeom>
          <a:noFill/>
          <a:ln w="28575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208" y="4437112"/>
            <a:ext cx="2540982" cy="1969001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6444208" y="4437112"/>
            <a:ext cx="972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Steriles</a:t>
            </a:r>
            <a:endParaRPr lang="en-US" sz="2000" b="1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024" y="4574799"/>
            <a:ext cx="2483768" cy="1734521"/>
          </a:xfrm>
          <a:prstGeom prst="rect">
            <a:avLst/>
          </a:prstGeom>
          <a:ln w="28575" cmpd="sng">
            <a:solidFill>
              <a:srgbClr val="FFFF00"/>
            </a:solidFill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656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T2K: electron-neutrino appearance: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49</a:t>
            </a:fld>
            <a:r>
              <a:rPr lang="en-US" dirty="0" smtClean="0"/>
              <a:t> 	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2752" y="750797"/>
            <a:ext cx="5460077" cy="3520514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5" y="4365105"/>
            <a:ext cx="6318971" cy="1516214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85" y="750797"/>
            <a:ext cx="3062028" cy="3520514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8483" y="3648808"/>
            <a:ext cx="2604249" cy="3170053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7985" y="5949281"/>
            <a:ext cx="1970996" cy="864096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 cmpd="sng">
            <a:solidFill>
              <a:srgbClr val="FF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-43420" y="6513328"/>
            <a:ext cx="2212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Bordoni</a:t>
            </a:r>
            <a:r>
              <a:rPr lang="en-US" b="1" dirty="0" smtClean="0">
                <a:solidFill>
                  <a:schemeClr val="bg1"/>
                </a:solidFill>
              </a:rPr>
              <a:t>, Neutrino’14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148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… our understanding remains incomplete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5</a:t>
            </a:fld>
            <a:endParaRPr lang="en-US"/>
          </a:p>
        </p:txBody>
      </p:sp>
      <p:pic>
        <p:nvPicPr>
          <p:cNvPr id="3" name="Picture 14" descr="particle univer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9245" y="750797"/>
            <a:ext cx="4229263" cy="6018178"/>
          </a:xfrm>
          <a:prstGeom prst="rect">
            <a:avLst/>
          </a:prstGeom>
          <a:noFill/>
          <a:ln w="28575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842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T2K: electron-neutrino appearance: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50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06" y="750797"/>
            <a:ext cx="4406749" cy="3396027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638" t="11126" r="4844" b="13532"/>
          <a:stretch/>
        </p:blipFill>
        <p:spPr>
          <a:xfrm>
            <a:off x="88307" y="4081694"/>
            <a:ext cx="4406748" cy="2730101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88306" y="4328406"/>
            <a:ext cx="15367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Bordoni</a:t>
            </a:r>
            <a:r>
              <a:rPr lang="en-US" sz="1200" b="1" dirty="0" smtClean="0"/>
              <a:t>, Neutrino’14</a:t>
            </a:r>
            <a:endParaRPr lang="en-US" sz="12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679" y="750797"/>
            <a:ext cx="4460266" cy="5667162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538549" y="6530302"/>
            <a:ext cx="35958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T2K collaboration, PRL 112.061803 2014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38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542" y="1688546"/>
            <a:ext cx="3460946" cy="5121454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06" y="1688546"/>
            <a:ext cx="4637100" cy="5115453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</p:pic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Standard Neutrino Model: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736749" y="676300"/>
            <a:ext cx="5643563" cy="952500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  <a:headEnd/>
            <a:tailEnd/>
          </a:ln>
          <a:effectLst/>
        </p:spPr>
      </p:pic>
      <p:grpSp>
        <p:nvGrpSpPr>
          <p:cNvPr id="13" name="Group 12"/>
          <p:cNvGrpSpPr/>
          <p:nvPr/>
        </p:nvGrpSpPr>
        <p:grpSpPr>
          <a:xfrm>
            <a:off x="3221581" y="1974000"/>
            <a:ext cx="5616623" cy="4664946"/>
            <a:chOff x="3275856" y="2060848"/>
            <a:chExt cx="5616623" cy="4664946"/>
          </a:xfrm>
        </p:grpSpPr>
        <p:sp>
          <p:nvSpPr>
            <p:cNvPr id="7" name="Rectangle 6"/>
            <p:cNvSpPr/>
            <p:nvPr/>
          </p:nvSpPr>
          <p:spPr>
            <a:xfrm>
              <a:off x="3275856" y="2060848"/>
              <a:ext cx="1440160" cy="2304256"/>
            </a:xfrm>
            <a:prstGeom prst="rect">
              <a:avLst/>
            </a:prstGeom>
            <a:noFill/>
            <a:ln w="28575" cmpd="sng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238016" y="5085184"/>
              <a:ext cx="1654463" cy="1640610"/>
            </a:xfrm>
            <a:prstGeom prst="rect">
              <a:avLst/>
            </a:prstGeom>
            <a:noFill/>
            <a:ln w="28575" cmpd="sng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4716016" y="4365104"/>
              <a:ext cx="2520280" cy="720080"/>
            </a:xfrm>
            <a:prstGeom prst="straightConnector1">
              <a:avLst/>
            </a:prstGeom>
            <a:ln w="28575" cmpd="sng">
              <a:solidFill>
                <a:srgbClr val="0066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0" y="0"/>
            <a:ext cx="2792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FFFFFF"/>
                </a:solidFill>
              </a:rPr>
              <a:t>Fogli</a:t>
            </a:r>
            <a:r>
              <a:rPr lang="en-US" sz="1200" b="1" dirty="0" smtClean="0">
                <a:solidFill>
                  <a:srgbClr val="FFFFFF"/>
                </a:solidFill>
              </a:rPr>
              <a:t> et al; </a:t>
            </a:r>
            <a:r>
              <a:rPr lang="en-US" sz="1200" b="1" u="sng" dirty="0">
                <a:solidFill>
                  <a:srgbClr val="FFFFFF"/>
                </a:solidFill>
                <a:hlinkClick r:id="rId6"/>
              </a:rPr>
              <a:t>10.1103/PhysRevD.</a:t>
            </a:r>
            <a:r>
              <a:rPr lang="en-US" sz="1200" b="1" u="sng" dirty="0" smtClean="0">
                <a:solidFill>
                  <a:srgbClr val="FFFFFF"/>
                </a:solidFill>
                <a:hlinkClick r:id="rId6"/>
              </a:rPr>
              <a:t>89.093018 </a:t>
            </a:r>
            <a:endParaRPr lang="en-US" sz="1200" b="1" u="sng" dirty="0" smtClean="0">
              <a:solidFill>
                <a:srgbClr val="FFFFFF"/>
              </a:solidFill>
            </a:endParaRPr>
          </a:p>
          <a:p>
            <a:r>
              <a:rPr lang="en-US" sz="1200" b="1" u="sng" dirty="0" err="1" smtClean="0">
                <a:solidFill>
                  <a:srgbClr val="FFFFFF"/>
                </a:solidFill>
              </a:rPr>
              <a:t>Schwetz</a:t>
            </a:r>
            <a:r>
              <a:rPr lang="en-US" sz="1200" b="1" u="sng" dirty="0" smtClean="0">
                <a:solidFill>
                  <a:srgbClr val="FFFFFF"/>
                </a:solidFill>
              </a:rPr>
              <a:t> et al; </a:t>
            </a:r>
            <a:r>
              <a:rPr lang="en-US" sz="1200" b="1" u="sng" dirty="0">
                <a:hlinkClick r:id="rId7"/>
              </a:rPr>
              <a:t>10.1007/JHEP11(2014)052 </a:t>
            </a:r>
            <a:endParaRPr lang="en-US" sz="1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0141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/>
          <p:cNvSpPr/>
          <p:nvPr/>
        </p:nvSpPr>
        <p:spPr>
          <a:xfrm>
            <a:off x="1140435" y="0"/>
            <a:ext cx="8003565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528193" y="0"/>
            <a:ext cx="3615807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Standard model and LBL oscillations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52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-69120" y="1086664"/>
            <a:ext cx="9268213" cy="3827260"/>
            <a:chOff x="-69120" y="1086664"/>
            <a:chExt cx="9268213" cy="3827260"/>
          </a:xfrm>
        </p:grpSpPr>
        <p:grpSp>
          <p:nvGrpSpPr>
            <p:cNvPr id="6" name="Group 5"/>
            <p:cNvGrpSpPr/>
            <p:nvPr/>
          </p:nvGrpSpPr>
          <p:grpSpPr>
            <a:xfrm>
              <a:off x="-69120" y="1086664"/>
              <a:ext cx="9268213" cy="3827260"/>
              <a:chOff x="-69120" y="1086664"/>
              <a:chExt cx="9268213" cy="3827260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-69120" y="3240000"/>
                <a:ext cx="9268213" cy="385537"/>
                <a:chOff x="-69120" y="3240000"/>
                <a:chExt cx="9268213" cy="385537"/>
              </a:xfrm>
            </p:grpSpPr>
            <p:grpSp>
              <p:nvGrpSpPr>
                <p:cNvPr id="41" name="Group 40"/>
                <p:cNvGrpSpPr/>
                <p:nvPr/>
              </p:nvGrpSpPr>
              <p:grpSpPr>
                <a:xfrm>
                  <a:off x="165100" y="3240000"/>
                  <a:ext cx="8912225" cy="146880"/>
                  <a:chOff x="165100" y="3240000"/>
                  <a:chExt cx="8912225" cy="146880"/>
                </a:xfrm>
              </p:grpSpPr>
              <p:cxnSp>
                <p:nvCxnSpPr>
                  <p:cNvPr id="5" name="Straight Arrow Connector 4"/>
                  <p:cNvCxnSpPr/>
                  <p:nvPr/>
                </p:nvCxnSpPr>
                <p:spPr>
                  <a:xfrm>
                    <a:off x="165100" y="3240000"/>
                    <a:ext cx="8912225" cy="0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8" name="Group 27"/>
                  <p:cNvGrpSpPr/>
                  <p:nvPr/>
                </p:nvGrpSpPr>
                <p:grpSpPr>
                  <a:xfrm>
                    <a:off x="207352" y="3248640"/>
                    <a:ext cx="8717417" cy="138240"/>
                    <a:chOff x="252941" y="3212976"/>
                    <a:chExt cx="5742856" cy="138240"/>
                  </a:xfrm>
                </p:grpSpPr>
                <p:cxnSp>
                  <p:nvCxnSpPr>
                    <p:cNvPr id="7" name="Straight Connector 6"/>
                    <p:cNvCxnSpPr/>
                    <p:nvPr/>
                  </p:nvCxnSpPr>
                  <p:spPr>
                    <a:xfrm>
                      <a:off x="252941" y="3212976"/>
                      <a:ext cx="0" cy="138240"/>
                    </a:xfrm>
                    <a:prstGeom prst="line">
                      <a:avLst/>
                    </a:prstGeom>
                    <a:ln w="12700" cmpd="sng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" name="Straight Connector 9"/>
                    <p:cNvCxnSpPr/>
                    <p:nvPr/>
                  </p:nvCxnSpPr>
                  <p:spPr>
                    <a:xfrm>
                      <a:off x="971276" y="3212976"/>
                      <a:ext cx="0" cy="138240"/>
                    </a:xfrm>
                    <a:prstGeom prst="line">
                      <a:avLst/>
                    </a:prstGeom>
                    <a:ln w="12700" cmpd="sng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" name="Straight Connector 10"/>
                    <p:cNvCxnSpPr/>
                    <p:nvPr/>
                  </p:nvCxnSpPr>
                  <p:spPr>
                    <a:xfrm>
                      <a:off x="1689611" y="3212976"/>
                      <a:ext cx="0" cy="138240"/>
                    </a:xfrm>
                    <a:prstGeom prst="line">
                      <a:avLst/>
                    </a:prstGeom>
                    <a:ln w="12700" cmpd="sng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" name="Straight Connector 14"/>
                    <p:cNvCxnSpPr/>
                    <p:nvPr/>
                  </p:nvCxnSpPr>
                  <p:spPr>
                    <a:xfrm>
                      <a:off x="2406578" y="3212976"/>
                      <a:ext cx="0" cy="138240"/>
                    </a:xfrm>
                    <a:prstGeom prst="line">
                      <a:avLst/>
                    </a:prstGeom>
                    <a:ln w="12700" cmpd="sng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" name="Straight Connector 16"/>
                    <p:cNvCxnSpPr/>
                    <p:nvPr/>
                  </p:nvCxnSpPr>
                  <p:spPr>
                    <a:xfrm>
                      <a:off x="3124369" y="3212976"/>
                      <a:ext cx="0" cy="138240"/>
                    </a:xfrm>
                    <a:prstGeom prst="line">
                      <a:avLst/>
                    </a:prstGeom>
                    <a:ln w="12700" cmpd="sng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" name="Straight Connector 23"/>
                    <p:cNvCxnSpPr/>
                    <p:nvPr/>
                  </p:nvCxnSpPr>
                  <p:spPr>
                    <a:xfrm>
                      <a:off x="3842704" y="3212976"/>
                      <a:ext cx="0" cy="138240"/>
                    </a:xfrm>
                    <a:prstGeom prst="line">
                      <a:avLst/>
                    </a:prstGeom>
                    <a:ln w="12700" cmpd="sng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" name="Straight Connector 24"/>
                    <p:cNvCxnSpPr/>
                    <p:nvPr/>
                  </p:nvCxnSpPr>
                  <p:spPr>
                    <a:xfrm>
                      <a:off x="4561039" y="3212976"/>
                      <a:ext cx="0" cy="138240"/>
                    </a:xfrm>
                    <a:prstGeom prst="line">
                      <a:avLst/>
                    </a:prstGeom>
                    <a:ln w="12700" cmpd="sng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" name="Straight Connector 25"/>
                    <p:cNvCxnSpPr/>
                    <p:nvPr/>
                  </p:nvCxnSpPr>
                  <p:spPr>
                    <a:xfrm>
                      <a:off x="5278006" y="3212976"/>
                      <a:ext cx="0" cy="138240"/>
                    </a:xfrm>
                    <a:prstGeom prst="line">
                      <a:avLst/>
                    </a:prstGeom>
                    <a:ln w="12700" cmpd="sng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" name="Straight Connector 26"/>
                    <p:cNvCxnSpPr/>
                    <p:nvPr/>
                  </p:nvCxnSpPr>
                  <p:spPr>
                    <a:xfrm>
                      <a:off x="5995797" y="3212976"/>
                      <a:ext cx="0" cy="138240"/>
                    </a:xfrm>
                    <a:prstGeom prst="line">
                      <a:avLst/>
                    </a:prstGeom>
                    <a:ln w="12700" cmpd="sng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32" name="TextBox 31"/>
                <p:cNvSpPr txBox="1"/>
                <p:nvPr/>
              </p:nvSpPr>
              <p:spPr>
                <a:xfrm>
                  <a:off x="-69120" y="3317760"/>
                  <a:ext cx="54864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FF0000"/>
                      </a:solidFill>
                    </a:rPr>
                    <a:t>1950</a:t>
                  </a: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1023431" y="3317760"/>
                  <a:ext cx="54864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rgbClr val="FF0000"/>
                      </a:solidFill>
                    </a:rPr>
                    <a:t>1960</a:t>
                  </a:r>
                  <a:endParaRPr lang="en-US" sz="14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2113833" y="3317760"/>
                  <a:ext cx="54864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rgbClr val="FF0000"/>
                      </a:solidFill>
                    </a:rPr>
                    <a:t>1970</a:t>
                  </a:r>
                  <a:endParaRPr lang="en-US" sz="14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3196674" y="3317760"/>
                  <a:ext cx="54864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rgbClr val="FF0000"/>
                      </a:solidFill>
                    </a:rPr>
                    <a:t>1980</a:t>
                  </a:r>
                  <a:endParaRPr lang="en-US" sz="14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4291737" y="3317760"/>
                  <a:ext cx="54864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rgbClr val="FF0000"/>
                      </a:solidFill>
                    </a:rPr>
                    <a:t>1990</a:t>
                  </a:r>
                  <a:endParaRPr lang="en-US" sz="14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5382139" y="3317760"/>
                  <a:ext cx="54864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rgbClr val="FF0000"/>
                      </a:solidFill>
                    </a:rPr>
                    <a:t>2000</a:t>
                  </a:r>
                  <a:endParaRPr lang="en-US" sz="14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6461752" y="3317760"/>
                  <a:ext cx="54864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rgbClr val="FF0000"/>
                      </a:solidFill>
                    </a:rPr>
                    <a:t>2010</a:t>
                  </a:r>
                  <a:endParaRPr lang="en-US" sz="14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7560868" y="3317760"/>
                  <a:ext cx="54864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rgbClr val="FF0000"/>
                      </a:solidFill>
                    </a:rPr>
                    <a:t>2020</a:t>
                  </a:r>
                  <a:endParaRPr lang="en-US" sz="14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8650445" y="3317760"/>
                  <a:ext cx="54864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rgbClr val="FF0000"/>
                      </a:solidFill>
                    </a:rPr>
                    <a:t>2030</a:t>
                  </a:r>
                  <a:endParaRPr lang="en-US" sz="1400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43" name="TextBox 42"/>
              <p:cNvSpPr txBox="1"/>
              <p:nvPr/>
            </p:nvSpPr>
            <p:spPr>
              <a:xfrm>
                <a:off x="250495" y="2315520"/>
                <a:ext cx="1035598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bg1"/>
                    </a:solidFill>
                  </a:rPr>
                  <a:t>BNL</a:t>
                </a:r>
              </a:p>
              <a:p>
                <a:pPr algn="ctr"/>
                <a:r>
                  <a:rPr lang="en-US" sz="1200" i="1" dirty="0" smtClean="0">
                    <a:solidFill>
                      <a:schemeClr val="bg1"/>
                    </a:solidFill>
                  </a:rPr>
                  <a:t>first neutrino</a:t>
                </a:r>
                <a:br>
                  <a:rPr lang="en-US" sz="1200" i="1" dirty="0" smtClean="0">
                    <a:solidFill>
                      <a:schemeClr val="bg1"/>
                    </a:solidFill>
                  </a:rPr>
                </a:br>
                <a:r>
                  <a:rPr lang="en-US" sz="1200" dirty="0" smtClean="0">
                    <a:solidFill>
                      <a:schemeClr val="bg1">
                        <a:lumMod val="65000"/>
                      </a:schemeClr>
                    </a:solidFill>
                  </a:rPr>
                  <a:t>“beam”</a:t>
                </a:r>
                <a:endParaRPr lang="en-US" sz="12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cxnSp>
            <p:nvCxnSpPr>
              <p:cNvPr id="45" name="Straight Arrow Connector 44"/>
              <p:cNvCxnSpPr/>
              <p:nvPr/>
            </p:nvCxnSpPr>
            <p:spPr>
              <a:xfrm>
                <a:off x="1140435" y="2825280"/>
                <a:ext cx="0" cy="414720"/>
              </a:xfrm>
              <a:prstGeom prst="straightConnector1">
                <a:avLst/>
              </a:prstGeom>
              <a:ln w="12700" cmpd="sng"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/>
              <p:cNvSpPr txBox="1"/>
              <p:nvPr/>
            </p:nvSpPr>
            <p:spPr>
              <a:xfrm>
                <a:off x="-51840" y="1086664"/>
                <a:ext cx="1843724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bg1"/>
                    </a:solidFill>
                  </a:rPr>
                  <a:t>CERN</a:t>
                </a:r>
              </a:p>
              <a:p>
                <a:pPr algn="ctr"/>
                <a:r>
                  <a:rPr lang="en-US" sz="1200" i="1" dirty="0" smtClean="0">
                    <a:solidFill>
                      <a:schemeClr val="bg1"/>
                    </a:solidFill>
                  </a:rPr>
                  <a:t>Horn and bubble chamber</a:t>
                </a:r>
              </a:p>
              <a:p>
                <a:pPr algn="ctr"/>
                <a:r>
                  <a:rPr lang="en-US" sz="1200" dirty="0" smtClean="0">
                    <a:solidFill>
                      <a:schemeClr val="bg1"/>
                    </a:solidFill>
                  </a:rPr>
                  <a:t>First neutrino beam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9" name="Straight Arrow Connector 48"/>
              <p:cNvCxnSpPr/>
              <p:nvPr/>
            </p:nvCxnSpPr>
            <p:spPr>
              <a:xfrm>
                <a:off x="1459759" y="1825328"/>
                <a:ext cx="0" cy="1414672"/>
              </a:xfrm>
              <a:prstGeom prst="straightConnector1">
                <a:avLst/>
              </a:prstGeom>
              <a:ln w="12700" cmpd="sng">
                <a:solidFill>
                  <a:srgbClr val="FFFF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/>
              <p:cNvSpPr txBox="1"/>
              <p:nvPr/>
            </p:nvSpPr>
            <p:spPr>
              <a:xfrm>
                <a:off x="385487" y="3897661"/>
                <a:ext cx="131318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b="1" dirty="0">
                    <a:solidFill>
                      <a:srgbClr val="00FFFF"/>
                    </a:solidFill>
                    <a:latin typeface="Symbol"/>
                  </a:rPr>
                  <a:t>n</a:t>
                </a:r>
                <a:r>
                  <a:rPr lang="en-US" b="1" baseline="-25000" dirty="0" smtClean="0">
                    <a:solidFill>
                      <a:srgbClr val="00FFFF"/>
                    </a:solidFill>
                  </a:rPr>
                  <a:t>e</a:t>
                </a:r>
                <a:r>
                  <a:rPr lang="en-US" b="1" dirty="0" smtClean="0">
                    <a:solidFill>
                      <a:srgbClr val="00FFFF"/>
                    </a:solidFill>
                  </a:rPr>
                  <a:t>/</a:t>
                </a:r>
                <a:r>
                  <a:rPr lang="en-US" b="1" dirty="0" smtClean="0">
                    <a:solidFill>
                      <a:srgbClr val="00FFFF"/>
                    </a:solidFill>
                    <a:latin typeface="Symbol"/>
                  </a:rPr>
                  <a:t>n</a:t>
                </a:r>
                <a:r>
                  <a:rPr lang="en-US" b="1" baseline="-25000" dirty="0" smtClean="0">
                    <a:solidFill>
                      <a:srgbClr val="00FFFF"/>
                    </a:solidFill>
                    <a:latin typeface="Symbol"/>
                  </a:rPr>
                  <a:t>m</a:t>
                </a:r>
              </a:p>
              <a:p>
                <a:pPr algn="r"/>
                <a:r>
                  <a:rPr lang="en-US" b="1" dirty="0" smtClean="0">
                    <a:solidFill>
                      <a:srgbClr val="00FFFF"/>
                    </a:solidFill>
                  </a:rPr>
                  <a:t>universality</a:t>
                </a:r>
                <a:endParaRPr lang="en-US" b="1" dirty="0">
                  <a:solidFill>
                    <a:srgbClr val="00FFFF"/>
                  </a:solidFill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1541389" y="3990594"/>
                <a:ext cx="109517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b="1" dirty="0" smtClean="0">
                    <a:solidFill>
                      <a:srgbClr val="00FFFF"/>
                    </a:solidFill>
                  </a:rPr>
                  <a:t>Neutral</a:t>
                </a:r>
              </a:p>
              <a:p>
                <a:pPr algn="r"/>
                <a:r>
                  <a:rPr lang="en-US" b="1" dirty="0" smtClean="0">
                    <a:solidFill>
                      <a:srgbClr val="00FFFF"/>
                    </a:solidFill>
                  </a:rPr>
                  <a:t>Current</a:t>
                </a:r>
                <a:br>
                  <a:rPr lang="en-US" b="1" dirty="0" smtClean="0">
                    <a:solidFill>
                      <a:srgbClr val="00FFFF"/>
                    </a:solidFill>
                  </a:rPr>
                </a:br>
                <a:r>
                  <a:rPr lang="en-US" b="1" dirty="0" smtClean="0">
                    <a:solidFill>
                      <a:srgbClr val="00FFFF"/>
                    </a:solidFill>
                  </a:rPr>
                  <a:t>discovery</a:t>
                </a:r>
                <a:endParaRPr lang="en-US" b="1" dirty="0">
                  <a:solidFill>
                    <a:srgbClr val="00FFFF"/>
                  </a:solidFill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1572079" y="2601678"/>
                <a:ext cx="1617851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bg1"/>
                    </a:solidFill>
                  </a:rPr>
                  <a:t>CERN</a:t>
                </a:r>
              </a:p>
              <a:p>
                <a:pPr algn="ctr"/>
                <a:r>
                  <a:rPr lang="en-US" sz="1200" i="1" dirty="0" smtClean="0">
                    <a:solidFill>
                      <a:schemeClr val="bg1"/>
                    </a:solidFill>
                  </a:rPr>
                  <a:t>Horn #2 &amp; </a:t>
                </a:r>
                <a:r>
                  <a:rPr lang="en-US" sz="1200" i="1" dirty="0" err="1" smtClean="0">
                    <a:solidFill>
                      <a:schemeClr val="bg1"/>
                    </a:solidFill>
                  </a:rPr>
                  <a:t>Gargamelle</a:t>
                </a:r>
                <a:endParaRPr lang="en-US" sz="1200" i="1" dirty="0" smtClean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55" name="Straight Arrow Connector 54"/>
              <p:cNvCxnSpPr/>
              <p:nvPr/>
            </p:nvCxnSpPr>
            <p:spPr>
              <a:xfrm flipV="1">
                <a:off x="2576081" y="3257280"/>
                <a:ext cx="0" cy="819714"/>
              </a:xfrm>
              <a:prstGeom prst="straightConnector1">
                <a:avLst/>
              </a:prstGeom>
              <a:ln w="12700" cmpd="sng">
                <a:solidFill>
                  <a:srgbClr val="00FF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/>
              <p:cNvSpPr txBox="1"/>
              <p:nvPr/>
            </p:nvSpPr>
            <p:spPr>
              <a:xfrm>
                <a:off x="2852360" y="1546352"/>
                <a:ext cx="2675833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bg1"/>
                    </a:solidFill>
                  </a:rPr>
                  <a:t>CERN</a:t>
                </a:r>
              </a:p>
              <a:p>
                <a:pPr algn="ctr"/>
                <a:r>
                  <a:rPr lang="en-US" sz="1200" i="1" dirty="0" err="1" smtClean="0">
                    <a:solidFill>
                      <a:schemeClr val="bg1"/>
                    </a:solidFill>
                  </a:rPr>
                  <a:t>Gargamelle</a:t>
                </a:r>
                <a:r>
                  <a:rPr lang="en-US" sz="1200" i="1" dirty="0" smtClean="0">
                    <a:solidFill>
                      <a:schemeClr val="bg1"/>
                    </a:solidFill>
                  </a:rPr>
                  <a:t>, Aachen/</a:t>
                </a:r>
                <a:r>
                  <a:rPr lang="en-US" sz="1200" i="1" dirty="0" err="1" smtClean="0">
                    <a:solidFill>
                      <a:schemeClr val="bg1"/>
                    </a:solidFill>
                  </a:rPr>
                  <a:t>Padova</a:t>
                </a:r>
                <a:r>
                  <a:rPr lang="en-US" sz="1200" i="1" dirty="0" smtClean="0">
                    <a:solidFill>
                      <a:schemeClr val="bg1"/>
                    </a:solidFill>
                  </a:rPr>
                  <a:t>, CDHS, </a:t>
                </a:r>
                <a:br>
                  <a:rPr lang="en-US" sz="1200" i="1" dirty="0" smtClean="0">
                    <a:solidFill>
                      <a:schemeClr val="bg1"/>
                    </a:solidFill>
                  </a:rPr>
                </a:br>
                <a:r>
                  <a:rPr lang="en-US" sz="1200" i="1" dirty="0" smtClean="0">
                    <a:solidFill>
                      <a:schemeClr val="bg1"/>
                    </a:solidFill>
                  </a:rPr>
                  <a:t>CHARM, BEBC, CCFR, NOMAD, CHORUS</a:t>
                </a:r>
              </a:p>
            </p:txBody>
          </p:sp>
          <p:sp>
            <p:nvSpPr>
              <p:cNvPr id="57" name="Left Brace 56"/>
              <p:cNvSpPr/>
              <p:nvPr/>
            </p:nvSpPr>
            <p:spPr>
              <a:xfrm rot="5400000">
                <a:off x="4101908" y="2107515"/>
                <a:ext cx="182684" cy="1929254"/>
              </a:xfrm>
              <a:prstGeom prst="leftBrace">
                <a:avLst>
                  <a:gd name="adj1" fmla="val 77620"/>
                  <a:gd name="adj2" fmla="val 50896"/>
                </a:avLst>
              </a:prstGeom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3411956" y="2255664"/>
                <a:ext cx="2217399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bg1"/>
                    </a:solidFill>
                  </a:rPr>
                  <a:t>BNL/FNAL</a:t>
                </a:r>
              </a:p>
              <a:p>
                <a:pPr algn="ctr"/>
                <a:r>
                  <a:rPr lang="en-US" sz="1200" i="1" dirty="0" smtClean="0">
                    <a:solidFill>
                      <a:schemeClr val="bg1"/>
                    </a:solidFill>
                  </a:rPr>
                  <a:t>CITF, HPWF, 7’ BC, 15’ BC, E605, </a:t>
                </a:r>
                <a:br>
                  <a:rPr lang="en-US" sz="1200" i="1" dirty="0" smtClean="0">
                    <a:solidFill>
                      <a:schemeClr val="bg1"/>
                    </a:solidFill>
                  </a:rPr>
                </a:br>
                <a:r>
                  <a:rPr lang="en-US" sz="1200" i="1" dirty="0" smtClean="0">
                    <a:solidFill>
                      <a:schemeClr val="bg1"/>
                    </a:solidFill>
                  </a:rPr>
                  <a:t>E613, E734, E776, </a:t>
                </a:r>
                <a:r>
                  <a:rPr lang="en-US" sz="1200" i="1" dirty="0" err="1" smtClean="0">
                    <a:solidFill>
                      <a:schemeClr val="bg1"/>
                    </a:solidFill>
                  </a:rPr>
                  <a:t>NuTEV</a:t>
                </a:r>
                <a:endParaRPr lang="en-US" sz="1200" i="1" dirty="0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2794160" y="1207204"/>
                <a:ext cx="877940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bg1"/>
                    </a:solidFill>
                  </a:rPr>
                  <a:t>IHEP</a:t>
                </a:r>
              </a:p>
              <a:p>
                <a:pPr algn="ctr"/>
                <a:r>
                  <a:rPr lang="en-US" sz="1200" i="1" dirty="0" smtClean="0">
                    <a:solidFill>
                      <a:schemeClr val="bg1"/>
                    </a:solidFill>
                  </a:rPr>
                  <a:t>SKAT, JINR</a:t>
                </a:r>
              </a:p>
            </p:txBody>
          </p:sp>
          <p:sp>
            <p:nvSpPr>
              <p:cNvPr id="60" name="Left Brace 59"/>
              <p:cNvSpPr/>
              <p:nvPr/>
            </p:nvSpPr>
            <p:spPr>
              <a:xfrm rot="16200000">
                <a:off x="3841333" y="2470689"/>
                <a:ext cx="182684" cy="2450404"/>
              </a:xfrm>
              <a:prstGeom prst="leftBrace">
                <a:avLst>
                  <a:gd name="adj1" fmla="val 77620"/>
                  <a:gd name="adj2" fmla="val 50896"/>
                </a:avLst>
              </a:prstGeom>
              <a:ln w="19050" cmpd="sng">
                <a:solidFill>
                  <a:srgbClr val="00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2924436" y="3700833"/>
                <a:ext cx="206389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00FFFF"/>
                    </a:solidFill>
                  </a:rPr>
                  <a:t>Development of</a:t>
                </a:r>
                <a:br>
                  <a:rPr lang="en-US" b="1" dirty="0" smtClean="0">
                    <a:solidFill>
                      <a:srgbClr val="00FFFF"/>
                    </a:solidFill>
                  </a:rPr>
                </a:br>
                <a:r>
                  <a:rPr lang="en-US" b="1" dirty="0" smtClean="0">
                    <a:solidFill>
                      <a:srgbClr val="00FFFF"/>
                    </a:solidFill>
                  </a:rPr>
                  <a:t>E/w SM, QPM, QCD</a:t>
                </a:r>
                <a:endParaRPr lang="en-US" b="1" dirty="0">
                  <a:solidFill>
                    <a:srgbClr val="00FFFF"/>
                  </a:solidFill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21248" y="3385172"/>
                <a:ext cx="109517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b="1" dirty="0" smtClean="0">
                    <a:solidFill>
                      <a:srgbClr val="00FFFF"/>
                    </a:solidFill>
                    <a:latin typeface="Symbol"/>
                  </a:rPr>
                  <a:t>n</a:t>
                </a:r>
                <a:r>
                  <a:rPr lang="en-US" b="1" baseline="-25000" dirty="0" smtClean="0">
                    <a:solidFill>
                      <a:srgbClr val="00FFFF"/>
                    </a:solidFill>
                    <a:latin typeface="Symbol"/>
                  </a:rPr>
                  <a:t>m</a:t>
                </a:r>
              </a:p>
              <a:p>
                <a:pPr algn="r"/>
                <a:r>
                  <a:rPr lang="en-US" b="1" dirty="0" smtClean="0">
                    <a:solidFill>
                      <a:srgbClr val="00FFFF"/>
                    </a:solidFill>
                  </a:rPr>
                  <a:t>discovery</a:t>
                </a:r>
                <a:endParaRPr lang="en-US" b="1" dirty="0">
                  <a:solidFill>
                    <a:srgbClr val="00FFFF"/>
                  </a:solidFill>
                </a:endParaRPr>
              </a:p>
            </p:txBody>
          </p:sp>
          <p:cxnSp>
            <p:nvCxnSpPr>
              <p:cNvPr id="46" name="Straight Arrow Connector 45"/>
              <p:cNvCxnSpPr/>
              <p:nvPr/>
            </p:nvCxnSpPr>
            <p:spPr>
              <a:xfrm flipV="1">
                <a:off x="1140435" y="3248248"/>
                <a:ext cx="0" cy="388868"/>
              </a:xfrm>
              <a:prstGeom prst="straightConnector1">
                <a:avLst/>
              </a:prstGeom>
              <a:ln w="12700" cmpd="sng">
                <a:solidFill>
                  <a:srgbClr val="00FF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/>
              <p:cNvCxnSpPr/>
              <p:nvPr/>
            </p:nvCxnSpPr>
            <p:spPr>
              <a:xfrm flipV="1">
                <a:off x="1586804" y="3259104"/>
                <a:ext cx="0" cy="819714"/>
              </a:xfrm>
              <a:prstGeom prst="straightConnector1">
                <a:avLst/>
              </a:prstGeom>
              <a:ln w="12700" cmpd="sng">
                <a:solidFill>
                  <a:srgbClr val="00FF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TextBox 49"/>
            <p:cNvSpPr txBox="1"/>
            <p:nvPr/>
          </p:nvSpPr>
          <p:spPr>
            <a:xfrm>
              <a:off x="5717680" y="1975449"/>
              <a:ext cx="118180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CERN</a:t>
              </a:r>
            </a:p>
            <a:p>
              <a:pPr algn="ctr"/>
              <a:r>
                <a:rPr lang="en-US" sz="1200" i="1" dirty="0" smtClean="0">
                  <a:solidFill>
                    <a:schemeClr val="bg1"/>
                  </a:solidFill>
                </a:rPr>
                <a:t>OPERA, ICARUS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845425" y="1538483"/>
              <a:ext cx="168074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FNAL</a:t>
              </a:r>
            </a:p>
            <a:p>
              <a:pPr algn="ctr"/>
              <a:r>
                <a:rPr lang="en-US" sz="1200" i="1" dirty="0" smtClean="0">
                  <a:solidFill>
                    <a:schemeClr val="bg1"/>
                  </a:solidFill>
                </a:rPr>
                <a:t>MINOS, MINOS+, </a:t>
              </a:r>
              <a:r>
                <a:rPr lang="en-US" sz="1200" i="1" dirty="0" err="1" smtClean="0">
                  <a:solidFill>
                    <a:schemeClr val="bg1"/>
                  </a:solidFill>
                </a:rPr>
                <a:t>NOvA</a:t>
              </a:r>
              <a:endParaRPr lang="en-US" sz="1200" i="1" dirty="0" smtClean="0">
                <a:solidFill>
                  <a:schemeClr val="bg1"/>
                </a:solidFill>
              </a:endParaRPr>
            </a:p>
          </p:txBody>
        </p:sp>
        <p:sp>
          <p:nvSpPr>
            <p:cNvPr id="62" name="Left Brace 61"/>
            <p:cNvSpPr/>
            <p:nvPr/>
          </p:nvSpPr>
          <p:spPr>
            <a:xfrm rot="5400000">
              <a:off x="6501720" y="1843540"/>
              <a:ext cx="182684" cy="2484259"/>
            </a:xfrm>
            <a:prstGeom prst="leftBrace">
              <a:avLst>
                <a:gd name="adj1" fmla="val 77620"/>
                <a:gd name="adj2" fmla="val 50896"/>
              </a:avLst>
            </a:prstGeom>
            <a:ln w="1905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521120" y="2462042"/>
              <a:ext cx="131087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KEK/J-PARC</a:t>
              </a:r>
            </a:p>
            <a:p>
              <a:pPr algn="ctr"/>
              <a:r>
                <a:rPr lang="en-US" sz="1200" i="1" dirty="0" smtClean="0">
                  <a:solidFill>
                    <a:schemeClr val="bg1"/>
                  </a:solidFill>
                </a:rPr>
                <a:t>K2K, T2K</a:t>
              </a:r>
            </a:p>
          </p:txBody>
        </p:sp>
        <p:sp>
          <p:nvSpPr>
            <p:cNvPr id="64" name="Left Brace 63"/>
            <p:cNvSpPr/>
            <p:nvPr/>
          </p:nvSpPr>
          <p:spPr>
            <a:xfrm rot="16200000">
              <a:off x="6176067" y="2665032"/>
              <a:ext cx="182684" cy="2061717"/>
            </a:xfrm>
            <a:prstGeom prst="leftBrace">
              <a:avLst>
                <a:gd name="adj1" fmla="val 77620"/>
                <a:gd name="adj2" fmla="val 50896"/>
              </a:avLst>
            </a:prstGeom>
            <a:ln w="19050" cmpd="sng">
              <a:solidFill>
                <a:srgbClr val="00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285299" y="3700833"/>
              <a:ext cx="19664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FFFF"/>
                  </a:solidFill>
                </a:rPr>
                <a:t>Development of</a:t>
              </a:r>
              <a:br>
                <a:rPr lang="en-US" b="1" dirty="0" smtClean="0">
                  <a:solidFill>
                    <a:srgbClr val="00FFFF"/>
                  </a:solidFill>
                </a:rPr>
              </a:br>
              <a:r>
                <a:rPr lang="en-US" b="1" dirty="0" smtClean="0">
                  <a:solidFill>
                    <a:srgbClr val="00FFFF"/>
                  </a:solidFill>
                </a:rPr>
                <a:t>Standard Neutrino </a:t>
              </a:r>
              <a:br>
                <a:rPr lang="en-US" b="1" dirty="0" smtClean="0">
                  <a:solidFill>
                    <a:srgbClr val="00FFFF"/>
                  </a:solidFill>
                </a:rPr>
              </a:br>
              <a:r>
                <a:rPr lang="en-US" b="1" dirty="0" smtClean="0">
                  <a:solidFill>
                    <a:srgbClr val="00FFFF"/>
                  </a:solidFill>
                </a:rPr>
                <a:t>Model</a:t>
              </a:r>
              <a:endParaRPr lang="en-US" b="1" dirty="0">
                <a:solidFill>
                  <a:srgbClr val="00FFFF"/>
                </a:solidFill>
              </a:endParaRP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161040" y="5908393"/>
            <a:ext cx="6369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The</a:t>
            </a:r>
          </a:p>
          <a:p>
            <a:pPr algn="ctr"/>
            <a:r>
              <a:rPr 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d</a:t>
            </a:r>
            <a:r>
              <a:rPr lang="en-US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ark</a:t>
            </a:r>
          </a:p>
          <a:p>
            <a:pPr algn="ctr"/>
            <a:r>
              <a:rPr 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a</a:t>
            </a:r>
            <a:r>
              <a:rPr lang="en-US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ge!</a:t>
            </a:r>
            <a:endParaRPr lang="en-US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2014311" y="6450103"/>
            <a:ext cx="2645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The middle ages</a:t>
            </a:r>
            <a:endParaRPr lang="en-US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975630" y="6450103"/>
            <a:ext cx="2645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The enlightenment</a:t>
            </a:r>
            <a:endParaRPr lang="en-US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659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LBNF/DUNE: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0586" y="3903045"/>
            <a:ext cx="4273414" cy="113013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Near detector options:</a:t>
            </a:r>
          </a:p>
          <a:p>
            <a:pPr lvl="1"/>
            <a:r>
              <a:rPr lang="en-US" dirty="0" err="1" smtClean="0"/>
              <a:t>HiResMnu</a:t>
            </a:r>
            <a:endParaRPr lang="en-US" dirty="0" smtClean="0"/>
          </a:p>
          <a:p>
            <a:pPr lvl="1"/>
            <a:r>
              <a:rPr lang="en-US" dirty="0" err="1" smtClean="0"/>
              <a:t>Lar</a:t>
            </a:r>
            <a:r>
              <a:rPr lang="en-US" dirty="0" smtClean="0"/>
              <a:t> TPC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53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24" y="764704"/>
            <a:ext cx="4287209" cy="3098676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24" y="3975069"/>
            <a:ext cx="4775208" cy="2797809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6684" y="5054160"/>
            <a:ext cx="4259812" cy="1736536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5496" y="3584049"/>
            <a:ext cx="15892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1110.6249, 1307.7335</a:t>
            </a:r>
            <a:endParaRPr lang="en-US" sz="1200" b="1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7922" y="987796"/>
            <a:ext cx="4580744" cy="2525771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110847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Long-Baseline Neutrino Experiment: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54</a:t>
            </a:fld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0" y="692697"/>
            <a:ext cx="4430713" cy="3096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200" b="1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b="1" kern="1200">
                <a:solidFill>
                  <a:srgbClr val="00FF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b="1" kern="1200">
                <a:solidFill>
                  <a:srgbClr val="66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b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Source:</a:t>
            </a:r>
          </a:p>
          <a:p>
            <a:pPr lvl="1"/>
            <a:r>
              <a:rPr lang="en-US" dirty="0" smtClean="0"/>
              <a:t>FNAL MI: 700 kW</a:t>
            </a:r>
          </a:p>
          <a:p>
            <a:pPr lvl="1"/>
            <a:r>
              <a:rPr lang="en-US" dirty="0" smtClean="0"/>
              <a:t>Project X: 2.3 MW [upgrade]</a:t>
            </a:r>
          </a:p>
          <a:p>
            <a:r>
              <a:rPr lang="en-US" dirty="0" smtClean="0"/>
              <a:t>Detector: </a:t>
            </a:r>
            <a:r>
              <a:rPr lang="en-US" dirty="0" err="1" smtClean="0"/>
              <a:t>LAr</a:t>
            </a:r>
            <a:r>
              <a:rPr lang="en-US" dirty="0" smtClean="0"/>
              <a:t> TPC</a:t>
            </a:r>
          </a:p>
          <a:p>
            <a:pPr lvl="1"/>
            <a:r>
              <a:rPr lang="en-US" dirty="0" err="1" smtClean="0"/>
              <a:t>Fiducial</a:t>
            </a:r>
            <a:r>
              <a:rPr lang="en-US" dirty="0" smtClean="0"/>
              <a:t> mass: 10 </a:t>
            </a:r>
            <a:r>
              <a:rPr lang="en-US" dirty="0" err="1" smtClean="0"/>
              <a:t>kTonne</a:t>
            </a:r>
            <a:endParaRPr lang="en-US" dirty="0" smtClean="0"/>
          </a:p>
          <a:p>
            <a:pPr lvl="2"/>
            <a:r>
              <a:rPr lang="en-US" dirty="0" smtClean="0"/>
              <a:t>Upgrade to 34 </a:t>
            </a:r>
            <a:r>
              <a:rPr lang="en-US" dirty="0" err="1" smtClean="0"/>
              <a:t>kTonne</a:t>
            </a:r>
            <a:endParaRPr lang="en-US" dirty="0" smtClean="0"/>
          </a:p>
          <a:p>
            <a:pPr lvl="1"/>
            <a:r>
              <a:rPr lang="en-US" dirty="0" smtClean="0"/>
              <a:t>Site: SURF</a:t>
            </a:r>
          </a:p>
          <a:p>
            <a:pPr lvl="2"/>
            <a:r>
              <a:rPr lang="en-US" dirty="0" smtClean="0"/>
              <a:t>On axis; upgrade u/g 4850 </a:t>
            </a:r>
            <a:r>
              <a:rPr lang="en-US" dirty="0" err="1" smtClean="0"/>
              <a:t>ft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Baseline 1300 km</a:t>
            </a:r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5877" y="692696"/>
            <a:ext cx="4096603" cy="2952327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7" y="3789041"/>
            <a:ext cx="6277709" cy="3024336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3" name="TextBox 2"/>
          <p:cNvSpPr txBox="1"/>
          <p:nvPr/>
        </p:nvSpPr>
        <p:spPr>
          <a:xfrm rot="16200000">
            <a:off x="-648608" y="5934733"/>
            <a:ext cx="15627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FFFF"/>
                </a:solidFill>
              </a:rPr>
              <a:t>arXiv:1307.7335</a:t>
            </a:r>
            <a:endParaRPr lang="en-US" sz="1600" b="1" dirty="0" smtClean="0">
              <a:solidFill>
                <a:srgbClr val="FFFFFF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934352" y="4133868"/>
            <a:ext cx="697627" cy="2313118"/>
            <a:chOff x="1934352" y="4133868"/>
            <a:chExt cx="697627" cy="2313118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2051720" y="4343305"/>
              <a:ext cx="754" cy="2103681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1934352" y="4133868"/>
              <a:ext cx="69762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 smtClean="0"/>
                <a:t>~1.2 GeV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7718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Long-Baseline </a:t>
            </a:r>
            <a:r>
              <a:rPr lang="en-US" dirty="0"/>
              <a:t>Neutrino Experiment: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156251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Systematic uncertainties:</a:t>
            </a:r>
          </a:p>
          <a:p>
            <a:pPr lvl="1"/>
            <a:r>
              <a:rPr lang="en-US" dirty="0" smtClean="0"/>
              <a:t>Signal: 1%</a:t>
            </a:r>
          </a:p>
          <a:p>
            <a:pPr lvl="1"/>
            <a:r>
              <a:rPr lang="en-US" dirty="0" smtClean="0"/>
              <a:t>Background: 5%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55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994" y="2489057"/>
            <a:ext cx="8120603" cy="4036061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-15083" y="6546830"/>
            <a:ext cx="15627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FFFF"/>
                </a:solidFill>
              </a:rPr>
              <a:t>arXiv:1307.7335</a:t>
            </a:r>
            <a:endParaRPr lang="en-US" sz="1600" b="1" dirty="0" smtClean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764704"/>
            <a:ext cx="4139952" cy="1536646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5004048" y="1137444"/>
            <a:ext cx="3888432" cy="216024"/>
          </a:xfrm>
          <a:prstGeom prst="rect">
            <a:avLst/>
          </a:prstGeom>
          <a:noFill/>
          <a:ln w="28575" cmpd="sng">
            <a:solidFill>
              <a:srgbClr val="00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004048" y="1516534"/>
            <a:ext cx="3888432" cy="216024"/>
          </a:xfrm>
          <a:prstGeom prst="rect">
            <a:avLst/>
          </a:prstGeom>
          <a:noFill/>
          <a:ln w="28575" cmpd="sng">
            <a:solidFill>
              <a:srgbClr val="00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219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1140435" y="0"/>
            <a:ext cx="8003565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5528193" y="0"/>
            <a:ext cx="3615807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835192" y="0"/>
            <a:ext cx="1308808" cy="6858000"/>
          </a:xfrm>
          <a:prstGeom prst="rect">
            <a:avLst/>
          </a:prstGeom>
          <a:solidFill>
            <a:srgbClr val="4C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161040" y="5908393"/>
            <a:ext cx="6369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The</a:t>
            </a:r>
          </a:p>
          <a:p>
            <a:pPr algn="ctr"/>
            <a:r>
              <a:rPr 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d</a:t>
            </a:r>
            <a:r>
              <a:rPr lang="en-US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ark</a:t>
            </a:r>
          </a:p>
          <a:p>
            <a:pPr algn="ctr"/>
            <a:r>
              <a:rPr 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a</a:t>
            </a:r>
            <a:r>
              <a:rPr lang="en-US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ge!</a:t>
            </a:r>
            <a:endParaRPr lang="en-US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014311" y="6450103"/>
            <a:ext cx="2645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The middle ages</a:t>
            </a:r>
            <a:endParaRPr lang="en-US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217063" y="6250290"/>
            <a:ext cx="2645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The</a:t>
            </a:r>
            <a:br>
              <a:rPr lang="en-US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r>
              <a:rPr lang="en-US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enlightenment</a:t>
            </a:r>
            <a:endParaRPr lang="en-US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Standard model and LBL oscillations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56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-69120" y="1086664"/>
            <a:ext cx="9268213" cy="3827260"/>
            <a:chOff x="-69120" y="1086664"/>
            <a:chExt cx="9268213" cy="3827260"/>
          </a:xfrm>
        </p:grpSpPr>
        <p:grpSp>
          <p:nvGrpSpPr>
            <p:cNvPr id="6" name="Group 5"/>
            <p:cNvGrpSpPr/>
            <p:nvPr/>
          </p:nvGrpSpPr>
          <p:grpSpPr>
            <a:xfrm>
              <a:off x="-69120" y="1086664"/>
              <a:ext cx="9268213" cy="3827260"/>
              <a:chOff x="-69120" y="1086664"/>
              <a:chExt cx="9268213" cy="3827260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-69120" y="3240000"/>
                <a:ext cx="9268213" cy="385537"/>
                <a:chOff x="-69120" y="3240000"/>
                <a:chExt cx="9268213" cy="385537"/>
              </a:xfrm>
            </p:grpSpPr>
            <p:grpSp>
              <p:nvGrpSpPr>
                <p:cNvPr id="41" name="Group 40"/>
                <p:cNvGrpSpPr/>
                <p:nvPr/>
              </p:nvGrpSpPr>
              <p:grpSpPr>
                <a:xfrm>
                  <a:off x="165100" y="3240000"/>
                  <a:ext cx="8912225" cy="146880"/>
                  <a:chOff x="165100" y="3240000"/>
                  <a:chExt cx="8912225" cy="146880"/>
                </a:xfrm>
              </p:grpSpPr>
              <p:cxnSp>
                <p:nvCxnSpPr>
                  <p:cNvPr id="5" name="Straight Arrow Connector 4"/>
                  <p:cNvCxnSpPr/>
                  <p:nvPr/>
                </p:nvCxnSpPr>
                <p:spPr>
                  <a:xfrm>
                    <a:off x="165100" y="3240000"/>
                    <a:ext cx="8912225" cy="0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8" name="Group 27"/>
                  <p:cNvGrpSpPr/>
                  <p:nvPr/>
                </p:nvGrpSpPr>
                <p:grpSpPr>
                  <a:xfrm>
                    <a:off x="207352" y="3248640"/>
                    <a:ext cx="8717417" cy="138240"/>
                    <a:chOff x="252941" y="3212976"/>
                    <a:chExt cx="5742856" cy="138240"/>
                  </a:xfrm>
                </p:grpSpPr>
                <p:cxnSp>
                  <p:nvCxnSpPr>
                    <p:cNvPr id="7" name="Straight Connector 6"/>
                    <p:cNvCxnSpPr/>
                    <p:nvPr/>
                  </p:nvCxnSpPr>
                  <p:spPr>
                    <a:xfrm>
                      <a:off x="252941" y="3212976"/>
                      <a:ext cx="0" cy="138240"/>
                    </a:xfrm>
                    <a:prstGeom prst="line">
                      <a:avLst/>
                    </a:prstGeom>
                    <a:ln w="12700" cmpd="sng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" name="Straight Connector 9"/>
                    <p:cNvCxnSpPr/>
                    <p:nvPr/>
                  </p:nvCxnSpPr>
                  <p:spPr>
                    <a:xfrm>
                      <a:off x="971276" y="3212976"/>
                      <a:ext cx="0" cy="138240"/>
                    </a:xfrm>
                    <a:prstGeom prst="line">
                      <a:avLst/>
                    </a:prstGeom>
                    <a:ln w="12700" cmpd="sng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" name="Straight Connector 10"/>
                    <p:cNvCxnSpPr/>
                    <p:nvPr/>
                  </p:nvCxnSpPr>
                  <p:spPr>
                    <a:xfrm>
                      <a:off x="1689611" y="3212976"/>
                      <a:ext cx="0" cy="138240"/>
                    </a:xfrm>
                    <a:prstGeom prst="line">
                      <a:avLst/>
                    </a:prstGeom>
                    <a:ln w="12700" cmpd="sng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" name="Straight Connector 14"/>
                    <p:cNvCxnSpPr/>
                    <p:nvPr/>
                  </p:nvCxnSpPr>
                  <p:spPr>
                    <a:xfrm>
                      <a:off x="2406578" y="3212976"/>
                      <a:ext cx="0" cy="138240"/>
                    </a:xfrm>
                    <a:prstGeom prst="line">
                      <a:avLst/>
                    </a:prstGeom>
                    <a:ln w="12700" cmpd="sng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" name="Straight Connector 16"/>
                    <p:cNvCxnSpPr/>
                    <p:nvPr/>
                  </p:nvCxnSpPr>
                  <p:spPr>
                    <a:xfrm>
                      <a:off x="3124369" y="3212976"/>
                      <a:ext cx="0" cy="138240"/>
                    </a:xfrm>
                    <a:prstGeom prst="line">
                      <a:avLst/>
                    </a:prstGeom>
                    <a:ln w="12700" cmpd="sng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" name="Straight Connector 23"/>
                    <p:cNvCxnSpPr/>
                    <p:nvPr/>
                  </p:nvCxnSpPr>
                  <p:spPr>
                    <a:xfrm>
                      <a:off x="3842704" y="3212976"/>
                      <a:ext cx="0" cy="138240"/>
                    </a:xfrm>
                    <a:prstGeom prst="line">
                      <a:avLst/>
                    </a:prstGeom>
                    <a:ln w="12700" cmpd="sng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" name="Straight Connector 24"/>
                    <p:cNvCxnSpPr/>
                    <p:nvPr/>
                  </p:nvCxnSpPr>
                  <p:spPr>
                    <a:xfrm>
                      <a:off x="4561039" y="3212976"/>
                      <a:ext cx="0" cy="138240"/>
                    </a:xfrm>
                    <a:prstGeom prst="line">
                      <a:avLst/>
                    </a:prstGeom>
                    <a:ln w="12700" cmpd="sng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" name="Straight Connector 25"/>
                    <p:cNvCxnSpPr/>
                    <p:nvPr/>
                  </p:nvCxnSpPr>
                  <p:spPr>
                    <a:xfrm>
                      <a:off x="5278006" y="3212976"/>
                      <a:ext cx="0" cy="138240"/>
                    </a:xfrm>
                    <a:prstGeom prst="line">
                      <a:avLst/>
                    </a:prstGeom>
                    <a:ln w="12700" cmpd="sng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" name="Straight Connector 26"/>
                    <p:cNvCxnSpPr/>
                    <p:nvPr/>
                  </p:nvCxnSpPr>
                  <p:spPr>
                    <a:xfrm>
                      <a:off x="5995797" y="3212976"/>
                      <a:ext cx="0" cy="138240"/>
                    </a:xfrm>
                    <a:prstGeom prst="line">
                      <a:avLst/>
                    </a:prstGeom>
                    <a:ln w="12700" cmpd="sng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32" name="TextBox 31"/>
                <p:cNvSpPr txBox="1"/>
                <p:nvPr/>
              </p:nvSpPr>
              <p:spPr>
                <a:xfrm>
                  <a:off x="-69120" y="3317760"/>
                  <a:ext cx="54864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FF0000"/>
                      </a:solidFill>
                    </a:rPr>
                    <a:t>1950</a:t>
                  </a: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1023431" y="3317760"/>
                  <a:ext cx="54864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rgbClr val="FF0000"/>
                      </a:solidFill>
                    </a:rPr>
                    <a:t>1960</a:t>
                  </a:r>
                  <a:endParaRPr lang="en-US" sz="14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2113833" y="3317760"/>
                  <a:ext cx="54864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rgbClr val="FF0000"/>
                      </a:solidFill>
                    </a:rPr>
                    <a:t>1970</a:t>
                  </a:r>
                  <a:endParaRPr lang="en-US" sz="14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3196674" y="3317760"/>
                  <a:ext cx="54864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rgbClr val="FF0000"/>
                      </a:solidFill>
                    </a:rPr>
                    <a:t>1980</a:t>
                  </a:r>
                  <a:endParaRPr lang="en-US" sz="14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4291737" y="3317760"/>
                  <a:ext cx="54864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rgbClr val="FF0000"/>
                      </a:solidFill>
                    </a:rPr>
                    <a:t>1990</a:t>
                  </a:r>
                  <a:endParaRPr lang="en-US" sz="14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5382139" y="3317760"/>
                  <a:ext cx="54864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rgbClr val="FF0000"/>
                      </a:solidFill>
                    </a:rPr>
                    <a:t>2000</a:t>
                  </a:r>
                  <a:endParaRPr lang="en-US" sz="14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6461752" y="3317760"/>
                  <a:ext cx="54864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rgbClr val="FF0000"/>
                      </a:solidFill>
                    </a:rPr>
                    <a:t>2010</a:t>
                  </a:r>
                  <a:endParaRPr lang="en-US" sz="14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7560868" y="3317760"/>
                  <a:ext cx="54864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rgbClr val="FF0000"/>
                      </a:solidFill>
                    </a:rPr>
                    <a:t>2020</a:t>
                  </a:r>
                  <a:endParaRPr lang="en-US" sz="14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8650445" y="3317760"/>
                  <a:ext cx="54864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rgbClr val="FF0000"/>
                      </a:solidFill>
                    </a:rPr>
                    <a:t>2030</a:t>
                  </a:r>
                  <a:endParaRPr lang="en-US" sz="1400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43" name="TextBox 42"/>
              <p:cNvSpPr txBox="1"/>
              <p:nvPr/>
            </p:nvSpPr>
            <p:spPr>
              <a:xfrm>
                <a:off x="250495" y="2315520"/>
                <a:ext cx="1035598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bg1"/>
                    </a:solidFill>
                  </a:rPr>
                  <a:t>BNL</a:t>
                </a:r>
              </a:p>
              <a:p>
                <a:pPr algn="ctr"/>
                <a:r>
                  <a:rPr lang="en-US" sz="1200" i="1" dirty="0" smtClean="0">
                    <a:solidFill>
                      <a:schemeClr val="bg1"/>
                    </a:solidFill>
                  </a:rPr>
                  <a:t>first neutrino</a:t>
                </a:r>
                <a:br>
                  <a:rPr lang="en-US" sz="1200" i="1" dirty="0" smtClean="0">
                    <a:solidFill>
                      <a:schemeClr val="bg1"/>
                    </a:solidFill>
                  </a:rPr>
                </a:br>
                <a:r>
                  <a:rPr lang="en-US" sz="1200" dirty="0" smtClean="0">
                    <a:solidFill>
                      <a:schemeClr val="bg1">
                        <a:lumMod val="65000"/>
                      </a:schemeClr>
                    </a:solidFill>
                  </a:rPr>
                  <a:t>“beam”</a:t>
                </a:r>
                <a:endParaRPr lang="en-US" sz="12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cxnSp>
            <p:nvCxnSpPr>
              <p:cNvPr id="45" name="Straight Arrow Connector 44"/>
              <p:cNvCxnSpPr/>
              <p:nvPr/>
            </p:nvCxnSpPr>
            <p:spPr>
              <a:xfrm>
                <a:off x="1140435" y="2825280"/>
                <a:ext cx="0" cy="414720"/>
              </a:xfrm>
              <a:prstGeom prst="straightConnector1">
                <a:avLst/>
              </a:prstGeom>
              <a:ln w="12700" cmpd="sng"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/>
              <p:cNvSpPr txBox="1"/>
              <p:nvPr/>
            </p:nvSpPr>
            <p:spPr>
              <a:xfrm>
                <a:off x="-51840" y="1086664"/>
                <a:ext cx="1843724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bg1"/>
                    </a:solidFill>
                  </a:rPr>
                  <a:t>CERN</a:t>
                </a:r>
              </a:p>
              <a:p>
                <a:pPr algn="ctr"/>
                <a:r>
                  <a:rPr lang="en-US" sz="1200" i="1" dirty="0" smtClean="0">
                    <a:solidFill>
                      <a:schemeClr val="bg1"/>
                    </a:solidFill>
                  </a:rPr>
                  <a:t>Horn and bubble chamber</a:t>
                </a:r>
              </a:p>
              <a:p>
                <a:pPr algn="ctr"/>
                <a:r>
                  <a:rPr lang="en-US" sz="1200" dirty="0" smtClean="0">
                    <a:solidFill>
                      <a:schemeClr val="bg1"/>
                    </a:solidFill>
                  </a:rPr>
                  <a:t>First neutrino beam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9" name="Straight Arrow Connector 48"/>
              <p:cNvCxnSpPr/>
              <p:nvPr/>
            </p:nvCxnSpPr>
            <p:spPr>
              <a:xfrm>
                <a:off x="1459759" y="1825328"/>
                <a:ext cx="0" cy="1414672"/>
              </a:xfrm>
              <a:prstGeom prst="straightConnector1">
                <a:avLst/>
              </a:prstGeom>
              <a:ln w="12700" cmpd="sng">
                <a:solidFill>
                  <a:srgbClr val="FFFF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/>
              <p:cNvSpPr txBox="1"/>
              <p:nvPr/>
            </p:nvSpPr>
            <p:spPr>
              <a:xfrm>
                <a:off x="385487" y="3897661"/>
                <a:ext cx="131318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b="1" dirty="0">
                    <a:solidFill>
                      <a:srgbClr val="00FFFF"/>
                    </a:solidFill>
                    <a:latin typeface="Symbol"/>
                  </a:rPr>
                  <a:t>n</a:t>
                </a:r>
                <a:r>
                  <a:rPr lang="en-US" b="1" baseline="-25000" dirty="0" smtClean="0">
                    <a:solidFill>
                      <a:srgbClr val="00FFFF"/>
                    </a:solidFill>
                  </a:rPr>
                  <a:t>e</a:t>
                </a:r>
                <a:r>
                  <a:rPr lang="en-US" b="1" dirty="0" smtClean="0">
                    <a:solidFill>
                      <a:srgbClr val="00FFFF"/>
                    </a:solidFill>
                  </a:rPr>
                  <a:t>/</a:t>
                </a:r>
                <a:r>
                  <a:rPr lang="en-US" b="1" dirty="0" smtClean="0">
                    <a:solidFill>
                      <a:srgbClr val="00FFFF"/>
                    </a:solidFill>
                    <a:latin typeface="Symbol"/>
                  </a:rPr>
                  <a:t>n</a:t>
                </a:r>
                <a:r>
                  <a:rPr lang="en-US" b="1" baseline="-25000" dirty="0" smtClean="0">
                    <a:solidFill>
                      <a:srgbClr val="00FFFF"/>
                    </a:solidFill>
                    <a:latin typeface="Symbol"/>
                  </a:rPr>
                  <a:t>m</a:t>
                </a:r>
              </a:p>
              <a:p>
                <a:pPr algn="r"/>
                <a:r>
                  <a:rPr lang="en-US" b="1" dirty="0" smtClean="0">
                    <a:solidFill>
                      <a:srgbClr val="00FFFF"/>
                    </a:solidFill>
                  </a:rPr>
                  <a:t>universality</a:t>
                </a:r>
                <a:endParaRPr lang="en-US" b="1" dirty="0">
                  <a:solidFill>
                    <a:srgbClr val="00FFFF"/>
                  </a:solidFill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1541389" y="3990594"/>
                <a:ext cx="109517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b="1" dirty="0" smtClean="0">
                    <a:solidFill>
                      <a:srgbClr val="00FFFF"/>
                    </a:solidFill>
                  </a:rPr>
                  <a:t>Neutral</a:t>
                </a:r>
              </a:p>
              <a:p>
                <a:pPr algn="r"/>
                <a:r>
                  <a:rPr lang="en-US" b="1" dirty="0" smtClean="0">
                    <a:solidFill>
                      <a:srgbClr val="00FFFF"/>
                    </a:solidFill>
                  </a:rPr>
                  <a:t>Current</a:t>
                </a:r>
                <a:br>
                  <a:rPr lang="en-US" b="1" dirty="0" smtClean="0">
                    <a:solidFill>
                      <a:srgbClr val="00FFFF"/>
                    </a:solidFill>
                  </a:rPr>
                </a:br>
                <a:r>
                  <a:rPr lang="en-US" b="1" dirty="0" smtClean="0">
                    <a:solidFill>
                      <a:srgbClr val="00FFFF"/>
                    </a:solidFill>
                  </a:rPr>
                  <a:t>discovery</a:t>
                </a:r>
                <a:endParaRPr lang="en-US" b="1" dirty="0">
                  <a:solidFill>
                    <a:srgbClr val="00FFFF"/>
                  </a:solidFill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1572079" y="2601678"/>
                <a:ext cx="1617851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bg1"/>
                    </a:solidFill>
                  </a:rPr>
                  <a:t>CERN</a:t>
                </a:r>
              </a:p>
              <a:p>
                <a:pPr algn="ctr"/>
                <a:r>
                  <a:rPr lang="en-US" sz="1200" i="1" dirty="0" smtClean="0">
                    <a:solidFill>
                      <a:schemeClr val="bg1"/>
                    </a:solidFill>
                  </a:rPr>
                  <a:t>Horn #2 &amp; </a:t>
                </a:r>
                <a:r>
                  <a:rPr lang="en-US" sz="1200" i="1" dirty="0" err="1" smtClean="0">
                    <a:solidFill>
                      <a:schemeClr val="bg1"/>
                    </a:solidFill>
                  </a:rPr>
                  <a:t>Gargamelle</a:t>
                </a:r>
                <a:endParaRPr lang="en-US" sz="1200" i="1" dirty="0" smtClean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55" name="Straight Arrow Connector 54"/>
              <p:cNvCxnSpPr/>
              <p:nvPr/>
            </p:nvCxnSpPr>
            <p:spPr>
              <a:xfrm flipV="1">
                <a:off x="2576081" y="3257280"/>
                <a:ext cx="0" cy="819714"/>
              </a:xfrm>
              <a:prstGeom prst="straightConnector1">
                <a:avLst/>
              </a:prstGeom>
              <a:ln w="12700" cmpd="sng">
                <a:solidFill>
                  <a:srgbClr val="00FF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/>
              <p:cNvSpPr txBox="1"/>
              <p:nvPr/>
            </p:nvSpPr>
            <p:spPr>
              <a:xfrm>
                <a:off x="2852360" y="1546352"/>
                <a:ext cx="2675833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bg1"/>
                    </a:solidFill>
                  </a:rPr>
                  <a:t>CERN</a:t>
                </a:r>
              </a:p>
              <a:p>
                <a:pPr algn="ctr"/>
                <a:r>
                  <a:rPr lang="en-US" sz="1200" i="1" dirty="0" err="1" smtClean="0">
                    <a:solidFill>
                      <a:schemeClr val="bg1"/>
                    </a:solidFill>
                  </a:rPr>
                  <a:t>Gargamelle</a:t>
                </a:r>
                <a:r>
                  <a:rPr lang="en-US" sz="1200" i="1" dirty="0" smtClean="0">
                    <a:solidFill>
                      <a:schemeClr val="bg1"/>
                    </a:solidFill>
                  </a:rPr>
                  <a:t>, Aachen/</a:t>
                </a:r>
                <a:r>
                  <a:rPr lang="en-US" sz="1200" i="1" dirty="0" err="1" smtClean="0">
                    <a:solidFill>
                      <a:schemeClr val="bg1"/>
                    </a:solidFill>
                  </a:rPr>
                  <a:t>Padova</a:t>
                </a:r>
                <a:r>
                  <a:rPr lang="en-US" sz="1200" i="1" dirty="0" smtClean="0">
                    <a:solidFill>
                      <a:schemeClr val="bg1"/>
                    </a:solidFill>
                  </a:rPr>
                  <a:t>, CDHS, </a:t>
                </a:r>
                <a:br>
                  <a:rPr lang="en-US" sz="1200" i="1" dirty="0" smtClean="0">
                    <a:solidFill>
                      <a:schemeClr val="bg1"/>
                    </a:solidFill>
                  </a:rPr>
                </a:br>
                <a:r>
                  <a:rPr lang="en-US" sz="1200" i="1" dirty="0" smtClean="0">
                    <a:solidFill>
                      <a:schemeClr val="bg1"/>
                    </a:solidFill>
                  </a:rPr>
                  <a:t>CHARM, BEBC, CCFR, NOMAD, CHORUS</a:t>
                </a:r>
              </a:p>
            </p:txBody>
          </p:sp>
          <p:sp>
            <p:nvSpPr>
              <p:cNvPr id="57" name="Left Brace 56"/>
              <p:cNvSpPr/>
              <p:nvPr/>
            </p:nvSpPr>
            <p:spPr>
              <a:xfrm rot="5400000">
                <a:off x="4101908" y="2107515"/>
                <a:ext cx="182684" cy="1929254"/>
              </a:xfrm>
              <a:prstGeom prst="leftBrace">
                <a:avLst>
                  <a:gd name="adj1" fmla="val 77620"/>
                  <a:gd name="adj2" fmla="val 50896"/>
                </a:avLst>
              </a:prstGeom>
              <a:ln w="19050" cmpd="sng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3411956" y="2255664"/>
                <a:ext cx="2217399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bg1"/>
                    </a:solidFill>
                  </a:rPr>
                  <a:t>BNL/FNAL</a:t>
                </a:r>
              </a:p>
              <a:p>
                <a:pPr algn="ctr"/>
                <a:r>
                  <a:rPr lang="en-US" sz="1200" i="1" dirty="0" smtClean="0">
                    <a:solidFill>
                      <a:schemeClr val="bg1"/>
                    </a:solidFill>
                  </a:rPr>
                  <a:t>CITF, HPWF, 7’ BC, 15’ BC, E605, </a:t>
                </a:r>
                <a:br>
                  <a:rPr lang="en-US" sz="1200" i="1" dirty="0" smtClean="0">
                    <a:solidFill>
                      <a:schemeClr val="bg1"/>
                    </a:solidFill>
                  </a:rPr>
                </a:br>
                <a:r>
                  <a:rPr lang="en-US" sz="1200" i="1" dirty="0" smtClean="0">
                    <a:solidFill>
                      <a:schemeClr val="bg1"/>
                    </a:solidFill>
                  </a:rPr>
                  <a:t>E613, E734, E776, </a:t>
                </a:r>
                <a:r>
                  <a:rPr lang="en-US" sz="1200" i="1" dirty="0" err="1" smtClean="0">
                    <a:solidFill>
                      <a:schemeClr val="bg1"/>
                    </a:solidFill>
                  </a:rPr>
                  <a:t>NuTEV</a:t>
                </a:r>
                <a:endParaRPr lang="en-US" sz="1200" i="1" dirty="0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2794160" y="1207204"/>
                <a:ext cx="877940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bg1"/>
                    </a:solidFill>
                  </a:rPr>
                  <a:t>IHEP</a:t>
                </a:r>
              </a:p>
              <a:p>
                <a:pPr algn="ctr"/>
                <a:r>
                  <a:rPr lang="en-US" sz="1200" i="1" dirty="0" smtClean="0">
                    <a:solidFill>
                      <a:schemeClr val="bg1"/>
                    </a:solidFill>
                  </a:rPr>
                  <a:t>SKAT, JINR</a:t>
                </a:r>
              </a:p>
            </p:txBody>
          </p:sp>
          <p:sp>
            <p:nvSpPr>
              <p:cNvPr id="60" name="Left Brace 59"/>
              <p:cNvSpPr/>
              <p:nvPr/>
            </p:nvSpPr>
            <p:spPr>
              <a:xfrm rot="16200000">
                <a:off x="3841333" y="2470689"/>
                <a:ext cx="182684" cy="2450404"/>
              </a:xfrm>
              <a:prstGeom prst="leftBrace">
                <a:avLst>
                  <a:gd name="adj1" fmla="val 77620"/>
                  <a:gd name="adj2" fmla="val 50896"/>
                </a:avLst>
              </a:prstGeom>
              <a:ln w="19050" cmpd="sng">
                <a:solidFill>
                  <a:srgbClr val="00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2924436" y="3700833"/>
                <a:ext cx="206389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00FFFF"/>
                    </a:solidFill>
                  </a:rPr>
                  <a:t>Development of</a:t>
                </a:r>
                <a:br>
                  <a:rPr lang="en-US" b="1" dirty="0" smtClean="0">
                    <a:solidFill>
                      <a:srgbClr val="00FFFF"/>
                    </a:solidFill>
                  </a:rPr>
                </a:br>
                <a:r>
                  <a:rPr lang="en-US" b="1" dirty="0" smtClean="0">
                    <a:solidFill>
                      <a:srgbClr val="00FFFF"/>
                    </a:solidFill>
                  </a:rPr>
                  <a:t>E/w SM, QPM, QCD</a:t>
                </a:r>
                <a:endParaRPr lang="en-US" b="1" dirty="0">
                  <a:solidFill>
                    <a:srgbClr val="00FFFF"/>
                  </a:solidFill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21248" y="3385172"/>
                <a:ext cx="109517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b="1" dirty="0" smtClean="0">
                    <a:solidFill>
                      <a:srgbClr val="00FFFF"/>
                    </a:solidFill>
                    <a:latin typeface="Symbol"/>
                  </a:rPr>
                  <a:t>n</a:t>
                </a:r>
                <a:r>
                  <a:rPr lang="en-US" b="1" baseline="-25000" dirty="0" smtClean="0">
                    <a:solidFill>
                      <a:srgbClr val="00FFFF"/>
                    </a:solidFill>
                    <a:latin typeface="Symbol"/>
                  </a:rPr>
                  <a:t>m</a:t>
                </a:r>
              </a:p>
              <a:p>
                <a:pPr algn="r"/>
                <a:r>
                  <a:rPr lang="en-US" b="1" dirty="0" smtClean="0">
                    <a:solidFill>
                      <a:srgbClr val="00FFFF"/>
                    </a:solidFill>
                  </a:rPr>
                  <a:t>discovery</a:t>
                </a:r>
                <a:endParaRPr lang="en-US" b="1" dirty="0">
                  <a:solidFill>
                    <a:srgbClr val="00FFFF"/>
                  </a:solidFill>
                </a:endParaRPr>
              </a:p>
            </p:txBody>
          </p:sp>
          <p:cxnSp>
            <p:nvCxnSpPr>
              <p:cNvPr id="46" name="Straight Arrow Connector 45"/>
              <p:cNvCxnSpPr/>
              <p:nvPr/>
            </p:nvCxnSpPr>
            <p:spPr>
              <a:xfrm flipV="1">
                <a:off x="1140435" y="3248248"/>
                <a:ext cx="0" cy="388868"/>
              </a:xfrm>
              <a:prstGeom prst="straightConnector1">
                <a:avLst/>
              </a:prstGeom>
              <a:ln w="12700" cmpd="sng">
                <a:solidFill>
                  <a:srgbClr val="00FF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/>
              <p:cNvCxnSpPr/>
              <p:nvPr/>
            </p:nvCxnSpPr>
            <p:spPr>
              <a:xfrm flipV="1">
                <a:off x="1586804" y="3259104"/>
                <a:ext cx="0" cy="819714"/>
              </a:xfrm>
              <a:prstGeom prst="straightConnector1">
                <a:avLst/>
              </a:prstGeom>
              <a:ln w="12700" cmpd="sng">
                <a:solidFill>
                  <a:srgbClr val="00FF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TextBox 49"/>
            <p:cNvSpPr txBox="1"/>
            <p:nvPr/>
          </p:nvSpPr>
          <p:spPr>
            <a:xfrm>
              <a:off x="5717680" y="1975449"/>
              <a:ext cx="118180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CERN</a:t>
              </a:r>
            </a:p>
            <a:p>
              <a:pPr algn="ctr"/>
              <a:r>
                <a:rPr lang="en-US" sz="1200" i="1" dirty="0" smtClean="0">
                  <a:solidFill>
                    <a:schemeClr val="bg1"/>
                  </a:solidFill>
                </a:rPr>
                <a:t>OPERA, ICARUS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845425" y="1538483"/>
              <a:ext cx="168074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FNAL</a:t>
              </a:r>
            </a:p>
            <a:p>
              <a:pPr algn="ctr"/>
              <a:r>
                <a:rPr lang="en-US" sz="1200" i="1" dirty="0" smtClean="0">
                  <a:solidFill>
                    <a:schemeClr val="bg1"/>
                  </a:solidFill>
                </a:rPr>
                <a:t>MINOS, MINOS+, </a:t>
              </a:r>
              <a:r>
                <a:rPr lang="en-US" sz="1200" i="1" dirty="0" err="1" smtClean="0">
                  <a:solidFill>
                    <a:schemeClr val="bg1"/>
                  </a:solidFill>
                </a:rPr>
                <a:t>NOvA</a:t>
              </a:r>
              <a:endParaRPr lang="en-US" sz="1200" i="1" dirty="0" smtClean="0">
                <a:solidFill>
                  <a:schemeClr val="bg1"/>
                </a:solidFill>
              </a:endParaRPr>
            </a:p>
          </p:txBody>
        </p:sp>
        <p:sp>
          <p:nvSpPr>
            <p:cNvPr id="62" name="Left Brace 61"/>
            <p:cNvSpPr/>
            <p:nvPr/>
          </p:nvSpPr>
          <p:spPr>
            <a:xfrm rot="5400000">
              <a:off x="6501720" y="1843540"/>
              <a:ext cx="182684" cy="2484259"/>
            </a:xfrm>
            <a:prstGeom prst="leftBrace">
              <a:avLst>
                <a:gd name="adj1" fmla="val 77620"/>
                <a:gd name="adj2" fmla="val 50896"/>
              </a:avLst>
            </a:prstGeom>
            <a:ln w="1905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521120" y="2462042"/>
              <a:ext cx="131087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KEK/J-PARC</a:t>
              </a:r>
            </a:p>
            <a:p>
              <a:pPr algn="ctr"/>
              <a:r>
                <a:rPr lang="en-US" sz="1200" i="1" dirty="0" smtClean="0">
                  <a:solidFill>
                    <a:schemeClr val="bg1"/>
                  </a:solidFill>
                </a:rPr>
                <a:t>K2K, T2K</a:t>
              </a:r>
            </a:p>
          </p:txBody>
        </p:sp>
        <p:sp>
          <p:nvSpPr>
            <p:cNvPr id="64" name="Left Brace 63"/>
            <p:cNvSpPr/>
            <p:nvPr/>
          </p:nvSpPr>
          <p:spPr>
            <a:xfrm rot="16200000">
              <a:off x="6176067" y="2665032"/>
              <a:ext cx="182684" cy="2061717"/>
            </a:xfrm>
            <a:prstGeom prst="leftBrace">
              <a:avLst>
                <a:gd name="adj1" fmla="val 77620"/>
                <a:gd name="adj2" fmla="val 50896"/>
              </a:avLst>
            </a:prstGeom>
            <a:ln w="19050" cmpd="sng">
              <a:solidFill>
                <a:srgbClr val="00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285299" y="3700833"/>
              <a:ext cx="19664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FFFF"/>
                  </a:solidFill>
                </a:rPr>
                <a:t>Development of</a:t>
              </a:r>
              <a:br>
                <a:rPr lang="en-US" b="1" dirty="0" smtClean="0">
                  <a:solidFill>
                    <a:srgbClr val="00FFFF"/>
                  </a:solidFill>
                </a:rPr>
              </a:br>
              <a:r>
                <a:rPr lang="en-US" b="1" dirty="0" smtClean="0">
                  <a:solidFill>
                    <a:srgbClr val="00FFFF"/>
                  </a:solidFill>
                </a:rPr>
                <a:t>Standard Neutrino </a:t>
              </a:r>
              <a:br>
                <a:rPr lang="en-US" b="1" dirty="0" smtClean="0">
                  <a:solidFill>
                    <a:srgbClr val="00FFFF"/>
                  </a:solidFill>
                </a:rPr>
              </a:br>
              <a:r>
                <a:rPr lang="en-US" b="1" dirty="0" smtClean="0">
                  <a:solidFill>
                    <a:srgbClr val="00FFFF"/>
                  </a:solidFill>
                </a:rPr>
                <a:t>Model</a:t>
              </a:r>
              <a:endParaRPr lang="en-US" b="1" dirty="0">
                <a:solidFill>
                  <a:srgbClr val="00FFFF"/>
                </a:solidFill>
              </a:endParaRP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7483562" y="1563371"/>
            <a:ext cx="1719591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Global neutrino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err="1" smtClean="0">
                <a:solidFill>
                  <a:schemeClr val="bg1"/>
                </a:solidFill>
              </a:rPr>
              <a:t>progamme</a:t>
            </a:r>
            <a:endParaRPr lang="en-US" b="1" dirty="0" smtClean="0">
              <a:solidFill>
                <a:schemeClr val="bg1"/>
              </a:solidFill>
            </a:endParaRPr>
          </a:p>
          <a:p>
            <a:pPr algn="ctr"/>
            <a:r>
              <a:rPr lang="en-US" sz="1200" i="1" dirty="0" smtClean="0">
                <a:solidFill>
                  <a:schemeClr val="bg1"/>
                </a:solidFill>
              </a:rPr>
              <a:t>Hyper-K</a:t>
            </a:r>
          </a:p>
          <a:p>
            <a:pPr algn="ctr"/>
            <a:r>
              <a:rPr lang="en-US" sz="1200" i="1" dirty="0" smtClean="0">
                <a:solidFill>
                  <a:schemeClr val="bg1"/>
                </a:solidFill>
              </a:rPr>
              <a:t>LBNF/DUNE</a:t>
            </a:r>
          </a:p>
          <a:p>
            <a:pPr algn="ctr"/>
            <a:r>
              <a:rPr lang="en-US" sz="1200" i="1" dirty="0" smtClean="0">
                <a:solidFill>
                  <a:schemeClr val="bg1"/>
                </a:solidFill>
              </a:rPr>
              <a:t>CERN Neutrino Platform</a:t>
            </a:r>
          </a:p>
        </p:txBody>
      </p:sp>
      <p:sp>
        <p:nvSpPr>
          <p:cNvPr id="67" name="Left Brace 66"/>
          <p:cNvSpPr/>
          <p:nvPr/>
        </p:nvSpPr>
        <p:spPr>
          <a:xfrm rot="5400000">
            <a:off x="8249809" y="1682569"/>
            <a:ext cx="182684" cy="2484259"/>
          </a:xfrm>
          <a:prstGeom prst="leftBrace">
            <a:avLst>
              <a:gd name="adj1" fmla="val 77620"/>
              <a:gd name="adj2" fmla="val 50896"/>
            </a:avLst>
          </a:prstGeom>
          <a:ln w="190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482672" y="5117790"/>
            <a:ext cx="2496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FFFF"/>
                </a:solidFill>
              </a:rPr>
              <a:t>Discovery of</a:t>
            </a:r>
            <a:br>
              <a:rPr lang="en-US" b="1" dirty="0" smtClean="0">
                <a:solidFill>
                  <a:srgbClr val="00FFFF"/>
                </a:solidFill>
              </a:rPr>
            </a:br>
            <a:r>
              <a:rPr lang="en-US" b="1" dirty="0" smtClean="0">
                <a:solidFill>
                  <a:srgbClr val="00FFFF"/>
                </a:solidFill>
              </a:rPr>
              <a:t>CP-invariance violation?</a:t>
            </a:r>
            <a:endParaRPr lang="en-US" b="1" dirty="0">
              <a:solidFill>
                <a:srgbClr val="00FFFF"/>
              </a:solidFill>
            </a:endParaRPr>
          </a:p>
        </p:txBody>
      </p:sp>
      <p:cxnSp>
        <p:nvCxnSpPr>
          <p:cNvPr id="70" name="Straight Arrow Connector 69"/>
          <p:cNvCxnSpPr/>
          <p:nvPr/>
        </p:nvCxnSpPr>
        <p:spPr>
          <a:xfrm flipH="1" flipV="1">
            <a:off x="8917784" y="3580737"/>
            <a:ext cx="6985" cy="1645613"/>
          </a:xfrm>
          <a:prstGeom prst="straightConnector1">
            <a:avLst/>
          </a:prstGeom>
          <a:ln w="12700" cmpd="sng">
            <a:solidFill>
              <a:srgbClr val="00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7133526" y="5774795"/>
            <a:ext cx="2645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The</a:t>
            </a:r>
            <a:r>
              <a:rPr 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/>
            </a:r>
            <a:br>
              <a:rPr lang="en-US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r>
              <a:rPr lang="en-US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age of</a:t>
            </a:r>
            <a:br>
              <a:rPr lang="en-US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r>
              <a:rPr lang="en-US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reason</a:t>
            </a:r>
          </a:p>
        </p:txBody>
      </p:sp>
    </p:spTree>
    <p:extLst>
      <p:ext uri="{BB962C8B-B14F-4D97-AF65-F5344CB8AC3E}">
        <p14:creationId xmlns:p14="http://schemas.microsoft.com/office/powerpoint/2010/main" val="295119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035" y="761652"/>
            <a:ext cx="8623512" cy="6037979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-18877" y="-29207"/>
            <a:ext cx="3438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M. </a:t>
            </a:r>
            <a:r>
              <a:rPr lang="en-US" b="1" dirty="0" err="1" smtClean="0">
                <a:solidFill>
                  <a:schemeClr val="bg1"/>
                </a:solidFill>
              </a:rPr>
              <a:t>Nessi</a:t>
            </a:r>
            <a:r>
              <a:rPr lang="en-US" b="1" dirty="0" smtClean="0">
                <a:solidFill>
                  <a:schemeClr val="bg1"/>
                </a:solidFill>
              </a:rPr>
              <a:t>; CERN Neutrino Platform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Innovation in detectors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346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Neutrino beams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58</a:t>
            </a:fld>
            <a:endParaRPr lang="en-US"/>
          </a:p>
        </p:txBody>
      </p:sp>
      <p:pic>
        <p:nvPicPr>
          <p:cNvPr id="4" name="Picture 3" descr="Beam-experiment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733" y="750797"/>
            <a:ext cx="7904296" cy="5966025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664733" y="1311134"/>
            <a:ext cx="7867707" cy="212866"/>
          </a:xfrm>
          <a:prstGeom prst="rect">
            <a:avLst/>
          </a:prstGeom>
          <a:solidFill>
            <a:schemeClr val="bg1">
              <a:lumMod val="75000"/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28905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FFFF"/>
                </a:solidFill>
              </a:rPr>
              <a:t>S.E. Kopp; Phys. Rep. 439 (2007) 101</a:t>
            </a:r>
            <a:endParaRPr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597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Effect of systematics: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5085183"/>
            <a:ext cx="9144000" cy="1772817"/>
          </a:xfrm>
        </p:spPr>
        <p:txBody>
          <a:bodyPr>
            <a:normAutofit/>
          </a:bodyPr>
          <a:lstStyle/>
          <a:p>
            <a:r>
              <a:rPr lang="en-US" dirty="0" smtClean="0"/>
              <a:t>Performance rapidly degrades if systematic error is not controlled at the several % level</a:t>
            </a:r>
          </a:p>
          <a:p>
            <a:pPr lvl="1"/>
            <a:r>
              <a:rPr lang="en-US" dirty="0" smtClean="0"/>
              <a:t>Cross section error makes a critical contribution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59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14" y="693738"/>
            <a:ext cx="4354803" cy="4294942"/>
          </a:xfrm>
          <a:prstGeom prst="rect">
            <a:avLst/>
          </a:prstGeom>
        </p:spPr>
      </p:pic>
      <p:pic>
        <p:nvPicPr>
          <p:cNvPr id="7" name="Picture 6" descr="CPVSigFrac_lbne_px_SBGErrs_75percen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935" y="726307"/>
            <a:ext cx="4214862" cy="4214862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740883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6</a:t>
            </a:fld>
            <a:endParaRPr lang="en-US"/>
          </a:p>
        </p:txBody>
      </p:sp>
      <p:grpSp>
        <p:nvGrpSpPr>
          <p:cNvPr id="19" name="Group 23"/>
          <p:cNvGrpSpPr>
            <a:grpSpLocks/>
          </p:cNvGrpSpPr>
          <p:nvPr/>
        </p:nvGrpSpPr>
        <p:grpSpPr bwMode="auto">
          <a:xfrm>
            <a:off x="4787900" y="5410200"/>
            <a:ext cx="4356100" cy="1447800"/>
            <a:chOff x="3016" y="3408"/>
            <a:chExt cx="2744" cy="912"/>
          </a:xfrm>
        </p:grpSpPr>
        <p:sp>
          <p:nvSpPr>
            <p:cNvPr id="20" name="Rectangle 21"/>
            <p:cNvSpPr>
              <a:spLocks noChangeArrowheads="1"/>
            </p:cNvSpPr>
            <p:nvPr/>
          </p:nvSpPr>
          <p:spPr bwMode="auto">
            <a:xfrm>
              <a:off x="3016" y="3408"/>
              <a:ext cx="2744" cy="912"/>
            </a:xfrm>
            <a:prstGeom prst="rect">
              <a:avLst/>
            </a:prstGeom>
            <a:gradFill rotWithShape="1">
              <a:gsLst>
                <a:gs pos="0">
                  <a:srgbClr val="000066"/>
                </a:gs>
                <a:gs pos="50000">
                  <a:srgbClr val="800000"/>
                </a:gs>
                <a:gs pos="100000">
                  <a:srgbClr val="00006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Text Box 22"/>
            <p:cNvSpPr txBox="1">
              <a:spLocks noChangeArrowheads="1"/>
            </p:cNvSpPr>
            <p:nvPr/>
          </p:nvSpPr>
          <p:spPr bwMode="auto">
            <a:xfrm>
              <a:off x="3372" y="3443"/>
              <a:ext cx="2386" cy="8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700" b="1" kern="0" noProof="0" dirty="0" smtClean="0">
                  <a:solidFill>
                    <a:srgbClr val="FFFF00"/>
                  </a:solidFill>
                </a:rPr>
                <a:t>Improved understanding</a:t>
              </a:r>
              <a:br>
                <a:rPr lang="en-GB" sz="2700" b="1" kern="0" noProof="0" dirty="0" smtClean="0">
                  <a:solidFill>
                    <a:srgbClr val="FFFF00"/>
                  </a:solidFill>
                </a:rPr>
              </a:br>
              <a:r>
                <a:rPr lang="en-GB" sz="2700" b="1" kern="0" noProof="0" dirty="0" smtClean="0">
                  <a:solidFill>
                    <a:srgbClr val="FFFF00"/>
                  </a:solidFill>
                </a:rPr>
                <a:t>will have impact </a:t>
              </a:r>
              <a:br>
                <a:rPr lang="en-GB" sz="2700" b="1" kern="0" noProof="0" dirty="0" smtClean="0">
                  <a:solidFill>
                    <a:srgbClr val="FFFF00"/>
                  </a:solidFill>
                </a:rPr>
              </a:br>
              <a:r>
                <a:rPr lang="en-GB" sz="2700" b="1" kern="0" noProof="0" dirty="0" smtClean="0">
                  <a:solidFill>
                    <a:srgbClr val="FFFF00"/>
                  </a:solidFill>
                </a:rPr>
                <a:t>beyond particle physics</a:t>
              </a:r>
              <a:endParaRPr kumimoji="0" lang="en-GB" sz="27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22" name="Picture 5" descr="CERN History of the Univer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817"/>
            <a:ext cx="5425706" cy="686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17"/>
          <p:cNvGrpSpPr>
            <a:grpSpLocks/>
          </p:cNvGrpSpPr>
          <p:nvPr/>
        </p:nvGrpSpPr>
        <p:grpSpPr bwMode="auto">
          <a:xfrm>
            <a:off x="3807926" y="193432"/>
            <a:ext cx="4527551" cy="717551"/>
            <a:chOff x="2181" y="628"/>
            <a:chExt cx="2852" cy="452"/>
          </a:xfrm>
        </p:grpSpPr>
        <p:sp>
          <p:nvSpPr>
            <p:cNvPr id="24" name="Line 9"/>
            <p:cNvSpPr>
              <a:spLocks noChangeShapeType="1"/>
            </p:cNvSpPr>
            <p:nvPr/>
          </p:nvSpPr>
          <p:spPr bwMode="auto">
            <a:xfrm rot="1113146" flipV="1">
              <a:off x="2181" y="628"/>
              <a:ext cx="1449" cy="25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Text Box 10"/>
            <p:cNvSpPr txBox="1">
              <a:spLocks noChangeArrowheads="1"/>
            </p:cNvSpPr>
            <p:nvPr/>
          </p:nvSpPr>
          <p:spPr bwMode="auto">
            <a:xfrm>
              <a:off x="3622" y="712"/>
              <a:ext cx="1411" cy="368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Dark matter</a:t>
              </a:r>
            </a:p>
          </p:txBody>
        </p:sp>
      </p:grpSp>
      <p:grpSp>
        <p:nvGrpSpPr>
          <p:cNvPr id="26" name="Group 16"/>
          <p:cNvGrpSpPr>
            <a:grpSpLocks/>
          </p:cNvGrpSpPr>
          <p:nvPr/>
        </p:nvGrpSpPr>
        <p:grpSpPr bwMode="auto">
          <a:xfrm>
            <a:off x="4270618" y="1091354"/>
            <a:ext cx="3997325" cy="1195388"/>
            <a:chOff x="2516" y="1063"/>
            <a:chExt cx="2518" cy="753"/>
          </a:xfrm>
        </p:grpSpPr>
        <p:sp>
          <p:nvSpPr>
            <p:cNvPr id="27" name="Line 8"/>
            <p:cNvSpPr>
              <a:spLocks noChangeShapeType="1"/>
            </p:cNvSpPr>
            <p:nvPr/>
          </p:nvSpPr>
          <p:spPr bwMode="auto">
            <a:xfrm rot="1113146" flipV="1">
              <a:off x="2516" y="1063"/>
              <a:ext cx="1111" cy="37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Text Box 11"/>
            <p:cNvSpPr txBox="1">
              <a:spLocks noChangeArrowheads="1"/>
            </p:cNvSpPr>
            <p:nvPr/>
          </p:nvSpPr>
          <p:spPr bwMode="auto">
            <a:xfrm>
              <a:off x="3670" y="1137"/>
              <a:ext cx="1364" cy="679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Galaxy/star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formation</a:t>
              </a:r>
            </a:p>
          </p:txBody>
        </p:sp>
      </p:grpSp>
      <p:grpSp>
        <p:nvGrpSpPr>
          <p:cNvPr id="29" name="Group 15"/>
          <p:cNvGrpSpPr>
            <a:grpSpLocks/>
          </p:cNvGrpSpPr>
          <p:nvPr/>
        </p:nvGrpSpPr>
        <p:grpSpPr bwMode="auto">
          <a:xfrm>
            <a:off x="4222497" y="2402546"/>
            <a:ext cx="4000502" cy="1077913"/>
            <a:chOff x="2512" y="1742"/>
            <a:chExt cx="2520" cy="679"/>
          </a:xfrm>
        </p:grpSpPr>
        <p:sp>
          <p:nvSpPr>
            <p:cNvPr id="30" name="Line 7"/>
            <p:cNvSpPr>
              <a:spLocks noChangeShapeType="1"/>
            </p:cNvSpPr>
            <p:nvPr/>
          </p:nvSpPr>
          <p:spPr bwMode="auto">
            <a:xfrm>
              <a:off x="2512" y="1987"/>
              <a:ext cx="1179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Text Box 12"/>
            <p:cNvSpPr txBox="1">
              <a:spLocks noChangeArrowheads="1"/>
            </p:cNvSpPr>
            <p:nvPr/>
          </p:nvSpPr>
          <p:spPr bwMode="auto">
            <a:xfrm>
              <a:off x="3688" y="1742"/>
              <a:ext cx="1344" cy="679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Removal of </a:t>
              </a:r>
              <a:br>
                <a:rPr kumimoji="0" lang="en-GB" sz="3200" b="1" i="0" u="none" strike="noStrike" kern="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</a:br>
              <a:r>
                <a:rPr kumimoji="0" lang="en-GB" sz="3200" b="1" i="0" u="none" strike="noStrike" kern="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anti-matter</a:t>
              </a:r>
            </a:p>
          </p:txBody>
        </p:sp>
      </p:grpSp>
      <p:grpSp>
        <p:nvGrpSpPr>
          <p:cNvPr id="32" name="Group 19"/>
          <p:cNvGrpSpPr>
            <a:grpSpLocks/>
          </p:cNvGrpSpPr>
          <p:nvPr/>
        </p:nvGrpSpPr>
        <p:grpSpPr bwMode="auto">
          <a:xfrm>
            <a:off x="4222497" y="3751263"/>
            <a:ext cx="3522664" cy="1549400"/>
            <a:chOff x="2472" y="2363"/>
            <a:chExt cx="2219" cy="976"/>
          </a:xfrm>
        </p:grpSpPr>
        <p:sp>
          <p:nvSpPr>
            <p:cNvPr id="33" name="Line 6"/>
            <p:cNvSpPr>
              <a:spLocks noChangeShapeType="1"/>
            </p:cNvSpPr>
            <p:nvPr/>
          </p:nvSpPr>
          <p:spPr bwMode="auto">
            <a:xfrm flipV="1">
              <a:off x="2472" y="2512"/>
              <a:ext cx="1205" cy="827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Text Box 13"/>
            <p:cNvSpPr txBox="1">
              <a:spLocks noChangeArrowheads="1"/>
            </p:cNvSpPr>
            <p:nvPr/>
          </p:nvSpPr>
          <p:spPr bwMode="auto">
            <a:xfrm>
              <a:off x="3667" y="2363"/>
              <a:ext cx="1024" cy="368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Inflation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4053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Vision for a cold, bright future for </a:t>
            </a:r>
            <a:r>
              <a:rPr lang="en-US" dirty="0" err="1"/>
              <a:t>muon</a:t>
            </a:r>
            <a:r>
              <a:rPr lang="en-US" dirty="0"/>
              <a:t> beams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MICE and the next generation of </a:t>
            </a:r>
            <a:r>
              <a:rPr lang="en-US" dirty="0" err="1"/>
              <a:t>muon</a:t>
            </a:r>
            <a:r>
              <a:rPr lang="en-US" dirty="0"/>
              <a:t> beams for particle physics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980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Potential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50800"/>
            <a:ext cx="9144000" cy="1061836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Posit #1:</a:t>
            </a:r>
          </a:p>
          <a:p>
            <a:pPr lvl="1"/>
            <a:r>
              <a:rPr lang="en-US" dirty="0" smtClean="0"/>
              <a:t>%-level measurement of </a:t>
            </a:r>
            <a:r>
              <a:rPr lang="en-US" dirty="0" err="1" smtClean="0">
                <a:latin typeface="Symbol" charset="2"/>
                <a:cs typeface="Symbol" charset="2"/>
              </a:rPr>
              <a:t>n</a:t>
            </a:r>
            <a:r>
              <a:rPr lang="en-US" i="1" baseline="-25000" dirty="0" err="1" smtClean="0"/>
              <a:t>e</a:t>
            </a:r>
            <a:r>
              <a:rPr lang="en-US" dirty="0" err="1" smtClean="0"/>
              <a:t>N</a:t>
            </a:r>
            <a:r>
              <a:rPr lang="en-US" dirty="0" smtClean="0"/>
              <a:t> cross sections will be required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61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63834" y="2813843"/>
            <a:ext cx="11336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arXiv:1307.7335</a:t>
            </a:r>
            <a:endParaRPr lang="en-US" sz="1100" b="1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9184" y="2090288"/>
            <a:ext cx="4858587" cy="393885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756411" y="5174205"/>
            <a:ext cx="2069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/>
              <a:t>1307.1243; Coloma, Huber</a:t>
            </a:r>
          </a:p>
        </p:txBody>
      </p:sp>
      <p:pic>
        <p:nvPicPr>
          <p:cNvPr id="10" name="Picture 9" descr="CPVSigFrac_lbne_px_SBGErrs_75percen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1" y="2090288"/>
            <a:ext cx="3938980" cy="3938980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557120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/>
              <a:t>nuSTORM</a:t>
            </a:r>
            <a:r>
              <a:rPr lang="en-US" sz="3600" dirty="0" smtClean="0"/>
              <a:t> and cross section measurement: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780927"/>
            <a:ext cx="9144000" cy="1080121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 smtClean="0"/>
              <a:t>nuSTORM</a:t>
            </a:r>
            <a:r>
              <a:rPr lang="en-US" dirty="0" smtClean="0"/>
              <a:t> event rate is large:</a:t>
            </a:r>
          </a:p>
          <a:p>
            <a:pPr lvl="1"/>
            <a:r>
              <a:rPr lang="en-US" dirty="0" smtClean="0"/>
              <a:t>Statistical precision high:</a:t>
            </a:r>
          </a:p>
          <a:p>
            <a:pPr lvl="2"/>
            <a:r>
              <a:rPr lang="en-US" dirty="0" smtClean="0"/>
              <a:t>Can measure double-differential cross sections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62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745325"/>
            <a:ext cx="7462416" cy="18915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25" y="4015501"/>
            <a:ext cx="8964488" cy="2653859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332261" y="764704"/>
            <a:ext cx="4033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 smtClean="0"/>
              <a:t>LOI to FNAL PAC: 1206.0294;</a:t>
            </a:r>
          </a:p>
          <a:p>
            <a:pPr algn="r"/>
            <a:r>
              <a:rPr lang="en-US" sz="1200" b="1" dirty="0" err="1"/>
              <a:t>E</a:t>
            </a:r>
            <a:r>
              <a:rPr lang="en-US" sz="1200" b="1" dirty="0" err="1" smtClean="0"/>
              <a:t>oI</a:t>
            </a:r>
            <a:r>
              <a:rPr lang="en-US" sz="1200" b="1" dirty="0" smtClean="0"/>
              <a:t> to CERN: CERN-SPSC-2013-015, SPSC-EOI-009,1305.1419;</a:t>
            </a:r>
          </a:p>
          <a:p>
            <a:pPr algn="r"/>
            <a:r>
              <a:rPr lang="en-US" sz="1200" b="1" dirty="0" smtClean="0"/>
              <a:t>Proposal to FNAL PAC, May 2013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9592" y="4149080"/>
            <a:ext cx="2021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6600"/>
                </a:solidFill>
              </a:rPr>
              <a:t>Events per 100 </a:t>
            </a:r>
            <a:r>
              <a:rPr lang="en-US" sz="1600" b="1" dirty="0" err="1" smtClean="0">
                <a:solidFill>
                  <a:srgbClr val="006600"/>
                </a:solidFill>
              </a:rPr>
              <a:t>Tonne</a:t>
            </a:r>
            <a:endParaRPr lang="en-US" sz="1600" b="1" dirty="0" smtClean="0">
              <a:solidFill>
                <a:srgbClr val="0066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2120" y="4149080"/>
            <a:ext cx="2021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6600"/>
                </a:solidFill>
              </a:rPr>
              <a:t>Events per 100 </a:t>
            </a:r>
            <a:r>
              <a:rPr lang="en-US" sz="1600" b="1" dirty="0" err="1" smtClean="0">
                <a:solidFill>
                  <a:srgbClr val="006600"/>
                </a:solidFill>
              </a:rPr>
              <a:t>Tonne</a:t>
            </a:r>
            <a:endParaRPr lang="en-US" sz="1600" b="1" dirty="0" smtClean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029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CCQE cross section measurement: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0" y="1362429"/>
            <a:ext cx="3923928" cy="4154803"/>
          </a:xfrm>
        </p:spPr>
        <p:txBody>
          <a:bodyPr>
            <a:noAutofit/>
          </a:bodyPr>
          <a:lstStyle/>
          <a:p>
            <a:r>
              <a:rPr lang="en-US" sz="2400" dirty="0" smtClean="0"/>
              <a:t>Systematic uncertainties for CCQE measurement at </a:t>
            </a:r>
            <a:r>
              <a:rPr lang="en-US" sz="2400" dirty="0" err="1" smtClean="0"/>
              <a:t>nuSTORM</a:t>
            </a:r>
            <a:r>
              <a:rPr lang="en-US" sz="2400" dirty="0" smtClean="0"/>
              <a:t>:</a:t>
            </a:r>
          </a:p>
          <a:p>
            <a:pPr lvl="1"/>
            <a:r>
              <a:rPr lang="en-US" sz="2000" dirty="0" smtClean="0"/>
              <a:t>Six-fold improvement in systematic uncertainty compared with “state of the art”</a:t>
            </a:r>
          </a:p>
          <a:p>
            <a:pPr lvl="1"/>
            <a:r>
              <a:rPr lang="en-US" sz="2000" dirty="0" smtClean="0"/>
              <a:t>Electron-neutrino cross section measurement unique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63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692696"/>
            <a:ext cx="4997018" cy="6021288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6444208" y="723900"/>
            <a:ext cx="2445236" cy="5958181"/>
          </a:xfrm>
          <a:prstGeom prst="rect">
            <a:avLst/>
          </a:prstGeom>
          <a:solidFill>
            <a:srgbClr val="FFFF00">
              <a:alpha val="25000"/>
            </a:srgbClr>
          </a:solidFill>
          <a:ln w="28575" cmpd="sng">
            <a:solidFill>
              <a:srgbClr val="00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888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8877" y="-29207"/>
            <a:ext cx="61029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nuSTORM</a:t>
            </a:r>
            <a:r>
              <a:rPr lang="en-US" sz="2400" b="1" dirty="0" smtClean="0">
                <a:solidFill>
                  <a:schemeClr val="bg1"/>
                </a:solidFill>
              </a:rPr>
              <a:t> serving the CERN Neutrino Platform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	</a:t>
            </a:r>
            <a:r>
              <a:rPr lang="en-US" sz="2000" b="1" dirty="0" smtClean="0">
                <a:solidFill>
                  <a:schemeClr val="bg1"/>
                </a:solidFill>
              </a:rPr>
              <a:t>under study; M. </a:t>
            </a:r>
            <a:r>
              <a:rPr lang="en-US" sz="2000" b="1" dirty="0" err="1" smtClean="0">
                <a:solidFill>
                  <a:schemeClr val="bg1"/>
                </a:solidFill>
              </a:rPr>
              <a:t>Nessi</a:t>
            </a:r>
            <a:r>
              <a:rPr lang="en-US" sz="2000" b="1" dirty="0" smtClean="0">
                <a:solidFill>
                  <a:schemeClr val="bg1"/>
                </a:solidFill>
              </a:rPr>
              <a:t> et 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8" y="836712"/>
            <a:ext cx="6228184" cy="2456757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2545667"/>
            <a:ext cx="6696744" cy="2683533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3" y="4365104"/>
            <a:ext cx="7079435" cy="2407528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108567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Potential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50798"/>
            <a:ext cx="9144000" cy="171992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Posit #1:</a:t>
            </a:r>
          </a:p>
          <a:p>
            <a:pPr lvl="1"/>
            <a:r>
              <a:rPr lang="en-US" dirty="0" smtClean="0"/>
              <a:t>%-level measurement of </a:t>
            </a:r>
            <a:r>
              <a:rPr lang="en-US" dirty="0" err="1" smtClean="0">
                <a:latin typeface="Symbol" charset="2"/>
                <a:cs typeface="Symbol" charset="2"/>
              </a:rPr>
              <a:t>n</a:t>
            </a:r>
            <a:r>
              <a:rPr lang="en-US" i="1" baseline="-25000" dirty="0" err="1" smtClean="0"/>
              <a:t>e</a:t>
            </a:r>
            <a:r>
              <a:rPr lang="en-US" dirty="0" err="1" smtClean="0"/>
              <a:t>N</a:t>
            </a:r>
            <a:r>
              <a:rPr lang="en-US" dirty="0" smtClean="0"/>
              <a:t> cross sections will be required</a:t>
            </a:r>
          </a:p>
          <a:p>
            <a:r>
              <a:rPr lang="en-US" dirty="0" smtClean="0"/>
              <a:t>Posit #2:</a:t>
            </a:r>
          </a:p>
          <a:p>
            <a:pPr lvl="1"/>
            <a:r>
              <a:rPr lang="en-US" dirty="0" smtClean="0"/>
              <a:t>Neutrino Factory capability likely required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65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12" y="2748478"/>
            <a:ext cx="8967811" cy="373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268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66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8" y="53211"/>
            <a:ext cx="3886162" cy="674278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 descr="nuSTORM-schematic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5965"/>
          <a:stretch/>
        </p:blipFill>
        <p:spPr>
          <a:xfrm rot="16200000">
            <a:off x="2294565" y="1897396"/>
            <a:ext cx="6713765" cy="3083427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</p:pic>
      <p:cxnSp>
        <p:nvCxnSpPr>
          <p:cNvPr id="16" name="Straight Arrow Connector 15"/>
          <p:cNvCxnSpPr>
            <a:stCxn id="17" idx="1"/>
          </p:cNvCxnSpPr>
          <p:nvPr/>
        </p:nvCxnSpPr>
        <p:spPr>
          <a:xfrm flipH="1">
            <a:off x="6597868" y="1359199"/>
            <a:ext cx="823493" cy="317477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421361" y="1174533"/>
            <a:ext cx="1713480" cy="369332"/>
          </a:xfrm>
          <a:prstGeom prst="rect">
            <a:avLst/>
          </a:prstGeom>
          <a:noFill/>
          <a:ln w="19050" cmpd="sng"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Instrumentation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6379593" y="5248292"/>
            <a:ext cx="1041768" cy="456373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421361" y="4925126"/>
            <a:ext cx="1569548" cy="646331"/>
          </a:xfrm>
          <a:prstGeom prst="rect">
            <a:avLst/>
          </a:prstGeom>
          <a:noFill/>
          <a:ln w="19050" cmpd="sng"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Large aperture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magnets</a:t>
            </a:r>
          </a:p>
        </p:txBody>
      </p:sp>
      <p:cxnSp>
        <p:nvCxnSpPr>
          <p:cNvPr id="22" name="Straight Arrow Connector 21"/>
          <p:cNvCxnSpPr>
            <a:stCxn id="23" idx="1"/>
          </p:cNvCxnSpPr>
          <p:nvPr/>
        </p:nvCxnSpPr>
        <p:spPr>
          <a:xfrm flipH="1" flipV="1">
            <a:off x="5575942" y="6022143"/>
            <a:ext cx="1845419" cy="396846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421361" y="6095823"/>
            <a:ext cx="1194332" cy="646331"/>
          </a:xfrm>
          <a:prstGeom prst="rect">
            <a:avLst/>
          </a:prstGeom>
          <a:noFill/>
          <a:ln w="19050" cmpd="sng"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Target and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capture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109733" y="93127"/>
            <a:ext cx="1143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nuSTORM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49799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Potential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50797"/>
            <a:ext cx="9144000" cy="325735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Posit #1:</a:t>
            </a:r>
          </a:p>
          <a:p>
            <a:pPr lvl="1"/>
            <a:r>
              <a:rPr lang="en-US" dirty="0" smtClean="0"/>
              <a:t>%-level measurement of </a:t>
            </a:r>
            <a:r>
              <a:rPr lang="en-US" dirty="0" err="1" smtClean="0">
                <a:latin typeface="Symbol" charset="2"/>
                <a:cs typeface="Symbol" charset="2"/>
              </a:rPr>
              <a:t>n</a:t>
            </a:r>
            <a:r>
              <a:rPr lang="en-US" i="1" baseline="-25000" dirty="0" err="1" smtClean="0"/>
              <a:t>e</a:t>
            </a:r>
            <a:r>
              <a:rPr lang="en-US" dirty="0" err="1" smtClean="0"/>
              <a:t>N</a:t>
            </a:r>
            <a:r>
              <a:rPr lang="en-US" dirty="0" smtClean="0"/>
              <a:t> cross sections will be required</a:t>
            </a:r>
          </a:p>
          <a:p>
            <a:r>
              <a:rPr lang="en-US" dirty="0" smtClean="0"/>
              <a:t>Posit #2:</a:t>
            </a:r>
          </a:p>
          <a:p>
            <a:pPr lvl="1"/>
            <a:r>
              <a:rPr lang="en-US" dirty="0" smtClean="0"/>
              <a:t>Neutrino Factory capability likely required</a:t>
            </a:r>
          </a:p>
          <a:p>
            <a:r>
              <a:rPr lang="en-US" dirty="0" smtClean="0"/>
              <a:t>Posit #3:</a:t>
            </a:r>
          </a:p>
          <a:p>
            <a:pPr lvl="1"/>
            <a:r>
              <a:rPr lang="en-US" dirty="0" smtClean="0"/>
              <a:t>Capability to deliver</a:t>
            </a:r>
            <a:br>
              <a:rPr lang="en-US" dirty="0" smtClean="0"/>
            </a:br>
            <a:r>
              <a:rPr lang="en-US" dirty="0" smtClean="0"/>
              <a:t>multi-</a:t>
            </a:r>
            <a:r>
              <a:rPr lang="en-US" dirty="0" err="1" smtClean="0"/>
              <a:t>TeV</a:t>
            </a:r>
            <a:r>
              <a:rPr lang="en-US" dirty="0" smtClean="0"/>
              <a:t> </a:t>
            </a:r>
            <a:r>
              <a:rPr lang="en-US" i="1" dirty="0" err="1" smtClean="0"/>
              <a:t>l</a:t>
            </a:r>
            <a:r>
              <a:rPr lang="en-US" baseline="30000" dirty="0" err="1" smtClean="0"/>
              <a:t>+</a:t>
            </a:r>
            <a:r>
              <a:rPr lang="en-US" i="1" dirty="0" err="1" smtClean="0"/>
              <a:t>l</a:t>
            </a:r>
            <a:r>
              <a:rPr lang="en-US" baseline="30000" dirty="0" smtClean="0"/>
              <a:t>-</a:t>
            </a:r>
            <a:r>
              <a:rPr lang="en-US" dirty="0" smtClean="0"/>
              <a:t> collisions </a:t>
            </a:r>
            <a:br>
              <a:rPr lang="en-US" dirty="0" smtClean="0"/>
            </a:br>
            <a:r>
              <a:rPr lang="en-US" dirty="0" smtClean="0"/>
              <a:t>likely required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67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6607" y="3122664"/>
            <a:ext cx="4810686" cy="3608014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223" y="4132289"/>
            <a:ext cx="3924992" cy="2598389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73405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6D cooling demonstration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68</a:t>
            </a:fld>
            <a:endParaRPr lang="en-US"/>
          </a:p>
        </p:txBody>
      </p:sp>
      <p:pic>
        <p:nvPicPr>
          <p:cNvPr id="6" name="Picture 5" descr="nuSTORM-schemati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1" y="4424451"/>
            <a:ext cx="6495655" cy="2350005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</p:pic>
      <p:pic>
        <p:nvPicPr>
          <p:cNvPr id="12" name="Picture 11" descr="nuSTORM-schematic-6D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1" y="2583456"/>
            <a:ext cx="8445500" cy="4191000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597" y="2658691"/>
            <a:ext cx="3470355" cy="2602767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44" y="403615"/>
            <a:ext cx="3370751" cy="2528063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2320836" y="5810745"/>
            <a:ext cx="12501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nuSTORM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992468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69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697" y="1005002"/>
            <a:ext cx="4796860" cy="3320903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28" y="1003976"/>
            <a:ext cx="4150367" cy="1383456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10" name="Picture 9" descr="mice-international-v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5" y="4419927"/>
            <a:ext cx="9008892" cy="235774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27" y="2821839"/>
            <a:ext cx="4151723" cy="152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919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beams have the potential to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82429"/>
            <a:ext cx="8229600" cy="4062755"/>
          </a:xfrm>
        </p:spPr>
        <p:txBody>
          <a:bodyPr>
            <a:normAutofit/>
          </a:bodyPr>
          <a:lstStyle/>
          <a:p>
            <a:r>
              <a:rPr lang="en-US" dirty="0" smtClean="0"/>
              <a:t>Serve neutrino</a:t>
            </a:r>
            <a:r>
              <a:rPr lang="en-US" dirty="0"/>
              <a:t> </a:t>
            </a:r>
            <a:r>
              <a:rPr lang="en-US" dirty="0" smtClean="0"/>
              <a:t>physics with intense beams that have:</a:t>
            </a:r>
          </a:p>
          <a:p>
            <a:pPr lvl="1"/>
            <a:r>
              <a:rPr lang="en-US" dirty="0" smtClean="0"/>
              <a:t>Precisely known </a:t>
            </a:r>
            <a:r>
              <a:rPr lang="en-US" dirty="0" err="1" smtClean="0"/>
              <a:t>flavour</a:t>
            </a:r>
            <a:r>
              <a:rPr lang="en-US" dirty="0" smtClean="0"/>
              <a:t> content;</a:t>
            </a:r>
          </a:p>
          <a:p>
            <a:pPr lvl="1"/>
            <a:r>
              <a:rPr lang="en-US" dirty="0" smtClean="0"/>
              <a:t>Precisely known energy spectrum</a:t>
            </a:r>
          </a:p>
          <a:p>
            <a:endParaRPr lang="en-US" dirty="0" smtClean="0"/>
          </a:p>
          <a:p>
            <a:r>
              <a:rPr lang="en-US" dirty="0" smtClean="0"/>
              <a:t>Provide multi-</a:t>
            </a:r>
            <a:r>
              <a:rPr lang="en-US" dirty="0" err="1" smtClean="0"/>
              <a:t>TeV</a:t>
            </a:r>
            <a:r>
              <a:rPr lang="en-US" dirty="0" smtClean="0"/>
              <a:t> lepton-anti-lepton collisions:</a:t>
            </a:r>
          </a:p>
          <a:p>
            <a:pPr lvl="1"/>
            <a:r>
              <a:rPr lang="en-US" dirty="0" smtClean="0"/>
              <a:t>With extremely small energy spread;</a:t>
            </a:r>
          </a:p>
          <a:p>
            <a:pPr lvl="1"/>
            <a:r>
              <a:rPr lang="en-US" dirty="0" smtClean="0"/>
              <a:t>Most cost-effective means to achieve </a:t>
            </a:r>
            <a:r>
              <a:rPr lang="en-US" i="1" dirty="0" smtClean="0"/>
              <a:t>E</a:t>
            </a:r>
            <a:r>
              <a:rPr lang="en-US" baseline="-25000" dirty="0" smtClean="0"/>
              <a:t>CM</a:t>
            </a:r>
            <a:r>
              <a:rPr lang="en-US" dirty="0" smtClean="0"/>
              <a:t> &gt; 1. </a:t>
            </a:r>
            <a:r>
              <a:rPr lang="en-US" dirty="0" err="1" smtClean="0"/>
              <a:t>TeV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7CBE-54CD-6E4E-991E-74820AACF21D}" type="slidenum">
              <a:rPr lang="en-US" smtClean="0">
                <a:latin typeface="Arial"/>
              </a:rPr>
              <a:pPr/>
              <a:t>7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0084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MICE and the next generation of </a:t>
            </a:r>
            <a:r>
              <a:rPr lang="en-US" dirty="0" err="1"/>
              <a:t>muon</a:t>
            </a:r>
            <a:r>
              <a:rPr lang="en-US" dirty="0"/>
              <a:t> beams for particle physics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34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6848"/>
            <a:ext cx="9144000" cy="75079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Muon</a:t>
            </a:r>
            <a:r>
              <a:rPr lang="en-US" dirty="0" smtClean="0"/>
              <a:t> accelerators and MICE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76276"/>
            <a:ext cx="9144000" cy="6181724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/>
              <a:t>Muon</a:t>
            </a:r>
            <a:r>
              <a:rPr lang="en-US" dirty="0"/>
              <a:t> accelerators have the potential to:</a:t>
            </a:r>
          </a:p>
          <a:p>
            <a:pPr lvl="1"/>
            <a:r>
              <a:rPr lang="en-US" dirty="0" smtClean="0"/>
              <a:t>Serve the next generation long- and short-baseline </a:t>
            </a:r>
            <a:r>
              <a:rPr lang="en-US" dirty="0" err="1" smtClean="0"/>
              <a:t>programmes</a:t>
            </a:r>
            <a:r>
              <a:rPr lang="en-US" dirty="0" smtClean="0"/>
              <a:t> by:</a:t>
            </a:r>
          </a:p>
          <a:p>
            <a:pPr lvl="2"/>
            <a:r>
              <a:rPr lang="en-US" dirty="0" smtClean="0"/>
              <a:t>Making precise measurements of </a:t>
            </a:r>
            <a:r>
              <a:rPr lang="en-US" i="1" u="sng" dirty="0" smtClean="0"/>
              <a:t>electron-</a:t>
            </a:r>
            <a:r>
              <a:rPr lang="en-US" dirty="0" smtClean="0"/>
              <a:t> and </a:t>
            </a:r>
            <a:r>
              <a:rPr lang="en-US" dirty="0" err="1" smtClean="0"/>
              <a:t>muon</a:t>
            </a:r>
            <a:r>
              <a:rPr lang="en-US" dirty="0" smtClean="0"/>
              <a:t>-neutrino nucleus cross sections</a:t>
            </a:r>
          </a:p>
          <a:p>
            <a:pPr lvl="1"/>
            <a:r>
              <a:rPr lang="en-US" dirty="0" err="1" smtClean="0"/>
              <a:t>Revolutionise</a:t>
            </a:r>
            <a:r>
              <a:rPr lang="en-US" dirty="0" smtClean="0"/>
              <a:t> </a:t>
            </a:r>
            <a:r>
              <a:rPr lang="en-US" dirty="0"/>
              <a:t>the study of neutrino </a:t>
            </a:r>
            <a:r>
              <a:rPr lang="en-US" dirty="0" smtClean="0"/>
              <a:t>oscillations:</a:t>
            </a:r>
          </a:p>
          <a:p>
            <a:pPr lvl="2"/>
            <a:r>
              <a:rPr lang="en-US" dirty="0" smtClean="0"/>
              <a:t>And make searches for sterile neutrinos of exquisite sensitivity</a:t>
            </a:r>
            <a:endParaRPr lang="en-US" dirty="0"/>
          </a:p>
          <a:p>
            <a:pPr lvl="1"/>
            <a:r>
              <a:rPr lang="en-US" dirty="0"/>
              <a:t>Provide a route to multi-</a:t>
            </a:r>
            <a:r>
              <a:rPr lang="en-US" dirty="0" err="1"/>
              <a:t>TeV</a:t>
            </a:r>
            <a:r>
              <a:rPr lang="en-US" dirty="0"/>
              <a:t> lepton-antilepton collisions;</a:t>
            </a:r>
          </a:p>
          <a:p>
            <a:pPr lvl="4"/>
            <a:endParaRPr lang="en-US" dirty="0" smtClean="0"/>
          </a:p>
          <a:p>
            <a:r>
              <a:rPr lang="en-US" dirty="0" smtClean="0"/>
              <a:t>Development </a:t>
            </a:r>
            <a:r>
              <a:rPr lang="en-US" dirty="0"/>
              <a:t>of the capability to deliver the Neutrino Factory is </a:t>
            </a:r>
            <a:r>
              <a:rPr lang="en-US" dirty="0" smtClean="0"/>
              <a:t>required:</a:t>
            </a:r>
            <a:endParaRPr lang="en-US" dirty="0"/>
          </a:p>
          <a:p>
            <a:pPr lvl="1"/>
            <a:r>
              <a:rPr lang="en-US" dirty="0" smtClean="0"/>
              <a:t>To study CP</a:t>
            </a:r>
            <a:r>
              <a:rPr lang="en-US" dirty="0"/>
              <a:t>-invariance violation </a:t>
            </a:r>
            <a:r>
              <a:rPr lang="en-US" dirty="0" smtClean="0"/>
              <a:t>in detail if it is </a:t>
            </a:r>
            <a:r>
              <a:rPr lang="en-US" dirty="0"/>
              <a:t>discovered; or</a:t>
            </a:r>
          </a:p>
          <a:p>
            <a:pPr lvl="1"/>
            <a:r>
              <a:rPr lang="en-US" dirty="0" smtClean="0"/>
              <a:t>To continue </a:t>
            </a:r>
            <a:r>
              <a:rPr lang="en-US" dirty="0"/>
              <a:t>the search of it is not; and</a:t>
            </a:r>
          </a:p>
          <a:p>
            <a:pPr lvl="1"/>
            <a:r>
              <a:rPr lang="en-US" dirty="0" smtClean="0"/>
              <a:t>To deliver precision sufficient </a:t>
            </a:r>
            <a:r>
              <a:rPr lang="en-US" dirty="0"/>
              <a:t>to elucidate the underlying physics</a:t>
            </a:r>
          </a:p>
          <a:p>
            <a:pPr lvl="4"/>
            <a:endParaRPr lang="en-US" dirty="0"/>
          </a:p>
          <a:p>
            <a:r>
              <a:rPr lang="en-US" dirty="0" smtClean="0"/>
              <a:t>MICE </a:t>
            </a:r>
            <a:r>
              <a:rPr lang="en-US" dirty="0"/>
              <a:t>will </a:t>
            </a:r>
            <a:r>
              <a:rPr lang="en-US" dirty="0" smtClean="0"/>
              <a:t>unlock the exploitation of </a:t>
            </a:r>
            <a:r>
              <a:rPr lang="en-US" dirty="0" err="1" smtClean="0"/>
              <a:t>muon</a:t>
            </a:r>
            <a:r>
              <a:rPr lang="en-US" dirty="0" smtClean="0"/>
              <a:t> accelerators by providing the essential demonstration </a:t>
            </a:r>
            <a:r>
              <a:rPr lang="en-US" dirty="0"/>
              <a:t>of ionization cooling:</a:t>
            </a:r>
          </a:p>
          <a:p>
            <a:pPr lvl="1"/>
            <a:r>
              <a:rPr lang="en-US" dirty="0" smtClean="0"/>
              <a:t>Starting </a:t>
            </a:r>
            <a:r>
              <a:rPr lang="en-US" i="1" u="sng" dirty="0" smtClean="0"/>
              <a:t>now</a:t>
            </a:r>
            <a:r>
              <a:rPr lang="en-US" dirty="0" smtClean="0"/>
              <a:t>:</a:t>
            </a:r>
          </a:p>
          <a:p>
            <a:pPr lvl="2"/>
            <a:r>
              <a:rPr lang="en-US" dirty="0" smtClean="0"/>
              <a:t>Investigation of the effect of material, </a:t>
            </a:r>
            <a:r>
              <a:rPr lang="en-US" dirty="0" err="1" smtClean="0"/>
              <a:t>emittance</a:t>
            </a:r>
            <a:r>
              <a:rPr lang="en-US" dirty="0" smtClean="0"/>
              <a:t>, momentum on the cooling effect</a:t>
            </a:r>
          </a:p>
          <a:p>
            <a:pPr lvl="1"/>
            <a:r>
              <a:rPr lang="en-US" dirty="0" smtClean="0"/>
              <a:t>Starting 2017:</a:t>
            </a:r>
          </a:p>
          <a:p>
            <a:pPr lvl="2"/>
            <a:r>
              <a:rPr lang="en-US" dirty="0" smtClean="0"/>
              <a:t>Demonstration of ionization cooling;</a:t>
            </a:r>
          </a:p>
          <a:p>
            <a:pPr lvl="2"/>
            <a:r>
              <a:rPr lang="en-US" dirty="0" smtClean="0"/>
              <a:t>Systematic study of factors that affect cooling performance</a:t>
            </a:r>
          </a:p>
          <a:p>
            <a:pPr lvl="4"/>
            <a:endParaRPr lang="en-US" dirty="0" smtClean="0"/>
          </a:p>
          <a:p>
            <a:r>
              <a:rPr lang="en-US" dirty="0" smtClean="0"/>
              <a:t>Basis for executing the vision!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142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Contents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590610"/>
            <a:ext cx="9144000" cy="6107202"/>
          </a:xfrm>
        </p:spPr>
        <p:txBody>
          <a:bodyPr>
            <a:normAutofit fontScale="92500"/>
          </a:bodyPr>
          <a:lstStyle/>
          <a:p>
            <a:pPr>
              <a:lnSpc>
                <a:spcPct val="200000"/>
              </a:lnSpc>
            </a:pPr>
            <a:r>
              <a:rPr lang="en-US" dirty="0" err="1" smtClean="0"/>
              <a:t>Muon</a:t>
            </a:r>
            <a:r>
              <a:rPr lang="en-US" dirty="0" smtClean="0"/>
              <a:t> beams for particle physics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Ionization cooling</a:t>
            </a:r>
          </a:p>
          <a:p>
            <a:pPr>
              <a:lnSpc>
                <a:spcPct val="200000"/>
              </a:lnSpc>
            </a:pPr>
            <a:r>
              <a:rPr lang="en-US" dirty="0" err="1" smtClean="0"/>
              <a:t>Muon</a:t>
            </a:r>
            <a:r>
              <a:rPr lang="en-US" dirty="0" smtClean="0"/>
              <a:t> Ionization Cooling Experiment</a:t>
            </a:r>
            <a:r>
              <a:rPr lang="en-US" dirty="0"/>
              <a:t> </a:t>
            </a:r>
            <a:r>
              <a:rPr lang="en-US" dirty="0" smtClean="0"/>
              <a:t>(MICE)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Historical interlude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Vision for a cold, bright future for </a:t>
            </a:r>
            <a:r>
              <a:rPr lang="en-US" dirty="0" err="1" smtClean="0"/>
              <a:t>muon</a:t>
            </a:r>
            <a:r>
              <a:rPr lang="en-US" dirty="0" smtClean="0"/>
              <a:t> beams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Conclusions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685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beams </a:t>
            </a:r>
            <a:br>
              <a:rPr lang="en-US" dirty="0" smtClean="0"/>
            </a:br>
            <a:r>
              <a:rPr lang="en-US" dirty="0" smtClean="0"/>
              <a:t>for particle physics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MICE and the next generation of </a:t>
            </a:r>
            <a:r>
              <a:rPr lang="en-US" dirty="0" err="1"/>
              <a:t>muon</a:t>
            </a:r>
            <a:r>
              <a:rPr lang="en-US" dirty="0"/>
              <a:t> beams for particle physics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206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KL-standard-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KL-standard-black.potx</Template>
  <TotalTime>4149</TotalTime>
  <Words>2056</Words>
  <Application>Microsoft Macintosh PowerPoint</Application>
  <PresentationFormat>On-screen Show (4:3)</PresentationFormat>
  <Paragraphs>588</Paragraphs>
  <Slides>71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4" baseType="lpstr">
      <vt:lpstr>KL-standard-black</vt:lpstr>
      <vt:lpstr>Clarity</vt:lpstr>
      <vt:lpstr>Equation</vt:lpstr>
      <vt:lpstr>MICE  …and the next generation of muon beams for particle physics</vt:lpstr>
      <vt:lpstr>PowerPoint Presentation</vt:lpstr>
      <vt:lpstr>… our understanding remains incomplete</vt:lpstr>
      <vt:lpstr>… our understanding remains incomplete</vt:lpstr>
      <vt:lpstr>… our understanding remains incomplete</vt:lpstr>
      <vt:lpstr>PowerPoint Presentation</vt:lpstr>
      <vt:lpstr>Muon beams have the potential to</vt:lpstr>
      <vt:lpstr>Contents</vt:lpstr>
      <vt:lpstr>Muon beams  for particle physics</vt:lpstr>
      <vt:lpstr>Muon beams; basis of advantages</vt:lpstr>
      <vt:lpstr>Muon Collider:</vt:lpstr>
      <vt:lpstr>PowerPoint Presentation</vt:lpstr>
      <vt:lpstr>Muon beams; basis of advantages</vt:lpstr>
      <vt:lpstr>Neutrino Factory</vt:lpstr>
      <vt:lpstr>Neutrino Factory:</vt:lpstr>
      <vt:lpstr>Neutrino Factory</vt:lpstr>
      <vt:lpstr>Neutrino Factory</vt:lpstr>
      <vt:lpstr>Neutrino Factory &amp; Muon Collider concept</vt:lpstr>
      <vt:lpstr>Accelerator challenges</vt:lpstr>
      <vt:lpstr>Ionization cooling</vt:lpstr>
      <vt:lpstr>PowerPoint Presentation</vt:lpstr>
      <vt:lpstr>Neutrino Factory</vt:lpstr>
      <vt:lpstr>Muon Collider</vt:lpstr>
      <vt:lpstr>Muon Collider: cooling system</vt:lpstr>
      <vt:lpstr>Muon Ionization cooling Experiment … MICE</vt:lpstr>
      <vt:lpstr>MICE:</vt:lpstr>
      <vt:lpstr>Cooling demonstration; performance:</vt:lpstr>
      <vt:lpstr>MICE Muon Beam</vt:lpstr>
      <vt:lpstr>MICE Muon Beam</vt:lpstr>
      <vt:lpstr>Beam-line instrumentation</vt:lpstr>
      <vt:lpstr>MICE Muon Beam</vt:lpstr>
      <vt:lpstr>Characterisation of the MICE Muon Beam</vt:lpstr>
      <vt:lpstr>MICE trackers</vt:lpstr>
      <vt:lpstr>Calorimetry</vt:lpstr>
      <vt:lpstr>Single cavity modules</vt:lpstr>
      <vt:lpstr>Study of factors that affect cooling:</vt:lpstr>
      <vt:lpstr>MICE Step IV</vt:lpstr>
      <vt:lpstr>“Step IV”; 2015/16</vt:lpstr>
      <vt:lpstr>Historical interlude</vt:lpstr>
      <vt:lpstr>Neutrino &amp; the Standard Model</vt:lpstr>
      <vt:lpstr>Discovery of muon neutrino: </vt:lpstr>
      <vt:lpstr>Innovation, the first neutrino beam:</vt:lpstr>
      <vt:lpstr>Innovation, the first magnetic horn:</vt:lpstr>
      <vt:lpstr>Discovery of neutral currents:</vt:lpstr>
      <vt:lpstr>Neutrino &amp; the Standard Model</vt:lpstr>
      <vt:lpstr>Neutrino oscillations</vt:lpstr>
      <vt:lpstr>PowerPoint Presentation</vt:lpstr>
      <vt:lpstr>PowerPoint Presentation</vt:lpstr>
      <vt:lpstr>T2K: electron-neutrino appearance:</vt:lpstr>
      <vt:lpstr>T2K: electron-neutrino appearance:</vt:lpstr>
      <vt:lpstr>Standard Neutrino Model:</vt:lpstr>
      <vt:lpstr>Standard model and LBL oscillations</vt:lpstr>
      <vt:lpstr>LBNF/DUNE:</vt:lpstr>
      <vt:lpstr>Long-Baseline Neutrino Experiment:</vt:lpstr>
      <vt:lpstr>Long-Baseline Neutrino Experiment:</vt:lpstr>
      <vt:lpstr>Standard model and LBL oscillations</vt:lpstr>
      <vt:lpstr>Innovation in detectors</vt:lpstr>
      <vt:lpstr>Neutrino beams</vt:lpstr>
      <vt:lpstr>Effect of systematics:</vt:lpstr>
      <vt:lpstr>Vision for a cold, bright future for muon beams </vt:lpstr>
      <vt:lpstr>Potential</vt:lpstr>
      <vt:lpstr>nuSTORM and cross section measurement:</vt:lpstr>
      <vt:lpstr>CCQE cross section measurement:</vt:lpstr>
      <vt:lpstr>PowerPoint Presentation</vt:lpstr>
      <vt:lpstr>Potential</vt:lpstr>
      <vt:lpstr>PowerPoint Presentation</vt:lpstr>
      <vt:lpstr>Potential</vt:lpstr>
      <vt:lpstr>6D cooling demonstration</vt:lpstr>
      <vt:lpstr>Vision</vt:lpstr>
      <vt:lpstr>Conclusions</vt:lpstr>
      <vt:lpstr>Muon accelerators and MICE</vt:lpstr>
    </vt:vector>
  </TitlesOfParts>
  <Company>Imperial College London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Kenneth Long</dc:creator>
  <cp:lastModifiedBy>Kenneth Long</cp:lastModifiedBy>
  <cp:revision>160</cp:revision>
  <dcterms:created xsi:type="dcterms:W3CDTF">2014-12-02T20:44:04Z</dcterms:created>
  <dcterms:modified xsi:type="dcterms:W3CDTF">2015-05-22T22:24:56Z</dcterms:modified>
</cp:coreProperties>
</file>