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1" r:id="rId5"/>
    <p:sldId id="263" r:id="rId6"/>
    <p:sldId id="265" r:id="rId7"/>
    <p:sldId id="266" r:id="rId8"/>
    <p:sldId id="267" r:id="rId9"/>
    <p:sldId id="268" r:id="rId10"/>
    <p:sldId id="269" r:id="rId11"/>
    <p:sldId id="260"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61921" autoAdjust="0"/>
  </p:normalViewPr>
  <p:slideViewPr>
    <p:cSldViewPr snapToGrid="0">
      <p:cViewPr varScale="1">
        <p:scale>
          <a:sx n="48" d="100"/>
          <a:sy n="4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80CA0-CB9F-44FD-8079-D2F5AE6A5B45}" type="datetimeFigureOut">
              <a:rPr lang="en-US" smtClean="0"/>
              <a:t>5/21/2015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854CD-4A7B-4189-9029-5CE73508AFEA}" type="slidenum">
              <a:rPr lang="en-US" smtClean="0"/>
              <a:t>‹#›</a:t>
            </a:fld>
            <a:endParaRPr lang="en-US"/>
          </a:p>
        </p:txBody>
      </p:sp>
    </p:spTree>
    <p:extLst>
      <p:ext uri="{BB962C8B-B14F-4D97-AF65-F5344CB8AC3E}">
        <p14:creationId xmlns:p14="http://schemas.microsoft.com/office/powerpoint/2010/main" val="366367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854CD-4A7B-4189-9029-5CE73508AFEA}" type="slidenum">
              <a:rPr lang="en-US" smtClean="0"/>
              <a:t>1</a:t>
            </a:fld>
            <a:endParaRPr lang="en-US"/>
          </a:p>
        </p:txBody>
      </p:sp>
    </p:spTree>
    <p:extLst>
      <p:ext uri="{BB962C8B-B14F-4D97-AF65-F5344CB8AC3E}">
        <p14:creationId xmlns:p14="http://schemas.microsoft.com/office/powerpoint/2010/main" val="142815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54CD-4A7B-4189-9029-5CE73508AFEA}" type="slidenum">
              <a:rPr lang="en-US" smtClean="0"/>
              <a:t>6</a:t>
            </a:fld>
            <a:endParaRPr lang="en-US"/>
          </a:p>
        </p:txBody>
      </p:sp>
    </p:spTree>
    <p:extLst>
      <p:ext uri="{BB962C8B-B14F-4D97-AF65-F5344CB8AC3E}">
        <p14:creationId xmlns:p14="http://schemas.microsoft.com/office/powerpoint/2010/main" val="264855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54CD-4A7B-4189-9029-5CE73508AFEA}" type="slidenum">
              <a:rPr lang="en-US" smtClean="0"/>
              <a:t>7</a:t>
            </a:fld>
            <a:endParaRPr lang="en-US"/>
          </a:p>
        </p:txBody>
      </p:sp>
    </p:spTree>
    <p:extLst>
      <p:ext uri="{BB962C8B-B14F-4D97-AF65-F5344CB8AC3E}">
        <p14:creationId xmlns:p14="http://schemas.microsoft.com/office/powerpoint/2010/main" val="210175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54CD-4A7B-4189-9029-5CE73508AFEA}" type="slidenum">
              <a:rPr lang="en-US" smtClean="0"/>
              <a:t>8</a:t>
            </a:fld>
            <a:endParaRPr lang="en-US"/>
          </a:p>
        </p:txBody>
      </p:sp>
    </p:spTree>
    <p:extLst>
      <p:ext uri="{BB962C8B-B14F-4D97-AF65-F5344CB8AC3E}">
        <p14:creationId xmlns:p14="http://schemas.microsoft.com/office/powerpoint/2010/main" val="49293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54CD-4A7B-4189-9029-5CE73508AFEA}" type="slidenum">
              <a:rPr lang="en-US" smtClean="0"/>
              <a:t>13</a:t>
            </a:fld>
            <a:endParaRPr lang="en-US"/>
          </a:p>
        </p:txBody>
      </p:sp>
    </p:spTree>
    <p:extLst>
      <p:ext uri="{BB962C8B-B14F-4D97-AF65-F5344CB8AC3E}">
        <p14:creationId xmlns:p14="http://schemas.microsoft.com/office/powerpoint/2010/main" val="332799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5/16/2015</a:t>
            </a:r>
            <a:endParaRPr lang="en-US"/>
          </a:p>
        </p:txBody>
      </p:sp>
      <p:sp>
        <p:nvSpPr>
          <p:cNvPr id="5" name="Footer Placeholder 4"/>
          <p:cNvSpPr>
            <a:spLocks noGrp="1"/>
          </p:cNvSpPr>
          <p:nvPr>
            <p:ph type="ftr" sz="quarter" idx="11"/>
          </p:nvPr>
        </p:nvSpPr>
        <p:spPr/>
        <p:txBody>
          <a:bodyPr/>
          <a:lstStyle/>
          <a:p>
            <a:r>
              <a:rPr lang="en-US" smtClean="0"/>
              <a:t>AVT</a:t>
            </a:r>
            <a:endParaRPr lang="en-US"/>
          </a:p>
        </p:txBody>
      </p:sp>
      <p:sp>
        <p:nvSpPr>
          <p:cNvPr id="6" name="Slide Number Placeholder 5"/>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361315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5/16/2015</a:t>
            </a:r>
            <a:endParaRPr lang="en-US"/>
          </a:p>
        </p:txBody>
      </p:sp>
      <p:sp>
        <p:nvSpPr>
          <p:cNvPr id="5" name="Footer Placeholder 4"/>
          <p:cNvSpPr>
            <a:spLocks noGrp="1"/>
          </p:cNvSpPr>
          <p:nvPr>
            <p:ph type="ftr" sz="quarter" idx="11"/>
          </p:nvPr>
        </p:nvSpPr>
        <p:spPr/>
        <p:txBody>
          <a:bodyPr/>
          <a:lstStyle/>
          <a:p>
            <a:r>
              <a:rPr lang="en-US" smtClean="0"/>
              <a:t>AVT</a:t>
            </a:r>
            <a:endParaRPr lang="en-US"/>
          </a:p>
        </p:txBody>
      </p:sp>
      <p:sp>
        <p:nvSpPr>
          <p:cNvPr id="6" name="Slide Number Placeholder 5"/>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260597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5/16/2015</a:t>
            </a:r>
            <a:endParaRPr lang="en-US"/>
          </a:p>
        </p:txBody>
      </p:sp>
      <p:sp>
        <p:nvSpPr>
          <p:cNvPr id="5" name="Footer Placeholder 4"/>
          <p:cNvSpPr>
            <a:spLocks noGrp="1"/>
          </p:cNvSpPr>
          <p:nvPr>
            <p:ph type="ftr" sz="quarter" idx="11"/>
          </p:nvPr>
        </p:nvSpPr>
        <p:spPr/>
        <p:txBody>
          <a:bodyPr/>
          <a:lstStyle/>
          <a:p>
            <a:r>
              <a:rPr lang="en-US" smtClean="0"/>
              <a:t>AVT</a:t>
            </a:r>
            <a:endParaRPr lang="en-US"/>
          </a:p>
        </p:txBody>
      </p:sp>
      <p:sp>
        <p:nvSpPr>
          <p:cNvPr id="6" name="Slide Number Placeholder 5"/>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412122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5/16/2015</a:t>
            </a:r>
            <a:endParaRPr lang="en-US"/>
          </a:p>
        </p:txBody>
      </p:sp>
      <p:sp>
        <p:nvSpPr>
          <p:cNvPr id="5" name="Footer Placeholder 4"/>
          <p:cNvSpPr>
            <a:spLocks noGrp="1"/>
          </p:cNvSpPr>
          <p:nvPr>
            <p:ph type="ftr" sz="quarter" idx="11"/>
          </p:nvPr>
        </p:nvSpPr>
        <p:spPr/>
        <p:txBody>
          <a:bodyPr/>
          <a:lstStyle/>
          <a:p>
            <a:r>
              <a:rPr lang="en-US" smtClean="0"/>
              <a:t>AVT</a:t>
            </a:r>
            <a:endParaRPr lang="en-US"/>
          </a:p>
        </p:txBody>
      </p:sp>
      <p:sp>
        <p:nvSpPr>
          <p:cNvPr id="6" name="Slide Number Placeholder 5"/>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76712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5/16/2015</a:t>
            </a:r>
            <a:endParaRPr lang="en-US"/>
          </a:p>
        </p:txBody>
      </p:sp>
      <p:sp>
        <p:nvSpPr>
          <p:cNvPr id="5" name="Footer Placeholder 4"/>
          <p:cNvSpPr>
            <a:spLocks noGrp="1"/>
          </p:cNvSpPr>
          <p:nvPr>
            <p:ph type="ftr" sz="quarter" idx="11"/>
          </p:nvPr>
        </p:nvSpPr>
        <p:spPr/>
        <p:txBody>
          <a:bodyPr/>
          <a:lstStyle/>
          <a:p>
            <a:r>
              <a:rPr lang="en-US" smtClean="0"/>
              <a:t>AVT</a:t>
            </a:r>
            <a:endParaRPr lang="en-US"/>
          </a:p>
        </p:txBody>
      </p:sp>
      <p:sp>
        <p:nvSpPr>
          <p:cNvPr id="6" name="Slide Number Placeholder 5"/>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354729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5/16/2015</a:t>
            </a:r>
            <a:endParaRPr lang="en-US"/>
          </a:p>
        </p:txBody>
      </p:sp>
      <p:sp>
        <p:nvSpPr>
          <p:cNvPr id="6" name="Footer Placeholder 5"/>
          <p:cNvSpPr>
            <a:spLocks noGrp="1"/>
          </p:cNvSpPr>
          <p:nvPr>
            <p:ph type="ftr" sz="quarter" idx="11"/>
          </p:nvPr>
        </p:nvSpPr>
        <p:spPr/>
        <p:txBody>
          <a:bodyPr/>
          <a:lstStyle/>
          <a:p>
            <a:r>
              <a:rPr lang="en-US" smtClean="0"/>
              <a:t>AVT</a:t>
            </a:r>
            <a:endParaRPr lang="en-US"/>
          </a:p>
        </p:txBody>
      </p:sp>
      <p:sp>
        <p:nvSpPr>
          <p:cNvPr id="7" name="Slide Number Placeholder 6"/>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230092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5/16/2015</a:t>
            </a:r>
            <a:endParaRPr lang="en-US"/>
          </a:p>
        </p:txBody>
      </p:sp>
      <p:sp>
        <p:nvSpPr>
          <p:cNvPr id="8" name="Footer Placeholder 7"/>
          <p:cNvSpPr>
            <a:spLocks noGrp="1"/>
          </p:cNvSpPr>
          <p:nvPr>
            <p:ph type="ftr" sz="quarter" idx="11"/>
          </p:nvPr>
        </p:nvSpPr>
        <p:spPr/>
        <p:txBody>
          <a:bodyPr/>
          <a:lstStyle/>
          <a:p>
            <a:r>
              <a:rPr lang="en-US" smtClean="0"/>
              <a:t>AVT</a:t>
            </a:r>
            <a:endParaRPr lang="en-US"/>
          </a:p>
        </p:txBody>
      </p:sp>
      <p:sp>
        <p:nvSpPr>
          <p:cNvPr id="9" name="Slide Number Placeholder 8"/>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10760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5/16/2015</a:t>
            </a:r>
            <a:endParaRPr lang="en-US"/>
          </a:p>
        </p:txBody>
      </p:sp>
      <p:sp>
        <p:nvSpPr>
          <p:cNvPr id="4" name="Footer Placeholder 3"/>
          <p:cNvSpPr>
            <a:spLocks noGrp="1"/>
          </p:cNvSpPr>
          <p:nvPr>
            <p:ph type="ftr" sz="quarter" idx="11"/>
          </p:nvPr>
        </p:nvSpPr>
        <p:spPr/>
        <p:txBody>
          <a:bodyPr/>
          <a:lstStyle/>
          <a:p>
            <a:r>
              <a:rPr lang="en-US" smtClean="0"/>
              <a:t>AVT</a:t>
            </a:r>
            <a:endParaRPr lang="en-US"/>
          </a:p>
        </p:txBody>
      </p:sp>
      <p:sp>
        <p:nvSpPr>
          <p:cNvPr id="5" name="Slide Number Placeholder 4"/>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63616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5/16/2015</a:t>
            </a:r>
            <a:endParaRPr lang="en-US"/>
          </a:p>
        </p:txBody>
      </p:sp>
      <p:sp>
        <p:nvSpPr>
          <p:cNvPr id="3" name="Footer Placeholder 2"/>
          <p:cNvSpPr>
            <a:spLocks noGrp="1"/>
          </p:cNvSpPr>
          <p:nvPr>
            <p:ph type="ftr" sz="quarter" idx="11"/>
          </p:nvPr>
        </p:nvSpPr>
        <p:spPr/>
        <p:txBody>
          <a:bodyPr/>
          <a:lstStyle/>
          <a:p>
            <a:r>
              <a:rPr lang="en-US" smtClean="0"/>
              <a:t>AVT</a:t>
            </a:r>
            <a:endParaRPr lang="en-US"/>
          </a:p>
        </p:txBody>
      </p:sp>
      <p:sp>
        <p:nvSpPr>
          <p:cNvPr id="4" name="Slide Number Placeholder 3"/>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378921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5/16/2015</a:t>
            </a:r>
            <a:endParaRPr lang="en-US"/>
          </a:p>
        </p:txBody>
      </p:sp>
      <p:sp>
        <p:nvSpPr>
          <p:cNvPr id="6" name="Footer Placeholder 5"/>
          <p:cNvSpPr>
            <a:spLocks noGrp="1"/>
          </p:cNvSpPr>
          <p:nvPr>
            <p:ph type="ftr" sz="quarter" idx="11"/>
          </p:nvPr>
        </p:nvSpPr>
        <p:spPr/>
        <p:txBody>
          <a:bodyPr/>
          <a:lstStyle/>
          <a:p>
            <a:r>
              <a:rPr lang="en-US" smtClean="0"/>
              <a:t>AVT</a:t>
            </a:r>
            <a:endParaRPr lang="en-US"/>
          </a:p>
        </p:txBody>
      </p:sp>
      <p:sp>
        <p:nvSpPr>
          <p:cNvPr id="7" name="Slide Number Placeholder 6"/>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2570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5/16/2015</a:t>
            </a:r>
            <a:endParaRPr lang="en-US"/>
          </a:p>
        </p:txBody>
      </p:sp>
      <p:sp>
        <p:nvSpPr>
          <p:cNvPr id="6" name="Footer Placeholder 5"/>
          <p:cNvSpPr>
            <a:spLocks noGrp="1"/>
          </p:cNvSpPr>
          <p:nvPr>
            <p:ph type="ftr" sz="quarter" idx="11"/>
          </p:nvPr>
        </p:nvSpPr>
        <p:spPr/>
        <p:txBody>
          <a:bodyPr/>
          <a:lstStyle/>
          <a:p>
            <a:r>
              <a:rPr lang="en-US" smtClean="0"/>
              <a:t>AVT</a:t>
            </a:r>
            <a:endParaRPr lang="en-US"/>
          </a:p>
        </p:txBody>
      </p:sp>
      <p:sp>
        <p:nvSpPr>
          <p:cNvPr id="7" name="Slide Number Placeholder 6"/>
          <p:cNvSpPr>
            <a:spLocks noGrp="1"/>
          </p:cNvSpPr>
          <p:nvPr>
            <p:ph type="sldNum" sz="quarter" idx="12"/>
          </p:nvPr>
        </p:nvSpPr>
        <p:spPr/>
        <p:txBody>
          <a:bodyPr/>
          <a:lstStyle/>
          <a:p>
            <a:fld id="{8224D147-849F-45F3-B92C-E1AA54FE9167}" type="slidenum">
              <a:rPr lang="en-US" smtClean="0"/>
              <a:t>‹#›</a:t>
            </a:fld>
            <a:endParaRPr lang="en-US"/>
          </a:p>
        </p:txBody>
      </p:sp>
    </p:spTree>
    <p:extLst>
      <p:ext uri="{BB962C8B-B14F-4D97-AF65-F5344CB8AC3E}">
        <p14:creationId xmlns:p14="http://schemas.microsoft.com/office/powerpoint/2010/main" val="269838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5/16/2015</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AVT</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4D147-849F-45F3-B92C-E1AA54FE9167}" type="slidenum">
              <a:rPr lang="en-US" smtClean="0"/>
              <a:t>‹#›</a:t>
            </a:fld>
            <a:endParaRPr lang="en-US"/>
          </a:p>
        </p:txBody>
      </p:sp>
    </p:spTree>
    <p:extLst>
      <p:ext uri="{BB962C8B-B14F-4D97-AF65-F5344CB8AC3E}">
        <p14:creationId xmlns:p14="http://schemas.microsoft.com/office/powerpoint/2010/main" val="64945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Field Emission in the 201 MHz Cavity</a:t>
            </a:r>
            <a:endParaRPr lang="en-US" dirty="0"/>
          </a:p>
        </p:txBody>
      </p:sp>
      <p:sp>
        <p:nvSpPr>
          <p:cNvPr id="3" name="Subtitle 2"/>
          <p:cNvSpPr>
            <a:spLocks noGrp="1"/>
          </p:cNvSpPr>
          <p:nvPr>
            <p:ph type="subTitle" idx="1"/>
          </p:nvPr>
        </p:nvSpPr>
        <p:spPr/>
        <p:txBody>
          <a:bodyPr/>
          <a:lstStyle/>
          <a:p>
            <a:r>
              <a:rPr lang="en-US" dirty="0" smtClean="0"/>
              <a:t>2015 MAP Collaboration Meeting</a:t>
            </a:r>
          </a:p>
          <a:p>
            <a:pPr marL="457200" indent="-457200">
              <a:buAutoNum type="alphaUcPeriod"/>
            </a:pPr>
            <a:r>
              <a:rPr lang="en-US" dirty="0" smtClean="0"/>
              <a:t>V. Tollestrup &amp; K. </a:t>
            </a:r>
            <a:r>
              <a:rPr lang="en-US" dirty="0" err="1" smtClean="0"/>
              <a:t>Yonahara</a:t>
            </a:r>
            <a:endParaRPr lang="en-US" dirty="0" smtClean="0"/>
          </a:p>
          <a:p>
            <a:r>
              <a:rPr lang="en-US" dirty="0" smtClean="0"/>
              <a:t>FNAL</a:t>
            </a:r>
            <a:endParaRPr lang="en-US" dirty="0"/>
          </a:p>
        </p:txBody>
      </p:sp>
      <p:sp>
        <p:nvSpPr>
          <p:cNvPr id="4" name="Date Placeholder 3"/>
          <p:cNvSpPr>
            <a:spLocks noGrp="1"/>
          </p:cNvSpPr>
          <p:nvPr>
            <p:ph type="dt" sz="half" idx="10"/>
          </p:nvPr>
        </p:nvSpPr>
        <p:spPr/>
        <p:txBody>
          <a:bodyPr/>
          <a:lstStyle/>
          <a:p>
            <a:r>
              <a:rPr lang="en-US" smtClean="0"/>
              <a:t>5/16/2015</a:t>
            </a:r>
            <a:endParaRPr lang="en-US"/>
          </a:p>
        </p:txBody>
      </p:sp>
      <p:sp>
        <p:nvSpPr>
          <p:cNvPr id="5" name="Footer Placeholder 4"/>
          <p:cNvSpPr>
            <a:spLocks noGrp="1"/>
          </p:cNvSpPr>
          <p:nvPr>
            <p:ph type="ftr" sz="quarter" idx="11"/>
          </p:nvPr>
        </p:nvSpPr>
        <p:spPr/>
        <p:txBody>
          <a:bodyPr/>
          <a:lstStyle/>
          <a:p>
            <a:r>
              <a:rPr lang="en-US" smtClean="0"/>
              <a:t>AVT</a:t>
            </a:r>
            <a:endParaRPr lang="en-US"/>
          </a:p>
        </p:txBody>
      </p:sp>
      <p:sp>
        <p:nvSpPr>
          <p:cNvPr id="6" name="Slide Number Placeholder 5"/>
          <p:cNvSpPr>
            <a:spLocks noGrp="1"/>
          </p:cNvSpPr>
          <p:nvPr>
            <p:ph type="sldNum" sz="quarter" idx="12"/>
          </p:nvPr>
        </p:nvSpPr>
        <p:spPr/>
        <p:txBody>
          <a:bodyPr/>
          <a:lstStyle/>
          <a:p>
            <a:fld id="{8224D147-849F-45F3-B92C-E1AA54FE9167}" type="slidenum">
              <a:rPr lang="en-US" smtClean="0"/>
              <a:t>1</a:t>
            </a:fld>
            <a:endParaRPr lang="en-US"/>
          </a:p>
        </p:txBody>
      </p:sp>
    </p:spTree>
    <p:extLst>
      <p:ext uri="{BB962C8B-B14F-4D97-AF65-F5344CB8AC3E}">
        <p14:creationId xmlns:p14="http://schemas.microsoft.com/office/powerpoint/2010/main" val="125195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5/16/2015</a:t>
            </a:r>
            <a:endParaRPr lang="en-US"/>
          </a:p>
        </p:txBody>
      </p:sp>
      <p:sp>
        <p:nvSpPr>
          <p:cNvPr id="3" name="Footer Placeholder 2"/>
          <p:cNvSpPr>
            <a:spLocks noGrp="1"/>
          </p:cNvSpPr>
          <p:nvPr>
            <p:ph type="ftr" sz="quarter" idx="11"/>
          </p:nvPr>
        </p:nvSpPr>
        <p:spPr/>
        <p:txBody>
          <a:bodyPr/>
          <a:lstStyle/>
          <a:p>
            <a:r>
              <a:rPr lang="en-US" smtClean="0"/>
              <a:t>AVT</a:t>
            </a:r>
            <a:endParaRPr lang="en-US"/>
          </a:p>
        </p:txBody>
      </p:sp>
      <p:sp>
        <p:nvSpPr>
          <p:cNvPr id="4" name="Slide Number Placeholder 3"/>
          <p:cNvSpPr>
            <a:spLocks noGrp="1"/>
          </p:cNvSpPr>
          <p:nvPr>
            <p:ph type="sldNum" sz="quarter" idx="12"/>
          </p:nvPr>
        </p:nvSpPr>
        <p:spPr/>
        <p:txBody>
          <a:bodyPr/>
          <a:lstStyle/>
          <a:p>
            <a:fld id="{8224D147-849F-45F3-B92C-E1AA54FE9167}" type="slidenum">
              <a:rPr lang="en-US" smtClean="0"/>
              <a:t>10</a:t>
            </a:fld>
            <a:endParaRPr lang="en-US"/>
          </a:p>
        </p:txBody>
      </p:sp>
      <p:sp>
        <p:nvSpPr>
          <p:cNvPr id="5" name="TextBox 4"/>
          <p:cNvSpPr txBox="1"/>
          <p:nvPr/>
        </p:nvSpPr>
        <p:spPr>
          <a:xfrm>
            <a:off x="2133598" y="3"/>
            <a:ext cx="7876673" cy="954107"/>
          </a:xfrm>
          <a:prstGeom prst="rect">
            <a:avLst/>
          </a:prstGeom>
          <a:noFill/>
        </p:spPr>
        <p:txBody>
          <a:bodyPr wrap="square" rtlCol="0">
            <a:spAutoFit/>
          </a:bodyPr>
          <a:lstStyle/>
          <a:p>
            <a:pPr algn="ctr"/>
            <a:r>
              <a:rPr lang="en-US" sz="2800" dirty="0" smtClean="0">
                <a:solidFill>
                  <a:srgbClr val="FF0000"/>
                </a:solidFill>
              </a:rPr>
              <a:t>SO MAYBE THE EMITTER DISAPPEARS</a:t>
            </a:r>
          </a:p>
          <a:p>
            <a:pPr algn="ctr"/>
            <a:r>
              <a:rPr lang="en-US" sz="2800" dirty="0" smtClean="0">
                <a:solidFill>
                  <a:srgbClr val="FF0000"/>
                </a:solidFill>
              </a:rPr>
              <a:t>Or our efficiency is low</a:t>
            </a:r>
            <a:endParaRPr lang="en-US" sz="2800" dirty="0">
              <a:solidFill>
                <a:srgbClr val="FF0000"/>
              </a:solidFill>
            </a:endParaRPr>
          </a:p>
        </p:txBody>
      </p:sp>
      <p:pic>
        <p:nvPicPr>
          <p:cNvPr id="6" name="Picture 5"/>
          <p:cNvPicPr>
            <a:picLocks noChangeAspect="1"/>
          </p:cNvPicPr>
          <p:nvPr/>
        </p:nvPicPr>
        <p:blipFill>
          <a:blip r:embed="rId2"/>
          <a:stretch>
            <a:fillRect/>
          </a:stretch>
        </p:blipFill>
        <p:spPr>
          <a:xfrm>
            <a:off x="379338" y="1588502"/>
            <a:ext cx="3660923" cy="4775135"/>
          </a:xfrm>
          <a:prstGeom prst="rect">
            <a:avLst/>
          </a:prstGeom>
        </p:spPr>
      </p:pic>
      <p:sp>
        <p:nvSpPr>
          <p:cNvPr id="7" name="Rectangle 6"/>
          <p:cNvSpPr/>
          <p:nvPr/>
        </p:nvSpPr>
        <p:spPr>
          <a:xfrm>
            <a:off x="0" y="809864"/>
            <a:ext cx="6096000" cy="646331"/>
          </a:xfrm>
          <a:prstGeom prst="rect">
            <a:avLst/>
          </a:prstGeom>
        </p:spPr>
        <p:txBody>
          <a:bodyPr>
            <a:spAutoFit/>
          </a:bodyPr>
          <a:lstStyle/>
          <a:p>
            <a:r>
              <a:rPr lang="en-US" dirty="0">
                <a:latin typeface="Times-Roman"/>
              </a:rPr>
              <a:t>PHYSICAL REVIEW SPECIAL TOPICS - ACCELERATORS AND BEAMS </a:t>
            </a:r>
            <a:r>
              <a:rPr lang="en-US" b="1" dirty="0">
                <a:latin typeface="Times-Bold"/>
              </a:rPr>
              <a:t>8</a:t>
            </a:r>
            <a:r>
              <a:rPr lang="en-US" dirty="0">
                <a:latin typeface="Times-Roman"/>
              </a:rPr>
              <a:t>, 072001 (2005)</a:t>
            </a:r>
            <a:endParaRPr lang="en-US" dirty="0"/>
          </a:p>
        </p:txBody>
      </p:sp>
      <p:sp>
        <p:nvSpPr>
          <p:cNvPr id="8" name="TextBox 7"/>
          <p:cNvSpPr txBox="1"/>
          <p:nvPr/>
        </p:nvSpPr>
        <p:spPr>
          <a:xfrm>
            <a:off x="4604083" y="1796716"/>
            <a:ext cx="5582653" cy="3139321"/>
          </a:xfrm>
          <a:prstGeom prst="rect">
            <a:avLst/>
          </a:prstGeom>
          <a:noFill/>
        </p:spPr>
        <p:txBody>
          <a:bodyPr wrap="square" rtlCol="0">
            <a:spAutoFit/>
          </a:bodyPr>
          <a:lstStyle/>
          <a:p>
            <a:r>
              <a:rPr lang="en-US" dirty="0" smtClean="0"/>
              <a:t>Very early work in Lab G.</a:t>
            </a:r>
          </a:p>
          <a:p>
            <a:endParaRPr lang="en-US" dirty="0"/>
          </a:p>
          <a:p>
            <a:r>
              <a:rPr lang="en-US" dirty="0" smtClean="0"/>
              <a:t>Nice paper.  </a:t>
            </a:r>
            <a:r>
              <a:rPr lang="en-US" dirty="0" smtClean="0"/>
              <a:t>805 </a:t>
            </a:r>
            <a:r>
              <a:rPr lang="en-US" dirty="0" err="1" smtClean="0"/>
              <a:t>Mhz</a:t>
            </a:r>
            <a:r>
              <a:rPr lang="en-US" dirty="0" smtClean="0"/>
              <a:t> pill box cavity.</a:t>
            </a:r>
            <a:endParaRPr lang="en-US" dirty="0" smtClean="0"/>
          </a:p>
          <a:p>
            <a:endParaRPr lang="en-US" dirty="0"/>
          </a:p>
          <a:p>
            <a:r>
              <a:rPr lang="en-US" dirty="0" smtClean="0"/>
              <a:t>10 min interval.  Center pix during breakdown.</a:t>
            </a:r>
          </a:p>
          <a:p>
            <a:endParaRPr lang="en-US" dirty="0"/>
          </a:p>
          <a:p>
            <a:r>
              <a:rPr lang="en-US" dirty="0" smtClean="0"/>
              <a:t>3 out of 4 emitters remain in later pulses.</a:t>
            </a:r>
          </a:p>
          <a:p>
            <a:endParaRPr lang="en-US" dirty="0"/>
          </a:p>
          <a:p>
            <a:r>
              <a:rPr lang="en-US" dirty="0" smtClean="0">
                <a:solidFill>
                  <a:srgbClr val="FF0000"/>
                </a:solidFill>
              </a:rPr>
              <a:t>So maybe our efficiency is low.</a:t>
            </a:r>
          </a:p>
          <a:p>
            <a:r>
              <a:rPr lang="en-US" dirty="0" smtClean="0">
                <a:solidFill>
                  <a:srgbClr val="FF0000"/>
                </a:solidFill>
              </a:rPr>
              <a:t>Needs a coincidence  experiment</a:t>
            </a:r>
          </a:p>
          <a:p>
            <a:r>
              <a:rPr lang="en-US" dirty="0">
                <a:solidFill>
                  <a:srgbClr val="FF0000"/>
                </a:solidFill>
              </a:rPr>
              <a: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09444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4/15/2015</a:t>
            </a:r>
            <a:endParaRPr lang="en-US"/>
          </a:p>
        </p:txBody>
      </p:sp>
      <p:sp>
        <p:nvSpPr>
          <p:cNvPr id="3" name="Footer Placeholder 2"/>
          <p:cNvSpPr>
            <a:spLocks noGrp="1"/>
          </p:cNvSpPr>
          <p:nvPr>
            <p:ph type="ftr" sz="quarter" idx="11"/>
          </p:nvPr>
        </p:nvSpPr>
        <p:spPr/>
        <p:txBody>
          <a:bodyPr/>
          <a:lstStyle/>
          <a:p>
            <a:r>
              <a:rPr lang="en-US" smtClean="0"/>
              <a:t>avt</a:t>
            </a:r>
            <a:endParaRPr lang="en-US"/>
          </a:p>
        </p:txBody>
      </p:sp>
      <p:sp>
        <p:nvSpPr>
          <p:cNvPr id="4" name="Slide Number Placeholder 3"/>
          <p:cNvSpPr>
            <a:spLocks noGrp="1"/>
          </p:cNvSpPr>
          <p:nvPr>
            <p:ph type="sldNum" sz="quarter" idx="12"/>
          </p:nvPr>
        </p:nvSpPr>
        <p:spPr/>
        <p:txBody>
          <a:bodyPr/>
          <a:lstStyle/>
          <a:p>
            <a:fld id="{39F6BD1D-3A87-4269-BA01-AEAEEA40B719}"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160" y="1333250"/>
            <a:ext cx="4974840" cy="38002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 y="754985"/>
            <a:ext cx="5497030" cy="4458702"/>
          </a:xfrm>
          <a:prstGeom prst="rect">
            <a:avLst/>
          </a:prstGeom>
        </p:spPr>
      </p:pic>
      <p:sp>
        <p:nvSpPr>
          <p:cNvPr id="7" name="TextBox 6"/>
          <p:cNvSpPr txBox="1"/>
          <p:nvPr/>
        </p:nvSpPr>
        <p:spPr>
          <a:xfrm>
            <a:off x="3581400" y="352926"/>
            <a:ext cx="5177589" cy="461665"/>
          </a:xfrm>
          <a:prstGeom prst="rect">
            <a:avLst/>
          </a:prstGeom>
          <a:noFill/>
        </p:spPr>
        <p:txBody>
          <a:bodyPr wrap="square" rtlCol="0">
            <a:spAutoFit/>
          </a:bodyPr>
          <a:lstStyle/>
          <a:p>
            <a:pPr algn="ctr"/>
            <a:r>
              <a:rPr lang="en-US" sz="2400" dirty="0" smtClean="0">
                <a:solidFill>
                  <a:srgbClr val="FF0000"/>
                </a:solidFill>
              </a:rPr>
              <a:t>FIELD EMISSION PHYSICS</a:t>
            </a:r>
            <a:endParaRPr lang="en-US" sz="2400" dirty="0">
              <a:solidFill>
                <a:srgbClr val="FF0000"/>
              </a:solidFill>
            </a:endParaRPr>
          </a:p>
        </p:txBody>
      </p:sp>
      <p:sp>
        <p:nvSpPr>
          <p:cNvPr id="8" name="TextBox 7"/>
          <p:cNvSpPr txBox="1"/>
          <p:nvPr/>
        </p:nvSpPr>
        <p:spPr>
          <a:xfrm>
            <a:off x="3449052" y="5374108"/>
            <a:ext cx="6565232" cy="1569660"/>
          </a:xfrm>
          <a:prstGeom prst="rect">
            <a:avLst/>
          </a:prstGeom>
          <a:noFill/>
        </p:spPr>
        <p:txBody>
          <a:bodyPr wrap="square" rtlCol="0">
            <a:spAutoFit/>
          </a:bodyPr>
          <a:lstStyle/>
          <a:p>
            <a:r>
              <a:rPr lang="en-US" sz="2400" dirty="0" smtClean="0"/>
              <a:t>Over small range    J =  C  </a:t>
            </a:r>
            <a:r>
              <a:rPr lang="en-US" sz="2400" dirty="0" err="1" smtClean="0"/>
              <a:t>Ez</a:t>
            </a:r>
            <a:r>
              <a:rPr lang="en-US" sz="2400" baseline="30000" dirty="0" err="1" smtClean="0"/>
              <a:t>n</a:t>
            </a:r>
            <a:r>
              <a:rPr lang="en-US" sz="2400" dirty="0" smtClean="0"/>
              <a:t>  .  So if one knows n, then J is known.  If the current from an emitter is </a:t>
            </a:r>
            <a:r>
              <a:rPr lang="en-US" sz="2400" dirty="0" err="1" smtClean="0"/>
              <a:t>measured,then</a:t>
            </a:r>
            <a:r>
              <a:rPr lang="en-US" sz="2400" dirty="0" smtClean="0"/>
              <a:t> one knows the area of an emitter.</a:t>
            </a:r>
          </a:p>
          <a:p>
            <a:r>
              <a:rPr lang="en-US" sz="2400" dirty="0"/>
              <a:t>	</a:t>
            </a:r>
            <a:r>
              <a:rPr lang="en-US" sz="2400" dirty="0" smtClean="0"/>
              <a:t>	I = area J</a:t>
            </a:r>
            <a:endParaRPr lang="en-US" sz="2400" dirty="0"/>
          </a:p>
        </p:txBody>
      </p:sp>
    </p:spTree>
    <p:extLst>
      <p:ext uri="{BB962C8B-B14F-4D97-AF65-F5344CB8AC3E}">
        <p14:creationId xmlns:p14="http://schemas.microsoft.com/office/powerpoint/2010/main" val="102000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5/16/2015</a:t>
            </a:r>
            <a:endParaRPr lang="en-US"/>
          </a:p>
        </p:txBody>
      </p:sp>
      <p:sp>
        <p:nvSpPr>
          <p:cNvPr id="3" name="Footer Placeholder 2"/>
          <p:cNvSpPr>
            <a:spLocks noGrp="1"/>
          </p:cNvSpPr>
          <p:nvPr>
            <p:ph type="ftr" sz="quarter" idx="11"/>
          </p:nvPr>
        </p:nvSpPr>
        <p:spPr/>
        <p:txBody>
          <a:bodyPr/>
          <a:lstStyle/>
          <a:p>
            <a:r>
              <a:rPr lang="en-US" smtClean="0"/>
              <a:t>AVT</a:t>
            </a:r>
            <a:endParaRPr lang="en-US"/>
          </a:p>
        </p:txBody>
      </p:sp>
      <p:sp>
        <p:nvSpPr>
          <p:cNvPr id="4" name="Slide Number Placeholder 3"/>
          <p:cNvSpPr>
            <a:spLocks noGrp="1"/>
          </p:cNvSpPr>
          <p:nvPr>
            <p:ph type="sldNum" sz="quarter" idx="12"/>
          </p:nvPr>
        </p:nvSpPr>
        <p:spPr/>
        <p:txBody>
          <a:bodyPr/>
          <a:lstStyle/>
          <a:p>
            <a:fld id="{8224D147-849F-45F3-B92C-E1AA54FE9167}" type="slidenum">
              <a:rPr lang="en-US" smtClean="0"/>
              <a:t>12</a:t>
            </a:fld>
            <a:endParaRPr lang="en-US"/>
          </a:p>
        </p:txBody>
      </p:sp>
      <p:sp>
        <p:nvSpPr>
          <p:cNvPr id="5" name="TextBox 4"/>
          <p:cNvSpPr txBox="1"/>
          <p:nvPr/>
        </p:nvSpPr>
        <p:spPr>
          <a:xfrm>
            <a:off x="3581400" y="332007"/>
            <a:ext cx="4572000" cy="584775"/>
          </a:xfrm>
          <a:prstGeom prst="rect">
            <a:avLst/>
          </a:prstGeom>
          <a:noFill/>
        </p:spPr>
        <p:txBody>
          <a:bodyPr wrap="square" rtlCol="0">
            <a:spAutoFit/>
          </a:bodyPr>
          <a:lstStyle/>
          <a:p>
            <a:pPr algn="ctr"/>
            <a:r>
              <a:rPr lang="en-US" sz="3200" dirty="0" err="1" smtClean="0">
                <a:solidFill>
                  <a:srgbClr val="FF0000"/>
                </a:solidFill>
              </a:rPr>
              <a:t>Bremstrahlung</a:t>
            </a:r>
            <a:endParaRPr lang="en-US" sz="3200" dirty="0">
              <a:solidFill>
                <a:srgbClr val="FF0000"/>
              </a:solidFill>
            </a:endParaRPr>
          </a:p>
        </p:txBody>
      </p:sp>
      <p:pic>
        <p:nvPicPr>
          <p:cNvPr id="6" name="Picture 5"/>
          <p:cNvPicPr>
            <a:picLocks noChangeAspect="1"/>
          </p:cNvPicPr>
          <p:nvPr/>
        </p:nvPicPr>
        <p:blipFill>
          <a:blip r:embed="rId2"/>
          <a:stretch>
            <a:fillRect/>
          </a:stretch>
        </p:blipFill>
        <p:spPr>
          <a:xfrm>
            <a:off x="838200" y="1413762"/>
            <a:ext cx="4101707" cy="4803412"/>
          </a:xfrm>
          <a:prstGeom prst="rect">
            <a:avLst/>
          </a:prstGeom>
        </p:spPr>
      </p:pic>
      <p:sp>
        <p:nvSpPr>
          <p:cNvPr id="7" name="TextBox 6"/>
          <p:cNvSpPr txBox="1"/>
          <p:nvPr/>
        </p:nvSpPr>
        <p:spPr>
          <a:xfrm>
            <a:off x="5249517" y="1055958"/>
            <a:ext cx="5807765" cy="4154984"/>
          </a:xfrm>
          <a:prstGeom prst="rect">
            <a:avLst/>
          </a:prstGeom>
          <a:noFill/>
        </p:spPr>
        <p:txBody>
          <a:bodyPr wrap="square" rtlCol="0">
            <a:spAutoFit/>
          </a:bodyPr>
          <a:lstStyle/>
          <a:p>
            <a:endParaRPr lang="en-US" sz="2400" dirty="0" smtClean="0"/>
          </a:p>
          <a:p>
            <a:r>
              <a:rPr lang="en-US" sz="2400" dirty="0" smtClean="0"/>
              <a:t>At right:  k </a:t>
            </a:r>
            <a:r>
              <a:rPr lang="en-US" sz="2400" dirty="0" err="1" smtClean="0"/>
              <a:t>dn</a:t>
            </a:r>
            <a:r>
              <a:rPr lang="en-US" sz="2400" dirty="0" smtClean="0"/>
              <a:t>/</a:t>
            </a:r>
            <a:r>
              <a:rPr lang="en-US" sz="2400" dirty="0" err="1" smtClean="0"/>
              <a:t>dk</a:t>
            </a:r>
            <a:r>
              <a:rPr lang="en-US" sz="2400" dirty="0" smtClean="0"/>
              <a:t> is the number spectrum of gamma rays of energy k  for various electron energies:  ‘.05,  .5,  5  50  500 MeV.  Thin target spectrum.  For accurate results, one needs to integrate over the electron energy as it stops and there are large corrections for low z.</a:t>
            </a:r>
          </a:p>
          <a:p>
            <a:r>
              <a:rPr lang="en-US" sz="2400" dirty="0" smtClean="0"/>
              <a:t>Efficiency:  For scale</a:t>
            </a:r>
            <a:endParaRPr lang="en-US" sz="2400" dirty="0"/>
          </a:p>
          <a:p>
            <a:r>
              <a:rPr lang="en-US" sz="2400" dirty="0" smtClean="0"/>
              <a:t>1 ma for 0.5 ns 4 MV  from an emitter with 10% efficiency will produce 10 e 8  100 </a:t>
            </a:r>
            <a:r>
              <a:rPr lang="en-US" sz="2400" dirty="0" err="1" smtClean="0"/>
              <a:t>kv</a:t>
            </a:r>
            <a:r>
              <a:rPr lang="en-US" sz="2400" dirty="0" smtClean="0"/>
              <a:t> </a:t>
            </a:r>
            <a:r>
              <a:rPr lang="en-US" sz="2400" dirty="0" err="1" smtClean="0"/>
              <a:t>hv</a:t>
            </a:r>
            <a:r>
              <a:rPr lang="en-US" sz="2400" dirty="0" smtClean="0"/>
              <a:t>.</a:t>
            </a:r>
            <a:endParaRPr lang="en-US" sz="2400" dirty="0"/>
          </a:p>
        </p:txBody>
      </p:sp>
    </p:spTree>
    <p:extLst>
      <p:ext uri="{BB962C8B-B14F-4D97-AF65-F5344CB8AC3E}">
        <p14:creationId xmlns:p14="http://schemas.microsoft.com/office/powerpoint/2010/main" val="81482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5/16/2015</a:t>
            </a:r>
            <a:endParaRPr lang="en-US"/>
          </a:p>
        </p:txBody>
      </p:sp>
      <p:sp>
        <p:nvSpPr>
          <p:cNvPr id="3" name="Footer Placeholder 2"/>
          <p:cNvSpPr>
            <a:spLocks noGrp="1"/>
          </p:cNvSpPr>
          <p:nvPr>
            <p:ph type="ftr" sz="quarter" idx="11"/>
          </p:nvPr>
        </p:nvSpPr>
        <p:spPr/>
        <p:txBody>
          <a:bodyPr/>
          <a:lstStyle/>
          <a:p>
            <a:r>
              <a:rPr lang="en-US" dirty="0" smtClean="0"/>
              <a:t>AVT</a:t>
            </a:r>
            <a:endParaRPr lang="en-US" dirty="0"/>
          </a:p>
        </p:txBody>
      </p:sp>
      <p:sp>
        <p:nvSpPr>
          <p:cNvPr id="4" name="Slide Number Placeholder 3"/>
          <p:cNvSpPr>
            <a:spLocks noGrp="1"/>
          </p:cNvSpPr>
          <p:nvPr>
            <p:ph type="sldNum" sz="quarter" idx="12"/>
          </p:nvPr>
        </p:nvSpPr>
        <p:spPr/>
        <p:txBody>
          <a:bodyPr/>
          <a:lstStyle/>
          <a:p>
            <a:fld id="{8224D147-849F-45F3-B92C-E1AA54FE9167}" type="slidenum">
              <a:rPr lang="en-US" smtClean="0"/>
              <a:t>13</a:t>
            </a:fld>
            <a:endParaRPr lang="en-US"/>
          </a:p>
        </p:txBody>
      </p:sp>
      <p:sp>
        <p:nvSpPr>
          <p:cNvPr id="5" name="TextBox 4"/>
          <p:cNvSpPr txBox="1"/>
          <p:nvPr/>
        </p:nvSpPr>
        <p:spPr>
          <a:xfrm>
            <a:off x="2544417" y="159031"/>
            <a:ext cx="7096540" cy="646331"/>
          </a:xfrm>
          <a:prstGeom prst="rect">
            <a:avLst/>
          </a:prstGeom>
          <a:noFill/>
        </p:spPr>
        <p:txBody>
          <a:bodyPr wrap="square" rtlCol="0">
            <a:spAutoFit/>
          </a:bodyPr>
          <a:lstStyle/>
          <a:p>
            <a:pPr algn="ctr"/>
            <a:r>
              <a:rPr lang="en-US" sz="3600" dirty="0" smtClean="0">
                <a:solidFill>
                  <a:srgbClr val="FF0000"/>
                </a:solidFill>
              </a:rPr>
              <a:t>Electron motion in the cavity</a:t>
            </a:r>
            <a:endParaRPr lang="en-US" sz="36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91738"/>
            <a:ext cx="4572000" cy="33649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391" y="958288"/>
            <a:ext cx="4454571" cy="3278564"/>
          </a:xfrm>
          <a:prstGeom prst="rect">
            <a:avLst/>
          </a:prstGeom>
        </p:spPr>
      </p:pic>
      <p:grpSp>
        <p:nvGrpSpPr>
          <p:cNvPr id="8" name="Group 7"/>
          <p:cNvGrpSpPr/>
          <p:nvPr/>
        </p:nvGrpSpPr>
        <p:grpSpPr>
          <a:xfrm>
            <a:off x="8545503" y="967183"/>
            <a:ext cx="3179191" cy="4128501"/>
            <a:chOff x="1264222" y="1507958"/>
            <a:chExt cx="3179191" cy="4128501"/>
          </a:xfrm>
        </p:grpSpPr>
        <p:pic>
          <p:nvPicPr>
            <p:cNvPr id="9" name="Picture 6" descr="Cavity_0001"/>
            <p:cNvPicPr>
              <a:picLocks noChangeAspect="1" noChangeArrowheads="1"/>
            </p:cNvPicPr>
            <p:nvPr/>
          </p:nvPicPr>
          <p:blipFill>
            <a:blip r:embed="rId5" cstate="print"/>
            <a:stretch>
              <a:fillRect/>
            </a:stretch>
          </p:blipFill>
          <p:spPr bwMode="auto">
            <a:xfrm>
              <a:off x="1264222" y="1522211"/>
              <a:ext cx="3179191" cy="4114248"/>
            </a:xfrm>
            <a:prstGeom prst="rect">
              <a:avLst/>
            </a:prstGeom>
            <a:noFill/>
            <a:ln>
              <a:noFill/>
            </a:ln>
          </p:spPr>
        </p:pic>
        <p:sp>
          <p:nvSpPr>
            <p:cNvPr id="10" name="Rectangle 9"/>
            <p:cNvSpPr/>
            <p:nvPr/>
          </p:nvSpPr>
          <p:spPr>
            <a:xfrm>
              <a:off x="3368842" y="1507958"/>
              <a:ext cx="1026695" cy="40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7872118" y="2832228"/>
            <a:ext cx="997226" cy="523220"/>
          </a:xfrm>
          <a:prstGeom prst="rect">
            <a:avLst/>
          </a:prstGeom>
          <a:noFill/>
        </p:spPr>
        <p:txBody>
          <a:bodyPr wrap="square" rtlCol="0">
            <a:spAutoFit/>
          </a:bodyPr>
          <a:lstStyle/>
          <a:p>
            <a:r>
              <a:rPr lang="en-US" sz="2800" dirty="0" smtClean="0"/>
              <a:t>Sc1</a:t>
            </a:r>
            <a:endParaRPr lang="en-US" sz="2800" dirty="0"/>
          </a:p>
        </p:txBody>
      </p:sp>
      <p:sp>
        <p:nvSpPr>
          <p:cNvPr id="12" name="TextBox 11"/>
          <p:cNvSpPr txBox="1"/>
          <p:nvPr/>
        </p:nvSpPr>
        <p:spPr>
          <a:xfrm>
            <a:off x="10875062" y="3592425"/>
            <a:ext cx="997226" cy="523220"/>
          </a:xfrm>
          <a:prstGeom prst="rect">
            <a:avLst/>
          </a:prstGeom>
          <a:noFill/>
        </p:spPr>
        <p:txBody>
          <a:bodyPr wrap="square" rtlCol="0">
            <a:spAutoFit/>
          </a:bodyPr>
          <a:lstStyle/>
          <a:p>
            <a:r>
              <a:rPr lang="en-US" sz="2800" dirty="0" smtClean="0"/>
              <a:t>Sc2</a:t>
            </a:r>
            <a:endParaRPr lang="en-US" sz="2800" dirty="0"/>
          </a:p>
        </p:txBody>
      </p:sp>
      <p:sp>
        <p:nvSpPr>
          <p:cNvPr id="13" name="TextBox 12"/>
          <p:cNvSpPr txBox="1"/>
          <p:nvPr/>
        </p:nvSpPr>
        <p:spPr>
          <a:xfrm>
            <a:off x="10833813" y="2691307"/>
            <a:ext cx="1870377" cy="523220"/>
          </a:xfrm>
          <a:prstGeom prst="rect">
            <a:avLst/>
          </a:prstGeom>
          <a:noFill/>
        </p:spPr>
        <p:txBody>
          <a:bodyPr wrap="square" rtlCol="0">
            <a:spAutoFit/>
          </a:bodyPr>
          <a:lstStyle/>
          <a:p>
            <a:r>
              <a:rPr lang="en-US" sz="2800" dirty="0" err="1" smtClean="0"/>
              <a:t>Farady</a:t>
            </a:r>
            <a:r>
              <a:rPr lang="en-US" sz="2800" dirty="0" smtClean="0"/>
              <a:t> cup</a:t>
            </a:r>
            <a:endParaRPr lang="en-US" sz="2800" dirty="0"/>
          </a:p>
        </p:txBody>
      </p:sp>
      <p:cxnSp>
        <p:nvCxnSpPr>
          <p:cNvPr id="17" name="Straight Arrow Connector 16"/>
          <p:cNvCxnSpPr/>
          <p:nvPr/>
        </p:nvCxnSpPr>
        <p:spPr>
          <a:xfrm>
            <a:off x="9104243" y="3012551"/>
            <a:ext cx="10959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252018" y="3214159"/>
            <a:ext cx="1014448" cy="46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81930" y="5089586"/>
            <a:ext cx="5510070" cy="1569660"/>
          </a:xfrm>
          <a:prstGeom prst="rect">
            <a:avLst/>
          </a:prstGeom>
          <a:noFill/>
          <a:ln>
            <a:solidFill>
              <a:srgbClr val="FF0000"/>
            </a:solidFill>
          </a:ln>
        </p:spPr>
        <p:txBody>
          <a:bodyPr wrap="square" rtlCol="0">
            <a:spAutoFit/>
          </a:bodyPr>
          <a:lstStyle/>
          <a:p>
            <a:r>
              <a:rPr lang="en-US" sz="2400" dirty="0" smtClean="0">
                <a:solidFill>
                  <a:schemeClr val="accent1"/>
                </a:solidFill>
              </a:rPr>
              <a:t>Blue arrow   FE    2.7 MeV</a:t>
            </a:r>
          </a:p>
          <a:p>
            <a:r>
              <a:rPr lang="en-US" sz="2400" dirty="0" smtClean="0">
                <a:solidFill>
                  <a:srgbClr val="FF0000"/>
                </a:solidFill>
              </a:rPr>
              <a:t>Red Arrow    Secondary emission  4.4 MeV</a:t>
            </a:r>
          </a:p>
          <a:p>
            <a:r>
              <a:rPr lang="en-US" sz="2400" b="1" dirty="0" smtClean="0"/>
              <a:t>Forward and back trajectories only same on the z axis.</a:t>
            </a:r>
            <a:r>
              <a:rPr lang="en-US" sz="2400" dirty="0" smtClean="0">
                <a:solidFill>
                  <a:srgbClr val="FF0000"/>
                </a:solidFill>
              </a:rPr>
              <a:t> </a:t>
            </a:r>
            <a:endParaRPr lang="en-US" sz="2400" dirty="0">
              <a:solidFill>
                <a:srgbClr val="FF0000"/>
              </a:solidFill>
            </a:endParaRPr>
          </a:p>
        </p:txBody>
      </p:sp>
      <p:sp>
        <p:nvSpPr>
          <p:cNvPr id="27" name="TextBox 26"/>
          <p:cNvSpPr txBox="1"/>
          <p:nvPr/>
        </p:nvSpPr>
        <p:spPr>
          <a:xfrm>
            <a:off x="485177" y="4815410"/>
            <a:ext cx="5205477" cy="1569660"/>
          </a:xfrm>
          <a:prstGeom prst="rect">
            <a:avLst/>
          </a:prstGeom>
          <a:noFill/>
        </p:spPr>
        <p:txBody>
          <a:bodyPr wrap="square" rtlCol="0">
            <a:spAutoFit/>
          </a:bodyPr>
          <a:lstStyle/>
          <a:p>
            <a:r>
              <a:rPr lang="en-US" sz="3200" dirty="0" err="1" smtClean="0"/>
              <a:t>Ez</a:t>
            </a:r>
            <a:r>
              <a:rPr lang="en-US" sz="3200" dirty="0" smtClean="0"/>
              <a:t>  left side = 15.5 MV/m</a:t>
            </a:r>
          </a:p>
          <a:p>
            <a:endParaRPr lang="en-US" sz="3200" dirty="0"/>
          </a:p>
          <a:p>
            <a:r>
              <a:rPr lang="en-US" sz="3200" dirty="0" err="1" smtClean="0"/>
              <a:t>Ez</a:t>
            </a:r>
            <a:r>
              <a:rPr lang="en-US" sz="3200" dirty="0" smtClean="0"/>
              <a:t>  right side =   6.5 MV / m</a:t>
            </a:r>
            <a:endParaRPr lang="en-US" sz="3200" dirty="0"/>
          </a:p>
        </p:txBody>
      </p:sp>
      <p:cxnSp>
        <p:nvCxnSpPr>
          <p:cNvPr id="15" name="Straight Arrow Connector 14"/>
          <p:cNvCxnSpPr/>
          <p:nvPr/>
        </p:nvCxnSpPr>
        <p:spPr>
          <a:xfrm flipV="1">
            <a:off x="4611757" y="3123676"/>
            <a:ext cx="0" cy="3550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38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5/16/2015</a:t>
            </a:r>
            <a:endParaRPr lang="en-US"/>
          </a:p>
        </p:txBody>
      </p:sp>
      <p:sp>
        <p:nvSpPr>
          <p:cNvPr id="3" name="Footer Placeholder 2"/>
          <p:cNvSpPr>
            <a:spLocks noGrp="1"/>
          </p:cNvSpPr>
          <p:nvPr>
            <p:ph type="ftr" sz="quarter" idx="11"/>
          </p:nvPr>
        </p:nvSpPr>
        <p:spPr/>
        <p:txBody>
          <a:bodyPr/>
          <a:lstStyle/>
          <a:p>
            <a:r>
              <a:rPr lang="en-US" smtClean="0"/>
              <a:t>AVT</a:t>
            </a:r>
            <a:endParaRPr lang="en-US"/>
          </a:p>
        </p:txBody>
      </p:sp>
      <p:sp>
        <p:nvSpPr>
          <p:cNvPr id="4" name="Slide Number Placeholder 3"/>
          <p:cNvSpPr>
            <a:spLocks noGrp="1"/>
          </p:cNvSpPr>
          <p:nvPr>
            <p:ph type="sldNum" sz="quarter" idx="12"/>
          </p:nvPr>
        </p:nvSpPr>
        <p:spPr/>
        <p:txBody>
          <a:bodyPr/>
          <a:lstStyle/>
          <a:p>
            <a:fld id="{8224D147-849F-45F3-B92C-E1AA54FE9167}" type="slidenum">
              <a:rPr lang="en-US" smtClean="0"/>
              <a:t>14</a:t>
            </a:fld>
            <a:endParaRPr lang="en-US"/>
          </a:p>
        </p:txBody>
      </p:sp>
      <p:sp>
        <p:nvSpPr>
          <p:cNvPr id="5" name="TextBox 4"/>
          <p:cNvSpPr txBox="1"/>
          <p:nvPr/>
        </p:nvSpPr>
        <p:spPr>
          <a:xfrm>
            <a:off x="3419061" y="477078"/>
            <a:ext cx="5506278" cy="646331"/>
          </a:xfrm>
          <a:prstGeom prst="rect">
            <a:avLst/>
          </a:prstGeom>
          <a:noFill/>
        </p:spPr>
        <p:txBody>
          <a:bodyPr wrap="square" rtlCol="0">
            <a:spAutoFit/>
          </a:bodyPr>
          <a:lstStyle/>
          <a:p>
            <a:pPr algn="ctr"/>
            <a:r>
              <a:rPr lang="en-US" sz="3600" dirty="0" smtClean="0">
                <a:solidFill>
                  <a:schemeClr val="accent2"/>
                </a:solidFill>
              </a:rPr>
              <a:t>SUMMARY</a:t>
            </a:r>
            <a:endParaRPr lang="en-US" sz="3600" dirty="0">
              <a:solidFill>
                <a:schemeClr val="accent2"/>
              </a:solidFill>
            </a:endParaRPr>
          </a:p>
        </p:txBody>
      </p:sp>
      <p:sp>
        <p:nvSpPr>
          <p:cNvPr id="6" name="TextBox 5"/>
          <p:cNvSpPr txBox="1"/>
          <p:nvPr/>
        </p:nvSpPr>
        <p:spPr>
          <a:xfrm>
            <a:off x="838200" y="1470991"/>
            <a:ext cx="10711070" cy="3108543"/>
          </a:xfrm>
          <a:prstGeom prst="rect">
            <a:avLst/>
          </a:prstGeom>
          <a:noFill/>
        </p:spPr>
        <p:txBody>
          <a:bodyPr wrap="square" rtlCol="0">
            <a:spAutoFit/>
          </a:bodyPr>
          <a:lstStyle/>
          <a:p>
            <a:pPr marL="514350" indent="-514350">
              <a:buFont typeface="+mj-lt"/>
              <a:buAutoNum type="arabicPeriod"/>
            </a:pPr>
            <a:r>
              <a:rPr lang="en-US" sz="2800" dirty="0" smtClean="0"/>
              <a:t>COPPER:  EMISSION DECREASES DURING TRAINING BUT SPECTRUM SEEMS TO REMAIN THE SAME.</a:t>
            </a:r>
          </a:p>
          <a:p>
            <a:pPr marL="514350" indent="-514350">
              <a:buFont typeface="+mj-lt"/>
              <a:buAutoNum type="arabicPeriod"/>
            </a:pPr>
            <a:r>
              <a:rPr lang="en-US" sz="2800" dirty="0" smtClean="0"/>
              <a:t>Be: </a:t>
            </a:r>
            <a:r>
              <a:rPr lang="en-US" sz="2800" dirty="0" smtClean="0"/>
              <a:t> FE DECREASES DURING TRAINING.  SPECTRUM ALSO CHANGES.</a:t>
            </a:r>
          </a:p>
          <a:p>
            <a:pPr marL="514350" indent="-514350">
              <a:buFont typeface="+mj-lt"/>
              <a:buAutoNum type="arabicPeriod"/>
            </a:pPr>
            <a:r>
              <a:rPr lang="en-US" sz="2800" dirty="0" smtClean="0"/>
              <a:t>Be No </a:t>
            </a:r>
            <a:r>
              <a:rPr lang="en-US" sz="2800" dirty="0" err="1" smtClean="0"/>
              <a:t>Bz</a:t>
            </a:r>
            <a:r>
              <a:rPr lang="en-US" sz="2800" dirty="0" smtClean="0"/>
              <a:t>:  DO FIELD EMITTERS DISAPPEAR DURING SINGLE RF CYCLE.</a:t>
            </a:r>
          </a:p>
          <a:p>
            <a:pPr marL="514350" indent="-514350">
              <a:buFont typeface="+mj-lt"/>
              <a:buAutoNum type="arabicPeriod"/>
            </a:pPr>
            <a:r>
              <a:rPr lang="en-US" sz="2800" dirty="0" smtClean="0"/>
              <a:t>NEED COINCIDENCE EXPERIMENTS TO FIND ANSWER.</a:t>
            </a:r>
          </a:p>
          <a:p>
            <a:pPr marL="514350" indent="-514350">
              <a:buFont typeface="+mj-lt"/>
              <a:buAutoNum type="arabicPeriod"/>
            </a:pPr>
            <a:r>
              <a:rPr lang="en-US" sz="2800" dirty="0" smtClean="0"/>
              <a:t>Be WITH </a:t>
            </a:r>
            <a:r>
              <a:rPr lang="en-US" sz="2800" dirty="0" err="1" smtClean="0"/>
              <a:t>Bz</a:t>
            </a:r>
            <a:r>
              <a:rPr lang="en-US" sz="2800" dirty="0" smtClean="0"/>
              <a:t>:  LOTS OF DATA THAT NEEDS STUDY!</a:t>
            </a:r>
          </a:p>
          <a:p>
            <a:r>
              <a:rPr lang="en-US" sz="2800" dirty="0" smtClean="0"/>
              <a:t> </a:t>
            </a:r>
            <a:endParaRPr lang="en-US" sz="2800" dirty="0"/>
          </a:p>
        </p:txBody>
      </p:sp>
      <p:sp>
        <p:nvSpPr>
          <p:cNvPr id="7" name="TextBox 6"/>
          <p:cNvSpPr txBox="1"/>
          <p:nvPr/>
        </p:nvSpPr>
        <p:spPr>
          <a:xfrm>
            <a:off x="778566" y="4194318"/>
            <a:ext cx="10790583" cy="1815882"/>
          </a:xfrm>
          <a:prstGeom prst="rect">
            <a:avLst/>
          </a:prstGeom>
          <a:noFill/>
        </p:spPr>
        <p:txBody>
          <a:bodyPr wrap="square" rtlCol="0">
            <a:spAutoFit/>
          </a:bodyPr>
          <a:lstStyle/>
          <a:p>
            <a:r>
              <a:rPr lang="en-US" sz="2800" b="1" dirty="0" smtClean="0">
                <a:solidFill>
                  <a:srgbClr val="FF0000"/>
                </a:solidFill>
              </a:rPr>
              <a:t>THE CAVITY IS AN IDEAL EXPERIMENTAL BENCH.  THE FREQUENCE IS LOW ENOUGH AND THE TRANSIT TIMES LONG ENOUGH SO ONE CANE MAKE ACCURATE MEASUREMENTS THAT WOULD BE VERY DIFFICULT AT HIGHER FREQUENCIES.</a:t>
            </a:r>
            <a:endParaRPr lang="en-US" sz="2800" b="1" dirty="0">
              <a:solidFill>
                <a:srgbClr val="FF0000"/>
              </a:solidFill>
            </a:endParaRPr>
          </a:p>
        </p:txBody>
      </p:sp>
    </p:spTree>
    <p:extLst>
      <p:ext uri="{BB962C8B-B14F-4D97-AF65-F5344CB8AC3E}">
        <p14:creationId xmlns:p14="http://schemas.microsoft.com/office/powerpoint/2010/main" val="257075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Measurements of Field Emission During Training of the 201 MHz Cavity</a:t>
            </a:r>
            <a:endParaRPr lang="en-US" sz="2800" b="1" dirty="0">
              <a:solidFill>
                <a:srgbClr val="FF0000"/>
              </a:solidFill>
            </a:endParaRPr>
          </a:p>
        </p:txBody>
      </p:sp>
      <p:sp>
        <p:nvSpPr>
          <p:cNvPr id="3" name="Date Placeholder 2"/>
          <p:cNvSpPr>
            <a:spLocks noGrp="1"/>
          </p:cNvSpPr>
          <p:nvPr>
            <p:ph type="dt" sz="half" idx="10"/>
          </p:nvPr>
        </p:nvSpPr>
        <p:spPr/>
        <p:txBody>
          <a:bodyPr/>
          <a:lstStyle/>
          <a:p>
            <a:r>
              <a:rPr lang="en-US" smtClean="0"/>
              <a:t>5/16/2015</a:t>
            </a:r>
            <a:endParaRPr lang="en-US"/>
          </a:p>
        </p:txBody>
      </p:sp>
      <p:sp>
        <p:nvSpPr>
          <p:cNvPr id="4" name="Footer Placeholder 3"/>
          <p:cNvSpPr>
            <a:spLocks noGrp="1"/>
          </p:cNvSpPr>
          <p:nvPr>
            <p:ph type="ftr" sz="quarter" idx="11"/>
          </p:nvPr>
        </p:nvSpPr>
        <p:spPr/>
        <p:txBody>
          <a:bodyPr/>
          <a:lstStyle/>
          <a:p>
            <a:r>
              <a:rPr lang="en-US" smtClean="0"/>
              <a:t>AVT</a:t>
            </a:r>
            <a:endParaRPr lang="en-US"/>
          </a:p>
        </p:txBody>
      </p:sp>
      <p:sp>
        <p:nvSpPr>
          <p:cNvPr id="5" name="Slide Number Placeholder 4"/>
          <p:cNvSpPr>
            <a:spLocks noGrp="1"/>
          </p:cNvSpPr>
          <p:nvPr>
            <p:ph type="sldNum" sz="quarter" idx="12"/>
          </p:nvPr>
        </p:nvSpPr>
        <p:spPr/>
        <p:txBody>
          <a:bodyPr/>
          <a:lstStyle/>
          <a:p>
            <a:fld id="{8224D147-849F-45F3-B92C-E1AA54FE9167}" type="slidenum">
              <a:rPr lang="en-US" smtClean="0"/>
              <a:t>2</a:t>
            </a:fld>
            <a:endParaRPr lang="en-US"/>
          </a:p>
        </p:txBody>
      </p:sp>
      <p:sp>
        <p:nvSpPr>
          <p:cNvPr id="6" name="TextBox 5"/>
          <p:cNvSpPr txBox="1"/>
          <p:nvPr/>
        </p:nvSpPr>
        <p:spPr>
          <a:xfrm>
            <a:off x="966537" y="1648829"/>
            <a:ext cx="10760242" cy="3416320"/>
          </a:xfrm>
          <a:prstGeom prst="rect">
            <a:avLst/>
          </a:prstGeom>
          <a:noFill/>
        </p:spPr>
        <p:txBody>
          <a:bodyPr wrap="square" rtlCol="0">
            <a:spAutoFit/>
          </a:bodyPr>
          <a:lstStyle/>
          <a:p>
            <a:pPr marL="457200" indent="-457200">
              <a:buFont typeface="+mj-lt"/>
              <a:buAutoNum type="arabicPeriod"/>
            </a:pPr>
            <a:r>
              <a:rPr lang="en-US" sz="2400" dirty="0" smtClean="0"/>
              <a:t>The 201 MHz model MICE cavity has been trained with both copper and Be end plates.  Measurements of electron field emission have been made under both conditions while the cavity was trained to the required MICE gradient.  For the Be case, studies were made both with and without axial magnet field.</a:t>
            </a:r>
          </a:p>
          <a:p>
            <a:pPr marL="457200" indent="-457200">
              <a:buFont typeface="+mj-lt"/>
              <a:buAutoNum type="arabicPeriod"/>
            </a:pPr>
            <a:r>
              <a:rPr lang="en-US" sz="2400" dirty="0" smtClean="0"/>
              <a:t>This report covers the non-magnet field case.  </a:t>
            </a:r>
            <a:r>
              <a:rPr lang="en-US" sz="2400" dirty="0" smtClean="0"/>
              <a:t>The future </a:t>
            </a:r>
            <a:r>
              <a:rPr lang="en-US" sz="2400" dirty="0" smtClean="0"/>
              <a:t>analysis will cover all cases and these </a:t>
            </a:r>
            <a:r>
              <a:rPr lang="en-US" sz="2400" dirty="0" smtClean="0"/>
              <a:t>present results </a:t>
            </a:r>
            <a:r>
              <a:rPr lang="en-US" sz="2400" dirty="0" smtClean="0"/>
              <a:t>are preliminary.</a:t>
            </a:r>
          </a:p>
          <a:p>
            <a:pPr marL="457200" indent="-457200">
              <a:buFont typeface="+mj-lt"/>
              <a:buAutoNum type="arabicPeriod"/>
            </a:pPr>
            <a:r>
              <a:rPr lang="en-US" sz="2400" dirty="0" smtClean="0"/>
              <a:t>The low frequency of the cavity and its geometrical configuration allows measurements to be made that would be very hard for cavities in the GHz range.</a:t>
            </a:r>
          </a:p>
          <a:p>
            <a:pPr marL="457200" indent="-457200">
              <a:buFont typeface="+mj-lt"/>
              <a:buAutoNum type="arabicPeriod"/>
            </a:pPr>
            <a:r>
              <a:rPr lang="en-US" sz="2400" dirty="0" smtClean="0"/>
              <a:t>These measurements were made possible by the hard work of the MTA crew.</a:t>
            </a:r>
            <a:endParaRPr lang="en-US" sz="2400" dirty="0"/>
          </a:p>
        </p:txBody>
      </p:sp>
    </p:spTree>
    <p:extLst>
      <p:ext uri="{BB962C8B-B14F-4D97-AF65-F5344CB8AC3E}">
        <p14:creationId xmlns:p14="http://schemas.microsoft.com/office/powerpoint/2010/main" val="111014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537"/>
            <a:ext cx="10515600" cy="1325563"/>
          </a:xfrm>
        </p:spPr>
        <p:txBody>
          <a:bodyPr/>
          <a:lstStyle/>
          <a:p>
            <a:pPr algn="ctr"/>
            <a:r>
              <a:rPr lang="en-US" b="1" dirty="0" smtClean="0">
                <a:solidFill>
                  <a:srgbClr val="FF0000"/>
                </a:solidFill>
              </a:rPr>
              <a:t>Two Configurations – Two </a:t>
            </a:r>
            <a:r>
              <a:rPr lang="en-US" b="1" dirty="0">
                <a:solidFill>
                  <a:srgbClr val="FF0000"/>
                </a:solidFill>
              </a:rPr>
              <a:t>M</a:t>
            </a:r>
            <a:r>
              <a:rPr lang="en-US" b="1" dirty="0" smtClean="0">
                <a:solidFill>
                  <a:srgbClr val="FF0000"/>
                </a:solidFill>
              </a:rPr>
              <a:t>aterials</a:t>
            </a:r>
            <a:endParaRPr lang="en-US" b="1" dirty="0">
              <a:solidFill>
                <a:srgbClr val="FF0000"/>
              </a:solidFill>
            </a:endParaRPr>
          </a:p>
        </p:txBody>
      </p:sp>
      <p:sp>
        <p:nvSpPr>
          <p:cNvPr id="3" name="Date Placeholder 2"/>
          <p:cNvSpPr>
            <a:spLocks noGrp="1"/>
          </p:cNvSpPr>
          <p:nvPr>
            <p:ph type="dt" sz="half" idx="10"/>
          </p:nvPr>
        </p:nvSpPr>
        <p:spPr/>
        <p:txBody>
          <a:bodyPr/>
          <a:lstStyle/>
          <a:p>
            <a:r>
              <a:rPr lang="en-US" smtClean="0"/>
              <a:t>5/16/2015</a:t>
            </a:r>
            <a:endParaRPr lang="en-US"/>
          </a:p>
        </p:txBody>
      </p:sp>
      <p:sp>
        <p:nvSpPr>
          <p:cNvPr id="4" name="Footer Placeholder 3"/>
          <p:cNvSpPr>
            <a:spLocks noGrp="1"/>
          </p:cNvSpPr>
          <p:nvPr>
            <p:ph type="ftr" sz="quarter" idx="11"/>
          </p:nvPr>
        </p:nvSpPr>
        <p:spPr/>
        <p:txBody>
          <a:bodyPr/>
          <a:lstStyle/>
          <a:p>
            <a:r>
              <a:rPr lang="en-US" smtClean="0"/>
              <a:t>AVT</a:t>
            </a:r>
            <a:endParaRPr lang="en-US"/>
          </a:p>
        </p:txBody>
      </p:sp>
      <p:sp>
        <p:nvSpPr>
          <p:cNvPr id="5" name="Slide Number Placeholder 4"/>
          <p:cNvSpPr>
            <a:spLocks noGrp="1"/>
          </p:cNvSpPr>
          <p:nvPr>
            <p:ph type="sldNum" sz="quarter" idx="12"/>
          </p:nvPr>
        </p:nvSpPr>
        <p:spPr/>
        <p:txBody>
          <a:bodyPr/>
          <a:lstStyle/>
          <a:p>
            <a:fld id="{8224D147-849F-45F3-B92C-E1AA54FE9167}" type="slidenum">
              <a:rPr lang="en-US" smtClean="0"/>
              <a:t>3</a:t>
            </a:fld>
            <a:endParaRPr lang="en-US" dirty="0"/>
          </a:p>
        </p:txBody>
      </p:sp>
      <p:pic>
        <p:nvPicPr>
          <p:cNvPr id="8" name="Picture 7"/>
          <p:cNvPicPr>
            <a:picLocks noChangeAspect="1"/>
          </p:cNvPicPr>
          <p:nvPr/>
        </p:nvPicPr>
        <p:blipFill>
          <a:blip r:embed="rId2"/>
          <a:stretch>
            <a:fillRect/>
          </a:stretch>
        </p:blipFill>
        <p:spPr>
          <a:xfrm>
            <a:off x="4698081" y="1572128"/>
            <a:ext cx="2776899" cy="1846095"/>
          </a:xfrm>
          <a:prstGeom prst="rect">
            <a:avLst/>
          </a:prstGeom>
        </p:spPr>
      </p:pic>
      <p:cxnSp>
        <p:nvCxnSpPr>
          <p:cNvPr id="13" name="Straight Connector 12"/>
          <p:cNvCxnSpPr/>
          <p:nvPr/>
        </p:nvCxnSpPr>
        <p:spPr>
          <a:xfrm>
            <a:off x="11232036" y="2885696"/>
            <a:ext cx="0" cy="1819387"/>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11147883" y="2901738"/>
            <a:ext cx="344456" cy="187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06905" y="1652338"/>
            <a:ext cx="2247648" cy="3657600"/>
            <a:chOff x="1106905" y="1652338"/>
            <a:chExt cx="2247648" cy="3657600"/>
          </a:xfrm>
        </p:grpSpPr>
        <p:sp>
          <p:nvSpPr>
            <p:cNvPr id="6" name="Rounded Rectangle 5"/>
            <p:cNvSpPr/>
            <p:nvPr/>
          </p:nvSpPr>
          <p:spPr>
            <a:xfrm>
              <a:off x="1106905" y="1652338"/>
              <a:ext cx="1652337" cy="36576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507959" y="2174333"/>
              <a:ext cx="866273" cy="369332"/>
            </a:xfrm>
            <a:prstGeom prst="rect">
              <a:avLst/>
            </a:prstGeom>
            <a:noFill/>
          </p:spPr>
          <p:txBody>
            <a:bodyPr wrap="square" rtlCol="0">
              <a:spAutoFit/>
            </a:bodyPr>
            <a:lstStyle/>
            <a:p>
              <a:r>
                <a:rPr lang="en-US" b="1" dirty="0" smtClean="0">
                  <a:solidFill>
                    <a:srgbClr val="FF0000"/>
                  </a:solidFill>
                </a:rPr>
                <a:t>Copper</a:t>
              </a:r>
              <a:endParaRPr lang="en-US" b="1" dirty="0">
                <a:solidFill>
                  <a:srgbClr val="FF0000"/>
                </a:solidFill>
              </a:endParaRPr>
            </a:p>
          </p:txBody>
        </p:sp>
        <p:sp>
          <p:nvSpPr>
            <p:cNvPr id="44" name="TextBox 43"/>
            <p:cNvSpPr txBox="1"/>
            <p:nvPr/>
          </p:nvSpPr>
          <p:spPr>
            <a:xfrm>
              <a:off x="1156784" y="3944439"/>
              <a:ext cx="2197769" cy="1200329"/>
            </a:xfrm>
            <a:prstGeom prst="rect">
              <a:avLst/>
            </a:prstGeom>
            <a:noFill/>
          </p:spPr>
          <p:txBody>
            <a:bodyPr wrap="square" rtlCol="0">
              <a:spAutoFit/>
            </a:bodyPr>
            <a:lstStyle/>
            <a:p>
              <a:r>
                <a:rPr lang="en-US" sz="2400" b="1" dirty="0" err="1" smtClean="0">
                  <a:solidFill>
                    <a:srgbClr val="FF0000"/>
                  </a:solidFill>
                </a:rPr>
                <a:t>Ez</a:t>
              </a:r>
              <a:r>
                <a:rPr lang="en-US" sz="2400" b="1" dirty="0" smtClean="0">
                  <a:solidFill>
                    <a:srgbClr val="FF0000"/>
                  </a:solidFill>
                </a:rPr>
                <a:t>  uniform</a:t>
              </a:r>
            </a:p>
            <a:p>
              <a:r>
                <a:rPr lang="en-US" sz="2400" b="1" dirty="0" smtClean="0">
                  <a:solidFill>
                    <a:srgbClr val="FF0000"/>
                  </a:solidFill>
                </a:rPr>
                <a:t>On </a:t>
              </a:r>
              <a:r>
                <a:rPr lang="en-US" sz="2400" b="1" dirty="0" err="1" smtClean="0">
                  <a:solidFill>
                    <a:srgbClr val="FF0000"/>
                  </a:solidFill>
                </a:rPr>
                <a:t>axsis</a:t>
              </a:r>
              <a:endParaRPr lang="en-US" sz="2400" b="1" dirty="0" smtClean="0">
                <a:solidFill>
                  <a:srgbClr val="FF0000"/>
                </a:solidFill>
              </a:endParaRPr>
            </a:p>
            <a:p>
              <a:r>
                <a:rPr lang="en-US" sz="2400" b="1" dirty="0" smtClean="0">
                  <a:solidFill>
                    <a:srgbClr val="FF0000"/>
                  </a:solidFill>
                </a:rPr>
                <a:t>10.6 MV/m</a:t>
              </a:r>
              <a:endParaRPr lang="en-US" sz="2400" b="1" dirty="0">
                <a:solidFill>
                  <a:srgbClr val="FF0000"/>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684" y="3562601"/>
            <a:ext cx="4572000" cy="3195828"/>
          </a:xfrm>
          <a:prstGeom prst="rect">
            <a:avLst/>
          </a:prstGeom>
        </p:spPr>
      </p:pic>
      <p:sp>
        <p:nvSpPr>
          <p:cNvPr id="11" name="TextBox 10"/>
          <p:cNvSpPr txBox="1"/>
          <p:nvPr/>
        </p:nvSpPr>
        <p:spPr>
          <a:xfrm>
            <a:off x="721895" y="5646821"/>
            <a:ext cx="2632658" cy="707886"/>
          </a:xfrm>
          <a:prstGeom prst="rect">
            <a:avLst/>
          </a:prstGeom>
          <a:noFill/>
        </p:spPr>
        <p:txBody>
          <a:bodyPr wrap="square" rtlCol="0">
            <a:spAutoFit/>
          </a:bodyPr>
          <a:lstStyle/>
          <a:p>
            <a:r>
              <a:rPr lang="en-US" sz="2000" b="1" dirty="0" smtClean="0">
                <a:solidFill>
                  <a:srgbClr val="FF0000"/>
                </a:solidFill>
              </a:rPr>
              <a:t>Field Emission:  both sides active</a:t>
            </a:r>
            <a:endParaRPr lang="en-US" sz="2000" b="1" dirty="0">
              <a:solidFill>
                <a:srgbClr val="FF0000"/>
              </a:solidFill>
            </a:endParaRPr>
          </a:p>
        </p:txBody>
      </p:sp>
      <p:sp>
        <p:nvSpPr>
          <p:cNvPr id="12" name="TextBox 11"/>
          <p:cNvSpPr txBox="1"/>
          <p:nvPr/>
        </p:nvSpPr>
        <p:spPr>
          <a:xfrm>
            <a:off x="11216381" y="1965878"/>
            <a:ext cx="975619" cy="369332"/>
          </a:xfrm>
          <a:prstGeom prst="rect">
            <a:avLst/>
          </a:prstGeom>
          <a:noFill/>
        </p:spPr>
        <p:txBody>
          <a:bodyPr wrap="square" rtlCol="0">
            <a:spAutoFit/>
          </a:bodyPr>
          <a:lstStyle/>
          <a:p>
            <a:r>
              <a:rPr lang="en-US" b="1" dirty="0" smtClean="0">
                <a:solidFill>
                  <a:srgbClr val="FF0000"/>
                </a:solidFill>
              </a:rPr>
              <a:t>No FE</a:t>
            </a:r>
            <a:endParaRPr lang="en-US" b="1" dirty="0">
              <a:solidFill>
                <a:srgbClr val="FF0000"/>
              </a:solidFill>
            </a:endParaRPr>
          </a:p>
        </p:txBody>
      </p:sp>
      <p:cxnSp>
        <p:nvCxnSpPr>
          <p:cNvPr id="16" name="Straight Arrow Connector 15"/>
          <p:cNvCxnSpPr>
            <a:stCxn id="12" idx="2"/>
          </p:cNvCxnSpPr>
          <p:nvPr/>
        </p:nvCxnSpPr>
        <p:spPr>
          <a:xfrm>
            <a:off x="11704191" y="2335210"/>
            <a:ext cx="487809" cy="395513"/>
          </a:xfrm>
          <a:prstGeom prst="straightConnector1">
            <a:avLst/>
          </a:prstGeom>
          <a:ln>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1099675" y="1468706"/>
            <a:ext cx="295665" cy="2000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290671" y="5730854"/>
            <a:ext cx="2936894" cy="369332"/>
          </a:xfrm>
          <a:prstGeom prst="rect">
            <a:avLst/>
          </a:prstGeom>
        </p:spPr>
        <p:txBody>
          <a:bodyPr wrap="none">
            <a:spAutoFit/>
          </a:bodyPr>
          <a:lstStyle/>
          <a:p>
            <a:r>
              <a:rPr lang="en-US" dirty="0" err="1"/>
              <a:t>Tianhuan</a:t>
            </a:r>
            <a:r>
              <a:rPr lang="en-US" dirty="0"/>
              <a:t> Luo &lt;tluo@lbl.gov&gt;</a:t>
            </a:r>
          </a:p>
        </p:txBody>
      </p:sp>
      <p:grpSp>
        <p:nvGrpSpPr>
          <p:cNvPr id="45" name="Group 44"/>
          <p:cNvGrpSpPr/>
          <p:nvPr/>
        </p:nvGrpSpPr>
        <p:grpSpPr>
          <a:xfrm>
            <a:off x="9750791" y="1289638"/>
            <a:ext cx="3179191" cy="4128501"/>
            <a:chOff x="1264222" y="1507958"/>
            <a:chExt cx="3179191" cy="4128501"/>
          </a:xfrm>
        </p:grpSpPr>
        <p:pic>
          <p:nvPicPr>
            <p:cNvPr id="46" name="Picture 6" descr="Cavity_0001"/>
            <p:cNvPicPr>
              <a:picLocks noChangeAspect="1" noChangeArrowheads="1"/>
            </p:cNvPicPr>
            <p:nvPr/>
          </p:nvPicPr>
          <p:blipFill>
            <a:blip r:embed="rId4" cstate="print"/>
            <a:stretch>
              <a:fillRect/>
            </a:stretch>
          </p:blipFill>
          <p:spPr bwMode="auto">
            <a:xfrm>
              <a:off x="1264222" y="1522211"/>
              <a:ext cx="3179191" cy="4114248"/>
            </a:xfrm>
            <a:prstGeom prst="rect">
              <a:avLst/>
            </a:prstGeom>
            <a:noFill/>
            <a:ln>
              <a:noFill/>
            </a:ln>
          </p:spPr>
        </p:pic>
        <p:sp>
          <p:nvSpPr>
            <p:cNvPr id="47" name="Rectangle 46"/>
            <p:cNvSpPr/>
            <p:nvPr/>
          </p:nvSpPr>
          <p:spPr>
            <a:xfrm>
              <a:off x="3368842" y="1507958"/>
              <a:ext cx="1026695" cy="409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8645099" y="2054600"/>
            <a:ext cx="1140191" cy="646331"/>
          </a:xfrm>
          <a:prstGeom prst="rect">
            <a:avLst/>
          </a:prstGeom>
          <a:noFill/>
        </p:spPr>
        <p:txBody>
          <a:bodyPr wrap="square" rtlCol="0">
            <a:spAutoFit/>
          </a:bodyPr>
          <a:lstStyle/>
          <a:p>
            <a:r>
              <a:rPr lang="en-US" b="1" dirty="0" smtClean="0">
                <a:solidFill>
                  <a:srgbClr val="FF0000"/>
                </a:solidFill>
              </a:rPr>
              <a:t>FE  this side only</a:t>
            </a:r>
            <a:endParaRPr lang="en-US" b="1" dirty="0">
              <a:solidFill>
                <a:srgbClr val="FF0000"/>
              </a:solidFill>
            </a:endParaRPr>
          </a:p>
        </p:txBody>
      </p:sp>
      <p:cxnSp>
        <p:nvCxnSpPr>
          <p:cNvPr id="29" name="Straight Arrow Connector 28"/>
          <p:cNvCxnSpPr>
            <a:stCxn id="27" idx="2"/>
          </p:cNvCxnSpPr>
          <p:nvPr/>
        </p:nvCxnSpPr>
        <p:spPr>
          <a:xfrm>
            <a:off x="9215195" y="2700931"/>
            <a:ext cx="767005" cy="556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98081" y="3562601"/>
            <a:ext cx="3114424" cy="400110"/>
          </a:xfrm>
          <a:prstGeom prst="rect">
            <a:avLst/>
          </a:prstGeom>
          <a:solidFill>
            <a:schemeClr val="bg1"/>
          </a:solidFill>
        </p:spPr>
        <p:txBody>
          <a:bodyPr wrap="square" rtlCol="0">
            <a:spAutoFit/>
          </a:bodyPr>
          <a:lstStyle/>
          <a:p>
            <a:pPr algn="ctr"/>
            <a:r>
              <a:rPr lang="en-US" sz="2000" b="1" dirty="0" err="1" smtClean="0">
                <a:solidFill>
                  <a:srgbClr val="FF0000"/>
                </a:solidFill>
              </a:rPr>
              <a:t>Ez</a:t>
            </a:r>
            <a:r>
              <a:rPr lang="en-US" sz="2000" b="1" dirty="0" smtClean="0">
                <a:solidFill>
                  <a:srgbClr val="FF0000"/>
                </a:solidFill>
              </a:rPr>
              <a:t> on axis</a:t>
            </a:r>
            <a:endParaRPr lang="en-US" sz="2000" b="1" dirty="0">
              <a:solidFill>
                <a:srgbClr val="FF0000"/>
              </a:solidFill>
            </a:endParaRPr>
          </a:p>
        </p:txBody>
      </p:sp>
    </p:spTree>
    <p:extLst>
      <p:ext uri="{BB962C8B-B14F-4D97-AF65-F5344CB8AC3E}">
        <p14:creationId xmlns:p14="http://schemas.microsoft.com/office/powerpoint/2010/main" val="239640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368" y="-143727"/>
            <a:ext cx="10515600" cy="1325563"/>
          </a:xfrm>
        </p:spPr>
        <p:txBody>
          <a:bodyPr/>
          <a:lstStyle/>
          <a:p>
            <a:pPr algn="ctr"/>
            <a:r>
              <a:rPr lang="en-US" b="1" dirty="0" smtClean="0">
                <a:solidFill>
                  <a:srgbClr val="FF0000"/>
                </a:solidFill>
              </a:rPr>
              <a:t>Field emission with Cu end plates</a:t>
            </a:r>
            <a:endParaRPr lang="en-US" b="1" dirty="0">
              <a:solidFill>
                <a:srgbClr val="FF0000"/>
              </a:solidFill>
            </a:endParaRPr>
          </a:p>
        </p:txBody>
      </p:sp>
      <p:sp>
        <p:nvSpPr>
          <p:cNvPr id="3" name="Date Placeholder 2"/>
          <p:cNvSpPr>
            <a:spLocks noGrp="1"/>
          </p:cNvSpPr>
          <p:nvPr>
            <p:ph type="dt" sz="half" idx="10"/>
          </p:nvPr>
        </p:nvSpPr>
        <p:spPr/>
        <p:txBody>
          <a:bodyPr/>
          <a:lstStyle/>
          <a:p>
            <a:r>
              <a:rPr lang="en-US" smtClean="0"/>
              <a:t>5/16/2015</a:t>
            </a:r>
            <a:endParaRPr lang="en-US"/>
          </a:p>
        </p:txBody>
      </p:sp>
      <p:sp>
        <p:nvSpPr>
          <p:cNvPr id="4" name="Footer Placeholder 3"/>
          <p:cNvSpPr>
            <a:spLocks noGrp="1"/>
          </p:cNvSpPr>
          <p:nvPr>
            <p:ph type="ftr" sz="quarter" idx="11"/>
          </p:nvPr>
        </p:nvSpPr>
        <p:spPr/>
        <p:txBody>
          <a:bodyPr/>
          <a:lstStyle/>
          <a:p>
            <a:r>
              <a:rPr lang="en-US" smtClean="0"/>
              <a:t>AVT</a:t>
            </a:r>
            <a:endParaRPr lang="en-US"/>
          </a:p>
        </p:txBody>
      </p:sp>
      <p:sp>
        <p:nvSpPr>
          <p:cNvPr id="5" name="Slide Number Placeholder 4"/>
          <p:cNvSpPr>
            <a:spLocks noGrp="1"/>
          </p:cNvSpPr>
          <p:nvPr>
            <p:ph type="sldNum" sz="quarter" idx="12"/>
          </p:nvPr>
        </p:nvSpPr>
        <p:spPr/>
        <p:txBody>
          <a:bodyPr/>
          <a:lstStyle/>
          <a:p>
            <a:fld id="{8224D147-849F-45F3-B92C-E1AA54FE9167}" type="slidenum">
              <a:rPr lang="en-US" smtClean="0"/>
              <a:t>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68" y="1063393"/>
            <a:ext cx="4439653" cy="28191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144860"/>
            <a:ext cx="4572000" cy="27432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08" y="3918487"/>
            <a:ext cx="4572000" cy="2903220"/>
          </a:xfrm>
          <a:prstGeom prst="rect">
            <a:avLst/>
          </a:prstGeom>
        </p:spPr>
      </p:pic>
      <p:sp>
        <p:nvSpPr>
          <p:cNvPr id="12" name="TextBox 11"/>
          <p:cNvSpPr txBox="1"/>
          <p:nvPr/>
        </p:nvSpPr>
        <p:spPr>
          <a:xfrm>
            <a:off x="6336632" y="4395536"/>
            <a:ext cx="5342021" cy="2308324"/>
          </a:xfrm>
          <a:prstGeom prst="rect">
            <a:avLst/>
          </a:prstGeom>
          <a:noFill/>
        </p:spPr>
        <p:txBody>
          <a:bodyPr wrap="square" rtlCol="0">
            <a:spAutoFit/>
          </a:bodyPr>
          <a:lstStyle/>
          <a:p>
            <a:pPr algn="ctr"/>
            <a:r>
              <a:rPr lang="en-US" b="1" dirty="0" smtClean="0"/>
              <a:t>3 Types of F cycles studied</a:t>
            </a:r>
          </a:p>
          <a:p>
            <a:pPr algn="ctr"/>
            <a:endParaRPr lang="en-US" b="1" dirty="0" smtClean="0"/>
          </a:p>
          <a:p>
            <a:pPr marL="342900" indent="-342900">
              <a:buFont typeface="+mj-lt"/>
              <a:buAutoNum type="arabicPeriod"/>
            </a:pPr>
            <a:r>
              <a:rPr lang="en-US" b="1" dirty="0" smtClean="0">
                <a:solidFill>
                  <a:srgbClr val="FF0000"/>
                </a:solidFill>
              </a:rPr>
              <a:t>Top left.        Normal cycle.  No breakdown.</a:t>
            </a:r>
          </a:p>
          <a:p>
            <a:pPr marL="342900" indent="-342900">
              <a:buFont typeface="+mj-lt"/>
              <a:buAutoNum type="arabicPeriod"/>
            </a:pPr>
            <a:r>
              <a:rPr lang="en-US" b="1" dirty="0" smtClean="0">
                <a:solidFill>
                  <a:srgbClr val="FF0000"/>
                </a:solidFill>
              </a:rPr>
              <a:t>Top Right.     Breakdown during down ramp.</a:t>
            </a:r>
          </a:p>
          <a:p>
            <a:pPr marL="342900" indent="-342900">
              <a:buFont typeface="+mj-lt"/>
              <a:buAutoNum type="arabicPeriod"/>
            </a:pPr>
            <a:r>
              <a:rPr lang="en-US" b="1" dirty="0" smtClean="0">
                <a:solidFill>
                  <a:srgbClr val="FF0000"/>
                </a:solidFill>
              </a:rPr>
              <a:t>Left.               Breakdown during RF on time.</a:t>
            </a:r>
          </a:p>
          <a:p>
            <a:pPr marL="342900" indent="-342900">
              <a:buFont typeface="+mj-lt"/>
              <a:buAutoNum type="arabicPeriod"/>
            </a:pPr>
            <a:r>
              <a:rPr lang="en-US" b="1" dirty="0">
                <a:solidFill>
                  <a:srgbClr val="FF0000"/>
                </a:solidFill>
              </a:rPr>
              <a:t> </a:t>
            </a:r>
            <a:r>
              <a:rPr lang="en-US" b="1" dirty="0" smtClean="0">
                <a:solidFill>
                  <a:srgbClr val="FF0000"/>
                </a:solidFill>
              </a:rPr>
              <a:t>Color code:  Red is proportional  cavity gradient</a:t>
            </a:r>
          </a:p>
          <a:p>
            <a:r>
              <a:rPr lang="en-US" b="1" dirty="0">
                <a:solidFill>
                  <a:srgbClr val="FF0000"/>
                </a:solidFill>
              </a:rPr>
              <a:t> </a:t>
            </a:r>
            <a:r>
              <a:rPr lang="en-US" b="1" dirty="0" smtClean="0">
                <a:solidFill>
                  <a:srgbClr val="FF0000"/>
                </a:solidFill>
              </a:rPr>
              <a:t>                             Green  Scintillation counter</a:t>
            </a:r>
          </a:p>
          <a:p>
            <a:r>
              <a:rPr lang="en-US" b="1" dirty="0">
                <a:solidFill>
                  <a:srgbClr val="FF0000"/>
                </a:solidFill>
              </a:rPr>
              <a:t>	 </a:t>
            </a:r>
            <a:r>
              <a:rPr lang="en-US" b="1" dirty="0" smtClean="0">
                <a:solidFill>
                  <a:srgbClr val="FF0000"/>
                </a:solidFill>
              </a:rPr>
              <a:t>            PMT looking at light in cavity</a:t>
            </a:r>
            <a:endParaRPr lang="en-US" b="1" dirty="0">
              <a:solidFill>
                <a:srgbClr val="FF0000"/>
              </a:solidFill>
            </a:endParaRPr>
          </a:p>
        </p:txBody>
      </p:sp>
    </p:spTree>
    <p:extLst>
      <p:ext uri="{BB962C8B-B14F-4D97-AF65-F5344CB8AC3E}">
        <p14:creationId xmlns:p14="http://schemas.microsoft.com/office/powerpoint/2010/main" val="74500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05" y="548640"/>
            <a:ext cx="4572000" cy="29032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098" y="88323"/>
            <a:ext cx="4572000" cy="3451860"/>
          </a:xfrm>
          <a:prstGeom prst="rect">
            <a:avLst/>
          </a:prstGeom>
        </p:spPr>
      </p:pic>
      <p:sp>
        <p:nvSpPr>
          <p:cNvPr id="8" name="TextBox 7"/>
          <p:cNvSpPr txBox="1"/>
          <p:nvPr/>
        </p:nvSpPr>
        <p:spPr>
          <a:xfrm>
            <a:off x="838200" y="3491924"/>
            <a:ext cx="10673541" cy="3046988"/>
          </a:xfrm>
          <a:prstGeom prst="rect">
            <a:avLst/>
          </a:prstGeom>
          <a:noFill/>
        </p:spPr>
        <p:txBody>
          <a:bodyPr wrap="square" rtlCol="0">
            <a:spAutoFit/>
          </a:bodyPr>
          <a:lstStyle/>
          <a:p>
            <a:r>
              <a:rPr lang="en-US" sz="2400" b="1" dirty="0" smtClean="0"/>
              <a:t>The Plot on the left shows Cavity Voltage   Red;  Reflected power  Purple     Scintillator counter response  Green.</a:t>
            </a:r>
          </a:p>
          <a:p>
            <a:endParaRPr lang="en-US" sz="2400" b="1" dirty="0"/>
          </a:p>
          <a:p>
            <a:r>
              <a:rPr lang="en-US" sz="2400" b="1" dirty="0" smtClean="0"/>
              <a:t>The right shows  </a:t>
            </a:r>
            <a:r>
              <a:rPr lang="en-US" sz="2400" b="1" dirty="0" err="1" smtClean="0"/>
              <a:t>xray</a:t>
            </a:r>
            <a:r>
              <a:rPr lang="en-US" sz="2400" b="1" dirty="0" smtClean="0"/>
              <a:t> intensity -&gt; vertical  vs RF peak gradient-&gt; </a:t>
            </a:r>
            <a:r>
              <a:rPr lang="en-US" sz="2400" b="1" dirty="0" err="1" smtClean="0"/>
              <a:t>Horzontal</a:t>
            </a:r>
            <a:endParaRPr lang="en-US" sz="2400" b="1" dirty="0" smtClean="0"/>
          </a:p>
          <a:p>
            <a:r>
              <a:rPr lang="en-US" sz="2400" b="1" dirty="0" smtClean="0"/>
              <a:t>Red is increasing RF,  Blue is decreasing RF.  The black is a fit of the form:</a:t>
            </a:r>
          </a:p>
          <a:p>
            <a:endParaRPr lang="en-US" sz="2400" b="1" dirty="0"/>
          </a:p>
          <a:p>
            <a:r>
              <a:rPr lang="en-US" sz="2400" b="1" dirty="0" smtClean="0"/>
              <a:t>				y = c x</a:t>
            </a:r>
            <a:r>
              <a:rPr lang="en-US" sz="2400" b="1" baseline="30000" dirty="0" smtClean="0"/>
              <a:t>15</a:t>
            </a:r>
            <a:r>
              <a:rPr lang="en-US" sz="2400" b="1" dirty="0" smtClean="0"/>
              <a:t> </a:t>
            </a:r>
          </a:p>
          <a:p>
            <a:r>
              <a:rPr lang="en-US" sz="2400" b="1" dirty="0" smtClean="0"/>
              <a:t> c is a function of run number and the exponent = 15 is fixed for all the runs.</a:t>
            </a:r>
          </a:p>
        </p:txBody>
      </p:sp>
      <p:sp>
        <p:nvSpPr>
          <p:cNvPr id="9" name="Date Placeholder 8"/>
          <p:cNvSpPr>
            <a:spLocks noGrp="1"/>
          </p:cNvSpPr>
          <p:nvPr>
            <p:ph type="dt" sz="half" idx="10"/>
          </p:nvPr>
        </p:nvSpPr>
        <p:spPr/>
        <p:txBody>
          <a:bodyPr/>
          <a:lstStyle/>
          <a:p>
            <a:r>
              <a:rPr lang="en-US" smtClean="0"/>
              <a:t>4/7/2015</a:t>
            </a:r>
            <a:endParaRPr lang="en-US"/>
          </a:p>
        </p:txBody>
      </p:sp>
      <p:sp>
        <p:nvSpPr>
          <p:cNvPr id="10" name="Footer Placeholder 9"/>
          <p:cNvSpPr>
            <a:spLocks noGrp="1"/>
          </p:cNvSpPr>
          <p:nvPr>
            <p:ph type="ftr" sz="quarter" idx="11"/>
          </p:nvPr>
        </p:nvSpPr>
        <p:spPr/>
        <p:txBody>
          <a:bodyPr/>
          <a:lstStyle/>
          <a:p>
            <a:r>
              <a:rPr lang="en-US" smtClean="0"/>
              <a:t>avt</a:t>
            </a:r>
            <a:endParaRPr lang="en-US"/>
          </a:p>
        </p:txBody>
      </p:sp>
      <p:sp>
        <p:nvSpPr>
          <p:cNvPr id="11" name="Slide Number Placeholder 10"/>
          <p:cNvSpPr>
            <a:spLocks noGrp="1"/>
          </p:cNvSpPr>
          <p:nvPr>
            <p:ph type="sldNum" sz="quarter" idx="12"/>
          </p:nvPr>
        </p:nvSpPr>
        <p:spPr/>
        <p:txBody>
          <a:bodyPr/>
          <a:lstStyle/>
          <a:p>
            <a:fld id="{BFCFE1DC-CFBD-4918-837E-786BF72755C5}" type="slidenum">
              <a:rPr lang="en-US" smtClean="0"/>
              <a:t>5</a:t>
            </a:fld>
            <a:endParaRPr lang="en-US"/>
          </a:p>
        </p:txBody>
      </p:sp>
      <p:sp>
        <p:nvSpPr>
          <p:cNvPr id="12" name="Title 1"/>
          <p:cNvSpPr txBox="1">
            <a:spLocks/>
          </p:cNvSpPr>
          <p:nvPr/>
        </p:nvSpPr>
        <p:spPr>
          <a:xfrm>
            <a:off x="2795337" y="44287"/>
            <a:ext cx="5674895" cy="7417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rgbClr val="FF0000"/>
                </a:solidFill>
              </a:rPr>
              <a:t>X-Ray emission vs time and energy</a:t>
            </a:r>
            <a:endParaRPr lang="en-US" sz="2800" b="1" dirty="0">
              <a:solidFill>
                <a:srgbClr val="FF0000"/>
              </a:solidFill>
            </a:endParaRPr>
          </a:p>
        </p:txBody>
      </p:sp>
      <p:sp>
        <p:nvSpPr>
          <p:cNvPr id="5" name="TextBox 4"/>
          <p:cNvSpPr txBox="1"/>
          <p:nvPr/>
        </p:nvSpPr>
        <p:spPr>
          <a:xfrm>
            <a:off x="10595264" y="3355517"/>
            <a:ext cx="1517072" cy="400110"/>
          </a:xfrm>
          <a:prstGeom prst="rect">
            <a:avLst/>
          </a:prstGeom>
          <a:noFill/>
        </p:spPr>
        <p:txBody>
          <a:bodyPr wrap="square" rtlCol="0">
            <a:spAutoFit/>
          </a:bodyPr>
          <a:lstStyle/>
          <a:p>
            <a:r>
              <a:rPr lang="en-US" sz="2000" b="1" dirty="0" err="1" smtClean="0">
                <a:solidFill>
                  <a:srgbClr val="FF0000"/>
                </a:solidFill>
              </a:rPr>
              <a:t>Ez</a:t>
            </a:r>
            <a:r>
              <a:rPr lang="en-US" sz="2000" b="1" dirty="0" smtClean="0">
                <a:solidFill>
                  <a:srgbClr val="FF0000"/>
                </a:solidFill>
              </a:rPr>
              <a:t>  MV/m</a:t>
            </a:r>
            <a:endParaRPr lang="en-US" sz="2000" b="1" dirty="0">
              <a:solidFill>
                <a:srgbClr val="FF0000"/>
              </a:solidFill>
            </a:endParaRPr>
          </a:p>
        </p:txBody>
      </p:sp>
      <p:sp>
        <p:nvSpPr>
          <p:cNvPr id="7" name="TextBox 6"/>
          <p:cNvSpPr txBox="1"/>
          <p:nvPr/>
        </p:nvSpPr>
        <p:spPr>
          <a:xfrm>
            <a:off x="5283030" y="1074820"/>
            <a:ext cx="2272802" cy="1477328"/>
          </a:xfrm>
          <a:prstGeom prst="rect">
            <a:avLst/>
          </a:prstGeom>
          <a:noFill/>
        </p:spPr>
        <p:txBody>
          <a:bodyPr wrap="square" rtlCol="0">
            <a:spAutoFit/>
          </a:bodyPr>
          <a:lstStyle/>
          <a:p>
            <a:r>
              <a:rPr lang="en-US" dirty="0" smtClean="0"/>
              <a:t>Vertical is averaged  </a:t>
            </a:r>
            <a:r>
              <a:rPr lang="en-US" dirty="0" err="1" smtClean="0"/>
              <a:t>Scint</a:t>
            </a:r>
            <a:r>
              <a:rPr lang="en-US" dirty="0" smtClean="0"/>
              <a:t> response.</a:t>
            </a:r>
          </a:p>
          <a:p>
            <a:r>
              <a:rPr lang="en-US" dirty="0" smtClean="0"/>
              <a:t>Red &gt; gradient</a:t>
            </a:r>
          </a:p>
          <a:p>
            <a:r>
              <a:rPr lang="en-US" dirty="0" smtClean="0"/>
              <a:t>Blue &lt;gradient</a:t>
            </a:r>
          </a:p>
          <a:p>
            <a:r>
              <a:rPr lang="en-US" dirty="0" smtClean="0"/>
              <a:t>Black Fitted  c x^15 </a:t>
            </a:r>
            <a:endParaRPr lang="en-US" dirty="0"/>
          </a:p>
        </p:txBody>
      </p:sp>
      <p:cxnSp>
        <p:nvCxnSpPr>
          <p:cNvPr id="14" name="Straight Arrow Connector 13"/>
          <p:cNvCxnSpPr/>
          <p:nvPr/>
        </p:nvCxnSpPr>
        <p:spPr>
          <a:xfrm>
            <a:off x="7106653" y="1748589"/>
            <a:ext cx="6416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79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17" y="1008831"/>
            <a:ext cx="3803073" cy="286751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4120" y="772739"/>
            <a:ext cx="4069080" cy="307215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37" y="4221655"/>
            <a:ext cx="3620453" cy="2440186"/>
          </a:xfrm>
          <a:prstGeom prst="rect">
            <a:avLst/>
          </a:prstGeom>
        </p:spPr>
      </p:pic>
      <p:pic>
        <p:nvPicPr>
          <p:cNvPr id="5" name="Picture 4"/>
          <p:cNvPicPr>
            <a:picLocks noChangeAspect="1"/>
          </p:cNvPicPr>
          <p:nvPr/>
        </p:nvPicPr>
        <p:blipFill>
          <a:blip r:embed="rId6"/>
          <a:stretch>
            <a:fillRect/>
          </a:stretch>
        </p:blipFill>
        <p:spPr>
          <a:xfrm>
            <a:off x="6294120" y="3706755"/>
            <a:ext cx="4069080" cy="3198749"/>
          </a:xfrm>
          <a:prstGeom prst="rect">
            <a:avLst/>
          </a:prstGeom>
        </p:spPr>
      </p:pic>
      <p:sp>
        <p:nvSpPr>
          <p:cNvPr id="6" name="TextBox 5"/>
          <p:cNvSpPr txBox="1"/>
          <p:nvPr/>
        </p:nvSpPr>
        <p:spPr>
          <a:xfrm>
            <a:off x="4027621" y="1975511"/>
            <a:ext cx="1543657" cy="1477328"/>
          </a:xfrm>
          <a:prstGeom prst="rect">
            <a:avLst/>
          </a:prstGeom>
          <a:noFill/>
        </p:spPr>
        <p:txBody>
          <a:bodyPr wrap="square" rtlCol="0">
            <a:spAutoFit/>
          </a:bodyPr>
          <a:lstStyle/>
          <a:p>
            <a:r>
              <a:rPr lang="en-US" dirty="0" smtClean="0">
                <a:solidFill>
                  <a:schemeClr val="accent1">
                    <a:lumMod val="75000"/>
                  </a:schemeClr>
                </a:solidFill>
              </a:rPr>
              <a:t>  </a:t>
            </a:r>
            <a:r>
              <a:rPr lang="en-US" dirty="0" smtClean="0">
                <a:solidFill>
                  <a:schemeClr val="accent1">
                    <a:lumMod val="75000"/>
                  </a:schemeClr>
                </a:solidFill>
                <a:sym typeface="Wingdings" panose="05000000000000000000" pitchFamily="2" charset="2"/>
              </a:rPr>
              <a:t></a:t>
            </a:r>
            <a:r>
              <a:rPr lang="en-US" dirty="0" smtClean="0">
                <a:solidFill>
                  <a:schemeClr val="accent1">
                    <a:lumMod val="75000"/>
                  </a:schemeClr>
                </a:solidFill>
              </a:rPr>
              <a:t>    Run 77</a:t>
            </a:r>
          </a:p>
          <a:p>
            <a:r>
              <a:rPr lang="en-US" dirty="0" smtClean="0">
                <a:solidFill>
                  <a:schemeClr val="accent1">
                    <a:lumMod val="75000"/>
                  </a:schemeClr>
                </a:solidFill>
              </a:rPr>
              <a:t>Oct 6 2014 </a:t>
            </a:r>
          </a:p>
          <a:p>
            <a:endParaRPr lang="en-US" dirty="0">
              <a:solidFill>
                <a:schemeClr val="accent1">
                  <a:lumMod val="75000"/>
                </a:schemeClr>
              </a:solidFill>
            </a:endParaRPr>
          </a:p>
          <a:p>
            <a:r>
              <a:rPr lang="en-US" dirty="0" smtClean="0">
                <a:solidFill>
                  <a:schemeClr val="accent1">
                    <a:lumMod val="75000"/>
                  </a:schemeClr>
                </a:solidFill>
              </a:rPr>
              <a:t>C=8</a:t>
            </a:r>
          </a:p>
          <a:p>
            <a:r>
              <a:rPr lang="en-US" dirty="0" smtClean="0">
                <a:solidFill>
                  <a:schemeClr val="accent1">
                    <a:lumMod val="75000"/>
                  </a:schemeClr>
                </a:solidFill>
              </a:rPr>
              <a:t>  </a:t>
            </a:r>
            <a:endParaRPr lang="en-US" dirty="0">
              <a:solidFill>
                <a:schemeClr val="accent1">
                  <a:lumMod val="75000"/>
                </a:schemeClr>
              </a:solidFill>
            </a:endParaRPr>
          </a:p>
        </p:txBody>
      </p:sp>
      <p:sp>
        <p:nvSpPr>
          <p:cNvPr id="8" name="TextBox 7"/>
          <p:cNvSpPr txBox="1"/>
          <p:nvPr/>
        </p:nvSpPr>
        <p:spPr>
          <a:xfrm>
            <a:off x="4982680" y="4740085"/>
            <a:ext cx="1548939" cy="1477328"/>
          </a:xfrm>
          <a:prstGeom prst="rect">
            <a:avLst/>
          </a:prstGeom>
          <a:noFill/>
        </p:spPr>
        <p:txBody>
          <a:bodyPr wrap="square" rtlCol="0">
            <a:spAutoFit/>
          </a:bodyPr>
          <a:lstStyle/>
          <a:p>
            <a:r>
              <a:rPr lang="en-US" dirty="0" smtClean="0">
                <a:solidFill>
                  <a:schemeClr val="accent1">
                    <a:lumMod val="75000"/>
                  </a:schemeClr>
                </a:solidFill>
              </a:rPr>
              <a:t>Run 110</a:t>
            </a:r>
            <a:r>
              <a:rPr lang="en-US" dirty="0" smtClean="0">
                <a:solidFill>
                  <a:schemeClr val="accent1">
                    <a:lumMod val="75000"/>
                  </a:schemeClr>
                </a:solidFill>
                <a:sym typeface="Wingdings" panose="05000000000000000000" pitchFamily="2" charset="2"/>
              </a:rPr>
              <a:t></a:t>
            </a:r>
          </a:p>
          <a:p>
            <a:r>
              <a:rPr lang="en-US" dirty="0" smtClean="0">
                <a:solidFill>
                  <a:schemeClr val="accent1">
                    <a:lumMod val="75000"/>
                  </a:schemeClr>
                </a:solidFill>
                <a:sym typeface="Wingdings" panose="05000000000000000000" pitchFamily="2" charset="2"/>
              </a:rPr>
              <a:t>Nov 14 2014</a:t>
            </a:r>
          </a:p>
          <a:p>
            <a:endParaRPr lang="en-US" dirty="0">
              <a:solidFill>
                <a:schemeClr val="accent1">
                  <a:lumMod val="75000"/>
                </a:schemeClr>
              </a:solidFill>
              <a:sym typeface="Wingdings" panose="05000000000000000000" pitchFamily="2" charset="2"/>
            </a:endParaRPr>
          </a:p>
          <a:p>
            <a:r>
              <a:rPr lang="en-US" dirty="0" smtClean="0">
                <a:solidFill>
                  <a:schemeClr val="accent1">
                    <a:lumMod val="75000"/>
                  </a:schemeClr>
                </a:solidFill>
                <a:sym typeface="Wingdings" panose="05000000000000000000" pitchFamily="2" charset="2"/>
              </a:rPr>
              <a:t>C=0.4</a:t>
            </a:r>
            <a:endParaRPr lang="en-US" dirty="0" smtClean="0">
              <a:solidFill>
                <a:schemeClr val="accent1">
                  <a:lumMod val="75000"/>
                </a:schemeClr>
              </a:solidFill>
            </a:endParaRPr>
          </a:p>
          <a:p>
            <a:r>
              <a:rPr lang="en-US" dirty="0" smtClean="0"/>
              <a:t> </a:t>
            </a:r>
            <a:endParaRPr lang="en-US" dirty="0"/>
          </a:p>
        </p:txBody>
      </p:sp>
      <p:sp>
        <p:nvSpPr>
          <p:cNvPr id="9" name="Date Placeholder 8"/>
          <p:cNvSpPr>
            <a:spLocks noGrp="1"/>
          </p:cNvSpPr>
          <p:nvPr>
            <p:ph type="dt" sz="half" idx="10"/>
          </p:nvPr>
        </p:nvSpPr>
        <p:spPr/>
        <p:txBody>
          <a:bodyPr/>
          <a:lstStyle/>
          <a:p>
            <a:r>
              <a:rPr lang="en-US" smtClean="0"/>
              <a:t>4/7/2015</a:t>
            </a:r>
            <a:endParaRPr lang="en-US"/>
          </a:p>
        </p:txBody>
      </p:sp>
      <p:sp>
        <p:nvSpPr>
          <p:cNvPr id="10" name="Footer Placeholder 9"/>
          <p:cNvSpPr>
            <a:spLocks noGrp="1"/>
          </p:cNvSpPr>
          <p:nvPr>
            <p:ph type="ftr" sz="quarter" idx="11"/>
          </p:nvPr>
        </p:nvSpPr>
        <p:spPr/>
        <p:txBody>
          <a:bodyPr/>
          <a:lstStyle/>
          <a:p>
            <a:r>
              <a:rPr lang="en-US" smtClean="0"/>
              <a:t>avt</a:t>
            </a:r>
            <a:endParaRPr lang="en-US"/>
          </a:p>
        </p:txBody>
      </p:sp>
      <p:sp>
        <p:nvSpPr>
          <p:cNvPr id="11" name="Slide Number Placeholder 10"/>
          <p:cNvSpPr>
            <a:spLocks noGrp="1"/>
          </p:cNvSpPr>
          <p:nvPr>
            <p:ph type="sldNum" sz="quarter" idx="12"/>
          </p:nvPr>
        </p:nvSpPr>
        <p:spPr/>
        <p:txBody>
          <a:bodyPr/>
          <a:lstStyle/>
          <a:p>
            <a:fld id="{BFCFE1DC-CFBD-4918-837E-786BF72755C5}" type="slidenum">
              <a:rPr lang="en-US" smtClean="0"/>
              <a:t>6</a:t>
            </a:fld>
            <a:endParaRPr lang="en-US"/>
          </a:p>
        </p:txBody>
      </p:sp>
      <p:sp>
        <p:nvSpPr>
          <p:cNvPr id="7" name="TextBox 6"/>
          <p:cNvSpPr txBox="1"/>
          <p:nvPr/>
        </p:nvSpPr>
        <p:spPr>
          <a:xfrm>
            <a:off x="3064042" y="289983"/>
            <a:ext cx="5264618" cy="646331"/>
          </a:xfrm>
          <a:prstGeom prst="rect">
            <a:avLst/>
          </a:prstGeom>
          <a:noFill/>
        </p:spPr>
        <p:txBody>
          <a:bodyPr wrap="square" rtlCol="0">
            <a:spAutoFit/>
          </a:bodyPr>
          <a:lstStyle/>
          <a:p>
            <a:pPr algn="ctr"/>
            <a:r>
              <a:rPr lang="en-US" b="1" dirty="0" smtClean="0">
                <a:solidFill>
                  <a:srgbClr val="FF0000"/>
                </a:solidFill>
              </a:rPr>
              <a:t>X-RAY EMISSION CHANGE DURING TRAINING</a:t>
            </a:r>
          </a:p>
          <a:p>
            <a:pPr algn="ctr"/>
            <a:r>
              <a:rPr lang="en-US" b="1" dirty="0" smtClean="0">
                <a:solidFill>
                  <a:srgbClr val="FF0000"/>
                </a:solidFill>
              </a:rPr>
              <a:t>Copper case</a:t>
            </a:r>
            <a:endParaRPr lang="en-US" b="1" dirty="0">
              <a:solidFill>
                <a:srgbClr val="FF0000"/>
              </a:solidFill>
            </a:endParaRPr>
          </a:p>
        </p:txBody>
      </p:sp>
      <p:sp>
        <p:nvSpPr>
          <p:cNvPr id="12" name="TextBox 11"/>
          <p:cNvSpPr txBox="1"/>
          <p:nvPr/>
        </p:nvSpPr>
        <p:spPr>
          <a:xfrm>
            <a:off x="7103015" y="1732708"/>
            <a:ext cx="2100769" cy="369332"/>
          </a:xfrm>
          <a:prstGeom prst="rect">
            <a:avLst/>
          </a:prstGeom>
          <a:noFill/>
        </p:spPr>
        <p:txBody>
          <a:bodyPr wrap="square" rtlCol="0">
            <a:spAutoFit/>
          </a:bodyPr>
          <a:lstStyle/>
          <a:p>
            <a:r>
              <a:rPr lang="en-US" dirty="0" smtClean="0"/>
              <a:t>NO BREAKDOWN</a:t>
            </a:r>
            <a:endParaRPr lang="en-US" dirty="0"/>
          </a:p>
        </p:txBody>
      </p:sp>
      <p:sp>
        <p:nvSpPr>
          <p:cNvPr id="13" name="TextBox 12"/>
          <p:cNvSpPr txBox="1"/>
          <p:nvPr/>
        </p:nvSpPr>
        <p:spPr>
          <a:xfrm>
            <a:off x="990599" y="1823113"/>
            <a:ext cx="2100769" cy="369332"/>
          </a:xfrm>
          <a:prstGeom prst="rect">
            <a:avLst/>
          </a:prstGeom>
          <a:noFill/>
        </p:spPr>
        <p:txBody>
          <a:bodyPr wrap="square" rtlCol="0">
            <a:spAutoFit/>
          </a:bodyPr>
          <a:lstStyle/>
          <a:p>
            <a:r>
              <a:rPr lang="en-US" dirty="0" smtClean="0"/>
              <a:t>NO BREAKDOWN</a:t>
            </a:r>
            <a:endParaRPr lang="en-US" dirty="0"/>
          </a:p>
        </p:txBody>
      </p:sp>
    </p:spTree>
    <p:extLst>
      <p:ext uri="{BB962C8B-B14F-4D97-AF65-F5344CB8AC3E}">
        <p14:creationId xmlns:p14="http://schemas.microsoft.com/office/powerpoint/2010/main" val="182036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5/16/2015</a:t>
            </a:r>
            <a:endParaRPr lang="en-US"/>
          </a:p>
        </p:txBody>
      </p:sp>
      <p:sp>
        <p:nvSpPr>
          <p:cNvPr id="3" name="Footer Placeholder 2"/>
          <p:cNvSpPr>
            <a:spLocks noGrp="1"/>
          </p:cNvSpPr>
          <p:nvPr>
            <p:ph type="ftr" sz="quarter" idx="11"/>
          </p:nvPr>
        </p:nvSpPr>
        <p:spPr/>
        <p:txBody>
          <a:bodyPr/>
          <a:lstStyle/>
          <a:p>
            <a:r>
              <a:rPr lang="en-US" dirty="0" smtClean="0"/>
              <a:t>AVT</a:t>
            </a:r>
            <a:endParaRPr lang="en-US" dirty="0"/>
          </a:p>
        </p:txBody>
      </p:sp>
      <p:sp>
        <p:nvSpPr>
          <p:cNvPr id="4" name="Slide Number Placeholder 3"/>
          <p:cNvSpPr>
            <a:spLocks noGrp="1"/>
          </p:cNvSpPr>
          <p:nvPr>
            <p:ph type="sldNum" sz="quarter" idx="12"/>
          </p:nvPr>
        </p:nvSpPr>
        <p:spPr/>
        <p:txBody>
          <a:bodyPr/>
          <a:lstStyle/>
          <a:p>
            <a:fld id="{8224D147-849F-45F3-B92C-E1AA54FE9167}" type="slidenum">
              <a:rPr lang="en-US" smtClean="0"/>
              <a:t>7</a:t>
            </a:fld>
            <a:endParaRPr lang="en-US"/>
          </a:p>
        </p:txBody>
      </p:sp>
      <p:sp>
        <p:nvSpPr>
          <p:cNvPr id="5" name="TextBox 4"/>
          <p:cNvSpPr txBox="1"/>
          <p:nvPr/>
        </p:nvSpPr>
        <p:spPr>
          <a:xfrm>
            <a:off x="2189747" y="160421"/>
            <a:ext cx="7443537" cy="461665"/>
          </a:xfrm>
          <a:prstGeom prst="rect">
            <a:avLst/>
          </a:prstGeom>
          <a:noFill/>
        </p:spPr>
        <p:txBody>
          <a:bodyPr wrap="square" rtlCol="0">
            <a:spAutoFit/>
          </a:bodyPr>
          <a:lstStyle/>
          <a:p>
            <a:pPr algn="ctr"/>
            <a:r>
              <a:rPr lang="en-US" sz="2400" b="1" dirty="0" smtClean="0">
                <a:solidFill>
                  <a:srgbClr val="FF0000"/>
                </a:solidFill>
              </a:rPr>
              <a:t>FIRST RUN WITH Be ENDS…..  NO FIELD</a:t>
            </a:r>
            <a:endParaRPr lang="en-US" sz="2400" b="1"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1" y="544533"/>
            <a:ext cx="4572000" cy="31272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610" y="522696"/>
            <a:ext cx="4572000" cy="312724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21" y="3671781"/>
            <a:ext cx="4572000" cy="3127248"/>
          </a:xfrm>
          <a:prstGeom prst="rect">
            <a:avLst/>
          </a:prstGeom>
        </p:spPr>
      </p:pic>
      <p:sp>
        <p:nvSpPr>
          <p:cNvPr id="13" name="TextBox 12"/>
          <p:cNvSpPr txBox="1"/>
          <p:nvPr/>
        </p:nvSpPr>
        <p:spPr>
          <a:xfrm>
            <a:off x="5269831" y="1332069"/>
            <a:ext cx="1283369" cy="4524315"/>
          </a:xfrm>
          <a:prstGeom prst="rect">
            <a:avLst/>
          </a:prstGeom>
          <a:noFill/>
        </p:spPr>
        <p:txBody>
          <a:bodyPr wrap="square" rtlCol="0">
            <a:spAutoFit/>
          </a:bodyPr>
          <a:lstStyle/>
          <a:p>
            <a:r>
              <a:rPr lang="en-US" dirty="0" smtClean="0"/>
              <a:t>Early</a:t>
            </a:r>
          </a:p>
          <a:p>
            <a:endParaRPr lang="en-US" dirty="0"/>
          </a:p>
          <a:p>
            <a:endParaRPr lang="en-US" dirty="0" smtClean="0"/>
          </a:p>
          <a:p>
            <a:endParaRPr lang="en-US" dirty="0"/>
          </a:p>
          <a:p>
            <a:endParaRPr lang="en-US" dirty="0" smtClean="0"/>
          </a:p>
          <a:p>
            <a:r>
              <a:rPr lang="en-US" dirty="0" smtClean="0"/>
              <a:t>Middle</a:t>
            </a:r>
          </a:p>
          <a:p>
            <a:endParaRPr lang="en-US" dirty="0"/>
          </a:p>
          <a:p>
            <a:endParaRPr lang="en-US" dirty="0" smtClean="0"/>
          </a:p>
          <a:p>
            <a:endParaRPr lang="en-US" dirty="0"/>
          </a:p>
          <a:p>
            <a:endParaRPr lang="en-US" dirty="0" smtClean="0"/>
          </a:p>
          <a:p>
            <a:r>
              <a:rPr lang="en-US" dirty="0" smtClean="0"/>
              <a:t>Late</a:t>
            </a:r>
          </a:p>
          <a:p>
            <a:endParaRPr lang="en-US" dirty="0"/>
          </a:p>
          <a:p>
            <a:endParaRPr lang="en-US" dirty="0" smtClean="0"/>
          </a:p>
          <a:p>
            <a:endParaRPr lang="en-US" dirty="0"/>
          </a:p>
          <a:p>
            <a:endParaRPr lang="en-US" dirty="0" smtClean="0"/>
          </a:p>
          <a:p>
            <a:r>
              <a:rPr lang="en-US" dirty="0" smtClean="0"/>
              <a:t>Compare</a:t>
            </a:r>
            <a:endParaRPr lang="en-US" dirty="0"/>
          </a:p>
        </p:txBody>
      </p:sp>
      <p:cxnSp>
        <p:nvCxnSpPr>
          <p:cNvPr id="15" name="Straight Arrow Connector 14"/>
          <p:cNvCxnSpPr/>
          <p:nvPr/>
        </p:nvCxnSpPr>
        <p:spPr>
          <a:xfrm flipH="1">
            <a:off x="4808621" y="1781808"/>
            <a:ext cx="75799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04816" y="5655975"/>
            <a:ext cx="830178" cy="688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52674" y="2903621"/>
            <a:ext cx="709862" cy="664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808621" y="4452818"/>
            <a:ext cx="75799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4994" y="3724180"/>
            <a:ext cx="4572000" cy="3332988"/>
          </a:xfrm>
          <a:prstGeom prst="rect">
            <a:avLst/>
          </a:prstGeom>
        </p:spPr>
      </p:pic>
    </p:spTree>
    <p:extLst>
      <p:ext uri="{BB962C8B-B14F-4D97-AF65-F5344CB8AC3E}">
        <p14:creationId xmlns:p14="http://schemas.microsoft.com/office/powerpoint/2010/main" val="245589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4/7/2015</a:t>
            </a:r>
            <a:endParaRPr lang="en-US"/>
          </a:p>
        </p:txBody>
      </p:sp>
      <p:sp>
        <p:nvSpPr>
          <p:cNvPr id="7" name="Footer Placeholder 6"/>
          <p:cNvSpPr>
            <a:spLocks noGrp="1"/>
          </p:cNvSpPr>
          <p:nvPr>
            <p:ph type="ftr" sz="quarter" idx="11"/>
          </p:nvPr>
        </p:nvSpPr>
        <p:spPr>
          <a:xfrm>
            <a:off x="4038600" y="6470566"/>
            <a:ext cx="4114800" cy="365125"/>
          </a:xfrm>
        </p:spPr>
        <p:txBody>
          <a:bodyPr/>
          <a:lstStyle/>
          <a:p>
            <a:r>
              <a:rPr lang="en-US" smtClean="0"/>
              <a:t>avt</a:t>
            </a:r>
            <a:endParaRPr lang="en-US"/>
          </a:p>
        </p:txBody>
      </p:sp>
      <p:sp>
        <p:nvSpPr>
          <p:cNvPr id="8" name="Slide Number Placeholder 7"/>
          <p:cNvSpPr>
            <a:spLocks noGrp="1"/>
          </p:cNvSpPr>
          <p:nvPr>
            <p:ph type="sldNum" sz="quarter" idx="12"/>
          </p:nvPr>
        </p:nvSpPr>
        <p:spPr/>
        <p:txBody>
          <a:bodyPr/>
          <a:lstStyle/>
          <a:p>
            <a:fld id="{BFCFE1DC-CFBD-4918-837E-786BF72755C5}" type="slidenum">
              <a:rPr lang="en-US" smtClean="0"/>
              <a:t>8</a:t>
            </a:fld>
            <a:endParaRPr lang="en-US"/>
          </a:p>
        </p:txBody>
      </p:sp>
      <p:sp>
        <p:nvSpPr>
          <p:cNvPr id="9" name="TextBox 8"/>
          <p:cNvSpPr txBox="1"/>
          <p:nvPr/>
        </p:nvSpPr>
        <p:spPr>
          <a:xfrm>
            <a:off x="2823411" y="529389"/>
            <a:ext cx="5787189" cy="523220"/>
          </a:xfrm>
          <a:prstGeom prst="rect">
            <a:avLst/>
          </a:prstGeom>
          <a:noFill/>
        </p:spPr>
        <p:txBody>
          <a:bodyPr wrap="square" rtlCol="0">
            <a:spAutoFit/>
          </a:bodyPr>
          <a:lstStyle/>
          <a:p>
            <a:pPr algn="ctr"/>
            <a:r>
              <a:rPr lang="en-US" sz="2800" dirty="0" smtClean="0">
                <a:solidFill>
                  <a:srgbClr val="FF0000"/>
                </a:solidFill>
              </a:rPr>
              <a:t>Mystery of missing emitters</a:t>
            </a:r>
            <a:endParaRPr lang="en-US" sz="2800" dirty="0">
              <a:solidFill>
                <a:srgbClr val="FF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95" y="1052609"/>
            <a:ext cx="4572000" cy="266090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495" y="1090144"/>
            <a:ext cx="4572000" cy="262432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21" y="3631328"/>
            <a:ext cx="4572000" cy="2807208"/>
          </a:xfrm>
          <a:prstGeom prst="rect">
            <a:avLst/>
          </a:prstGeom>
        </p:spPr>
      </p:pic>
      <p:sp>
        <p:nvSpPr>
          <p:cNvPr id="14" name="TextBox 13"/>
          <p:cNvSpPr txBox="1"/>
          <p:nvPr/>
        </p:nvSpPr>
        <p:spPr>
          <a:xfrm>
            <a:off x="5887453" y="4315326"/>
            <a:ext cx="5935579" cy="1938992"/>
          </a:xfrm>
          <a:prstGeom prst="rect">
            <a:avLst/>
          </a:prstGeom>
          <a:noFill/>
        </p:spPr>
        <p:txBody>
          <a:bodyPr wrap="square" rtlCol="0">
            <a:spAutoFit/>
          </a:bodyPr>
          <a:lstStyle/>
          <a:p>
            <a:r>
              <a:rPr lang="en-US" sz="2000" dirty="0" smtClean="0"/>
              <a:t>Katsuya raised the question:  If an emitter emits on one RF cycle, why </a:t>
            </a:r>
            <a:r>
              <a:rPr lang="en-US" sz="2000" dirty="0" smtClean="0"/>
              <a:t>doesn’t </a:t>
            </a:r>
            <a:r>
              <a:rPr lang="en-US" sz="2000" dirty="0" smtClean="0"/>
              <a:t>it do so on the next?</a:t>
            </a:r>
          </a:p>
          <a:p>
            <a:r>
              <a:rPr lang="en-US" sz="2000" dirty="0" smtClean="0"/>
              <a:t>Three possibilities:</a:t>
            </a:r>
          </a:p>
          <a:p>
            <a:pPr marL="457200" indent="-457200">
              <a:buAutoNum type="arabicPeriod"/>
            </a:pPr>
            <a:r>
              <a:rPr lang="en-US" sz="2000" dirty="0" smtClean="0"/>
              <a:t>Our efficiency is low so we just don’t see it.</a:t>
            </a:r>
          </a:p>
          <a:p>
            <a:pPr marL="457200" indent="-457200">
              <a:buAutoNum type="arabicPeriod"/>
            </a:pPr>
            <a:r>
              <a:rPr lang="en-US" sz="2000" dirty="0" smtClean="0"/>
              <a:t>Time resolution isn’t good enough.</a:t>
            </a:r>
          </a:p>
          <a:p>
            <a:pPr marL="457200" indent="-457200">
              <a:buAutoNum type="arabicPeriod"/>
            </a:pPr>
            <a:r>
              <a:rPr lang="en-US" sz="2000" dirty="0" smtClean="0"/>
              <a:t>Emitter disappears.</a:t>
            </a:r>
            <a:endParaRPr lang="en-US" sz="2000" dirty="0"/>
          </a:p>
        </p:txBody>
      </p:sp>
    </p:spTree>
    <p:extLst>
      <p:ext uri="{BB962C8B-B14F-4D97-AF65-F5344CB8AC3E}">
        <p14:creationId xmlns:p14="http://schemas.microsoft.com/office/powerpoint/2010/main" val="86694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5/16/2015</a:t>
            </a:r>
            <a:endParaRPr lang="en-US"/>
          </a:p>
        </p:txBody>
      </p:sp>
      <p:sp>
        <p:nvSpPr>
          <p:cNvPr id="3" name="Footer Placeholder 2"/>
          <p:cNvSpPr>
            <a:spLocks noGrp="1"/>
          </p:cNvSpPr>
          <p:nvPr>
            <p:ph type="ftr" sz="quarter" idx="11"/>
          </p:nvPr>
        </p:nvSpPr>
        <p:spPr/>
        <p:txBody>
          <a:bodyPr/>
          <a:lstStyle/>
          <a:p>
            <a:r>
              <a:rPr lang="en-US" smtClean="0"/>
              <a:t>AVT</a:t>
            </a:r>
            <a:endParaRPr lang="en-US"/>
          </a:p>
        </p:txBody>
      </p:sp>
      <p:sp>
        <p:nvSpPr>
          <p:cNvPr id="4" name="Slide Number Placeholder 3"/>
          <p:cNvSpPr>
            <a:spLocks noGrp="1"/>
          </p:cNvSpPr>
          <p:nvPr>
            <p:ph type="sldNum" sz="quarter" idx="12"/>
          </p:nvPr>
        </p:nvSpPr>
        <p:spPr/>
        <p:txBody>
          <a:bodyPr/>
          <a:lstStyle/>
          <a:p>
            <a:fld id="{8224D147-849F-45F3-B92C-E1AA54FE9167}" type="slidenum">
              <a:rPr lang="en-US" smtClean="0"/>
              <a:t>9</a:t>
            </a:fld>
            <a:endParaRPr lang="en-US"/>
          </a:p>
        </p:txBody>
      </p:sp>
      <p:sp>
        <p:nvSpPr>
          <p:cNvPr id="5" name="TextBox 4"/>
          <p:cNvSpPr txBox="1"/>
          <p:nvPr/>
        </p:nvSpPr>
        <p:spPr>
          <a:xfrm>
            <a:off x="2209800" y="160422"/>
            <a:ext cx="7363326" cy="1077218"/>
          </a:xfrm>
          <a:prstGeom prst="rect">
            <a:avLst/>
          </a:prstGeom>
          <a:noFill/>
        </p:spPr>
        <p:txBody>
          <a:bodyPr wrap="square" rtlCol="0">
            <a:spAutoFit/>
          </a:bodyPr>
          <a:lstStyle/>
          <a:p>
            <a:pPr algn="ctr"/>
            <a:r>
              <a:rPr lang="en-US" sz="3200" dirty="0" smtClean="0">
                <a:solidFill>
                  <a:srgbClr val="FF0000"/>
                </a:solidFill>
              </a:rPr>
              <a:t>More details    </a:t>
            </a:r>
          </a:p>
          <a:p>
            <a:pPr algn="ctr"/>
            <a:r>
              <a:rPr lang="en-US" sz="3200" dirty="0" smtClean="0">
                <a:solidFill>
                  <a:srgbClr val="FF0000"/>
                </a:solidFill>
              </a:rPr>
              <a:t>Can we see it?</a:t>
            </a:r>
            <a:endParaRPr lang="en-US" sz="32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52" y="1200311"/>
            <a:ext cx="4572000" cy="27569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643" y="1200311"/>
            <a:ext cx="4572000" cy="281635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4696" y="5007"/>
            <a:ext cx="1578166" cy="6858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652" y="3703955"/>
            <a:ext cx="4572000" cy="3017520"/>
          </a:xfrm>
          <a:prstGeom prst="rect">
            <a:avLst/>
          </a:prstGeom>
        </p:spPr>
      </p:pic>
      <p:sp>
        <p:nvSpPr>
          <p:cNvPr id="12" name="TextBox 11"/>
          <p:cNvSpPr txBox="1"/>
          <p:nvPr/>
        </p:nvSpPr>
        <p:spPr>
          <a:xfrm>
            <a:off x="5202643" y="4331368"/>
            <a:ext cx="4214073" cy="2554545"/>
          </a:xfrm>
          <a:prstGeom prst="rect">
            <a:avLst/>
          </a:prstGeom>
          <a:noFill/>
        </p:spPr>
        <p:txBody>
          <a:bodyPr wrap="square" rtlCol="0">
            <a:spAutoFit/>
          </a:bodyPr>
          <a:lstStyle/>
          <a:p>
            <a:r>
              <a:rPr lang="en-US" sz="2000" dirty="0" smtClean="0"/>
              <a:t>Top left:  Pick a pulse a “Standard”</a:t>
            </a:r>
          </a:p>
          <a:p>
            <a:r>
              <a:rPr lang="en-US" sz="2000" dirty="0" smtClean="0"/>
              <a:t>Try fitting:  delta  t  multiples 5 ns</a:t>
            </a:r>
          </a:p>
          <a:p>
            <a:r>
              <a:rPr lang="en-US" sz="2000" dirty="0" smtClean="0"/>
              <a:t>Amplitude variable.  Fits ok.</a:t>
            </a:r>
          </a:p>
          <a:p>
            <a:r>
              <a:rPr lang="en-US" sz="2000" dirty="0" smtClean="0"/>
              <a:t>Make sample:  5 ns, 0-&gt;100% amplitude.</a:t>
            </a:r>
          </a:p>
          <a:p>
            <a:r>
              <a:rPr lang="en-US" sz="2000" dirty="0" smtClean="0"/>
              <a:t>Make Poisson Distribution.  Look for deviation in the 5 ns bin.  None.</a:t>
            </a:r>
          </a:p>
          <a:p>
            <a:r>
              <a:rPr lang="en-US" sz="2000" dirty="0" smtClean="0"/>
              <a:t> </a:t>
            </a:r>
            <a:endParaRPr lang="en-US" sz="2000" dirty="0"/>
          </a:p>
        </p:txBody>
      </p:sp>
      <p:cxnSp>
        <p:nvCxnSpPr>
          <p:cNvPr id="14" name="Straight Arrow Connector 13"/>
          <p:cNvCxnSpPr/>
          <p:nvPr/>
        </p:nvCxnSpPr>
        <p:spPr>
          <a:xfrm flipH="1" flipV="1">
            <a:off x="7668124" y="2855495"/>
            <a:ext cx="513347" cy="23251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491663" y="3240505"/>
            <a:ext cx="93232" cy="31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22368" y="5791200"/>
            <a:ext cx="3520252" cy="160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95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833</Words>
  <Application>Microsoft Office PowerPoint</Application>
  <PresentationFormat>Widescreen</PresentationFormat>
  <Paragraphs>173</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Times-Bold</vt:lpstr>
      <vt:lpstr>Times-Roman</vt:lpstr>
      <vt:lpstr>Wingdings</vt:lpstr>
      <vt:lpstr>Office Theme</vt:lpstr>
      <vt:lpstr>Field Emission in the 201 MHz Cavity</vt:lpstr>
      <vt:lpstr>Measurements of Field Emission During Training of the 201 MHz Cavity</vt:lpstr>
      <vt:lpstr>Two Configurations – Two Materials</vt:lpstr>
      <vt:lpstr>Field emission with Cu end 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Emission in the 201 MHz Cavity</dc:title>
  <dc:creator>Alvin V. Tollestrup x4331 02734N</dc:creator>
  <cp:lastModifiedBy>Alvin V. Tollestrup x4331 02734N</cp:lastModifiedBy>
  <cp:revision>55</cp:revision>
  <dcterms:created xsi:type="dcterms:W3CDTF">2015-05-16T22:38:56Z</dcterms:created>
  <dcterms:modified xsi:type="dcterms:W3CDTF">2015-05-21T22:48:41Z</dcterms:modified>
</cp:coreProperties>
</file>