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C17E-9BD1-49C1-9271-55DC1A00C311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24D8-F40A-4FD1-8F8D-646E8D2B1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24D8-F40A-4FD1-8F8D-646E8D2B12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TWG-ppt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7400" y="3467100"/>
            <a:ext cx="3124200" cy="1143000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 Here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TWG-ppttex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48E31-638C-6D4A-8E4C-EAD7319CE72E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96623-4A5F-9F41-B080-C50C130F7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Transfer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745" y="1299874"/>
            <a:ext cx="5867400" cy="5558126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Technology </a:t>
            </a:r>
            <a:r>
              <a:rPr lang="en-US" dirty="0" smtClean="0">
                <a:solidFill>
                  <a:schemeClr val="bg1"/>
                </a:solidFill>
              </a:rPr>
              <a:t>Maturation: 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ey element of improving technology transfer and commercialization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Bruce </a:t>
            </a:r>
            <a:r>
              <a:rPr lang="en-US" sz="2800" dirty="0" smtClean="0"/>
              <a:t>Harrer (PNNL), </a:t>
            </a:r>
            <a:r>
              <a:rPr lang="en-US" sz="2800" dirty="0" err="1" smtClean="0"/>
              <a:t>Poorinima</a:t>
            </a:r>
            <a:r>
              <a:rPr lang="en-US" sz="2800" dirty="0" smtClean="0"/>
              <a:t> Upadhya (BNL), Roger </a:t>
            </a:r>
            <a:r>
              <a:rPr lang="en-US" sz="2800" dirty="0" err="1" smtClean="0"/>
              <a:t>Werne</a:t>
            </a:r>
            <a:r>
              <a:rPr lang="en-US" sz="2800" dirty="0" smtClean="0"/>
              <a:t> (LLNL)</a:t>
            </a:r>
            <a:endParaRPr lang="en-US" sz="2800" dirty="0"/>
          </a:p>
        </p:txBody>
      </p:sp>
      <p:pic>
        <p:nvPicPr>
          <p:cNvPr id="2050" name="Picture 2" descr="C:\Users\D38654\Pictures\99020294-32fn[1]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9874"/>
            <a:ext cx="3269672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10000"/>
            <a:ext cx="3262744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4" name="Content Placeholder 3" descr="http://static1.squarespace.com/static/5129731ce4b01fa6748ba492/t/51c9ecbde4b09eb6769edc7f/1384125861091/UCDavis+Valley+of+Death-edited.png?format=750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82" y="4025972"/>
            <a:ext cx="6329363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22576" y="3810000"/>
            <a:ext cx="969818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72" y="3394149"/>
            <a:ext cx="274637" cy="15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25" y="3362397"/>
            <a:ext cx="2746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475" y="3124200"/>
            <a:ext cx="9564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Laboratory Technology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Maturation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0" y="10572750"/>
            <a:ext cx="1066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10725150"/>
            <a:ext cx="1066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2576" y="4329547"/>
            <a:ext cx="100026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7862" y="15240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simple terms, technology maturation is </a:t>
            </a:r>
            <a:r>
              <a:rPr lang="en-US" sz="2000" dirty="0" smtClean="0"/>
              <a:t>the </a:t>
            </a:r>
            <a:r>
              <a:rPr lang="en-US" sz="2000" dirty="0"/>
              <a:t>technical de-risking of a technology in a specific application.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4886" y="2362200"/>
            <a:ext cx="6172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Many </a:t>
            </a:r>
            <a:r>
              <a:rPr lang="en-US" sz="2000" dirty="0"/>
              <a:t>Laboratory developed technologies and capabilities are simply too immature for industry to fully </a:t>
            </a:r>
            <a:r>
              <a:rPr lang="en-US" sz="2000" dirty="0" smtClean="0"/>
              <a:t>embrace.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Technology Maturation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Common in </a:t>
            </a:r>
            <a:r>
              <a:rPr lang="en-US" sz="2400" dirty="0" smtClean="0"/>
              <a:t>Government programs where </a:t>
            </a:r>
            <a:r>
              <a:rPr lang="en-US" sz="2400" dirty="0"/>
              <a:t>new products or services are needed but not otherwise </a:t>
            </a:r>
            <a:r>
              <a:rPr lang="en-US" sz="2400" dirty="0" smtClean="0"/>
              <a:t>available</a:t>
            </a:r>
            <a:endParaRPr lang="en-US" sz="2400" dirty="0" smtClean="0"/>
          </a:p>
          <a:p>
            <a:pPr lvl="1"/>
            <a:r>
              <a:rPr lang="en-US" sz="2200" dirty="0" smtClean="0"/>
              <a:t>DOD, NASA, DOE NNSA and selected Energy Programs (e.g. EERE)</a:t>
            </a:r>
          </a:p>
          <a:p>
            <a:pPr marL="285750" lvl="1">
              <a:buFont typeface="Arial" pitchFamily="34" charset="0"/>
              <a:buChar char="•"/>
            </a:pPr>
            <a:endParaRPr lang="en-US" sz="26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0182"/>
            <a:ext cx="4621213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511175" lvl="1">
              <a:buFont typeface="Arial" pitchFamily="34" charset="0"/>
              <a:buChar char="•"/>
            </a:pPr>
            <a:r>
              <a:rPr lang="en-US" sz="2600" dirty="0" smtClean="0"/>
              <a:t>No generalized source of support for Laboratory technology maturation exists other than royalty income</a:t>
            </a:r>
          </a:p>
          <a:p>
            <a:pPr marL="511175" lvl="1">
              <a:buFont typeface="Arial" pitchFamily="34" charset="0"/>
              <a:buChar char="•"/>
            </a:pPr>
            <a:r>
              <a:rPr lang="en-US" sz="2600" dirty="0"/>
              <a:t>The largest funders of Laboratory </a:t>
            </a:r>
            <a:r>
              <a:rPr lang="en-US" sz="2600" dirty="0" smtClean="0"/>
              <a:t>research (Office of Science and NNSA) typically stop research efforts at TRL 2 or 3  and provide </a:t>
            </a:r>
            <a:r>
              <a:rPr lang="en-US" sz="2600" dirty="0"/>
              <a:t>no funds for </a:t>
            </a:r>
            <a:r>
              <a:rPr lang="en-US" sz="2600" dirty="0" smtClean="0"/>
              <a:t>moving further</a:t>
            </a:r>
            <a:endParaRPr lang="en-US" sz="2600" dirty="0"/>
          </a:p>
          <a:p>
            <a:pPr marL="511175" lvl="1">
              <a:buFont typeface="Arial" pitchFamily="34" charset="0"/>
              <a:buChar char="•"/>
            </a:pPr>
            <a:r>
              <a:rPr lang="en-US" sz="2600" dirty="0" smtClean="0"/>
              <a:t>Many of the opportunities for technology transfer and commercialization involve “spin off”  </a:t>
            </a:r>
            <a:r>
              <a:rPr lang="en-US" sz="2600" dirty="0" smtClean="0"/>
              <a:t>technology where there is no source of program funding</a:t>
            </a:r>
          </a:p>
          <a:p>
            <a:pPr marL="511175" lvl="1">
              <a:buFont typeface="Arial" pitchFamily="34" charset="0"/>
              <a:buChar char="•"/>
            </a:pPr>
            <a:r>
              <a:rPr lang="en-US" sz="2600" dirty="0" smtClean="0"/>
              <a:t>Opportunities to work with industry often require a fairly short response time</a:t>
            </a:r>
            <a:endParaRPr lang="en-US" sz="2400" dirty="0" smtClean="0"/>
          </a:p>
          <a:p>
            <a:pPr marL="225425" lvl="1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525963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Allow for the </a:t>
            </a:r>
            <a:r>
              <a:rPr lang="en-US" sz="2600" dirty="0" smtClean="0"/>
              <a:t>Laboratories to use a small amount of overhead funds to support technology maturation projects*</a:t>
            </a:r>
            <a:endParaRPr lang="en-US" sz="2600" dirty="0" smtClean="0"/>
          </a:p>
          <a:p>
            <a:pPr lvl="1"/>
            <a:r>
              <a:rPr lang="en-US" sz="2400" dirty="0" smtClean="0"/>
              <a:t>Could potentially be fit within the 0.5% that Stevenson-</a:t>
            </a:r>
            <a:r>
              <a:rPr lang="en-US" sz="2400" dirty="0" err="1" smtClean="0"/>
              <a:t>Wydler</a:t>
            </a:r>
            <a:r>
              <a:rPr lang="en-US" sz="2400" dirty="0" smtClean="0"/>
              <a:t> mandates be spent on technology transfer activities </a:t>
            </a:r>
            <a:endParaRPr lang="en-US" sz="2400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Set aside a nominal (&lt;1) percent of total DOE R&amp;D funding for a centrally administered technology maturation 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dirty="0" smtClean="0"/>
              <a:t>Require each DOE program to set aside a small proportion of their funds for technology maturation efforts appropriate to their mission</a:t>
            </a:r>
          </a:p>
          <a:p>
            <a:pPr marL="285750" lvl="1">
              <a:buFont typeface="Arial" pitchFamily="34" charset="0"/>
              <a:buChar char="•"/>
            </a:pPr>
            <a:endParaRPr lang="en-US" sz="2600" dirty="0" smtClean="0"/>
          </a:p>
          <a:p>
            <a:pPr marL="0" lvl="1" indent="0">
              <a:buNone/>
            </a:pPr>
            <a:r>
              <a:rPr lang="en-US" sz="2600" dirty="0" smtClean="0"/>
              <a:t>*</a:t>
            </a:r>
            <a:r>
              <a:rPr lang="en-US" sz="2200" i="1" dirty="0" smtClean="0"/>
              <a:t>Thought by the subcommitte</a:t>
            </a:r>
            <a:r>
              <a:rPr lang="en-US" sz="2200" i="1" dirty="0" smtClean="0"/>
              <a:t>e to be the most realistic alternative at this time.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542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Regardless of </a:t>
            </a:r>
            <a:r>
              <a:rPr lang="en-US" sz="2600" dirty="0" smtClean="0"/>
              <a:t>funding source, program elements would include:</a:t>
            </a:r>
          </a:p>
          <a:p>
            <a:pPr lvl="1"/>
            <a:r>
              <a:rPr lang="en-US" sz="2400" dirty="0" smtClean="0"/>
              <a:t>Industry input/cost share</a:t>
            </a:r>
          </a:p>
          <a:p>
            <a:pPr lvl="1"/>
            <a:r>
              <a:rPr lang="en-US" sz="2400" dirty="0" smtClean="0"/>
              <a:t>Clearly defined evaluation criteria</a:t>
            </a:r>
          </a:p>
          <a:p>
            <a:pPr lvl="1"/>
            <a:r>
              <a:rPr lang="en-US" sz="2400" dirty="0" smtClean="0"/>
              <a:t>Competitive proposal review</a:t>
            </a:r>
          </a:p>
          <a:p>
            <a:pPr lvl="1"/>
            <a:r>
              <a:rPr lang="en-US" sz="2400" dirty="0" smtClean="0"/>
              <a:t>Well defined metrics</a:t>
            </a:r>
          </a:p>
          <a:p>
            <a:r>
              <a:rPr lang="en-US" sz="2600" dirty="0" smtClean="0"/>
              <a:t>Additional support for technology maturation will enhance technology transfer and commercialization</a:t>
            </a:r>
          </a:p>
          <a:p>
            <a:r>
              <a:rPr lang="en-US" sz="2600" dirty="0" smtClean="0"/>
              <a:t>Resources exist within the DOE Complex to provide such support; it comes down to priorities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72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327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Technology Transfer Working Group</vt:lpstr>
      <vt:lpstr>Definitions</vt:lpstr>
      <vt:lpstr>Examples of Technology Maturation </vt:lpstr>
      <vt:lpstr>The Problem</vt:lpstr>
      <vt:lpstr>Potential Solutions</vt:lpstr>
      <vt:lpstr>Conclusions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 Member</dc:creator>
  <cp:lastModifiedBy>test</cp:lastModifiedBy>
  <cp:revision>187</cp:revision>
  <dcterms:created xsi:type="dcterms:W3CDTF">2009-03-19T18:05:21Z</dcterms:created>
  <dcterms:modified xsi:type="dcterms:W3CDTF">2015-06-11T22:03:36Z</dcterms:modified>
</cp:coreProperties>
</file>