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8" r:id="rId2"/>
    <p:sldId id="281" r:id="rId3"/>
    <p:sldId id="282" r:id="rId4"/>
    <p:sldId id="259" r:id="rId5"/>
    <p:sldId id="283" r:id="rId6"/>
    <p:sldId id="285" r:id="rId7"/>
    <p:sldId id="286" r:id="rId8"/>
    <p:sldId id="273" r:id="rId9"/>
    <p:sldId id="284" r:id="rId10"/>
    <p:sldId id="287" r:id="rId11"/>
    <p:sldId id="288" r:id="rId12"/>
    <p:sldId id="27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2065" autoAdjust="0"/>
  </p:normalViewPr>
  <p:slideViewPr>
    <p:cSldViewPr>
      <p:cViewPr>
        <p:scale>
          <a:sx n="81" d="100"/>
          <a:sy n="81" d="100"/>
        </p:scale>
        <p:origin x="-180" y="204"/>
      </p:cViewPr>
      <p:guideLst>
        <p:guide orient="horz" pos="1872"/>
        <p:guide pos="2592"/>
      </p:guideLst>
    </p:cSldViewPr>
  </p:slideViewPr>
  <p:notesTextViewPr>
    <p:cViewPr>
      <p:scale>
        <a:sx n="1" d="1"/>
        <a:sy n="1" d="1"/>
      </p:scale>
      <p:origin x="0" y="0"/>
    </p:cViewPr>
  </p:notesTextViewPr>
  <p:sorterViewPr>
    <p:cViewPr>
      <p:scale>
        <a:sx n="100" d="100"/>
        <a:sy n="100" d="100"/>
      </p:scale>
      <p:origin x="0" y="17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F74D0F2-0ADA-459C-9E61-ECFA121A2667}" type="datetimeFigureOut">
              <a:rPr lang="en-US" smtClean="0"/>
              <a:t>6/17/2015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C60249A-4EE7-4A19-9485-0DB4307D0F14}" type="slidenum">
              <a:rPr lang="en-US" smtClean="0"/>
              <a:t>‹#›</a:t>
            </a:fld>
            <a:endParaRPr lang="en-US"/>
          </a:p>
        </p:txBody>
      </p:sp>
    </p:spTree>
    <p:extLst>
      <p:ext uri="{BB962C8B-B14F-4D97-AF65-F5344CB8AC3E}">
        <p14:creationId xmlns:p14="http://schemas.microsoft.com/office/powerpoint/2010/main" val="4091448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title header_Blue_646.jpg"/>
          <p:cNvPicPr>
            <a:picLocks noChangeAspect="1"/>
          </p:cNvPicPr>
          <p:nvPr/>
        </p:nvPicPr>
        <p:blipFill>
          <a:blip r:embed="rId2" cstate="print"/>
          <a:srcRect/>
          <a:stretch>
            <a:fillRect/>
          </a:stretch>
        </p:blipFill>
        <p:spPr bwMode="auto">
          <a:xfrm>
            <a:off x="0" y="0"/>
            <a:ext cx="9144000" cy="1106488"/>
          </a:xfrm>
          <a:prstGeom prst="rect">
            <a:avLst/>
          </a:prstGeom>
          <a:noFill/>
          <a:ln w="9525">
            <a:noFill/>
            <a:miter lim="800000"/>
            <a:headEnd/>
            <a:tailEnd/>
          </a:ln>
        </p:spPr>
      </p:pic>
      <p:pic>
        <p:nvPicPr>
          <p:cNvPr id="5" name="Picture 7" descr="doe_black.jpg"/>
          <p:cNvPicPr>
            <a:picLocks noChangeAspect="1"/>
          </p:cNvPicPr>
          <p:nvPr/>
        </p:nvPicPr>
        <p:blipFill>
          <a:blip r:embed="rId3" cstate="print"/>
          <a:srcRect/>
          <a:stretch>
            <a:fillRect/>
          </a:stretch>
        </p:blipFill>
        <p:spPr bwMode="auto">
          <a:xfrm>
            <a:off x="7954963" y="6456363"/>
            <a:ext cx="960437" cy="231775"/>
          </a:xfrm>
          <a:prstGeom prst="rect">
            <a:avLst/>
          </a:prstGeom>
          <a:noFill/>
          <a:ln w="9525">
            <a:noFill/>
            <a:miter lim="800000"/>
            <a:headEnd/>
            <a:tailEnd/>
          </a:ln>
        </p:spPr>
      </p:pic>
      <p:pic>
        <p:nvPicPr>
          <p:cNvPr id="6" name="Picture 8" descr="title footer_Blue_646.jpg"/>
          <p:cNvPicPr>
            <a:picLocks noChangeAspect="1"/>
          </p:cNvPicPr>
          <p:nvPr/>
        </p:nvPicPr>
        <p:blipFill>
          <a:blip r:embed="rId4" cstate="print"/>
          <a:srcRect/>
          <a:stretch>
            <a:fillRect/>
          </a:stretch>
        </p:blipFill>
        <p:spPr bwMode="auto">
          <a:xfrm>
            <a:off x="0" y="6794500"/>
            <a:ext cx="9144000" cy="63500"/>
          </a:xfrm>
          <a:prstGeom prst="rect">
            <a:avLst/>
          </a:prstGeom>
          <a:noFill/>
          <a:ln w="9525">
            <a:noFill/>
            <a:miter lim="800000"/>
            <a:headEnd/>
            <a:tailEnd/>
          </a:ln>
        </p:spPr>
      </p:pic>
      <p:sp>
        <p:nvSpPr>
          <p:cNvPr id="3074" name="Rectangle 2"/>
          <p:cNvSpPr>
            <a:spLocks noGrp="1" noChangeArrowheads="1"/>
          </p:cNvSpPr>
          <p:nvPr>
            <p:ph type="ctrTitle"/>
          </p:nvPr>
        </p:nvSpPr>
        <p:spPr>
          <a:xfrm>
            <a:off x="985838" y="1671638"/>
            <a:ext cx="7696200" cy="1069975"/>
          </a:xfrm>
        </p:spPr>
        <p:txBody>
          <a:bodyPr/>
          <a:lstStyle>
            <a:lvl1pPr>
              <a:defRPr sz="3000"/>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985838" y="3125788"/>
            <a:ext cx="6400800" cy="1752600"/>
          </a:xfrm>
        </p:spPr>
        <p:txBody>
          <a:bodyPr/>
          <a:lstStyle>
            <a:lvl1pPr marL="0" indent="0">
              <a:buFont typeface="Wingdings" pitchFamily="2" charset="2"/>
              <a:buNone/>
              <a:defRPr/>
            </a:lvl1pPr>
          </a:lstStyle>
          <a:p>
            <a:r>
              <a:rPr lang="en-US" smtClean="0"/>
              <a:t>Click to edit Master subtitle style</a:t>
            </a:r>
            <a:endParaRPr lang="en-US" dirty="0"/>
          </a:p>
        </p:txBody>
      </p:sp>
    </p:spTree>
    <p:extLst>
      <p:ext uri="{BB962C8B-B14F-4D97-AF65-F5344CB8AC3E}">
        <p14:creationId xmlns:p14="http://schemas.microsoft.com/office/powerpoint/2010/main" val="2585682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sz="1800"/>
            </a:lvl1pPr>
            <a:lvl2pPr>
              <a:defRPr sz="16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6B2B512F-3511-497F-AD2C-F56693CD7034}" type="datetime1">
              <a:rPr lang="en-US">
                <a:solidFill>
                  <a:srgbClr val="616161"/>
                </a:solidFill>
              </a:rPr>
              <a:pPr>
                <a:defRPr/>
              </a:pPr>
              <a:t>6/17/2015</a:t>
            </a:fld>
            <a:endParaRPr lang="en-US">
              <a:solidFill>
                <a:srgbClr val="616161"/>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6B8BBF-C7E2-4ADC-88D2-1B90FA897CAE}" type="slidenum">
              <a:rPr lang="en-US">
                <a:solidFill>
                  <a:srgbClr val="616161"/>
                </a:solidFill>
              </a:rPr>
              <a:pPr>
                <a:defRPr/>
              </a:pPr>
              <a:t>‹#›</a:t>
            </a:fld>
            <a:endParaRPr lang="en-US">
              <a:solidFill>
                <a:srgbClr val="616161"/>
              </a:solidFill>
            </a:endParaRPr>
          </a:p>
        </p:txBody>
      </p:sp>
    </p:spTree>
    <p:extLst>
      <p:ext uri="{BB962C8B-B14F-4D97-AF65-F5344CB8AC3E}">
        <p14:creationId xmlns:p14="http://schemas.microsoft.com/office/powerpoint/2010/main" val="279402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sz="2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sz="1800"/>
            </a:lvl1pPr>
            <a:lvl2pPr>
              <a:defRPr sz="16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1A337CB7-A5EA-4BBB-BACA-E4189ABEE866}" type="datetime1">
              <a:rPr lang="en-US">
                <a:solidFill>
                  <a:srgbClr val="616161"/>
                </a:solidFill>
              </a:rPr>
              <a:pPr>
                <a:defRPr/>
              </a:pPr>
              <a:t>6/17/2015</a:t>
            </a:fld>
            <a:endParaRPr lang="en-US">
              <a:solidFill>
                <a:srgbClr val="616161"/>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E01362B-B0E1-4FD7-ADF0-075B4BA2734D}" type="slidenum">
              <a:rPr lang="en-US">
                <a:solidFill>
                  <a:srgbClr val="616161"/>
                </a:solidFill>
              </a:rPr>
              <a:pPr>
                <a:defRPr/>
              </a:pPr>
              <a:t>‹#›</a:t>
            </a:fld>
            <a:endParaRPr lang="en-US">
              <a:solidFill>
                <a:srgbClr val="616161"/>
              </a:solidFill>
            </a:endParaRPr>
          </a:p>
        </p:txBody>
      </p:sp>
    </p:spTree>
    <p:extLst>
      <p:ext uri="{BB962C8B-B14F-4D97-AF65-F5344CB8AC3E}">
        <p14:creationId xmlns:p14="http://schemas.microsoft.com/office/powerpoint/2010/main" val="79265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vl2pPr>
              <a:defRPr sz="16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5490438D-D523-4362-88DE-E59AC67F7ED3}" type="datetime1">
              <a:rPr lang="en-US">
                <a:solidFill>
                  <a:srgbClr val="616161"/>
                </a:solidFill>
              </a:rPr>
              <a:pPr>
                <a:defRPr/>
              </a:pPr>
              <a:t>6/17/2015</a:t>
            </a:fld>
            <a:endParaRPr lang="en-US">
              <a:solidFill>
                <a:srgbClr val="616161"/>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16AB1C1-5B97-458D-A91E-6E2300072645}" type="slidenum">
              <a:rPr lang="en-US">
                <a:solidFill>
                  <a:srgbClr val="616161"/>
                </a:solidFill>
              </a:rPr>
              <a:pPr>
                <a:defRPr/>
              </a:pPr>
              <a:t>‹#›</a:t>
            </a:fld>
            <a:endParaRPr lang="en-US">
              <a:solidFill>
                <a:srgbClr val="616161"/>
              </a:solidFill>
            </a:endParaRPr>
          </a:p>
        </p:txBody>
      </p:sp>
    </p:spTree>
    <p:extLst>
      <p:ext uri="{BB962C8B-B14F-4D97-AF65-F5344CB8AC3E}">
        <p14:creationId xmlns:p14="http://schemas.microsoft.com/office/powerpoint/2010/main" val="142935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30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8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37D7054-5F03-4C8B-B82C-297B8E821F20}" type="datetime1">
              <a:rPr lang="en-US">
                <a:solidFill>
                  <a:srgbClr val="616161"/>
                </a:solidFill>
              </a:rPr>
              <a:pPr>
                <a:defRPr/>
              </a:pPr>
              <a:t>6/17/2015</a:t>
            </a:fld>
            <a:endParaRPr lang="en-US">
              <a:solidFill>
                <a:srgbClr val="616161"/>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16E9582-2FAB-42B0-977F-0BF0D0FA4591}" type="slidenum">
              <a:rPr lang="en-US">
                <a:solidFill>
                  <a:srgbClr val="616161"/>
                </a:solidFill>
              </a:rPr>
              <a:pPr>
                <a:defRPr/>
              </a:pPr>
              <a:t>‹#›</a:t>
            </a:fld>
            <a:endParaRPr lang="en-US">
              <a:solidFill>
                <a:srgbClr val="616161"/>
              </a:solidFill>
            </a:endParaRPr>
          </a:p>
        </p:txBody>
      </p:sp>
    </p:spTree>
    <p:extLst>
      <p:ext uri="{BB962C8B-B14F-4D97-AF65-F5344CB8AC3E}">
        <p14:creationId xmlns:p14="http://schemas.microsoft.com/office/powerpoint/2010/main" val="2735194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1800"/>
            </a:lvl1pPr>
            <a:lvl2pPr>
              <a:defRPr sz="1600"/>
            </a:lvl2pPr>
            <a:lvl3pPr>
              <a:defRPr sz="1400"/>
            </a:lvl3pPr>
            <a:lvl4pPr>
              <a:defRPr sz="1400"/>
            </a:lvl4pPr>
            <a:lvl5pPr>
              <a:defRPr sz="1400" u="none"/>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fld id="{7020F9D7-9126-4764-8DA1-2EA3F059A5FF}" type="datetime1">
              <a:rPr lang="en-US">
                <a:solidFill>
                  <a:srgbClr val="616161"/>
                </a:solidFill>
              </a:rPr>
              <a:pPr>
                <a:defRPr/>
              </a:pPr>
              <a:t>6/17/2015</a:t>
            </a:fld>
            <a:endParaRPr lang="en-US">
              <a:solidFill>
                <a:srgbClr val="616161"/>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C1CCD1F-0D41-4978-8154-9F82CD73807D}" type="slidenum">
              <a:rPr lang="en-US">
                <a:solidFill>
                  <a:srgbClr val="616161"/>
                </a:solidFill>
              </a:rPr>
              <a:pPr>
                <a:defRPr/>
              </a:pPr>
              <a:t>‹#›</a:t>
            </a:fld>
            <a:endParaRPr lang="en-US">
              <a:solidFill>
                <a:srgbClr val="616161"/>
              </a:solidFill>
            </a:endParaRPr>
          </a:p>
        </p:txBody>
      </p:sp>
    </p:spTree>
    <p:extLst>
      <p:ext uri="{BB962C8B-B14F-4D97-AF65-F5344CB8AC3E}">
        <p14:creationId xmlns:p14="http://schemas.microsoft.com/office/powerpoint/2010/main" val="451212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pPr>
              <a:defRPr/>
            </a:pPr>
            <a:fld id="{9E49D50F-0089-485C-BA45-BC947104B0FE}" type="datetime1">
              <a:rPr lang="en-US">
                <a:solidFill>
                  <a:srgbClr val="616161"/>
                </a:solidFill>
              </a:rPr>
              <a:pPr>
                <a:defRPr/>
              </a:pPr>
              <a:t>6/17/2015</a:t>
            </a:fld>
            <a:endParaRPr lang="en-US">
              <a:solidFill>
                <a:srgbClr val="616161"/>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15E3F97-9EFC-4F21-B120-B28A80B83ECD}" type="slidenum">
              <a:rPr lang="en-US">
                <a:solidFill>
                  <a:srgbClr val="616161"/>
                </a:solidFill>
              </a:rPr>
              <a:pPr>
                <a:defRPr/>
              </a:pPr>
              <a:t>‹#›</a:t>
            </a:fld>
            <a:endParaRPr lang="en-US">
              <a:solidFill>
                <a:srgbClr val="616161"/>
              </a:solidFill>
            </a:endParaRPr>
          </a:p>
        </p:txBody>
      </p:sp>
    </p:spTree>
    <p:extLst>
      <p:ext uri="{BB962C8B-B14F-4D97-AF65-F5344CB8AC3E}">
        <p14:creationId xmlns:p14="http://schemas.microsoft.com/office/powerpoint/2010/main" val="396368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A1757DEC-C7FA-48B8-A046-DDFAB39A5C40}" type="datetime1">
              <a:rPr lang="en-US">
                <a:solidFill>
                  <a:srgbClr val="616161"/>
                </a:solidFill>
              </a:rPr>
              <a:pPr>
                <a:defRPr/>
              </a:pPr>
              <a:t>6/17/2015</a:t>
            </a:fld>
            <a:endParaRPr lang="en-US">
              <a:solidFill>
                <a:srgbClr val="616161"/>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0F9A5DD-709F-4142-A3D7-A7A0A2D23FDA}" type="slidenum">
              <a:rPr lang="en-US">
                <a:solidFill>
                  <a:srgbClr val="616161"/>
                </a:solidFill>
              </a:rPr>
              <a:pPr>
                <a:defRPr/>
              </a:pPr>
              <a:t>‹#›</a:t>
            </a:fld>
            <a:endParaRPr lang="en-US">
              <a:solidFill>
                <a:srgbClr val="616161"/>
              </a:solidFill>
            </a:endParaRPr>
          </a:p>
        </p:txBody>
      </p:sp>
    </p:spTree>
    <p:extLst>
      <p:ext uri="{BB962C8B-B14F-4D97-AF65-F5344CB8AC3E}">
        <p14:creationId xmlns:p14="http://schemas.microsoft.com/office/powerpoint/2010/main" val="3058943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1CB5AF5-D1AE-4A2D-BEFE-5EFE5CB8C60E}" type="datetime1">
              <a:rPr lang="en-US">
                <a:solidFill>
                  <a:srgbClr val="616161"/>
                </a:solidFill>
              </a:rPr>
              <a:pPr>
                <a:defRPr/>
              </a:pPr>
              <a:t>6/17/2015</a:t>
            </a:fld>
            <a:endParaRPr lang="en-US">
              <a:solidFill>
                <a:srgbClr val="616161"/>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5CE7A8B-C36D-4210-9C23-F34B6C98131D}" type="slidenum">
              <a:rPr lang="en-US">
                <a:solidFill>
                  <a:srgbClr val="616161"/>
                </a:solidFill>
              </a:rPr>
              <a:pPr>
                <a:defRPr/>
              </a:pPr>
              <a:t>‹#›</a:t>
            </a:fld>
            <a:endParaRPr lang="en-US">
              <a:solidFill>
                <a:srgbClr val="616161"/>
              </a:solidFill>
            </a:endParaRPr>
          </a:p>
        </p:txBody>
      </p:sp>
    </p:spTree>
    <p:extLst>
      <p:ext uri="{BB962C8B-B14F-4D97-AF65-F5344CB8AC3E}">
        <p14:creationId xmlns:p14="http://schemas.microsoft.com/office/powerpoint/2010/main" val="240801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479550"/>
          </a:xfrm>
        </p:spPr>
        <p:txBody>
          <a:bodyPr/>
          <a:lstStyle>
            <a:lvl1pPr algn="l">
              <a:defRPr sz="26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800"/>
            </a:lvl1pPr>
            <a:lvl2pPr>
              <a:defRPr sz="16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1"/>
            <a:ext cx="3008313" cy="4419600"/>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44F7934-542C-467D-A9FC-43A25D93388B}" type="datetime1">
              <a:rPr lang="en-US">
                <a:solidFill>
                  <a:srgbClr val="616161"/>
                </a:solidFill>
              </a:rPr>
              <a:pPr>
                <a:defRPr/>
              </a:pPr>
              <a:t>6/17/2015</a:t>
            </a:fld>
            <a:endParaRPr lang="en-US">
              <a:solidFill>
                <a:srgbClr val="616161"/>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D962EE6-4490-4046-B6A9-B1CE8D4E5500}" type="slidenum">
              <a:rPr lang="en-US">
                <a:solidFill>
                  <a:srgbClr val="616161"/>
                </a:solidFill>
              </a:rPr>
              <a:pPr>
                <a:defRPr/>
              </a:pPr>
              <a:t>‹#›</a:t>
            </a:fld>
            <a:endParaRPr lang="en-US">
              <a:solidFill>
                <a:srgbClr val="616161"/>
              </a:solidFill>
            </a:endParaRPr>
          </a:p>
        </p:txBody>
      </p:sp>
    </p:spTree>
    <p:extLst>
      <p:ext uri="{BB962C8B-B14F-4D97-AF65-F5344CB8AC3E}">
        <p14:creationId xmlns:p14="http://schemas.microsoft.com/office/powerpoint/2010/main" val="3893759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6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0FF4EBC-7C93-494C-95DA-A7A9B28C44F9}" type="datetime1">
              <a:rPr lang="en-US">
                <a:solidFill>
                  <a:srgbClr val="616161"/>
                </a:solidFill>
              </a:rPr>
              <a:pPr>
                <a:defRPr/>
              </a:pPr>
              <a:t>6/17/2015</a:t>
            </a:fld>
            <a:endParaRPr lang="en-US">
              <a:solidFill>
                <a:srgbClr val="616161"/>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74F21B6-DB0C-48C4-A04F-6E745CA260A2}" type="slidenum">
              <a:rPr lang="en-US">
                <a:solidFill>
                  <a:srgbClr val="616161"/>
                </a:solidFill>
              </a:rPr>
              <a:pPr>
                <a:defRPr/>
              </a:pPr>
              <a:t>‹#›</a:t>
            </a:fld>
            <a:endParaRPr lang="en-US">
              <a:solidFill>
                <a:srgbClr val="616161"/>
              </a:solidFill>
            </a:endParaRPr>
          </a:p>
        </p:txBody>
      </p:sp>
    </p:spTree>
    <p:extLst>
      <p:ext uri="{BB962C8B-B14F-4D97-AF65-F5344CB8AC3E}">
        <p14:creationId xmlns:p14="http://schemas.microsoft.com/office/powerpoint/2010/main" val="1873246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slide footer_blue_646.jpg"/>
          <p:cNvPicPr>
            <a:picLocks noChangeAspect="1"/>
          </p:cNvPicPr>
          <p:nvPr/>
        </p:nvPicPr>
        <p:blipFill>
          <a:blip r:embed="rId13" cstate="print"/>
          <a:srcRect/>
          <a:stretch>
            <a:fillRect/>
          </a:stretch>
        </p:blipFill>
        <p:spPr bwMode="auto">
          <a:xfrm>
            <a:off x="0" y="6324600"/>
            <a:ext cx="9144000" cy="530225"/>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7010400" y="6572250"/>
            <a:ext cx="1371600" cy="209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000" smtClean="0">
                <a:latin typeface="+mn-lt"/>
              </a:defRPr>
            </a:lvl1pPr>
          </a:lstStyle>
          <a:p>
            <a:pPr>
              <a:defRPr/>
            </a:pPr>
            <a:fld id="{D36820AD-4ADB-4179-834F-F4A507DD3E00}" type="datetime1">
              <a:rPr lang="en-US">
                <a:solidFill>
                  <a:srgbClr val="616161"/>
                </a:solidFill>
              </a:rPr>
              <a:pPr>
                <a:defRPr/>
              </a:pPr>
              <a:t>6/17/2015</a:t>
            </a:fld>
            <a:endParaRPr lang="en-US">
              <a:solidFill>
                <a:srgbClr val="616161"/>
              </a:solidFill>
            </a:endParaRPr>
          </a:p>
        </p:txBody>
      </p:sp>
      <p:sp>
        <p:nvSpPr>
          <p:cNvPr id="1029" name="Rectangle 5"/>
          <p:cNvSpPr>
            <a:spLocks noGrp="1" noChangeArrowheads="1"/>
          </p:cNvSpPr>
          <p:nvPr>
            <p:ph type="ftr" sz="quarter" idx="3"/>
          </p:nvPr>
        </p:nvSpPr>
        <p:spPr bwMode="auto">
          <a:xfrm>
            <a:off x="657225" y="6307138"/>
            <a:ext cx="5942013"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900" smtClean="0">
                <a:latin typeface="+mn-lt"/>
              </a:defRPr>
            </a:lvl1pPr>
          </a:lstStyle>
          <a:p>
            <a:pPr>
              <a:defRPr/>
            </a:pPr>
            <a:r>
              <a:rPr lang="en-US">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1030" name="Rectangle 6"/>
          <p:cNvSpPr>
            <a:spLocks noGrp="1" noChangeArrowheads="1"/>
          </p:cNvSpPr>
          <p:nvPr>
            <p:ph type="sldNum" sz="quarter" idx="4"/>
          </p:nvPr>
        </p:nvSpPr>
        <p:spPr bwMode="auto">
          <a:xfrm>
            <a:off x="8610600" y="6489700"/>
            <a:ext cx="384175"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900" smtClean="0">
                <a:latin typeface="+mn-lt"/>
              </a:defRPr>
            </a:lvl1pPr>
          </a:lstStyle>
          <a:p>
            <a:pPr>
              <a:defRPr/>
            </a:pPr>
            <a:fld id="{A718FEC0-1124-4075-A2F5-BC63BE1A2AC8}" type="slidenum">
              <a:rPr lang="en-US">
                <a:solidFill>
                  <a:srgbClr val="616161"/>
                </a:solidFill>
              </a:rPr>
              <a:pPr>
                <a:defRPr/>
              </a:pPr>
              <a:t>‹#›</a:t>
            </a:fld>
            <a:endParaRPr lang="en-US">
              <a:solidFill>
                <a:srgbClr val="616161"/>
              </a:solidFill>
            </a:endParaRPr>
          </a:p>
        </p:txBody>
      </p:sp>
      <p:pic>
        <p:nvPicPr>
          <p:cNvPr id="1032" name="Picture 7" descr="slide header_646.jpg"/>
          <p:cNvPicPr>
            <a:picLocks noChangeAspect="1"/>
          </p:cNvPicPr>
          <p:nvPr/>
        </p:nvPicPr>
        <p:blipFill>
          <a:blip r:embed="rId14" cstate="print"/>
          <a:srcRect/>
          <a:stretch>
            <a:fillRect/>
          </a:stretch>
        </p:blipFill>
        <p:spPr bwMode="auto">
          <a:xfrm>
            <a:off x="0" y="0"/>
            <a:ext cx="9144000" cy="155575"/>
          </a:xfrm>
          <a:prstGeom prst="rect">
            <a:avLst/>
          </a:prstGeom>
          <a:noFill/>
          <a:ln w="9525">
            <a:noFill/>
            <a:miter lim="800000"/>
            <a:headEnd/>
            <a:tailEnd/>
          </a:ln>
        </p:spPr>
      </p:pic>
    </p:spTree>
    <p:extLst>
      <p:ext uri="{BB962C8B-B14F-4D97-AF65-F5344CB8AC3E}">
        <p14:creationId xmlns:p14="http://schemas.microsoft.com/office/powerpoint/2010/main" val="550310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fontAlgn="base">
        <a:spcBef>
          <a:spcPct val="0"/>
        </a:spcBef>
        <a:spcAft>
          <a:spcPct val="0"/>
        </a:spcAft>
        <a:defRPr sz="2600" b="1">
          <a:solidFill>
            <a:schemeClr val="tx2"/>
          </a:solidFill>
          <a:latin typeface="+mj-lt"/>
          <a:ea typeface="+mj-ea"/>
          <a:cs typeface="+mj-cs"/>
        </a:defRPr>
      </a:lvl1pPr>
      <a:lvl2pPr algn="l" rtl="0" fontAlgn="base">
        <a:spcBef>
          <a:spcPct val="0"/>
        </a:spcBef>
        <a:spcAft>
          <a:spcPct val="0"/>
        </a:spcAft>
        <a:defRPr sz="2600" b="1">
          <a:solidFill>
            <a:schemeClr val="tx2"/>
          </a:solidFill>
          <a:latin typeface="Trebuchet MS" pitchFamily="34" charset="0"/>
        </a:defRPr>
      </a:lvl2pPr>
      <a:lvl3pPr algn="l" rtl="0" fontAlgn="base">
        <a:spcBef>
          <a:spcPct val="0"/>
        </a:spcBef>
        <a:spcAft>
          <a:spcPct val="0"/>
        </a:spcAft>
        <a:defRPr sz="2600" b="1">
          <a:solidFill>
            <a:schemeClr val="tx2"/>
          </a:solidFill>
          <a:latin typeface="Trebuchet MS" pitchFamily="34" charset="0"/>
        </a:defRPr>
      </a:lvl3pPr>
      <a:lvl4pPr algn="l" rtl="0" fontAlgn="base">
        <a:spcBef>
          <a:spcPct val="0"/>
        </a:spcBef>
        <a:spcAft>
          <a:spcPct val="0"/>
        </a:spcAft>
        <a:defRPr sz="2600" b="1">
          <a:solidFill>
            <a:schemeClr val="tx2"/>
          </a:solidFill>
          <a:latin typeface="Trebuchet MS" pitchFamily="34" charset="0"/>
        </a:defRPr>
      </a:lvl4pPr>
      <a:lvl5pPr algn="l" rtl="0" fontAlgn="base">
        <a:spcBef>
          <a:spcPct val="0"/>
        </a:spcBef>
        <a:spcAft>
          <a:spcPct val="0"/>
        </a:spcAft>
        <a:defRPr sz="2600" b="1">
          <a:solidFill>
            <a:schemeClr val="tx2"/>
          </a:solidFill>
          <a:latin typeface="Trebuchet MS" pitchFamily="34" charset="0"/>
        </a:defRPr>
      </a:lvl5pPr>
      <a:lvl6pPr marL="457200" algn="l" rtl="0" eaLnBrk="1" fontAlgn="base" hangingPunct="1">
        <a:spcBef>
          <a:spcPct val="0"/>
        </a:spcBef>
        <a:spcAft>
          <a:spcPct val="0"/>
        </a:spcAft>
        <a:defRPr sz="2600" b="1">
          <a:solidFill>
            <a:schemeClr val="tx2"/>
          </a:solidFill>
          <a:latin typeface="Trebuchet MS" pitchFamily="34" charset="0"/>
        </a:defRPr>
      </a:lvl6pPr>
      <a:lvl7pPr marL="914400" algn="l" rtl="0" eaLnBrk="1" fontAlgn="base" hangingPunct="1">
        <a:spcBef>
          <a:spcPct val="0"/>
        </a:spcBef>
        <a:spcAft>
          <a:spcPct val="0"/>
        </a:spcAft>
        <a:defRPr sz="2600" b="1">
          <a:solidFill>
            <a:schemeClr val="tx2"/>
          </a:solidFill>
          <a:latin typeface="Trebuchet MS" pitchFamily="34" charset="0"/>
        </a:defRPr>
      </a:lvl7pPr>
      <a:lvl8pPr marL="1371600" algn="l" rtl="0" eaLnBrk="1" fontAlgn="base" hangingPunct="1">
        <a:spcBef>
          <a:spcPct val="0"/>
        </a:spcBef>
        <a:spcAft>
          <a:spcPct val="0"/>
        </a:spcAft>
        <a:defRPr sz="2600" b="1">
          <a:solidFill>
            <a:schemeClr val="tx2"/>
          </a:solidFill>
          <a:latin typeface="Trebuchet MS" pitchFamily="34" charset="0"/>
        </a:defRPr>
      </a:lvl8pPr>
      <a:lvl9pPr marL="1828800" algn="l" rtl="0" eaLnBrk="1" fontAlgn="base" hangingPunct="1">
        <a:spcBef>
          <a:spcPct val="0"/>
        </a:spcBef>
        <a:spcAft>
          <a:spcPct val="0"/>
        </a:spcAft>
        <a:defRPr sz="2600" b="1">
          <a:solidFill>
            <a:schemeClr val="tx2"/>
          </a:solidFill>
          <a:latin typeface="Trebuchet MS" pitchFamily="34" charset="0"/>
        </a:defRPr>
      </a:lvl9pPr>
    </p:titleStyle>
    <p:bodyStyle>
      <a:lvl1pPr marL="342900" indent="-342900" algn="l" rtl="0" fontAlgn="base">
        <a:spcBef>
          <a:spcPct val="20000"/>
        </a:spcBef>
        <a:spcAft>
          <a:spcPct val="0"/>
        </a:spcAft>
        <a:buClr>
          <a:srgbClr val="1F497D"/>
        </a:buClr>
        <a:buFont typeface="Wingdings" pitchFamily="2" charset="2"/>
        <a:buChar char="§"/>
        <a:defRPr>
          <a:solidFill>
            <a:schemeClr val="tx1"/>
          </a:solidFill>
          <a:latin typeface="+mn-lt"/>
          <a:ea typeface="+mn-ea"/>
          <a:cs typeface="+mn-cs"/>
        </a:defRPr>
      </a:lvl1pPr>
      <a:lvl2pPr marL="742950" indent="-285750" algn="l" rtl="0" fontAlgn="base">
        <a:spcBef>
          <a:spcPct val="20000"/>
        </a:spcBef>
        <a:spcAft>
          <a:spcPct val="0"/>
        </a:spcAft>
        <a:buClr>
          <a:srgbClr val="1F497D"/>
        </a:buClr>
        <a:buChar char="–"/>
        <a:defRPr sz="1600">
          <a:solidFill>
            <a:schemeClr val="tx1"/>
          </a:solidFill>
          <a:latin typeface="+mn-lt"/>
        </a:defRPr>
      </a:lvl2pPr>
      <a:lvl3pPr marL="1143000" indent="-228600" algn="l" rtl="0" fontAlgn="base">
        <a:spcBef>
          <a:spcPct val="20000"/>
        </a:spcBef>
        <a:spcAft>
          <a:spcPct val="0"/>
        </a:spcAft>
        <a:buClr>
          <a:srgbClr val="1F497D"/>
        </a:buClr>
        <a:buChar char="•"/>
        <a:defRPr sz="1400">
          <a:solidFill>
            <a:schemeClr val="tx1"/>
          </a:solidFill>
          <a:latin typeface="+mn-lt"/>
        </a:defRPr>
      </a:lvl3pPr>
      <a:lvl4pPr marL="1600200" indent="-228600" algn="l" rtl="0" fontAlgn="base">
        <a:spcBef>
          <a:spcPct val="20000"/>
        </a:spcBef>
        <a:spcAft>
          <a:spcPct val="0"/>
        </a:spcAft>
        <a:buClr>
          <a:srgbClr val="1F497D"/>
        </a:buClr>
        <a:buChar char="–"/>
        <a:defRPr sz="1400">
          <a:solidFill>
            <a:schemeClr val="tx1"/>
          </a:solidFill>
          <a:latin typeface="+mn-lt"/>
        </a:defRPr>
      </a:lvl4pPr>
      <a:lvl5pPr marL="2057400" indent="-228600" algn="l" rtl="0" fontAlgn="base">
        <a:spcBef>
          <a:spcPct val="20000"/>
        </a:spcBef>
        <a:spcAft>
          <a:spcPct val="0"/>
        </a:spcAft>
        <a:buClr>
          <a:srgbClr val="1F497D"/>
        </a:buClr>
        <a:buFont typeface="Arial" charset="0"/>
        <a:buChar char="»"/>
        <a:defRPr sz="1400">
          <a:solidFill>
            <a:schemeClr val="tx1"/>
          </a:solidFill>
          <a:latin typeface="+mn-lt"/>
        </a:defRPr>
      </a:lvl5pPr>
      <a:lvl6pPr marL="25146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6pPr>
      <a:lvl7pPr marL="29718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7pPr>
      <a:lvl8pPr marL="34290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8pPr>
      <a:lvl9pPr marL="38862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985838" y="1671638"/>
            <a:ext cx="7696200" cy="1528762"/>
          </a:xfrm>
        </p:spPr>
        <p:txBody>
          <a:bodyPr/>
          <a:lstStyle/>
          <a:p>
            <a:r>
              <a:rPr lang="en-US" dirty="0"/>
              <a:t> </a:t>
            </a:r>
            <a:br>
              <a:rPr lang="en-US" dirty="0"/>
            </a:br>
            <a:r>
              <a:rPr lang="en-US" dirty="0"/>
              <a:t>What else can we do to improve </a:t>
            </a:r>
            <a:r>
              <a:rPr lang="en-US" dirty="0" smtClean="0"/>
              <a:t>WFO/CRADA/ACT?</a:t>
            </a:r>
            <a:endParaRPr lang="en-US" dirty="0"/>
          </a:p>
        </p:txBody>
      </p:sp>
      <p:sp>
        <p:nvSpPr>
          <p:cNvPr id="5" name="Slide Number Placeholder 4"/>
          <p:cNvSpPr>
            <a:spLocks noGrp="1"/>
          </p:cNvSpPr>
          <p:nvPr>
            <p:ph type="sldNum" sz="quarter" idx="4294967295"/>
          </p:nvPr>
        </p:nvSpPr>
        <p:spPr>
          <a:xfrm>
            <a:off x="8759825" y="6489700"/>
            <a:ext cx="384175" cy="365125"/>
          </a:xfrm>
        </p:spPr>
        <p:txBody>
          <a:bodyPr/>
          <a:lstStyle/>
          <a:p>
            <a:pPr>
              <a:defRPr/>
            </a:pPr>
            <a:fld id="{F16AB1C1-5B97-458D-A91E-6E2300072645}" type="slidenum">
              <a:rPr lang="en-US" smtClean="0">
                <a:solidFill>
                  <a:srgbClr val="616161"/>
                </a:solidFill>
              </a:rPr>
              <a:pPr>
                <a:defRPr/>
              </a:pPr>
              <a:t>1</a:t>
            </a:fld>
            <a:endParaRPr lang="en-US">
              <a:solidFill>
                <a:srgbClr val="616161"/>
              </a:solidFill>
            </a:endParaRPr>
          </a:p>
        </p:txBody>
      </p:sp>
      <p:sp>
        <p:nvSpPr>
          <p:cNvPr id="8" name="Subtitle 2"/>
          <p:cNvSpPr>
            <a:spLocks noGrp="1"/>
          </p:cNvSpPr>
          <p:nvPr>
            <p:ph type="subTitle" idx="1"/>
          </p:nvPr>
        </p:nvSpPr>
        <p:spPr>
          <a:xfrm>
            <a:off x="1143000" y="3352800"/>
            <a:ext cx="6400800" cy="685800"/>
          </a:xfrm>
        </p:spPr>
        <p:txBody>
          <a:bodyPr/>
          <a:lstStyle/>
          <a:p>
            <a:pPr eaLnBrk="1" hangingPunct="1"/>
            <a:r>
              <a:rPr lang="en-US" dirty="0" smtClean="0">
                <a:latin typeface="Arial" charset="0"/>
                <a:ea typeface="ＭＳ Ｐゴシック" charset="0"/>
                <a:cs typeface="Arial" charset="0"/>
              </a:rPr>
              <a:t/>
            </a:r>
            <a:br>
              <a:rPr lang="en-US" dirty="0" smtClean="0">
                <a:latin typeface="Arial" charset="0"/>
                <a:ea typeface="ＭＳ Ｐゴシック" charset="0"/>
                <a:cs typeface="Arial" charset="0"/>
              </a:rPr>
            </a:br>
            <a:endParaRPr lang="en-US" dirty="0" smtClean="0">
              <a:latin typeface="Arial" charset="0"/>
              <a:ea typeface="ＭＳ Ｐゴシック" charset="0"/>
              <a:cs typeface="Arial" charset="0"/>
            </a:endParaRPr>
          </a:p>
          <a:p>
            <a:pPr eaLnBrk="1" hangingPunct="1"/>
            <a:r>
              <a:rPr lang="en-US" dirty="0" smtClean="0">
                <a:latin typeface="Arial" charset="0"/>
                <a:ea typeface="ＭＳ Ｐゴシック" charset="0"/>
                <a:cs typeface="Arial" charset="0"/>
              </a:rPr>
              <a:t>Prepared </a:t>
            </a:r>
            <a:r>
              <a:rPr lang="en-US" dirty="0">
                <a:latin typeface="Arial" charset="0"/>
                <a:ea typeface="ＭＳ Ｐゴシック" charset="0"/>
                <a:cs typeface="Arial" charset="0"/>
              </a:rPr>
              <a:t>for</a:t>
            </a:r>
          </a:p>
          <a:p>
            <a:pPr eaLnBrk="1" hangingPunct="1">
              <a:spcBef>
                <a:spcPct val="0"/>
              </a:spcBef>
            </a:pPr>
            <a:r>
              <a:rPr lang="en-US" sz="2400" b="1" dirty="0" smtClean="0">
                <a:latin typeface="Arial" charset="0"/>
                <a:ea typeface="ＭＳ Ｐゴシック" charset="0"/>
                <a:cs typeface="Arial" charset="0"/>
              </a:rPr>
              <a:t>TTWG Sub-Committee Presentation</a:t>
            </a:r>
            <a:endParaRPr lang="en-US" sz="2400" b="1" dirty="0">
              <a:latin typeface="Arial" charset="0"/>
              <a:ea typeface="ＭＳ Ｐゴシック" charset="0"/>
              <a:cs typeface="Arial" charset="0"/>
            </a:endParaRPr>
          </a:p>
        </p:txBody>
      </p:sp>
      <p:sp>
        <p:nvSpPr>
          <p:cNvPr id="9" name="Rectangle 3"/>
          <p:cNvSpPr txBox="1">
            <a:spLocks noChangeArrowheads="1"/>
          </p:cNvSpPr>
          <p:nvPr/>
        </p:nvSpPr>
        <p:spPr bwMode="auto">
          <a:xfrm>
            <a:off x="1143000" y="5105400"/>
            <a:ext cx="7086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Clr>
                <a:srgbClr val="1F497D"/>
              </a:buClr>
              <a:buFont typeface="Wingdings" charset="0"/>
              <a:buNone/>
            </a:pPr>
            <a:endParaRPr lang="en-US" sz="2000" b="1" dirty="0" smtClean="0">
              <a:latin typeface="+mn-lt"/>
            </a:endParaRPr>
          </a:p>
          <a:p>
            <a:pPr eaLnBrk="1" hangingPunct="1">
              <a:buClr>
                <a:srgbClr val="1F497D"/>
              </a:buClr>
              <a:buFont typeface="Wingdings" charset="0"/>
              <a:buNone/>
            </a:pPr>
            <a:r>
              <a:rPr lang="en-US" sz="1600" dirty="0">
                <a:cs typeface="Arial" charset="0"/>
              </a:rPr>
              <a:t>Presented </a:t>
            </a:r>
            <a:r>
              <a:rPr lang="en-US" sz="1600" dirty="0" smtClean="0">
                <a:cs typeface="Arial" charset="0"/>
              </a:rPr>
              <a:t>by  </a:t>
            </a:r>
          </a:p>
          <a:p>
            <a:pPr eaLnBrk="1" hangingPunct="1">
              <a:buClr>
                <a:srgbClr val="1F497D"/>
              </a:buClr>
              <a:buFont typeface="Wingdings" charset="0"/>
              <a:buNone/>
            </a:pPr>
            <a:r>
              <a:rPr lang="en-US" sz="2000" b="1" dirty="0" smtClean="0">
                <a:latin typeface="+mn-lt"/>
              </a:rPr>
              <a:t>Diane Hart</a:t>
            </a:r>
          </a:p>
          <a:p>
            <a:pPr eaLnBrk="1" hangingPunct="1">
              <a:buClr>
                <a:srgbClr val="1F497D"/>
              </a:buClr>
              <a:buFont typeface="Wingdings" charset="0"/>
              <a:buNone/>
            </a:pPr>
            <a:r>
              <a:rPr lang="en-US" sz="2000" b="1" dirty="0" smtClean="0">
                <a:latin typeface="+mn-lt"/>
              </a:rPr>
              <a:t>June 17, </a:t>
            </a:r>
            <a:r>
              <a:rPr lang="en-US" sz="2000" b="1" dirty="0">
                <a:latin typeface="+mn-lt"/>
              </a:rPr>
              <a:t>2015</a:t>
            </a:r>
          </a:p>
        </p:txBody>
      </p:sp>
    </p:spTree>
    <p:extLst>
      <p:ext uri="{BB962C8B-B14F-4D97-AF65-F5344CB8AC3E}">
        <p14:creationId xmlns:p14="http://schemas.microsoft.com/office/powerpoint/2010/main" val="1454583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Agreement for Commercializing Technology - ACT</a:t>
            </a:r>
            <a:endParaRPr lang="en-US" dirty="0"/>
          </a:p>
        </p:txBody>
      </p:sp>
      <p:sp>
        <p:nvSpPr>
          <p:cNvPr id="3" name="Content Placeholder 2"/>
          <p:cNvSpPr>
            <a:spLocks noGrp="1"/>
          </p:cNvSpPr>
          <p:nvPr>
            <p:ph idx="1"/>
          </p:nvPr>
        </p:nvSpPr>
        <p:spPr>
          <a:xfrm>
            <a:off x="609600" y="990600"/>
            <a:ext cx="8229600" cy="5105400"/>
          </a:xfrm>
        </p:spPr>
        <p:txBody>
          <a:bodyPr/>
          <a:lstStyle/>
          <a:p>
            <a:pPr marL="0" indent="0">
              <a:buNone/>
            </a:pPr>
            <a:r>
              <a:rPr lang="en-US" b="1" dirty="0" smtClean="0"/>
              <a:t>Recommendations </a:t>
            </a:r>
            <a:r>
              <a:rPr lang="en-US" b="1" dirty="0"/>
              <a:t>for improvement: </a:t>
            </a:r>
          </a:p>
          <a:p>
            <a:pPr marL="0" indent="0">
              <a:buNone/>
            </a:pPr>
            <a:r>
              <a:rPr lang="en-US" dirty="0"/>
              <a:t> </a:t>
            </a:r>
          </a:p>
          <a:p>
            <a:pPr marL="0" indent="0">
              <a:buNone/>
            </a:pPr>
            <a:r>
              <a:rPr lang="en-US" dirty="0"/>
              <a:t>While it is recognized that the intent is to facilitate moving technology from the laboratory to the market place, there are other contracts and R&amp;D opportunities that would benefit from an ACT agreement.  Provided the M&amp;O is in a position to accept additional risk on negotiated non-standard terms and </a:t>
            </a:r>
            <a:r>
              <a:rPr lang="en-US" dirty="0" smtClean="0"/>
              <a:t>conditions</a:t>
            </a:r>
            <a:r>
              <a:rPr lang="en-US" dirty="0"/>
              <a:t>:</a:t>
            </a:r>
            <a:endParaRPr lang="en-US" dirty="0" smtClean="0"/>
          </a:p>
          <a:p>
            <a:pPr marL="0" indent="0">
              <a:buNone/>
            </a:pPr>
            <a:endParaRPr lang="en-US" dirty="0"/>
          </a:p>
          <a:p>
            <a:r>
              <a:rPr lang="en-US" dirty="0" smtClean="0"/>
              <a:t>Expand </a:t>
            </a:r>
            <a:r>
              <a:rPr lang="en-US" dirty="0"/>
              <a:t>to include other projects such as with state and local governments that may not result in a technology to be </a:t>
            </a:r>
            <a:r>
              <a:rPr lang="en-US" dirty="0" smtClean="0"/>
              <a:t>commercialized, and </a:t>
            </a:r>
            <a:r>
              <a:rPr lang="en-US" dirty="0"/>
              <a:t>those projects with private entities that are receiving federal </a:t>
            </a:r>
            <a:r>
              <a:rPr lang="en-US" dirty="0" smtClean="0"/>
              <a:t>funds</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5" name="Slide Number Placeholder 4"/>
          <p:cNvSpPr>
            <a:spLocks noGrp="1"/>
          </p:cNvSpPr>
          <p:nvPr>
            <p:ph type="sldNum" sz="quarter" idx="12"/>
          </p:nvPr>
        </p:nvSpPr>
        <p:spPr/>
        <p:txBody>
          <a:bodyPr/>
          <a:lstStyle/>
          <a:p>
            <a:pPr>
              <a:defRPr/>
            </a:pPr>
            <a:fld id="{F16AB1C1-5B97-458D-A91E-6E2300072645}" type="slidenum">
              <a:rPr lang="en-US" smtClean="0">
                <a:solidFill>
                  <a:srgbClr val="616161"/>
                </a:solidFill>
              </a:rPr>
              <a:pPr>
                <a:defRPr/>
              </a:pPr>
              <a:t>10</a:t>
            </a:fld>
            <a:endParaRPr lang="en-US">
              <a:solidFill>
                <a:srgbClr val="616161"/>
              </a:solidFill>
            </a:endParaRPr>
          </a:p>
        </p:txBody>
      </p:sp>
    </p:spTree>
    <p:extLst>
      <p:ext uri="{BB962C8B-B14F-4D97-AF65-F5344CB8AC3E}">
        <p14:creationId xmlns:p14="http://schemas.microsoft.com/office/powerpoint/2010/main" val="2261203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 Training Opportunities</a:t>
            </a:r>
            <a:endParaRPr lang="en-US" dirty="0"/>
          </a:p>
        </p:txBody>
      </p:sp>
      <p:sp>
        <p:nvSpPr>
          <p:cNvPr id="3" name="Content Placeholder 2"/>
          <p:cNvSpPr>
            <a:spLocks noGrp="1"/>
          </p:cNvSpPr>
          <p:nvPr>
            <p:ph idx="1"/>
          </p:nvPr>
        </p:nvSpPr>
        <p:spPr>
          <a:xfrm>
            <a:off x="533400" y="1066800"/>
            <a:ext cx="8229600" cy="4525963"/>
          </a:xfrm>
        </p:spPr>
        <p:txBody>
          <a:bodyPr/>
          <a:lstStyle/>
          <a:p>
            <a:pPr marL="0" indent="0">
              <a:buNone/>
            </a:pPr>
            <a:r>
              <a:rPr lang="en-US" b="1" i="1" dirty="0"/>
              <a:t>Issue:  </a:t>
            </a:r>
            <a:endParaRPr lang="en-US" b="1" i="1" dirty="0" smtClean="0"/>
          </a:p>
          <a:p>
            <a:pPr marL="0" indent="0">
              <a:buNone/>
            </a:pPr>
            <a:r>
              <a:rPr lang="en-US" dirty="0" smtClean="0"/>
              <a:t>It </a:t>
            </a:r>
            <a:r>
              <a:rPr lang="en-US" dirty="0"/>
              <a:t>has been difficult to find standard training resources.  This is in-part due to the variety of organizational structures across the laboratories and assignment of roles and responsibilities across different teams within each lab.</a:t>
            </a:r>
          </a:p>
          <a:p>
            <a:pPr marL="0" indent="0">
              <a:buNone/>
            </a:pPr>
            <a:r>
              <a:rPr lang="en-US" i="1" dirty="0"/>
              <a:t> </a:t>
            </a:r>
            <a:endParaRPr lang="en-US" dirty="0"/>
          </a:p>
          <a:p>
            <a:pPr marL="0" indent="0">
              <a:buNone/>
            </a:pPr>
            <a:r>
              <a:rPr lang="en-US" b="1" i="1" dirty="0"/>
              <a:t> </a:t>
            </a:r>
            <a:r>
              <a:rPr lang="en-US" b="1" i="1" dirty="0" smtClean="0"/>
              <a:t>Recommendations </a:t>
            </a:r>
            <a:r>
              <a:rPr lang="en-US" b="1" i="1" dirty="0"/>
              <a:t>for improvement</a:t>
            </a:r>
            <a:r>
              <a:rPr lang="en-US" b="1" i="1" dirty="0" smtClean="0"/>
              <a:t>:</a:t>
            </a:r>
          </a:p>
          <a:p>
            <a:pPr marL="0" indent="0">
              <a:buNone/>
            </a:pPr>
            <a:endParaRPr lang="en-US" b="1" dirty="0"/>
          </a:p>
          <a:p>
            <a:r>
              <a:rPr lang="en-US" i="1" dirty="0"/>
              <a:t> </a:t>
            </a:r>
            <a:r>
              <a:rPr lang="en-US" dirty="0" smtClean="0"/>
              <a:t>Open </a:t>
            </a:r>
            <a:r>
              <a:rPr lang="en-US" dirty="0"/>
              <a:t>up any training for </a:t>
            </a:r>
            <a:r>
              <a:rPr lang="en-US" dirty="0" smtClean="0"/>
              <a:t>local DOE </a:t>
            </a:r>
            <a:r>
              <a:rPr lang="en-US" dirty="0"/>
              <a:t>field offices for their contracting officers to </a:t>
            </a:r>
            <a:r>
              <a:rPr lang="en-US" dirty="0" smtClean="0"/>
              <a:t>M&amp;O contractor personnel</a:t>
            </a:r>
          </a:p>
          <a:p>
            <a:pPr marL="0" indent="0">
              <a:buNone/>
            </a:pPr>
            <a:r>
              <a:rPr lang="en-US" dirty="0" smtClean="0"/>
              <a:t> </a:t>
            </a:r>
          </a:p>
          <a:p>
            <a:r>
              <a:rPr lang="en-US" dirty="0" smtClean="0"/>
              <a:t>Establish a series of webinars or symposiums </a:t>
            </a:r>
            <a:r>
              <a:rPr lang="en-US" dirty="0"/>
              <a:t>on various topics pertaining to SPPs and CRADAs  for M&amp;O contractors </a:t>
            </a:r>
          </a:p>
          <a:p>
            <a:pPr marL="0" indent="0">
              <a:buNone/>
            </a:pPr>
            <a:r>
              <a:rPr lang="en-US" dirty="0"/>
              <a:t>  </a:t>
            </a:r>
          </a:p>
          <a:p>
            <a:endParaRPr lang="en-US" dirty="0"/>
          </a:p>
        </p:txBody>
      </p:sp>
      <p:sp>
        <p:nvSpPr>
          <p:cNvPr id="4" name="Footer Placeholder 3"/>
          <p:cNvSpPr>
            <a:spLocks noGrp="1"/>
          </p:cNvSpPr>
          <p:nvPr>
            <p:ph type="ftr" sz="quarter" idx="11"/>
          </p:nvPr>
        </p:nvSpPr>
        <p:spPr/>
        <p:txBody>
          <a:bodyPr/>
          <a:lstStyle/>
          <a:p>
            <a:pPr>
              <a:defRPr/>
            </a:pPr>
            <a:r>
              <a:rPr lang="en-US" smtClean="0">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5" name="Slide Number Placeholder 4"/>
          <p:cNvSpPr>
            <a:spLocks noGrp="1"/>
          </p:cNvSpPr>
          <p:nvPr>
            <p:ph type="sldNum" sz="quarter" idx="12"/>
          </p:nvPr>
        </p:nvSpPr>
        <p:spPr/>
        <p:txBody>
          <a:bodyPr/>
          <a:lstStyle/>
          <a:p>
            <a:pPr>
              <a:defRPr/>
            </a:pPr>
            <a:fld id="{F16AB1C1-5B97-458D-A91E-6E2300072645}" type="slidenum">
              <a:rPr lang="en-US" smtClean="0">
                <a:solidFill>
                  <a:srgbClr val="616161"/>
                </a:solidFill>
              </a:rPr>
              <a:pPr>
                <a:defRPr/>
              </a:pPr>
              <a:t>11</a:t>
            </a:fld>
            <a:endParaRPr lang="en-US">
              <a:solidFill>
                <a:srgbClr val="616161"/>
              </a:solidFill>
            </a:endParaRPr>
          </a:p>
        </p:txBody>
      </p:sp>
    </p:spTree>
    <p:extLst>
      <p:ext uri="{BB962C8B-B14F-4D97-AF65-F5344CB8AC3E}">
        <p14:creationId xmlns:p14="http://schemas.microsoft.com/office/powerpoint/2010/main" val="3157232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in Progress</a:t>
            </a:r>
            <a:endParaRPr lang="en-US" dirty="0"/>
          </a:p>
        </p:txBody>
      </p:sp>
      <p:sp>
        <p:nvSpPr>
          <p:cNvPr id="3" name="Content Placeholder 2"/>
          <p:cNvSpPr>
            <a:spLocks noGrp="1"/>
          </p:cNvSpPr>
          <p:nvPr>
            <p:ph idx="1"/>
          </p:nvPr>
        </p:nvSpPr>
        <p:spPr>
          <a:xfrm>
            <a:off x="457200" y="1143000"/>
            <a:ext cx="8229600" cy="5105400"/>
          </a:xfrm>
        </p:spPr>
        <p:txBody>
          <a:bodyPr/>
          <a:lstStyle/>
          <a:p>
            <a:pPr>
              <a:spcBef>
                <a:spcPts val="1200"/>
              </a:spcBef>
            </a:pPr>
            <a:r>
              <a:rPr lang="en-US" sz="2000" dirty="0" smtClean="0"/>
              <a:t>Continue discussions on wide variety of topics brought to the forum</a:t>
            </a:r>
          </a:p>
          <a:p>
            <a:pPr marL="0" indent="0">
              <a:spcBef>
                <a:spcPts val="1200"/>
              </a:spcBef>
              <a:buNone/>
            </a:pPr>
            <a:endParaRPr lang="en-US" sz="2000" dirty="0" smtClean="0"/>
          </a:p>
          <a:p>
            <a:pPr>
              <a:spcBef>
                <a:spcPts val="1200"/>
              </a:spcBef>
            </a:pPr>
            <a:r>
              <a:rPr lang="en-US" sz="2000" dirty="0" smtClean="0"/>
              <a:t>Benchmarking with other DOE Labs on the SPP, CRADA and ACT process and performance metrics and how to navigate systemic issues to contracts such as with State and Local Governments</a:t>
            </a:r>
          </a:p>
          <a:p>
            <a:pPr>
              <a:spcBef>
                <a:spcPts val="1200"/>
              </a:spcBef>
            </a:pPr>
            <a:endParaRPr lang="en-US" sz="2000" dirty="0" smtClean="0"/>
          </a:p>
          <a:p>
            <a:pPr marL="0" indent="0">
              <a:spcBef>
                <a:spcPts val="1200"/>
              </a:spcBef>
              <a:buNone/>
            </a:pPr>
            <a:endParaRPr lang="en-US" sz="2000" dirty="0"/>
          </a:p>
        </p:txBody>
      </p:sp>
      <p:sp>
        <p:nvSpPr>
          <p:cNvPr id="5" name="Slide Number Placeholder 4"/>
          <p:cNvSpPr>
            <a:spLocks noGrp="1"/>
          </p:cNvSpPr>
          <p:nvPr>
            <p:ph type="sldNum" sz="quarter" idx="12"/>
          </p:nvPr>
        </p:nvSpPr>
        <p:spPr/>
        <p:txBody>
          <a:bodyPr/>
          <a:lstStyle/>
          <a:p>
            <a:pPr>
              <a:defRPr/>
            </a:pPr>
            <a:fld id="{F16AB1C1-5B97-458D-A91E-6E2300072645}" type="slidenum">
              <a:rPr lang="en-US" smtClean="0">
                <a:solidFill>
                  <a:srgbClr val="616161"/>
                </a:solidFill>
              </a:rPr>
              <a:pPr>
                <a:defRPr/>
              </a:pPr>
              <a:t>12</a:t>
            </a:fld>
            <a:endParaRPr lang="en-US">
              <a:solidFill>
                <a:srgbClr val="616161"/>
              </a:solidFill>
            </a:endParaRPr>
          </a:p>
        </p:txBody>
      </p:sp>
    </p:spTree>
    <p:extLst>
      <p:ext uri="{BB962C8B-B14F-4D97-AF65-F5344CB8AC3E}">
        <p14:creationId xmlns:p14="http://schemas.microsoft.com/office/powerpoint/2010/main" val="3747334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br>
              <a:rPr lang="en-US" dirty="0"/>
            </a:br>
            <a:r>
              <a:rPr lang="en-US" dirty="0"/>
              <a:t>What else can we do to improve WFO/CRADA/ACT?</a:t>
            </a:r>
            <a:br>
              <a:rPr lang="en-US" dirty="0"/>
            </a:br>
            <a:endParaRPr lang="en-US" dirty="0"/>
          </a:p>
        </p:txBody>
      </p:sp>
      <p:sp>
        <p:nvSpPr>
          <p:cNvPr id="3" name="Footer Placeholder 2"/>
          <p:cNvSpPr>
            <a:spLocks noGrp="1"/>
          </p:cNvSpPr>
          <p:nvPr>
            <p:ph type="ftr" sz="quarter" idx="11"/>
          </p:nvPr>
        </p:nvSpPr>
        <p:spPr/>
        <p:txBody>
          <a:bodyPr/>
          <a:lstStyle/>
          <a:p>
            <a:pPr>
              <a:defRPr/>
            </a:pPr>
            <a:r>
              <a:rPr lang="en-US" smtClean="0">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4" name="Slide Number Placeholder 3"/>
          <p:cNvSpPr>
            <a:spLocks noGrp="1"/>
          </p:cNvSpPr>
          <p:nvPr>
            <p:ph type="sldNum" sz="quarter" idx="12"/>
          </p:nvPr>
        </p:nvSpPr>
        <p:spPr/>
        <p:txBody>
          <a:bodyPr/>
          <a:lstStyle/>
          <a:p>
            <a:pPr>
              <a:defRPr/>
            </a:pPr>
            <a:fld id="{40F9A5DD-709F-4142-A3D7-A7A0A2D23FDA}" type="slidenum">
              <a:rPr lang="en-US" smtClean="0">
                <a:solidFill>
                  <a:srgbClr val="616161"/>
                </a:solidFill>
              </a:rPr>
              <a:pPr>
                <a:defRPr/>
              </a:pPr>
              <a:t>2</a:t>
            </a:fld>
            <a:endParaRPr lang="en-US">
              <a:solidFill>
                <a:srgbClr val="616161"/>
              </a:solidFill>
            </a:endParaRPr>
          </a:p>
        </p:txBody>
      </p:sp>
      <p:sp>
        <p:nvSpPr>
          <p:cNvPr id="6" name="Rectangle 5"/>
          <p:cNvSpPr/>
          <p:nvPr/>
        </p:nvSpPr>
        <p:spPr>
          <a:xfrm>
            <a:off x="609600" y="1600201"/>
            <a:ext cx="8001000" cy="1477328"/>
          </a:xfrm>
          <a:prstGeom prst="rect">
            <a:avLst/>
          </a:prstGeom>
        </p:spPr>
        <p:txBody>
          <a:bodyPr wrap="square">
            <a:spAutoFit/>
          </a:bodyPr>
          <a:lstStyle/>
          <a:p>
            <a:r>
              <a:rPr lang="en-US" dirty="0"/>
              <a:t>Without continual growth and progress, such words as improvement, achievement, and success have no meaning.</a:t>
            </a:r>
          </a:p>
          <a:p>
            <a:endParaRPr lang="en-US" dirty="0"/>
          </a:p>
          <a:p>
            <a:r>
              <a:rPr lang="en-US" b="1" i="1" dirty="0"/>
              <a:t>Benjamin Franklin</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200400"/>
            <a:ext cx="7093927"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3428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Cross-Organizational and Cross-Functional Committee</a:t>
            </a:r>
            <a:endParaRPr lang="en-US" dirty="0"/>
          </a:p>
        </p:txBody>
      </p:sp>
      <p:sp>
        <p:nvSpPr>
          <p:cNvPr id="3" name="Footer Placeholder 2"/>
          <p:cNvSpPr>
            <a:spLocks noGrp="1"/>
          </p:cNvSpPr>
          <p:nvPr>
            <p:ph type="ftr" sz="quarter" idx="11"/>
          </p:nvPr>
        </p:nvSpPr>
        <p:spPr/>
        <p:txBody>
          <a:bodyPr/>
          <a:lstStyle/>
          <a:p>
            <a:pPr>
              <a:defRPr/>
            </a:pPr>
            <a:r>
              <a:rPr lang="en-US" smtClean="0">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4" name="Slide Number Placeholder 3"/>
          <p:cNvSpPr>
            <a:spLocks noGrp="1"/>
          </p:cNvSpPr>
          <p:nvPr>
            <p:ph type="sldNum" sz="quarter" idx="12"/>
          </p:nvPr>
        </p:nvSpPr>
        <p:spPr/>
        <p:txBody>
          <a:bodyPr/>
          <a:lstStyle/>
          <a:p>
            <a:pPr>
              <a:defRPr/>
            </a:pPr>
            <a:fld id="{40F9A5DD-709F-4142-A3D7-A7A0A2D23FDA}" type="slidenum">
              <a:rPr lang="en-US" smtClean="0">
                <a:solidFill>
                  <a:srgbClr val="616161"/>
                </a:solidFill>
              </a:rPr>
              <a:pPr>
                <a:defRPr/>
              </a:pPr>
              <a:t>3</a:t>
            </a:fld>
            <a:endParaRPr lang="en-US">
              <a:solidFill>
                <a:srgbClr val="61616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143000"/>
            <a:ext cx="75438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97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381000" y="1219200"/>
            <a:ext cx="8153400" cy="4144963"/>
          </a:xfrm>
        </p:spPr>
        <p:txBody>
          <a:bodyPr/>
          <a:lstStyle/>
          <a:p>
            <a:pPr lvl="1"/>
            <a:endParaRPr lang="en-US" dirty="0"/>
          </a:p>
          <a:p>
            <a:pPr lvl="1"/>
            <a:endParaRPr lang="en-US" dirty="0" smtClean="0"/>
          </a:p>
          <a:p>
            <a:pPr lvl="1"/>
            <a:endParaRPr lang="en-US" dirty="0" smtClean="0"/>
          </a:p>
          <a:p>
            <a:pPr lvl="1"/>
            <a:endParaRPr lang="en-US" dirty="0"/>
          </a:p>
          <a:p>
            <a:pPr lvl="1"/>
            <a:endParaRPr lang="en-US" dirty="0" smtClean="0"/>
          </a:p>
        </p:txBody>
      </p:sp>
      <p:sp>
        <p:nvSpPr>
          <p:cNvPr id="4098" name="Title 1"/>
          <p:cNvSpPr>
            <a:spLocks noGrp="1"/>
          </p:cNvSpPr>
          <p:nvPr>
            <p:ph type="title"/>
          </p:nvPr>
        </p:nvSpPr>
        <p:spPr>
          <a:xfrm>
            <a:off x="457200" y="274638"/>
            <a:ext cx="8229600" cy="715962"/>
          </a:xfrm>
        </p:spPr>
        <p:txBody>
          <a:bodyPr/>
          <a:lstStyle/>
          <a:p>
            <a:r>
              <a:rPr lang="en-US" sz="2800" dirty="0">
                <a:solidFill>
                  <a:srgbClr val="1F497D"/>
                </a:solidFill>
              </a:rPr>
              <a:t>Strategic Partnership Projects – SPP</a:t>
            </a:r>
            <a:r>
              <a:rPr lang="en-US" dirty="0">
                <a:solidFill>
                  <a:srgbClr val="1F497D"/>
                </a:solidFill>
              </a:rPr>
              <a:t/>
            </a:r>
            <a:br>
              <a:rPr lang="en-US" dirty="0">
                <a:solidFill>
                  <a:srgbClr val="1F497D"/>
                </a:solidFill>
              </a:rPr>
            </a:br>
            <a:r>
              <a:rPr lang="en-US" sz="1600" dirty="0">
                <a:solidFill>
                  <a:srgbClr val="1F497D"/>
                </a:solidFill>
              </a:rPr>
              <a:t>Formerly known as Work for Others (WFO)</a:t>
            </a:r>
            <a:endParaRPr lang="en-US" dirty="0" smtClean="0">
              <a:latin typeface="Times New Roman" pitchFamily="18" charset="0"/>
              <a:cs typeface="Times New Roman" pitchFamily="18" charset="0"/>
            </a:endParaRPr>
          </a:p>
        </p:txBody>
      </p:sp>
      <p:sp>
        <p:nvSpPr>
          <p:cNvPr id="4101" name="Slide Number Placeholder 4"/>
          <p:cNvSpPr>
            <a:spLocks noGrp="1"/>
          </p:cNvSpPr>
          <p:nvPr>
            <p:ph type="sldNum" sz="quarter" idx="12"/>
          </p:nvPr>
        </p:nvSpPr>
        <p:spPr>
          <a:noFill/>
        </p:spPr>
        <p:txBody>
          <a:bodyPr/>
          <a:lstStyle/>
          <a:p>
            <a:pPr fontAlgn="base">
              <a:spcBef>
                <a:spcPct val="0"/>
              </a:spcBef>
              <a:spcAft>
                <a:spcPct val="0"/>
              </a:spcAft>
            </a:pPr>
            <a:fld id="{FA8683E2-7874-4EE8-BE2F-E5AAFED3CCB4}" type="slidenum">
              <a:rPr lang="en-US">
                <a:solidFill>
                  <a:srgbClr val="616161"/>
                </a:solidFill>
              </a:rPr>
              <a:pPr fontAlgn="base">
                <a:spcBef>
                  <a:spcPct val="0"/>
                </a:spcBef>
                <a:spcAft>
                  <a:spcPct val="0"/>
                </a:spcAft>
              </a:pPr>
              <a:t>4</a:t>
            </a:fld>
            <a:endParaRPr lang="en-US">
              <a:solidFill>
                <a:srgbClr val="616161"/>
              </a:solidFill>
            </a:endParaRPr>
          </a:p>
        </p:txBody>
      </p:sp>
      <p:sp>
        <p:nvSpPr>
          <p:cNvPr id="2" name="Rectangle 1"/>
          <p:cNvSpPr/>
          <p:nvPr/>
        </p:nvSpPr>
        <p:spPr>
          <a:xfrm>
            <a:off x="533400" y="1295400"/>
            <a:ext cx="7543800" cy="5078313"/>
          </a:xfrm>
          <a:prstGeom prst="rect">
            <a:avLst/>
          </a:prstGeom>
        </p:spPr>
        <p:txBody>
          <a:bodyPr wrap="square">
            <a:spAutoFit/>
          </a:bodyPr>
          <a:lstStyle/>
          <a:p>
            <a:pPr lvl="0"/>
            <a:r>
              <a:rPr lang="en-US" b="1" dirty="0"/>
              <a:t> </a:t>
            </a:r>
            <a:r>
              <a:rPr lang="en-US" b="1" i="1" dirty="0"/>
              <a:t>Issue:  Advance Payment</a:t>
            </a:r>
            <a:endParaRPr lang="en-US" b="1" dirty="0"/>
          </a:p>
          <a:p>
            <a:r>
              <a:rPr lang="en-US" dirty="0"/>
              <a:t> </a:t>
            </a:r>
          </a:p>
          <a:p>
            <a:r>
              <a:rPr lang="en-US" dirty="0"/>
              <a:t>Rules for SPP require forward financing </a:t>
            </a:r>
            <a:r>
              <a:rPr lang="en-US" dirty="0" smtClean="0"/>
              <a:t>but </a:t>
            </a:r>
            <a:r>
              <a:rPr lang="en-US" dirty="0"/>
              <a:t>industry practice is to pay after performance.  </a:t>
            </a:r>
          </a:p>
          <a:p>
            <a:r>
              <a:rPr lang="en-US" dirty="0"/>
              <a:t> </a:t>
            </a:r>
          </a:p>
          <a:p>
            <a:r>
              <a:rPr lang="en-US" b="1" i="1" dirty="0"/>
              <a:t>Recommendation:  </a:t>
            </a:r>
            <a:endParaRPr lang="en-US" b="1" dirty="0"/>
          </a:p>
          <a:p>
            <a:r>
              <a:rPr lang="en-US" dirty="0"/>
              <a:t> </a:t>
            </a:r>
          </a:p>
          <a:p>
            <a:pPr lvl="0"/>
            <a:r>
              <a:rPr lang="en-US" dirty="0"/>
              <a:t>Consideration should be made that DOE would allow a waiver of the advance payment requirements for those entities receiving federal funds.  </a:t>
            </a:r>
          </a:p>
          <a:p>
            <a:r>
              <a:rPr lang="en-US" dirty="0"/>
              <a:t> </a:t>
            </a:r>
          </a:p>
          <a:p>
            <a:pPr lvl="0"/>
            <a:r>
              <a:rPr lang="en-US" dirty="0"/>
              <a:t>DOE provide some budget authority for bridge funding advance payment requirements for those entities meeting certain criteria:</a:t>
            </a:r>
          </a:p>
          <a:p>
            <a:r>
              <a:rPr lang="en-US" dirty="0"/>
              <a:t> </a:t>
            </a:r>
          </a:p>
          <a:p>
            <a:pPr lvl="1"/>
            <a:r>
              <a:rPr lang="en-US" dirty="0"/>
              <a:t>Receiving federal funds</a:t>
            </a:r>
          </a:p>
          <a:p>
            <a:r>
              <a:rPr lang="en-US" dirty="0"/>
              <a:t> </a:t>
            </a:r>
          </a:p>
          <a:p>
            <a:pPr lvl="1"/>
            <a:r>
              <a:rPr lang="en-US" dirty="0"/>
              <a:t>Determined to be low risk, e.g. repeat sponsors with established payment histories</a:t>
            </a:r>
          </a:p>
          <a:p>
            <a:r>
              <a:rPr lang="en-US" dirty="0"/>
              <a:t> </a:t>
            </a:r>
          </a:p>
        </p:txBody>
      </p:sp>
    </p:spTree>
    <p:extLst>
      <p:ext uri="{BB962C8B-B14F-4D97-AF65-F5344CB8AC3E}">
        <p14:creationId xmlns:p14="http://schemas.microsoft.com/office/powerpoint/2010/main" val="2030845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1F497D"/>
                </a:solidFill>
              </a:rPr>
              <a:t>Strategic Partnership Projects – SPP</a:t>
            </a:r>
            <a:r>
              <a:rPr lang="en-US" dirty="0">
                <a:solidFill>
                  <a:srgbClr val="1F497D"/>
                </a:solidFill>
              </a:rPr>
              <a:t/>
            </a:r>
            <a:br>
              <a:rPr lang="en-US" dirty="0">
                <a:solidFill>
                  <a:srgbClr val="1F497D"/>
                </a:solidFill>
              </a:rPr>
            </a:br>
            <a:r>
              <a:rPr lang="en-US" sz="1600" dirty="0">
                <a:solidFill>
                  <a:srgbClr val="1F497D"/>
                </a:solidFill>
              </a:rPr>
              <a:t>Formerly known as Work for Others (WFO)</a:t>
            </a:r>
            <a:endParaRPr lang="en-US" dirty="0"/>
          </a:p>
        </p:txBody>
      </p:sp>
      <p:sp>
        <p:nvSpPr>
          <p:cNvPr id="3" name="Content Placeholder 2"/>
          <p:cNvSpPr>
            <a:spLocks noGrp="1"/>
          </p:cNvSpPr>
          <p:nvPr>
            <p:ph idx="1"/>
          </p:nvPr>
        </p:nvSpPr>
        <p:spPr>
          <a:xfrm>
            <a:off x="457200" y="1143000"/>
            <a:ext cx="8229600" cy="4983163"/>
          </a:xfrm>
        </p:spPr>
        <p:txBody>
          <a:bodyPr/>
          <a:lstStyle/>
          <a:p>
            <a:pPr marL="0" lvl="0" indent="0">
              <a:buNone/>
            </a:pPr>
            <a:r>
              <a:rPr lang="en-US" b="1" i="1" dirty="0" smtClean="0"/>
              <a:t>Issue</a:t>
            </a:r>
            <a:r>
              <a:rPr lang="en-US" b="1" i="1" dirty="0"/>
              <a:t>:  Responses to FOA; Grants and BAAs</a:t>
            </a:r>
            <a:endParaRPr lang="en-US" b="1" dirty="0"/>
          </a:p>
          <a:p>
            <a:pPr marL="0" indent="0">
              <a:buNone/>
            </a:pPr>
            <a:r>
              <a:rPr lang="en-US" dirty="0"/>
              <a:t> </a:t>
            </a:r>
          </a:p>
          <a:p>
            <a:pPr marL="0" indent="0">
              <a:buNone/>
            </a:pPr>
            <a:r>
              <a:rPr lang="en-US" dirty="0"/>
              <a:t>Responding to the variety of funding opportunity calls can be challenging either as a prime or as a subcontractor to another organization.  </a:t>
            </a:r>
          </a:p>
          <a:p>
            <a:pPr marL="0" indent="0">
              <a:buNone/>
            </a:pPr>
            <a:r>
              <a:rPr lang="en-US" dirty="0"/>
              <a:t> </a:t>
            </a:r>
          </a:p>
          <a:p>
            <a:pPr marL="0" indent="0">
              <a:buNone/>
            </a:pPr>
            <a:r>
              <a:rPr lang="en-US" dirty="0"/>
              <a:t> </a:t>
            </a:r>
            <a:r>
              <a:rPr lang="en-US" b="1" i="1" dirty="0" smtClean="0"/>
              <a:t>Recommendation</a:t>
            </a:r>
            <a:r>
              <a:rPr lang="en-US" b="1" i="1" dirty="0"/>
              <a:t>:</a:t>
            </a:r>
            <a:endParaRPr lang="en-US" b="1" dirty="0"/>
          </a:p>
          <a:p>
            <a:pPr marL="0" indent="0">
              <a:buNone/>
            </a:pPr>
            <a:r>
              <a:rPr lang="en-US" dirty="0"/>
              <a:t> </a:t>
            </a:r>
          </a:p>
          <a:p>
            <a:pPr marL="0" lvl="0" indent="0">
              <a:buNone/>
            </a:pPr>
            <a:r>
              <a:rPr lang="en-US" dirty="0"/>
              <a:t>When an M&amp;O is the sub-awardee provide a FAQ from DOE to provide to Prime or Lead Organizations/Recipients.  Request release from all flow-down </a:t>
            </a:r>
            <a:r>
              <a:rPr lang="en-US" dirty="0" smtClean="0"/>
              <a:t>language (Prime applies).</a:t>
            </a:r>
            <a:endParaRPr lang="en-US" dirty="0"/>
          </a:p>
          <a:p>
            <a:pPr marL="0" indent="0">
              <a:buNone/>
            </a:pPr>
            <a:r>
              <a:rPr lang="en-US" dirty="0"/>
              <a:t> </a:t>
            </a:r>
          </a:p>
          <a:p>
            <a:pPr marL="0" lvl="0" indent="0">
              <a:buNone/>
            </a:pPr>
            <a:r>
              <a:rPr lang="en-US" dirty="0"/>
              <a:t>When FOA is from DOE, the provisional approval from the local site-office should not be required.  </a:t>
            </a:r>
            <a:endParaRPr lang="en-US" dirty="0" smtClean="0"/>
          </a:p>
          <a:p>
            <a:pPr marL="0" lvl="0" indent="0">
              <a:buNone/>
            </a:pPr>
            <a:endParaRPr lang="en-US" dirty="0"/>
          </a:p>
          <a:p>
            <a:pPr marL="0" lvl="0" indent="0">
              <a:buNone/>
            </a:pPr>
            <a:r>
              <a:rPr lang="en-US" dirty="0" smtClean="0"/>
              <a:t>Work with the issuers of federal funding calls to make sure they understand how the language in the call limits participation by FFRDCs</a:t>
            </a:r>
            <a:endParaRPr lang="en-US" dirty="0"/>
          </a:p>
          <a:p>
            <a:pPr marL="0" indent="0">
              <a:buNone/>
            </a:pPr>
            <a:r>
              <a:rPr lang="en-US" dirty="0"/>
              <a:t> </a:t>
            </a:r>
          </a:p>
        </p:txBody>
      </p:sp>
      <p:sp>
        <p:nvSpPr>
          <p:cNvPr id="4" name="Footer Placeholder 3"/>
          <p:cNvSpPr>
            <a:spLocks noGrp="1"/>
          </p:cNvSpPr>
          <p:nvPr>
            <p:ph type="ftr" sz="quarter" idx="11"/>
          </p:nvPr>
        </p:nvSpPr>
        <p:spPr/>
        <p:txBody>
          <a:bodyPr/>
          <a:lstStyle/>
          <a:p>
            <a:pPr>
              <a:defRPr/>
            </a:pPr>
            <a:r>
              <a:rPr lang="en-US" smtClean="0">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5" name="Slide Number Placeholder 4"/>
          <p:cNvSpPr>
            <a:spLocks noGrp="1"/>
          </p:cNvSpPr>
          <p:nvPr>
            <p:ph type="sldNum" sz="quarter" idx="12"/>
          </p:nvPr>
        </p:nvSpPr>
        <p:spPr/>
        <p:txBody>
          <a:bodyPr/>
          <a:lstStyle/>
          <a:p>
            <a:pPr>
              <a:defRPr/>
            </a:pPr>
            <a:fld id="{F16AB1C1-5B97-458D-A91E-6E2300072645}" type="slidenum">
              <a:rPr lang="en-US" smtClean="0">
                <a:solidFill>
                  <a:srgbClr val="616161"/>
                </a:solidFill>
              </a:rPr>
              <a:pPr>
                <a:defRPr/>
              </a:pPr>
              <a:t>5</a:t>
            </a:fld>
            <a:endParaRPr lang="en-US">
              <a:solidFill>
                <a:srgbClr val="616161"/>
              </a:solidFill>
            </a:endParaRPr>
          </a:p>
        </p:txBody>
      </p:sp>
    </p:spTree>
    <p:extLst>
      <p:ext uri="{BB962C8B-B14F-4D97-AF65-F5344CB8AC3E}">
        <p14:creationId xmlns:p14="http://schemas.microsoft.com/office/powerpoint/2010/main" val="912653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1F497D"/>
                </a:solidFill>
              </a:rPr>
              <a:t>Strategic Partnership Projects – SPP</a:t>
            </a:r>
            <a:r>
              <a:rPr lang="en-US" dirty="0">
                <a:solidFill>
                  <a:srgbClr val="1F497D"/>
                </a:solidFill>
              </a:rPr>
              <a:t/>
            </a:r>
            <a:br>
              <a:rPr lang="en-US" dirty="0">
                <a:solidFill>
                  <a:srgbClr val="1F497D"/>
                </a:solidFill>
              </a:rPr>
            </a:br>
            <a:r>
              <a:rPr lang="en-US" sz="1600" dirty="0">
                <a:solidFill>
                  <a:srgbClr val="1F497D"/>
                </a:solidFill>
              </a:rPr>
              <a:t>Formerly known as Work for Others (WFO)</a:t>
            </a:r>
            <a:endParaRPr lang="en-US" dirty="0"/>
          </a:p>
        </p:txBody>
      </p:sp>
      <p:sp>
        <p:nvSpPr>
          <p:cNvPr id="3" name="Content Placeholder 2"/>
          <p:cNvSpPr>
            <a:spLocks noGrp="1"/>
          </p:cNvSpPr>
          <p:nvPr>
            <p:ph idx="1"/>
          </p:nvPr>
        </p:nvSpPr>
        <p:spPr>
          <a:xfrm>
            <a:off x="457200" y="1143000"/>
            <a:ext cx="8229600" cy="4983163"/>
          </a:xfrm>
        </p:spPr>
        <p:txBody>
          <a:bodyPr/>
          <a:lstStyle/>
          <a:p>
            <a:pPr marL="0" lvl="0" indent="0">
              <a:buNone/>
            </a:pPr>
            <a:r>
              <a:rPr lang="en-US" b="1" i="1" dirty="0" smtClean="0"/>
              <a:t>Issues:  </a:t>
            </a:r>
            <a:r>
              <a:rPr lang="en-US" b="1" i="1" dirty="0"/>
              <a:t>Engagements with Foreign Partners</a:t>
            </a:r>
          </a:p>
          <a:p>
            <a:pPr marL="0" indent="0">
              <a:buNone/>
            </a:pPr>
            <a:r>
              <a:rPr lang="en-US" dirty="0"/>
              <a:t> </a:t>
            </a:r>
          </a:p>
          <a:p>
            <a:pPr marL="0" indent="0">
              <a:buNone/>
            </a:pPr>
            <a:r>
              <a:rPr lang="en-US" dirty="0" smtClean="0"/>
              <a:t>Added DOE </a:t>
            </a:r>
            <a:r>
              <a:rPr lang="en-US" dirty="0"/>
              <a:t>HQ reviews by Cognizant Secretarial Offices (CSO), Program Secretarial Office (</a:t>
            </a:r>
            <a:r>
              <a:rPr lang="en-US" dirty="0" smtClean="0"/>
              <a:t>PSO), </a:t>
            </a:r>
            <a:r>
              <a:rPr lang="en-US" dirty="0"/>
              <a:t>and International Affairs (IA).  The cycle time for obtaining these reviews and approval by the local site-office has been negatively impacted.</a:t>
            </a:r>
          </a:p>
          <a:p>
            <a:pPr marL="0" indent="0">
              <a:buNone/>
            </a:pPr>
            <a:r>
              <a:rPr lang="en-US" dirty="0"/>
              <a:t> </a:t>
            </a:r>
          </a:p>
          <a:p>
            <a:pPr marL="0" indent="0">
              <a:buNone/>
            </a:pPr>
            <a:r>
              <a:rPr lang="en-US" dirty="0"/>
              <a:t>Additionally, what is deemed foreign or foreign controlled and requiring review is ill defined and not consistently applied. </a:t>
            </a:r>
            <a:r>
              <a:rPr lang="en-US" dirty="0" smtClean="0"/>
              <a:t>We </a:t>
            </a:r>
            <a:r>
              <a:rPr lang="en-US" dirty="0"/>
              <a:t>are seeing more and more </a:t>
            </a:r>
            <a:r>
              <a:rPr lang="en-US" dirty="0" smtClean="0"/>
              <a:t>companies having undergone a corporate inversion that still have the same US presence, but now have a HQ in Ireland. </a:t>
            </a:r>
            <a:endParaRPr lang="en-US" dirty="0"/>
          </a:p>
          <a:p>
            <a:pPr marL="0" indent="0">
              <a:buNone/>
            </a:pPr>
            <a:r>
              <a:rPr lang="en-US" dirty="0"/>
              <a:t> </a:t>
            </a:r>
          </a:p>
          <a:p>
            <a:pPr marL="0" indent="0">
              <a:buNone/>
            </a:pPr>
            <a:r>
              <a:rPr lang="en-US" dirty="0"/>
              <a:t> </a:t>
            </a:r>
          </a:p>
        </p:txBody>
      </p:sp>
      <p:sp>
        <p:nvSpPr>
          <p:cNvPr id="4" name="Footer Placeholder 3"/>
          <p:cNvSpPr>
            <a:spLocks noGrp="1"/>
          </p:cNvSpPr>
          <p:nvPr>
            <p:ph type="ftr" sz="quarter" idx="11"/>
          </p:nvPr>
        </p:nvSpPr>
        <p:spPr/>
        <p:txBody>
          <a:bodyPr/>
          <a:lstStyle/>
          <a:p>
            <a:pPr>
              <a:defRPr/>
            </a:pPr>
            <a:r>
              <a:rPr lang="en-US" smtClean="0">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5" name="Slide Number Placeholder 4"/>
          <p:cNvSpPr>
            <a:spLocks noGrp="1"/>
          </p:cNvSpPr>
          <p:nvPr>
            <p:ph type="sldNum" sz="quarter" idx="12"/>
          </p:nvPr>
        </p:nvSpPr>
        <p:spPr/>
        <p:txBody>
          <a:bodyPr/>
          <a:lstStyle/>
          <a:p>
            <a:pPr>
              <a:defRPr/>
            </a:pPr>
            <a:fld id="{F16AB1C1-5B97-458D-A91E-6E2300072645}" type="slidenum">
              <a:rPr lang="en-US" smtClean="0">
                <a:solidFill>
                  <a:srgbClr val="616161"/>
                </a:solidFill>
              </a:rPr>
              <a:pPr>
                <a:defRPr/>
              </a:pPr>
              <a:t>6</a:t>
            </a:fld>
            <a:endParaRPr lang="en-US">
              <a:solidFill>
                <a:srgbClr val="616161"/>
              </a:solidFill>
            </a:endParaRPr>
          </a:p>
        </p:txBody>
      </p:sp>
    </p:spTree>
    <p:extLst>
      <p:ext uri="{BB962C8B-B14F-4D97-AF65-F5344CB8AC3E}">
        <p14:creationId xmlns:p14="http://schemas.microsoft.com/office/powerpoint/2010/main" val="3837602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1F497D"/>
                </a:solidFill>
              </a:rPr>
              <a:t>Strategic Partnership Projects – SPP</a:t>
            </a:r>
            <a:r>
              <a:rPr lang="en-US" dirty="0">
                <a:solidFill>
                  <a:srgbClr val="1F497D"/>
                </a:solidFill>
              </a:rPr>
              <a:t/>
            </a:r>
            <a:br>
              <a:rPr lang="en-US" dirty="0">
                <a:solidFill>
                  <a:srgbClr val="1F497D"/>
                </a:solidFill>
              </a:rPr>
            </a:br>
            <a:r>
              <a:rPr lang="en-US" sz="1600" dirty="0">
                <a:solidFill>
                  <a:srgbClr val="1F497D"/>
                </a:solidFill>
              </a:rPr>
              <a:t>Formerly known as Work for Others (WFO)</a:t>
            </a:r>
            <a:endParaRPr lang="en-US" dirty="0"/>
          </a:p>
        </p:txBody>
      </p:sp>
      <p:sp>
        <p:nvSpPr>
          <p:cNvPr id="3" name="Content Placeholder 2"/>
          <p:cNvSpPr>
            <a:spLocks noGrp="1"/>
          </p:cNvSpPr>
          <p:nvPr>
            <p:ph idx="1"/>
          </p:nvPr>
        </p:nvSpPr>
        <p:spPr>
          <a:xfrm>
            <a:off x="457200" y="1143000"/>
            <a:ext cx="8229600" cy="4983163"/>
          </a:xfrm>
        </p:spPr>
        <p:txBody>
          <a:bodyPr/>
          <a:lstStyle/>
          <a:p>
            <a:pPr marL="0" indent="0">
              <a:buNone/>
            </a:pPr>
            <a:r>
              <a:rPr lang="en-US" b="1" i="1" dirty="0"/>
              <a:t> </a:t>
            </a:r>
            <a:r>
              <a:rPr lang="en-US" b="1" i="1" dirty="0" smtClean="0"/>
              <a:t>Recommendations </a:t>
            </a:r>
            <a:r>
              <a:rPr lang="en-US" b="1" i="1" dirty="0"/>
              <a:t>for improvement:</a:t>
            </a:r>
          </a:p>
          <a:p>
            <a:pPr marL="0" indent="0">
              <a:buNone/>
            </a:pPr>
            <a:r>
              <a:rPr lang="en-US" i="1" dirty="0"/>
              <a:t> </a:t>
            </a:r>
            <a:r>
              <a:rPr lang="en-US" dirty="0" smtClean="0"/>
              <a:t>Provide </a:t>
            </a:r>
            <a:r>
              <a:rPr lang="en-US" dirty="0"/>
              <a:t>a passive approval and assign assessment for formal approval to the DOE-Site Offices when appropriate</a:t>
            </a:r>
            <a:r>
              <a:rPr lang="en-US" dirty="0" smtClean="0"/>
              <a:t>.</a:t>
            </a:r>
          </a:p>
          <a:p>
            <a:pPr marL="0" lvl="0" indent="0">
              <a:buNone/>
            </a:pPr>
            <a:endParaRPr lang="en-US" dirty="0"/>
          </a:p>
          <a:p>
            <a:r>
              <a:rPr lang="en-US" dirty="0" smtClean="0"/>
              <a:t>Require formal approval when there are unusual circumstances such as a high risk technology, high risk sponsor/partner, etc. as defined by counterintelligence</a:t>
            </a:r>
          </a:p>
          <a:p>
            <a:endParaRPr lang="en-US" dirty="0"/>
          </a:p>
          <a:p>
            <a:r>
              <a:rPr lang="en-US" dirty="0" smtClean="0"/>
              <a:t>The responsible site office can create a master “SPP List” that HQ offices can access to satisfy visibility needs real-time.</a:t>
            </a:r>
          </a:p>
          <a:p>
            <a:endParaRPr lang="en-US" dirty="0"/>
          </a:p>
          <a:p>
            <a:r>
              <a:rPr lang="en-US" dirty="0" smtClean="0"/>
              <a:t>PSO approval redundant since they generally would have consulted PI prior to proposal submission and they have to approve again if using non-standard IP terms.</a:t>
            </a:r>
          </a:p>
          <a:p>
            <a:endParaRPr lang="en-US" dirty="0"/>
          </a:p>
          <a:p>
            <a:r>
              <a:rPr lang="en-US" dirty="0" smtClean="0"/>
              <a:t>Provide </a:t>
            </a:r>
            <a:r>
              <a:rPr lang="en-US" dirty="0"/>
              <a:t>clear guidance as to how a foreign entity is identified and any allowable exceptions.</a:t>
            </a:r>
          </a:p>
          <a:p>
            <a:pPr marL="0" indent="0">
              <a:buNone/>
            </a:pPr>
            <a:r>
              <a:rPr lang="en-US" dirty="0"/>
              <a:t> </a:t>
            </a:r>
          </a:p>
        </p:txBody>
      </p:sp>
      <p:sp>
        <p:nvSpPr>
          <p:cNvPr id="4" name="Footer Placeholder 3"/>
          <p:cNvSpPr>
            <a:spLocks noGrp="1"/>
          </p:cNvSpPr>
          <p:nvPr>
            <p:ph type="ftr" sz="quarter" idx="11"/>
          </p:nvPr>
        </p:nvSpPr>
        <p:spPr/>
        <p:txBody>
          <a:bodyPr/>
          <a:lstStyle/>
          <a:p>
            <a:pPr>
              <a:defRPr/>
            </a:pPr>
            <a:r>
              <a:rPr lang="en-US" smtClean="0">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5" name="Slide Number Placeholder 4"/>
          <p:cNvSpPr>
            <a:spLocks noGrp="1"/>
          </p:cNvSpPr>
          <p:nvPr>
            <p:ph type="sldNum" sz="quarter" idx="12"/>
          </p:nvPr>
        </p:nvSpPr>
        <p:spPr/>
        <p:txBody>
          <a:bodyPr/>
          <a:lstStyle/>
          <a:p>
            <a:pPr>
              <a:defRPr/>
            </a:pPr>
            <a:fld id="{F16AB1C1-5B97-458D-A91E-6E2300072645}" type="slidenum">
              <a:rPr lang="en-US" smtClean="0">
                <a:solidFill>
                  <a:srgbClr val="616161"/>
                </a:solidFill>
              </a:rPr>
              <a:pPr>
                <a:defRPr/>
              </a:pPr>
              <a:t>7</a:t>
            </a:fld>
            <a:endParaRPr lang="en-US">
              <a:solidFill>
                <a:srgbClr val="616161"/>
              </a:solidFill>
            </a:endParaRPr>
          </a:p>
        </p:txBody>
      </p:sp>
    </p:spTree>
    <p:extLst>
      <p:ext uri="{BB962C8B-B14F-4D97-AF65-F5344CB8AC3E}">
        <p14:creationId xmlns:p14="http://schemas.microsoft.com/office/powerpoint/2010/main" val="3395554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Cooperative Research and Development Agreements - CRADA </a:t>
            </a:r>
            <a:endParaRPr lang="en-US" dirty="0"/>
          </a:p>
        </p:txBody>
      </p:sp>
      <p:sp>
        <p:nvSpPr>
          <p:cNvPr id="3" name="Content Placeholder 2"/>
          <p:cNvSpPr>
            <a:spLocks noGrp="1"/>
          </p:cNvSpPr>
          <p:nvPr>
            <p:ph idx="1"/>
          </p:nvPr>
        </p:nvSpPr>
        <p:spPr/>
        <p:txBody>
          <a:bodyPr/>
          <a:lstStyle/>
          <a:p>
            <a:r>
              <a:rPr lang="en-US" dirty="0" smtClean="0"/>
              <a:t>Strong support for a foreign entity CRADA model to be implemented</a:t>
            </a:r>
          </a:p>
          <a:p>
            <a:endParaRPr lang="en-US" dirty="0"/>
          </a:p>
          <a:p>
            <a:r>
              <a:rPr lang="en-US" dirty="0" smtClean="0"/>
              <a:t>Standardize distribution of model agreements and fact sheets</a:t>
            </a:r>
          </a:p>
          <a:p>
            <a:endParaRPr lang="en-US" dirty="0"/>
          </a:p>
          <a:p>
            <a:r>
              <a:rPr lang="en-US" dirty="0" smtClean="0"/>
              <a:t>Similar issues as SPPs for foreign entities</a:t>
            </a:r>
          </a:p>
          <a:p>
            <a:endParaRPr lang="en-US" dirty="0"/>
          </a:p>
          <a:p>
            <a:pPr marL="0" indent="0">
              <a:buNone/>
            </a:pPr>
            <a:r>
              <a:rPr lang="en-US" b="1" i="1" dirty="0"/>
              <a:t>Best Practices Identified:</a:t>
            </a:r>
          </a:p>
          <a:p>
            <a:pPr marL="0" indent="0">
              <a:buNone/>
            </a:pPr>
            <a:r>
              <a:rPr lang="en-US" dirty="0"/>
              <a:t> </a:t>
            </a:r>
          </a:p>
          <a:p>
            <a:pPr marL="0" indent="0">
              <a:buNone/>
            </a:pPr>
            <a:r>
              <a:rPr lang="en-US" dirty="0"/>
              <a:t>For all agreements, engagement of stakeholders as early in the process as possible sets realistic expectations and transparency in all aspects and understanding of the process from inception to the beginning of work.  e.g. Support a kick-off of CRADA engagements with the performing division, tech transfer POCs and the M&amp;O Legal POC to weigh in on any potential issues or concerns early on.</a:t>
            </a:r>
          </a:p>
          <a:p>
            <a:pPr marL="0" indent="0">
              <a:buNone/>
            </a:pPr>
            <a:endParaRPr lang="en-US" dirty="0" smtClean="0"/>
          </a:p>
        </p:txBody>
      </p:sp>
      <p:sp>
        <p:nvSpPr>
          <p:cNvPr id="5" name="Slide Number Placeholder 4"/>
          <p:cNvSpPr>
            <a:spLocks noGrp="1"/>
          </p:cNvSpPr>
          <p:nvPr>
            <p:ph type="sldNum" sz="quarter" idx="12"/>
          </p:nvPr>
        </p:nvSpPr>
        <p:spPr/>
        <p:txBody>
          <a:bodyPr/>
          <a:lstStyle/>
          <a:p>
            <a:pPr>
              <a:defRPr/>
            </a:pPr>
            <a:fld id="{F16AB1C1-5B97-458D-A91E-6E2300072645}" type="slidenum">
              <a:rPr lang="en-US" smtClean="0">
                <a:solidFill>
                  <a:srgbClr val="616161"/>
                </a:solidFill>
              </a:rPr>
              <a:pPr>
                <a:defRPr/>
              </a:pPr>
              <a:t>8</a:t>
            </a:fld>
            <a:endParaRPr lang="en-US">
              <a:solidFill>
                <a:srgbClr val="616161"/>
              </a:solidFill>
            </a:endParaRPr>
          </a:p>
        </p:txBody>
      </p:sp>
    </p:spTree>
    <p:extLst>
      <p:ext uri="{BB962C8B-B14F-4D97-AF65-F5344CB8AC3E}">
        <p14:creationId xmlns:p14="http://schemas.microsoft.com/office/powerpoint/2010/main" val="4020082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Agreement for Commercializing Technology - ACT</a:t>
            </a:r>
            <a:endParaRPr lang="en-US" dirty="0"/>
          </a:p>
        </p:txBody>
      </p:sp>
      <p:sp>
        <p:nvSpPr>
          <p:cNvPr id="3" name="Content Placeholder 2"/>
          <p:cNvSpPr>
            <a:spLocks noGrp="1"/>
          </p:cNvSpPr>
          <p:nvPr>
            <p:ph idx="1"/>
          </p:nvPr>
        </p:nvSpPr>
        <p:spPr>
          <a:xfrm>
            <a:off x="609600" y="990600"/>
            <a:ext cx="8229600" cy="5105400"/>
          </a:xfrm>
        </p:spPr>
        <p:txBody>
          <a:bodyPr/>
          <a:lstStyle/>
          <a:p>
            <a:pPr marL="0" indent="0">
              <a:buNone/>
            </a:pPr>
            <a:r>
              <a:rPr lang="en-US" b="1" i="1" dirty="0"/>
              <a:t>Issue:  </a:t>
            </a:r>
            <a:r>
              <a:rPr lang="en-US" b="1" i="1" dirty="0" smtClean="0"/>
              <a:t>Unknown status of the pilot and it’s future</a:t>
            </a:r>
            <a:endParaRPr lang="en-US" b="1" i="1" dirty="0"/>
          </a:p>
          <a:p>
            <a:pPr marL="0" indent="0">
              <a:buNone/>
            </a:pPr>
            <a:r>
              <a:rPr lang="en-US" dirty="0"/>
              <a:t> </a:t>
            </a:r>
          </a:p>
          <a:p>
            <a:pPr marL="0" indent="0">
              <a:buNone/>
            </a:pPr>
            <a:r>
              <a:rPr lang="en-US" dirty="0"/>
              <a:t>The ACT Pilot participants give the program mixed reviews. ACT was piloted to address concerns about difficulties in partnering with the DOE laboratories.  The primary intention was to improve technology transfer by allowing negotiation of requirements for advance payments, indemnification and a limited government use rights in intellectual property.   </a:t>
            </a:r>
          </a:p>
          <a:p>
            <a:pPr marL="0" indent="0">
              <a:buNone/>
            </a:pPr>
            <a:r>
              <a:rPr lang="en-US" dirty="0"/>
              <a:t> </a:t>
            </a:r>
          </a:p>
          <a:p>
            <a:pPr marL="0" indent="0">
              <a:buNone/>
            </a:pPr>
            <a:r>
              <a:rPr lang="en-US" dirty="0"/>
              <a:t>To take advantage of the positive aspects of ACT, the M&amp;O contractor is required to take on the risk that the DOE relinquishes – primarily in the form of indemnification and advance payment requirements.  The majority of M&amp;Os are not in a financial/legal position to absorb this risk, so as ACT is currently written are not able to take advantage,</a:t>
            </a:r>
          </a:p>
          <a:p>
            <a:pPr marL="0" indent="0">
              <a:buNone/>
            </a:pPr>
            <a:r>
              <a:rPr lang="en-US" dirty="0"/>
              <a:t> </a:t>
            </a:r>
          </a:p>
          <a:p>
            <a:pPr marL="0" indent="0">
              <a:buNone/>
            </a:pPr>
            <a:r>
              <a:rPr lang="en-US" dirty="0"/>
              <a:t> </a:t>
            </a:r>
          </a:p>
          <a:p>
            <a:pPr marL="0" indent="0">
              <a:buNone/>
            </a:pPr>
            <a:r>
              <a:rPr lang="en-US" dirty="0"/>
              <a:t> </a:t>
            </a:r>
          </a:p>
        </p:txBody>
      </p:sp>
      <p:sp>
        <p:nvSpPr>
          <p:cNvPr id="4" name="Footer Placeholder 3"/>
          <p:cNvSpPr>
            <a:spLocks noGrp="1"/>
          </p:cNvSpPr>
          <p:nvPr>
            <p:ph type="ftr" sz="quarter" idx="11"/>
          </p:nvPr>
        </p:nvSpPr>
        <p:spPr/>
        <p:txBody>
          <a:bodyPr/>
          <a:lstStyle/>
          <a:p>
            <a:pPr>
              <a:defRPr/>
            </a:pPr>
            <a:r>
              <a:rPr lang="en-US" smtClean="0">
                <a:solidFill>
                  <a:srgbClr val="616161"/>
                </a:solidFill>
              </a:rPr>
              <a:t>Go to ”Insert (View) | Header and Footer" to add your organization, sponsor, meeting name here; then, click "Apply to All"</a:t>
            </a:r>
            <a:endParaRPr lang="en-US" dirty="0">
              <a:solidFill>
                <a:srgbClr val="616161"/>
              </a:solidFill>
            </a:endParaRPr>
          </a:p>
        </p:txBody>
      </p:sp>
      <p:sp>
        <p:nvSpPr>
          <p:cNvPr id="5" name="Slide Number Placeholder 4"/>
          <p:cNvSpPr>
            <a:spLocks noGrp="1"/>
          </p:cNvSpPr>
          <p:nvPr>
            <p:ph type="sldNum" sz="quarter" idx="12"/>
          </p:nvPr>
        </p:nvSpPr>
        <p:spPr/>
        <p:txBody>
          <a:bodyPr/>
          <a:lstStyle/>
          <a:p>
            <a:pPr>
              <a:defRPr/>
            </a:pPr>
            <a:fld id="{F16AB1C1-5B97-458D-A91E-6E2300072645}" type="slidenum">
              <a:rPr lang="en-US" smtClean="0">
                <a:solidFill>
                  <a:srgbClr val="616161"/>
                </a:solidFill>
              </a:rPr>
              <a:pPr>
                <a:defRPr/>
              </a:pPr>
              <a:t>9</a:t>
            </a:fld>
            <a:endParaRPr lang="en-US">
              <a:solidFill>
                <a:srgbClr val="616161"/>
              </a:solidFill>
            </a:endParaRPr>
          </a:p>
        </p:txBody>
      </p:sp>
    </p:spTree>
    <p:extLst>
      <p:ext uri="{BB962C8B-B14F-4D97-AF65-F5344CB8AC3E}">
        <p14:creationId xmlns:p14="http://schemas.microsoft.com/office/powerpoint/2010/main" val="3595742089"/>
      </p:ext>
    </p:extLst>
  </p:cSld>
  <p:clrMapOvr>
    <a:masterClrMapping/>
  </p:clrMapOvr>
</p:sld>
</file>

<file path=ppt/theme/theme1.xml><?xml version="1.0" encoding="utf-8"?>
<a:theme xmlns:a="http://schemas.openxmlformats.org/drawingml/2006/main" name="blue_2007[1]">
  <a:themeElements>
    <a:clrScheme name="Custom 7">
      <a:dk1>
        <a:srgbClr val="616161"/>
      </a:dk1>
      <a:lt1>
        <a:srgbClr val="FFFFFF"/>
      </a:lt1>
      <a:dk2>
        <a:srgbClr val="1F497D"/>
      </a:dk2>
      <a:lt2>
        <a:srgbClr val="D2D2D2"/>
      </a:lt2>
      <a:accent1>
        <a:srgbClr val="A6C4DE"/>
      </a:accent1>
      <a:accent2>
        <a:srgbClr val="D8AC28"/>
      </a:accent2>
      <a:accent3>
        <a:srgbClr val="A22B38"/>
      </a:accent3>
      <a:accent4>
        <a:srgbClr val="7AB800"/>
      </a:accent4>
      <a:accent5>
        <a:srgbClr val="9D7D9E"/>
      </a:accent5>
      <a:accent6>
        <a:srgbClr val="BF5C28"/>
      </a:accent6>
      <a:hlink>
        <a:srgbClr val="4D8ABE"/>
      </a:hlink>
      <a:folHlink>
        <a:srgbClr val="4D8ABE"/>
      </a:folHlink>
    </a:clrScheme>
    <a:fontScheme name="Blue 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Blue design 1">
        <a:dk1>
          <a:srgbClr val="616161"/>
        </a:dk1>
        <a:lt1>
          <a:srgbClr val="FFFFFF"/>
        </a:lt1>
        <a:dk2>
          <a:srgbClr val="1F497D"/>
        </a:dk2>
        <a:lt2>
          <a:srgbClr val="D2D2D2"/>
        </a:lt2>
        <a:accent1>
          <a:srgbClr val="5C0426"/>
        </a:accent1>
        <a:accent2>
          <a:srgbClr val="9D7D9E"/>
        </a:accent2>
        <a:accent3>
          <a:srgbClr val="FFFFFF"/>
        </a:accent3>
        <a:accent4>
          <a:srgbClr val="525252"/>
        </a:accent4>
        <a:accent5>
          <a:srgbClr val="B5AAAC"/>
        </a:accent5>
        <a:accent6>
          <a:srgbClr val="8E718F"/>
        </a:accent6>
        <a:hlink>
          <a:srgbClr val="253D51"/>
        </a:hlink>
        <a:folHlink>
          <a:srgbClr val="0D204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2381</TotalTime>
  <Words>484</Words>
  <Application>Microsoft Office PowerPoint</Application>
  <PresentationFormat>On-screen Show (4:3)</PresentationFormat>
  <Paragraphs>123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blue_2007[1]</vt:lpstr>
      <vt:lpstr>  What else can we do to improve WFO/CRADA/ACT?</vt:lpstr>
      <vt:lpstr>  What else can we do to improve WFO/CRADA/ACT? </vt:lpstr>
      <vt:lpstr>Cross-Organizational and Cross-Functional Committee</vt:lpstr>
      <vt:lpstr>Strategic Partnership Projects – SPP Formerly known as Work for Others (WFO)</vt:lpstr>
      <vt:lpstr>Strategic Partnership Projects – SPP Formerly known as Work for Others (WFO)</vt:lpstr>
      <vt:lpstr>Strategic Partnership Projects – SPP Formerly known as Work for Others (WFO)</vt:lpstr>
      <vt:lpstr>Strategic Partnership Projects – SPP Formerly known as Work for Others (WFO)</vt:lpstr>
      <vt:lpstr>Cooperative Research and Development Agreements - CRADA </vt:lpstr>
      <vt:lpstr>Agreement for Commercializing Technology - ACT</vt:lpstr>
      <vt:lpstr>Agreement for Commercializing Technology - ACT</vt:lpstr>
      <vt:lpstr>General – Training Opportunities</vt:lpstr>
      <vt:lpstr>Next Steps in Progress</vt:lpstr>
    </vt:vector>
  </TitlesOfParts>
  <Company>Argonne National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Hart, Diane M.</dc:creator>
  <cp:lastModifiedBy>psavuser</cp:lastModifiedBy>
  <cp:revision>115</cp:revision>
  <cp:lastPrinted>2015-06-04T13:35:02Z</cp:lastPrinted>
  <dcterms:created xsi:type="dcterms:W3CDTF">2015-05-29T20:39:57Z</dcterms:created>
  <dcterms:modified xsi:type="dcterms:W3CDTF">2015-06-17T15:30:14Z</dcterms:modified>
</cp:coreProperties>
</file>