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4" r:id="rId2"/>
    <p:sldId id="352" r:id="rId3"/>
    <p:sldId id="323" r:id="rId4"/>
    <p:sldId id="333" r:id="rId5"/>
    <p:sldId id="353" r:id="rId6"/>
    <p:sldId id="335" r:id="rId7"/>
    <p:sldId id="336" r:id="rId8"/>
    <p:sldId id="33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tta Wong" initials="JLW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4" autoAdjust="0"/>
    <p:restoredTop sz="91398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e-enmd-file04\Home\JRogers\Tech%20Transfer\Tech%20Transfer%20Data_Cle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e-enmd-file04\Home\JRogers\Tech%20Transfer\Tech%20Transfer%20Data_Clea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e-enmd-file04\Home\JRogers\Tech%20Transfer\Tech%20Transfer%20Data_Clea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eng-prd-file01\Home\JRogers\Tech%20Transfer\Sheets%20with%20values%20and%20formulas%20needed\Tech%20Transfer%20Data_Clean.xlsx" TargetMode="External"/><Relationship Id="rId1" Type="http://schemas.openxmlformats.org/officeDocument/2006/relationships/image" Target="../media/image8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'Overall Pivot'!$K$17</c:f>
              <c:strCache>
                <c:ptCount val="1"/>
                <c:pt idx="0">
                  <c:v>ACT</c:v>
                </c:pt>
              </c:strCache>
            </c:strRef>
          </c:tx>
          <c:invertIfNegative val="0"/>
          <c:val>
            <c:numRef>
              <c:f>'Overall Pivot'!$L$17</c:f>
              <c:numCache>
                <c:formatCode>_("$"* #,##0.00_);_("$"* \(#,##0.00\);_("$"* "-"??_);_(@_)</c:formatCode>
                <c:ptCount val="1"/>
                <c:pt idx="0">
                  <c:v>1879160.1400000001</c:v>
                </c:pt>
              </c:numCache>
            </c:numRef>
          </c:val>
        </c:ser>
        <c:ser>
          <c:idx val="1"/>
          <c:order val="1"/>
          <c:tx>
            <c:strRef>
              <c:f>'Overall Pivot'!$K$18</c:f>
              <c:strCache>
                <c:ptCount val="1"/>
                <c:pt idx="0">
                  <c:v>CRADA</c:v>
                </c:pt>
              </c:strCache>
            </c:strRef>
          </c:tx>
          <c:invertIfNegative val="0"/>
          <c:val>
            <c:numRef>
              <c:f>'Overall Pivot'!$L$18</c:f>
              <c:numCache>
                <c:formatCode>_("$"* #,##0.00_);_("$"* \(#,##0.00\);_("$"* "-"??_);_(@_)</c:formatCode>
                <c:ptCount val="1"/>
                <c:pt idx="0">
                  <c:v>2176808.04</c:v>
                </c:pt>
              </c:numCache>
            </c:numRef>
          </c:val>
        </c:ser>
        <c:ser>
          <c:idx val="2"/>
          <c:order val="2"/>
          <c:tx>
            <c:strRef>
              <c:f>'Overall Pivot'!$K$19</c:f>
              <c:strCache>
                <c:ptCount val="1"/>
                <c:pt idx="0">
                  <c:v>WFO</c:v>
                </c:pt>
              </c:strCache>
            </c:strRef>
          </c:tx>
          <c:invertIfNegative val="0"/>
          <c:val>
            <c:numRef>
              <c:f>'Overall Pivot'!$L$19</c:f>
              <c:numCache>
                <c:formatCode>_("$"* #,##0.00_);_("$"* \(#,##0.00\);_("$"* "-"??_);_(@_)</c:formatCode>
                <c:ptCount val="1"/>
                <c:pt idx="0">
                  <c:v>25944417.730000019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45150976"/>
        <c:axId val="45152512"/>
      </c:barChart>
      <c:catAx>
        <c:axId val="45150976"/>
        <c:scaling>
          <c:orientation val="minMax"/>
        </c:scaling>
        <c:delete val="1"/>
        <c:axPos val="b"/>
        <c:majorTickMark val="out"/>
        <c:minorTickMark val="none"/>
        <c:tickLblPos val="nextTo"/>
        <c:crossAx val="45152512"/>
        <c:crosses val="autoZero"/>
        <c:auto val="1"/>
        <c:lblAlgn val="ctr"/>
        <c:lblOffset val="100"/>
        <c:noMultiLvlLbl val="0"/>
      </c:catAx>
      <c:valAx>
        <c:axId val="45152512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15097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3313648293963255E-2"/>
                <c:y val="4.0591285012535873E-2"/>
              </c:manualLayout>
            </c:layout>
          </c:dispUnitsLbl>
        </c:dispUnits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6041182290697917"/>
          <c:y val="0.83309044070612814"/>
          <c:w val="0.71817488426643517"/>
          <c:h val="8.371719160104987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'Overall Pivot'!$K$23</c:f>
              <c:strCache>
                <c:ptCount val="1"/>
                <c:pt idx="0">
                  <c:v>ACT</c:v>
                </c:pt>
              </c:strCache>
            </c:strRef>
          </c:tx>
          <c:invertIfNegative val="0"/>
          <c:val>
            <c:numRef>
              <c:f>'Overall Pivot'!$L$23</c:f>
              <c:numCache>
                <c:formatCode>_("$"* #,##0.00_);_("$"* \(#,##0.00\);_("$"* "-"??_);_(@_)</c:formatCode>
                <c:ptCount val="1"/>
                <c:pt idx="0">
                  <c:v>657686.70000000007</c:v>
                </c:pt>
              </c:numCache>
            </c:numRef>
          </c:val>
        </c:ser>
        <c:ser>
          <c:idx val="1"/>
          <c:order val="1"/>
          <c:tx>
            <c:strRef>
              <c:f>'Overall Pivot'!$K$24</c:f>
              <c:strCache>
                <c:ptCount val="1"/>
                <c:pt idx="0">
                  <c:v>CRADA</c:v>
                </c:pt>
              </c:strCache>
            </c:strRef>
          </c:tx>
          <c:invertIfNegative val="0"/>
          <c:val>
            <c:numRef>
              <c:f>'Overall Pivot'!$L$24</c:f>
              <c:numCache>
                <c:formatCode>_("$"* #,##0.00_);_("$"* \(#,##0.00\);_("$"* "-"??_);_(@_)</c:formatCode>
                <c:ptCount val="1"/>
                <c:pt idx="0">
                  <c:v>1108578.78</c:v>
                </c:pt>
              </c:numCache>
            </c:numRef>
          </c:val>
        </c:ser>
        <c:ser>
          <c:idx val="2"/>
          <c:order val="2"/>
          <c:tx>
            <c:strRef>
              <c:f>'Overall Pivot'!$K$25</c:f>
              <c:strCache>
                <c:ptCount val="1"/>
                <c:pt idx="0">
                  <c:v>WFO</c:v>
                </c:pt>
              </c:strCache>
            </c:strRef>
          </c:tx>
          <c:invertIfNegative val="0"/>
          <c:val>
            <c:numRef>
              <c:f>'Overall Pivot'!$L$25</c:f>
              <c:numCache>
                <c:formatCode>_("$"* #,##0.00_);_("$"* \(#,##0.00\);_("$"* "-"??_);_(@_)</c:formatCode>
                <c:ptCount val="1"/>
                <c:pt idx="0">
                  <c:v>20705768.22000001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45789184"/>
        <c:axId val="45790720"/>
      </c:barChart>
      <c:catAx>
        <c:axId val="45789184"/>
        <c:scaling>
          <c:orientation val="minMax"/>
        </c:scaling>
        <c:delete val="1"/>
        <c:axPos val="b"/>
        <c:majorTickMark val="out"/>
        <c:minorTickMark val="none"/>
        <c:tickLblPos val="nextTo"/>
        <c:crossAx val="45790720"/>
        <c:crosses val="autoZero"/>
        <c:auto val="1"/>
        <c:lblAlgn val="ctr"/>
        <c:lblOffset val="100"/>
        <c:noMultiLvlLbl val="0"/>
      </c:catAx>
      <c:valAx>
        <c:axId val="45790720"/>
        <c:scaling>
          <c:orientation val="minMax"/>
          <c:max val="30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7891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7189542483660129E-2"/>
                <c:y val="3.5139107611548551E-2"/>
              </c:manualLayout>
            </c:layout>
          </c:dispUnitsLbl>
        </c:dispUnits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5922880963408984"/>
          <c:y val="0.78933902012248469"/>
          <c:w val="0.66945087746384646"/>
          <c:h val="0.1273276465441819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948078605558919"/>
          <c:y val="7.402799650043744E-2"/>
          <c:w val="0.59496365838885523"/>
          <c:h val="0.7023941382327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'Overall Pivot'!$K$29</c:f>
              <c:strCache>
                <c:ptCount val="1"/>
                <c:pt idx="0">
                  <c:v>ACT</c:v>
                </c:pt>
              </c:strCache>
            </c:strRef>
          </c:tx>
          <c:invertIfNegative val="0"/>
          <c:val>
            <c:numRef>
              <c:f>'Overall Pivot'!$L$29</c:f>
              <c:numCache>
                <c:formatCode>_("$"* #,##0.00_);_("$"* \(#,##0.00\);_("$"* "-"??_);_(@_)</c:formatCode>
                <c:ptCount val="1"/>
                <c:pt idx="0">
                  <c:v>3318839.6499999994</c:v>
                </c:pt>
              </c:numCache>
            </c:numRef>
          </c:val>
        </c:ser>
        <c:ser>
          <c:idx val="1"/>
          <c:order val="1"/>
          <c:tx>
            <c:strRef>
              <c:f>'Overall Pivot'!$K$30</c:f>
              <c:strCache>
                <c:ptCount val="1"/>
                <c:pt idx="0">
                  <c:v>CRADA</c:v>
                </c:pt>
              </c:strCache>
            </c:strRef>
          </c:tx>
          <c:invertIfNegative val="0"/>
          <c:val>
            <c:numRef>
              <c:f>'Overall Pivot'!$L$30</c:f>
              <c:numCache>
                <c:formatCode>_("$"* #,##0.00_);_("$"* \(#,##0.00\);_("$"* "-"??_);_(@_)</c:formatCode>
                <c:ptCount val="1"/>
                <c:pt idx="0">
                  <c:v>50857948.820000015</c:v>
                </c:pt>
              </c:numCache>
            </c:numRef>
          </c:val>
        </c:ser>
        <c:ser>
          <c:idx val="2"/>
          <c:order val="2"/>
          <c:tx>
            <c:strRef>
              <c:f>'Overall Pivot'!$K$31</c:f>
              <c:strCache>
                <c:ptCount val="1"/>
                <c:pt idx="0">
                  <c:v>WFO</c:v>
                </c:pt>
              </c:strCache>
            </c:strRef>
          </c:tx>
          <c:invertIfNegative val="0"/>
          <c:val>
            <c:numRef>
              <c:f>'Overall Pivot'!$L$31</c:f>
              <c:numCache>
                <c:formatCode>_("$"* #,##0.00_);_("$"* \(#,##0.00\);_("$"* "-"??_);_(@_)</c:formatCode>
                <c:ptCount val="1"/>
                <c:pt idx="0">
                  <c:v>153532869.90299994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45808640"/>
        <c:axId val="45617920"/>
      </c:barChart>
      <c:catAx>
        <c:axId val="45808640"/>
        <c:scaling>
          <c:orientation val="minMax"/>
        </c:scaling>
        <c:delete val="1"/>
        <c:axPos val="b"/>
        <c:majorTickMark val="out"/>
        <c:minorTickMark val="none"/>
        <c:tickLblPos val="nextTo"/>
        <c:crossAx val="45617920"/>
        <c:crosses val="autoZero"/>
        <c:auto val="1"/>
        <c:lblAlgn val="ctr"/>
        <c:lblOffset val="100"/>
        <c:noMultiLvlLbl val="0"/>
      </c:catAx>
      <c:valAx>
        <c:axId val="45617920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8086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9829059829059832E-2"/>
                <c:y val="4.6250218722659664E-2"/>
              </c:manualLayout>
            </c:layout>
          </c:dispUnitsLbl>
        </c:dispUnits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8782358087591992"/>
          <c:y val="0.77267235345581797"/>
          <c:w val="0.66945087746384646"/>
          <c:h val="0.1273276465441819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'Overall Pivot'!$O$156:$O$168</c:f>
              <c:strCache>
                <c:ptCount val="13"/>
                <c:pt idx="0">
                  <c:v>Greater San Francisco Bay Area</c:v>
                </c:pt>
                <c:pt idx="1">
                  <c:v>Greater Los Angeles Area</c:v>
                </c:pt>
                <c:pt idx="2">
                  <c:v>Washington metropolitan area</c:v>
                </c:pt>
                <c:pt idx="3">
                  <c:v>Orlando, Florida metropolitan area</c:v>
                </c:pt>
                <c:pt idx="4">
                  <c:v>Houston metropolitan area</c:v>
                </c:pt>
                <c:pt idx="5">
                  <c:v>Philadelphia metropolitan area</c:v>
                </c:pt>
                <c:pt idx="6">
                  <c:v>Atlanta metropolitan area</c:v>
                </c:pt>
                <c:pt idx="7">
                  <c:v>Boston metropolitan area</c:v>
                </c:pt>
                <c:pt idx="8">
                  <c:v>Dallas–Fort Worth metroplex</c:v>
                </c:pt>
                <c:pt idx="9">
                  <c:v>New York metropolitan area</c:v>
                </c:pt>
                <c:pt idx="10">
                  <c:v>Foreign</c:v>
                </c:pt>
                <c:pt idx="11">
                  <c:v>Other U.S.</c:v>
                </c:pt>
                <c:pt idx="12">
                  <c:v>Not calculated/ No zip Listed</c:v>
                </c:pt>
              </c:strCache>
            </c:strRef>
          </c:cat>
          <c:val>
            <c:numRef>
              <c:f>'Overall Pivot'!$P$156:$P$168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'Overall Pivot'!$O$156:$O$168</c:f>
              <c:strCache>
                <c:ptCount val="13"/>
                <c:pt idx="0">
                  <c:v>Greater San Francisco Bay Area</c:v>
                </c:pt>
                <c:pt idx="1">
                  <c:v>Greater Los Angeles Area</c:v>
                </c:pt>
                <c:pt idx="2">
                  <c:v>Washington metropolitan area</c:v>
                </c:pt>
                <c:pt idx="3">
                  <c:v>Orlando, Florida metropolitan area</c:v>
                </c:pt>
                <c:pt idx="4">
                  <c:v>Houston metropolitan area</c:v>
                </c:pt>
                <c:pt idx="5">
                  <c:v>Philadelphia metropolitan area</c:v>
                </c:pt>
                <c:pt idx="6">
                  <c:v>Atlanta metropolitan area</c:v>
                </c:pt>
                <c:pt idx="7">
                  <c:v>Boston metropolitan area</c:v>
                </c:pt>
                <c:pt idx="8">
                  <c:v>Dallas–Fort Worth metroplex</c:v>
                </c:pt>
                <c:pt idx="9">
                  <c:v>New York metropolitan area</c:v>
                </c:pt>
                <c:pt idx="10">
                  <c:v>Foreign</c:v>
                </c:pt>
                <c:pt idx="11">
                  <c:v>Other U.S.</c:v>
                </c:pt>
                <c:pt idx="12">
                  <c:v>Not calculated/ No zip Listed</c:v>
                </c:pt>
              </c:strCache>
            </c:strRef>
          </c:cat>
          <c:val>
            <c:numRef>
              <c:f>'Overall Pivot'!$Q$156:$Q$168</c:f>
              <c:numCache>
                <c:formatCode>_("$"* #,##0_);_("$"* \(#,##0\);_("$"* "-"??_);_(@_)</c:formatCode>
                <c:ptCount val="13"/>
                <c:pt idx="0">
                  <c:v>270750.84999999998</c:v>
                </c:pt>
                <c:pt idx="1">
                  <c:v>535125</c:v>
                </c:pt>
                <c:pt idx="2">
                  <c:v>0</c:v>
                </c:pt>
                <c:pt idx="3" formatCode="General">
                  <c:v>0</c:v>
                </c:pt>
                <c:pt idx="4">
                  <c:v>250156.78</c:v>
                </c:pt>
                <c:pt idx="5">
                  <c:v>0</c:v>
                </c:pt>
                <c:pt idx="6">
                  <c:v>0</c:v>
                </c:pt>
                <c:pt idx="7">
                  <c:v>33333.33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32608.75</c:v>
                </c:pt>
                <c:pt idx="11">
                  <c:v>311486.95</c:v>
                </c:pt>
                <c:pt idx="12">
                  <c:v>111223</c:v>
                </c:pt>
              </c:numCache>
            </c:numRef>
          </c:val>
        </c:ser>
        <c:ser>
          <c:idx val="2"/>
          <c:order val="2"/>
          <c:invertIfNegative val="0"/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cat>
            <c:strRef>
              <c:f>'Overall Pivot'!$O$156:$O$168</c:f>
              <c:strCache>
                <c:ptCount val="13"/>
                <c:pt idx="0">
                  <c:v>Greater San Francisco Bay Area</c:v>
                </c:pt>
                <c:pt idx="1">
                  <c:v>Greater Los Angeles Area</c:v>
                </c:pt>
                <c:pt idx="2">
                  <c:v>Washington metropolitan area</c:v>
                </c:pt>
                <c:pt idx="3">
                  <c:v>Orlando, Florida metropolitan area</c:v>
                </c:pt>
                <c:pt idx="4">
                  <c:v>Houston metropolitan area</c:v>
                </c:pt>
                <c:pt idx="5">
                  <c:v>Philadelphia metropolitan area</c:v>
                </c:pt>
                <c:pt idx="6">
                  <c:v>Atlanta metropolitan area</c:v>
                </c:pt>
                <c:pt idx="7">
                  <c:v>Boston metropolitan area</c:v>
                </c:pt>
                <c:pt idx="8">
                  <c:v>Dallas–Fort Worth metroplex</c:v>
                </c:pt>
                <c:pt idx="9">
                  <c:v>New York metropolitan area</c:v>
                </c:pt>
                <c:pt idx="10">
                  <c:v>Foreign</c:v>
                </c:pt>
                <c:pt idx="11">
                  <c:v>Other U.S.</c:v>
                </c:pt>
                <c:pt idx="12">
                  <c:v>Not calculated/ No zip Listed</c:v>
                </c:pt>
              </c:strCache>
            </c:strRef>
          </c:cat>
          <c:val>
            <c:numRef>
              <c:f>'Overall Pivot'!$R$156:$R$168</c:f>
              <c:numCache>
                <c:formatCode>_("$"* #,##0_);_("$"* \(#,##0\);_("$"* "-"??_);_(@_)</c:formatCode>
                <c:ptCount val="13"/>
                <c:pt idx="0">
                  <c:v>2559344.3699999996</c:v>
                </c:pt>
                <c:pt idx="1">
                  <c:v>367685.69000000006</c:v>
                </c:pt>
                <c:pt idx="2">
                  <c:v>422099.05</c:v>
                </c:pt>
                <c:pt idx="3">
                  <c:v>377233.01</c:v>
                </c:pt>
                <c:pt idx="4">
                  <c:v>73461.820000000007</c:v>
                </c:pt>
                <c:pt idx="5">
                  <c:v>302938.57</c:v>
                </c:pt>
                <c:pt idx="6">
                  <c:v>276741.86</c:v>
                </c:pt>
                <c:pt idx="7">
                  <c:v>199037.16</c:v>
                </c:pt>
                <c:pt idx="8">
                  <c:v>168718.92</c:v>
                </c:pt>
                <c:pt idx="9">
                  <c:v>165437.79999999999</c:v>
                </c:pt>
                <c:pt idx="10">
                  <c:v>3653447.9200000004</c:v>
                </c:pt>
                <c:pt idx="11">
                  <c:v>8751362.4199999981</c:v>
                </c:pt>
                <c:pt idx="12">
                  <c:v>998992.7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25504"/>
        <c:axId val="45927040"/>
      </c:barChart>
      <c:catAx>
        <c:axId val="45925504"/>
        <c:scaling>
          <c:orientation val="maxMin"/>
        </c:scaling>
        <c:delete val="0"/>
        <c:axPos val="l"/>
        <c:majorTickMark val="out"/>
        <c:minorTickMark val="none"/>
        <c:tickLblPos val="nextTo"/>
        <c:crossAx val="45927040"/>
        <c:crosses val="autoZero"/>
        <c:auto val="1"/>
        <c:lblAlgn val="ctr"/>
        <c:lblOffset val="100"/>
        <c:noMultiLvlLbl val="0"/>
      </c:catAx>
      <c:valAx>
        <c:axId val="45927040"/>
        <c:scaling>
          <c:orientation val="minMax"/>
        </c:scaling>
        <c:delete val="0"/>
        <c:axPos val="t"/>
        <c:numFmt formatCode="&quot;$&quot;#,##0" sourceLinked="0"/>
        <c:majorTickMark val="out"/>
        <c:minorTickMark val="none"/>
        <c:tickLblPos val="nextTo"/>
        <c:crossAx val="4592550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7119517538452097"/>
                <c:y val="1.4925373134328358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/>
                    <a:t>FY14 Partner Funds In Millions</a:t>
                  </a:r>
                  <a:endParaRPr lang="en-US" dirty="0"/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412BA-EDA8-4773-AE9F-22050A1DCE3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8A0B6CE-C426-4E21-84AE-8CDDCFE9E6C7}">
      <dgm:prSet phldrT="[Text]" custT="1"/>
      <dgm:spPr/>
      <dgm:t>
        <a:bodyPr/>
        <a:lstStyle/>
        <a:p>
          <a:pPr algn="l"/>
          <a:r>
            <a:rPr lang="en-US" sz="1600" b="1" dirty="0" smtClean="0"/>
            <a:t>FY16 and FY17 Technology Commercialization Fund - Planning &amp; Development</a:t>
          </a:r>
          <a:endParaRPr lang="en-US" sz="1600" b="1" dirty="0"/>
        </a:p>
      </dgm:t>
    </dgm:pt>
    <dgm:pt modelId="{7C91C062-777C-463C-9345-DC9BB998C7F6}" type="parTrans" cxnId="{1159F955-71A3-4BED-B2FC-AD19E6EAD91C}">
      <dgm:prSet/>
      <dgm:spPr/>
      <dgm:t>
        <a:bodyPr/>
        <a:lstStyle/>
        <a:p>
          <a:endParaRPr lang="en-US"/>
        </a:p>
      </dgm:t>
    </dgm:pt>
    <dgm:pt modelId="{3E45A5DC-274E-4827-8BE9-5393A1E5D842}" type="sibTrans" cxnId="{1159F955-71A3-4BED-B2FC-AD19E6EAD91C}">
      <dgm:prSet/>
      <dgm:spPr/>
      <dgm:t>
        <a:bodyPr/>
        <a:lstStyle/>
        <a:p>
          <a:endParaRPr lang="en-US"/>
        </a:p>
      </dgm:t>
    </dgm:pt>
    <dgm:pt modelId="{9CC868DA-FBBA-4F39-A4A3-3EBB83B24CF6}" type="pres">
      <dgm:prSet presAssocID="{6F7412BA-EDA8-4773-AE9F-22050A1DCE3E}" presName="Name0" presStyleCnt="0">
        <dgm:presLayoutVars>
          <dgm:dir/>
          <dgm:resizeHandles val="exact"/>
        </dgm:presLayoutVars>
      </dgm:prSet>
      <dgm:spPr/>
    </dgm:pt>
    <dgm:pt modelId="{A04F9ABA-4550-43E5-893E-0552DC5BB2D5}" type="pres">
      <dgm:prSet presAssocID="{78A0B6CE-C426-4E21-84AE-8CDDCFE9E6C7}" presName="parTxOnly" presStyleLbl="node1" presStyleIdx="0" presStyleCnt="1" custLinFactX="-100000" custLinFactY="-127273" custLinFactNeighborX="-16030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59F955-71A3-4BED-B2FC-AD19E6EAD91C}" srcId="{6F7412BA-EDA8-4773-AE9F-22050A1DCE3E}" destId="{78A0B6CE-C426-4E21-84AE-8CDDCFE9E6C7}" srcOrd="0" destOrd="0" parTransId="{7C91C062-777C-463C-9345-DC9BB998C7F6}" sibTransId="{3E45A5DC-274E-4827-8BE9-5393A1E5D842}"/>
    <dgm:cxn modelId="{2B533ED3-36EA-4F15-BFDB-72D16F5AB78A}" type="presOf" srcId="{78A0B6CE-C426-4E21-84AE-8CDDCFE9E6C7}" destId="{A04F9ABA-4550-43E5-893E-0552DC5BB2D5}" srcOrd="0" destOrd="0" presId="urn:microsoft.com/office/officeart/2005/8/layout/hChevron3"/>
    <dgm:cxn modelId="{2B02DE4F-6391-4924-8DEE-2F5A9E22E012}" type="presOf" srcId="{6F7412BA-EDA8-4773-AE9F-22050A1DCE3E}" destId="{9CC868DA-FBBA-4F39-A4A3-3EBB83B24CF6}" srcOrd="0" destOrd="0" presId="urn:microsoft.com/office/officeart/2005/8/layout/hChevron3"/>
    <dgm:cxn modelId="{CB0B6655-B621-4BF9-974D-95FD7E09B3C9}" type="presParOf" srcId="{9CC868DA-FBBA-4F39-A4A3-3EBB83B24CF6}" destId="{A04F9ABA-4550-43E5-893E-0552DC5BB2D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412BA-EDA8-4773-AE9F-22050A1DCE3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CC868DA-FBBA-4F39-A4A3-3EBB83B24CF6}" type="pres">
      <dgm:prSet presAssocID="{6F7412BA-EDA8-4773-AE9F-22050A1DCE3E}" presName="Name0" presStyleCnt="0">
        <dgm:presLayoutVars>
          <dgm:dir/>
          <dgm:resizeHandles val="exact"/>
        </dgm:presLayoutVars>
      </dgm:prSet>
      <dgm:spPr/>
    </dgm:pt>
  </dgm:ptLst>
  <dgm:cxnLst>
    <dgm:cxn modelId="{94404EB2-1DB9-432A-833E-E87D9D4FDDC2}" type="presOf" srcId="{6F7412BA-EDA8-4773-AE9F-22050A1DCE3E}" destId="{9CC868DA-FBBA-4F39-A4A3-3EBB83B24CF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412BA-EDA8-4773-AE9F-22050A1DCE3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8A0B6CE-C426-4E21-84AE-8CDDCFE9E6C7}">
      <dgm:prSet phldrT="[Text]" custT="1"/>
      <dgm:spPr/>
      <dgm:t>
        <a:bodyPr/>
        <a:lstStyle/>
        <a:p>
          <a:pPr algn="l"/>
          <a:r>
            <a:rPr lang="en-US" sz="1600" b="1" dirty="0" smtClean="0"/>
            <a:t>DOE Technology Transfer/Partnering Annual Report 2014</a:t>
          </a:r>
          <a:endParaRPr lang="en-US" sz="1600" b="1" dirty="0"/>
        </a:p>
      </dgm:t>
    </dgm:pt>
    <dgm:pt modelId="{7C91C062-777C-463C-9345-DC9BB998C7F6}" type="parTrans" cxnId="{1159F955-71A3-4BED-B2FC-AD19E6EAD91C}">
      <dgm:prSet/>
      <dgm:spPr/>
      <dgm:t>
        <a:bodyPr/>
        <a:lstStyle/>
        <a:p>
          <a:endParaRPr lang="en-US"/>
        </a:p>
      </dgm:t>
    </dgm:pt>
    <dgm:pt modelId="{3E45A5DC-274E-4827-8BE9-5393A1E5D842}" type="sibTrans" cxnId="{1159F955-71A3-4BED-B2FC-AD19E6EAD91C}">
      <dgm:prSet/>
      <dgm:spPr/>
      <dgm:t>
        <a:bodyPr/>
        <a:lstStyle/>
        <a:p>
          <a:endParaRPr lang="en-US"/>
        </a:p>
      </dgm:t>
    </dgm:pt>
    <dgm:pt modelId="{9CC868DA-FBBA-4F39-A4A3-3EBB83B24CF6}" type="pres">
      <dgm:prSet presAssocID="{6F7412BA-EDA8-4773-AE9F-22050A1DCE3E}" presName="Name0" presStyleCnt="0">
        <dgm:presLayoutVars>
          <dgm:dir/>
          <dgm:resizeHandles val="exact"/>
        </dgm:presLayoutVars>
      </dgm:prSet>
      <dgm:spPr/>
    </dgm:pt>
    <dgm:pt modelId="{A04F9ABA-4550-43E5-893E-0552DC5BB2D5}" type="pres">
      <dgm:prSet presAssocID="{78A0B6CE-C426-4E21-84AE-8CDDCFE9E6C7}" presName="parTxOnly" presStyleLbl="node1" presStyleIdx="0" presStyleCnt="1" custScaleX="100098" custLinFactNeighborX="1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59F955-71A3-4BED-B2FC-AD19E6EAD91C}" srcId="{6F7412BA-EDA8-4773-AE9F-22050A1DCE3E}" destId="{78A0B6CE-C426-4E21-84AE-8CDDCFE9E6C7}" srcOrd="0" destOrd="0" parTransId="{7C91C062-777C-463C-9345-DC9BB998C7F6}" sibTransId="{3E45A5DC-274E-4827-8BE9-5393A1E5D842}"/>
    <dgm:cxn modelId="{F706910A-D31A-4AA8-A99D-DB06C92CBEF1}" type="presOf" srcId="{78A0B6CE-C426-4E21-84AE-8CDDCFE9E6C7}" destId="{A04F9ABA-4550-43E5-893E-0552DC5BB2D5}" srcOrd="0" destOrd="0" presId="urn:microsoft.com/office/officeart/2005/8/layout/hChevron3"/>
    <dgm:cxn modelId="{174834AF-9DD5-4577-A80D-187E0895AA41}" type="presOf" srcId="{6F7412BA-EDA8-4773-AE9F-22050A1DCE3E}" destId="{9CC868DA-FBBA-4F39-A4A3-3EBB83B24CF6}" srcOrd="0" destOrd="0" presId="urn:microsoft.com/office/officeart/2005/8/layout/hChevron3"/>
    <dgm:cxn modelId="{DA35253A-6A6B-4594-9C76-65C571ABE29D}" type="presParOf" srcId="{9CC868DA-FBBA-4F39-A4A3-3EBB83B24CF6}" destId="{A04F9ABA-4550-43E5-893E-0552DC5BB2D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7412BA-EDA8-4773-AE9F-22050A1DCE3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8A0B6CE-C426-4E21-84AE-8CDDCFE9E6C7}">
      <dgm:prSet phldrT="[Text]" custT="1"/>
      <dgm:spPr/>
      <dgm:t>
        <a:bodyPr/>
        <a:lstStyle/>
        <a:p>
          <a:pPr algn="l"/>
          <a:r>
            <a:rPr lang="en-US" sz="1600" b="1" dirty="0" smtClean="0"/>
            <a:t>Technology Transfer Execution Plan</a:t>
          </a:r>
          <a:endParaRPr lang="en-US" sz="1600" b="1" dirty="0"/>
        </a:p>
      </dgm:t>
    </dgm:pt>
    <dgm:pt modelId="{7C91C062-777C-463C-9345-DC9BB998C7F6}" type="parTrans" cxnId="{1159F955-71A3-4BED-B2FC-AD19E6EAD91C}">
      <dgm:prSet/>
      <dgm:spPr/>
      <dgm:t>
        <a:bodyPr/>
        <a:lstStyle/>
        <a:p>
          <a:endParaRPr lang="en-US"/>
        </a:p>
      </dgm:t>
    </dgm:pt>
    <dgm:pt modelId="{3E45A5DC-274E-4827-8BE9-5393A1E5D842}" type="sibTrans" cxnId="{1159F955-71A3-4BED-B2FC-AD19E6EAD91C}">
      <dgm:prSet/>
      <dgm:spPr/>
      <dgm:t>
        <a:bodyPr/>
        <a:lstStyle/>
        <a:p>
          <a:endParaRPr lang="en-US"/>
        </a:p>
      </dgm:t>
    </dgm:pt>
    <dgm:pt modelId="{9CC868DA-FBBA-4F39-A4A3-3EBB83B24CF6}" type="pres">
      <dgm:prSet presAssocID="{6F7412BA-EDA8-4773-AE9F-22050A1DCE3E}" presName="Name0" presStyleCnt="0">
        <dgm:presLayoutVars>
          <dgm:dir/>
          <dgm:resizeHandles val="exact"/>
        </dgm:presLayoutVars>
      </dgm:prSet>
      <dgm:spPr/>
    </dgm:pt>
    <dgm:pt modelId="{A04F9ABA-4550-43E5-893E-0552DC5BB2D5}" type="pres">
      <dgm:prSet presAssocID="{78A0B6CE-C426-4E21-84AE-8CDDCFE9E6C7}" presName="parTxOnly" presStyleLbl="node1" presStyleIdx="0" presStyleCnt="1" custScaleX="100098" custLinFactX="-100000" custLinFactY="-127273" custLinFactNeighborX="-16030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59F955-71A3-4BED-B2FC-AD19E6EAD91C}" srcId="{6F7412BA-EDA8-4773-AE9F-22050A1DCE3E}" destId="{78A0B6CE-C426-4E21-84AE-8CDDCFE9E6C7}" srcOrd="0" destOrd="0" parTransId="{7C91C062-777C-463C-9345-DC9BB998C7F6}" sibTransId="{3E45A5DC-274E-4827-8BE9-5393A1E5D842}"/>
    <dgm:cxn modelId="{B81C89F5-621E-4237-A8A8-7AEE1F0228BA}" type="presOf" srcId="{78A0B6CE-C426-4E21-84AE-8CDDCFE9E6C7}" destId="{A04F9ABA-4550-43E5-893E-0552DC5BB2D5}" srcOrd="0" destOrd="0" presId="urn:microsoft.com/office/officeart/2005/8/layout/hChevron3"/>
    <dgm:cxn modelId="{E19FCADF-90AA-4030-A601-5547BC8D4D22}" type="presOf" srcId="{6F7412BA-EDA8-4773-AE9F-22050A1DCE3E}" destId="{9CC868DA-FBBA-4F39-A4A3-3EBB83B24CF6}" srcOrd="0" destOrd="0" presId="urn:microsoft.com/office/officeart/2005/8/layout/hChevron3"/>
    <dgm:cxn modelId="{7483D7E3-B76B-419E-B204-AD5782FBE6B1}" type="presParOf" srcId="{9CC868DA-FBBA-4F39-A4A3-3EBB83B24CF6}" destId="{A04F9ABA-4550-43E5-893E-0552DC5BB2D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7412BA-EDA8-4773-AE9F-22050A1DCE3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8A0B6CE-C426-4E21-84AE-8CDDCFE9E6C7}">
      <dgm:prSet phldrT="[Text]" custT="1"/>
      <dgm:spPr/>
      <dgm:t>
        <a:bodyPr/>
        <a:lstStyle/>
        <a:p>
          <a:pPr algn="l"/>
          <a:r>
            <a:rPr lang="en-US" sz="1400" b="1" dirty="0" smtClean="0"/>
            <a:t>FY16 Technology Commercialization Fund -Implementation</a:t>
          </a:r>
          <a:endParaRPr lang="en-US" sz="1400" b="1" dirty="0"/>
        </a:p>
      </dgm:t>
    </dgm:pt>
    <dgm:pt modelId="{7C91C062-777C-463C-9345-DC9BB998C7F6}" type="parTrans" cxnId="{1159F955-71A3-4BED-B2FC-AD19E6EAD91C}">
      <dgm:prSet/>
      <dgm:spPr/>
      <dgm:t>
        <a:bodyPr/>
        <a:lstStyle/>
        <a:p>
          <a:endParaRPr lang="en-US"/>
        </a:p>
      </dgm:t>
    </dgm:pt>
    <dgm:pt modelId="{3E45A5DC-274E-4827-8BE9-5393A1E5D842}" type="sibTrans" cxnId="{1159F955-71A3-4BED-B2FC-AD19E6EAD91C}">
      <dgm:prSet/>
      <dgm:spPr/>
      <dgm:t>
        <a:bodyPr/>
        <a:lstStyle/>
        <a:p>
          <a:endParaRPr lang="en-US"/>
        </a:p>
      </dgm:t>
    </dgm:pt>
    <dgm:pt modelId="{9CC868DA-FBBA-4F39-A4A3-3EBB83B24CF6}" type="pres">
      <dgm:prSet presAssocID="{6F7412BA-EDA8-4773-AE9F-22050A1DCE3E}" presName="Name0" presStyleCnt="0">
        <dgm:presLayoutVars>
          <dgm:dir/>
          <dgm:resizeHandles val="exact"/>
        </dgm:presLayoutVars>
      </dgm:prSet>
      <dgm:spPr/>
    </dgm:pt>
    <dgm:pt modelId="{A04F9ABA-4550-43E5-893E-0552DC5BB2D5}" type="pres">
      <dgm:prSet presAssocID="{78A0B6CE-C426-4E21-84AE-8CDDCFE9E6C7}" presName="parTxOnly" presStyleLbl="node1" presStyleIdx="0" presStyleCnt="1" custScaleX="100098" custLinFactX="-100000" custLinFactY="-127273" custLinFactNeighborX="-16030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59F955-71A3-4BED-B2FC-AD19E6EAD91C}" srcId="{6F7412BA-EDA8-4773-AE9F-22050A1DCE3E}" destId="{78A0B6CE-C426-4E21-84AE-8CDDCFE9E6C7}" srcOrd="0" destOrd="0" parTransId="{7C91C062-777C-463C-9345-DC9BB998C7F6}" sibTransId="{3E45A5DC-274E-4827-8BE9-5393A1E5D842}"/>
    <dgm:cxn modelId="{A751A0AE-9237-4D70-9D1F-6BA911B0E9C2}" type="presOf" srcId="{78A0B6CE-C426-4E21-84AE-8CDDCFE9E6C7}" destId="{A04F9ABA-4550-43E5-893E-0552DC5BB2D5}" srcOrd="0" destOrd="0" presId="urn:microsoft.com/office/officeart/2005/8/layout/hChevron3"/>
    <dgm:cxn modelId="{B2353A0F-C805-47F2-8097-CFFFC257FE28}" type="presOf" srcId="{6F7412BA-EDA8-4773-AE9F-22050A1DCE3E}" destId="{9CC868DA-FBBA-4F39-A4A3-3EBB83B24CF6}" srcOrd="0" destOrd="0" presId="urn:microsoft.com/office/officeart/2005/8/layout/hChevron3"/>
    <dgm:cxn modelId="{9CCDBA26-E410-4B51-B5E7-C39B23E18934}" type="presParOf" srcId="{9CC868DA-FBBA-4F39-A4A3-3EBB83B24CF6}" destId="{A04F9ABA-4550-43E5-893E-0552DC5BB2D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7412BA-EDA8-4773-AE9F-22050A1DCE3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8A0B6CE-C426-4E21-84AE-8CDDCFE9E6C7}">
      <dgm:prSet phldrT="[Text]" custT="1"/>
      <dgm:spPr/>
      <dgm:t>
        <a:bodyPr/>
        <a:lstStyle/>
        <a:p>
          <a:pPr algn="l"/>
          <a:r>
            <a:rPr lang="en-US" sz="1400" b="1" dirty="0" smtClean="0"/>
            <a:t>NIST Federal Lab Tech Transfer Summary Data</a:t>
          </a:r>
          <a:endParaRPr lang="en-US" sz="1400" b="1" dirty="0"/>
        </a:p>
      </dgm:t>
    </dgm:pt>
    <dgm:pt modelId="{7C91C062-777C-463C-9345-DC9BB998C7F6}" type="parTrans" cxnId="{1159F955-71A3-4BED-B2FC-AD19E6EAD91C}">
      <dgm:prSet/>
      <dgm:spPr/>
      <dgm:t>
        <a:bodyPr/>
        <a:lstStyle/>
        <a:p>
          <a:endParaRPr lang="en-US"/>
        </a:p>
      </dgm:t>
    </dgm:pt>
    <dgm:pt modelId="{3E45A5DC-274E-4827-8BE9-5393A1E5D842}" type="sibTrans" cxnId="{1159F955-71A3-4BED-B2FC-AD19E6EAD91C}">
      <dgm:prSet/>
      <dgm:spPr/>
      <dgm:t>
        <a:bodyPr/>
        <a:lstStyle/>
        <a:p>
          <a:endParaRPr lang="en-US"/>
        </a:p>
      </dgm:t>
    </dgm:pt>
    <dgm:pt modelId="{9CC868DA-FBBA-4F39-A4A3-3EBB83B24CF6}" type="pres">
      <dgm:prSet presAssocID="{6F7412BA-EDA8-4773-AE9F-22050A1DCE3E}" presName="Name0" presStyleCnt="0">
        <dgm:presLayoutVars>
          <dgm:dir/>
          <dgm:resizeHandles val="exact"/>
        </dgm:presLayoutVars>
      </dgm:prSet>
      <dgm:spPr/>
    </dgm:pt>
    <dgm:pt modelId="{A04F9ABA-4550-43E5-893E-0552DC5BB2D5}" type="pres">
      <dgm:prSet presAssocID="{78A0B6CE-C426-4E21-84AE-8CDDCFE9E6C7}" presName="parTxOnly" presStyleLbl="node1" presStyleIdx="0" presStyleCnt="1" custLinFactX="-100000" custLinFactY="-127273" custLinFactNeighborX="-16030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59F955-71A3-4BED-B2FC-AD19E6EAD91C}" srcId="{6F7412BA-EDA8-4773-AE9F-22050A1DCE3E}" destId="{78A0B6CE-C426-4E21-84AE-8CDDCFE9E6C7}" srcOrd="0" destOrd="0" parTransId="{7C91C062-777C-463C-9345-DC9BB998C7F6}" sibTransId="{3E45A5DC-274E-4827-8BE9-5393A1E5D842}"/>
    <dgm:cxn modelId="{2993239F-B96C-462F-9ECD-5C426D924437}" type="presOf" srcId="{78A0B6CE-C426-4E21-84AE-8CDDCFE9E6C7}" destId="{A04F9ABA-4550-43E5-893E-0552DC5BB2D5}" srcOrd="0" destOrd="0" presId="urn:microsoft.com/office/officeart/2005/8/layout/hChevron3"/>
    <dgm:cxn modelId="{E1A51E50-53C8-40DF-A731-209F7E39F7F4}" type="presOf" srcId="{6F7412BA-EDA8-4773-AE9F-22050A1DCE3E}" destId="{9CC868DA-FBBA-4F39-A4A3-3EBB83B24CF6}" srcOrd="0" destOrd="0" presId="urn:microsoft.com/office/officeart/2005/8/layout/hChevron3"/>
    <dgm:cxn modelId="{A79B93A5-4345-484B-8A3A-710540B0F95D}" type="presParOf" srcId="{9CC868DA-FBBA-4F39-A4A3-3EBB83B24CF6}" destId="{A04F9ABA-4550-43E5-893E-0552DC5BB2D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ABA-4550-43E5-893E-0552DC5BB2D5}">
      <dsp:nvSpPr>
        <dsp:cNvPr id="0" name=""/>
        <dsp:cNvSpPr/>
      </dsp:nvSpPr>
      <dsp:spPr>
        <a:xfrm>
          <a:off x="0" y="0"/>
          <a:ext cx="6394549" cy="609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FY16 and FY17 Technology Commercialization Fund - Planning &amp; Development</a:t>
          </a:r>
          <a:endParaRPr lang="en-US" sz="1600" b="1" kern="1200" dirty="0"/>
        </a:p>
      </dsp:txBody>
      <dsp:txXfrm>
        <a:off x="0" y="0"/>
        <a:ext cx="6242149" cy="60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ABA-4550-43E5-893E-0552DC5BB2D5}">
      <dsp:nvSpPr>
        <dsp:cNvPr id="0" name=""/>
        <dsp:cNvSpPr/>
      </dsp:nvSpPr>
      <dsp:spPr>
        <a:xfrm>
          <a:off x="3863" y="0"/>
          <a:ext cx="3958536" cy="609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DOE Technology Transfer/Partnering Annual Report 2014</a:t>
          </a:r>
          <a:endParaRPr lang="en-US" sz="1600" b="1" kern="1200" dirty="0"/>
        </a:p>
      </dsp:txBody>
      <dsp:txXfrm>
        <a:off x="3863" y="0"/>
        <a:ext cx="3806136" cy="609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ABA-4550-43E5-893E-0552DC5BB2D5}">
      <dsp:nvSpPr>
        <dsp:cNvPr id="0" name=""/>
        <dsp:cNvSpPr/>
      </dsp:nvSpPr>
      <dsp:spPr>
        <a:xfrm>
          <a:off x="0" y="0"/>
          <a:ext cx="6394558" cy="609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Technology Transfer Execution Plan</a:t>
          </a:r>
          <a:endParaRPr lang="en-US" sz="1600" b="1" kern="1200" dirty="0"/>
        </a:p>
      </dsp:txBody>
      <dsp:txXfrm>
        <a:off x="0" y="0"/>
        <a:ext cx="6242158" cy="609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ABA-4550-43E5-893E-0552DC5BB2D5}">
      <dsp:nvSpPr>
        <dsp:cNvPr id="0" name=""/>
        <dsp:cNvSpPr/>
      </dsp:nvSpPr>
      <dsp:spPr>
        <a:xfrm>
          <a:off x="0" y="0"/>
          <a:ext cx="2131519" cy="609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FY16 Technology Commercialization Fund -Implementation</a:t>
          </a:r>
          <a:endParaRPr lang="en-US" sz="1400" b="1" kern="1200" dirty="0"/>
        </a:p>
      </dsp:txBody>
      <dsp:txXfrm>
        <a:off x="0" y="0"/>
        <a:ext cx="1979119" cy="609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ABA-4550-43E5-893E-0552DC5BB2D5}">
      <dsp:nvSpPr>
        <dsp:cNvPr id="0" name=""/>
        <dsp:cNvSpPr/>
      </dsp:nvSpPr>
      <dsp:spPr>
        <a:xfrm>
          <a:off x="0" y="0"/>
          <a:ext cx="2055390" cy="609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NIST Federal Lab Tech Transfer Summary Data</a:t>
          </a:r>
          <a:endParaRPr lang="en-US" sz="1400" b="1" kern="1200" dirty="0"/>
        </a:p>
      </dsp:txBody>
      <dsp:txXfrm>
        <a:off x="0" y="0"/>
        <a:ext cx="1902990" cy="60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</cdr:x>
      <cdr:y>0.13182</cdr:y>
    </cdr:from>
    <cdr:to>
      <cdr:x>0.63149</cdr:x>
      <cdr:y>0.18608</cdr:y>
    </cdr:to>
    <cdr:sp macro="" textlink="">
      <cdr:nvSpPr>
        <cdr:cNvPr id="2" name="TextBox 11"/>
        <cdr:cNvSpPr txBox="1"/>
      </cdr:nvSpPr>
      <cdr:spPr>
        <a:xfrm xmlns:a="http://schemas.openxmlformats.org/drawingml/2006/main" flipH="1">
          <a:off x="3438157" y="672990"/>
          <a:ext cx="117157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32 projects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0.35801</cdr:x>
      <cdr:y>0.19952</cdr:y>
    </cdr:from>
    <cdr:to>
      <cdr:x>0.48166</cdr:x>
      <cdr:y>0.25378</cdr:y>
    </cdr:to>
    <cdr:sp macro="" textlink="">
      <cdr:nvSpPr>
        <cdr:cNvPr id="3" name="TextBox 12"/>
        <cdr:cNvSpPr txBox="1"/>
      </cdr:nvSpPr>
      <cdr:spPr>
        <a:xfrm xmlns:a="http://schemas.openxmlformats.org/drawingml/2006/main" flipH="1">
          <a:off x="2613345" y="1018635"/>
          <a:ext cx="90264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10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0.32644</cdr:x>
      <cdr:y>0.2597</cdr:y>
    </cdr:from>
    <cdr:to>
      <cdr:x>0.44351</cdr:x>
      <cdr:y>0.31396</cdr:y>
    </cdr:to>
    <cdr:sp macro="" textlink="">
      <cdr:nvSpPr>
        <cdr:cNvPr id="4" name="TextBox 13"/>
        <cdr:cNvSpPr txBox="1"/>
      </cdr:nvSpPr>
      <cdr:spPr>
        <a:xfrm xmlns:a="http://schemas.openxmlformats.org/drawingml/2006/main" flipH="1">
          <a:off x="2382915" y="1325875"/>
          <a:ext cx="85461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9</a:t>
          </a:r>
        </a:p>
      </cdr:txBody>
    </cdr:sp>
  </cdr:relSizeAnchor>
  <cdr:relSizeAnchor xmlns:cdr="http://schemas.openxmlformats.org/drawingml/2006/chartDrawing">
    <cdr:from>
      <cdr:x>0.32644</cdr:x>
      <cdr:y>0.33492</cdr:y>
    </cdr:from>
    <cdr:to>
      <cdr:x>0.42951</cdr:x>
      <cdr:y>0.38918</cdr:y>
    </cdr:to>
    <cdr:sp macro="" textlink="">
      <cdr:nvSpPr>
        <cdr:cNvPr id="5" name="TextBox 14"/>
        <cdr:cNvSpPr txBox="1"/>
      </cdr:nvSpPr>
      <cdr:spPr>
        <a:xfrm xmlns:a="http://schemas.openxmlformats.org/drawingml/2006/main" flipH="1">
          <a:off x="2382915" y="1709925"/>
          <a:ext cx="7523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0.32644</cdr:x>
      <cdr:y>0.39589</cdr:y>
    </cdr:from>
    <cdr:to>
      <cdr:x>0.42951</cdr:x>
      <cdr:y>0.45015</cdr:y>
    </cdr:to>
    <cdr:sp macro="" textlink="">
      <cdr:nvSpPr>
        <cdr:cNvPr id="6" name="TextBox 15"/>
        <cdr:cNvSpPr txBox="1"/>
      </cdr:nvSpPr>
      <cdr:spPr>
        <a:xfrm xmlns:a="http://schemas.openxmlformats.org/drawingml/2006/main" flipH="1">
          <a:off x="2382915" y="2021192"/>
          <a:ext cx="75236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5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0.32644</cdr:x>
      <cdr:y>0.46281</cdr:y>
    </cdr:from>
    <cdr:to>
      <cdr:x>0.41162</cdr:x>
      <cdr:y>0.51706</cdr:y>
    </cdr:to>
    <cdr:sp macro="" textlink="">
      <cdr:nvSpPr>
        <cdr:cNvPr id="7" name="TextBox 16"/>
        <cdr:cNvSpPr txBox="1"/>
      </cdr:nvSpPr>
      <cdr:spPr>
        <a:xfrm xmlns:a="http://schemas.openxmlformats.org/drawingml/2006/main" flipH="1">
          <a:off x="2382915" y="2362810"/>
          <a:ext cx="62179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7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0.32644</cdr:x>
      <cdr:y>0.59069</cdr:y>
    </cdr:from>
    <cdr:to>
      <cdr:x>0.41162</cdr:x>
      <cdr:y>0.64494</cdr:y>
    </cdr:to>
    <cdr:sp macro="" textlink="">
      <cdr:nvSpPr>
        <cdr:cNvPr id="8" name="TextBox 16"/>
        <cdr:cNvSpPr txBox="1"/>
      </cdr:nvSpPr>
      <cdr:spPr>
        <a:xfrm xmlns:a="http://schemas.openxmlformats.org/drawingml/2006/main" flipH="1">
          <a:off x="2382915" y="3015695"/>
          <a:ext cx="62179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8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0.32814</cdr:x>
      <cdr:y>0.54046</cdr:y>
    </cdr:from>
    <cdr:to>
      <cdr:x>0.41332</cdr:x>
      <cdr:y>0.59471</cdr:y>
    </cdr:to>
    <cdr:sp macro="" textlink="">
      <cdr:nvSpPr>
        <cdr:cNvPr id="9" name="TextBox 16"/>
        <cdr:cNvSpPr txBox="1"/>
      </cdr:nvSpPr>
      <cdr:spPr>
        <a:xfrm xmlns:a="http://schemas.openxmlformats.org/drawingml/2006/main" flipH="1">
          <a:off x="2395310" y="2759255"/>
          <a:ext cx="62179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6</a:t>
          </a:r>
        </a:p>
      </cdr:txBody>
    </cdr:sp>
  </cdr:relSizeAnchor>
  <cdr:relSizeAnchor xmlns:cdr="http://schemas.openxmlformats.org/drawingml/2006/chartDrawing">
    <cdr:from>
      <cdr:x>0.32644</cdr:x>
      <cdr:y>0.64873</cdr:y>
    </cdr:from>
    <cdr:to>
      <cdr:x>0.38341</cdr:x>
      <cdr:y>0.70299</cdr:y>
    </cdr:to>
    <cdr:sp macro="" textlink="">
      <cdr:nvSpPr>
        <cdr:cNvPr id="10" name="TextBox 19"/>
        <cdr:cNvSpPr txBox="1"/>
      </cdr:nvSpPr>
      <cdr:spPr>
        <a:xfrm xmlns:a="http://schemas.openxmlformats.org/drawingml/2006/main" flipH="1">
          <a:off x="2382915" y="3312044"/>
          <a:ext cx="41586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4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0.32644</cdr:x>
      <cdr:y>0.71857</cdr:y>
    </cdr:from>
    <cdr:to>
      <cdr:x>0.38341</cdr:x>
      <cdr:y>0.77282</cdr:y>
    </cdr:to>
    <cdr:sp macro="" textlink="">
      <cdr:nvSpPr>
        <cdr:cNvPr id="11" name="TextBox 19"/>
        <cdr:cNvSpPr txBox="1"/>
      </cdr:nvSpPr>
      <cdr:spPr>
        <a:xfrm xmlns:a="http://schemas.openxmlformats.org/drawingml/2006/main" flipH="1">
          <a:off x="2382915" y="3668580"/>
          <a:ext cx="41586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3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0.5211</cdr:x>
      <cdr:y>0.78627</cdr:y>
    </cdr:from>
    <cdr:to>
      <cdr:x>0.59641</cdr:x>
      <cdr:y>0.84053</cdr:y>
    </cdr:to>
    <cdr:sp macro="" textlink="">
      <cdr:nvSpPr>
        <cdr:cNvPr id="12" name="TextBox 21"/>
        <cdr:cNvSpPr txBox="1"/>
      </cdr:nvSpPr>
      <cdr:spPr>
        <a:xfrm xmlns:a="http://schemas.openxmlformats.org/drawingml/2006/main" flipH="1">
          <a:off x="3803900" y="4014225"/>
          <a:ext cx="54973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27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0.84729</cdr:x>
      <cdr:y>0.85397</cdr:y>
    </cdr:from>
    <cdr:to>
      <cdr:x>0.92819</cdr:x>
      <cdr:y>0.90823</cdr:y>
    </cdr:to>
    <cdr:sp macro="" textlink="">
      <cdr:nvSpPr>
        <cdr:cNvPr id="13" name="TextBox 22"/>
        <cdr:cNvSpPr txBox="1"/>
      </cdr:nvSpPr>
      <cdr:spPr>
        <a:xfrm xmlns:a="http://schemas.openxmlformats.org/drawingml/2006/main" flipH="1">
          <a:off x="6185010" y="4359870"/>
          <a:ext cx="59055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67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0.39483</cdr:x>
      <cdr:y>0.91415</cdr:y>
    </cdr:from>
    <cdr:to>
      <cdr:x>0.47573</cdr:x>
      <cdr:y>0.96841</cdr:y>
    </cdr:to>
    <cdr:sp macro="" textlink="">
      <cdr:nvSpPr>
        <cdr:cNvPr id="14" name="TextBox 27"/>
        <cdr:cNvSpPr txBox="1"/>
      </cdr:nvSpPr>
      <cdr:spPr>
        <a:xfrm xmlns:a="http://schemas.openxmlformats.org/drawingml/2006/main" flipH="1">
          <a:off x="2882180" y="4667110"/>
          <a:ext cx="59055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/>
            <a:t>38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F2CC8-F421-46A1-8DC0-A8FFA993106B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A32A2-11D0-461B-B14C-3115B906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1DC10-8CEC-487E-A745-33DE37EACF8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EED7-6DA3-444F-8421-AC40FC90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7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FEF9-E8F1-48F2-9387-5416A1F691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1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09600"/>
            <a:ext cx="1981200" cy="1981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 userDrawn="1"/>
        </p:nvGrpSpPr>
        <p:grpSpPr>
          <a:xfrm>
            <a:off x="0" y="5791200"/>
            <a:ext cx="9153525" cy="533400"/>
            <a:chOff x="0" y="5791200"/>
            <a:chExt cx="9153525" cy="533400"/>
          </a:xfrm>
        </p:grpSpPr>
        <p:sp>
          <p:nvSpPr>
            <p:cNvPr id="9" name="Rectangle 8"/>
            <p:cNvSpPr/>
            <p:nvPr/>
          </p:nvSpPr>
          <p:spPr>
            <a:xfrm>
              <a:off x="0" y="5791200"/>
              <a:ext cx="9144000" cy="533400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88000">
                  <a:srgbClr val="008D40"/>
                </a:gs>
                <a:gs pos="100000">
                  <a:srgbClr val="007A3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886450"/>
              <a:ext cx="9153525" cy="304800"/>
            </a:xfrm>
            <a:prstGeom prst="rect">
              <a:avLst/>
            </a:prstGeom>
            <a:gradFill flip="none" rotWithShape="1">
              <a:gsLst>
                <a:gs pos="100000">
                  <a:srgbClr val="002060"/>
                </a:gs>
                <a:gs pos="0">
                  <a:schemeClr val="accent1">
                    <a:shade val="93000"/>
                    <a:satMod val="130000"/>
                  </a:schemeClr>
                </a:gs>
                <a:gs pos="43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008115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8500" y="6400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Official</a:t>
            </a:r>
            <a:r>
              <a:rPr lang="en-US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Only – Not for Distribution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-10064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"/>
            <a:ext cx="762000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46421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8500" y="6400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Official</a:t>
            </a:r>
            <a:r>
              <a:rPr lang="en-US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Only – Not for Distribution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-10064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"/>
            <a:ext cx="762000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73928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04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339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8500" y="6400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Official</a:t>
            </a:r>
            <a:r>
              <a:rPr lang="en-US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Only – Not for Distribution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10064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"/>
            <a:ext cx="762000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318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8500" y="6400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Official</a:t>
            </a:r>
            <a:r>
              <a:rPr lang="en-US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Only – Not for Distribution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"/>
            <a:ext cx="762000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52895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38500" y="6400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Official</a:t>
            </a:r>
            <a:r>
              <a:rPr lang="en-US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Only – Not for Distribution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-10064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"/>
            <a:ext cx="762000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4877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38500" y="6400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Official</a:t>
            </a:r>
            <a:r>
              <a:rPr lang="en-US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Only – Not for Distribution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10800000">
            <a:off x="-10064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"/>
            <a:ext cx="762000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7476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38500" y="6400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Official</a:t>
            </a:r>
            <a:r>
              <a:rPr lang="en-US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Only – Not for Distribution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-10064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"/>
            <a:ext cx="762000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7406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38500" y="6400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Official</a:t>
            </a:r>
            <a:r>
              <a:rPr lang="en-US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Only – Not for Distribution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-10064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"/>
            <a:ext cx="762000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66893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38500" y="6400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Official</a:t>
            </a:r>
            <a:r>
              <a:rPr lang="en-US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Only – Not for Distribution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-10064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"/>
            <a:ext cx="762000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9626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38500" y="6400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Official</a:t>
            </a:r>
            <a:r>
              <a:rPr lang="en-US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Only – Not for Distribution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-10064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"/>
            <a:ext cx="762000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7593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5403-2DC4-4691-AA1D-D97AFB7A0A30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D7B5-9A3A-4100-B9A2-44E96009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atchgeo.com/map/fad0938a0b896aa1d87d77af84fb88c3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an IMPACT: </a:t>
            </a:r>
            <a:r>
              <a:rPr lang="en-US" dirty="0" smtClean="0"/>
              <a:t>Improved </a:t>
            </a:r>
            <a:r>
              <a:rPr lang="en-US" dirty="0"/>
              <a:t>Metrics and the DOE </a:t>
            </a:r>
            <a:r>
              <a:rPr lang="en-US" dirty="0" smtClean="0"/>
              <a:t>FY14 Data </a:t>
            </a:r>
            <a:r>
              <a:rPr lang="en-US" dirty="0"/>
              <a:t>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1662370"/>
            <a:ext cx="8229600" cy="4525963"/>
          </a:xfrm>
        </p:spPr>
        <p:txBody>
          <a:bodyPr/>
          <a:lstStyle/>
          <a:p>
            <a:r>
              <a:rPr lang="en-US" dirty="0"/>
              <a:t>Overview and Context </a:t>
            </a:r>
            <a:r>
              <a:rPr lang="en-US" dirty="0" smtClean="0"/>
              <a:t>Setting- Bill/Steve</a:t>
            </a:r>
          </a:p>
          <a:p>
            <a:r>
              <a:rPr lang="en-US" dirty="0"/>
              <a:t>Lab Partnerships- Lessons from 2014 Data </a:t>
            </a:r>
            <a:r>
              <a:rPr lang="en-US" dirty="0" smtClean="0"/>
              <a:t>Calls- Charlie</a:t>
            </a:r>
          </a:p>
          <a:p>
            <a:r>
              <a:rPr lang="en-US" dirty="0"/>
              <a:t>Review of </a:t>
            </a:r>
            <a:r>
              <a:rPr lang="en-US" dirty="0" smtClean="0"/>
              <a:t>TTWG/NIST Metrics- Ingrid</a:t>
            </a:r>
          </a:p>
          <a:p>
            <a:r>
              <a:rPr lang="en-US" dirty="0" smtClean="0"/>
              <a:t>Future Metrics- Bill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Discussion led by: Bill Farris</a:t>
            </a:r>
            <a:r>
              <a:rPr lang="en-US" sz="2400" dirty="0"/>
              <a:t>, Steve McMaster, Charlie </a:t>
            </a:r>
            <a:r>
              <a:rPr lang="en-US" sz="2400" dirty="0" smtClean="0"/>
              <a:t>Russomanno and Ingrid Milton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273169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Transitions includes Technology Transfer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B2F1-82B9-4229-A38D-C0B0D2AFF670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19328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DOE is committed to strengthening its technology transfer capabilities and recognizes that </a:t>
            </a:r>
            <a:r>
              <a:rPr lang="en-US" sz="2000" b="1" dirty="0"/>
              <a:t>technology transfer is just one component </a:t>
            </a:r>
            <a:r>
              <a:rPr lang="en-US" sz="2000" dirty="0"/>
              <a:t>of its overall mission to promote scientific and technological innovation that advances the economic, energy, and national security interests of the United States.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8291" y="3045250"/>
            <a:ext cx="8610600" cy="1524003"/>
            <a:chOff x="304800" y="2743200"/>
            <a:chExt cx="8610600" cy="1939496"/>
          </a:xfrm>
        </p:grpSpPr>
        <p:sp>
          <p:nvSpPr>
            <p:cNvPr id="12" name="Freeform 11"/>
            <p:cNvSpPr/>
            <p:nvPr/>
          </p:nvSpPr>
          <p:spPr>
            <a:xfrm>
              <a:off x="304800" y="2743200"/>
              <a:ext cx="8610600" cy="594360"/>
            </a:xfrm>
            <a:custGeom>
              <a:avLst/>
              <a:gdLst>
                <a:gd name="connsiteX0" fmla="*/ 0 w 8610600"/>
                <a:gd name="connsiteY0" fmla="*/ 0 h 594360"/>
                <a:gd name="connsiteX1" fmla="*/ 8610600 w 8610600"/>
                <a:gd name="connsiteY1" fmla="*/ 0 h 594360"/>
                <a:gd name="connsiteX2" fmla="*/ 8610600 w 8610600"/>
                <a:gd name="connsiteY2" fmla="*/ 594360 h 594360"/>
                <a:gd name="connsiteX3" fmla="*/ 0 w 8610600"/>
                <a:gd name="connsiteY3" fmla="*/ 594360 h 594360"/>
                <a:gd name="connsiteX4" fmla="*/ 0 w 8610600"/>
                <a:gd name="connsiteY4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0600" h="594360">
                  <a:moveTo>
                    <a:pt x="0" y="0"/>
                  </a:moveTo>
                  <a:lnTo>
                    <a:pt x="8610600" y="0"/>
                  </a:lnTo>
                  <a:lnTo>
                    <a:pt x="8610600" y="594360"/>
                  </a:lnTo>
                  <a:lnTo>
                    <a:pt x="0" y="594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/>
                <a:t>Technology Transitions</a:t>
              </a:r>
              <a:endParaRPr lang="en-US" sz="27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67000" y="3434534"/>
              <a:ext cx="1981200" cy="1248156"/>
            </a:xfrm>
            <a:custGeom>
              <a:avLst/>
              <a:gdLst>
                <a:gd name="connsiteX0" fmla="*/ 0 w 2867397"/>
                <a:gd name="connsiteY0" fmla="*/ 0 h 1248156"/>
                <a:gd name="connsiteX1" fmla="*/ 2867397 w 2867397"/>
                <a:gd name="connsiteY1" fmla="*/ 0 h 1248156"/>
                <a:gd name="connsiteX2" fmla="*/ 2867397 w 2867397"/>
                <a:gd name="connsiteY2" fmla="*/ 1248156 h 1248156"/>
                <a:gd name="connsiteX3" fmla="*/ 0 w 2867397"/>
                <a:gd name="connsiteY3" fmla="*/ 1248156 h 1248156"/>
                <a:gd name="connsiteX4" fmla="*/ 0 w 2867397"/>
                <a:gd name="connsiteY4" fmla="*/ 0 h 124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397" h="1248156">
                  <a:moveTo>
                    <a:pt x="0" y="0"/>
                  </a:moveTo>
                  <a:lnTo>
                    <a:pt x="2867397" y="0"/>
                  </a:lnTo>
                  <a:lnTo>
                    <a:pt x="2867397" y="1248156"/>
                  </a:lnTo>
                  <a:lnTo>
                    <a:pt x="0" y="12481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Technology Transfer</a:t>
              </a:r>
              <a:endParaRPr lang="en-US" sz="24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648200" y="3422022"/>
              <a:ext cx="2438400" cy="1248156"/>
            </a:xfrm>
            <a:custGeom>
              <a:avLst/>
              <a:gdLst>
                <a:gd name="connsiteX0" fmla="*/ 0 w 2867397"/>
                <a:gd name="connsiteY0" fmla="*/ 0 h 1248156"/>
                <a:gd name="connsiteX1" fmla="*/ 2867397 w 2867397"/>
                <a:gd name="connsiteY1" fmla="*/ 0 h 1248156"/>
                <a:gd name="connsiteX2" fmla="*/ 2867397 w 2867397"/>
                <a:gd name="connsiteY2" fmla="*/ 1248156 h 1248156"/>
                <a:gd name="connsiteX3" fmla="*/ 0 w 2867397"/>
                <a:gd name="connsiteY3" fmla="*/ 1248156 h 1248156"/>
                <a:gd name="connsiteX4" fmla="*/ 0 w 2867397"/>
                <a:gd name="connsiteY4" fmla="*/ 0 h 124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397" h="1248156">
                  <a:moveTo>
                    <a:pt x="0" y="0"/>
                  </a:moveTo>
                  <a:lnTo>
                    <a:pt x="2867397" y="0"/>
                  </a:lnTo>
                  <a:lnTo>
                    <a:pt x="2867397" y="1248156"/>
                  </a:lnTo>
                  <a:lnTo>
                    <a:pt x="0" y="12481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Commercialization</a:t>
              </a:r>
              <a:endParaRPr lang="en-US" sz="22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86600" y="3434534"/>
              <a:ext cx="1824595" cy="1248156"/>
            </a:xfrm>
            <a:custGeom>
              <a:avLst/>
              <a:gdLst>
                <a:gd name="connsiteX0" fmla="*/ 0 w 2867397"/>
                <a:gd name="connsiteY0" fmla="*/ 0 h 1248156"/>
                <a:gd name="connsiteX1" fmla="*/ 2867397 w 2867397"/>
                <a:gd name="connsiteY1" fmla="*/ 0 h 1248156"/>
                <a:gd name="connsiteX2" fmla="*/ 2867397 w 2867397"/>
                <a:gd name="connsiteY2" fmla="*/ 1248156 h 1248156"/>
                <a:gd name="connsiteX3" fmla="*/ 0 w 2867397"/>
                <a:gd name="connsiteY3" fmla="*/ 1248156 h 1248156"/>
                <a:gd name="connsiteX4" fmla="*/ 0 w 2867397"/>
                <a:gd name="connsiteY4" fmla="*/ 0 h 124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397" h="1248156">
                  <a:moveTo>
                    <a:pt x="0" y="0"/>
                  </a:moveTo>
                  <a:lnTo>
                    <a:pt x="2867397" y="0"/>
                  </a:lnTo>
                  <a:lnTo>
                    <a:pt x="2867397" y="1248156"/>
                  </a:lnTo>
                  <a:lnTo>
                    <a:pt x="0" y="12481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Deployment</a:t>
              </a:r>
              <a:endParaRPr lang="en-US" sz="2400" kern="12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04800" y="3422025"/>
              <a:ext cx="2362200" cy="1260671"/>
            </a:xfrm>
            <a:custGeom>
              <a:avLst/>
              <a:gdLst>
                <a:gd name="connsiteX0" fmla="*/ 0 w 2867397"/>
                <a:gd name="connsiteY0" fmla="*/ 0 h 1248156"/>
                <a:gd name="connsiteX1" fmla="*/ 2867397 w 2867397"/>
                <a:gd name="connsiteY1" fmla="*/ 0 h 1248156"/>
                <a:gd name="connsiteX2" fmla="*/ 2867397 w 2867397"/>
                <a:gd name="connsiteY2" fmla="*/ 1248156 h 1248156"/>
                <a:gd name="connsiteX3" fmla="*/ 0 w 2867397"/>
                <a:gd name="connsiteY3" fmla="*/ 1248156 h 1248156"/>
                <a:gd name="connsiteX4" fmla="*/ 0 w 2867397"/>
                <a:gd name="connsiteY4" fmla="*/ 0 h 124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397" h="1248156">
                  <a:moveTo>
                    <a:pt x="0" y="0"/>
                  </a:moveTo>
                  <a:lnTo>
                    <a:pt x="2867397" y="0"/>
                  </a:lnTo>
                  <a:lnTo>
                    <a:pt x="2867397" y="1248156"/>
                  </a:lnTo>
                  <a:lnTo>
                    <a:pt x="0" y="12481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Early-stage </a:t>
              </a:r>
              <a:r>
                <a:rPr lang="en-US" sz="24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kern="1200" dirty="0" smtClean="0">
                  <a:solidFill>
                    <a:schemeClr val="bg1"/>
                  </a:solidFill>
                </a:rPr>
                <a:t>research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>
            <a:off x="152401" y="3549236"/>
            <a:ext cx="8762999" cy="2157530"/>
          </a:xfrm>
          <a:custGeom>
            <a:avLst/>
            <a:gdLst>
              <a:gd name="connsiteX0" fmla="*/ 0 w 8762999"/>
              <a:gd name="connsiteY0" fmla="*/ 381604 h 1089581"/>
              <a:gd name="connsiteX1" fmla="*/ 4245302 w 8762999"/>
              <a:gd name="connsiteY1" fmla="*/ 381604 h 1089581"/>
              <a:gd name="connsiteX2" fmla="*/ 4245302 w 8762999"/>
              <a:gd name="connsiteY2" fmla="*/ 272395 h 1089581"/>
              <a:gd name="connsiteX3" fmla="*/ 4109104 w 8762999"/>
              <a:gd name="connsiteY3" fmla="*/ 272395 h 1089581"/>
              <a:gd name="connsiteX4" fmla="*/ 4381500 w 8762999"/>
              <a:gd name="connsiteY4" fmla="*/ 0 h 1089581"/>
              <a:gd name="connsiteX5" fmla="*/ 4653895 w 8762999"/>
              <a:gd name="connsiteY5" fmla="*/ 272395 h 1089581"/>
              <a:gd name="connsiteX6" fmla="*/ 4517697 w 8762999"/>
              <a:gd name="connsiteY6" fmla="*/ 272395 h 1089581"/>
              <a:gd name="connsiteX7" fmla="*/ 4517697 w 8762999"/>
              <a:gd name="connsiteY7" fmla="*/ 381604 h 1089581"/>
              <a:gd name="connsiteX8" fmla="*/ 8762999 w 8762999"/>
              <a:gd name="connsiteY8" fmla="*/ 381604 h 1089581"/>
              <a:gd name="connsiteX9" fmla="*/ 8762999 w 8762999"/>
              <a:gd name="connsiteY9" fmla="*/ 1089581 h 1089581"/>
              <a:gd name="connsiteX10" fmla="*/ 0 w 8762999"/>
              <a:gd name="connsiteY10" fmla="*/ 1089581 h 1089581"/>
              <a:gd name="connsiteX11" fmla="*/ 0 w 8762999"/>
              <a:gd name="connsiteY11" fmla="*/ 381604 h 108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62999" h="1089581">
                <a:moveTo>
                  <a:pt x="8762999" y="707977"/>
                </a:moveTo>
                <a:lnTo>
                  <a:pt x="4517697" y="707977"/>
                </a:lnTo>
                <a:lnTo>
                  <a:pt x="4517697" y="817186"/>
                </a:lnTo>
                <a:lnTo>
                  <a:pt x="4653895" y="817186"/>
                </a:lnTo>
                <a:lnTo>
                  <a:pt x="4381499" y="1089580"/>
                </a:lnTo>
                <a:lnTo>
                  <a:pt x="4109104" y="817186"/>
                </a:lnTo>
                <a:lnTo>
                  <a:pt x="4245302" y="817186"/>
                </a:lnTo>
                <a:lnTo>
                  <a:pt x="4245302" y="707977"/>
                </a:lnTo>
                <a:lnTo>
                  <a:pt x="0" y="707977"/>
                </a:lnTo>
                <a:lnTo>
                  <a:pt x="0" y="1"/>
                </a:lnTo>
                <a:lnTo>
                  <a:pt x="8762999" y="1"/>
                </a:lnTo>
                <a:lnTo>
                  <a:pt x="8762999" y="707977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5" tIns="128017" rIns="128016" bIns="509621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 smtClean="0">
              <a:solidFill>
                <a:schemeClr val="bg1"/>
              </a:solidFill>
            </a:endParaRP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 smtClean="0">
              <a:solidFill>
                <a:schemeClr val="tx1"/>
              </a:solidFill>
            </a:endParaRP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</a:rPr>
              <a:t>Management, coordination, data collection, analysis, evaluation and policy development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52400" y="5758727"/>
            <a:ext cx="8762999" cy="708440"/>
          </a:xfrm>
          <a:custGeom>
            <a:avLst/>
            <a:gdLst>
              <a:gd name="connsiteX0" fmla="*/ 0 w 8762999"/>
              <a:gd name="connsiteY0" fmla="*/ 0 h 708440"/>
              <a:gd name="connsiteX1" fmla="*/ 8762999 w 8762999"/>
              <a:gd name="connsiteY1" fmla="*/ 0 h 708440"/>
              <a:gd name="connsiteX2" fmla="*/ 8762999 w 8762999"/>
              <a:gd name="connsiteY2" fmla="*/ 708440 h 708440"/>
              <a:gd name="connsiteX3" fmla="*/ 0 w 8762999"/>
              <a:gd name="connsiteY3" fmla="*/ 708440 h 708440"/>
              <a:gd name="connsiteX4" fmla="*/ 0 w 8762999"/>
              <a:gd name="connsiteY4" fmla="*/ 0 h 70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2999" h="708440">
                <a:moveTo>
                  <a:pt x="0" y="0"/>
                </a:moveTo>
                <a:lnTo>
                  <a:pt x="8762999" y="0"/>
                </a:lnTo>
                <a:lnTo>
                  <a:pt x="8762999" y="708440"/>
                </a:lnTo>
                <a:lnTo>
                  <a:pt x="0" y="708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/>
              <a:t>High impact commercialization activities</a:t>
            </a:r>
            <a:endParaRPr lang="en-US" sz="2500" kern="1200" dirty="0"/>
          </a:p>
        </p:txBody>
      </p:sp>
      <p:sp>
        <p:nvSpPr>
          <p:cNvPr id="16" name="Rectangle 15"/>
          <p:cNvSpPr/>
          <p:nvPr/>
        </p:nvSpPr>
        <p:spPr>
          <a:xfrm>
            <a:off x="3225012" y="6477000"/>
            <a:ext cx="2737107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303165" y="4427530"/>
            <a:ext cx="298526" cy="307240"/>
          </a:xfrm>
          <a:prstGeom prst="star5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60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4572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FY15 Major Statutory Deliverables</a:t>
            </a:r>
            <a:br>
              <a:rPr lang="en-US" dirty="0" smtClean="0"/>
            </a:br>
            <a:r>
              <a:rPr lang="en-US" dirty="0" smtClean="0"/>
              <a:t>Tentative Calendar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B2F1-82B9-4229-A38D-C0B0D2AFF670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88886"/>
              </p:ext>
            </p:extLst>
          </p:nvPr>
        </p:nvGraphicFramePr>
        <p:xfrm>
          <a:off x="228600" y="1981200"/>
          <a:ext cx="8763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FY15 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FY15 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FY15 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FY16</a:t>
                      </a:r>
                      <a:r>
                        <a:rPr lang="en-US" baseline="0" dirty="0" smtClean="0"/>
                        <a:t> Q1</a:t>
                      </a: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8550943"/>
              </p:ext>
            </p:extLst>
          </p:nvPr>
        </p:nvGraphicFramePr>
        <p:xfrm>
          <a:off x="381000" y="2819400"/>
          <a:ext cx="64008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15336744"/>
              </p:ext>
            </p:extLst>
          </p:nvPr>
        </p:nvGraphicFramePr>
        <p:xfrm>
          <a:off x="457200" y="5181600"/>
          <a:ext cx="3429000" cy="27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60176579"/>
              </p:ext>
            </p:extLst>
          </p:nvPr>
        </p:nvGraphicFramePr>
        <p:xfrm>
          <a:off x="1600200" y="4343400"/>
          <a:ext cx="39624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14360710"/>
              </p:ext>
            </p:extLst>
          </p:nvPr>
        </p:nvGraphicFramePr>
        <p:xfrm>
          <a:off x="381000" y="5105400"/>
          <a:ext cx="64008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24382511"/>
              </p:ext>
            </p:extLst>
          </p:nvPr>
        </p:nvGraphicFramePr>
        <p:xfrm>
          <a:off x="6858000" y="2819400"/>
          <a:ext cx="2133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38453177"/>
              </p:ext>
            </p:extLst>
          </p:nvPr>
        </p:nvGraphicFramePr>
        <p:xfrm>
          <a:off x="381000" y="3581400"/>
          <a:ext cx="20574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52800" y="6235184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2498130" y="3544215"/>
            <a:ext cx="298526" cy="307240"/>
          </a:xfrm>
          <a:prstGeom prst="star5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5568874" y="4298116"/>
            <a:ext cx="298526" cy="307240"/>
          </a:xfrm>
          <a:prstGeom prst="star5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6837895" y="5118820"/>
            <a:ext cx="298526" cy="307240"/>
          </a:xfrm>
          <a:prstGeom prst="star5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2037270" y="6081564"/>
            <a:ext cx="298526" cy="307240"/>
          </a:xfrm>
          <a:prstGeom prst="star5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8129" y="6081564"/>
            <a:ext cx="426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Activities where Data is used by DOE/OTT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18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135320"/>
            <a:ext cx="7991875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2"/>
                </a:solidFill>
              </a:rPr>
              <a:t>TTWG Metrics Information Meeting- </a:t>
            </a:r>
            <a:r>
              <a:rPr lang="en-US" sz="2800" dirty="0" smtClean="0">
                <a:solidFill>
                  <a:schemeClr val="tx2"/>
                </a:solidFill>
              </a:rPr>
              <a:t>May 15, 2015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880"/>
            <a:ext cx="8229600" cy="129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Objective- </a:t>
            </a:r>
            <a:r>
              <a:rPr lang="en-US" sz="1800" u="sng" dirty="0" smtClean="0"/>
              <a:t>begin to gather input, starting with small group of thought leaders </a:t>
            </a:r>
            <a:endParaRPr lang="en-US" sz="1800" u="sng" dirty="0"/>
          </a:p>
          <a:p>
            <a:pPr marL="914400" lvl="1" indent="-514350"/>
            <a:r>
              <a:rPr lang="en-US" sz="1600" dirty="0"/>
              <a:t>Discuss data, metrics, and analysis important to measuring the success of technology transfer across the national labs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Attendees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7AC-1F9D-44E8-8D95-86CFBA4A8A4A}" type="slidenum">
              <a:rPr lang="en-US" smtClean="0"/>
              <a:t>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697766"/>
            <a:ext cx="4197660" cy="1573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1800" dirty="0" smtClean="0"/>
              <a:t>Outcomes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dirty="0" smtClean="0"/>
              <a:t>Obtained guidance on how to improve data collection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dirty="0" smtClean="0"/>
              <a:t>Proposed approach for process automation/developing a pilot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67200" y="4697766"/>
            <a:ext cx="4428478" cy="170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endParaRPr lang="en-US" sz="2000" dirty="0" smtClean="0"/>
          </a:p>
          <a:p>
            <a:pPr marL="914400" lvl="1" indent="-514350">
              <a:buFont typeface="+mj-lt"/>
              <a:buAutoNum type="arabicPeriod" startAt="3"/>
            </a:pPr>
            <a:r>
              <a:rPr lang="en-US" sz="1600" dirty="0" smtClean="0"/>
              <a:t>Discussed key metrics/agreed upon a process to refine the key metrics</a:t>
            </a:r>
          </a:p>
          <a:p>
            <a:pPr marL="914400" lvl="1" indent="-514350">
              <a:buFont typeface="+mj-lt"/>
              <a:buAutoNum type="arabicPeriod" startAt="3"/>
            </a:pPr>
            <a:r>
              <a:rPr lang="en-US" sz="1600" dirty="0" smtClean="0"/>
              <a:t>Collected insight on the metrics and analyses that can be used to measure tech transfer success across the labs</a:t>
            </a:r>
            <a:endParaRPr 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75443"/>
              </p:ext>
            </p:extLst>
          </p:nvPr>
        </p:nvGraphicFramePr>
        <p:xfrm>
          <a:off x="757885" y="2475834"/>
          <a:ext cx="7928914" cy="219456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891041"/>
                <a:gridCol w="4037873"/>
              </a:tblGrid>
              <a:tr h="1992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DOE Representatives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National Lab Representatives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9921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Jetta Wong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smtClean="0">
                          <a:effectLst/>
                        </a:rPr>
                        <a:t>Director, </a:t>
                      </a:r>
                    </a:p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U.S</a:t>
                      </a:r>
                      <a:r>
                        <a:rPr lang="en-US" sz="1200" u="none" strike="noStrike" dirty="0">
                          <a:effectLst/>
                        </a:rPr>
                        <a:t>. </a:t>
                      </a:r>
                      <a:r>
                        <a:rPr lang="en-US" sz="1200" u="none" strike="noStrike" dirty="0" smtClean="0">
                          <a:effectLst/>
                        </a:rPr>
                        <a:t>DOE, Office of Technology Transitions (OTT)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 smtClean="0">
                          <a:effectLst/>
                        </a:rPr>
                        <a:t>Connie Cleary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en-US" sz="1200" u="none" strike="noStrike" dirty="0">
                          <a:effectLst/>
                        </a:rPr>
                        <a:t>Brookhaven National Laboratory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85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David </a:t>
                      </a:r>
                      <a:r>
                        <a:rPr lang="en-US" sz="1200" b="1" u="none" strike="noStrike" dirty="0" err="1">
                          <a:effectLst/>
                        </a:rPr>
                        <a:t>Koegel</a:t>
                      </a:r>
                      <a:r>
                        <a:rPr lang="en-US" sz="1200" u="none" strike="noStrike" dirty="0">
                          <a:effectLst/>
                        </a:rPr>
                        <a:t>, U.S. DOE Office of Science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Steven McMaster</a:t>
                      </a:r>
                      <a:r>
                        <a:rPr lang="en-US" sz="1200" u="none" strike="noStrike" dirty="0">
                          <a:effectLst/>
                        </a:rPr>
                        <a:t>, Deputy Director, U.S. </a:t>
                      </a:r>
                      <a:r>
                        <a:rPr lang="en-US" sz="1200" u="none" strike="noStrike" dirty="0" smtClean="0">
                          <a:effectLst/>
                        </a:rPr>
                        <a:t>DOE, </a:t>
                      </a:r>
                      <a:r>
                        <a:rPr lang="en-US" sz="1200" u="none" strike="noStrike" dirty="0">
                          <a:effectLst/>
                        </a:rPr>
                        <a:t>OTT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David R. </a:t>
                      </a:r>
                      <a:r>
                        <a:rPr lang="en-US" sz="1200" b="1" u="none" strike="noStrike" dirty="0" err="1">
                          <a:effectLst/>
                        </a:rPr>
                        <a:t>Pesiri</a:t>
                      </a:r>
                      <a:r>
                        <a:rPr lang="en-US" sz="1200" u="none" strike="noStrike" dirty="0">
                          <a:effectLst/>
                        </a:rPr>
                        <a:t>, Los Alamos National Laboratory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 smtClean="0">
                          <a:effectLst/>
                        </a:rPr>
                        <a:t>Charles Russomanno</a:t>
                      </a:r>
                      <a:r>
                        <a:rPr lang="en-US" sz="1200" u="none" strike="noStrike" dirty="0" smtClean="0">
                          <a:effectLst/>
                        </a:rPr>
                        <a:t>, U.S. DOE</a:t>
                      </a:r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>
                          <a:effectLst/>
                        </a:rPr>
                        <a:t>Duncan </a:t>
                      </a:r>
                      <a:r>
                        <a:rPr lang="es-ES" sz="1200" b="1" u="none" strike="noStrike" dirty="0" err="1">
                          <a:effectLst/>
                        </a:rPr>
                        <a:t>McBranch</a:t>
                      </a:r>
                      <a:r>
                        <a:rPr lang="es-ES" sz="1200" u="none" strike="noStrike" dirty="0">
                          <a:effectLst/>
                        </a:rPr>
                        <a:t>, Los </a:t>
                      </a:r>
                      <a:r>
                        <a:rPr lang="es-ES" sz="1200" u="none" strike="noStrike" dirty="0" err="1">
                          <a:effectLst/>
                        </a:rPr>
                        <a:t>Alamos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  <a:r>
                        <a:rPr lang="es-ES" sz="1200" u="none" strike="noStrike" dirty="0" err="1">
                          <a:effectLst/>
                        </a:rPr>
                        <a:t>National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  <a:r>
                        <a:rPr lang="es-ES" sz="1200" u="none" strike="noStrike" dirty="0" err="1">
                          <a:effectLst/>
                        </a:rPr>
                        <a:t>Laboratory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</a:rPr>
                        <a:t>Rob Bectel</a:t>
                      </a:r>
                      <a:r>
                        <a:rPr lang="en-US" sz="1200" u="none" strike="noStrike" dirty="0" smtClean="0">
                          <a:effectLst/>
                        </a:rPr>
                        <a:t>, US DOE, OTT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Gregory S. Morin</a:t>
                      </a:r>
                      <a:r>
                        <a:rPr lang="en-US" sz="1200" u="none" strike="noStrike" dirty="0">
                          <a:effectLst/>
                        </a:rPr>
                        <a:t>, Argonne National Laboratory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 dirty="0">
                          <a:effectLst/>
                        </a:rPr>
                        <a:t>Ingrid Milton</a:t>
                      </a:r>
                      <a:r>
                        <a:rPr lang="nl-NL" sz="1200" u="none" strike="noStrike" dirty="0">
                          <a:effectLst/>
                        </a:rPr>
                        <a:t>, U.S. DOE, OTT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Lee </a:t>
                      </a:r>
                      <a:r>
                        <a:rPr lang="en-US" sz="1200" b="1" u="none" strike="noStrike" dirty="0" err="1">
                          <a:effectLst/>
                        </a:rPr>
                        <a:t>Finewood</a:t>
                      </a:r>
                      <a:r>
                        <a:rPr lang="en-US" sz="1200" u="none" strike="noStrike" dirty="0">
                          <a:effectLst/>
                        </a:rPr>
                        <a:t>, NNSA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Facilitation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Michael J. Paulus</a:t>
                      </a:r>
                      <a:r>
                        <a:rPr lang="en-US" sz="1200" u="none" strike="noStrike" dirty="0">
                          <a:effectLst/>
                        </a:rPr>
                        <a:t>, Oak Ridge National Laboratory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Joan Pellegrino</a:t>
                      </a:r>
                      <a:r>
                        <a:rPr lang="en-US" sz="1200" u="none" strike="noStrike" dirty="0">
                          <a:effectLst/>
                        </a:rPr>
                        <a:t>, Energetics Incorporated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Suresh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Sunderrajan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en-US" sz="1200" u="none" strike="noStrike" dirty="0">
                          <a:effectLst/>
                        </a:rPr>
                        <a:t>Argonne National Laboratory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Jonny Rogers</a:t>
                      </a:r>
                      <a:r>
                        <a:rPr lang="en-US" sz="1200" u="none" strike="noStrike" dirty="0">
                          <a:effectLst/>
                        </a:rPr>
                        <a:t>, Energetics Incorporated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13" marR="8513" marT="18288" marB="18288"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</a:rPr>
                        <a:t>William Farris</a:t>
                      </a:r>
                      <a:r>
                        <a:rPr lang="en-US" sz="1200" u="none" strike="noStrike" dirty="0" smtClean="0">
                          <a:effectLst/>
                        </a:rPr>
                        <a:t>, National Renewable Energy Laboratory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3" marR="8513" marT="18288" marB="1828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907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Earlier Samples using FY14 Data</a:t>
            </a:r>
            <a:br>
              <a:rPr lang="en-US" dirty="0" smtClean="0"/>
            </a:br>
            <a:r>
              <a:rPr lang="en-US" dirty="0" smtClean="0"/>
              <a:t>(5/15/15)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Updated samples to be shared by Charlie Russomanno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4856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7AC-1F9D-44E8-8D95-86CFBA4A8A4A}" type="slidenum">
              <a:rPr lang="en-US" smtClean="0"/>
              <a:t>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5540" y="434194"/>
            <a:ext cx="7063288" cy="671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Sample#1 </a:t>
            </a:r>
          </a:p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Total </a:t>
            </a:r>
            <a:r>
              <a:rPr lang="en-US" sz="3600" b="1" dirty="0" smtClean="0">
                <a:solidFill>
                  <a:schemeClr val="tx2"/>
                </a:solidFill>
              </a:rPr>
              <a:t>Projects and FY 14 Partner Funds by State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52" y="1087569"/>
            <a:ext cx="5867400" cy="46066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2800350" y="2752725"/>
            <a:ext cx="55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501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010150" y="3810000"/>
            <a:ext cx="55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158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059322" y="1918901"/>
            <a:ext cx="427453" cy="139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7324725" y="1962150"/>
            <a:ext cx="55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7276539" y="2726515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477000" y="2058173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schemeClr val="bg1"/>
                </a:solidFill>
              </a:rPr>
              <a:t>88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6734175" y="2441583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095063" y="1295400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924175" y="1770457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096000" y="2551506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4362450" y="2676525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6466501" y="3086100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55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724775" y="2659684"/>
            <a:ext cx="762000" cy="29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01388" y="2692789"/>
            <a:ext cx="685387" cy="1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7239000" y="2239149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7580926" y="2333625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7147877" y="4082623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7276538" y="2986385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6866551" y="3460758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34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924800" y="2201048"/>
            <a:ext cx="570328" cy="102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flipH="1">
            <a:off x="3576975" y="3259427"/>
            <a:ext cx="55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5753100" y="2818626"/>
            <a:ext cx="55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schemeClr val="bg1"/>
                </a:solidFill>
              </a:rPr>
              <a:t>26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4255081" y="3368667"/>
            <a:ext cx="55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schemeClr val="bg1"/>
                </a:solidFill>
              </a:rPr>
              <a:t>26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6386999" y="2524719"/>
            <a:ext cx="55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3520237" y="1924049"/>
            <a:ext cx="55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23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 flipH="1">
            <a:off x="5985975" y="1911740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7109777" y="3272909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 flipH="1">
            <a:off x="5533051" y="1676798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6566852" y="2849432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 flipH="1">
            <a:off x="5638800" y="2289183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 flipH="1">
            <a:off x="3730232" y="2566865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 flipH="1">
            <a:off x="6465527" y="3519874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 flipH="1">
            <a:off x="5270626" y="3224599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3205383" y="2443948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7729149" y="1811340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cxnSp>
        <p:nvCxnSpPr>
          <p:cNvPr id="51" name="Straight Connector 50"/>
          <p:cNvCxnSpPr>
            <a:stCxn id="31" idx="2"/>
          </p:cNvCxnSpPr>
          <p:nvPr/>
        </p:nvCxnSpPr>
        <p:spPr>
          <a:xfrm flipV="1">
            <a:off x="7843350" y="2496581"/>
            <a:ext cx="643425" cy="119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flipH="1">
            <a:off x="7893303" y="1424373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4074796" y="1502982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 flipH="1">
            <a:off x="4222920" y="2122880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4050540" y="4584708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 flipH="1">
            <a:off x="5113951" y="2803533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 flipH="1">
            <a:off x="4999651" y="1962150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 flipH="1">
            <a:off x="6982799" y="2641207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 flipH="1">
            <a:off x="5800162" y="3743325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 flipH="1">
            <a:off x="3224433" y="4374715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 flipH="1">
            <a:off x="7571400" y="1656530"/>
            <a:ext cx="524849" cy="2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8096249" y="2111461"/>
            <a:ext cx="398879" cy="11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flipH="1">
            <a:off x="5059682" y="2389603"/>
            <a:ext cx="509413" cy="27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 flipH="1">
            <a:off x="4999651" y="1578561"/>
            <a:ext cx="509413" cy="27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 flipH="1">
            <a:off x="5799089" y="3262170"/>
            <a:ext cx="50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 flipH="1">
            <a:off x="6118055" y="3546638"/>
            <a:ext cx="509413" cy="27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1744" y="1905000"/>
            <a:ext cx="2505266" cy="2971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rIns="73152" rtlCol="0" anchor="ctr"/>
          <a:lstStyle/>
          <a:p>
            <a:r>
              <a:rPr lang="en-US" sz="1400" b="1" dirty="0" smtClean="0"/>
              <a:t>2504 Total Projects ($339 M)</a:t>
            </a:r>
          </a:p>
          <a:p>
            <a:r>
              <a:rPr lang="en-US" sz="1400" dirty="0" smtClean="0"/>
              <a:t>2034 WFO ($245 M)</a:t>
            </a:r>
          </a:p>
          <a:p>
            <a:r>
              <a:rPr lang="en-US" sz="1400" dirty="0" smtClean="0"/>
              <a:t>402 CRADA ($65 M)</a:t>
            </a:r>
          </a:p>
          <a:p>
            <a:r>
              <a:rPr lang="en-US" sz="1400" dirty="0" smtClean="0"/>
              <a:t>67 ACT ($29 M)</a:t>
            </a:r>
          </a:p>
          <a:p>
            <a:endParaRPr lang="en-US" sz="1400" dirty="0" smtClean="0"/>
          </a:p>
          <a:p>
            <a:r>
              <a:rPr lang="en-US" sz="1400" dirty="0" smtClean="0"/>
              <a:t>Investment $ are for FY14 partner funds in only</a:t>
            </a:r>
          </a:p>
          <a:p>
            <a:endParaRPr lang="en-US" sz="1400" dirty="0" smtClean="0"/>
          </a:p>
          <a:p>
            <a:r>
              <a:rPr lang="en-US" sz="1400" dirty="0" smtClean="0"/>
              <a:t>QC on data will update to break down by DOE funds, partner funds, etc.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425" y="5867399"/>
            <a:ext cx="82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Note: Investment $ are for FY14 partner funds in only.  </a:t>
            </a:r>
            <a:r>
              <a:rPr lang="en-US" sz="1200" dirty="0" smtClean="0"/>
              <a:t>7.7% of projects were foreign accounting for 16.5% of funds. 4.9% of projects had no zip listed accounting for 6.4% of funds. &lt; 1% of projects not categorized accounting for &lt;1% of funds.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0716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7AC-1F9D-44E8-8D95-86CFBA4A8A4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3372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&lt;50 miles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23856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Regional 50-200 miles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7342" y="121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&gt;200 miles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17420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237 projects (9.5%); </a:t>
            </a:r>
          </a:p>
          <a:p>
            <a:pPr algn="ctr"/>
            <a:r>
              <a:rPr lang="en-US" sz="1200" dirty="0" smtClean="0"/>
              <a:t>$30.0 M (8.8% of funds)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17904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185 projects (7.4%); </a:t>
            </a:r>
          </a:p>
          <a:p>
            <a:pPr algn="ctr"/>
            <a:r>
              <a:rPr lang="en-US" sz="1200" dirty="0" smtClean="0"/>
              <a:t>$22.5 M (6.6% of funds)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318873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1746 projects (69.7%); </a:t>
            </a:r>
          </a:p>
          <a:p>
            <a:pPr algn="ctr"/>
            <a:r>
              <a:rPr lang="en-US" sz="1200" dirty="0" smtClean="0"/>
              <a:t>$207.7M (61.2% of funds)</a:t>
            </a:r>
            <a:endParaRPr lang="en-US" sz="12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66800" y="164575"/>
            <a:ext cx="8077200" cy="76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Sample #2</a:t>
            </a:r>
          </a:p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Comparison </a:t>
            </a:r>
            <a:r>
              <a:rPr lang="en-US" sz="3600" b="1" dirty="0" smtClean="0">
                <a:solidFill>
                  <a:schemeClr val="tx2"/>
                </a:solidFill>
              </a:rPr>
              <a:t>of Local, Regional and National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Partnerships in the Continental U.S. 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776848"/>
              </p:ext>
            </p:extLst>
          </p:nvPr>
        </p:nvGraphicFramePr>
        <p:xfrm>
          <a:off x="73803" y="3969963"/>
          <a:ext cx="3096768" cy="229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847686"/>
              </p:ext>
            </p:extLst>
          </p:nvPr>
        </p:nvGraphicFramePr>
        <p:xfrm>
          <a:off x="3124200" y="3954786"/>
          <a:ext cx="310896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68374" y="5380397"/>
            <a:ext cx="471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743456" y="5361432"/>
            <a:ext cx="471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34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404872" y="4096060"/>
            <a:ext cx="508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199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110247" y="5434583"/>
            <a:ext cx="471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8816" y="5391233"/>
            <a:ext cx="471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21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416531" y="4377492"/>
            <a:ext cx="508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159</a:t>
            </a:r>
            <a:endParaRPr lang="en-US" sz="1600" dirty="0"/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316735"/>
              </p:ext>
            </p:extLst>
          </p:nvPr>
        </p:nvGraphicFramePr>
        <p:xfrm>
          <a:off x="6137430" y="3997345"/>
          <a:ext cx="2971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318443" y="5521113"/>
            <a:ext cx="471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44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812742" y="5130855"/>
            <a:ext cx="495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305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305153" y="4299316"/>
            <a:ext cx="601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1396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96792" y="1309617"/>
            <a:ext cx="3075522" cy="495178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292666" y="1309617"/>
            <a:ext cx="2760208" cy="4951783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231211" y="1309616"/>
            <a:ext cx="2923122" cy="4951783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4426" y="3616232"/>
            <a:ext cx="902480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Informa Light"/>
              </a:rPr>
              <a:t>Funding and number of projects by contract type</a:t>
            </a:r>
            <a:endParaRPr lang="en-US" sz="1600" dirty="0">
              <a:latin typeface="Informa Light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15386" b="7847"/>
          <a:stretch/>
        </p:blipFill>
        <p:spPr>
          <a:xfrm>
            <a:off x="6553200" y="1588532"/>
            <a:ext cx="2472758" cy="1600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5234" b="9523"/>
          <a:stretch/>
        </p:blipFill>
        <p:spPr>
          <a:xfrm>
            <a:off x="3430599" y="1588532"/>
            <a:ext cx="2587603" cy="1600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t="17519" b="8457"/>
          <a:stretch/>
        </p:blipFill>
        <p:spPr>
          <a:xfrm>
            <a:off x="286749" y="1612771"/>
            <a:ext cx="2626902" cy="16002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13033" y="819091"/>
            <a:ext cx="825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Note: Investment $ are for FY14 partner funds in only.  </a:t>
            </a:r>
            <a:r>
              <a:rPr lang="en-US" sz="1000" i="1" dirty="0" smtClean="0"/>
              <a:t>7.7% of projects were foreign accounting for 16.5% of funds. 4.9% of projects had no zip listed accounting for 6.4% of funds. &lt; 1% of projects not categorized accounting for &lt;1% of funds.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6267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37AC-1F9D-44E8-8D95-86CFBA4A8A4A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07020" y="4690787"/>
            <a:ext cx="4332180" cy="948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Interactive map that lets you drill down on advanced materials:</a:t>
            </a:r>
          </a:p>
          <a:p>
            <a:pPr marL="0" indent="0">
              <a:buNone/>
            </a:pP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batchgeo.com/map/fad0938a0b896aa1d87d77af84fb88c3</a:t>
            </a:r>
            <a:endParaRPr lang="en-US" sz="1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61930" y="164574"/>
            <a:ext cx="8182070" cy="97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Sample #3</a:t>
            </a:r>
          </a:p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What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en-US" sz="2400" b="1" dirty="0" smtClean="0">
                <a:solidFill>
                  <a:schemeClr val="tx2"/>
                </a:solidFill>
              </a:rPr>
              <a:t>arts of the Country are Specialized 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in </a:t>
            </a:r>
            <a:r>
              <a:rPr lang="en-US" sz="2400" b="1" u="sng" dirty="0" smtClean="0">
                <a:solidFill>
                  <a:schemeClr val="tx2"/>
                </a:solidFill>
              </a:rPr>
              <a:t>Advanced Materials?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64350" y="1205170"/>
            <a:ext cx="631919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/>
              <a:t>Top 10 U.S. Metropolitan Areas for Advanced Materials</a:t>
            </a:r>
          </a:p>
        </p:txBody>
      </p:sp>
      <p:pic>
        <p:nvPicPr>
          <p:cNvPr id="2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09" y="1878637"/>
            <a:ext cx="3830846" cy="284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603872"/>
              </p:ext>
            </p:extLst>
          </p:nvPr>
        </p:nvGraphicFramePr>
        <p:xfrm>
          <a:off x="0" y="1143000"/>
          <a:ext cx="729973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5305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755</Words>
  <Application>Microsoft Office PowerPoint</Application>
  <PresentationFormat>On-screen Show (4:3)</PresentationFormat>
  <Paragraphs>164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Make an IMPACT: Improved Metrics and the DOE FY14 Data Call</vt:lpstr>
      <vt:lpstr>Technology Transitions includes Technology Transfer</vt:lpstr>
      <vt:lpstr>FY15 Major Statutory Deliverables Tentative Calendar</vt:lpstr>
      <vt:lpstr>TTWG Metrics Information Meeting- May 15, 2015</vt:lpstr>
      <vt:lpstr>Earlier Samples using FY14 Data (5/15/15)</vt:lpstr>
      <vt:lpstr>PowerPoint Presentation</vt:lpstr>
      <vt:lpstr>PowerPoint Presentation</vt:lpstr>
      <vt:lpstr>PowerPoint Presentation</vt:lpstr>
    </vt:vector>
  </TitlesOfParts>
  <Company>U.S. 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Recommendation from Mike Knotek to Bernard Bigot</dc:title>
  <dc:creator>Treese</dc:creator>
  <cp:lastModifiedBy>DOEUSER</cp:lastModifiedBy>
  <cp:revision>239</cp:revision>
  <dcterms:created xsi:type="dcterms:W3CDTF">2015-01-27T17:35:53Z</dcterms:created>
  <dcterms:modified xsi:type="dcterms:W3CDTF">2015-06-16T21:40:29Z</dcterms:modified>
</cp:coreProperties>
</file>