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8" r:id="rId3"/>
  </p:sldMasterIdLst>
  <p:notesMasterIdLst>
    <p:notesMasterId r:id="rId19"/>
  </p:notesMasterIdLst>
  <p:handoutMasterIdLst>
    <p:handoutMasterId r:id="rId20"/>
  </p:handoutMasterIdLst>
  <p:sldIdLst>
    <p:sldId id="280" r:id="rId4"/>
    <p:sldId id="335" r:id="rId5"/>
    <p:sldId id="330" r:id="rId6"/>
    <p:sldId id="300" r:id="rId7"/>
    <p:sldId id="286" r:id="rId8"/>
    <p:sldId id="283" r:id="rId9"/>
    <p:sldId id="325" r:id="rId10"/>
    <p:sldId id="309" r:id="rId11"/>
    <p:sldId id="326" r:id="rId12"/>
    <p:sldId id="327" r:id="rId13"/>
    <p:sldId id="333" r:id="rId14"/>
    <p:sldId id="331" r:id="rId15"/>
    <p:sldId id="296" r:id="rId16"/>
    <p:sldId id="334" r:id="rId17"/>
    <p:sldId id="328" r:id="rId1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982" autoAdjust="0"/>
  </p:normalViewPr>
  <p:slideViewPr>
    <p:cSldViewPr>
      <p:cViewPr>
        <p:scale>
          <a:sx n="90" d="100"/>
          <a:sy n="90" d="100"/>
        </p:scale>
        <p:origin x="-594" y="-15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5894" tIns="47947" rIns="95894" bIns="47947" rtlCol="0"/>
          <a:lstStyle>
            <a:lvl1pPr algn="l">
              <a:defRPr sz="1200"/>
            </a:lvl1pPr>
          </a:lstStyle>
          <a:p>
            <a:endParaRPr lang="en-US"/>
          </a:p>
        </p:txBody>
      </p:sp>
      <p:sp>
        <p:nvSpPr>
          <p:cNvPr id="3" name="Date Placeholder 2"/>
          <p:cNvSpPr>
            <a:spLocks noGrp="1"/>
          </p:cNvSpPr>
          <p:nvPr>
            <p:ph type="dt" sz="quarter" idx="1"/>
          </p:nvPr>
        </p:nvSpPr>
        <p:spPr>
          <a:xfrm>
            <a:off x="4143589" y="0"/>
            <a:ext cx="3169920" cy="480060"/>
          </a:xfrm>
          <a:prstGeom prst="rect">
            <a:avLst/>
          </a:prstGeom>
        </p:spPr>
        <p:txBody>
          <a:bodyPr vert="horz" lIns="95894" tIns="47947" rIns="95894" bIns="47947" rtlCol="0"/>
          <a:lstStyle>
            <a:lvl1pPr algn="r">
              <a:defRPr sz="1200"/>
            </a:lvl1pPr>
          </a:lstStyle>
          <a:p>
            <a:fld id="{124C12A9-5FAC-4CD1-9AB2-60AB68F493AF}" type="datetimeFigureOut">
              <a:rPr lang="en-US" smtClean="0"/>
              <a:t>6/16/2015</a:t>
            </a:fld>
            <a:endParaRPr lang="en-US"/>
          </a:p>
        </p:txBody>
      </p:sp>
      <p:sp>
        <p:nvSpPr>
          <p:cNvPr id="4" name="Footer Placeholder 3"/>
          <p:cNvSpPr>
            <a:spLocks noGrp="1"/>
          </p:cNvSpPr>
          <p:nvPr>
            <p:ph type="ftr" sz="quarter" idx="2"/>
          </p:nvPr>
        </p:nvSpPr>
        <p:spPr>
          <a:xfrm>
            <a:off x="1" y="9119474"/>
            <a:ext cx="3169920" cy="480060"/>
          </a:xfrm>
          <a:prstGeom prst="rect">
            <a:avLst/>
          </a:prstGeom>
        </p:spPr>
        <p:txBody>
          <a:bodyPr vert="horz" lIns="95894" tIns="47947" rIns="95894" bIns="47947" rtlCol="0" anchor="b"/>
          <a:lstStyle>
            <a:lvl1pPr algn="l">
              <a:defRPr sz="1200"/>
            </a:lvl1pPr>
          </a:lstStyle>
          <a:p>
            <a:endParaRPr lang="en-US"/>
          </a:p>
        </p:txBody>
      </p:sp>
      <p:sp>
        <p:nvSpPr>
          <p:cNvPr id="5" name="Slide Number Placeholder 4"/>
          <p:cNvSpPr>
            <a:spLocks noGrp="1"/>
          </p:cNvSpPr>
          <p:nvPr>
            <p:ph type="sldNum" sz="quarter" idx="3"/>
          </p:nvPr>
        </p:nvSpPr>
        <p:spPr>
          <a:xfrm>
            <a:off x="4143589" y="9119474"/>
            <a:ext cx="3169920" cy="480060"/>
          </a:xfrm>
          <a:prstGeom prst="rect">
            <a:avLst/>
          </a:prstGeom>
        </p:spPr>
        <p:txBody>
          <a:bodyPr vert="horz" lIns="95894" tIns="47947" rIns="95894" bIns="47947" rtlCol="0" anchor="b"/>
          <a:lstStyle>
            <a:lvl1pPr algn="r">
              <a:defRPr sz="1200"/>
            </a:lvl1pPr>
          </a:lstStyle>
          <a:p>
            <a:fld id="{DA576DDC-E140-4252-A9DA-B735CB2592AC}" type="slidenum">
              <a:rPr lang="en-US" smtClean="0"/>
              <a:t>‹#›</a:t>
            </a:fld>
            <a:endParaRPr lang="en-US"/>
          </a:p>
        </p:txBody>
      </p:sp>
    </p:spTree>
    <p:extLst>
      <p:ext uri="{BB962C8B-B14F-4D97-AF65-F5344CB8AC3E}">
        <p14:creationId xmlns:p14="http://schemas.microsoft.com/office/powerpoint/2010/main" val="1798016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5894" tIns="47947" rIns="95894" bIns="47947" rtlCol="0"/>
          <a:lstStyle>
            <a:lvl1pPr algn="l">
              <a:defRPr sz="1200"/>
            </a:lvl1pPr>
          </a:lstStyle>
          <a:p>
            <a:endParaRPr lang="en-US"/>
          </a:p>
        </p:txBody>
      </p:sp>
      <p:sp>
        <p:nvSpPr>
          <p:cNvPr id="3" name="Date Placeholder 2"/>
          <p:cNvSpPr>
            <a:spLocks noGrp="1"/>
          </p:cNvSpPr>
          <p:nvPr>
            <p:ph type="dt" idx="1"/>
          </p:nvPr>
        </p:nvSpPr>
        <p:spPr>
          <a:xfrm>
            <a:off x="4143589" y="0"/>
            <a:ext cx="3169920" cy="480060"/>
          </a:xfrm>
          <a:prstGeom prst="rect">
            <a:avLst/>
          </a:prstGeom>
        </p:spPr>
        <p:txBody>
          <a:bodyPr vert="horz" lIns="95894" tIns="47947" rIns="95894" bIns="47947" rtlCol="0"/>
          <a:lstStyle>
            <a:lvl1pPr algn="r">
              <a:defRPr sz="1200"/>
            </a:lvl1pPr>
          </a:lstStyle>
          <a:p>
            <a:fld id="{2EDEBD95-BD89-41AE-9F72-4BD92E9520EB}" type="datetimeFigureOut">
              <a:rPr lang="en-US" smtClean="0"/>
              <a:t>6/16/2015</a:t>
            </a:fld>
            <a:endParaRPr lang="en-US"/>
          </a:p>
        </p:txBody>
      </p:sp>
      <p:sp>
        <p:nvSpPr>
          <p:cNvPr id="4" name="Slide Image Placeholder 3"/>
          <p:cNvSpPr>
            <a:spLocks noGrp="1" noRot="1" noChangeAspect="1"/>
          </p:cNvSpPr>
          <p:nvPr>
            <p:ph type="sldImg" idx="2"/>
          </p:nvPr>
        </p:nvSpPr>
        <p:spPr>
          <a:xfrm>
            <a:off x="1257300" y="719138"/>
            <a:ext cx="4802188" cy="3600450"/>
          </a:xfrm>
          <a:prstGeom prst="rect">
            <a:avLst/>
          </a:prstGeom>
          <a:noFill/>
          <a:ln w="12700">
            <a:solidFill>
              <a:prstClr val="black"/>
            </a:solidFill>
          </a:ln>
        </p:spPr>
        <p:txBody>
          <a:bodyPr vert="horz" lIns="95894" tIns="47947" rIns="95894" bIns="47947"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5894" tIns="47947" rIns="95894" bIns="4794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119474"/>
            <a:ext cx="3169920" cy="480060"/>
          </a:xfrm>
          <a:prstGeom prst="rect">
            <a:avLst/>
          </a:prstGeom>
        </p:spPr>
        <p:txBody>
          <a:bodyPr vert="horz" lIns="95894" tIns="47947" rIns="95894" bIns="47947" rtlCol="0" anchor="b"/>
          <a:lstStyle>
            <a:lvl1pPr algn="l">
              <a:defRPr sz="1200"/>
            </a:lvl1pPr>
          </a:lstStyle>
          <a:p>
            <a:endParaRPr lang="en-US"/>
          </a:p>
        </p:txBody>
      </p:sp>
      <p:sp>
        <p:nvSpPr>
          <p:cNvPr id="7" name="Slide Number Placeholder 6"/>
          <p:cNvSpPr>
            <a:spLocks noGrp="1"/>
          </p:cNvSpPr>
          <p:nvPr>
            <p:ph type="sldNum" sz="quarter" idx="5"/>
          </p:nvPr>
        </p:nvSpPr>
        <p:spPr>
          <a:xfrm>
            <a:off x="4143589" y="9119474"/>
            <a:ext cx="3169920" cy="480060"/>
          </a:xfrm>
          <a:prstGeom prst="rect">
            <a:avLst/>
          </a:prstGeom>
        </p:spPr>
        <p:txBody>
          <a:bodyPr vert="horz" lIns="95894" tIns="47947" rIns="95894" bIns="47947" rtlCol="0" anchor="b"/>
          <a:lstStyle>
            <a:lvl1pPr algn="r">
              <a:defRPr sz="1200"/>
            </a:lvl1pPr>
          </a:lstStyle>
          <a:p>
            <a:fld id="{E6B35C66-64A2-4932-B0B5-52887E507688}" type="slidenum">
              <a:rPr lang="en-US" smtClean="0"/>
              <a:t>‹#›</a:t>
            </a:fld>
            <a:endParaRPr lang="en-US"/>
          </a:p>
        </p:txBody>
      </p:sp>
    </p:spTree>
    <p:extLst>
      <p:ext uri="{BB962C8B-B14F-4D97-AF65-F5344CB8AC3E}">
        <p14:creationId xmlns:p14="http://schemas.microsoft.com/office/powerpoint/2010/main" val="4036076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808B34-6124-2340-9EF3-B579E8243894}"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063062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talking with industry, we hear a number of reasons they find it difficult to work with DOE: </a:t>
            </a:r>
          </a:p>
          <a:p>
            <a:pPr lvl="1"/>
            <a:r>
              <a:rPr lang="en-US" dirty="0"/>
              <a:t>Lack of access</a:t>
            </a:r>
          </a:p>
          <a:p>
            <a:pPr lvl="1"/>
            <a:r>
              <a:rPr lang="en-US" dirty="0"/>
              <a:t>Difficult to get information about what facilities and expertise are available </a:t>
            </a:r>
          </a:p>
          <a:p>
            <a:pPr lvl="1"/>
            <a:r>
              <a:rPr lang="en-US" dirty="0"/>
              <a:t>IP protection</a:t>
            </a:r>
          </a:p>
          <a:p>
            <a:pPr lvl="1"/>
            <a:r>
              <a:rPr lang="en-US" dirty="0"/>
              <a:t>Time to contract</a:t>
            </a:r>
          </a:p>
          <a:p>
            <a:pPr lvl="1"/>
            <a:r>
              <a:rPr lang="en-US" dirty="0"/>
              <a:t>Advance payment</a:t>
            </a:r>
          </a:p>
          <a:p>
            <a:pPr lvl="1"/>
            <a:r>
              <a:rPr lang="en-US" dirty="0"/>
              <a:t>Liability, indemnity</a:t>
            </a:r>
          </a:p>
          <a:p>
            <a:r>
              <a:rPr lang="en-US" dirty="0"/>
              <a:t> </a:t>
            </a:r>
          </a:p>
          <a:p>
            <a:endParaRPr lang="en-US" dirty="0" smtClean="0"/>
          </a:p>
          <a:p>
            <a:r>
              <a:rPr lang="en-US" dirty="0" smtClean="0"/>
              <a:t>But barriers created by IP and limited access are only part of the story. If we can solve their problems, they’ll find ways to overcome these barriers. The real issue is to reach</a:t>
            </a:r>
            <a:r>
              <a:rPr lang="en-US" baseline="0" dirty="0" smtClean="0"/>
              <a:t> out to industry and let them know that we’ve changed and we’re ready to serve as real partners and build strong new relationships. </a:t>
            </a:r>
            <a:endParaRPr lang="en-US" dirty="0"/>
          </a:p>
        </p:txBody>
      </p:sp>
      <p:sp>
        <p:nvSpPr>
          <p:cNvPr id="4" name="Slide Number Placeholder 3"/>
          <p:cNvSpPr>
            <a:spLocks noGrp="1"/>
          </p:cNvSpPr>
          <p:nvPr>
            <p:ph type="sldNum" sz="quarter" idx="10"/>
          </p:nvPr>
        </p:nvSpPr>
        <p:spPr/>
        <p:txBody>
          <a:bodyPr/>
          <a:lstStyle/>
          <a:p>
            <a:fld id="{4E808B34-6124-2340-9EF3-B579E824389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063062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CA2777-A89F-4130-B308-73BB65955918}" type="slidenum">
              <a:rPr lang="en-US" smtClean="0"/>
              <a:pPr/>
              <a:t>‹#›</a:t>
            </a:fld>
            <a:endParaRPr lang="en-US"/>
          </a:p>
        </p:txBody>
      </p:sp>
      <p:sp>
        <p:nvSpPr>
          <p:cNvPr id="7" name="Rectangle 6"/>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8" name="Picture 7"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161498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white">
                    <a:tint val="75000"/>
                  </a:prstClr>
                </a:solidFill>
              </a:rPr>
              <a:t>February 13, 2012</a:t>
            </a:r>
            <a:endParaRPr lang="en-US">
              <a:solidFill>
                <a:prstClr val="white">
                  <a:tint val="75000"/>
                </a:prstClr>
              </a:solidFill>
            </a:endParaRPr>
          </a:p>
        </p:txBody>
      </p:sp>
      <p:sp>
        <p:nvSpPr>
          <p:cNvPr id="6" name="Footer Placeholder 5"/>
          <p:cNvSpPr>
            <a:spLocks noGrp="1"/>
          </p:cNvSpPr>
          <p:nvPr>
            <p:ph type="ftr" sz="quarter" idx="11"/>
          </p:nvPr>
        </p:nvSpPr>
        <p:spPr/>
        <p:txBody>
          <a:bodyPr/>
          <a:lstStyle/>
          <a:p>
            <a:r>
              <a:rPr lang="en-US" smtClean="0">
                <a:solidFill>
                  <a:prstClr val="white">
                    <a:tint val="75000"/>
                  </a:prstClr>
                </a:solidFill>
              </a:rPr>
              <a:t>Overview: US DOE Accelerator R&amp;D Task Force</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69485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white">
                    <a:tint val="75000"/>
                  </a:prstClr>
                </a:solidFill>
              </a:rPr>
              <a:t>February 13, 2012</a:t>
            </a:r>
            <a:endParaRPr lang="en-US">
              <a:solidFill>
                <a:prstClr val="white">
                  <a:tint val="75000"/>
                </a:prstClr>
              </a:solidFill>
            </a:endParaRPr>
          </a:p>
        </p:txBody>
      </p:sp>
      <p:sp>
        <p:nvSpPr>
          <p:cNvPr id="6" name="Footer Placeholder 5"/>
          <p:cNvSpPr>
            <a:spLocks noGrp="1"/>
          </p:cNvSpPr>
          <p:nvPr>
            <p:ph type="ftr" sz="quarter" idx="11"/>
          </p:nvPr>
        </p:nvSpPr>
        <p:spPr/>
        <p:txBody>
          <a:bodyPr/>
          <a:lstStyle/>
          <a:p>
            <a:r>
              <a:rPr lang="en-US" smtClean="0">
                <a:solidFill>
                  <a:prstClr val="white">
                    <a:tint val="75000"/>
                  </a:prstClr>
                </a:solidFill>
              </a:rPr>
              <a:t>Overview: US DOE Accelerator R&amp;D Task Force</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156FE77-4DA4-9D46-BAAA-8F5A8B4497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13302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white">
                    <a:tint val="75000"/>
                  </a:prstClr>
                </a:solidFill>
              </a:rPr>
              <a:t>February 13, 2012</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prstClr>
                </a:solidFill>
              </a:rPr>
              <a:t>Overview: US DOE Accelerator R&amp;D Task Force</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156FE77-4DA4-9D46-BAAA-8F5A8B4497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71058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white">
                    <a:tint val="75000"/>
                  </a:prstClr>
                </a:solidFill>
              </a:rPr>
              <a:t>February 13, 2012</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prstClr>
                </a:solidFill>
              </a:rPr>
              <a:t>Overview: US DOE Accelerator R&amp;D Task Force</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156FE77-4DA4-9D46-BAAA-8F5A8B4497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3437305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CA2777-A89F-4130-B308-73BB65955918}" type="slidenum">
              <a:rPr lang="en-US" smtClean="0"/>
              <a:pPr/>
              <a:t>‹#›</a:t>
            </a:fld>
            <a:endParaRPr lang="en-US"/>
          </a:p>
        </p:txBody>
      </p:sp>
      <p:sp>
        <p:nvSpPr>
          <p:cNvPr id="7" name="Rectangle 6"/>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8" name="Picture 7"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01317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9" name="Slide Number Placeholder 8"/>
          <p:cNvSpPr>
            <a:spLocks noGrp="1"/>
          </p:cNvSpPr>
          <p:nvPr>
            <p:ph type="sldNum" sz="quarter" idx="11"/>
          </p:nvPr>
        </p:nvSpPr>
        <p:spPr/>
        <p:txBody>
          <a:bodyPr/>
          <a:lstStyle/>
          <a:p>
            <a:fld id="{26CA2777-A89F-4130-B308-73BB65955918}"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070425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9" name="Slide Number Placeholder 8"/>
          <p:cNvSpPr>
            <a:spLocks noGrp="1"/>
          </p:cNvSpPr>
          <p:nvPr>
            <p:ph type="sldNum" sz="quarter" idx="11"/>
          </p:nvPr>
        </p:nvSpPr>
        <p:spPr/>
        <p:txBody>
          <a:bodyPr/>
          <a:lstStyle/>
          <a:p>
            <a:fld id="{26CA2777-A89F-4130-B308-73BB65955918}"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012016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white">
                    <a:tint val="75000"/>
                  </a:prstClr>
                </a:solidFill>
              </a:rPr>
              <a:t>February 13, 2012</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prstClr>
                </a:solidFill>
              </a:rPr>
              <a:t>Overview: US DOE Accelerator R&amp;D Task Force</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86BB73A-582F-4420-9A14-CB10A2B2E5E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967249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white">
                    <a:tint val="75000"/>
                  </a:prstClr>
                </a:solidFill>
              </a:rPr>
              <a:t>February 13, 2012</a:t>
            </a:r>
            <a:endParaRPr lang="en-US">
              <a:solidFill>
                <a:prstClr val="white">
                  <a:tint val="75000"/>
                </a:prstClr>
              </a:solidFill>
            </a:endParaRPr>
          </a:p>
        </p:txBody>
      </p:sp>
      <p:sp>
        <p:nvSpPr>
          <p:cNvPr id="5" name="Footer Placeholder 4"/>
          <p:cNvSpPr>
            <a:spLocks noGrp="1"/>
          </p:cNvSpPr>
          <p:nvPr>
            <p:ph type="ftr" sz="quarter" idx="11"/>
          </p:nvPr>
        </p:nvSpPr>
        <p:spPr>
          <a:xfrm>
            <a:off x="2909455" y="6356350"/>
            <a:ext cx="3110345" cy="365125"/>
          </a:xfrm>
        </p:spPr>
        <p:txBody>
          <a:bodyPr/>
          <a:lstStyle/>
          <a:p>
            <a:r>
              <a:rPr lang="en-US" smtClean="0">
                <a:solidFill>
                  <a:prstClr val="white">
                    <a:tint val="75000"/>
                  </a:prstClr>
                </a:solidFill>
              </a:rPr>
              <a:t>Overview: US DOE Accelerator R&amp;D Task Force</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156FE77-4DA4-9D46-BAAA-8F5A8B4497A4}" type="slidenum">
              <a:rPr lang="en-US" smtClean="0">
                <a:solidFill>
                  <a:prstClr val="white">
                    <a:tint val="75000"/>
                  </a:prstClr>
                </a:solidFill>
              </a:rPr>
              <a:pPr/>
              <a:t>‹#›</a:t>
            </a:fld>
            <a:endParaRPr lang="en-US">
              <a:solidFill>
                <a:prstClr val="white">
                  <a:tint val="75000"/>
                </a:prstClr>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939302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white">
                    <a:tint val="75000"/>
                  </a:prstClr>
                </a:solidFill>
              </a:rPr>
              <a:t>February 13, 2012</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prstClr>
                </a:solidFill>
              </a:rPr>
              <a:t>Overview: US DOE Accelerator R&amp;D Task Force</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8955569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white">
                    <a:tint val="75000"/>
                  </a:prstClr>
                </a:solidFill>
              </a:rPr>
              <a:t>February 13, 2012</a:t>
            </a:r>
            <a:endParaRPr lang="en-US">
              <a:solidFill>
                <a:prstClr val="white">
                  <a:tint val="75000"/>
                </a:prstClr>
              </a:solidFill>
            </a:endParaRPr>
          </a:p>
        </p:txBody>
      </p:sp>
      <p:sp>
        <p:nvSpPr>
          <p:cNvPr id="6" name="Footer Placeholder 5"/>
          <p:cNvSpPr>
            <a:spLocks noGrp="1"/>
          </p:cNvSpPr>
          <p:nvPr>
            <p:ph type="ftr" sz="quarter" idx="11"/>
          </p:nvPr>
        </p:nvSpPr>
        <p:spPr/>
        <p:txBody>
          <a:bodyPr/>
          <a:lstStyle/>
          <a:p>
            <a:r>
              <a:rPr lang="en-US" smtClean="0">
                <a:solidFill>
                  <a:prstClr val="white">
                    <a:tint val="75000"/>
                  </a:prstClr>
                </a:solidFill>
              </a:rPr>
              <a:t>Overview: US DOE Accelerator R&amp;D Task Force</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156FE77-4DA4-9D46-BAAA-8F5A8B4497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14223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white">
                    <a:tint val="75000"/>
                  </a:prstClr>
                </a:solidFill>
              </a:rPr>
              <a:t>February 13, 2012</a:t>
            </a:r>
            <a:endParaRPr lang="en-US">
              <a:solidFill>
                <a:prstClr val="white">
                  <a:tint val="75000"/>
                </a:prstClr>
              </a:solidFill>
            </a:endParaRPr>
          </a:p>
        </p:txBody>
      </p:sp>
      <p:sp>
        <p:nvSpPr>
          <p:cNvPr id="8" name="Footer Placeholder 7"/>
          <p:cNvSpPr>
            <a:spLocks noGrp="1"/>
          </p:cNvSpPr>
          <p:nvPr>
            <p:ph type="ftr" sz="quarter" idx="11"/>
          </p:nvPr>
        </p:nvSpPr>
        <p:spPr/>
        <p:txBody>
          <a:bodyPr/>
          <a:lstStyle/>
          <a:p>
            <a:r>
              <a:rPr lang="en-US" smtClean="0">
                <a:solidFill>
                  <a:prstClr val="white">
                    <a:tint val="75000"/>
                  </a:prstClr>
                </a:solidFill>
              </a:rPr>
              <a:t>Overview: US DOE Accelerator R&amp;D Task Force</a:t>
            </a:r>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156FE77-4DA4-9D46-BAAA-8F5A8B4497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10107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white">
                    <a:tint val="75000"/>
                  </a:prstClr>
                </a:solidFill>
              </a:rPr>
              <a:t>February 13, 2012</a:t>
            </a:r>
            <a:endParaRPr lang="en-US">
              <a:solidFill>
                <a:prstClr val="white">
                  <a:tint val="75000"/>
                </a:prstClr>
              </a:solidFill>
            </a:endParaRPr>
          </a:p>
        </p:txBody>
      </p:sp>
      <p:sp>
        <p:nvSpPr>
          <p:cNvPr id="4" name="Footer Placeholder 3"/>
          <p:cNvSpPr>
            <a:spLocks noGrp="1"/>
          </p:cNvSpPr>
          <p:nvPr>
            <p:ph type="ftr" sz="quarter" idx="11"/>
          </p:nvPr>
        </p:nvSpPr>
        <p:spPr/>
        <p:txBody>
          <a:bodyPr/>
          <a:lstStyle/>
          <a:p>
            <a:r>
              <a:rPr lang="en-US" smtClean="0">
                <a:solidFill>
                  <a:prstClr val="white">
                    <a:tint val="75000"/>
                  </a:prstClr>
                </a:solidFill>
              </a:rPr>
              <a:t>Overview: US DOE Accelerator R&amp;D Task Force</a:t>
            </a:r>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156FE77-4DA4-9D46-BAAA-8F5A8B4497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31008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white">
                    <a:tint val="75000"/>
                  </a:prstClr>
                </a:solidFill>
              </a:rPr>
              <a:t>February 13, 2012</a:t>
            </a:r>
            <a:endParaRPr lang="en-US">
              <a:solidFill>
                <a:prstClr val="white">
                  <a:tint val="75000"/>
                </a:prstClr>
              </a:solidFill>
            </a:endParaRPr>
          </a:p>
        </p:txBody>
      </p:sp>
      <p:sp>
        <p:nvSpPr>
          <p:cNvPr id="3" name="Footer Placeholder 2"/>
          <p:cNvSpPr>
            <a:spLocks noGrp="1"/>
          </p:cNvSpPr>
          <p:nvPr>
            <p:ph type="ftr" sz="quarter" idx="11"/>
          </p:nvPr>
        </p:nvSpPr>
        <p:spPr/>
        <p:txBody>
          <a:bodyPr/>
          <a:lstStyle/>
          <a:p>
            <a:r>
              <a:rPr lang="en-US" smtClean="0">
                <a:solidFill>
                  <a:prstClr val="white">
                    <a:tint val="75000"/>
                  </a:prstClr>
                </a:solidFill>
              </a:rPr>
              <a:t>Overview: US DOE Accelerator R&amp;D Task Force</a:t>
            </a:r>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156FE77-4DA4-9D46-BAAA-8F5A8B4497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038919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jpe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19075"/>
            <a:ext cx="91440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5" y="866776"/>
            <a:ext cx="8410575" cy="525938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3124200" y="6357064"/>
            <a:ext cx="5334000" cy="365125"/>
          </a:xfrm>
          <a:prstGeom prst="rect">
            <a:avLst/>
          </a:prstGeom>
        </p:spPr>
        <p:txBody>
          <a:bodyPr vert="horz" lIns="91440" tIns="45720" rIns="91440" bIns="45720" rtlCol="0" anchor="ctr"/>
          <a:lstStyle>
            <a:lvl1pPr algn="r">
              <a:defRPr sz="1200">
                <a:solidFill>
                  <a:srgbClr val="106636"/>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4"/>
          </p:nvPr>
        </p:nvSpPr>
        <p:spPr>
          <a:xfrm>
            <a:off x="8414464" y="6351654"/>
            <a:ext cx="381000" cy="365125"/>
          </a:xfrm>
          <a:prstGeom prst="rect">
            <a:avLst/>
          </a:prstGeom>
        </p:spPr>
        <p:txBody>
          <a:bodyPr vert="horz" lIns="91440" tIns="45720" rIns="91440" bIns="45720" rtlCol="0" anchor="ctr"/>
          <a:lstStyle>
            <a:lvl1pPr algn="r">
              <a:defRPr sz="1200">
                <a:solidFill>
                  <a:srgbClr val="106636"/>
                </a:solidFill>
                <a:latin typeface="Arial" pitchFamily="34" charset="0"/>
                <a:cs typeface="Arial" pitchFamily="34" charset="0"/>
              </a:defRPr>
            </a:lvl1pPr>
          </a:lstStyle>
          <a:p>
            <a:fld id="{26CA2777-A89F-4130-B308-73BB65955918}" type="slidenum">
              <a:rPr lang="en-US" smtClean="0"/>
              <a:pPr/>
              <a:t>‹#›</a:t>
            </a:fld>
            <a:endParaRPr lang="en-US" dirty="0"/>
          </a:p>
        </p:txBody>
      </p:sp>
      <p:pic>
        <p:nvPicPr>
          <p:cNvPr id="7" name="Picture 9" descr="horizontal-logo-green-text.jpg"/>
          <p:cNvPicPr>
            <a:picLocks noChangeAspect="1"/>
          </p:cNvPicPr>
          <p:nvPr/>
        </p:nvPicPr>
        <p:blipFill>
          <a:blip r:embed="rId5" cstate="print"/>
          <a:srcRect/>
          <a:stretch>
            <a:fillRect/>
          </a:stretch>
        </p:blipFill>
        <p:spPr bwMode="auto">
          <a:xfrm>
            <a:off x="457200" y="6354763"/>
            <a:ext cx="2438400" cy="407987"/>
          </a:xfrm>
          <a:prstGeom prst="rect">
            <a:avLst/>
          </a:prstGeom>
          <a:noFill/>
          <a:ln w="9525">
            <a:noFill/>
            <a:miter lim="800000"/>
            <a:headEnd/>
            <a:tailEnd/>
          </a:ln>
        </p:spPr>
      </p:pic>
    </p:spTree>
    <p:extLst>
      <p:ext uri="{BB962C8B-B14F-4D97-AF65-F5344CB8AC3E}">
        <p14:creationId xmlns:p14="http://schemas.microsoft.com/office/powerpoint/2010/main" val="141313456"/>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dt="0"/>
  <p:txStyles>
    <p:titleStyle>
      <a:lvl1pPr algn="ctr" defTabSz="914400" rtl="0" eaLnBrk="1" latinLnBrk="0" hangingPunct="1">
        <a:spcBef>
          <a:spcPct val="0"/>
        </a:spcBef>
        <a:buNone/>
        <a:defRPr sz="2400" kern="1200">
          <a:solidFill>
            <a:srgbClr val="106636"/>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1" kern="1200">
          <a:solidFill>
            <a:srgbClr val="146737"/>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1265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r>
              <a:rPr lang="en-US" smtClean="0">
                <a:solidFill>
                  <a:prstClr val="white">
                    <a:tint val="75000"/>
                  </a:prstClr>
                </a:solidFill>
              </a:rPr>
              <a:t>February 13, 2012</a:t>
            </a:r>
            <a:endParaRPr lang="en-US">
              <a:solidFill>
                <a:prstClr val="white">
                  <a:tint val="75000"/>
                </a:prstClr>
              </a:solidFill>
            </a:endParaRPr>
          </a:p>
        </p:txBody>
      </p:sp>
      <p:sp>
        <p:nvSpPr>
          <p:cNvPr id="5" name="Footer Placeholder 4"/>
          <p:cNvSpPr>
            <a:spLocks noGrp="1"/>
          </p:cNvSpPr>
          <p:nvPr>
            <p:ph type="ftr" sz="quarter" idx="3"/>
          </p:nvPr>
        </p:nvSpPr>
        <p:spPr>
          <a:xfrm>
            <a:off x="2778826" y="6356350"/>
            <a:ext cx="324097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en-US" smtClean="0">
                <a:solidFill>
                  <a:prstClr val="white">
                    <a:tint val="75000"/>
                  </a:prstClr>
                </a:solidFill>
              </a:rPr>
              <a:t>Overview: US DOE Accelerator R&amp;D Task Force</a:t>
            </a: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156FE77-4DA4-9D46-BAAA-8F5A8B4497A4}"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3381916366"/>
      </p:ext>
    </p:extLst>
  </p:cSld>
  <p:clrMap bg1="dk1" tx1="lt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rgbClr val="169FFF"/>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19075"/>
            <a:ext cx="91440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5" y="866776"/>
            <a:ext cx="8410575" cy="525938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3124200" y="6357064"/>
            <a:ext cx="5334000" cy="365125"/>
          </a:xfrm>
          <a:prstGeom prst="rect">
            <a:avLst/>
          </a:prstGeom>
        </p:spPr>
        <p:txBody>
          <a:bodyPr vert="horz" lIns="91440" tIns="45720" rIns="91440" bIns="45720" rtlCol="0" anchor="ctr"/>
          <a:lstStyle>
            <a:lvl1pPr algn="r">
              <a:defRPr sz="1200">
                <a:solidFill>
                  <a:srgbClr val="106636"/>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4"/>
          </p:nvPr>
        </p:nvSpPr>
        <p:spPr>
          <a:xfrm>
            <a:off x="8414464" y="6351654"/>
            <a:ext cx="381000" cy="365125"/>
          </a:xfrm>
          <a:prstGeom prst="rect">
            <a:avLst/>
          </a:prstGeom>
        </p:spPr>
        <p:txBody>
          <a:bodyPr vert="horz" lIns="91440" tIns="45720" rIns="91440" bIns="45720" rtlCol="0" anchor="ctr"/>
          <a:lstStyle>
            <a:lvl1pPr algn="r">
              <a:defRPr sz="1200">
                <a:solidFill>
                  <a:srgbClr val="106636"/>
                </a:solidFill>
                <a:latin typeface="Arial" pitchFamily="34" charset="0"/>
                <a:cs typeface="Arial" pitchFamily="34" charset="0"/>
              </a:defRPr>
            </a:lvl1pPr>
          </a:lstStyle>
          <a:p>
            <a:fld id="{26CA2777-A89F-4130-B308-73BB65955918}" type="slidenum">
              <a:rPr lang="en-US" smtClean="0"/>
              <a:pPr/>
              <a:t>‹#›</a:t>
            </a:fld>
            <a:endParaRPr lang="en-US" dirty="0"/>
          </a:p>
        </p:txBody>
      </p:sp>
      <p:pic>
        <p:nvPicPr>
          <p:cNvPr id="7" name="Picture 9" descr="horizontal-logo-green-text.jpg"/>
          <p:cNvPicPr>
            <a:picLocks noChangeAspect="1"/>
          </p:cNvPicPr>
          <p:nvPr/>
        </p:nvPicPr>
        <p:blipFill>
          <a:blip r:embed="rId5" cstate="print"/>
          <a:srcRect/>
          <a:stretch>
            <a:fillRect/>
          </a:stretch>
        </p:blipFill>
        <p:spPr bwMode="auto">
          <a:xfrm>
            <a:off x="457200" y="6354763"/>
            <a:ext cx="2438400" cy="407987"/>
          </a:xfrm>
          <a:prstGeom prst="rect">
            <a:avLst/>
          </a:prstGeom>
          <a:noFill/>
          <a:ln w="9525">
            <a:noFill/>
            <a:miter lim="800000"/>
            <a:headEnd/>
            <a:tailEnd/>
          </a:ln>
        </p:spPr>
      </p:pic>
    </p:spTree>
    <p:extLst>
      <p:ext uri="{BB962C8B-B14F-4D97-AF65-F5344CB8AC3E}">
        <p14:creationId xmlns:p14="http://schemas.microsoft.com/office/powerpoint/2010/main" val="2999686092"/>
      </p:ext>
    </p:extLst>
  </p:cSld>
  <p:clrMap bg1="lt1" tx1="dk1" bg2="lt2" tx2="dk2" accent1="accent1" accent2="accent2" accent3="accent3" accent4="accent4" accent5="accent5" accent6="accent6" hlink="hlink" folHlink="folHlink"/>
  <p:sldLayoutIdLst>
    <p:sldLayoutId id="2147483679" r:id="rId1"/>
    <p:sldLayoutId id="2147483680" r:id="rId2"/>
  </p:sldLayoutIdLst>
  <p:hf hdr="0" dt="0"/>
  <p:txStyles>
    <p:titleStyle>
      <a:lvl1pPr algn="ctr" defTabSz="914400" rtl="0" eaLnBrk="1" latinLnBrk="0" hangingPunct="1">
        <a:spcBef>
          <a:spcPct val="0"/>
        </a:spcBef>
        <a:buNone/>
        <a:defRPr sz="2400" kern="1200">
          <a:solidFill>
            <a:srgbClr val="106636"/>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1" kern="1200">
          <a:solidFill>
            <a:srgbClr val="146737"/>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ric.Colby@Science.DOE.GOV"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tmp"/><Relationship Id="rId1" Type="http://schemas.openxmlformats.org/officeDocument/2006/relationships/slideLayout" Target="../slideLayouts/slideLayout2.xml"/><Relationship Id="rId5" Type="http://schemas.openxmlformats.org/officeDocument/2006/relationships/image" Target="../media/image47.tmp"/><Relationship Id="rId4" Type="http://schemas.openxmlformats.org/officeDocument/2006/relationships/image" Target="../media/image46.tm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tmp"/><Relationship Id="rId3" Type="http://schemas.openxmlformats.org/officeDocument/2006/relationships/image" Target="../media/image6.tmp"/><Relationship Id="rId7" Type="http://schemas.openxmlformats.org/officeDocument/2006/relationships/image" Target="../media/image10.tm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tmp"/><Relationship Id="rId5" Type="http://schemas.openxmlformats.org/officeDocument/2006/relationships/image" Target="../media/image8.tmp"/><Relationship Id="rId10" Type="http://schemas.openxmlformats.org/officeDocument/2006/relationships/hyperlink" Target="mailto:Eric.Colby@Science.DOE.GOV" TargetMode="External"/><Relationship Id="rId4" Type="http://schemas.openxmlformats.org/officeDocument/2006/relationships/image" Target="../media/image7.tmp"/><Relationship Id="rId9" Type="http://schemas.openxmlformats.org/officeDocument/2006/relationships/image" Target="../media/image12.tm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tmp"/><Relationship Id="rId13" Type="http://schemas.openxmlformats.org/officeDocument/2006/relationships/image" Target="../media/image17.tmp"/><Relationship Id="rId18" Type="http://schemas.openxmlformats.org/officeDocument/2006/relationships/image" Target="../media/image22.tmp"/><Relationship Id="rId3" Type="http://schemas.openxmlformats.org/officeDocument/2006/relationships/image" Target="../media/image7.tmp"/><Relationship Id="rId7" Type="http://schemas.openxmlformats.org/officeDocument/2006/relationships/image" Target="../media/image11.tmp"/><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tmp"/><Relationship Id="rId16" Type="http://schemas.openxmlformats.org/officeDocument/2006/relationships/image" Target="../media/image20.png"/><Relationship Id="rId20" Type="http://schemas.openxmlformats.org/officeDocument/2006/relationships/image" Target="../media/image24.tmp"/><Relationship Id="rId1" Type="http://schemas.openxmlformats.org/officeDocument/2006/relationships/slideLayout" Target="../slideLayouts/slideLayout15.xml"/><Relationship Id="rId6" Type="http://schemas.openxmlformats.org/officeDocument/2006/relationships/image" Target="../media/image10.tmp"/><Relationship Id="rId11" Type="http://schemas.openxmlformats.org/officeDocument/2006/relationships/image" Target="../media/image15.png"/><Relationship Id="rId5" Type="http://schemas.openxmlformats.org/officeDocument/2006/relationships/image" Target="../media/image9.tmp"/><Relationship Id="rId15" Type="http://schemas.openxmlformats.org/officeDocument/2006/relationships/image" Target="../media/image19.png"/><Relationship Id="rId10" Type="http://schemas.openxmlformats.org/officeDocument/2006/relationships/image" Target="../media/image14.tmp"/><Relationship Id="rId19" Type="http://schemas.openxmlformats.org/officeDocument/2006/relationships/image" Target="../media/image23.tmp"/><Relationship Id="rId4" Type="http://schemas.openxmlformats.org/officeDocument/2006/relationships/image" Target="../media/image8.tmp"/><Relationship Id="rId9" Type="http://schemas.openxmlformats.org/officeDocument/2006/relationships/image" Target="../media/image13.tmp"/><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2.tmp"/><Relationship Id="rId3" Type="http://schemas.openxmlformats.org/officeDocument/2006/relationships/image" Target="../media/image7.tmp"/><Relationship Id="rId7" Type="http://schemas.openxmlformats.org/officeDocument/2006/relationships/image" Target="../media/image11.tmp"/><Relationship Id="rId2" Type="http://schemas.openxmlformats.org/officeDocument/2006/relationships/image" Target="../media/image6.tmp"/><Relationship Id="rId1" Type="http://schemas.openxmlformats.org/officeDocument/2006/relationships/slideLayout" Target="../slideLayouts/slideLayout15.xml"/><Relationship Id="rId6" Type="http://schemas.openxmlformats.org/officeDocument/2006/relationships/image" Target="../media/image10.tmp"/><Relationship Id="rId5" Type="http://schemas.openxmlformats.org/officeDocument/2006/relationships/image" Target="../media/image9.tmp"/><Relationship Id="rId4" Type="http://schemas.openxmlformats.org/officeDocument/2006/relationships/image" Target="../media/image8.tmp"/></Relationships>
</file>

<file path=ppt/slides/_rels/slide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tmp"/></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6.tmp"/><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Screen Clippin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0"/>
            <a:ext cx="9144000" cy="6858000"/>
          </a:xfrm>
          <a:prstGeom prst="rect">
            <a:avLst/>
          </a:prstGeom>
          <a:effectLst/>
        </p:spPr>
      </p:pic>
      <p:sp>
        <p:nvSpPr>
          <p:cNvPr id="8" name="TextBox 7"/>
          <p:cNvSpPr txBox="1"/>
          <p:nvPr/>
        </p:nvSpPr>
        <p:spPr>
          <a:xfrm>
            <a:off x="5181600" y="6629400"/>
            <a:ext cx="3962400" cy="246221"/>
          </a:xfrm>
          <a:prstGeom prst="rect">
            <a:avLst/>
          </a:prstGeom>
          <a:noFill/>
        </p:spPr>
        <p:txBody>
          <a:bodyPr wrap="square" rtlCol="0">
            <a:spAutoFit/>
          </a:bodyPr>
          <a:lstStyle/>
          <a:p>
            <a:pPr algn="r"/>
            <a:r>
              <a:rPr lang="en-US" sz="1000" i="1" dirty="0" smtClean="0"/>
              <a:t>Image courtesy of Oak Ridge National Laboratory</a:t>
            </a:r>
            <a:endParaRPr lang="en-US" sz="1000" i="1" dirty="0"/>
          </a:p>
        </p:txBody>
      </p:sp>
      <p:sp>
        <p:nvSpPr>
          <p:cNvPr id="4" name="Subtitle 3"/>
          <p:cNvSpPr>
            <a:spLocks noGrp="1"/>
          </p:cNvSpPr>
          <p:nvPr>
            <p:ph type="subTitle" idx="1"/>
          </p:nvPr>
        </p:nvSpPr>
        <p:spPr>
          <a:xfrm>
            <a:off x="1295400" y="3581400"/>
            <a:ext cx="6400800" cy="1752600"/>
          </a:xfrm>
        </p:spPr>
        <p:txBody>
          <a:bodyPr>
            <a:normAutofit lnSpcReduction="10000"/>
          </a:bodyPr>
          <a:lstStyle/>
          <a:p>
            <a:r>
              <a:rPr lang="en-US" dirty="0" smtClean="0"/>
              <a:t>Eric R. Colby</a:t>
            </a:r>
            <a:r>
              <a:rPr lang="en-US" baseline="30000" dirty="0" smtClean="0"/>
              <a:t>†</a:t>
            </a:r>
          </a:p>
          <a:p>
            <a:r>
              <a:rPr lang="en-US" dirty="0" smtClean="0"/>
              <a:t>Office of High Energy Physics</a:t>
            </a:r>
          </a:p>
          <a:p>
            <a:r>
              <a:rPr lang="en-US" dirty="0" smtClean="0"/>
              <a:t>Office of Science</a:t>
            </a:r>
          </a:p>
          <a:p>
            <a:r>
              <a:rPr lang="en-US" dirty="0" smtClean="0"/>
              <a:t>U. S. Department of Energy</a:t>
            </a:r>
          </a:p>
          <a:p>
            <a:endParaRPr lang="en-US" dirty="0" smtClean="0"/>
          </a:p>
        </p:txBody>
      </p:sp>
      <p:sp>
        <p:nvSpPr>
          <p:cNvPr id="5" name="Title 4"/>
          <p:cNvSpPr>
            <a:spLocks noGrp="1"/>
          </p:cNvSpPr>
          <p:nvPr>
            <p:ph type="title"/>
          </p:nvPr>
        </p:nvSpPr>
        <p:spPr>
          <a:xfrm>
            <a:off x="381000" y="1828800"/>
            <a:ext cx="8229600" cy="1143000"/>
          </a:xfrm>
        </p:spPr>
        <p:txBody>
          <a:bodyPr>
            <a:noAutofit/>
          </a:bodyPr>
          <a:lstStyle/>
          <a:p>
            <a:r>
              <a:rPr lang="en-US" sz="2400" dirty="0" smtClean="0"/>
              <a:t>Office of Science</a:t>
            </a:r>
            <a:r>
              <a:rPr lang="en-US" sz="2400" dirty="0" smtClean="0"/>
              <a:t>-Led Pilots and Initiatives:</a:t>
            </a:r>
            <a:br>
              <a:rPr lang="en-US" sz="2400" dirty="0" smtClean="0"/>
            </a:br>
            <a:r>
              <a:rPr lang="en-US" sz="2400" dirty="0" smtClean="0"/>
              <a:t/>
            </a:r>
            <a:br>
              <a:rPr lang="en-US" sz="2400" dirty="0" smtClean="0"/>
            </a:br>
            <a:r>
              <a:rPr lang="en-US" sz="2400" dirty="0" smtClean="0"/>
              <a:t>Accelerator Stewardship Test Facility Pilot Program</a:t>
            </a:r>
            <a:br>
              <a:rPr lang="en-US" sz="2400" dirty="0" smtClean="0"/>
            </a:br>
            <a:endParaRPr lang="en-US" sz="2400" dirty="0"/>
          </a:p>
        </p:txBody>
      </p:sp>
      <p:sp>
        <p:nvSpPr>
          <p:cNvPr id="6" name="TextBox 5"/>
          <p:cNvSpPr txBox="1"/>
          <p:nvPr/>
        </p:nvSpPr>
        <p:spPr>
          <a:xfrm>
            <a:off x="457200" y="6245423"/>
            <a:ext cx="8229600" cy="307777"/>
          </a:xfrm>
          <a:prstGeom prst="rect">
            <a:avLst/>
          </a:prstGeom>
          <a:noFill/>
        </p:spPr>
        <p:txBody>
          <a:bodyPr wrap="square" rtlCol="0">
            <a:spAutoFit/>
          </a:bodyPr>
          <a:lstStyle/>
          <a:p>
            <a:pPr algn="ctr"/>
            <a:r>
              <a:rPr lang="en-US" sz="1400" dirty="0" smtClean="0"/>
              <a:t>†DOE Program Contact: </a:t>
            </a:r>
            <a:r>
              <a:rPr lang="en-US" sz="1400" dirty="0" smtClean="0">
                <a:hlinkClick r:id="rId3"/>
              </a:rPr>
              <a:t>Eric.Colby@Science.DOE.GOV</a:t>
            </a:r>
            <a:r>
              <a:rPr lang="en-US" sz="1400" dirty="0" smtClean="0"/>
              <a:t>, (301)-903-5475</a:t>
            </a:r>
            <a:endParaRPr lang="en-US" sz="1400" dirty="0"/>
          </a:p>
        </p:txBody>
      </p:sp>
      <p:sp>
        <p:nvSpPr>
          <p:cNvPr id="2" name="TextBox 1"/>
          <p:cNvSpPr txBox="1"/>
          <p:nvPr/>
        </p:nvSpPr>
        <p:spPr>
          <a:xfrm>
            <a:off x="2590800" y="3200400"/>
            <a:ext cx="184731" cy="369332"/>
          </a:xfrm>
          <a:prstGeom prst="rect">
            <a:avLst/>
          </a:prstGeom>
          <a:noFill/>
        </p:spPr>
        <p:txBody>
          <a:bodyPr wrap="none" rtlCol="0">
            <a:spAutoFit/>
          </a:bodyPr>
          <a:lstStyle/>
          <a:p>
            <a:endParaRPr lang="en-US" dirty="0"/>
          </a:p>
        </p:txBody>
      </p:sp>
      <p:sp>
        <p:nvSpPr>
          <p:cNvPr id="3" name="TextBox 2"/>
          <p:cNvSpPr txBox="1"/>
          <p:nvPr/>
        </p:nvSpPr>
        <p:spPr>
          <a:xfrm>
            <a:off x="342900" y="0"/>
            <a:ext cx="8305800" cy="584775"/>
          </a:xfrm>
          <a:prstGeom prst="rect">
            <a:avLst/>
          </a:prstGeom>
          <a:noFill/>
        </p:spPr>
        <p:txBody>
          <a:bodyPr wrap="square" rtlCol="0">
            <a:spAutoFit/>
          </a:bodyPr>
          <a:lstStyle/>
          <a:p>
            <a:pPr algn="ctr"/>
            <a:r>
              <a:rPr lang="en-US" sz="3200" dirty="0" smtClean="0"/>
              <a:t>TTWG FY2015 Summer Meeting</a:t>
            </a:r>
            <a:endParaRPr lang="en-US" sz="3200" dirty="0"/>
          </a:p>
        </p:txBody>
      </p:sp>
      <p:sp>
        <p:nvSpPr>
          <p:cNvPr id="9" name="TextBox 8"/>
          <p:cNvSpPr txBox="1"/>
          <p:nvPr/>
        </p:nvSpPr>
        <p:spPr>
          <a:xfrm>
            <a:off x="2683165" y="533400"/>
            <a:ext cx="3717635" cy="369332"/>
          </a:xfrm>
          <a:prstGeom prst="rect">
            <a:avLst/>
          </a:prstGeom>
          <a:noFill/>
        </p:spPr>
        <p:txBody>
          <a:bodyPr wrap="square" rtlCol="0">
            <a:spAutoFit/>
          </a:bodyPr>
          <a:lstStyle/>
          <a:p>
            <a:pPr algn="ctr"/>
            <a:r>
              <a:rPr lang="en-US" dirty="0" smtClean="0"/>
              <a:t>June 17, 2015, Washington DC</a:t>
            </a:r>
          </a:p>
        </p:txBody>
      </p:sp>
    </p:spTree>
    <p:extLst>
      <p:ext uri="{BB962C8B-B14F-4D97-AF65-F5344CB8AC3E}">
        <p14:creationId xmlns:p14="http://schemas.microsoft.com/office/powerpoint/2010/main" val="1188568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1" y="866776"/>
            <a:ext cx="6705599" cy="5610224"/>
          </a:xfrm>
        </p:spPr>
        <p:txBody>
          <a:bodyPr>
            <a:normAutofit/>
          </a:bodyPr>
          <a:lstStyle/>
          <a:p>
            <a:r>
              <a:rPr lang="en-US" dirty="0"/>
              <a:t>G</a:t>
            </a:r>
            <a:r>
              <a:rPr lang="en-US" dirty="0" smtClean="0"/>
              <a:t>oals </a:t>
            </a:r>
            <a:r>
              <a:rPr lang="en-US" dirty="0"/>
              <a:t>of </a:t>
            </a:r>
            <a:r>
              <a:rPr lang="en-US" dirty="0" smtClean="0"/>
              <a:t>the public outreach </a:t>
            </a:r>
            <a:r>
              <a:rPr lang="en-US" dirty="0" smtClean="0"/>
              <a:t>events:</a:t>
            </a:r>
            <a:endParaRPr lang="en-US" dirty="0"/>
          </a:p>
          <a:p>
            <a:pPr marL="457200" lvl="1" indent="0">
              <a:buNone/>
            </a:pPr>
            <a:endParaRPr lang="en-US" sz="2000" dirty="0" smtClean="0"/>
          </a:p>
          <a:p>
            <a:pPr lvl="1"/>
            <a:r>
              <a:rPr lang="en-US" sz="2000" dirty="0" smtClean="0"/>
              <a:t>Broaden public awareness about </a:t>
            </a:r>
            <a:r>
              <a:rPr lang="en-US" sz="2000" dirty="0"/>
              <a:t>the lab’s accelerator test facilities and accelerator </a:t>
            </a:r>
            <a:r>
              <a:rPr lang="en-US" sz="2000" dirty="0" smtClean="0"/>
              <a:t>expertise</a:t>
            </a:r>
            <a:endParaRPr lang="en-US" sz="2000" dirty="0"/>
          </a:p>
          <a:p>
            <a:pPr lvl="2"/>
            <a:r>
              <a:rPr lang="en-US" sz="1800" dirty="0" smtClean="0">
                <a:solidFill>
                  <a:srgbClr val="0070C0"/>
                </a:solidFill>
              </a:rPr>
              <a:t>Open Houses, Webinars, Meetings, Updated Webpages</a:t>
            </a:r>
          </a:p>
          <a:p>
            <a:pPr marL="914400" lvl="2" indent="0">
              <a:buNone/>
            </a:pPr>
            <a:endParaRPr lang="en-US" sz="1800" dirty="0"/>
          </a:p>
          <a:p>
            <a:pPr lvl="1"/>
            <a:r>
              <a:rPr lang="en-US" sz="2000" dirty="0" smtClean="0"/>
              <a:t>Meet </a:t>
            </a:r>
            <a:r>
              <a:rPr lang="en-US" sz="2000" dirty="0"/>
              <a:t>potential Stewardship </a:t>
            </a:r>
            <a:r>
              <a:rPr lang="en-US" sz="2000" dirty="0" smtClean="0"/>
              <a:t>partners, and </a:t>
            </a:r>
            <a:r>
              <a:rPr lang="en-US" sz="2000" dirty="0" smtClean="0"/>
              <a:t>        discuss </a:t>
            </a:r>
            <a:r>
              <a:rPr lang="en-US" sz="2000" dirty="0" smtClean="0"/>
              <a:t>their needs:</a:t>
            </a:r>
            <a:endParaRPr lang="en-US" sz="2000" dirty="0"/>
          </a:p>
          <a:p>
            <a:pPr lvl="2"/>
            <a:r>
              <a:rPr lang="en-US" sz="1800" dirty="0" smtClean="0">
                <a:solidFill>
                  <a:srgbClr val="0070C0"/>
                </a:solidFill>
              </a:rPr>
              <a:t>One-on-one </a:t>
            </a:r>
            <a:r>
              <a:rPr lang="en-US" sz="1800" dirty="0" smtClean="0">
                <a:solidFill>
                  <a:srgbClr val="0070C0"/>
                </a:solidFill>
              </a:rPr>
              <a:t>Meetings</a:t>
            </a:r>
            <a:r>
              <a:rPr lang="en-US" sz="1800" dirty="0" smtClean="0">
                <a:solidFill>
                  <a:srgbClr val="0070C0"/>
                </a:solidFill>
              </a:rPr>
              <a:t>, </a:t>
            </a:r>
            <a:r>
              <a:rPr lang="en-US" sz="1800" dirty="0" smtClean="0">
                <a:solidFill>
                  <a:srgbClr val="0070C0"/>
                </a:solidFill>
              </a:rPr>
              <a:t>Discussions</a:t>
            </a:r>
            <a:r>
              <a:rPr lang="en-US" sz="1800" dirty="0" smtClean="0">
                <a:solidFill>
                  <a:srgbClr val="0070C0"/>
                </a:solidFill>
              </a:rPr>
              <a:t>, </a:t>
            </a:r>
            <a:r>
              <a:rPr lang="en-US" sz="1800" dirty="0">
                <a:solidFill>
                  <a:srgbClr val="0070C0"/>
                </a:solidFill>
              </a:rPr>
              <a:t>S</a:t>
            </a:r>
            <a:r>
              <a:rPr lang="en-US" sz="1800" dirty="0" smtClean="0">
                <a:solidFill>
                  <a:srgbClr val="0070C0"/>
                </a:solidFill>
              </a:rPr>
              <a:t>urveys</a:t>
            </a:r>
            <a:endParaRPr lang="en-US" sz="1800" dirty="0" smtClean="0">
              <a:solidFill>
                <a:srgbClr val="0070C0"/>
              </a:solidFill>
            </a:endParaRPr>
          </a:p>
          <a:p>
            <a:pPr lvl="3"/>
            <a:r>
              <a:rPr lang="en-US" sz="1800" dirty="0" smtClean="0"/>
              <a:t>What </a:t>
            </a:r>
            <a:r>
              <a:rPr lang="en-US" sz="1800" dirty="0"/>
              <a:t>facilities </a:t>
            </a:r>
            <a:r>
              <a:rPr lang="en-US" sz="1800" dirty="0" smtClean="0"/>
              <a:t>and expertise are needed?</a:t>
            </a:r>
            <a:endParaRPr lang="en-US" sz="1800" dirty="0"/>
          </a:p>
          <a:p>
            <a:pPr lvl="3"/>
            <a:r>
              <a:rPr lang="en-US" sz="1800" dirty="0" smtClean="0"/>
              <a:t>What time and effort is needed?</a:t>
            </a:r>
            <a:endParaRPr lang="en-US" sz="1800" dirty="0"/>
          </a:p>
          <a:p>
            <a:pPr lvl="3"/>
            <a:r>
              <a:rPr lang="en-US" sz="1800" dirty="0"/>
              <a:t>What supporting </a:t>
            </a:r>
            <a:r>
              <a:rPr lang="en-US" sz="1800" dirty="0" smtClean="0"/>
              <a:t>engineering is needed? </a:t>
            </a:r>
            <a:endParaRPr lang="en-US" sz="1800" dirty="0"/>
          </a:p>
          <a:p>
            <a:pPr lvl="3"/>
            <a:r>
              <a:rPr lang="en-US" sz="1800" dirty="0" smtClean="0"/>
              <a:t>How will results be published and/or protected</a:t>
            </a:r>
            <a:r>
              <a:rPr lang="en-US" sz="1800" dirty="0" smtClean="0"/>
              <a:t>?</a:t>
            </a:r>
          </a:p>
          <a:p>
            <a:pPr lvl="3"/>
            <a:r>
              <a:rPr lang="en-US" sz="1800" dirty="0"/>
              <a:t>F</a:t>
            </a:r>
            <a:r>
              <a:rPr lang="en-US" sz="1800" dirty="0" smtClean="0"/>
              <a:t>eedback about the Outreach process or lab/industrial collaborative process?</a:t>
            </a:r>
            <a:endParaRPr lang="en-US" sz="1800" dirty="0" smtClean="0"/>
          </a:p>
        </p:txBody>
      </p:sp>
      <p:sp>
        <p:nvSpPr>
          <p:cNvPr id="3" name="Title 2"/>
          <p:cNvSpPr>
            <a:spLocks noGrp="1"/>
          </p:cNvSpPr>
          <p:nvPr>
            <p:ph type="title"/>
          </p:nvPr>
        </p:nvSpPr>
        <p:spPr/>
        <p:txBody>
          <a:bodyPr/>
          <a:lstStyle/>
          <a:p>
            <a:r>
              <a:rPr lang="en-US" dirty="0" smtClean="0"/>
              <a:t>National Laboratory Public Outreach Events</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10</a:t>
            </a:fld>
            <a:endParaRPr lang="en-US"/>
          </a:p>
        </p:txBody>
      </p:sp>
      <p:sp>
        <p:nvSpPr>
          <p:cNvPr id="5" name="Footer Placeholder 4"/>
          <p:cNvSpPr>
            <a:spLocks noGrp="1"/>
          </p:cNvSpPr>
          <p:nvPr>
            <p:ph type="ftr" sz="quarter" idx="12"/>
          </p:nvPr>
        </p:nvSpPr>
        <p:spPr/>
        <p:txBody>
          <a:bodyPr/>
          <a:lstStyle/>
          <a:p>
            <a:endParaRPr lang="en-US" dirty="0"/>
          </a:p>
        </p:txBody>
      </p:sp>
      <p:pic>
        <p:nvPicPr>
          <p:cNvPr id="6" name="C1F99C27-4DF9-4B6F-A87B-DBE5C934B2E6" descr="B8CBE1C2-7A0B-47E8-B179-C28B2F43C673@ap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9600" y="781050"/>
            <a:ext cx="2108200" cy="1581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6851" y="5241851"/>
            <a:ext cx="1981200" cy="1191479"/>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061" y="3531782"/>
            <a:ext cx="2220242" cy="1587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0" y="2438400"/>
            <a:ext cx="2438401" cy="1253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42983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838200"/>
            <a:ext cx="5867399" cy="5610224"/>
          </a:xfrm>
        </p:spPr>
        <p:txBody>
          <a:bodyPr>
            <a:normAutofit/>
          </a:bodyPr>
          <a:lstStyle/>
          <a:p>
            <a:r>
              <a:rPr lang="en-US" dirty="0" smtClean="0"/>
              <a:t>Outreach outcome:</a:t>
            </a:r>
          </a:p>
          <a:p>
            <a:pPr lvl="1"/>
            <a:r>
              <a:rPr lang="en-US" dirty="0" smtClean="0"/>
              <a:t>More than </a:t>
            </a:r>
            <a:r>
              <a:rPr lang="en-US" dirty="0" smtClean="0"/>
              <a:t>450 </a:t>
            </a:r>
            <a:r>
              <a:rPr lang="en-US" dirty="0" smtClean="0"/>
              <a:t>participants contacted </a:t>
            </a:r>
            <a:r>
              <a:rPr lang="en-US" dirty="0"/>
              <a:t> </a:t>
            </a:r>
            <a:r>
              <a:rPr lang="en-US" dirty="0" smtClean="0"/>
              <a:t>                                through </a:t>
            </a:r>
            <a:r>
              <a:rPr lang="en-US" dirty="0" smtClean="0"/>
              <a:t>public </a:t>
            </a:r>
            <a:r>
              <a:rPr lang="en-US" dirty="0" smtClean="0"/>
              <a:t>outreach events organized by 6 DOE-SC Labs</a:t>
            </a:r>
          </a:p>
          <a:p>
            <a:pPr lvl="2"/>
            <a:r>
              <a:rPr lang="en-US" dirty="0" smtClean="0"/>
              <a:t>Diversity of outreach methods</a:t>
            </a:r>
          </a:p>
          <a:p>
            <a:pPr lvl="2"/>
            <a:r>
              <a:rPr lang="en-US" dirty="0" smtClean="0"/>
              <a:t>Many “first-time” contacts</a:t>
            </a:r>
            <a:endParaRPr lang="en-US" dirty="0" smtClean="0"/>
          </a:p>
          <a:p>
            <a:pPr lvl="1"/>
            <a:r>
              <a:rPr lang="en-US" dirty="0" smtClean="0"/>
              <a:t>Proposals submitted for seed funding</a:t>
            </a:r>
          </a:p>
          <a:p>
            <a:r>
              <a:rPr lang="en-US" dirty="0" smtClean="0"/>
              <a:t>Next steps:</a:t>
            </a:r>
          </a:p>
          <a:p>
            <a:pPr lvl="1"/>
            <a:r>
              <a:rPr lang="en-US" dirty="0" smtClean="0"/>
              <a:t>Seed-funding proposals under peer-review now</a:t>
            </a:r>
          </a:p>
          <a:p>
            <a:pPr lvl="1"/>
            <a:r>
              <a:rPr lang="en-US" dirty="0" smtClean="0"/>
              <a:t>Plan </a:t>
            </a:r>
            <a:r>
              <a:rPr lang="en-US" dirty="0" smtClean="0"/>
              <a:t>awards in </a:t>
            </a:r>
            <a:r>
              <a:rPr lang="en-US" dirty="0" smtClean="0"/>
              <a:t>August/September</a:t>
            </a:r>
          </a:p>
          <a:p>
            <a:pPr lvl="1"/>
            <a:r>
              <a:rPr lang="en-US" dirty="0" smtClean="0"/>
              <a:t>Analyze outcomes in Spring </a:t>
            </a:r>
            <a:r>
              <a:rPr lang="en-US" dirty="0" smtClean="0"/>
              <a:t>‘</a:t>
            </a:r>
            <a:r>
              <a:rPr lang="en-US" dirty="0" smtClean="0"/>
              <a:t>16</a:t>
            </a:r>
            <a:endParaRPr lang="en-US" dirty="0" smtClean="0"/>
          </a:p>
          <a:p>
            <a:pPr lvl="2"/>
            <a:r>
              <a:rPr lang="en-US" dirty="0" smtClean="0"/>
              <a:t>Formulate follow-on program</a:t>
            </a:r>
          </a:p>
        </p:txBody>
      </p:sp>
      <p:sp>
        <p:nvSpPr>
          <p:cNvPr id="3" name="Title 2"/>
          <p:cNvSpPr>
            <a:spLocks noGrp="1"/>
          </p:cNvSpPr>
          <p:nvPr>
            <p:ph type="title"/>
          </p:nvPr>
        </p:nvSpPr>
        <p:spPr/>
        <p:txBody>
          <a:bodyPr/>
          <a:lstStyle/>
          <a:p>
            <a:r>
              <a:rPr lang="en-US" dirty="0" smtClean="0"/>
              <a:t>National Laboratory Public Outreach Events</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11</a:t>
            </a:fld>
            <a:endParaRPr lang="en-US"/>
          </a:p>
        </p:txBody>
      </p:sp>
      <p:sp>
        <p:nvSpPr>
          <p:cNvPr id="5" name="Footer Placeholder 4"/>
          <p:cNvSpPr>
            <a:spLocks noGrp="1"/>
          </p:cNvSpPr>
          <p:nvPr>
            <p:ph type="ftr" sz="quarter" idx="12"/>
          </p:nvPr>
        </p:nvSpPr>
        <p:spPr/>
        <p:txBody>
          <a:bodyPr/>
          <a:lstStyle/>
          <a:p>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4339" y="838200"/>
            <a:ext cx="3088661" cy="3602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9A830E70-CA43-4104-A917-B9803FEFD8C9" descr="872B0A71-B12A-4963-B0DD-74CB86ED4346@ap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504660"/>
            <a:ext cx="1593555" cy="2124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6405" y="4038600"/>
            <a:ext cx="2044965" cy="21712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2962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a:t>
            </a:r>
            <a:r>
              <a:rPr lang="en-US" dirty="0" smtClean="0"/>
              <a:t>eedback </a:t>
            </a:r>
            <a:r>
              <a:rPr lang="en-US" dirty="0" smtClean="0"/>
              <a:t>from the Public Outreach Events</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12</a:t>
            </a:fld>
            <a:endParaRPr lang="en-US"/>
          </a:p>
        </p:txBody>
      </p:sp>
      <p:sp>
        <p:nvSpPr>
          <p:cNvPr id="5" name="Footer Placeholder 4"/>
          <p:cNvSpPr>
            <a:spLocks noGrp="1"/>
          </p:cNvSpPr>
          <p:nvPr>
            <p:ph type="ftr" sz="quarter" idx="12"/>
          </p:nvPr>
        </p:nvSpPr>
        <p:spPr/>
        <p:txBody>
          <a:bodyPr/>
          <a:lstStyle/>
          <a:p>
            <a:endParaRPr lang="en-US"/>
          </a:p>
        </p:txBody>
      </p:sp>
      <p:sp>
        <p:nvSpPr>
          <p:cNvPr id="6" name="TextBox 5"/>
          <p:cNvSpPr txBox="1"/>
          <p:nvPr/>
        </p:nvSpPr>
        <p:spPr>
          <a:xfrm>
            <a:off x="457200" y="1143000"/>
            <a:ext cx="4800600" cy="369332"/>
          </a:xfrm>
          <a:prstGeom prst="rect">
            <a:avLst/>
          </a:prstGeom>
          <a:noFill/>
        </p:spPr>
        <p:txBody>
          <a:bodyPr wrap="square" rtlCol="0">
            <a:spAutoFit/>
          </a:bodyPr>
          <a:lstStyle/>
          <a:p>
            <a:endParaRPr lang="en-US" dirty="0"/>
          </a:p>
        </p:txBody>
      </p:sp>
      <p:sp>
        <p:nvSpPr>
          <p:cNvPr id="7" name="TextBox 6"/>
          <p:cNvSpPr txBox="1"/>
          <p:nvPr/>
        </p:nvSpPr>
        <p:spPr>
          <a:xfrm>
            <a:off x="119616" y="3276600"/>
            <a:ext cx="4267200" cy="369332"/>
          </a:xfrm>
          <a:prstGeom prst="rect">
            <a:avLst/>
          </a:prstGeom>
          <a:noFill/>
        </p:spPr>
        <p:txBody>
          <a:bodyPr wrap="square" rtlCol="0">
            <a:spAutoFit/>
          </a:bodyPr>
          <a:lstStyle/>
          <a:p>
            <a:r>
              <a:rPr lang="en-US" dirty="0" smtClean="0"/>
              <a:t>“…can you do an open house every year?”</a:t>
            </a:r>
            <a:endParaRPr lang="en-US" dirty="0"/>
          </a:p>
        </p:txBody>
      </p:sp>
      <p:sp>
        <p:nvSpPr>
          <p:cNvPr id="8" name="Rectangle 7"/>
          <p:cNvSpPr/>
          <p:nvPr/>
        </p:nvSpPr>
        <p:spPr>
          <a:xfrm>
            <a:off x="4210493" y="1512332"/>
            <a:ext cx="4572000" cy="646331"/>
          </a:xfrm>
          <a:prstGeom prst="rect">
            <a:avLst/>
          </a:prstGeom>
        </p:spPr>
        <p:txBody>
          <a:bodyPr>
            <a:spAutoFit/>
          </a:bodyPr>
          <a:lstStyle/>
          <a:p>
            <a:r>
              <a:rPr lang="en-US" dirty="0"/>
              <a:t>“Great capabilities, but Lab labor and overhead rates are very high</a:t>
            </a:r>
            <a:r>
              <a:rPr lang="en-US" dirty="0" smtClean="0"/>
              <a:t>.”</a:t>
            </a:r>
            <a:endParaRPr lang="en-US" dirty="0"/>
          </a:p>
        </p:txBody>
      </p:sp>
      <p:sp>
        <p:nvSpPr>
          <p:cNvPr id="9" name="Rectangle 8"/>
          <p:cNvSpPr/>
          <p:nvPr/>
        </p:nvSpPr>
        <p:spPr>
          <a:xfrm>
            <a:off x="103668" y="2158663"/>
            <a:ext cx="4519442" cy="369332"/>
          </a:xfrm>
          <a:prstGeom prst="rect">
            <a:avLst/>
          </a:prstGeom>
        </p:spPr>
        <p:txBody>
          <a:bodyPr wrap="none">
            <a:spAutoFit/>
          </a:bodyPr>
          <a:lstStyle/>
          <a:p>
            <a:r>
              <a:rPr lang="en-US" dirty="0"/>
              <a:t>“Facilities are amazing, I was green with envy”</a:t>
            </a:r>
          </a:p>
        </p:txBody>
      </p:sp>
      <p:sp>
        <p:nvSpPr>
          <p:cNvPr id="10" name="Rectangle 9"/>
          <p:cNvSpPr/>
          <p:nvPr/>
        </p:nvSpPr>
        <p:spPr>
          <a:xfrm>
            <a:off x="381000" y="838200"/>
            <a:ext cx="6553200" cy="646331"/>
          </a:xfrm>
          <a:prstGeom prst="rect">
            <a:avLst/>
          </a:prstGeom>
        </p:spPr>
        <p:txBody>
          <a:bodyPr wrap="square">
            <a:spAutoFit/>
          </a:bodyPr>
          <a:lstStyle/>
          <a:p>
            <a:r>
              <a:rPr lang="en-US" dirty="0" smtClean="0"/>
              <a:t>“Simply </a:t>
            </a:r>
            <a:r>
              <a:rPr lang="en-US" dirty="0"/>
              <a:t>an impressive day. The capabilities – scientific, technological and as an engine for innovation are quite astonishing</a:t>
            </a:r>
            <a:r>
              <a:rPr lang="en-US" dirty="0" smtClean="0"/>
              <a:t>.”</a:t>
            </a:r>
            <a:endParaRPr lang="en-US" dirty="0"/>
          </a:p>
        </p:txBody>
      </p:sp>
      <p:sp>
        <p:nvSpPr>
          <p:cNvPr id="11" name="Rectangle 10"/>
          <p:cNvSpPr/>
          <p:nvPr/>
        </p:nvSpPr>
        <p:spPr>
          <a:xfrm>
            <a:off x="4495800" y="3489021"/>
            <a:ext cx="4572000" cy="646331"/>
          </a:xfrm>
          <a:prstGeom prst="rect">
            <a:avLst/>
          </a:prstGeom>
        </p:spPr>
        <p:txBody>
          <a:bodyPr>
            <a:spAutoFit/>
          </a:bodyPr>
          <a:lstStyle/>
          <a:p>
            <a:pPr marL="0" lvl="1"/>
            <a:r>
              <a:rPr lang="en-US" dirty="0"/>
              <a:t>“WFO is not acceptable! Other agreements are not clear how they work.”</a:t>
            </a:r>
          </a:p>
        </p:txBody>
      </p:sp>
      <p:sp>
        <p:nvSpPr>
          <p:cNvPr id="12" name="Rectangle 11"/>
          <p:cNvSpPr/>
          <p:nvPr/>
        </p:nvSpPr>
        <p:spPr>
          <a:xfrm>
            <a:off x="3581400" y="2533311"/>
            <a:ext cx="5354099" cy="646331"/>
          </a:xfrm>
          <a:prstGeom prst="rect">
            <a:avLst/>
          </a:prstGeom>
        </p:spPr>
        <p:txBody>
          <a:bodyPr wrap="square">
            <a:spAutoFit/>
          </a:bodyPr>
          <a:lstStyle/>
          <a:p>
            <a:pPr marL="0" lvl="1"/>
            <a:r>
              <a:rPr lang="en-US" dirty="0" smtClean="0"/>
              <a:t>“Full </a:t>
            </a:r>
            <a:r>
              <a:rPr lang="en-US" dirty="0"/>
              <a:t>cost recovery for work at </a:t>
            </a:r>
            <a:r>
              <a:rPr lang="en-US" dirty="0" smtClean="0"/>
              <a:t>Labs </a:t>
            </a:r>
            <a:r>
              <a:rPr lang="en-US" dirty="0"/>
              <a:t>is not appropriate. Therefore how can the work be competitive</a:t>
            </a:r>
            <a:r>
              <a:rPr lang="en-US" dirty="0" smtClean="0"/>
              <a:t>?”</a:t>
            </a:r>
            <a:endParaRPr lang="en-US" dirty="0"/>
          </a:p>
        </p:txBody>
      </p:sp>
      <p:sp>
        <p:nvSpPr>
          <p:cNvPr id="2" name="Rectangle 1"/>
          <p:cNvSpPr/>
          <p:nvPr/>
        </p:nvSpPr>
        <p:spPr>
          <a:xfrm>
            <a:off x="457200" y="4145248"/>
            <a:ext cx="4572000" cy="646331"/>
          </a:xfrm>
          <a:prstGeom prst="rect">
            <a:avLst/>
          </a:prstGeom>
        </p:spPr>
        <p:txBody>
          <a:bodyPr>
            <a:spAutoFit/>
          </a:bodyPr>
          <a:lstStyle/>
          <a:p>
            <a:r>
              <a:rPr lang="en-US" dirty="0" smtClean="0"/>
              <a:t>“We </a:t>
            </a:r>
            <a:r>
              <a:rPr lang="en-US" dirty="0"/>
              <a:t>are very pleased to see the changes that are happening at our labs</a:t>
            </a:r>
            <a:r>
              <a:rPr lang="en-US" dirty="0" smtClean="0"/>
              <a:t>!”</a:t>
            </a:r>
            <a:endParaRPr lang="en-US" dirty="0"/>
          </a:p>
        </p:txBody>
      </p:sp>
      <p:sp>
        <p:nvSpPr>
          <p:cNvPr id="13" name="Rectangle 12"/>
          <p:cNvSpPr/>
          <p:nvPr/>
        </p:nvSpPr>
        <p:spPr>
          <a:xfrm>
            <a:off x="3657600" y="5334000"/>
            <a:ext cx="5279066" cy="923330"/>
          </a:xfrm>
          <a:prstGeom prst="rect">
            <a:avLst/>
          </a:prstGeom>
        </p:spPr>
        <p:txBody>
          <a:bodyPr wrap="square">
            <a:spAutoFit/>
          </a:bodyPr>
          <a:lstStyle/>
          <a:p>
            <a:r>
              <a:rPr lang="en-US" dirty="0" smtClean="0">
                <a:solidFill>
                  <a:schemeClr val="bg2">
                    <a:lumMod val="25000"/>
                  </a:schemeClr>
                </a:solidFill>
              </a:rPr>
              <a:t>“[participants showed] probably </a:t>
            </a:r>
            <a:r>
              <a:rPr lang="en-US" dirty="0">
                <a:solidFill>
                  <a:schemeClr val="bg2">
                    <a:lumMod val="25000"/>
                  </a:schemeClr>
                </a:solidFill>
              </a:rPr>
              <a:t>as much interest in lab capabilities beyond </a:t>
            </a:r>
            <a:r>
              <a:rPr lang="en-US" dirty="0" smtClean="0">
                <a:solidFill>
                  <a:schemeClr val="bg2">
                    <a:lumMod val="25000"/>
                  </a:schemeClr>
                </a:solidFill>
              </a:rPr>
              <a:t>[accelerator] stewardship </a:t>
            </a:r>
            <a:r>
              <a:rPr lang="en-US" dirty="0">
                <a:solidFill>
                  <a:schemeClr val="bg2">
                    <a:lumMod val="25000"/>
                  </a:schemeClr>
                </a:solidFill>
              </a:rPr>
              <a:t>as within </a:t>
            </a:r>
            <a:r>
              <a:rPr lang="en-US" dirty="0" smtClean="0">
                <a:solidFill>
                  <a:schemeClr val="bg2">
                    <a:lumMod val="25000"/>
                  </a:schemeClr>
                </a:solidFill>
              </a:rPr>
              <a:t>stewardship”</a:t>
            </a:r>
            <a:endParaRPr lang="en-US" dirty="0">
              <a:solidFill>
                <a:schemeClr val="bg2">
                  <a:lumMod val="25000"/>
                </a:schemeClr>
              </a:solidFill>
            </a:endParaRPr>
          </a:p>
        </p:txBody>
      </p:sp>
      <p:sp>
        <p:nvSpPr>
          <p:cNvPr id="14" name="Rectangle 13"/>
          <p:cNvSpPr/>
          <p:nvPr/>
        </p:nvSpPr>
        <p:spPr>
          <a:xfrm>
            <a:off x="533400" y="4992469"/>
            <a:ext cx="5354099" cy="646331"/>
          </a:xfrm>
          <a:prstGeom prst="rect">
            <a:avLst/>
          </a:prstGeom>
        </p:spPr>
        <p:txBody>
          <a:bodyPr wrap="square">
            <a:spAutoFit/>
          </a:bodyPr>
          <a:lstStyle/>
          <a:p>
            <a:pPr marL="0" lvl="1"/>
            <a:r>
              <a:rPr lang="en-US" dirty="0" smtClean="0">
                <a:solidFill>
                  <a:schemeClr val="bg2">
                    <a:lumMod val="25000"/>
                  </a:schemeClr>
                </a:solidFill>
              </a:rPr>
              <a:t>“Most wanted a mechanism for very quick turnaround on $10-20k projects.”</a:t>
            </a:r>
            <a:endParaRPr lang="en-US" dirty="0">
              <a:solidFill>
                <a:schemeClr val="bg2">
                  <a:lumMod val="25000"/>
                </a:schemeClr>
              </a:solidFill>
            </a:endParaRPr>
          </a:p>
        </p:txBody>
      </p:sp>
    </p:spTree>
    <p:extLst>
      <p:ext uri="{BB962C8B-B14F-4D97-AF65-F5344CB8AC3E}">
        <p14:creationId xmlns:p14="http://schemas.microsoft.com/office/powerpoint/2010/main" val="17742503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55947" y="574158"/>
            <a:ext cx="4057503" cy="29062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0" y="0"/>
            <a:ext cx="9144000" cy="1143000"/>
          </a:xfrm>
        </p:spPr>
        <p:txBody>
          <a:bodyPr>
            <a:noAutofit/>
          </a:bodyPr>
          <a:lstStyle/>
          <a:p>
            <a:r>
              <a:rPr lang="en-US" sz="1800" dirty="0" smtClean="0"/>
              <a:t>“One-Stop Shopping” for finding Accelerator R&amp;D Capabilities at the </a:t>
            </a:r>
            <a:br>
              <a:rPr lang="en-US" sz="1800" dirty="0" smtClean="0"/>
            </a:br>
            <a:r>
              <a:rPr lang="en-US" sz="1800" dirty="0" smtClean="0"/>
              <a:t>DOE Office of Science National Laboratories</a:t>
            </a:r>
            <a:r>
              <a:rPr lang="en-US" sz="1800" dirty="0"/>
              <a:t/>
            </a:r>
            <a:br>
              <a:rPr lang="en-US" sz="1800" dirty="0"/>
            </a:br>
            <a:r>
              <a:rPr lang="en-US" sz="2000" dirty="0">
                <a:solidFill>
                  <a:srgbClr val="FF0000"/>
                </a:solidFill>
              </a:rPr>
              <a:t>http://www.acceleratorsamerica.org</a:t>
            </a:r>
            <a:r>
              <a:rPr lang="en-US" sz="1800" dirty="0"/>
              <a:t/>
            </a:r>
            <a:br>
              <a:rPr lang="en-US" sz="1800" dirty="0"/>
            </a:br>
            <a:endParaRPr lang="en-US" sz="1800" dirty="0"/>
          </a:p>
        </p:txBody>
      </p:sp>
      <p:sp>
        <p:nvSpPr>
          <p:cNvPr id="5" name="Slide Number Placeholder 4"/>
          <p:cNvSpPr>
            <a:spLocks noGrp="1"/>
          </p:cNvSpPr>
          <p:nvPr>
            <p:ph type="sldNum" sz="quarter" idx="11"/>
          </p:nvPr>
        </p:nvSpPr>
        <p:spPr/>
        <p:txBody>
          <a:bodyPr/>
          <a:lstStyle/>
          <a:p>
            <a:pPr>
              <a:defRPr/>
            </a:pPr>
            <a:fld id="{21722FF3-B2FF-4B9D-A1FC-2641F0BD8CF1}" type="slidenum">
              <a:rPr lang="en-US" smtClean="0"/>
              <a:pPr>
                <a:defRPr/>
              </a:pPr>
              <a:t>13</a:t>
            </a:fld>
            <a:endParaRPr lang="en-US" dirty="0"/>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17" y="942753"/>
            <a:ext cx="6599383" cy="180044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723800" y="1553611"/>
            <a:ext cx="2157624" cy="20076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502" y="1628641"/>
            <a:ext cx="3281840" cy="5132452"/>
          </a:xfrm>
          <a:prstGeom prst="rect">
            <a:avLst/>
          </a:prstGeom>
          <a:ln>
            <a:noFill/>
          </a:ln>
          <a:effectLst>
            <a:outerShdw blurRad="292100" dist="139700" dir="2700000" algn="tl" rotWithShape="0">
              <a:srgbClr val="333333">
                <a:alpha val="65000"/>
              </a:srgbClr>
            </a:outerShdw>
          </a:effectLst>
        </p:spPr>
      </p:pic>
      <p:cxnSp>
        <p:nvCxnSpPr>
          <p:cNvPr id="12" name="Straight Arrow Connector 11"/>
          <p:cNvCxnSpPr/>
          <p:nvPr/>
        </p:nvCxnSpPr>
        <p:spPr>
          <a:xfrm>
            <a:off x="2881424" y="1754372"/>
            <a:ext cx="2833576" cy="812908"/>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descr="Screen Clipping"/>
          <p:cNvPicPr>
            <a:picLocks noChangeAspect="1"/>
          </p:cNvPicPr>
          <p:nvPr/>
        </p:nvPicPr>
        <p:blipFill rotWithShape="1">
          <a:blip r:embed="rId4">
            <a:extLst>
              <a:ext uri="{28A0092B-C50C-407E-A947-70E740481C1C}">
                <a14:useLocalDpi xmlns:a14="http://schemas.microsoft.com/office/drawing/2010/main" val="0"/>
              </a:ext>
            </a:extLst>
          </a:blip>
          <a:srcRect l="-4" r="39897"/>
          <a:stretch/>
        </p:blipFill>
        <p:spPr>
          <a:xfrm>
            <a:off x="381000" y="3226292"/>
            <a:ext cx="1874520" cy="3227682"/>
          </a:xfrm>
          <a:prstGeom prst="rect">
            <a:avLst/>
          </a:prstGeom>
          <a:ln>
            <a:noFill/>
          </a:ln>
          <a:effectLst>
            <a:outerShdw blurRad="292100" dist="139700" dir="2700000" algn="tl" rotWithShape="0">
              <a:srgbClr val="333333">
                <a:alpha val="65000"/>
              </a:srgbClr>
            </a:outerShdw>
          </a:effectLst>
        </p:spPr>
      </p:pic>
      <p:sp>
        <p:nvSpPr>
          <p:cNvPr id="16" name="Oval 15"/>
          <p:cNvSpPr/>
          <p:nvPr/>
        </p:nvSpPr>
        <p:spPr>
          <a:xfrm>
            <a:off x="227810" y="6143312"/>
            <a:ext cx="1600200" cy="3602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1091" y="3047718"/>
            <a:ext cx="2234309" cy="2819682"/>
          </a:xfrm>
          <a:prstGeom prst="rect">
            <a:avLst/>
          </a:prstGeom>
          <a:ln>
            <a:noFill/>
          </a:ln>
          <a:effectLst>
            <a:outerShdw blurRad="292100" dist="139700" dir="2700000" algn="tl" rotWithShape="0">
              <a:srgbClr val="333333">
                <a:alpha val="65000"/>
              </a:srgbClr>
            </a:outerShdw>
          </a:effectLst>
        </p:spPr>
      </p:pic>
      <p:cxnSp>
        <p:nvCxnSpPr>
          <p:cNvPr id="13" name="Straight Arrow Connector 12"/>
          <p:cNvCxnSpPr/>
          <p:nvPr/>
        </p:nvCxnSpPr>
        <p:spPr>
          <a:xfrm flipH="1">
            <a:off x="2259478" y="4951225"/>
            <a:ext cx="940922" cy="531626"/>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964249" y="3733800"/>
            <a:ext cx="1078640" cy="854471"/>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309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866776"/>
            <a:ext cx="8410575" cy="5259388"/>
          </a:xfrm>
        </p:spPr>
        <p:txBody>
          <a:bodyPr>
            <a:noAutofit/>
          </a:bodyPr>
          <a:lstStyle/>
          <a:p>
            <a:pPr marL="342900" lvl="1" indent="-342900">
              <a:buFont typeface="Arial" pitchFamily="34" charset="0"/>
              <a:buChar char="•"/>
            </a:pPr>
            <a:r>
              <a:rPr lang="en-US" sz="2000" b="1" dirty="0">
                <a:solidFill>
                  <a:srgbClr val="146737"/>
                </a:solidFill>
              </a:rPr>
              <a:t>The </a:t>
            </a:r>
            <a:r>
              <a:rPr lang="en-US" sz="2000" b="1" dirty="0">
                <a:solidFill>
                  <a:srgbClr val="0070C0"/>
                </a:solidFill>
              </a:rPr>
              <a:t>Accelerator Stewardship Test Facility Pilot </a:t>
            </a:r>
            <a:r>
              <a:rPr lang="en-US" sz="2000" b="1" dirty="0">
                <a:solidFill>
                  <a:srgbClr val="0070C0"/>
                </a:solidFill>
              </a:rPr>
              <a:t>Program </a:t>
            </a:r>
            <a:r>
              <a:rPr lang="en-US" sz="2000" b="1" dirty="0">
                <a:solidFill>
                  <a:srgbClr val="146737"/>
                </a:solidFill>
              </a:rPr>
              <a:t>is </a:t>
            </a:r>
            <a:r>
              <a:rPr lang="en-US" sz="2000" b="1" dirty="0">
                <a:solidFill>
                  <a:srgbClr val="146737"/>
                </a:solidFill>
              </a:rPr>
              <a:t>a new mechanism to make national lab accelerator R&amp;D capabilities and technologies more accessible </a:t>
            </a:r>
            <a:endParaRPr lang="en-US" sz="2000" b="1" dirty="0">
              <a:solidFill>
                <a:srgbClr val="146737"/>
              </a:solidFill>
            </a:endParaRPr>
          </a:p>
          <a:p>
            <a:pPr marL="457200" lvl="1" indent="0">
              <a:buNone/>
            </a:pPr>
            <a:endParaRPr lang="en-US" sz="1800" dirty="0"/>
          </a:p>
          <a:p>
            <a:r>
              <a:rPr lang="en-US" sz="2000" dirty="0" smtClean="0"/>
              <a:t>Recent public outreach events reached over 450 participants</a:t>
            </a:r>
          </a:p>
          <a:p>
            <a:pPr lvl="1"/>
            <a:r>
              <a:rPr lang="en-US" sz="1800" dirty="0"/>
              <a:t>S</a:t>
            </a:r>
            <a:r>
              <a:rPr lang="en-US" sz="1800" dirty="0" smtClean="0"/>
              <a:t>howed that there is considerable interest in the national lab infrastructure</a:t>
            </a:r>
          </a:p>
          <a:p>
            <a:pPr lvl="2"/>
            <a:r>
              <a:rPr lang="en-US" sz="1600" dirty="0" smtClean="0"/>
              <a:t>This interest is broader than the accelerator R&amp;D infrastructure</a:t>
            </a:r>
          </a:p>
          <a:p>
            <a:pPr lvl="1"/>
            <a:r>
              <a:rPr lang="en-US" sz="1800" dirty="0"/>
              <a:t>Showed that national lab staff are very interested in engaging with others</a:t>
            </a:r>
          </a:p>
          <a:p>
            <a:pPr lvl="2"/>
            <a:r>
              <a:rPr lang="en-US" sz="1600" dirty="0" smtClean="0"/>
              <a:t>Labs enthusiastically embraced the opportunity to show how they can help</a:t>
            </a:r>
          </a:p>
          <a:p>
            <a:pPr marL="914400" lvl="2" indent="0">
              <a:buNone/>
            </a:pPr>
            <a:endParaRPr lang="en-US" sz="1800" dirty="0" smtClean="0"/>
          </a:p>
          <a:p>
            <a:r>
              <a:rPr lang="en-US" sz="2000" dirty="0" smtClean="0"/>
              <a:t>Using the national lab accelerator capabilities for mutually beneficial R&amp;D will strengthen the overall R&amp;D ecosystem</a:t>
            </a:r>
          </a:p>
          <a:p>
            <a:pPr lvl="1"/>
            <a:r>
              <a:rPr lang="en-US" sz="1800" dirty="0" smtClean="0"/>
              <a:t>There is unique accelerator technology and capability at the labs that can be used and developed for other applications</a:t>
            </a:r>
          </a:p>
        </p:txBody>
      </p:sp>
      <p:sp>
        <p:nvSpPr>
          <p:cNvPr id="3" name="Title 2"/>
          <p:cNvSpPr>
            <a:spLocks noGrp="1"/>
          </p:cNvSpPr>
          <p:nvPr>
            <p:ph type="title"/>
          </p:nvPr>
        </p:nvSpPr>
        <p:spPr/>
        <p:txBody>
          <a:bodyPr/>
          <a:lstStyle/>
          <a:p>
            <a:r>
              <a:rPr lang="en-US" dirty="0" smtClean="0"/>
              <a:t>Closing Comments</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14</a:t>
            </a:fld>
            <a:endParaRPr lang="en-US"/>
          </a:p>
        </p:txBody>
      </p:sp>
      <p:sp>
        <p:nvSpPr>
          <p:cNvPr id="5" name="Footer Placeholder 4"/>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5701824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5" descr="Screen Clippin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220048"/>
          </a:xfrm>
          <a:prstGeom prst="rect">
            <a:avLst/>
          </a:prstGeom>
          <a:effectLst/>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5730264"/>
            <a:ext cx="953446" cy="427298"/>
          </a:xfrm>
          <a:prstGeom prst="rect">
            <a:avLst/>
          </a:prstGeom>
          <a:ln>
            <a:noFill/>
          </a:ln>
          <a:effectLst>
            <a:outerShdw blurRad="292100" dist="139700" dir="2700000" algn="tl" rotWithShape="0">
              <a:srgbClr val="333333">
                <a:alpha val="65000"/>
              </a:srgbClr>
            </a:outerShdw>
          </a:effectLst>
        </p:spPr>
      </p:pic>
      <p:pic>
        <p:nvPicPr>
          <p:cNvPr id="7" name="Picture 6"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7040" y="5787068"/>
            <a:ext cx="1361360" cy="313691"/>
          </a:xfrm>
          <a:prstGeom prst="rect">
            <a:avLst/>
          </a:prstGeom>
          <a:ln>
            <a:noFill/>
          </a:ln>
          <a:effectLst>
            <a:outerShdw blurRad="292100" dist="139700" dir="2700000" algn="tl" rotWithShape="0">
              <a:srgbClr val="333333">
                <a:alpha val="65000"/>
              </a:srgbClr>
            </a:outerShdw>
          </a:effectLst>
        </p:spPr>
      </p:pic>
      <p:pic>
        <p:nvPicPr>
          <p:cNvPr id="8" name="Picture 7"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7500" y="5783656"/>
            <a:ext cx="1154172" cy="320514"/>
          </a:xfrm>
          <a:prstGeom prst="rect">
            <a:avLst/>
          </a:prstGeom>
          <a:ln>
            <a:noFill/>
          </a:ln>
          <a:effectLst>
            <a:outerShdw blurRad="292100" dist="139700" dir="2700000" algn="tl" rotWithShape="0">
              <a:srgbClr val="333333">
                <a:alpha val="65000"/>
              </a:srgbClr>
            </a:outerShdw>
          </a:effectLst>
        </p:spPr>
      </p:pic>
      <p:pic>
        <p:nvPicPr>
          <p:cNvPr id="9" name="Picture 8"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5682" y="5773020"/>
            <a:ext cx="1204918" cy="341787"/>
          </a:xfrm>
          <a:prstGeom prst="rect">
            <a:avLst/>
          </a:prstGeom>
          <a:ln>
            <a:noFill/>
          </a:ln>
          <a:effectLst>
            <a:outerShdw blurRad="292100" dist="139700" dir="2700000" algn="tl" rotWithShape="0">
              <a:srgbClr val="333333">
                <a:alpha val="65000"/>
              </a:srgbClr>
            </a:outerShdw>
          </a:effectLst>
        </p:spPr>
      </p:pic>
      <p:pic>
        <p:nvPicPr>
          <p:cNvPr id="10" name="Picture 9"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1114" y="5715000"/>
            <a:ext cx="1355086" cy="457826"/>
          </a:xfrm>
          <a:prstGeom prst="rect">
            <a:avLst/>
          </a:prstGeom>
          <a:ln>
            <a:noFill/>
          </a:ln>
          <a:effectLst>
            <a:outerShdw blurRad="292100" dist="139700" dir="2700000" algn="tl" rotWithShape="0">
              <a:srgbClr val="333333">
                <a:alpha val="65000"/>
              </a:srgbClr>
            </a:outerShdw>
          </a:effectLst>
        </p:spPr>
      </p:pic>
      <p:pic>
        <p:nvPicPr>
          <p:cNvPr id="11" name="Picture 10"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6482" y="5774088"/>
            <a:ext cx="1195118" cy="339651"/>
          </a:xfrm>
          <a:prstGeom prst="rect">
            <a:avLst/>
          </a:prstGeom>
          <a:ln>
            <a:noFill/>
          </a:ln>
          <a:effectLst>
            <a:outerShdw blurRad="292100" dist="139700" dir="2700000" algn="tl" rotWithShape="0">
              <a:srgbClr val="333333">
                <a:alpha val="65000"/>
              </a:srgbClr>
            </a:outerShdw>
          </a:effectLst>
        </p:spPr>
      </p:pic>
      <p:pic>
        <p:nvPicPr>
          <p:cNvPr id="12" name="Picture 11"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 y="5750465"/>
            <a:ext cx="1091597" cy="386896"/>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5181600" y="6629400"/>
            <a:ext cx="3962400" cy="246221"/>
          </a:xfrm>
          <a:prstGeom prst="rect">
            <a:avLst/>
          </a:prstGeom>
          <a:noFill/>
        </p:spPr>
        <p:txBody>
          <a:bodyPr wrap="square" rtlCol="0">
            <a:spAutoFit/>
          </a:bodyPr>
          <a:lstStyle/>
          <a:p>
            <a:pPr algn="r"/>
            <a:r>
              <a:rPr lang="en-US" sz="1000" i="1" dirty="0" smtClean="0"/>
              <a:t>Image courtesy of Oak Ridge National Laboratory</a:t>
            </a:r>
            <a:endParaRPr lang="en-US" sz="1000" i="1" dirty="0"/>
          </a:p>
        </p:txBody>
      </p:sp>
      <p:sp>
        <p:nvSpPr>
          <p:cNvPr id="4" name="TextBox 3"/>
          <p:cNvSpPr txBox="1"/>
          <p:nvPr/>
        </p:nvSpPr>
        <p:spPr>
          <a:xfrm>
            <a:off x="838200" y="1676400"/>
            <a:ext cx="7391400" cy="2554545"/>
          </a:xfrm>
          <a:prstGeom prst="rect">
            <a:avLst/>
          </a:prstGeom>
          <a:noFill/>
        </p:spPr>
        <p:txBody>
          <a:bodyPr wrap="square" rtlCol="0">
            <a:spAutoFit/>
          </a:bodyPr>
          <a:lstStyle/>
          <a:p>
            <a:pPr algn="ctr"/>
            <a:r>
              <a:rPr lang="en-US" sz="4400" dirty="0" smtClean="0">
                <a:solidFill>
                  <a:srgbClr val="106636"/>
                </a:solidFill>
                <a:latin typeface="Arial" pitchFamily="34" charset="0"/>
                <a:ea typeface="+mj-ea"/>
                <a:cs typeface="Arial" pitchFamily="34" charset="0"/>
              </a:rPr>
              <a:t>Thank you!</a:t>
            </a:r>
          </a:p>
          <a:p>
            <a:pPr algn="ctr"/>
            <a:endParaRPr lang="en-US" sz="4400" dirty="0" smtClean="0">
              <a:solidFill>
                <a:srgbClr val="106636"/>
              </a:solidFill>
              <a:latin typeface="Arial" pitchFamily="34" charset="0"/>
              <a:ea typeface="+mj-ea"/>
              <a:cs typeface="Arial" pitchFamily="34" charset="0"/>
            </a:endParaRPr>
          </a:p>
          <a:p>
            <a:pPr algn="ctr"/>
            <a:endParaRPr lang="en-US" sz="4400" dirty="0">
              <a:solidFill>
                <a:srgbClr val="106636"/>
              </a:solidFill>
              <a:latin typeface="Arial" pitchFamily="34" charset="0"/>
              <a:ea typeface="+mj-ea"/>
              <a:cs typeface="Arial" pitchFamily="34" charset="0"/>
            </a:endParaRPr>
          </a:p>
          <a:p>
            <a:pPr algn="ctr"/>
            <a:r>
              <a:rPr lang="en-US" sz="2800" i="1" dirty="0" smtClean="0">
                <a:solidFill>
                  <a:srgbClr val="106636"/>
                </a:solidFill>
                <a:latin typeface="Arial" pitchFamily="34" charset="0"/>
                <a:ea typeface="+mj-ea"/>
                <a:cs typeface="Arial" pitchFamily="34" charset="0"/>
              </a:rPr>
              <a:t>Questions?</a:t>
            </a:r>
            <a:endParaRPr lang="en-US" sz="2800" i="1" dirty="0">
              <a:solidFill>
                <a:srgbClr val="106636"/>
              </a:solidFill>
              <a:latin typeface="Arial" pitchFamily="34" charset="0"/>
              <a:ea typeface="+mj-ea"/>
              <a:cs typeface="Arial" pitchFamily="34" charset="0"/>
            </a:endParaRPr>
          </a:p>
        </p:txBody>
      </p:sp>
      <p:sp>
        <p:nvSpPr>
          <p:cNvPr id="15" name="TextBox 14"/>
          <p:cNvSpPr txBox="1"/>
          <p:nvPr/>
        </p:nvSpPr>
        <p:spPr>
          <a:xfrm>
            <a:off x="457200" y="5334000"/>
            <a:ext cx="8229600" cy="307777"/>
          </a:xfrm>
          <a:prstGeom prst="rect">
            <a:avLst/>
          </a:prstGeom>
          <a:noFill/>
        </p:spPr>
        <p:txBody>
          <a:bodyPr wrap="square" rtlCol="0">
            <a:spAutoFit/>
          </a:bodyPr>
          <a:lstStyle/>
          <a:p>
            <a:pPr algn="ctr"/>
            <a:r>
              <a:rPr lang="en-US" sz="1400" dirty="0" smtClean="0"/>
              <a:t>†DOE Program Contact: </a:t>
            </a:r>
            <a:r>
              <a:rPr lang="en-US" sz="1400" dirty="0" smtClean="0">
                <a:hlinkClick r:id="rId10"/>
              </a:rPr>
              <a:t>Eric.Colby@Science.DOE.GOV</a:t>
            </a:r>
            <a:r>
              <a:rPr lang="en-US" sz="1400" dirty="0" smtClean="0"/>
              <a:t>, (301)-903-5475</a:t>
            </a:r>
            <a:endParaRPr lang="en-US" sz="1400" dirty="0"/>
          </a:p>
        </p:txBody>
      </p:sp>
    </p:spTree>
    <p:extLst>
      <p:ext uri="{BB962C8B-B14F-4D97-AF65-F5344CB8AC3E}">
        <p14:creationId xmlns:p14="http://schemas.microsoft.com/office/powerpoint/2010/main" val="2985708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425" y="1066800"/>
            <a:ext cx="8410575" cy="5059364"/>
          </a:xfrm>
        </p:spPr>
        <p:txBody>
          <a:bodyPr/>
          <a:lstStyle/>
          <a:p>
            <a:pPr lvl="0"/>
            <a:r>
              <a:rPr lang="en-US" dirty="0"/>
              <a:t>High </a:t>
            </a:r>
            <a:r>
              <a:rPr lang="en-US" dirty="0" smtClean="0"/>
              <a:t>Performance </a:t>
            </a:r>
            <a:r>
              <a:rPr lang="en-US" dirty="0"/>
              <a:t>C</a:t>
            </a:r>
            <a:r>
              <a:rPr lang="en-US" dirty="0" smtClean="0"/>
              <a:t>omputing</a:t>
            </a:r>
            <a:endParaRPr lang="en-US" dirty="0"/>
          </a:p>
          <a:p>
            <a:pPr lvl="0"/>
            <a:r>
              <a:rPr lang="en-US" dirty="0"/>
              <a:t>Bioenergy Research Centers</a:t>
            </a:r>
          </a:p>
          <a:p>
            <a:pPr lvl="0"/>
            <a:r>
              <a:rPr lang="en-US" dirty="0"/>
              <a:t>Energy Innovation </a:t>
            </a:r>
            <a:r>
              <a:rPr lang="en-US" dirty="0" smtClean="0"/>
              <a:t>Hubs</a:t>
            </a:r>
          </a:p>
          <a:p>
            <a:pPr lvl="0"/>
            <a:r>
              <a:rPr lang="en-US" dirty="0" smtClean="0"/>
              <a:t>Energy </a:t>
            </a:r>
            <a:r>
              <a:rPr lang="en-US" dirty="0"/>
              <a:t>Frontier Research Centers </a:t>
            </a:r>
            <a:endParaRPr lang="en-US" dirty="0" smtClean="0"/>
          </a:p>
          <a:p>
            <a:pPr lvl="0"/>
            <a:r>
              <a:rPr lang="en-US" dirty="0" smtClean="0"/>
              <a:t>SBIR/STTR Program </a:t>
            </a:r>
          </a:p>
          <a:p>
            <a:pPr lvl="0"/>
            <a:r>
              <a:rPr lang="en-US" dirty="0" smtClean="0"/>
              <a:t>Isotopes Program</a:t>
            </a:r>
          </a:p>
          <a:p>
            <a:pPr lvl="0"/>
            <a:r>
              <a:rPr lang="en-US" dirty="0" smtClean="0"/>
              <a:t>Accelerator Stewardship</a:t>
            </a:r>
          </a:p>
          <a:p>
            <a:pPr lvl="1"/>
            <a:r>
              <a:rPr lang="en-US" sz="1800" dirty="0" smtClean="0">
                <a:solidFill>
                  <a:schemeClr val="bg1">
                    <a:lumMod val="50000"/>
                  </a:schemeClr>
                </a:solidFill>
              </a:rPr>
              <a:t>Stewardship Solicitations</a:t>
            </a:r>
          </a:p>
          <a:p>
            <a:pPr lvl="1"/>
            <a:r>
              <a:rPr lang="en-US" sz="1800" dirty="0" smtClean="0">
                <a:solidFill>
                  <a:schemeClr val="bg1">
                    <a:lumMod val="50000"/>
                  </a:schemeClr>
                </a:solidFill>
              </a:rPr>
              <a:t>Operation of BNL ATF as a SC User Facility </a:t>
            </a:r>
          </a:p>
          <a:p>
            <a:pPr lvl="1"/>
            <a:r>
              <a:rPr lang="en-US" sz="1800" b="1" dirty="0" smtClean="0">
                <a:solidFill>
                  <a:srgbClr val="0070C0"/>
                </a:solidFill>
              </a:rPr>
              <a:t>Accelerator Stewardship Test Facility Pilot Program</a:t>
            </a:r>
            <a:endParaRPr lang="en-US" sz="1800" b="1" dirty="0">
              <a:solidFill>
                <a:srgbClr val="0070C0"/>
              </a:solidFill>
            </a:endParaRPr>
          </a:p>
          <a:p>
            <a:endParaRPr lang="en-US" b="0" dirty="0"/>
          </a:p>
        </p:txBody>
      </p:sp>
      <p:sp>
        <p:nvSpPr>
          <p:cNvPr id="3" name="Title 2"/>
          <p:cNvSpPr>
            <a:spLocks noGrp="1"/>
          </p:cNvSpPr>
          <p:nvPr>
            <p:ph type="title"/>
          </p:nvPr>
        </p:nvSpPr>
        <p:spPr/>
        <p:txBody>
          <a:bodyPr/>
          <a:lstStyle/>
          <a:p>
            <a:r>
              <a:rPr lang="en-US" dirty="0" smtClean="0"/>
              <a:t>The Office of Science leads numerous collaborative R&amp;D initiatives aimed at joint technology development and transfer</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2</a:t>
            </a:fld>
            <a:endParaRPr lang="en-US"/>
          </a:p>
        </p:txBody>
      </p:sp>
      <p:sp>
        <p:nvSpPr>
          <p:cNvPr id="5" name="Footer Placeholder 4"/>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5434795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Office of Science builds and maintains unique accelerator test infrastructure to support its basic science R&amp;D mission</a:t>
            </a:r>
            <a:endParaRPr lang="en-US" dirty="0"/>
          </a:p>
        </p:txBody>
      </p:sp>
      <p:sp>
        <p:nvSpPr>
          <p:cNvPr id="5" name="Slide Number Placeholder 4"/>
          <p:cNvSpPr>
            <a:spLocks noGrp="1"/>
          </p:cNvSpPr>
          <p:nvPr>
            <p:ph type="sldNum" sz="quarter" idx="11"/>
          </p:nvPr>
        </p:nvSpPr>
        <p:spPr/>
        <p:txBody>
          <a:bodyPr/>
          <a:lstStyle/>
          <a:p>
            <a:pPr>
              <a:defRPr/>
            </a:pPr>
            <a:fld id="{21722FF3-B2FF-4B9D-A1FC-2641F0BD8CF1}" type="slidenum">
              <a:rPr lang="en-US" smtClean="0"/>
              <a:pPr>
                <a:defRPr/>
              </a:pPr>
              <a:t>3</a:t>
            </a:fld>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5730264"/>
            <a:ext cx="953446" cy="427298"/>
          </a:xfrm>
          <a:prstGeom prst="rect">
            <a:avLst/>
          </a:prstGeom>
          <a:ln>
            <a:noFill/>
          </a:ln>
          <a:effectLst>
            <a:outerShdw blurRad="292100" dist="139700" dir="2700000" algn="tl" rotWithShape="0">
              <a:srgbClr val="333333">
                <a:alpha val="65000"/>
              </a:srgbClr>
            </a:outerShdw>
          </a:effectLst>
        </p:spPr>
      </p:pic>
      <p:pic>
        <p:nvPicPr>
          <p:cNvPr id="6" name="Picture 5"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5791200"/>
            <a:ext cx="1361360" cy="313691"/>
          </a:xfrm>
          <a:prstGeom prst="rect">
            <a:avLst/>
          </a:prstGeom>
          <a:ln>
            <a:noFill/>
          </a:ln>
          <a:effectLst>
            <a:outerShdw blurRad="292100" dist="139700" dir="2700000" algn="tl" rotWithShape="0">
              <a:srgbClr val="333333">
                <a:alpha val="65000"/>
              </a:srgbClr>
            </a:outerShdw>
          </a:effectLst>
        </p:spPr>
      </p:pic>
      <p:pic>
        <p:nvPicPr>
          <p:cNvPr id="7" name="Picture 6"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7500" y="5783656"/>
            <a:ext cx="1154172" cy="320514"/>
          </a:xfrm>
          <a:prstGeom prst="rect">
            <a:avLst/>
          </a:prstGeom>
          <a:ln>
            <a:noFill/>
          </a:ln>
          <a:effectLst>
            <a:outerShdw blurRad="292100" dist="139700" dir="2700000" algn="tl" rotWithShape="0">
              <a:srgbClr val="333333">
                <a:alpha val="65000"/>
              </a:srgbClr>
            </a:outerShdw>
          </a:effectLst>
        </p:spPr>
      </p:pic>
      <p:pic>
        <p:nvPicPr>
          <p:cNvPr id="8" name="Picture 7"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5682" y="5773020"/>
            <a:ext cx="1204918" cy="341787"/>
          </a:xfrm>
          <a:prstGeom prst="rect">
            <a:avLst/>
          </a:prstGeom>
          <a:ln>
            <a:noFill/>
          </a:ln>
          <a:effectLst>
            <a:outerShdw blurRad="292100" dist="139700" dir="2700000" algn="tl" rotWithShape="0">
              <a:srgbClr val="333333">
                <a:alpha val="65000"/>
              </a:srgbClr>
            </a:outerShdw>
          </a:effectLst>
        </p:spPr>
      </p:pic>
      <p:pic>
        <p:nvPicPr>
          <p:cNvPr id="9" name="Picture 8"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1114" y="5715000"/>
            <a:ext cx="1355086" cy="457826"/>
          </a:xfrm>
          <a:prstGeom prst="rect">
            <a:avLst/>
          </a:prstGeom>
          <a:ln>
            <a:noFill/>
          </a:ln>
          <a:effectLst>
            <a:outerShdw blurRad="292100" dist="139700" dir="2700000" algn="tl" rotWithShape="0">
              <a:srgbClr val="333333">
                <a:alpha val="65000"/>
              </a:srgbClr>
            </a:outerShdw>
          </a:effectLst>
        </p:spPr>
      </p:pic>
      <p:pic>
        <p:nvPicPr>
          <p:cNvPr id="10" name="Picture 9"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6482" y="5774088"/>
            <a:ext cx="1195118" cy="339651"/>
          </a:xfrm>
          <a:prstGeom prst="rect">
            <a:avLst/>
          </a:prstGeom>
          <a:ln>
            <a:noFill/>
          </a:ln>
          <a:effectLst>
            <a:outerShdw blurRad="292100" dist="139700" dir="2700000" algn="tl" rotWithShape="0">
              <a:srgbClr val="333333">
                <a:alpha val="65000"/>
              </a:srgbClr>
            </a:outerShdw>
          </a:effectLst>
        </p:spPr>
      </p:pic>
      <p:pic>
        <p:nvPicPr>
          <p:cNvPr id="11" name="Picture 10"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5750465"/>
            <a:ext cx="1091597" cy="386896"/>
          </a:xfrm>
          <a:prstGeom prst="rect">
            <a:avLst/>
          </a:prstGeom>
          <a:ln>
            <a:noFill/>
          </a:ln>
          <a:effectLst>
            <a:outerShdw blurRad="292100" dist="139700" dir="2700000" algn="tl" rotWithShape="0">
              <a:srgbClr val="333333">
                <a:alpha val="65000"/>
              </a:srgbClr>
            </a:outerShdw>
          </a:effectLst>
        </p:spPr>
      </p:pic>
      <p:pic>
        <p:nvPicPr>
          <p:cNvPr id="14" name="Picture 13" descr="Screen Clippi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8116" y="914400"/>
            <a:ext cx="3133961" cy="1365050"/>
          </a:xfrm>
          <a:prstGeom prst="rect">
            <a:avLst/>
          </a:prstGeom>
          <a:ln>
            <a:noFill/>
          </a:ln>
          <a:effectLst>
            <a:outerShdw blurRad="292100" dist="139700" dir="2700000" algn="tl" rotWithShape="0">
              <a:srgbClr val="333333">
                <a:alpha val="65000"/>
              </a:srgbClr>
            </a:outerShdw>
          </a:effectLst>
        </p:spPr>
      </p:pic>
      <p:pic>
        <p:nvPicPr>
          <p:cNvPr id="16" name="Picture 15"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0" y="3810000"/>
            <a:ext cx="2274205" cy="1343217"/>
          </a:xfrm>
          <a:prstGeom prst="rect">
            <a:avLst/>
          </a:prstGeom>
          <a:ln>
            <a:noFill/>
          </a:ln>
          <a:effectLst>
            <a:outerShdw blurRad="292100" dist="139700" dir="2700000" algn="tl" rotWithShape="0">
              <a:srgbClr val="333333">
                <a:alpha val="65000"/>
              </a:srgbClr>
            </a:outerShdw>
          </a:effectLst>
        </p:spPr>
      </p:pic>
      <p:pic>
        <p:nvPicPr>
          <p:cNvPr id="17" name="Picture 16" descr="Screen Clipp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50959" y="4694522"/>
            <a:ext cx="2616432" cy="972008"/>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74981" y="914400"/>
            <a:ext cx="2780765" cy="13241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descr="Screen Clippi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7618" y="2380808"/>
            <a:ext cx="2147378" cy="1429192"/>
          </a:xfrm>
          <a:prstGeom prst="rect">
            <a:avLst/>
          </a:prstGeom>
          <a:ln>
            <a:noFill/>
          </a:ln>
          <a:effectLst>
            <a:outerShdw blurRad="292100" dist="139700" dir="2700000" algn="tl" rotWithShape="0">
              <a:srgbClr val="333333">
                <a:alpha val="65000"/>
              </a:srgbClr>
            </a:outerShdw>
          </a:effectLst>
        </p:spPr>
      </p:pic>
      <p:pic>
        <p:nvPicPr>
          <p:cNvPr id="20" name="Picture 19" descr="Screen Clippi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29200" y="2693473"/>
            <a:ext cx="2242947" cy="1339182"/>
          </a:xfrm>
          <a:prstGeom prst="rect">
            <a:avLst/>
          </a:prstGeom>
        </p:spPr>
      </p:pic>
      <p:pic>
        <p:nvPicPr>
          <p:cNvPr id="12" name="Picture 11" descr="Screen Clippi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74922" y="2046025"/>
            <a:ext cx="2418392" cy="1575996"/>
          </a:xfrm>
          <a:prstGeom prst="rect">
            <a:avLst/>
          </a:prstGeom>
        </p:spPr>
      </p:pic>
      <p:pic>
        <p:nvPicPr>
          <p:cNvPr id="2" name="Picture 1" descr="Screen Clippi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75423" y="932121"/>
            <a:ext cx="2194912" cy="1371600"/>
          </a:xfrm>
          <a:prstGeom prst="rect">
            <a:avLst/>
          </a:prstGeom>
        </p:spPr>
      </p:pic>
      <p:pic>
        <p:nvPicPr>
          <p:cNvPr id="19" name="Picture 18" descr="Screen Clippi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07246" y="3648391"/>
            <a:ext cx="2374177" cy="1576134"/>
          </a:xfrm>
          <a:prstGeom prst="rect">
            <a:avLst/>
          </a:prstGeom>
        </p:spPr>
      </p:pic>
      <p:pic>
        <p:nvPicPr>
          <p:cNvPr id="18" name="Picture 17" descr="Screen Clippi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57400" y="4027189"/>
            <a:ext cx="2265984" cy="1639341"/>
          </a:xfrm>
          <a:prstGeom prst="rect">
            <a:avLst/>
          </a:prstGeom>
        </p:spPr>
      </p:pic>
      <p:pic>
        <p:nvPicPr>
          <p:cNvPr id="22" name="Picture 21" descr="Screen Clipping"/>
          <p:cNvPicPr>
            <a:picLocks noChangeAspect="1"/>
          </p:cNvPicPr>
          <p:nvPr/>
        </p:nvPicPr>
        <p:blipFill>
          <a:blip r:embed="rId19">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020295" y="2346402"/>
            <a:ext cx="2114845" cy="1286055"/>
          </a:xfrm>
          <a:prstGeom prst="rect">
            <a:avLst/>
          </a:prstGeom>
        </p:spPr>
      </p:pic>
      <p:pic>
        <p:nvPicPr>
          <p:cNvPr id="15" name="Picture 14" descr="Screen Clippi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30434" y="3810000"/>
            <a:ext cx="1713566" cy="1880413"/>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1869202" y="3276600"/>
            <a:ext cx="5903198" cy="646331"/>
          </a:xfrm>
          <a:prstGeom prst="rect">
            <a:avLst/>
          </a:prstGeom>
          <a:solidFill>
            <a:schemeClr val="bg1"/>
          </a:solidFill>
          <a:ln>
            <a:solidFill>
              <a:srgbClr val="00B050"/>
            </a:solidFill>
          </a:ln>
        </p:spPr>
        <p:txBody>
          <a:bodyPr wrap="square" rtlCol="0">
            <a:spAutoFit/>
          </a:bodyPr>
          <a:lstStyle/>
          <a:p>
            <a:pPr algn="ctr"/>
            <a:r>
              <a:rPr lang="en-US" b="1" dirty="0" smtClean="0">
                <a:solidFill>
                  <a:schemeClr val="accent3">
                    <a:lumMod val="75000"/>
                  </a:schemeClr>
                </a:solidFill>
              </a:rPr>
              <a:t>These are just a few of the more than 50 specialized accelerator R&amp;D capabilities across the DOE SC complex…</a:t>
            </a:r>
            <a:endParaRPr lang="en-US" b="1" dirty="0">
              <a:solidFill>
                <a:schemeClr val="accent3">
                  <a:lumMod val="75000"/>
                </a:schemeClr>
              </a:solidFill>
            </a:endParaRPr>
          </a:p>
        </p:txBody>
      </p:sp>
    </p:spTree>
    <p:extLst>
      <p:ext uri="{BB962C8B-B14F-4D97-AF65-F5344CB8AC3E}">
        <p14:creationId xmlns:p14="http://schemas.microsoft.com/office/powerpoint/2010/main" val="25666626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38200"/>
            <a:ext cx="8686800" cy="4724400"/>
          </a:xfrm>
          <a:ln>
            <a:noFill/>
          </a:ln>
          <a:effectLst/>
        </p:spPr>
        <p:txBody>
          <a:bodyPr>
            <a:noAutofit/>
          </a:bodyPr>
          <a:lstStyle/>
          <a:p>
            <a:pPr lvl="1"/>
            <a:r>
              <a:rPr lang="en-US" sz="2000" b="1" dirty="0">
                <a:solidFill>
                  <a:srgbClr val="146737"/>
                </a:solidFill>
              </a:rPr>
              <a:t>Design</a:t>
            </a:r>
          </a:p>
          <a:p>
            <a:pPr lvl="2"/>
            <a:r>
              <a:rPr lang="en-US" sz="1600" dirty="0" smtClean="0">
                <a:solidFill>
                  <a:srgbClr val="0070C0"/>
                </a:solidFill>
              </a:rPr>
              <a:t>Beam </a:t>
            </a:r>
            <a:r>
              <a:rPr lang="en-US" sz="1600" dirty="0">
                <a:solidFill>
                  <a:srgbClr val="0070C0"/>
                </a:solidFill>
              </a:rPr>
              <a:t>physics and high-performance computing expertise</a:t>
            </a:r>
          </a:p>
          <a:p>
            <a:pPr lvl="3"/>
            <a:r>
              <a:rPr lang="en-US" sz="1400" dirty="0"/>
              <a:t>High accuracy modeling of complex </a:t>
            </a:r>
            <a:r>
              <a:rPr lang="en-US" sz="1400" dirty="0" smtClean="0"/>
              <a:t>accelerator systems</a:t>
            </a:r>
          </a:p>
          <a:p>
            <a:pPr lvl="2"/>
            <a:r>
              <a:rPr lang="en-US" sz="1600" dirty="0" smtClean="0">
                <a:solidFill>
                  <a:srgbClr val="0070C0"/>
                </a:solidFill>
              </a:rPr>
              <a:t>Design </a:t>
            </a:r>
            <a:r>
              <a:rPr lang="en-US" sz="1600" dirty="0">
                <a:solidFill>
                  <a:srgbClr val="0070C0"/>
                </a:solidFill>
              </a:rPr>
              <a:t>and engineering of accelerator </a:t>
            </a:r>
            <a:r>
              <a:rPr lang="en-US" sz="1600" dirty="0" smtClean="0">
                <a:solidFill>
                  <a:srgbClr val="0070C0"/>
                </a:solidFill>
              </a:rPr>
              <a:t>components</a:t>
            </a:r>
          </a:p>
          <a:p>
            <a:pPr lvl="3"/>
            <a:r>
              <a:rPr lang="en-US" sz="1400" dirty="0"/>
              <a:t>Complete concept-to-prototype </a:t>
            </a:r>
            <a:r>
              <a:rPr lang="en-US" sz="1400" dirty="0" smtClean="0"/>
              <a:t>design capability</a:t>
            </a:r>
            <a:endParaRPr lang="en-US" sz="1400" dirty="0"/>
          </a:p>
          <a:p>
            <a:pPr lvl="1"/>
            <a:r>
              <a:rPr lang="en-US" sz="2000" b="1" dirty="0">
                <a:solidFill>
                  <a:srgbClr val="146737"/>
                </a:solidFill>
              </a:rPr>
              <a:t>Fabrication &amp; Subcomponent Testing</a:t>
            </a:r>
          </a:p>
          <a:p>
            <a:pPr lvl="2"/>
            <a:r>
              <a:rPr lang="en-US" sz="1600" dirty="0" smtClean="0">
                <a:solidFill>
                  <a:srgbClr val="0070C0"/>
                </a:solidFill>
              </a:rPr>
              <a:t>Superconducting </a:t>
            </a:r>
            <a:r>
              <a:rPr lang="en-US" sz="1600" dirty="0">
                <a:solidFill>
                  <a:srgbClr val="0070C0"/>
                </a:solidFill>
              </a:rPr>
              <a:t>cable/strand and cavity preparation and testing facilities</a:t>
            </a:r>
          </a:p>
          <a:p>
            <a:pPr lvl="3"/>
            <a:r>
              <a:rPr lang="en-US" sz="1400" dirty="0" smtClean="0"/>
              <a:t>Processing and testing infrastructure for cable and RF cavities</a:t>
            </a:r>
            <a:endParaRPr lang="en-US" sz="1400" dirty="0"/>
          </a:p>
          <a:p>
            <a:pPr lvl="2"/>
            <a:r>
              <a:rPr lang="en-US" sz="1600" dirty="0">
                <a:solidFill>
                  <a:srgbClr val="0070C0"/>
                </a:solidFill>
              </a:rPr>
              <a:t>Magnet test facilities</a:t>
            </a:r>
          </a:p>
          <a:p>
            <a:pPr lvl="3"/>
            <a:r>
              <a:rPr lang="en-US" sz="1400" dirty="0"/>
              <a:t>P</a:t>
            </a:r>
            <a:r>
              <a:rPr lang="en-US" sz="1400" dirty="0" smtClean="0"/>
              <a:t>ower </a:t>
            </a:r>
            <a:r>
              <a:rPr lang="en-US" sz="1400" dirty="0"/>
              <a:t>supplies, cryogenic test stands, </a:t>
            </a:r>
            <a:r>
              <a:rPr lang="en-US" sz="1400" dirty="0" smtClean="0"/>
              <a:t>high precision field </a:t>
            </a:r>
            <a:r>
              <a:rPr lang="en-US" sz="1400" dirty="0"/>
              <a:t>mapping</a:t>
            </a:r>
          </a:p>
          <a:p>
            <a:pPr lvl="2"/>
            <a:r>
              <a:rPr lang="en-US" sz="1600" dirty="0" smtClean="0">
                <a:solidFill>
                  <a:srgbClr val="0070C0"/>
                </a:solidFill>
              </a:rPr>
              <a:t>Microwave and laser test facilities</a:t>
            </a:r>
            <a:endParaRPr lang="en-US" sz="1600" dirty="0">
              <a:solidFill>
                <a:srgbClr val="0070C0"/>
              </a:solidFill>
            </a:endParaRPr>
          </a:p>
          <a:p>
            <a:pPr lvl="3"/>
            <a:r>
              <a:rPr lang="en-US" sz="1400" dirty="0" smtClean="0"/>
              <a:t>Microwave and laser source &amp; measurement capability covering a very wide spectrum</a:t>
            </a:r>
          </a:p>
          <a:p>
            <a:pPr lvl="2"/>
            <a:r>
              <a:rPr lang="en-US" sz="1600" dirty="0">
                <a:solidFill>
                  <a:srgbClr val="0070C0"/>
                </a:solidFill>
              </a:rPr>
              <a:t>Fabrication and materials characterization facilities</a:t>
            </a:r>
          </a:p>
          <a:p>
            <a:pPr lvl="1"/>
            <a:r>
              <a:rPr lang="en-US" sz="2000" b="1" dirty="0">
                <a:solidFill>
                  <a:srgbClr val="146737"/>
                </a:solidFill>
              </a:rPr>
              <a:t>Beam Testing Facilities</a:t>
            </a:r>
            <a:endParaRPr lang="en-US" sz="2000" b="1" dirty="0">
              <a:solidFill>
                <a:srgbClr val="146737"/>
              </a:solidFill>
            </a:endParaRPr>
          </a:p>
          <a:p>
            <a:pPr lvl="2"/>
            <a:r>
              <a:rPr lang="en-US" sz="1400" dirty="0" smtClean="0"/>
              <a:t>Provide electrons</a:t>
            </a:r>
            <a:r>
              <a:rPr lang="en-US" sz="1400" dirty="0"/>
              <a:t>, neutrons, protons, light and heavy </a:t>
            </a:r>
            <a:r>
              <a:rPr lang="en-US" sz="1400" dirty="0" smtClean="0"/>
              <a:t>ions, x-rays, gamma rays, …</a:t>
            </a:r>
            <a:endParaRPr lang="en-US" sz="1400" dirty="0"/>
          </a:p>
          <a:p>
            <a:pPr lvl="1"/>
            <a:r>
              <a:rPr lang="en-US" sz="2000" b="1" dirty="0">
                <a:solidFill>
                  <a:srgbClr val="146737"/>
                </a:solidFill>
              </a:rPr>
              <a:t>And more!</a:t>
            </a:r>
          </a:p>
          <a:p>
            <a:pPr lvl="1"/>
            <a:endParaRPr lang="en-US" sz="1800" dirty="0"/>
          </a:p>
        </p:txBody>
      </p:sp>
      <p:sp>
        <p:nvSpPr>
          <p:cNvPr id="3" name="Title 2"/>
          <p:cNvSpPr>
            <a:spLocks noGrp="1"/>
          </p:cNvSpPr>
          <p:nvPr>
            <p:ph type="title"/>
          </p:nvPr>
        </p:nvSpPr>
        <p:spPr/>
        <p:txBody>
          <a:bodyPr/>
          <a:lstStyle/>
          <a:p>
            <a:r>
              <a:rPr lang="en-US" dirty="0" smtClean="0"/>
              <a:t>DOE SC accelerator facilities and capabilities span the full cycle from design to prototype testing and beyond </a:t>
            </a:r>
            <a:endParaRPr lang="en-US" dirty="0"/>
          </a:p>
        </p:txBody>
      </p:sp>
      <p:sp>
        <p:nvSpPr>
          <p:cNvPr id="5" name="Slide Number Placeholder 4"/>
          <p:cNvSpPr>
            <a:spLocks noGrp="1"/>
          </p:cNvSpPr>
          <p:nvPr>
            <p:ph type="sldNum" sz="quarter" idx="11"/>
          </p:nvPr>
        </p:nvSpPr>
        <p:spPr/>
        <p:txBody>
          <a:bodyPr/>
          <a:lstStyle/>
          <a:p>
            <a:pPr>
              <a:defRPr/>
            </a:pPr>
            <a:fld id="{21722FF3-B2FF-4B9D-A1FC-2641F0BD8CF1}" type="slidenum">
              <a:rPr lang="en-US" smtClean="0"/>
              <a:pPr>
                <a:defRPr/>
              </a:pPr>
              <a:t>4</a:t>
            </a:fld>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5730264"/>
            <a:ext cx="953446" cy="427298"/>
          </a:xfrm>
          <a:prstGeom prst="rect">
            <a:avLst/>
          </a:prstGeom>
          <a:ln>
            <a:noFill/>
          </a:ln>
          <a:effectLst>
            <a:outerShdw blurRad="292100" dist="139700" dir="2700000" algn="tl" rotWithShape="0">
              <a:srgbClr val="333333">
                <a:alpha val="65000"/>
              </a:srgbClr>
            </a:outerShdw>
          </a:effectLst>
        </p:spPr>
      </p:pic>
      <p:pic>
        <p:nvPicPr>
          <p:cNvPr id="6" name="Picture 5"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5787068"/>
            <a:ext cx="1361360" cy="313691"/>
          </a:xfrm>
          <a:prstGeom prst="rect">
            <a:avLst/>
          </a:prstGeom>
          <a:ln>
            <a:noFill/>
          </a:ln>
          <a:effectLst>
            <a:outerShdw blurRad="292100" dist="139700" dir="2700000" algn="tl" rotWithShape="0">
              <a:srgbClr val="333333">
                <a:alpha val="65000"/>
              </a:srgbClr>
            </a:outerShdw>
          </a:effectLst>
        </p:spPr>
      </p:pic>
      <p:pic>
        <p:nvPicPr>
          <p:cNvPr id="7" name="Picture 6"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7500" y="5783656"/>
            <a:ext cx="1154172" cy="320514"/>
          </a:xfrm>
          <a:prstGeom prst="rect">
            <a:avLst/>
          </a:prstGeom>
          <a:ln>
            <a:noFill/>
          </a:ln>
          <a:effectLst>
            <a:outerShdw blurRad="292100" dist="139700" dir="2700000" algn="tl" rotWithShape="0">
              <a:srgbClr val="333333">
                <a:alpha val="65000"/>
              </a:srgbClr>
            </a:outerShdw>
          </a:effectLst>
        </p:spPr>
      </p:pic>
      <p:pic>
        <p:nvPicPr>
          <p:cNvPr id="8" name="Picture 7"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5682" y="5773020"/>
            <a:ext cx="1204918" cy="341787"/>
          </a:xfrm>
          <a:prstGeom prst="rect">
            <a:avLst/>
          </a:prstGeom>
          <a:ln>
            <a:noFill/>
          </a:ln>
          <a:effectLst>
            <a:outerShdw blurRad="292100" dist="139700" dir="2700000" algn="tl" rotWithShape="0">
              <a:srgbClr val="333333">
                <a:alpha val="65000"/>
              </a:srgbClr>
            </a:outerShdw>
          </a:effectLst>
        </p:spPr>
      </p:pic>
      <p:pic>
        <p:nvPicPr>
          <p:cNvPr id="9" name="Picture 8"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5715000"/>
            <a:ext cx="1355086" cy="457826"/>
          </a:xfrm>
          <a:prstGeom prst="rect">
            <a:avLst/>
          </a:prstGeom>
          <a:ln>
            <a:noFill/>
          </a:ln>
          <a:effectLst>
            <a:outerShdw blurRad="292100" dist="139700" dir="2700000" algn="tl" rotWithShape="0">
              <a:srgbClr val="333333">
                <a:alpha val="65000"/>
              </a:srgbClr>
            </a:outerShdw>
          </a:effectLst>
        </p:spPr>
      </p:pic>
      <p:pic>
        <p:nvPicPr>
          <p:cNvPr id="10" name="Picture 9"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6482" y="5774088"/>
            <a:ext cx="1195118" cy="339651"/>
          </a:xfrm>
          <a:prstGeom prst="rect">
            <a:avLst/>
          </a:prstGeom>
          <a:ln>
            <a:noFill/>
          </a:ln>
          <a:effectLst>
            <a:outerShdw blurRad="292100" dist="139700" dir="2700000" algn="tl" rotWithShape="0">
              <a:srgbClr val="333333">
                <a:alpha val="65000"/>
              </a:srgbClr>
            </a:outerShdw>
          </a:effectLst>
        </p:spPr>
      </p:pic>
      <p:pic>
        <p:nvPicPr>
          <p:cNvPr id="11" name="Picture 10"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5750465"/>
            <a:ext cx="1091597" cy="3868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49515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ence.tiff"/>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1142682"/>
            <a:ext cx="9144001" cy="5195223"/>
          </a:xfrm>
          <a:prstGeom prst="rect">
            <a:avLst/>
          </a:prstGeom>
        </p:spPr>
      </p:pic>
      <p:sp>
        <p:nvSpPr>
          <p:cNvPr id="2" name="Title 1"/>
          <p:cNvSpPr>
            <a:spLocks noGrp="1"/>
          </p:cNvSpPr>
          <p:nvPr>
            <p:ph type="title"/>
          </p:nvPr>
        </p:nvSpPr>
        <p:spPr>
          <a:xfrm>
            <a:off x="0" y="0"/>
            <a:ext cx="8963696" cy="1143000"/>
          </a:xfrm>
        </p:spPr>
        <p:txBody>
          <a:bodyPr>
            <a:noAutofit/>
          </a:bodyPr>
          <a:lstStyle/>
          <a:p>
            <a:pPr algn="ctr"/>
            <a:r>
              <a:rPr lang="en-US" sz="3600" dirty="0" smtClean="0"/>
              <a:t>This is how DOE National Laboratories see </a:t>
            </a:r>
            <a:r>
              <a:rPr lang="en-US" sz="3600" dirty="0"/>
              <a:t>t</a:t>
            </a:r>
            <a:r>
              <a:rPr lang="en-US" sz="3600" dirty="0" smtClean="0"/>
              <a:t>hemselves…</a:t>
            </a:r>
            <a:endParaRPr lang="en-US" sz="3600" dirty="0"/>
          </a:p>
        </p:txBody>
      </p:sp>
      <p:sp>
        <p:nvSpPr>
          <p:cNvPr id="7" name="TextBox 6"/>
          <p:cNvSpPr txBox="1"/>
          <p:nvPr/>
        </p:nvSpPr>
        <p:spPr>
          <a:xfrm>
            <a:off x="6484130" y="6564868"/>
            <a:ext cx="2736070" cy="369332"/>
          </a:xfrm>
          <a:prstGeom prst="rect">
            <a:avLst/>
          </a:prstGeom>
          <a:noFill/>
        </p:spPr>
        <p:txBody>
          <a:bodyPr wrap="none" rtlCol="0">
            <a:spAutoFit/>
          </a:bodyPr>
          <a:lstStyle/>
          <a:p>
            <a:pPr defTabSz="457200"/>
            <a:r>
              <a:rPr lang="en-US" dirty="0" smtClean="0">
                <a:solidFill>
                  <a:prstClr val="white"/>
                </a:solidFill>
              </a:rPr>
              <a:t>Slide courtesy</a:t>
            </a:r>
            <a:r>
              <a:rPr lang="en-US" dirty="0">
                <a:solidFill>
                  <a:prstClr val="white"/>
                </a:solidFill>
              </a:rPr>
              <a:t> </a:t>
            </a:r>
            <a:r>
              <a:rPr lang="en-US" dirty="0" smtClean="0">
                <a:solidFill>
                  <a:prstClr val="white"/>
                </a:solidFill>
              </a:rPr>
              <a:t>of Eric Isaacs</a:t>
            </a:r>
            <a:endParaRPr lang="en-US" dirty="0">
              <a:solidFill>
                <a:prstClr val="white"/>
              </a:solidFill>
            </a:endParaRPr>
          </a:p>
        </p:txBody>
      </p:sp>
      <p:sp>
        <p:nvSpPr>
          <p:cNvPr id="10" name="Slide Number Placeholder 9"/>
          <p:cNvSpPr>
            <a:spLocks noGrp="1"/>
          </p:cNvSpPr>
          <p:nvPr>
            <p:ph type="sldNum" sz="quarter" idx="12"/>
          </p:nvPr>
        </p:nvSpPr>
        <p:spPr/>
        <p:txBody>
          <a:bodyPr/>
          <a:lstStyle/>
          <a:p>
            <a:fld id="{5156FE77-4DA4-9D46-BAAA-8F5A8B4497A4}" type="slidenum">
              <a:rPr lang="en-US" smtClean="0">
                <a:solidFill>
                  <a:prstClr val="white">
                    <a:tint val="75000"/>
                  </a:prstClr>
                </a:solidFill>
              </a:rPr>
              <a:pPr/>
              <a:t>5</a:t>
            </a:fld>
            <a:endParaRPr lang="en-US">
              <a:solidFill>
                <a:prstClr val="white">
                  <a:tint val="75000"/>
                </a:prstClr>
              </a:solidFill>
            </a:endParaRPr>
          </a:p>
        </p:txBody>
      </p:sp>
    </p:spTree>
    <p:extLst>
      <p:ext uri="{BB962C8B-B14F-4D97-AF65-F5344CB8AC3E}">
        <p14:creationId xmlns:p14="http://schemas.microsoft.com/office/powerpoint/2010/main" val="180129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ence.tiff"/>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1142682"/>
            <a:ext cx="9144001" cy="5195223"/>
          </a:xfrm>
          <a:prstGeom prst="rect">
            <a:avLst/>
          </a:prstGeom>
        </p:spPr>
      </p:pic>
      <p:pic>
        <p:nvPicPr>
          <p:cNvPr id="8" name="Picture 7"/>
          <p:cNvPicPr>
            <a:picLocks noChangeAspect="1"/>
          </p:cNvPicPr>
          <p:nvPr/>
        </p:nvPicPr>
        <p:blipFill rotWithShape="1">
          <a:blip r:embed="rId5" cstate="email">
            <a:alphaModFix amt="50000"/>
            <a:extLst>
              <a:ext uri="{28A0092B-C50C-407E-A947-70E740481C1C}">
                <a14:useLocalDpi xmlns:a14="http://schemas.microsoft.com/office/drawing/2010/main"/>
              </a:ext>
            </a:extLst>
          </a:blip>
          <a:srcRect/>
          <a:stretch/>
        </p:blipFill>
        <p:spPr>
          <a:xfrm>
            <a:off x="0" y="-1124859"/>
            <a:ext cx="9144000" cy="7462764"/>
          </a:xfrm>
          <a:prstGeom prst="rect">
            <a:avLst/>
          </a:prstGeom>
        </p:spPr>
      </p:pic>
      <p:sp>
        <p:nvSpPr>
          <p:cNvPr id="2" name="Title 1"/>
          <p:cNvSpPr>
            <a:spLocks noGrp="1"/>
          </p:cNvSpPr>
          <p:nvPr>
            <p:ph type="title"/>
          </p:nvPr>
        </p:nvSpPr>
        <p:spPr>
          <a:xfrm>
            <a:off x="0" y="0"/>
            <a:ext cx="8963696" cy="1143000"/>
          </a:xfrm>
        </p:spPr>
        <p:txBody>
          <a:bodyPr>
            <a:normAutofit fontScale="90000"/>
          </a:bodyPr>
          <a:lstStyle/>
          <a:p>
            <a:pPr algn="ctr"/>
            <a:r>
              <a:rPr lang="en-US" dirty="0" smtClean="0"/>
              <a:t>…and this is how industry has viewed us. </a:t>
            </a:r>
            <a:endParaRPr lang="en-US" dirty="0"/>
          </a:p>
        </p:txBody>
      </p:sp>
      <p:sp>
        <p:nvSpPr>
          <p:cNvPr id="10" name="Slide Number Placeholder 9"/>
          <p:cNvSpPr>
            <a:spLocks noGrp="1"/>
          </p:cNvSpPr>
          <p:nvPr>
            <p:ph type="sldNum" sz="quarter" idx="12"/>
          </p:nvPr>
        </p:nvSpPr>
        <p:spPr/>
        <p:txBody>
          <a:bodyPr/>
          <a:lstStyle/>
          <a:p>
            <a:fld id="{5156FE77-4DA4-9D46-BAAA-8F5A8B4497A4}" type="slidenum">
              <a:rPr lang="en-US" smtClean="0">
                <a:solidFill>
                  <a:prstClr val="white">
                    <a:tint val="75000"/>
                  </a:prstClr>
                </a:solidFill>
              </a:rPr>
              <a:pPr/>
              <a:t>6</a:t>
            </a:fld>
            <a:endParaRPr lang="en-US">
              <a:solidFill>
                <a:prstClr val="white">
                  <a:tint val="75000"/>
                </a:prstClr>
              </a:solidFill>
            </a:endParaRPr>
          </a:p>
        </p:txBody>
      </p:sp>
      <p:sp>
        <p:nvSpPr>
          <p:cNvPr id="12" name="TextBox 11"/>
          <p:cNvSpPr txBox="1"/>
          <p:nvPr/>
        </p:nvSpPr>
        <p:spPr>
          <a:xfrm>
            <a:off x="6484130" y="6564868"/>
            <a:ext cx="2736070" cy="369332"/>
          </a:xfrm>
          <a:prstGeom prst="rect">
            <a:avLst/>
          </a:prstGeom>
          <a:noFill/>
        </p:spPr>
        <p:txBody>
          <a:bodyPr wrap="none" rtlCol="0">
            <a:spAutoFit/>
          </a:bodyPr>
          <a:lstStyle/>
          <a:p>
            <a:pPr defTabSz="457200"/>
            <a:r>
              <a:rPr lang="en-US" dirty="0" smtClean="0">
                <a:solidFill>
                  <a:prstClr val="white"/>
                </a:solidFill>
              </a:rPr>
              <a:t>Slide courtesy</a:t>
            </a:r>
            <a:r>
              <a:rPr lang="en-US" dirty="0">
                <a:solidFill>
                  <a:prstClr val="white"/>
                </a:solidFill>
              </a:rPr>
              <a:t> </a:t>
            </a:r>
            <a:r>
              <a:rPr lang="en-US" dirty="0" smtClean="0">
                <a:solidFill>
                  <a:prstClr val="white"/>
                </a:solidFill>
              </a:rPr>
              <a:t>of Eric Isaacs</a:t>
            </a:r>
            <a:endParaRPr lang="en-US" dirty="0">
              <a:solidFill>
                <a:prstClr val="white"/>
              </a:solidFill>
            </a:endParaRPr>
          </a:p>
        </p:txBody>
      </p:sp>
    </p:spTree>
    <p:extLst>
      <p:ext uri="{BB962C8B-B14F-4D97-AF65-F5344CB8AC3E}">
        <p14:creationId xmlns:p14="http://schemas.microsoft.com/office/powerpoint/2010/main" val="395933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866776"/>
            <a:ext cx="5867399" cy="5259388"/>
          </a:xfrm>
        </p:spPr>
        <p:txBody>
          <a:bodyPr>
            <a:normAutofit/>
          </a:bodyPr>
          <a:lstStyle/>
          <a:p>
            <a:pPr marL="0" indent="0">
              <a:buNone/>
            </a:pPr>
            <a:r>
              <a:rPr lang="en-US" sz="2000" b="0" dirty="0">
                <a:solidFill>
                  <a:srgbClr val="0070C0"/>
                </a:solidFill>
              </a:rPr>
              <a:t>I</a:t>
            </a:r>
            <a:r>
              <a:rPr lang="en-US" sz="2000" b="0" dirty="0" smtClean="0">
                <a:solidFill>
                  <a:srgbClr val="0070C0"/>
                </a:solidFill>
              </a:rPr>
              <a:t>s a one-year Pilot </a:t>
            </a:r>
            <a:r>
              <a:rPr lang="en-US" sz="2000" b="0" dirty="0" smtClean="0">
                <a:solidFill>
                  <a:srgbClr val="0070C0"/>
                </a:solidFill>
              </a:rPr>
              <a:t>to</a:t>
            </a:r>
            <a:r>
              <a:rPr lang="en-US" sz="2000" b="0" dirty="0" smtClean="0">
                <a:solidFill>
                  <a:srgbClr val="0070C0"/>
                </a:solidFill>
              </a:rPr>
              <a:t>:</a:t>
            </a:r>
          </a:p>
          <a:p>
            <a:pPr>
              <a:lnSpc>
                <a:spcPct val="150000"/>
              </a:lnSpc>
            </a:pPr>
            <a:r>
              <a:rPr lang="en-US" sz="2000" dirty="0" smtClean="0"/>
              <a:t>Broaden public awareness </a:t>
            </a:r>
            <a:r>
              <a:rPr lang="en-US" sz="2000" b="0" dirty="0" smtClean="0"/>
              <a:t>of accelerator R&amp;D capabilities at the DOE National Laboratories</a:t>
            </a:r>
          </a:p>
          <a:p>
            <a:pPr>
              <a:lnSpc>
                <a:spcPct val="150000"/>
              </a:lnSpc>
            </a:pPr>
            <a:r>
              <a:rPr lang="en-US" sz="2000" dirty="0" smtClean="0"/>
              <a:t>Survey </a:t>
            </a:r>
            <a:r>
              <a:rPr lang="en-US" sz="2000" dirty="0"/>
              <a:t>the </a:t>
            </a:r>
            <a:r>
              <a:rPr lang="en-US" sz="2000" dirty="0" smtClean="0"/>
              <a:t>potential </a:t>
            </a:r>
            <a:r>
              <a:rPr lang="en-US" sz="2000" dirty="0"/>
              <a:t>demand </a:t>
            </a:r>
            <a:r>
              <a:rPr lang="en-US" sz="2000" b="0" dirty="0" smtClean="0"/>
              <a:t>for accelerator R&amp;D capabilities</a:t>
            </a:r>
          </a:p>
          <a:p>
            <a:pPr>
              <a:lnSpc>
                <a:spcPct val="150000"/>
              </a:lnSpc>
            </a:pPr>
            <a:r>
              <a:rPr lang="en-US" sz="2000" dirty="0" smtClean="0"/>
              <a:t>Seed </a:t>
            </a:r>
            <a:r>
              <a:rPr lang="en-US" sz="2000" dirty="0"/>
              <a:t>fund </a:t>
            </a:r>
            <a:r>
              <a:rPr lang="en-US" sz="2000" b="0" dirty="0"/>
              <a:t>a few </a:t>
            </a:r>
            <a:r>
              <a:rPr lang="en-US" sz="2000" b="0" dirty="0" smtClean="0"/>
              <a:t>collaborative R&amp;D efforts</a:t>
            </a:r>
          </a:p>
          <a:p>
            <a:pPr>
              <a:lnSpc>
                <a:spcPct val="150000"/>
              </a:lnSpc>
            </a:pPr>
            <a:r>
              <a:rPr lang="en-US" sz="2000" dirty="0" smtClean="0"/>
              <a:t>Test the process </a:t>
            </a:r>
            <a:r>
              <a:rPr lang="en-US" sz="2000" b="0" dirty="0" smtClean="0"/>
              <a:t>and logistics involved in </a:t>
            </a:r>
            <a:r>
              <a:rPr lang="en-US" sz="2000" b="0" dirty="0"/>
              <a:t>engaging Stewardship </a:t>
            </a:r>
            <a:r>
              <a:rPr lang="en-US" sz="2000" b="0" dirty="0" smtClean="0"/>
              <a:t>users </a:t>
            </a:r>
          </a:p>
          <a:p>
            <a:pPr marL="457200" lvl="1" indent="0">
              <a:buNone/>
            </a:pPr>
            <a:endParaRPr lang="en-US" sz="2000" b="0" dirty="0" smtClean="0"/>
          </a:p>
          <a:p>
            <a:pPr marL="457200" lvl="1" indent="0">
              <a:buNone/>
            </a:pPr>
            <a:endParaRPr lang="en-US" sz="2000" b="0" dirty="0" smtClean="0"/>
          </a:p>
          <a:p>
            <a:endParaRPr lang="en-US" sz="2000" dirty="0" smtClean="0"/>
          </a:p>
          <a:p>
            <a:pPr lvl="1"/>
            <a:endParaRPr lang="en-US" sz="2000" dirty="0"/>
          </a:p>
        </p:txBody>
      </p:sp>
      <p:sp>
        <p:nvSpPr>
          <p:cNvPr id="3" name="Title 2"/>
          <p:cNvSpPr>
            <a:spLocks noGrp="1"/>
          </p:cNvSpPr>
          <p:nvPr>
            <p:ph type="title"/>
          </p:nvPr>
        </p:nvSpPr>
        <p:spPr/>
        <p:txBody>
          <a:bodyPr/>
          <a:lstStyle/>
          <a:p>
            <a:r>
              <a:rPr lang="en-US" dirty="0" smtClean="0"/>
              <a:t>The </a:t>
            </a:r>
            <a:r>
              <a:rPr lang="en-US" dirty="0" smtClean="0"/>
              <a:t>DOE Office of Science</a:t>
            </a:r>
            <a:br>
              <a:rPr lang="en-US" dirty="0" smtClean="0"/>
            </a:br>
            <a:r>
              <a:rPr lang="en-US" dirty="0" smtClean="0"/>
              <a:t>Accelerator </a:t>
            </a:r>
            <a:r>
              <a:rPr lang="en-US" dirty="0" smtClean="0"/>
              <a:t>Stewardship Test Facility Pilot Program </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7</a:t>
            </a:fld>
            <a:endParaRPr lang="en-US"/>
          </a:p>
        </p:txBody>
      </p:sp>
      <p:sp>
        <p:nvSpPr>
          <p:cNvPr id="5" name="Footer Placeholder 4"/>
          <p:cNvSpPr>
            <a:spLocks noGrp="1"/>
          </p:cNvSpPr>
          <p:nvPr>
            <p:ph type="ftr" sz="quarter" idx="12"/>
          </p:nvPr>
        </p:nvSpPr>
        <p:spPr/>
        <p:txBody>
          <a:bodyPr/>
          <a:lstStyle/>
          <a:p>
            <a:endParaRPr lang="en-US"/>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6740" y="2589028"/>
            <a:ext cx="2459413" cy="17526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E464DD91-2CE6-4DD4-8490-34F6E7F293E6" descr="57D4C919-097D-4B89-97A0-750EDF69B3E9@ap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979981"/>
            <a:ext cx="2328475" cy="17463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creen Clipping"/>
          <p:cNvPicPr>
            <a:picLocks noChangeAspect="1"/>
          </p:cNvPicPr>
          <p:nvPr/>
        </p:nvPicPr>
        <p:blipFill rotWithShape="1">
          <a:blip r:embed="rId4">
            <a:extLst>
              <a:ext uri="{28A0092B-C50C-407E-A947-70E740481C1C}">
                <a14:useLocalDpi xmlns:a14="http://schemas.microsoft.com/office/drawing/2010/main" val="0"/>
              </a:ext>
            </a:extLst>
          </a:blip>
          <a:srcRect t="10681" b="-6331"/>
          <a:stretch/>
        </p:blipFill>
        <p:spPr>
          <a:xfrm>
            <a:off x="6420864" y="4229632"/>
            <a:ext cx="2079858" cy="2011680"/>
          </a:xfrm>
          <a:prstGeom prst="rect">
            <a:avLst/>
          </a:prstGeom>
          <a:ln>
            <a:noFill/>
          </a:ln>
          <a:effectLst>
            <a:outerShdw blurRad="292100" dist="139700" dir="2700000" algn="tl" rotWithShape="0">
              <a:srgbClr val="333333">
                <a:alpha val="65000"/>
              </a:srgbClr>
            </a:outerShdw>
          </a:effectLst>
        </p:spPr>
      </p:pic>
      <p:pic>
        <p:nvPicPr>
          <p:cNvPr id="9"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800600"/>
            <a:ext cx="2454059" cy="18405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1191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866776"/>
            <a:ext cx="8839200" cy="5259388"/>
          </a:xfrm>
        </p:spPr>
        <p:txBody>
          <a:bodyPr>
            <a:normAutofit/>
          </a:bodyPr>
          <a:lstStyle/>
          <a:p>
            <a:r>
              <a:rPr lang="en-US" sz="2000" dirty="0" smtClean="0">
                <a:solidFill>
                  <a:srgbClr val="00B050"/>
                </a:solidFill>
              </a:rPr>
              <a:t>April-June 	Labs conducted </a:t>
            </a:r>
            <a:r>
              <a:rPr lang="en-US" sz="2000" dirty="0">
                <a:solidFill>
                  <a:srgbClr val="00B050"/>
                </a:solidFill>
              </a:rPr>
              <a:t>public outreach </a:t>
            </a:r>
            <a:r>
              <a:rPr lang="en-US" sz="2000" dirty="0" smtClean="0">
                <a:solidFill>
                  <a:srgbClr val="00B050"/>
                </a:solidFill>
              </a:rPr>
              <a:t>events</a:t>
            </a:r>
          </a:p>
          <a:p>
            <a:pPr lvl="1"/>
            <a:r>
              <a:rPr lang="en-US" sz="1800" dirty="0">
                <a:solidFill>
                  <a:srgbClr val="00B050"/>
                </a:solidFill>
              </a:rPr>
              <a:t>BNL – </a:t>
            </a:r>
            <a:r>
              <a:rPr lang="en-US" sz="1800" dirty="0" smtClean="0">
                <a:solidFill>
                  <a:srgbClr val="00B050"/>
                </a:solidFill>
              </a:rPr>
              <a:t>Survey; industry group meetings</a:t>
            </a:r>
          </a:p>
          <a:p>
            <a:pPr lvl="1"/>
            <a:r>
              <a:rPr lang="en-US" sz="1800" dirty="0" smtClean="0">
                <a:solidFill>
                  <a:srgbClr val="00B050"/>
                </a:solidFill>
              </a:rPr>
              <a:t>ANL &amp; FNAL – Open house on </a:t>
            </a:r>
            <a:r>
              <a:rPr lang="en-US" sz="1800" dirty="0" smtClean="0">
                <a:solidFill>
                  <a:srgbClr val="00B050"/>
                </a:solidFill>
              </a:rPr>
              <a:t>4/28/15</a:t>
            </a:r>
          </a:p>
          <a:p>
            <a:pPr lvl="1"/>
            <a:r>
              <a:rPr lang="en-US" sz="1800" dirty="0" smtClean="0">
                <a:solidFill>
                  <a:srgbClr val="00B050"/>
                </a:solidFill>
              </a:rPr>
              <a:t>JLAB </a:t>
            </a:r>
            <a:r>
              <a:rPr lang="en-US" sz="1800" dirty="0" smtClean="0">
                <a:solidFill>
                  <a:srgbClr val="00B050"/>
                </a:solidFill>
              </a:rPr>
              <a:t>– Networking meeting on </a:t>
            </a:r>
            <a:r>
              <a:rPr lang="en-US" sz="1800" dirty="0" smtClean="0">
                <a:solidFill>
                  <a:srgbClr val="00B050"/>
                </a:solidFill>
              </a:rPr>
              <a:t>5/4/15</a:t>
            </a:r>
            <a:endParaRPr lang="en-US" sz="1800" dirty="0" smtClean="0">
              <a:solidFill>
                <a:srgbClr val="00B050"/>
              </a:solidFill>
            </a:endParaRPr>
          </a:p>
          <a:p>
            <a:pPr lvl="1"/>
            <a:r>
              <a:rPr lang="en-US" sz="1800" dirty="0" smtClean="0">
                <a:solidFill>
                  <a:srgbClr val="00B050"/>
                </a:solidFill>
              </a:rPr>
              <a:t>SLAC – </a:t>
            </a:r>
            <a:r>
              <a:rPr lang="en-US" sz="1800" dirty="0" smtClean="0">
                <a:solidFill>
                  <a:srgbClr val="00B050"/>
                </a:solidFill>
              </a:rPr>
              <a:t>Open house 5/29/15</a:t>
            </a:r>
            <a:endParaRPr lang="en-US" sz="1800" dirty="0" smtClean="0">
              <a:solidFill>
                <a:srgbClr val="00B050"/>
              </a:solidFill>
            </a:endParaRPr>
          </a:p>
          <a:p>
            <a:pPr lvl="1"/>
            <a:r>
              <a:rPr lang="en-US" sz="1800" dirty="0">
                <a:solidFill>
                  <a:srgbClr val="00B050"/>
                </a:solidFill>
              </a:rPr>
              <a:t>LBNL – Webinar on </a:t>
            </a:r>
            <a:r>
              <a:rPr lang="en-US" sz="1800" dirty="0" smtClean="0">
                <a:solidFill>
                  <a:srgbClr val="00B050"/>
                </a:solidFill>
              </a:rPr>
              <a:t>6/5/15</a:t>
            </a:r>
            <a:endParaRPr lang="en-US" sz="1800" dirty="0">
              <a:solidFill>
                <a:srgbClr val="00B050"/>
              </a:solidFill>
            </a:endParaRPr>
          </a:p>
          <a:p>
            <a:pPr marL="0" indent="0">
              <a:buNone/>
            </a:pPr>
            <a:endParaRPr lang="en-US" sz="2000" dirty="0" smtClean="0">
              <a:solidFill>
                <a:srgbClr val="0070C0"/>
              </a:solidFill>
            </a:endParaRPr>
          </a:p>
          <a:p>
            <a:r>
              <a:rPr lang="en-US" sz="2000" dirty="0" smtClean="0">
                <a:solidFill>
                  <a:srgbClr val="00B050"/>
                </a:solidFill>
              </a:rPr>
              <a:t>June 15, 2015 	</a:t>
            </a:r>
            <a:r>
              <a:rPr lang="en-US" sz="2000" dirty="0" smtClean="0">
                <a:solidFill>
                  <a:srgbClr val="00B050"/>
                </a:solidFill>
              </a:rPr>
              <a:t>Seed funding </a:t>
            </a:r>
            <a:r>
              <a:rPr lang="en-US" sz="2000" dirty="0" smtClean="0">
                <a:solidFill>
                  <a:srgbClr val="00B050"/>
                </a:solidFill>
              </a:rPr>
              <a:t>proposals due</a:t>
            </a:r>
            <a:endParaRPr lang="en-US" sz="2000" dirty="0">
              <a:solidFill>
                <a:srgbClr val="00B050"/>
              </a:solidFill>
            </a:endParaRPr>
          </a:p>
          <a:p>
            <a:pPr marL="0" indent="0">
              <a:buNone/>
            </a:pPr>
            <a:r>
              <a:rPr lang="en-US" sz="2000" dirty="0" smtClean="0"/>
              <a:t>	       Now</a:t>
            </a:r>
            <a:r>
              <a:rPr lang="en-US" sz="2000" dirty="0"/>
              <a:t>	</a:t>
            </a:r>
            <a:r>
              <a:rPr lang="en-US" sz="2000" dirty="0" smtClean="0"/>
              <a:t>Proposals are under peer review</a:t>
            </a:r>
          </a:p>
          <a:p>
            <a:pPr marL="0" indent="0">
              <a:buNone/>
            </a:pPr>
            <a:endParaRPr lang="en-US" sz="2000" dirty="0" smtClean="0"/>
          </a:p>
          <a:p>
            <a:r>
              <a:rPr lang="en-US" sz="2000" dirty="0" smtClean="0">
                <a:solidFill>
                  <a:srgbClr val="0070C0"/>
                </a:solidFill>
              </a:rPr>
              <a:t>Aug/Sept 		Seed </a:t>
            </a:r>
            <a:r>
              <a:rPr lang="en-US" sz="2000" dirty="0">
                <a:solidFill>
                  <a:srgbClr val="0070C0"/>
                </a:solidFill>
              </a:rPr>
              <a:t>funding </a:t>
            </a:r>
            <a:r>
              <a:rPr lang="en-US" sz="2000" dirty="0" smtClean="0">
                <a:solidFill>
                  <a:srgbClr val="0070C0"/>
                </a:solidFill>
              </a:rPr>
              <a:t>awarded</a:t>
            </a:r>
          </a:p>
          <a:p>
            <a:pPr marL="0" indent="0">
              <a:buNone/>
            </a:pPr>
            <a:endParaRPr lang="en-US" sz="2000" dirty="0" smtClean="0">
              <a:solidFill>
                <a:srgbClr val="0070C0"/>
              </a:solidFill>
            </a:endParaRPr>
          </a:p>
          <a:p>
            <a:r>
              <a:rPr lang="en-US" sz="2000" dirty="0" smtClean="0">
                <a:solidFill>
                  <a:srgbClr val="0070C0"/>
                </a:solidFill>
              </a:rPr>
              <a:t>Spring </a:t>
            </a:r>
            <a:r>
              <a:rPr lang="en-US" sz="2000" dirty="0">
                <a:solidFill>
                  <a:srgbClr val="0070C0"/>
                </a:solidFill>
              </a:rPr>
              <a:t>2016	</a:t>
            </a:r>
            <a:r>
              <a:rPr lang="en-US" sz="2000" dirty="0" smtClean="0">
                <a:solidFill>
                  <a:srgbClr val="0070C0"/>
                </a:solidFill>
              </a:rPr>
              <a:t>	Evaluate </a:t>
            </a:r>
            <a:r>
              <a:rPr lang="en-US" sz="2000" dirty="0">
                <a:solidFill>
                  <a:srgbClr val="0070C0"/>
                </a:solidFill>
              </a:rPr>
              <a:t>results of pilot </a:t>
            </a:r>
            <a:r>
              <a:rPr lang="en-US" sz="2000" dirty="0" smtClean="0">
                <a:solidFill>
                  <a:srgbClr val="0070C0"/>
                </a:solidFill>
              </a:rPr>
              <a:t>program</a:t>
            </a:r>
          </a:p>
          <a:p>
            <a:pPr marL="0" indent="0">
              <a:buNone/>
            </a:pPr>
            <a:r>
              <a:rPr lang="en-US" sz="2000" dirty="0" smtClean="0">
                <a:solidFill>
                  <a:srgbClr val="0070C0"/>
                </a:solidFill>
              </a:rPr>
              <a:t>			formulate follow-on program</a:t>
            </a:r>
            <a:endParaRPr lang="en-US" sz="2000" dirty="0">
              <a:solidFill>
                <a:srgbClr val="0070C0"/>
              </a:solidFill>
            </a:endParaRPr>
          </a:p>
        </p:txBody>
      </p:sp>
      <p:sp>
        <p:nvSpPr>
          <p:cNvPr id="3" name="Title 2"/>
          <p:cNvSpPr>
            <a:spLocks noGrp="1"/>
          </p:cNvSpPr>
          <p:nvPr>
            <p:ph type="title"/>
          </p:nvPr>
        </p:nvSpPr>
        <p:spPr>
          <a:xfrm>
            <a:off x="0" y="-1"/>
            <a:ext cx="9144000" cy="762001"/>
          </a:xfrm>
        </p:spPr>
        <p:txBody>
          <a:bodyPr>
            <a:normAutofit/>
          </a:bodyPr>
          <a:lstStyle/>
          <a:p>
            <a:r>
              <a:rPr lang="en-US" dirty="0" smtClean="0"/>
              <a:t>Pilot Program Process and Timeline</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8</a:t>
            </a:fld>
            <a:endParaRPr lang="en-US"/>
          </a:p>
        </p:txBody>
      </p:sp>
      <p:sp>
        <p:nvSpPr>
          <p:cNvPr id="5" name="Footer Placeholder 4"/>
          <p:cNvSpPr>
            <a:spLocks noGrp="1"/>
          </p:cNvSpPr>
          <p:nvPr>
            <p:ph type="ftr" sz="quarter" idx="12"/>
          </p:nvPr>
        </p:nvSpPr>
        <p:spPr/>
        <p:txBody>
          <a:bodyPr/>
          <a:lstStyle/>
          <a:p>
            <a:endParaRPr lang="en-US"/>
          </a:p>
        </p:txBody>
      </p:sp>
      <p:pic>
        <p:nvPicPr>
          <p:cNvPr id="8" name="Picture 7"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6225" y="1447800"/>
            <a:ext cx="1939975" cy="1695782"/>
          </a:xfrm>
          <a:prstGeom prst="rect">
            <a:avLst/>
          </a:prstGeom>
          <a:ln>
            <a:noFill/>
          </a:ln>
          <a:effectLst>
            <a:outerShdw blurRad="292100" dist="139700" dir="2700000" algn="tl" rotWithShape="0">
              <a:srgbClr val="333333">
                <a:alpha val="65000"/>
              </a:srgbClr>
            </a:outerShdw>
          </a:effectLst>
        </p:spPr>
      </p:pic>
      <p:pic>
        <p:nvPicPr>
          <p:cNvPr id="9" name="Picture 8"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602293"/>
            <a:ext cx="1290854" cy="1836107"/>
          </a:xfrm>
          <a:prstGeom prst="rect">
            <a:avLst/>
          </a:prstGeom>
          <a:ln>
            <a:noFill/>
          </a:ln>
          <a:effectLst>
            <a:outerShdw blurRad="292100" dist="139700" dir="2700000" algn="tl" rotWithShape="0">
              <a:srgbClr val="333333">
                <a:alpha val="65000"/>
              </a:srgbClr>
            </a:outerShdw>
          </a:effectLst>
        </p:spPr>
      </p:pic>
      <p:pic>
        <p:nvPicPr>
          <p:cNvPr id="10" name="Picture 9"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2846" y="5486400"/>
            <a:ext cx="1472954" cy="1294581"/>
          </a:xfrm>
          <a:prstGeom prst="rect">
            <a:avLst/>
          </a:prstGeom>
          <a:ln>
            <a:noFill/>
          </a:ln>
          <a:effectLst>
            <a:outerShdw blurRad="292100" dist="139700" dir="2700000" algn="tl" rotWithShape="0">
              <a:srgbClr val="333333">
                <a:alpha val="65000"/>
              </a:srgbClr>
            </a:outerShdw>
          </a:effectLst>
        </p:spPr>
      </p:pic>
      <p:pic>
        <p:nvPicPr>
          <p:cNvPr id="6" name="Picture 5"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2247" y="4038600"/>
            <a:ext cx="1261753" cy="1905000"/>
          </a:xfrm>
          <a:prstGeom prst="rect">
            <a:avLst/>
          </a:prstGeom>
          <a:ln>
            <a:noFill/>
          </a:ln>
          <a:effectLst>
            <a:outerShdw blurRad="292100" dist="139700" dir="2700000" algn="tl" rotWithShape="0">
              <a:srgbClr val="333333">
                <a:alpha val="65000"/>
              </a:srgbClr>
            </a:outerShdw>
          </a:effectLst>
        </p:spPr>
      </p:pic>
      <p:pic>
        <p:nvPicPr>
          <p:cNvPr id="7" name="Picture 6"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2971800"/>
            <a:ext cx="1973113" cy="13575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50865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66776"/>
            <a:ext cx="8686799" cy="5259388"/>
          </a:xfrm>
        </p:spPr>
        <p:txBody>
          <a:bodyPr>
            <a:normAutofit/>
          </a:bodyPr>
          <a:lstStyle/>
          <a:p>
            <a:r>
              <a:rPr lang="en-US" sz="2000" dirty="0" smtClean="0"/>
              <a:t>Criteria:</a:t>
            </a:r>
          </a:p>
          <a:p>
            <a:pPr lvl="1"/>
            <a:endParaRPr lang="en-US" sz="1800" dirty="0" smtClean="0"/>
          </a:p>
          <a:p>
            <a:pPr lvl="1"/>
            <a:r>
              <a:rPr lang="en-US" sz="1800" dirty="0"/>
              <a:t>H</a:t>
            </a:r>
            <a:r>
              <a:rPr lang="en-US" sz="1800" dirty="0" smtClean="0"/>
              <a:t>igh </a:t>
            </a:r>
            <a:r>
              <a:rPr lang="en-US" sz="1800" dirty="0" smtClean="0"/>
              <a:t>value-added collaborative accelerator R&amp;D opportunities that:</a:t>
            </a:r>
          </a:p>
          <a:p>
            <a:pPr lvl="2"/>
            <a:r>
              <a:rPr lang="en-US" sz="1800" dirty="0"/>
              <a:t>M</a:t>
            </a:r>
            <a:r>
              <a:rPr lang="en-US" sz="1800" dirty="0" smtClean="0"/>
              <a:t>utually benefit the lab and the Stewardship partner</a:t>
            </a:r>
          </a:p>
          <a:p>
            <a:pPr lvl="2"/>
            <a:r>
              <a:rPr lang="en-US" sz="1800" dirty="0" smtClean="0"/>
              <a:t>Capitalize on existing lab accelerator test facilities and expertise</a:t>
            </a:r>
          </a:p>
          <a:p>
            <a:pPr lvl="1"/>
            <a:endParaRPr lang="en-US" sz="1800" dirty="0" smtClean="0"/>
          </a:p>
          <a:p>
            <a:pPr lvl="1"/>
            <a:r>
              <a:rPr lang="en-US" sz="1800" dirty="0" smtClean="0"/>
              <a:t>DOE </a:t>
            </a:r>
            <a:r>
              <a:rPr lang="en-US" sz="1800" dirty="0"/>
              <a:t>policy </a:t>
            </a:r>
            <a:r>
              <a:rPr lang="en-US" sz="1800" dirty="0" smtClean="0"/>
              <a:t>guidelines on </a:t>
            </a:r>
            <a:r>
              <a:rPr lang="en-US" sz="1800" dirty="0"/>
              <a:t>Strategic Partnerships</a:t>
            </a:r>
          </a:p>
          <a:p>
            <a:pPr lvl="2"/>
            <a:r>
              <a:rPr lang="en-US" sz="1800" dirty="0"/>
              <a:t>“The proposed work— </a:t>
            </a:r>
          </a:p>
          <a:p>
            <a:pPr marL="400050" lvl="1" indent="0">
              <a:buNone/>
            </a:pPr>
            <a:r>
              <a:rPr lang="en-US" sz="1800" dirty="0">
                <a:solidFill>
                  <a:schemeClr val="tx1"/>
                </a:solidFill>
              </a:rPr>
              <a:t>	(1) is consistent with or complementary to missions of DOE/NNSA and the </a:t>
            </a:r>
            <a:r>
              <a:rPr lang="en-US" sz="1800" dirty="0" smtClean="0">
                <a:solidFill>
                  <a:schemeClr val="tx1"/>
                </a:solidFill>
              </a:rPr>
              <a:t>		facility </a:t>
            </a:r>
            <a:r>
              <a:rPr lang="en-US" sz="1800" dirty="0">
                <a:solidFill>
                  <a:schemeClr val="tx1"/>
                </a:solidFill>
              </a:rPr>
              <a:t>to which the work is to be assigned, </a:t>
            </a:r>
          </a:p>
          <a:p>
            <a:pPr marL="400050" lvl="1" indent="0">
              <a:buNone/>
            </a:pPr>
            <a:r>
              <a:rPr lang="en-US" sz="1800" dirty="0">
                <a:solidFill>
                  <a:schemeClr val="tx1"/>
                </a:solidFill>
              </a:rPr>
              <a:t>	</a:t>
            </a:r>
            <a:r>
              <a:rPr lang="en-US" sz="1800" dirty="0" smtClean="0">
                <a:solidFill>
                  <a:schemeClr val="tx1"/>
                </a:solidFill>
              </a:rPr>
              <a:t>(</a:t>
            </a:r>
            <a:r>
              <a:rPr lang="en-US" sz="1800" dirty="0">
                <a:solidFill>
                  <a:schemeClr val="tx1"/>
                </a:solidFill>
              </a:rPr>
              <a:t>2) will not adversely impact programs assigned to the facility, </a:t>
            </a:r>
          </a:p>
          <a:p>
            <a:pPr marL="400050" lvl="1" indent="0">
              <a:buNone/>
            </a:pPr>
            <a:r>
              <a:rPr lang="en-US" sz="1800" dirty="0">
                <a:solidFill>
                  <a:schemeClr val="tx1"/>
                </a:solidFill>
              </a:rPr>
              <a:t>	</a:t>
            </a:r>
            <a:r>
              <a:rPr lang="en-US" sz="1800" dirty="0" smtClean="0">
                <a:solidFill>
                  <a:schemeClr val="tx1"/>
                </a:solidFill>
              </a:rPr>
              <a:t>(</a:t>
            </a:r>
            <a:r>
              <a:rPr lang="en-US" sz="1800" dirty="0">
                <a:solidFill>
                  <a:schemeClr val="tx1"/>
                </a:solidFill>
              </a:rPr>
              <a:t>3) will not place the facility in direct competition with the domestic private </a:t>
            </a:r>
            <a:r>
              <a:rPr lang="en-US" sz="1800" dirty="0" smtClean="0">
                <a:solidFill>
                  <a:schemeClr val="tx1"/>
                </a:solidFill>
              </a:rPr>
              <a:t>		sector</a:t>
            </a:r>
            <a:r>
              <a:rPr lang="en-US" sz="1800" dirty="0">
                <a:solidFill>
                  <a:schemeClr val="tx1"/>
                </a:solidFill>
              </a:rPr>
              <a:t>, and </a:t>
            </a:r>
          </a:p>
          <a:p>
            <a:pPr marL="400050" lvl="1" indent="0">
              <a:buNone/>
            </a:pPr>
            <a:r>
              <a:rPr lang="en-US" sz="1800" dirty="0">
                <a:solidFill>
                  <a:schemeClr val="tx1"/>
                </a:solidFill>
              </a:rPr>
              <a:t>	</a:t>
            </a:r>
            <a:r>
              <a:rPr lang="en-US" sz="1800" dirty="0" smtClean="0">
                <a:solidFill>
                  <a:schemeClr val="tx1"/>
                </a:solidFill>
              </a:rPr>
              <a:t>(</a:t>
            </a:r>
            <a:r>
              <a:rPr lang="en-US" sz="1800" dirty="0">
                <a:solidFill>
                  <a:schemeClr val="tx1"/>
                </a:solidFill>
              </a:rPr>
              <a:t>4) will not create a detrimental future burden on DOE/NNSA resources.” </a:t>
            </a:r>
            <a:endParaRPr lang="en-US" sz="1800" dirty="0" smtClean="0">
              <a:solidFill>
                <a:schemeClr val="tx1"/>
              </a:solidFill>
            </a:endParaRPr>
          </a:p>
          <a:p>
            <a:pPr marL="400050" lvl="1" indent="0">
              <a:buNone/>
            </a:pPr>
            <a:r>
              <a:rPr lang="en-US" sz="1800" dirty="0">
                <a:solidFill>
                  <a:schemeClr val="tx1"/>
                </a:solidFill>
              </a:rPr>
              <a:t>	</a:t>
            </a:r>
            <a:r>
              <a:rPr lang="en-US" sz="1050" dirty="0" smtClean="0">
                <a:solidFill>
                  <a:schemeClr val="accent3">
                    <a:lumMod val="50000"/>
                  </a:schemeClr>
                </a:solidFill>
              </a:rPr>
              <a:t>-- </a:t>
            </a:r>
            <a:r>
              <a:rPr lang="en-US" sz="1050" b="0" dirty="0" smtClean="0">
                <a:solidFill>
                  <a:schemeClr val="accent3">
                    <a:lumMod val="50000"/>
                  </a:schemeClr>
                </a:solidFill>
              </a:rPr>
              <a:t>DOE O 481.1C, section 4(c)</a:t>
            </a:r>
            <a:endParaRPr lang="en-US" sz="1050" dirty="0">
              <a:solidFill>
                <a:schemeClr val="accent3">
                  <a:lumMod val="50000"/>
                </a:schemeClr>
              </a:solidFill>
            </a:endParaRPr>
          </a:p>
          <a:p>
            <a:endParaRPr lang="en-US" sz="2000" dirty="0" smtClean="0"/>
          </a:p>
          <a:p>
            <a:endParaRPr lang="en-US" sz="2000" dirty="0" smtClean="0"/>
          </a:p>
          <a:p>
            <a:pPr lvl="1"/>
            <a:endParaRPr lang="en-US" sz="2000" dirty="0"/>
          </a:p>
        </p:txBody>
      </p:sp>
      <p:sp>
        <p:nvSpPr>
          <p:cNvPr id="3" name="Title 2"/>
          <p:cNvSpPr>
            <a:spLocks noGrp="1"/>
          </p:cNvSpPr>
          <p:nvPr>
            <p:ph type="title"/>
          </p:nvPr>
        </p:nvSpPr>
        <p:spPr/>
        <p:txBody>
          <a:bodyPr/>
          <a:lstStyle/>
          <a:p>
            <a:r>
              <a:rPr lang="en-US" dirty="0" smtClean="0"/>
              <a:t>Pilot Program seed funding will be awarded </a:t>
            </a:r>
            <a:r>
              <a:rPr lang="en-US" dirty="0" smtClean="0"/>
              <a:t>selectively to test the stewardship use of accelerator R&amp;D infrastructure</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9</a:t>
            </a:fld>
            <a:endParaRPr lang="en-US"/>
          </a:p>
        </p:txBody>
      </p:sp>
      <p:sp>
        <p:nvSpPr>
          <p:cNvPr id="5" name="Footer Placeholder 4"/>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662596512"/>
      </p:ext>
    </p:extLst>
  </p:cSld>
  <p:clrMapOvr>
    <a:masterClrMapping/>
  </p:clrMapOvr>
  <p:timing>
    <p:tnLst>
      <p:par>
        <p:cTn id="1" dur="indefinite" restart="never" nodeType="tmRoot"/>
      </p:par>
    </p:tnLst>
  </p:timing>
</p:sld>
</file>

<file path=ppt/theme/theme1.xml><?xml version="1.0" encoding="utf-8"?>
<a:theme xmlns:a="http://schemas.openxmlformats.org/drawingml/2006/main" name="LaserStewardshipCongressionalBrief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ck">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EP Budget Retrea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LaserStewardshipCongressionalBriefing</Template>
  <TotalTime>4429</TotalTime>
  <Words>901</Words>
  <Application>Microsoft Office PowerPoint</Application>
  <PresentationFormat>On-screen Show (4:3)</PresentationFormat>
  <Paragraphs>158</Paragraphs>
  <Slides>15</Slides>
  <Notes>2</Notes>
  <HiddenSlides>0</HiddenSlides>
  <MMClips>0</MMClip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LaserStewardshipCongressionalBriefing</vt:lpstr>
      <vt:lpstr>Black</vt:lpstr>
      <vt:lpstr>HEP Budget Retreat Slides</vt:lpstr>
      <vt:lpstr>Office of Science-Led Pilots and Initiatives:  Accelerator Stewardship Test Facility Pilot Program </vt:lpstr>
      <vt:lpstr>The Office of Science leads numerous collaborative R&amp;D initiatives aimed at joint technology development and transfer</vt:lpstr>
      <vt:lpstr>The Office of Science builds and maintains unique accelerator test infrastructure to support its basic science R&amp;D mission</vt:lpstr>
      <vt:lpstr>DOE SC accelerator facilities and capabilities span the full cycle from design to prototype testing and beyond </vt:lpstr>
      <vt:lpstr>This is how DOE National Laboratories see themselves…</vt:lpstr>
      <vt:lpstr>…and this is how industry has viewed us. </vt:lpstr>
      <vt:lpstr>The DOE Office of Science Accelerator Stewardship Test Facility Pilot Program </vt:lpstr>
      <vt:lpstr>Pilot Program Process and Timeline</vt:lpstr>
      <vt:lpstr>Pilot Program seed funding will be awarded selectively to test the stewardship use of accelerator R&amp;D infrastructure</vt:lpstr>
      <vt:lpstr>National Laboratory Public Outreach Events</vt:lpstr>
      <vt:lpstr>National Laboratory Public Outreach Events</vt:lpstr>
      <vt:lpstr>Feedback from the Public Outreach Events</vt:lpstr>
      <vt:lpstr>“One-Stop Shopping” for finding Accelerator R&amp;D Capabilities at the  DOE Office of Science National Laboratories http://www.acceleratorsamerica.org </vt:lpstr>
      <vt:lpstr>Closing Comments</vt:lpstr>
      <vt:lpstr>PowerPoint Presentation</vt:lpstr>
    </vt:vector>
  </TitlesOfParts>
  <Company>Office of Science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Congressional Briefing Slides Accelerator Technologies for Medicine</dc:title>
  <dc:creator>Eric</dc:creator>
  <cp:lastModifiedBy>Eric Colby</cp:lastModifiedBy>
  <cp:revision>205</cp:revision>
  <cp:lastPrinted>2015-04-24T17:53:45Z</cp:lastPrinted>
  <dcterms:created xsi:type="dcterms:W3CDTF">2013-04-04T14:20:24Z</dcterms:created>
  <dcterms:modified xsi:type="dcterms:W3CDTF">2015-06-16T20:39:35Z</dcterms:modified>
</cp:coreProperties>
</file>