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 id="2147483692" r:id="rId3"/>
  </p:sldMasterIdLst>
  <p:notesMasterIdLst>
    <p:notesMasterId r:id="rId30"/>
  </p:notesMasterIdLst>
  <p:handoutMasterIdLst>
    <p:handoutMasterId r:id="rId31"/>
  </p:handoutMasterIdLst>
  <p:sldIdLst>
    <p:sldId id="398" r:id="rId4"/>
    <p:sldId id="405" r:id="rId5"/>
    <p:sldId id="468" r:id="rId6"/>
    <p:sldId id="469" r:id="rId7"/>
    <p:sldId id="471" r:id="rId8"/>
    <p:sldId id="472" r:id="rId9"/>
    <p:sldId id="522" r:id="rId10"/>
    <p:sldId id="442" r:id="rId11"/>
    <p:sldId id="516" r:id="rId12"/>
    <p:sldId id="439" r:id="rId13"/>
    <p:sldId id="465" r:id="rId14"/>
    <p:sldId id="454" r:id="rId15"/>
    <p:sldId id="426" r:id="rId16"/>
    <p:sldId id="517" r:id="rId17"/>
    <p:sldId id="523" r:id="rId18"/>
    <p:sldId id="493" r:id="rId19"/>
    <p:sldId id="424" r:id="rId20"/>
    <p:sldId id="521" r:id="rId21"/>
    <p:sldId id="481" r:id="rId22"/>
    <p:sldId id="482" r:id="rId23"/>
    <p:sldId id="483" r:id="rId24"/>
    <p:sldId id="496" r:id="rId25"/>
    <p:sldId id="497" r:id="rId26"/>
    <p:sldId id="501" r:id="rId27"/>
    <p:sldId id="411" r:id="rId28"/>
    <p:sldId id="520"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740" autoAdjust="0"/>
    <p:restoredTop sz="91829" autoAdjust="0"/>
  </p:normalViewPr>
  <p:slideViewPr>
    <p:cSldViewPr>
      <p:cViewPr>
        <p:scale>
          <a:sx n="72" d="100"/>
          <a:sy n="72" d="100"/>
        </p:scale>
        <p:origin x="-156"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8"/>
    </p:cViewPr>
  </p:sorterViewPr>
  <p:notesViewPr>
    <p:cSldViewPr>
      <p:cViewPr>
        <p:scale>
          <a:sx n="100" d="100"/>
          <a:sy n="100" d="100"/>
        </p:scale>
        <p:origin x="-816" y="76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 Id="rId4"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A3E42-C230-4991-8354-267850A68316}"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n-US"/>
        </a:p>
      </dgm:t>
    </dgm:pt>
    <dgm:pt modelId="{A852970F-E3B2-4671-BD9E-BBF17321CDB4}">
      <dgm:prSet phldrT="[Text]" custT="1"/>
      <dgm:spPr/>
      <dgm:t>
        <a:bodyPr/>
        <a:lstStyle/>
        <a:p>
          <a:r>
            <a:rPr lang="en-US" sz="4800" dirty="0" smtClean="0">
              <a:latin typeface="Calibri" pitchFamily="34" charset="0"/>
            </a:rPr>
            <a:t>Office of the Director (ED1)</a:t>
          </a:r>
          <a:endParaRPr lang="en-US" sz="4800" dirty="0">
            <a:latin typeface="Calibri" pitchFamily="34" charset="0"/>
          </a:endParaRPr>
        </a:p>
      </dgm:t>
    </dgm:pt>
    <dgm:pt modelId="{21E4A64F-6EB0-45B9-83DB-AD5F7D5881D7}" type="parTrans" cxnId="{E574AD8E-B91C-4249-A44E-24CA9663B850}">
      <dgm:prSet/>
      <dgm:spPr/>
      <dgm:t>
        <a:bodyPr/>
        <a:lstStyle/>
        <a:p>
          <a:endParaRPr lang="en-US"/>
        </a:p>
      </dgm:t>
    </dgm:pt>
    <dgm:pt modelId="{7E09AFFD-9989-4BEC-A5BD-C372DECB6066}" type="sibTrans" cxnId="{E574AD8E-B91C-4249-A44E-24CA9663B850}">
      <dgm:prSet/>
      <dgm:spPr/>
      <dgm:t>
        <a:bodyPr/>
        <a:lstStyle/>
        <a:p>
          <a:endParaRPr lang="en-US"/>
        </a:p>
      </dgm:t>
    </dgm:pt>
    <dgm:pt modelId="{81C9AC7F-EBF6-4937-B202-203795ABF9ED}">
      <dgm:prSet phldrT="[Text]" custT="1"/>
      <dgm:spPr/>
      <dgm:t>
        <a:bodyPr/>
        <a:lstStyle/>
        <a:p>
          <a:r>
            <a:rPr lang="en-US" sz="2400" dirty="0" smtClean="0">
              <a:latin typeface="Calibri" pitchFamily="34" charset="0"/>
            </a:rPr>
            <a:t>Office of Minority Education and Community Development (ED2)</a:t>
          </a:r>
          <a:endParaRPr lang="en-US" sz="2400" dirty="0">
            <a:latin typeface="Calibri" pitchFamily="34" charset="0"/>
          </a:endParaRPr>
        </a:p>
      </dgm:t>
    </dgm:pt>
    <dgm:pt modelId="{B27F47BF-A016-40AB-B58B-B8D31EDC32A9}" type="parTrans" cxnId="{47D88DDE-4ABE-46FF-8B55-C12703203B5F}">
      <dgm:prSet/>
      <dgm:spPr/>
      <dgm:t>
        <a:bodyPr/>
        <a:lstStyle/>
        <a:p>
          <a:endParaRPr lang="en-US"/>
        </a:p>
      </dgm:t>
    </dgm:pt>
    <dgm:pt modelId="{17B192F7-3350-4FF5-AEC7-E83C32C3B67C}" type="sibTrans" cxnId="{47D88DDE-4ABE-46FF-8B55-C12703203B5F}">
      <dgm:prSet/>
      <dgm:spPr/>
      <dgm:t>
        <a:bodyPr/>
        <a:lstStyle/>
        <a:p>
          <a:endParaRPr lang="en-US"/>
        </a:p>
      </dgm:t>
    </dgm:pt>
    <dgm:pt modelId="{8B9E63BC-2681-42FD-B2D5-8F05C8DECBFE}">
      <dgm:prSet phldrT="[Text]" custT="1"/>
      <dgm:spPr/>
      <dgm:t>
        <a:bodyPr/>
        <a:lstStyle/>
        <a:p>
          <a:r>
            <a:rPr lang="en-US" sz="2400" dirty="0" smtClean="0">
              <a:latin typeface="Calibri" pitchFamily="34" charset="0"/>
            </a:rPr>
            <a:t>Office of Minority Business and Economic Development (ED3)</a:t>
          </a:r>
          <a:endParaRPr lang="en-US" sz="2400" dirty="0">
            <a:latin typeface="Calibri" pitchFamily="34" charset="0"/>
          </a:endParaRPr>
        </a:p>
      </dgm:t>
    </dgm:pt>
    <dgm:pt modelId="{1D20DF0D-0454-45CB-8CCA-19E388EA8C52}" type="parTrans" cxnId="{11496B56-52A5-4A9E-AF46-33C9C827EF9B}">
      <dgm:prSet/>
      <dgm:spPr/>
      <dgm:t>
        <a:bodyPr/>
        <a:lstStyle/>
        <a:p>
          <a:endParaRPr lang="en-US"/>
        </a:p>
      </dgm:t>
    </dgm:pt>
    <dgm:pt modelId="{C3854E1E-1CDA-4478-BFEB-8015A928849B}" type="sibTrans" cxnId="{11496B56-52A5-4A9E-AF46-33C9C827EF9B}">
      <dgm:prSet/>
      <dgm:spPr/>
      <dgm:t>
        <a:bodyPr/>
        <a:lstStyle/>
        <a:p>
          <a:endParaRPr lang="en-US"/>
        </a:p>
      </dgm:t>
    </dgm:pt>
    <dgm:pt modelId="{68F6B8ED-AD5F-4F28-8310-80519C309DBF}">
      <dgm:prSet phldrT="[Text]" custT="1"/>
      <dgm:spPr/>
      <dgm:t>
        <a:bodyPr/>
        <a:lstStyle/>
        <a:p>
          <a:r>
            <a:rPr lang="en-US" sz="2400" dirty="0" smtClean="0">
              <a:latin typeface="Calibri" pitchFamily="34" charset="0"/>
            </a:rPr>
            <a:t>Office of Civil Rights (ED4) </a:t>
          </a:r>
          <a:endParaRPr lang="en-US" sz="2400" dirty="0">
            <a:latin typeface="Calibri" pitchFamily="34" charset="0"/>
          </a:endParaRPr>
        </a:p>
      </dgm:t>
    </dgm:pt>
    <dgm:pt modelId="{27053A4C-0A29-4C87-96D8-A60F214F8671}" type="parTrans" cxnId="{2B08A3DB-F241-4B9E-A5B1-B4CA8EB16A9B}">
      <dgm:prSet/>
      <dgm:spPr/>
      <dgm:t>
        <a:bodyPr/>
        <a:lstStyle/>
        <a:p>
          <a:endParaRPr lang="en-US"/>
        </a:p>
      </dgm:t>
    </dgm:pt>
    <dgm:pt modelId="{21AE9526-7329-4D4B-ADC1-CB434F5F5690}" type="sibTrans" cxnId="{2B08A3DB-F241-4B9E-A5B1-B4CA8EB16A9B}">
      <dgm:prSet/>
      <dgm:spPr/>
      <dgm:t>
        <a:bodyPr/>
        <a:lstStyle/>
        <a:p>
          <a:endParaRPr lang="en-US"/>
        </a:p>
      </dgm:t>
    </dgm:pt>
    <dgm:pt modelId="{6D6056AF-1123-4B76-807D-8B7A40E80CC3}">
      <dgm:prSet custT="1"/>
      <dgm:spPr/>
      <dgm:t>
        <a:bodyPr/>
        <a:lstStyle/>
        <a:p>
          <a:r>
            <a:rPr lang="en-US" sz="2400" dirty="0" smtClean="0">
              <a:latin typeface="Calibri" pitchFamily="34" charset="0"/>
            </a:rPr>
            <a:t>Office of Diversity and Inclusion (ED5)</a:t>
          </a:r>
          <a:endParaRPr lang="en-US" sz="2400" dirty="0">
            <a:latin typeface="Calibri" pitchFamily="34" charset="0"/>
          </a:endParaRPr>
        </a:p>
      </dgm:t>
    </dgm:pt>
    <dgm:pt modelId="{DDFF531A-BB7E-4EB9-94AF-F5AF9DA4916B}" type="parTrans" cxnId="{8A516B4A-FE77-4BCD-929C-E916C29ABFBB}">
      <dgm:prSet/>
      <dgm:spPr/>
    </dgm:pt>
    <dgm:pt modelId="{845F2197-CC7E-493E-A55F-ECD6B2225CA7}" type="sibTrans" cxnId="{8A516B4A-FE77-4BCD-929C-E916C29ABFBB}">
      <dgm:prSet/>
      <dgm:spPr/>
    </dgm:pt>
    <dgm:pt modelId="{EA38D0AF-4369-4615-983C-AD28C6A59E29}" type="pres">
      <dgm:prSet presAssocID="{8B2A3E42-C230-4991-8354-267850A68316}" presName="composite" presStyleCnt="0">
        <dgm:presLayoutVars>
          <dgm:chMax val="1"/>
          <dgm:dir/>
          <dgm:resizeHandles val="exact"/>
        </dgm:presLayoutVars>
      </dgm:prSet>
      <dgm:spPr/>
      <dgm:t>
        <a:bodyPr/>
        <a:lstStyle/>
        <a:p>
          <a:endParaRPr lang="en-US"/>
        </a:p>
      </dgm:t>
    </dgm:pt>
    <dgm:pt modelId="{21AF3BD4-DF90-4201-B814-4F1FCE0A4D32}" type="pres">
      <dgm:prSet presAssocID="{A852970F-E3B2-4671-BD9E-BBF17321CDB4}" presName="roof" presStyleLbl="dkBgShp" presStyleIdx="0" presStyleCnt="2"/>
      <dgm:spPr/>
      <dgm:t>
        <a:bodyPr/>
        <a:lstStyle/>
        <a:p>
          <a:endParaRPr lang="en-US"/>
        </a:p>
      </dgm:t>
    </dgm:pt>
    <dgm:pt modelId="{784E14C6-AD6C-43FC-8FC5-EBCB56CE84C4}" type="pres">
      <dgm:prSet presAssocID="{A852970F-E3B2-4671-BD9E-BBF17321CDB4}" presName="pillars" presStyleCnt="0"/>
      <dgm:spPr/>
    </dgm:pt>
    <dgm:pt modelId="{C470A405-D345-47C9-AE4A-D4221D898B64}" type="pres">
      <dgm:prSet presAssocID="{A852970F-E3B2-4671-BD9E-BBF17321CDB4}" presName="pillar1" presStyleLbl="node1" presStyleIdx="0" presStyleCnt="4">
        <dgm:presLayoutVars>
          <dgm:bulletEnabled val="1"/>
        </dgm:presLayoutVars>
      </dgm:prSet>
      <dgm:spPr/>
      <dgm:t>
        <a:bodyPr/>
        <a:lstStyle/>
        <a:p>
          <a:endParaRPr lang="en-US"/>
        </a:p>
      </dgm:t>
    </dgm:pt>
    <dgm:pt modelId="{052DAB04-F32D-461C-87BD-BDC6440F242F}" type="pres">
      <dgm:prSet presAssocID="{8B9E63BC-2681-42FD-B2D5-8F05C8DECBFE}" presName="pillarX" presStyleLbl="node1" presStyleIdx="1" presStyleCnt="4">
        <dgm:presLayoutVars>
          <dgm:bulletEnabled val="1"/>
        </dgm:presLayoutVars>
      </dgm:prSet>
      <dgm:spPr/>
      <dgm:t>
        <a:bodyPr/>
        <a:lstStyle/>
        <a:p>
          <a:endParaRPr lang="en-US"/>
        </a:p>
      </dgm:t>
    </dgm:pt>
    <dgm:pt modelId="{55AE846C-DABA-4E92-87D1-60D7BFBA91F4}" type="pres">
      <dgm:prSet presAssocID="{68F6B8ED-AD5F-4F28-8310-80519C309DBF}" presName="pillarX" presStyleLbl="node1" presStyleIdx="2" presStyleCnt="4">
        <dgm:presLayoutVars>
          <dgm:bulletEnabled val="1"/>
        </dgm:presLayoutVars>
      </dgm:prSet>
      <dgm:spPr/>
      <dgm:t>
        <a:bodyPr/>
        <a:lstStyle/>
        <a:p>
          <a:endParaRPr lang="en-US"/>
        </a:p>
      </dgm:t>
    </dgm:pt>
    <dgm:pt modelId="{D52FE6E1-B0C0-452C-85A4-FDB386A0E996}" type="pres">
      <dgm:prSet presAssocID="{6D6056AF-1123-4B76-807D-8B7A40E80CC3}" presName="pillarX" presStyleLbl="node1" presStyleIdx="3" presStyleCnt="4">
        <dgm:presLayoutVars>
          <dgm:bulletEnabled val="1"/>
        </dgm:presLayoutVars>
      </dgm:prSet>
      <dgm:spPr/>
      <dgm:t>
        <a:bodyPr/>
        <a:lstStyle/>
        <a:p>
          <a:endParaRPr lang="en-US"/>
        </a:p>
      </dgm:t>
    </dgm:pt>
    <dgm:pt modelId="{99D55F44-25DF-46B4-97C2-99369ECF56B6}" type="pres">
      <dgm:prSet presAssocID="{A852970F-E3B2-4671-BD9E-BBF17321CDB4}" presName="base" presStyleLbl="dkBgShp" presStyleIdx="1" presStyleCnt="2"/>
      <dgm:spPr/>
    </dgm:pt>
  </dgm:ptLst>
  <dgm:cxnLst>
    <dgm:cxn modelId="{CBD72D7B-7881-458D-9935-26B253F42ACC}" type="presOf" srcId="{8B2A3E42-C230-4991-8354-267850A68316}" destId="{EA38D0AF-4369-4615-983C-AD28C6A59E29}" srcOrd="0" destOrd="0" presId="urn:microsoft.com/office/officeart/2005/8/layout/hList3"/>
    <dgm:cxn modelId="{B88147F1-D9CA-4E3C-AAE0-149AD4E09AB4}" type="presOf" srcId="{68F6B8ED-AD5F-4F28-8310-80519C309DBF}" destId="{55AE846C-DABA-4E92-87D1-60D7BFBA91F4}" srcOrd="0" destOrd="0" presId="urn:microsoft.com/office/officeart/2005/8/layout/hList3"/>
    <dgm:cxn modelId="{137E9802-4801-47BB-81C7-1D940291D042}" type="presOf" srcId="{A852970F-E3B2-4671-BD9E-BBF17321CDB4}" destId="{21AF3BD4-DF90-4201-B814-4F1FCE0A4D32}" srcOrd="0" destOrd="0" presId="urn:microsoft.com/office/officeart/2005/8/layout/hList3"/>
    <dgm:cxn modelId="{2B08A3DB-F241-4B9E-A5B1-B4CA8EB16A9B}" srcId="{A852970F-E3B2-4671-BD9E-BBF17321CDB4}" destId="{68F6B8ED-AD5F-4F28-8310-80519C309DBF}" srcOrd="2" destOrd="0" parTransId="{27053A4C-0A29-4C87-96D8-A60F214F8671}" sibTransId="{21AE9526-7329-4D4B-ADC1-CB434F5F5690}"/>
    <dgm:cxn modelId="{F55FCF72-0552-4DE8-B6DE-AAD3DC080C9E}" type="presOf" srcId="{8B9E63BC-2681-42FD-B2D5-8F05C8DECBFE}" destId="{052DAB04-F32D-461C-87BD-BDC6440F242F}" srcOrd="0" destOrd="0" presId="urn:microsoft.com/office/officeart/2005/8/layout/hList3"/>
    <dgm:cxn modelId="{E574AD8E-B91C-4249-A44E-24CA9663B850}" srcId="{8B2A3E42-C230-4991-8354-267850A68316}" destId="{A852970F-E3B2-4671-BD9E-BBF17321CDB4}" srcOrd="0" destOrd="0" parTransId="{21E4A64F-6EB0-45B9-83DB-AD5F7D5881D7}" sibTransId="{7E09AFFD-9989-4BEC-A5BD-C372DECB6066}"/>
    <dgm:cxn modelId="{FC279CAB-E5B1-40AE-9BB2-DE3804D7A804}" type="presOf" srcId="{6D6056AF-1123-4B76-807D-8B7A40E80CC3}" destId="{D52FE6E1-B0C0-452C-85A4-FDB386A0E996}" srcOrd="0" destOrd="0" presId="urn:microsoft.com/office/officeart/2005/8/layout/hList3"/>
    <dgm:cxn modelId="{47D88DDE-4ABE-46FF-8B55-C12703203B5F}" srcId="{A852970F-E3B2-4671-BD9E-BBF17321CDB4}" destId="{81C9AC7F-EBF6-4937-B202-203795ABF9ED}" srcOrd="0" destOrd="0" parTransId="{B27F47BF-A016-40AB-B58B-B8D31EDC32A9}" sibTransId="{17B192F7-3350-4FF5-AEC7-E83C32C3B67C}"/>
    <dgm:cxn modelId="{8A516B4A-FE77-4BCD-929C-E916C29ABFBB}" srcId="{A852970F-E3B2-4671-BD9E-BBF17321CDB4}" destId="{6D6056AF-1123-4B76-807D-8B7A40E80CC3}" srcOrd="3" destOrd="0" parTransId="{DDFF531A-BB7E-4EB9-94AF-F5AF9DA4916B}" sibTransId="{845F2197-CC7E-493E-A55F-ECD6B2225CA7}"/>
    <dgm:cxn modelId="{B9C14767-8803-48DB-B604-B84446D2EEC2}" type="presOf" srcId="{81C9AC7F-EBF6-4937-B202-203795ABF9ED}" destId="{C470A405-D345-47C9-AE4A-D4221D898B64}" srcOrd="0" destOrd="0" presId="urn:microsoft.com/office/officeart/2005/8/layout/hList3"/>
    <dgm:cxn modelId="{11496B56-52A5-4A9E-AF46-33C9C827EF9B}" srcId="{A852970F-E3B2-4671-BD9E-BBF17321CDB4}" destId="{8B9E63BC-2681-42FD-B2D5-8F05C8DECBFE}" srcOrd="1" destOrd="0" parTransId="{1D20DF0D-0454-45CB-8CCA-19E388EA8C52}" sibTransId="{C3854E1E-1CDA-4478-BFEB-8015A928849B}"/>
    <dgm:cxn modelId="{41030FC4-6563-4164-8055-4C6316A92C0A}" type="presParOf" srcId="{EA38D0AF-4369-4615-983C-AD28C6A59E29}" destId="{21AF3BD4-DF90-4201-B814-4F1FCE0A4D32}" srcOrd="0" destOrd="0" presId="urn:microsoft.com/office/officeart/2005/8/layout/hList3"/>
    <dgm:cxn modelId="{71FD1E5C-8C71-4124-9DE4-13ED3EFB0E5E}" type="presParOf" srcId="{EA38D0AF-4369-4615-983C-AD28C6A59E29}" destId="{784E14C6-AD6C-43FC-8FC5-EBCB56CE84C4}" srcOrd="1" destOrd="0" presId="urn:microsoft.com/office/officeart/2005/8/layout/hList3"/>
    <dgm:cxn modelId="{84D39E36-0CEA-4E1D-9617-7511BD88746A}" type="presParOf" srcId="{784E14C6-AD6C-43FC-8FC5-EBCB56CE84C4}" destId="{C470A405-D345-47C9-AE4A-D4221D898B64}" srcOrd="0" destOrd="0" presId="urn:microsoft.com/office/officeart/2005/8/layout/hList3"/>
    <dgm:cxn modelId="{1C9F803D-32BA-452B-A040-986E9146EC7D}" type="presParOf" srcId="{784E14C6-AD6C-43FC-8FC5-EBCB56CE84C4}" destId="{052DAB04-F32D-461C-87BD-BDC6440F242F}" srcOrd="1" destOrd="0" presId="urn:microsoft.com/office/officeart/2005/8/layout/hList3"/>
    <dgm:cxn modelId="{B0C5DC19-9D27-4F72-B068-E824158FCB1F}" type="presParOf" srcId="{784E14C6-AD6C-43FC-8FC5-EBCB56CE84C4}" destId="{55AE846C-DABA-4E92-87D1-60D7BFBA91F4}" srcOrd="2" destOrd="0" presId="urn:microsoft.com/office/officeart/2005/8/layout/hList3"/>
    <dgm:cxn modelId="{E01B3162-DE25-4495-B9E5-6C597D776D58}" type="presParOf" srcId="{784E14C6-AD6C-43FC-8FC5-EBCB56CE84C4}" destId="{D52FE6E1-B0C0-452C-85A4-FDB386A0E996}" srcOrd="3" destOrd="0" presId="urn:microsoft.com/office/officeart/2005/8/layout/hList3"/>
    <dgm:cxn modelId="{AEAC62AE-1A85-4589-AE62-08EC48B0BF3A}" type="presParOf" srcId="{EA38D0AF-4369-4615-983C-AD28C6A59E29}" destId="{99D55F44-25DF-46B4-97C2-99369ECF56B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057E9-EE35-4503-B8F8-BC7568936EFA}" type="doc">
      <dgm:prSet loTypeId="urn:microsoft.com/office/officeart/2005/8/layout/arrow2" loCatId="process" qsTypeId="urn:microsoft.com/office/officeart/2005/8/quickstyle/simple1" qsCatId="simple" csTypeId="urn:microsoft.com/office/officeart/2005/8/colors/accent1_2" csCatId="accent1" phldr="1"/>
      <dgm:spPr/>
    </dgm:pt>
    <dgm:pt modelId="{C610103A-7C7E-45E3-8B64-D90BAE4DC50F}">
      <dgm:prSet phldrT="[Text]">
        <dgm:style>
          <a:lnRef idx="0">
            <a:schemeClr val="accent6"/>
          </a:lnRef>
          <a:fillRef idx="3">
            <a:schemeClr val="accent6"/>
          </a:fillRef>
          <a:effectRef idx="3">
            <a:schemeClr val="accent6"/>
          </a:effectRef>
          <a:fontRef idx="minor">
            <a:schemeClr val="lt1"/>
          </a:fontRef>
        </dgm:style>
      </dgm:prSet>
      <dgm:spPr/>
      <dgm:t>
        <a:bodyPr lIns="0"/>
        <a:lstStyle/>
        <a:p>
          <a:pPr algn="ctr"/>
          <a:r>
            <a:rPr lang="en-US" dirty="0" smtClean="0">
              <a:solidFill>
                <a:schemeClr val="tx1"/>
              </a:solidFill>
            </a:rPr>
            <a:t>Commercially Viable Product or Service</a:t>
          </a:r>
          <a:endParaRPr lang="en-US" dirty="0">
            <a:solidFill>
              <a:schemeClr val="tx1"/>
            </a:solidFill>
          </a:endParaRPr>
        </a:p>
      </dgm:t>
    </dgm:pt>
    <dgm:pt modelId="{5A662661-3E5E-4D01-A14B-B8A524611FB0}" type="parTrans" cxnId="{E01585D9-D345-4D5D-A531-7494091D27EB}">
      <dgm:prSet/>
      <dgm:spPr/>
      <dgm:t>
        <a:bodyPr/>
        <a:lstStyle/>
        <a:p>
          <a:pPr algn="ctr"/>
          <a:endParaRPr lang="en-US"/>
        </a:p>
      </dgm:t>
    </dgm:pt>
    <dgm:pt modelId="{62D672B8-8FEA-415A-81D2-20F9BAD49E29}" type="sibTrans" cxnId="{E01585D9-D345-4D5D-A531-7494091D27EB}">
      <dgm:prSet/>
      <dgm:spPr/>
      <dgm:t>
        <a:bodyPr/>
        <a:lstStyle/>
        <a:p>
          <a:pPr algn="ctr"/>
          <a:endParaRPr lang="en-US"/>
        </a:p>
      </dgm:t>
    </dgm:pt>
    <dgm:pt modelId="{00796C2B-45EB-4BC9-9933-997418653C05}">
      <dgm:prSet phldrT="[Text]">
        <dgm:style>
          <a:lnRef idx="0">
            <a:schemeClr val="accent6"/>
          </a:lnRef>
          <a:fillRef idx="3">
            <a:schemeClr val="accent6"/>
          </a:fillRef>
          <a:effectRef idx="3">
            <a:schemeClr val="accent6"/>
          </a:effectRef>
          <a:fontRef idx="minor">
            <a:schemeClr val="lt1"/>
          </a:fontRef>
        </dgm:style>
      </dgm:prSet>
      <dgm:spPr/>
      <dgm:t>
        <a:bodyPr lIns="0" anchor="ctr"/>
        <a:lstStyle/>
        <a:p>
          <a:pPr algn="ctr"/>
          <a:r>
            <a:rPr lang="en-US" dirty="0" smtClean="0"/>
            <a:t>Workforce Development and Diversity</a:t>
          </a:r>
          <a:endParaRPr lang="en-US" dirty="0"/>
        </a:p>
      </dgm:t>
    </dgm:pt>
    <dgm:pt modelId="{41DFD96A-62FF-4ED9-A2C1-2D88E59EBD44}" type="parTrans" cxnId="{E5807DA2-C2DB-4B95-882C-23300F084EA7}">
      <dgm:prSet/>
      <dgm:spPr/>
      <dgm:t>
        <a:bodyPr/>
        <a:lstStyle/>
        <a:p>
          <a:pPr algn="ctr"/>
          <a:endParaRPr lang="en-US"/>
        </a:p>
      </dgm:t>
    </dgm:pt>
    <dgm:pt modelId="{9A909A03-0903-4A08-884E-F5528F211351}" type="sibTrans" cxnId="{E5807DA2-C2DB-4B95-882C-23300F084EA7}">
      <dgm:prSet/>
      <dgm:spPr/>
      <dgm:t>
        <a:bodyPr/>
        <a:lstStyle/>
        <a:p>
          <a:pPr algn="ctr"/>
          <a:endParaRPr lang="en-US"/>
        </a:p>
      </dgm:t>
    </dgm:pt>
    <dgm:pt modelId="{B2C70386-FE76-4FDE-95B6-2CCFC6DF67D6}">
      <dgm:prSet phldrT="[Text]">
        <dgm:style>
          <a:lnRef idx="0">
            <a:schemeClr val="accent6"/>
          </a:lnRef>
          <a:fillRef idx="3">
            <a:schemeClr val="accent6"/>
          </a:fillRef>
          <a:effectRef idx="3">
            <a:schemeClr val="accent6"/>
          </a:effectRef>
          <a:fontRef idx="minor">
            <a:schemeClr val="lt1"/>
          </a:fontRef>
        </dgm:style>
      </dgm:prSet>
      <dgm:spPr/>
      <dgm:t>
        <a:bodyPr lIns="0" anchor="ctr"/>
        <a:lstStyle/>
        <a:p>
          <a:pPr algn="ctr">
            <a:lnSpc>
              <a:spcPct val="100000"/>
            </a:lnSpc>
            <a:spcAft>
              <a:spcPts val="0"/>
            </a:spcAft>
          </a:pPr>
          <a:r>
            <a:rPr lang="en-US" dirty="0" smtClean="0"/>
            <a:t>Economic Impact</a:t>
          </a:r>
          <a:endParaRPr lang="en-US" dirty="0"/>
        </a:p>
      </dgm:t>
    </dgm:pt>
    <dgm:pt modelId="{342538C6-D55D-4591-8EB8-C73701B532FC}" type="parTrans" cxnId="{1C348B25-B7E0-40E5-9705-78899C8256D5}">
      <dgm:prSet/>
      <dgm:spPr/>
      <dgm:t>
        <a:bodyPr/>
        <a:lstStyle/>
        <a:p>
          <a:pPr algn="ctr"/>
          <a:endParaRPr lang="en-US"/>
        </a:p>
      </dgm:t>
    </dgm:pt>
    <dgm:pt modelId="{1CB97537-82F4-419C-A1BF-BA5769BEFAA9}" type="sibTrans" cxnId="{1C348B25-B7E0-40E5-9705-78899C8256D5}">
      <dgm:prSet/>
      <dgm:spPr/>
      <dgm:t>
        <a:bodyPr/>
        <a:lstStyle/>
        <a:p>
          <a:pPr algn="ctr"/>
          <a:endParaRPr lang="en-US"/>
        </a:p>
      </dgm:t>
    </dgm:pt>
    <dgm:pt modelId="{1CD2F6FF-09FF-47EA-8B4E-0EA8EB2DA544}" type="pres">
      <dgm:prSet presAssocID="{A1C057E9-EE35-4503-B8F8-BC7568936EFA}" presName="arrowDiagram" presStyleCnt="0">
        <dgm:presLayoutVars>
          <dgm:chMax val="5"/>
          <dgm:dir/>
          <dgm:resizeHandles val="exact"/>
        </dgm:presLayoutVars>
      </dgm:prSet>
      <dgm:spPr/>
    </dgm:pt>
    <dgm:pt modelId="{6ED7D573-8096-41FF-8E6C-938A2E576D95}" type="pres">
      <dgm:prSet presAssocID="{A1C057E9-EE35-4503-B8F8-BC7568936EFA}" presName="arrow" presStyleLbl="bgShp" presStyleIdx="0" presStyleCnt="1" custLinFactNeighborX="-971">
        <dgm:style>
          <a:lnRef idx="0">
            <a:schemeClr val="accent3"/>
          </a:lnRef>
          <a:fillRef idx="3">
            <a:schemeClr val="accent3"/>
          </a:fillRef>
          <a:effectRef idx="3">
            <a:schemeClr val="accent3"/>
          </a:effectRef>
          <a:fontRef idx="minor">
            <a:schemeClr val="lt1"/>
          </a:fontRef>
        </dgm:style>
      </dgm:prSet>
      <dgm:spPr/>
    </dgm:pt>
    <dgm:pt modelId="{83A3DD4C-F222-4320-90ED-BEEF4B1C6758}" type="pres">
      <dgm:prSet presAssocID="{A1C057E9-EE35-4503-B8F8-BC7568936EFA}" presName="arrowDiagram3" presStyleCnt="0"/>
      <dgm:spPr/>
    </dgm:pt>
    <dgm:pt modelId="{EF729120-BFDF-4121-BF1D-04FB853E8C99}" type="pres">
      <dgm:prSet presAssocID="{C610103A-7C7E-45E3-8B64-D90BAE4DC50F}" presName="bullet3a" presStyleLbl="node1" presStyleIdx="0" presStyleCnt="3"/>
      <dgm:spPr>
        <a:solidFill>
          <a:schemeClr val="accent2"/>
        </a:solidFill>
      </dgm:spPr>
    </dgm:pt>
    <dgm:pt modelId="{4D5EDC19-7894-4C0E-A510-2E3260F08B6E}" type="pres">
      <dgm:prSet presAssocID="{C610103A-7C7E-45E3-8B64-D90BAE4DC50F}" presName="textBox3a" presStyleLbl="revTx" presStyleIdx="0" presStyleCnt="3">
        <dgm:presLayoutVars>
          <dgm:bulletEnabled val="1"/>
        </dgm:presLayoutVars>
      </dgm:prSet>
      <dgm:spPr/>
      <dgm:t>
        <a:bodyPr/>
        <a:lstStyle/>
        <a:p>
          <a:endParaRPr lang="en-US"/>
        </a:p>
      </dgm:t>
    </dgm:pt>
    <dgm:pt modelId="{EBEFEFDB-196F-4FEF-963E-E4546CC9240C}" type="pres">
      <dgm:prSet presAssocID="{00796C2B-45EB-4BC9-9933-997418653C05}" presName="bullet3b" presStyleLbl="node1" presStyleIdx="1" presStyleCnt="3"/>
      <dgm:spPr>
        <a:solidFill>
          <a:schemeClr val="accent2"/>
        </a:solidFill>
      </dgm:spPr>
    </dgm:pt>
    <dgm:pt modelId="{45E6A2C0-C7F2-4E79-8AAC-7B948FA65520}" type="pres">
      <dgm:prSet presAssocID="{00796C2B-45EB-4BC9-9933-997418653C05}" presName="textBox3b" presStyleLbl="revTx" presStyleIdx="1" presStyleCnt="3" custScaleX="99531" custScaleY="59783" custLinFactNeighborX="117" custLinFactNeighborY="-18924">
        <dgm:presLayoutVars>
          <dgm:bulletEnabled val="1"/>
        </dgm:presLayoutVars>
      </dgm:prSet>
      <dgm:spPr/>
      <dgm:t>
        <a:bodyPr/>
        <a:lstStyle/>
        <a:p>
          <a:endParaRPr lang="en-US"/>
        </a:p>
      </dgm:t>
    </dgm:pt>
    <dgm:pt modelId="{2D61EFAF-76A0-4F03-9378-99AD7CCCF94A}" type="pres">
      <dgm:prSet presAssocID="{B2C70386-FE76-4FDE-95B6-2CCFC6DF67D6}" presName="bullet3c" presStyleLbl="node1" presStyleIdx="2" presStyleCnt="3"/>
      <dgm:spPr>
        <a:solidFill>
          <a:schemeClr val="accent2"/>
        </a:solidFill>
      </dgm:spPr>
    </dgm:pt>
    <dgm:pt modelId="{C91E17C1-3900-4ADD-A944-A3A41BA07A22}" type="pres">
      <dgm:prSet presAssocID="{B2C70386-FE76-4FDE-95B6-2CCFC6DF67D6}" presName="textBox3c" presStyleLbl="revTx" presStyleIdx="2" presStyleCnt="3" custScaleY="55551" custLinFactNeighborX="-1262" custLinFactNeighborY="-19026">
        <dgm:presLayoutVars>
          <dgm:bulletEnabled val="1"/>
        </dgm:presLayoutVars>
      </dgm:prSet>
      <dgm:spPr/>
      <dgm:t>
        <a:bodyPr/>
        <a:lstStyle/>
        <a:p>
          <a:endParaRPr lang="en-US"/>
        </a:p>
      </dgm:t>
    </dgm:pt>
  </dgm:ptLst>
  <dgm:cxnLst>
    <dgm:cxn modelId="{E01585D9-D345-4D5D-A531-7494091D27EB}" srcId="{A1C057E9-EE35-4503-B8F8-BC7568936EFA}" destId="{C610103A-7C7E-45E3-8B64-D90BAE4DC50F}" srcOrd="0" destOrd="0" parTransId="{5A662661-3E5E-4D01-A14B-B8A524611FB0}" sibTransId="{62D672B8-8FEA-415A-81D2-20F9BAD49E29}"/>
    <dgm:cxn modelId="{2D6BD5DF-F49F-4F03-A457-905D457FD604}" type="presOf" srcId="{C610103A-7C7E-45E3-8B64-D90BAE4DC50F}" destId="{4D5EDC19-7894-4C0E-A510-2E3260F08B6E}" srcOrd="0" destOrd="0" presId="urn:microsoft.com/office/officeart/2005/8/layout/arrow2"/>
    <dgm:cxn modelId="{F112DB7E-BAF6-4781-864D-986E7332EB4F}" type="presOf" srcId="{00796C2B-45EB-4BC9-9933-997418653C05}" destId="{45E6A2C0-C7F2-4E79-8AAC-7B948FA65520}" srcOrd="0" destOrd="0" presId="urn:microsoft.com/office/officeart/2005/8/layout/arrow2"/>
    <dgm:cxn modelId="{E5807DA2-C2DB-4B95-882C-23300F084EA7}" srcId="{A1C057E9-EE35-4503-B8F8-BC7568936EFA}" destId="{00796C2B-45EB-4BC9-9933-997418653C05}" srcOrd="1" destOrd="0" parTransId="{41DFD96A-62FF-4ED9-A2C1-2D88E59EBD44}" sibTransId="{9A909A03-0903-4A08-884E-F5528F211351}"/>
    <dgm:cxn modelId="{1C348B25-B7E0-40E5-9705-78899C8256D5}" srcId="{A1C057E9-EE35-4503-B8F8-BC7568936EFA}" destId="{B2C70386-FE76-4FDE-95B6-2CCFC6DF67D6}" srcOrd="2" destOrd="0" parTransId="{342538C6-D55D-4591-8EB8-C73701B532FC}" sibTransId="{1CB97537-82F4-419C-A1BF-BA5769BEFAA9}"/>
    <dgm:cxn modelId="{185C334B-A445-4018-83A7-7E3519593AD7}" type="presOf" srcId="{A1C057E9-EE35-4503-B8F8-BC7568936EFA}" destId="{1CD2F6FF-09FF-47EA-8B4E-0EA8EB2DA544}" srcOrd="0" destOrd="0" presId="urn:microsoft.com/office/officeart/2005/8/layout/arrow2"/>
    <dgm:cxn modelId="{C5133F7E-52D1-483D-ABDC-C0B1A54A6919}" type="presOf" srcId="{B2C70386-FE76-4FDE-95B6-2CCFC6DF67D6}" destId="{C91E17C1-3900-4ADD-A944-A3A41BA07A22}" srcOrd="0" destOrd="0" presId="urn:microsoft.com/office/officeart/2005/8/layout/arrow2"/>
    <dgm:cxn modelId="{E9A64F14-BEA2-461A-BD3C-5F604E81F508}" type="presParOf" srcId="{1CD2F6FF-09FF-47EA-8B4E-0EA8EB2DA544}" destId="{6ED7D573-8096-41FF-8E6C-938A2E576D95}" srcOrd="0" destOrd="0" presId="urn:microsoft.com/office/officeart/2005/8/layout/arrow2"/>
    <dgm:cxn modelId="{F1F83414-D1D0-4F58-9C2F-4C2BC3967B68}" type="presParOf" srcId="{1CD2F6FF-09FF-47EA-8B4E-0EA8EB2DA544}" destId="{83A3DD4C-F222-4320-90ED-BEEF4B1C6758}" srcOrd="1" destOrd="0" presId="urn:microsoft.com/office/officeart/2005/8/layout/arrow2"/>
    <dgm:cxn modelId="{5074281C-2D65-4559-AAFD-99E2335F6CDD}" type="presParOf" srcId="{83A3DD4C-F222-4320-90ED-BEEF4B1C6758}" destId="{EF729120-BFDF-4121-BF1D-04FB853E8C99}" srcOrd="0" destOrd="0" presId="urn:microsoft.com/office/officeart/2005/8/layout/arrow2"/>
    <dgm:cxn modelId="{CF3A7E55-0B6D-4700-9051-BE8F13214BED}" type="presParOf" srcId="{83A3DD4C-F222-4320-90ED-BEEF4B1C6758}" destId="{4D5EDC19-7894-4C0E-A510-2E3260F08B6E}" srcOrd="1" destOrd="0" presId="urn:microsoft.com/office/officeart/2005/8/layout/arrow2"/>
    <dgm:cxn modelId="{25056B8D-241B-49C0-8138-5F863A9F3511}" type="presParOf" srcId="{83A3DD4C-F222-4320-90ED-BEEF4B1C6758}" destId="{EBEFEFDB-196F-4FEF-963E-E4546CC9240C}" srcOrd="2" destOrd="0" presId="urn:microsoft.com/office/officeart/2005/8/layout/arrow2"/>
    <dgm:cxn modelId="{6B50483D-4221-4808-957F-613A875C015D}" type="presParOf" srcId="{83A3DD4C-F222-4320-90ED-BEEF4B1C6758}" destId="{45E6A2C0-C7F2-4E79-8AAC-7B948FA65520}" srcOrd="3" destOrd="0" presId="urn:microsoft.com/office/officeart/2005/8/layout/arrow2"/>
    <dgm:cxn modelId="{A9DF3492-34D3-4DB2-B64D-B67EE2A1E843}" type="presParOf" srcId="{83A3DD4C-F222-4320-90ED-BEEF4B1C6758}" destId="{2D61EFAF-76A0-4F03-9378-99AD7CCCF94A}" srcOrd="4" destOrd="0" presId="urn:microsoft.com/office/officeart/2005/8/layout/arrow2"/>
    <dgm:cxn modelId="{9917F68C-3096-4352-95CB-D8BA2905B00B}" type="presParOf" srcId="{83A3DD4C-F222-4320-90ED-BEEF4B1C6758}" destId="{C91E17C1-3900-4ADD-A944-A3A41BA07A22}"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1E5B21-6BC8-4BE2-BB51-89B3D729834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1BC0E8F-E832-49FB-BC63-0030E7639BC8}">
      <dgm:prSet phldrT="[Text]"/>
      <dgm:spPr/>
      <dgm:t>
        <a:bodyPr/>
        <a:lstStyle/>
        <a:p>
          <a:r>
            <a:rPr lang="en-US" dirty="0" smtClean="0"/>
            <a:t>White House Policy </a:t>
          </a:r>
          <a:endParaRPr lang="en-US" dirty="0"/>
        </a:p>
      </dgm:t>
    </dgm:pt>
    <dgm:pt modelId="{7E29074C-BBFB-49A4-A0AE-2954CD8123AE}" type="parTrans" cxnId="{404970B0-C821-4B69-BF7D-AA86F0888EF5}">
      <dgm:prSet/>
      <dgm:spPr/>
      <dgm:t>
        <a:bodyPr/>
        <a:lstStyle/>
        <a:p>
          <a:endParaRPr lang="en-US"/>
        </a:p>
      </dgm:t>
    </dgm:pt>
    <dgm:pt modelId="{488F178A-0D91-4D5E-8E3A-0A86C6AF4B64}" type="sibTrans" cxnId="{404970B0-C821-4B69-BF7D-AA86F0888EF5}">
      <dgm:prSet/>
      <dgm:spPr/>
      <dgm:t>
        <a:bodyPr/>
        <a:lstStyle/>
        <a:p>
          <a:endParaRPr lang="en-US"/>
        </a:p>
      </dgm:t>
    </dgm:pt>
    <dgm:pt modelId="{C857B4AC-A0C4-49F8-A3EF-DC8D2C8BD60A}">
      <dgm:prSet phldrT="[Text]"/>
      <dgm:spPr/>
      <dgm:t>
        <a:bodyPr/>
        <a:lstStyle/>
        <a:p>
          <a:r>
            <a:rPr lang="en-US" dirty="0" smtClean="0"/>
            <a:t>Presidential MOU</a:t>
          </a:r>
          <a:endParaRPr lang="en-US" dirty="0"/>
        </a:p>
      </dgm:t>
    </dgm:pt>
    <dgm:pt modelId="{BD6232B1-7C0A-4669-9479-A79256750C74}" type="parTrans" cxnId="{4259552E-F1E1-497B-ADD0-DAAFBE58D4CF}">
      <dgm:prSet/>
      <dgm:spPr/>
      <dgm:t>
        <a:bodyPr/>
        <a:lstStyle/>
        <a:p>
          <a:endParaRPr lang="en-US"/>
        </a:p>
      </dgm:t>
    </dgm:pt>
    <dgm:pt modelId="{DF08DE20-6847-4266-97FA-3BFED6E8F0F5}" type="sibTrans" cxnId="{4259552E-F1E1-497B-ADD0-DAAFBE58D4CF}">
      <dgm:prSet/>
      <dgm:spPr/>
      <dgm:t>
        <a:bodyPr/>
        <a:lstStyle/>
        <a:p>
          <a:endParaRPr lang="en-US"/>
        </a:p>
      </dgm:t>
    </dgm:pt>
    <dgm:pt modelId="{0C171843-E47F-49F9-A429-F5806C49A116}">
      <dgm:prSet phldrT="[Text]"/>
      <dgm:spPr/>
      <dgm:t>
        <a:bodyPr/>
        <a:lstStyle/>
        <a:p>
          <a:r>
            <a:rPr lang="en-US" dirty="0" smtClean="0"/>
            <a:t>Lab-to-Market</a:t>
          </a:r>
          <a:endParaRPr lang="en-US" dirty="0"/>
        </a:p>
      </dgm:t>
    </dgm:pt>
    <dgm:pt modelId="{A91E6AA7-A073-42EF-86BA-A50F8B4EF5A3}" type="parTrans" cxnId="{33BA3890-E86A-4BDB-8392-7853CF222109}">
      <dgm:prSet/>
      <dgm:spPr/>
      <dgm:t>
        <a:bodyPr/>
        <a:lstStyle/>
        <a:p>
          <a:endParaRPr lang="en-US"/>
        </a:p>
      </dgm:t>
    </dgm:pt>
    <dgm:pt modelId="{FCA30455-6CFF-406D-9483-3E7006E25EDB}" type="sibTrans" cxnId="{33BA3890-E86A-4BDB-8392-7853CF222109}">
      <dgm:prSet/>
      <dgm:spPr/>
      <dgm:t>
        <a:bodyPr/>
        <a:lstStyle/>
        <a:p>
          <a:endParaRPr lang="en-US"/>
        </a:p>
      </dgm:t>
    </dgm:pt>
    <dgm:pt modelId="{6ABC86DC-CBA5-4B3A-8E5B-EEC3859A7C1B}">
      <dgm:prSet phldrT="[Text]"/>
      <dgm:spPr/>
      <dgm:t>
        <a:bodyPr/>
        <a:lstStyle/>
        <a:p>
          <a:r>
            <a:rPr lang="en-US" dirty="0" smtClean="0"/>
            <a:t>Cabinet Agencies: Policy and Budget</a:t>
          </a:r>
          <a:endParaRPr lang="en-US" dirty="0"/>
        </a:p>
      </dgm:t>
    </dgm:pt>
    <dgm:pt modelId="{4D0AD407-A4FC-445B-81E8-A486D678D435}" type="parTrans" cxnId="{C62ADA6A-64A6-49CA-843E-5B013EBA627D}">
      <dgm:prSet/>
      <dgm:spPr/>
      <dgm:t>
        <a:bodyPr/>
        <a:lstStyle/>
        <a:p>
          <a:endParaRPr lang="en-US"/>
        </a:p>
      </dgm:t>
    </dgm:pt>
    <dgm:pt modelId="{FBBC624F-2CE2-4873-9066-825570547D7D}" type="sibTrans" cxnId="{C62ADA6A-64A6-49CA-843E-5B013EBA627D}">
      <dgm:prSet/>
      <dgm:spPr/>
      <dgm:t>
        <a:bodyPr/>
        <a:lstStyle/>
        <a:p>
          <a:endParaRPr lang="en-US"/>
        </a:p>
      </dgm:t>
    </dgm:pt>
    <dgm:pt modelId="{C309F336-1D96-4304-BCA6-052CFE8D77CF}">
      <dgm:prSet phldrT="[Text]"/>
      <dgm:spPr/>
      <dgm:t>
        <a:bodyPr/>
        <a:lstStyle/>
        <a:p>
          <a:r>
            <a:rPr lang="en-US" dirty="0" smtClean="0"/>
            <a:t>DOE</a:t>
          </a:r>
          <a:endParaRPr lang="en-US" dirty="0"/>
        </a:p>
      </dgm:t>
    </dgm:pt>
    <dgm:pt modelId="{EBA34D1E-7F79-4D03-9D33-07CE08B487A1}" type="parTrans" cxnId="{C744C953-1E44-4AB2-9C9F-19B83AADABAD}">
      <dgm:prSet/>
      <dgm:spPr/>
      <dgm:t>
        <a:bodyPr/>
        <a:lstStyle/>
        <a:p>
          <a:endParaRPr lang="en-US"/>
        </a:p>
      </dgm:t>
    </dgm:pt>
    <dgm:pt modelId="{9A38315C-627F-4FA2-92E0-6937F3574124}" type="sibTrans" cxnId="{C744C953-1E44-4AB2-9C9F-19B83AADABAD}">
      <dgm:prSet/>
      <dgm:spPr/>
      <dgm:t>
        <a:bodyPr/>
        <a:lstStyle/>
        <a:p>
          <a:endParaRPr lang="en-US"/>
        </a:p>
      </dgm:t>
    </dgm:pt>
    <dgm:pt modelId="{6064B10C-255C-48DF-99D5-40F182306C42}">
      <dgm:prSet phldrT="[Text]"/>
      <dgm:spPr/>
      <dgm:t>
        <a:bodyPr/>
        <a:lstStyle/>
        <a:p>
          <a:r>
            <a:rPr lang="en-US" dirty="0" smtClean="0"/>
            <a:t>DOC</a:t>
          </a:r>
          <a:endParaRPr lang="en-US" dirty="0"/>
        </a:p>
      </dgm:t>
    </dgm:pt>
    <dgm:pt modelId="{8DCC404D-4B7F-4E73-9980-E68C8E06E950}" type="parTrans" cxnId="{40B7FE70-6A91-429C-A00A-6E7BA310B2E9}">
      <dgm:prSet/>
      <dgm:spPr/>
      <dgm:t>
        <a:bodyPr/>
        <a:lstStyle/>
        <a:p>
          <a:endParaRPr lang="en-US"/>
        </a:p>
      </dgm:t>
    </dgm:pt>
    <dgm:pt modelId="{57395DCF-A46F-4119-98D0-09FE90D8C34B}" type="sibTrans" cxnId="{40B7FE70-6A91-429C-A00A-6E7BA310B2E9}">
      <dgm:prSet/>
      <dgm:spPr/>
      <dgm:t>
        <a:bodyPr/>
        <a:lstStyle/>
        <a:p>
          <a:endParaRPr lang="en-US"/>
        </a:p>
      </dgm:t>
    </dgm:pt>
    <dgm:pt modelId="{884EA247-9483-46F9-BD2A-C01DA8CF63E7}">
      <dgm:prSet phldrT="[Text]"/>
      <dgm:spPr/>
      <dgm:t>
        <a:bodyPr/>
        <a:lstStyle/>
        <a:p>
          <a:r>
            <a:rPr lang="en-US" dirty="0" smtClean="0"/>
            <a:t>DOE: ED, S4/OTT,NNSA</a:t>
          </a:r>
          <a:endParaRPr lang="en-US" dirty="0"/>
        </a:p>
      </dgm:t>
    </dgm:pt>
    <dgm:pt modelId="{75B2645F-E6AB-4CAA-B766-2A8FD7E302A6}" type="parTrans" cxnId="{D0EFFE64-E786-4C2D-85BB-F85A7712B2F0}">
      <dgm:prSet/>
      <dgm:spPr/>
      <dgm:t>
        <a:bodyPr/>
        <a:lstStyle/>
        <a:p>
          <a:endParaRPr lang="en-US"/>
        </a:p>
      </dgm:t>
    </dgm:pt>
    <dgm:pt modelId="{3DB86DE4-831F-47C8-8401-6ACA2391290E}" type="sibTrans" cxnId="{D0EFFE64-E786-4C2D-85BB-F85A7712B2F0}">
      <dgm:prSet/>
      <dgm:spPr/>
      <dgm:t>
        <a:bodyPr/>
        <a:lstStyle/>
        <a:p>
          <a:endParaRPr lang="en-US"/>
        </a:p>
      </dgm:t>
    </dgm:pt>
    <dgm:pt modelId="{F4B4CE8E-E002-4C4D-BC79-CFD7A9AC40B1}">
      <dgm:prSet phldrT="[Text]"/>
      <dgm:spPr/>
      <dgm:t>
        <a:bodyPr/>
        <a:lstStyle/>
        <a:p>
          <a:r>
            <a:rPr lang="en-US" dirty="0" smtClean="0"/>
            <a:t>DOC: MBDA,NIST, EDA</a:t>
          </a:r>
          <a:endParaRPr lang="en-US" dirty="0"/>
        </a:p>
      </dgm:t>
    </dgm:pt>
    <dgm:pt modelId="{937B79FD-8012-41F8-A7BB-5AC7C3D58C00}" type="parTrans" cxnId="{B997F109-71C3-4C94-B0BE-66C0705EE725}">
      <dgm:prSet/>
      <dgm:spPr/>
      <dgm:t>
        <a:bodyPr/>
        <a:lstStyle/>
        <a:p>
          <a:endParaRPr lang="en-US"/>
        </a:p>
      </dgm:t>
    </dgm:pt>
    <dgm:pt modelId="{41B55FAC-7FC5-41C5-8201-976EF466E1B0}" type="sibTrans" cxnId="{B997F109-71C3-4C94-B0BE-66C0705EE725}">
      <dgm:prSet/>
      <dgm:spPr/>
      <dgm:t>
        <a:bodyPr/>
        <a:lstStyle/>
        <a:p>
          <a:endParaRPr lang="en-US"/>
        </a:p>
      </dgm:t>
    </dgm:pt>
    <dgm:pt modelId="{501A63DF-F86C-477F-8704-563EA73B45B0}">
      <dgm:prSet phldrT="[Text]"/>
      <dgm:spPr/>
      <dgm:t>
        <a:bodyPr/>
        <a:lstStyle/>
        <a:p>
          <a:r>
            <a:rPr lang="en-US" dirty="0" smtClean="0"/>
            <a:t>U.S. Innovation Ecosystem</a:t>
          </a:r>
          <a:endParaRPr lang="en-US" dirty="0"/>
        </a:p>
      </dgm:t>
    </dgm:pt>
    <dgm:pt modelId="{3A51F6EE-7656-420C-B4F7-DB4DD71967F9}" type="parTrans" cxnId="{628FBE20-120F-4A25-A877-81FBC3FB60D2}">
      <dgm:prSet/>
      <dgm:spPr/>
      <dgm:t>
        <a:bodyPr/>
        <a:lstStyle/>
        <a:p>
          <a:endParaRPr lang="en-US"/>
        </a:p>
      </dgm:t>
    </dgm:pt>
    <dgm:pt modelId="{BA58A07D-456E-4E27-92A2-3863F71A16EF}" type="sibTrans" cxnId="{628FBE20-120F-4A25-A877-81FBC3FB60D2}">
      <dgm:prSet/>
      <dgm:spPr/>
      <dgm:t>
        <a:bodyPr/>
        <a:lstStyle/>
        <a:p>
          <a:endParaRPr lang="en-US"/>
        </a:p>
      </dgm:t>
    </dgm:pt>
    <dgm:pt modelId="{1C1CEA86-6F7D-49F5-89AF-DD718DBFFEEF}">
      <dgm:prSet phldrT="[Text]"/>
      <dgm:spPr/>
      <dgm:t>
        <a:bodyPr/>
        <a:lstStyle/>
        <a:p>
          <a:r>
            <a:rPr lang="en-US" dirty="0" smtClean="0"/>
            <a:t>Program and Staff Offices: Develop Programs and Execute </a:t>
          </a:r>
          <a:endParaRPr lang="en-US" dirty="0"/>
        </a:p>
      </dgm:t>
    </dgm:pt>
    <dgm:pt modelId="{4E937CFB-B25D-40B1-AD55-B9C76C6131A5}" type="parTrans" cxnId="{BE0C3D42-923F-40FB-9A85-458905235664}">
      <dgm:prSet/>
      <dgm:spPr/>
      <dgm:t>
        <a:bodyPr/>
        <a:lstStyle/>
        <a:p>
          <a:endParaRPr lang="en-US"/>
        </a:p>
      </dgm:t>
    </dgm:pt>
    <dgm:pt modelId="{050D437A-E8E0-4B5B-9F57-CF723B20380B}" type="sibTrans" cxnId="{BE0C3D42-923F-40FB-9A85-458905235664}">
      <dgm:prSet/>
      <dgm:spPr/>
      <dgm:t>
        <a:bodyPr/>
        <a:lstStyle/>
        <a:p>
          <a:endParaRPr lang="en-US"/>
        </a:p>
      </dgm:t>
    </dgm:pt>
    <dgm:pt modelId="{05A3996E-E933-4F60-B21C-61D45D72EE2A}" type="pres">
      <dgm:prSet presAssocID="{E21E5B21-6BC8-4BE2-BB51-89B3D729834D}" presName="Name0" presStyleCnt="0">
        <dgm:presLayoutVars>
          <dgm:dir/>
          <dgm:animLvl val="lvl"/>
          <dgm:resizeHandles val="exact"/>
        </dgm:presLayoutVars>
      </dgm:prSet>
      <dgm:spPr/>
      <dgm:t>
        <a:bodyPr/>
        <a:lstStyle/>
        <a:p>
          <a:endParaRPr lang="en-US"/>
        </a:p>
      </dgm:t>
    </dgm:pt>
    <dgm:pt modelId="{70F05A95-A951-477D-AD13-B2606B1256FF}" type="pres">
      <dgm:prSet presAssocID="{501A63DF-F86C-477F-8704-563EA73B45B0}" presName="boxAndChildren" presStyleCnt="0"/>
      <dgm:spPr/>
    </dgm:pt>
    <dgm:pt modelId="{D304BACE-2945-43FE-AD33-0C81992DCB86}" type="pres">
      <dgm:prSet presAssocID="{501A63DF-F86C-477F-8704-563EA73B45B0}" presName="parentTextBox" presStyleLbl="node1" presStyleIdx="0" presStyleCnt="4"/>
      <dgm:spPr/>
      <dgm:t>
        <a:bodyPr/>
        <a:lstStyle/>
        <a:p>
          <a:endParaRPr lang="en-US"/>
        </a:p>
      </dgm:t>
    </dgm:pt>
    <dgm:pt modelId="{701FCFAD-2494-4AE0-8438-8B2B9A3E69D5}" type="pres">
      <dgm:prSet presAssocID="{050D437A-E8E0-4B5B-9F57-CF723B20380B}" presName="sp" presStyleCnt="0"/>
      <dgm:spPr/>
    </dgm:pt>
    <dgm:pt modelId="{87487304-13DE-4125-A618-822455B42159}" type="pres">
      <dgm:prSet presAssocID="{1C1CEA86-6F7D-49F5-89AF-DD718DBFFEEF}" presName="arrowAndChildren" presStyleCnt="0"/>
      <dgm:spPr/>
    </dgm:pt>
    <dgm:pt modelId="{582C80DD-5462-4A31-8101-A7452B4F32CB}" type="pres">
      <dgm:prSet presAssocID="{1C1CEA86-6F7D-49F5-89AF-DD718DBFFEEF}" presName="parentTextArrow" presStyleLbl="node1" presStyleIdx="0" presStyleCnt="4"/>
      <dgm:spPr/>
      <dgm:t>
        <a:bodyPr/>
        <a:lstStyle/>
        <a:p>
          <a:endParaRPr lang="en-US"/>
        </a:p>
      </dgm:t>
    </dgm:pt>
    <dgm:pt modelId="{BD494517-0423-4370-92BE-0FA5A3FD3EAC}" type="pres">
      <dgm:prSet presAssocID="{1C1CEA86-6F7D-49F5-89AF-DD718DBFFEEF}" presName="arrow" presStyleLbl="node1" presStyleIdx="1" presStyleCnt="4"/>
      <dgm:spPr/>
      <dgm:t>
        <a:bodyPr/>
        <a:lstStyle/>
        <a:p>
          <a:endParaRPr lang="en-US"/>
        </a:p>
      </dgm:t>
    </dgm:pt>
    <dgm:pt modelId="{4740851E-50FE-457D-91FE-EBB0EF0D1AB6}" type="pres">
      <dgm:prSet presAssocID="{1C1CEA86-6F7D-49F5-89AF-DD718DBFFEEF}" presName="descendantArrow" presStyleCnt="0"/>
      <dgm:spPr/>
    </dgm:pt>
    <dgm:pt modelId="{47A5F140-C1E9-4692-853B-C8C7FA1BFD80}" type="pres">
      <dgm:prSet presAssocID="{884EA247-9483-46F9-BD2A-C01DA8CF63E7}" presName="childTextArrow" presStyleLbl="fgAccFollowNode1" presStyleIdx="0" presStyleCnt="6">
        <dgm:presLayoutVars>
          <dgm:bulletEnabled val="1"/>
        </dgm:presLayoutVars>
      </dgm:prSet>
      <dgm:spPr/>
      <dgm:t>
        <a:bodyPr/>
        <a:lstStyle/>
        <a:p>
          <a:endParaRPr lang="en-US"/>
        </a:p>
      </dgm:t>
    </dgm:pt>
    <dgm:pt modelId="{F80E82B5-2E30-44E6-8801-A62D3AB7968A}" type="pres">
      <dgm:prSet presAssocID="{F4B4CE8E-E002-4C4D-BC79-CFD7A9AC40B1}" presName="childTextArrow" presStyleLbl="fgAccFollowNode1" presStyleIdx="1" presStyleCnt="6">
        <dgm:presLayoutVars>
          <dgm:bulletEnabled val="1"/>
        </dgm:presLayoutVars>
      </dgm:prSet>
      <dgm:spPr/>
      <dgm:t>
        <a:bodyPr/>
        <a:lstStyle/>
        <a:p>
          <a:endParaRPr lang="en-US"/>
        </a:p>
      </dgm:t>
    </dgm:pt>
    <dgm:pt modelId="{D5A6E6B3-F0A1-441F-B8EF-AD2547201DDF}" type="pres">
      <dgm:prSet presAssocID="{FBBC624F-2CE2-4873-9066-825570547D7D}" presName="sp" presStyleCnt="0"/>
      <dgm:spPr/>
    </dgm:pt>
    <dgm:pt modelId="{A2E00B82-5BF2-4941-B167-6301F14E0D33}" type="pres">
      <dgm:prSet presAssocID="{6ABC86DC-CBA5-4B3A-8E5B-EEC3859A7C1B}" presName="arrowAndChildren" presStyleCnt="0"/>
      <dgm:spPr/>
    </dgm:pt>
    <dgm:pt modelId="{F5AA496D-0E9E-4B5F-9E98-08F5E8B63526}" type="pres">
      <dgm:prSet presAssocID="{6ABC86DC-CBA5-4B3A-8E5B-EEC3859A7C1B}" presName="parentTextArrow" presStyleLbl="node1" presStyleIdx="1" presStyleCnt="4"/>
      <dgm:spPr/>
      <dgm:t>
        <a:bodyPr/>
        <a:lstStyle/>
        <a:p>
          <a:endParaRPr lang="en-US"/>
        </a:p>
      </dgm:t>
    </dgm:pt>
    <dgm:pt modelId="{61E2A90E-8F7A-41F8-8D0F-5DD83496C6D0}" type="pres">
      <dgm:prSet presAssocID="{6ABC86DC-CBA5-4B3A-8E5B-EEC3859A7C1B}" presName="arrow" presStyleLbl="node1" presStyleIdx="2" presStyleCnt="4"/>
      <dgm:spPr/>
      <dgm:t>
        <a:bodyPr/>
        <a:lstStyle/>
        <a:p>
          <a:endParaRPr lang="en-US"/>
        </a:p>
      </dgm:t>
    </dgm:pt>
    <dgm:pt modelId="{5C4C61E0-D448-4AD3-BB16-455629F06D20}" type="pres">
      <dgm:prSet presAssocID="{6ABC86DC-CBA5-4B3A-8E5B-EEC3859A7C1B}" presName="descendantArrow" presStyleCnt="0"/>
      <dgm:spPr/>
    </dgm:pt>
    <dgm:pt modelId="{9CB7A86A-F688-4AC7-AB50-444A6056430C}" type="pres">
      <dgm:prSet presAssocID="{C309F336-1D96-4304-BCA6-052CFE8D77CF}" presName="childTextArrow" presStyleLbl="fgAccFollowNode1" presStyleIdx="2" presStyleCnt="6">
        <dgm:presLayoutVars>
          <dgm:bulletEnabled val="1"/>
        </dgm:presLayoutVars>
      </dgm:prSet>
      <dgm:spPr/>
      <dgm:t>
        <a:bodyPr/>
        <a:lstStyle/>
        <a:p>
          <a:endParaRPr lang="en-US"/>
        </a:p>
      </dgm:t>
    </dgm:pt>
    <dgm:pt modelId="{EA18A853-A4FC-4669-A4DF-3D73BFA4DAF9}" type="pres">
      <dgm:prSet presAssocID="{6064B10C-255C-48DF-99D5-40F182306C42}" presName="childTextArrow" presStyleLbl="fgAccFollowNode1" presStyleIdx="3" presStyleCnt="6">
        <dgm:presLayoutVars>
          <dgm:bulletEnabled val="1"/>
        </dgm:presLayoutVars>
      </dgm:prSet>
      <dgm:spPr/>
      <dgm:t>
        <a:bodyPr/>
        <a:lstStyle/>
        <a:p>
          <a:endParaRPr lang="en-US"/>
        </a:p>
      </dgm:t>
    </dgm:pt>
    <dgm:pt modelId="{5E787595-F259-41F3-BAFD-4021CFCAD209}" type="pres">
      <dgm:prSet presAssocID="{488F178A-0D91-4D5E-8E3A-0A86C6AF4B64}" presName="sp" presStyleCnt="0"/>
      <dgm:spPr/>
    </dgm:pt>
    <dgm:pt modelId="{30C64E01-0AEA-4266-8C83-8F32E258A048}" type="pres">
      <dgm:prSet presAssocID="{91BC0E8F-E832-49FB-BC63-0030E7639BC8}" presName="arrowAndChildren" presStyleCnt="0"/>
      <dgm:spPr/>
    </dgm:pt>
    <dgm:pt modelId="{27F6E16A-3B15-48CD-AB06-8221D0F4C8BF}" type="pres">
      <dgm:prSet presAssocID="{91BC0E8F-E832-49FB-BC63-0030E7639BC8}" presName="parentTextArrow" presStyleLbl="node1" presStyleIdx="2" presStyleCnt="4"/>
      <dgm:spPr/>
      <dgm:t>
        <a:bodyPr/>
        <a:lstStyle/>
        <a:p>
          <a:endParaRPr lang="en-US"/>
        </a:p>
      </dgm:t>
    </dgm:pt>
    <dgm:pt modelId="{79097216-08BE-4BE5-98AE-CCB6E7A46A50}" type="pres">
      <dgm:prSet presAssocID="{91BC0E8F-E832-49FB-BC63-0030E7639BC8}" presName="arrow" presStyleLbl="node1" presStyleIdx="3" presStyleCnt="4" custLinFactNeighborY="-7111"/>
      <dgm:spPr/>
      <dgm:t>
        <a:bodyPr/>
        <a:lstStyle/>
        <a:p>
          <a:endParaRPr lang="en-US"/>
        </a:p>
      </dgm:t>
    </dgm:pt>
    <dgm:pt modelId="{86D9E5CC-63FB-434E-A88D-20533AABD47B}" type="pres">
      <dgm:prSet presAssocID="{91BC0E8F-E832-49FB-BC63-0030E7639BC8}" presName="descendantArrow" presStyleCnt="0"/>
      <dgm:spPr/>
    </dgm:pt>
    <dgm:pt modelId="{F5BD8990-A4EF-408A-A88C-E655C1A0BF0B}" type="pres">
      <dgm:prSet presAssocID="{C857B4AC-A0C4-49F8-A3EF-DC8D2C8BD60A}" presName="childTextArrow" presStyleLbl="fgAccFollowNode1" presStyleIdx="4" presStyleCnt="6">
        <dgm:presLayoutVars>
          <dgm:bulletEnabled val="1"/>
        </dgm:presLayoutVars>
      </dgm:prSet>
      <dgm:spPr/>
      <dgm:t>
        <a:bodyPr/>
        <a:lstStyle/>
        <a:p>
          <a:endParaRPr lang="en-US"/>
        </a:p>
      </dgm:t>
    </dgm:pt>
    <dgm:pt modelId="{EFC507D4-4264-4BBA-BF3E-8BDEA2FE6417}" type="pres">
      <dgm:prSet presAssocID="{0C171843-E47F-49F9-A429-F5806C49A116}" presName="childTextArrow" presStyleLbl="fgAccFollowNode1" presStyleIdx="5" presStyleCnt="6">
        <dgm:presLayoutVars>
          <dgm:bulletEnabled val="1"/>
        </dgm:presLayoutVars>
      </dgm:prSet>
      <dgm:spPr/>
      <dgm:t>
        <a:bodyPr/>
        <a:lstStyle/>
        <a:p>
          <a:endParaRPr lang="en-US"/>
        </a:p>
      </dgm:t>
    </dgm:pt>
  </dgm:ptLst>
  <dgm:cxnLst>
    <dgm:cxn modelId="{9FE6C361-9218-40DB-AA0D-FEDAE641927A}" type="presOf" srcId="{E21E5B21-6BC8-4BE2-BB51-89B3D729834D}" destId="{05A3996E-E933-4F60-B21C-61D45D72EE2A}" srcOrd="0" destOrd="0" presId="urn:microsoft.com/office/officeart/2005/8/layout/process4"/>
    <dgm:cxn modelId="{D0EFFE64-E786-4C2D-85BB-F85A7712B2F0}" srcId="{1C1CEA86-6F7D-49F5-89AF-DD718DBFFEEF}" destId="{884EA247-9483-46F9-BD2A-C01DA8CF63E7}" srcOrd="0" destOrd="0" parTransId="{75B2645F-E6AB-4CAA-B766-2A8FD7E302A6}" sibTransId="{3DB86DE4-831F-47C8-8401-6ACA2391290E}"/>
    <dgm:cxn modelId="{4BAFF5DC-539E-4D63-8A94-FD3C1DB74DF9}" type="presOf" srcId="{0C171843-E47F-49F9-A429-F5806C49A116}" destId="{EFC507D4-4264-4BBA-BF3E-8BDEA2FE6417}" srcOrd="0" destOrd="0" presId="urn:microsoft.com/office/officeart/2005/8/layout/process4"/>
    <dgm:cxn modelId="{1EA28246-7090-460B-8409-22E2ED72011D}" type="presOf" srcId="{6064B10C-255C-48DF-99D5-40F182306C42}" destId="{EA18A853-A4FC-4669-A4DF-3D73BFA4DAF9}" srcOrd="0" destOrd="0" presId="urn:microsoft.com/office/officeart/2005/8/layout/process4"/>
    <dgm:cxn modelId="{4259552E-F1E1-497B-ADD0-DAAFBE58D4CF}" srcId="{91BC0E8F-E832-49FB-BC63-0030E7639BC8}" destId="{C857B4AC-A0C4-49F8-A3EF-DC8D2C8BD60A}" srcOrd="0" destOrd="0" parTransId="{BD6232B1-7C0A-4669-9479-A79256750C74}" sibTransId="{DF08DE20-6847-4266-97FA-3BFED6E8F0F5}"/>
    <dgm:cxn modelId="{612C4C9C-9860-4E84-AF05-23463511FB60}" type="presOf" srcId="{1C1CEA86-6F7D-49F5-89AF-DD718DBFFEEF}" destId="{582C80DD-5462-4A31-8101-A7452B4F32CB}" srcOrd="0" destOrd="0" presId="urn:microsoft.com/office/officeart/2005/8/layout/process4"/>
    <dgm:cxn modelId="{E1E7B8B0-8C3E-494C-A609-52716D83E337}" type="presOf" srcId="{501A63DF-F86C-477F-8704-563EA73B45B0}" destId="{D304BACE-2945-43FE-AD33-0C81992DCB86}" srcOrd="0" destOrd="0" presId="urn:microsoft.com/office/officeart/2005/8/layout/process4"/>
    <dgm:cxn modelId="{55807875-099A-4993-A807-8903904F4026}" type="presOf" srcId="{91BC0E8F-E832-49FB-BC63-0030E7639BC8}" destId="{27F6E16A-3B15-48CD-AB06-8221D0F4C8BF}" srcOrd="0" destOrd="0" presId="urn:microsoft.com/office/officeart/2005/8/layout/process4"/>
    <dgm:cxn modelId="{83E71D97-1106-4650-96EC-C6A8C1AEC17F}" type="presOf" srcId="{6ABC86DC-CBA5-4B3A-8E5B-EEC3859A7C1B}" destId="{F5AA496D-0E9E-4B5F-9E98-08F5E8B63526}" srcOrd="0" destOrd="0" presId="urn:microsoft.com/office/officeart/2005/8/layout/process4"/>
    <dgm:cxn modelId="{C62ADA6A-64A6-49CA-843E-5B013EBA627D}" srcId="{E21E5B21-6BC8-4BE2-BB51-89B3D729834D}" destId="{6ABC86DC-CBA5-4B3A-8E5B-EEC3859A7C1B}" srcOrd="1" destOrd="0" parTransId="{4D0AD407-A4FC-445B-81E8-A486D678D435}" sibTransId="{FBBC624F-2CE2-4873-9066-825570547D7D}"/>
    <dgm:cxn modelId="{BE0C3D42-923F-40FB-9A85-458905235664}" srcId="{E21E5B21-6BC8-4BE2-BB51-89B3D729834D}" destId="{1C1CEA86-6F7D-49F5-89AF-DD718DBFFEEF}" srcOrd="2" destOrd="0" parTransId="{4E937CFB-B25D-40B1-AD55-B9C76C6131A5}" sibTransId="{050D437A-E8E0-4B5B-9F57-CF723B20380B}"/>
    <dgm:cxn modelId="{33BA3890-E86A-4BDB-8392-7853CF222109}" srcId="{91BC0E8F-E832-49FB-BC63-0030E7639BC8}" destId="{0C171843-E47F-49F9-A429-F5806C49A116}" srcOrd="1" destOrd="0" parTransId="{A91E6AA7-A073-42EF-86BA-A50F8B4EF5A3}" sibTransId="{FCA30455-6CFF-406D-9483-3E7006E25EDB}"/>
    <dgm:cxn modelId="{55F7FDB4-8B54-41C8-8810-5E492F23B3F1}" type="presOf" srcId="{C309F336-1D96-4304-BCA6-052CFE8D77CF}" destId="{9CB7A86A-F688-4AC7-AB50-444A6056430C}" srcOrd="0" destOrd="0" presId="urn:microsoft.com/office/officeart/2005/8/layout/process4"/>
    <dgm:cxn modelId="{B997F109-71C3-4C94-B0BE-66C0705EE725}" srcId="{1C1CEA86-6F7D-49F5-89AF-DD718DBFFEEF}" destId="{F4B4CE8E-E002-4C4D-BC79-CFD7A9AC40B1}" srcOrd="1" destOrd="0" parTransId="{937B79FD-8012-41F8-A7BB-5AC7C3D58C00}" sibTransId="{41B55FAC-7FC5-41C5-8201-976EF466E1B0}"/>
    <dgm:cxn modelId="{A10C6BC3-80B2-450B-B176-861EF8723A46}" type="presOf" srcId="{C857B4AC-A0C4-49F8-A3EF-DC8D2C8BD60A}" destId="{F5BD8990-A4EF-408A-A88C-E655C1A0BF0B}" srcOrd="0" destOrd="0" presId="urn:microsoft.com/office/officeart/2005/8/layout/process4"/>
    <dgm:cxn modelId="{C3D1D66D-2DB7-4261-B0AD-B5DE58D00786}" type="presOf" srcId="{F4B4CE8E-E002-4C4D-BC79-CFD7A9AC40B1}" destId="{F80E82B5-2E30-44E6-8801-A62D3AB7968A}" srcOrd="0" destOrd="0" presId="urn:microsoft.com/office/officeart/2005/8/layout/process4"/>
    <dgm:cxn modelId="{404970B0-C821-4B69-BF7D-AA86F0888EF5}" srcId="{E21E5B21-6BC8-4BE2-BB51-89B3D729834D}" destId="{91BC0E8F-E832-49FB-BC63-0030E7639BC8}" srcOrd="0" destOrd="0" parTransId="{7E29074C-BBFB-49A4-A0AE-2954CD8123AE}" sibTransId="{488F178A-0D91-4D5E-8E3A-0A86C6AF4B64}"/>
    <dgm:cxn modelId="{7B81CE36-684D-4789-9E28-84D7193F66BA}" type="presOf" srcId="{1C1CEA86-6F7D-49F5-89AF-DD718DBFFEEF}" destId="{BD494517-0423-4370-92BE-0FA5A3FD3EAC}" srcOrd="1" destOrd="0" presId="urn:microsoft.com/office/officeart/2005/8/layout/process4"/>
    <dgm:cxn modelId="{C744C953-1E44-4AB2-9C9F-19B83AADABAD}" srcId="{6ABC86DC-CBA5-4B3A-8E5B-EEC3859A7C1B}" destId="{C309F336-1D96-4304-BCA6-052CFE8D77CF}" srcOrd="0" destOrd="0" parTransId="{EBA34D1E-7F79-4D03-9D33-07CE08B487A1}" sibTransId="{9A38315C-627F-4FA2-92E0-6937F3574124}"/>
    <dgm:cxn modelId="{8380A37E-AFAE-4F9B-AF76-D3926E43E639}" type="presOf" srcId="{884EA247-9483-46F9-BD2A-C01DA8CF63E7}" destId="{47A5F140-C1E9-4692-853B-C8C7FA1BFD80}" srcOrd="0" destOrd="0" presId="urn:microsoft.com/office/officeart/2005/8/layout/process4"/>
    <dgm:cxn modelId="{0AD67E1E-8D2D-4802-AF51-44F149269695}" type="presOf" srcId="{6ABC86DC-CBA5-4B3A-8E5B-EEC3859A7C1B}" destId="{61E2A90E-8F7A-41F8-8D0F-5DD83496C6D0}" srcOrd="1" destOrd="0" presId="urn:microsoft.com/office/officeart/2005/8/layout/process4"/>
    <dgm:cxn modelId="{40B7FE70-6A91-429C-A00A-6E7BA310B2E9}" srcId="{6ABC86DC-CBA5-4B3A-8E5B-EEC3859A7C1B}" destId="{6064B10C-255C-48DF-99D5-40F182306C42}" srcOrd="1" destOrd="0" parTransId="{8DCC404D-4B7F-4E73-9980-E68C8E06E950}" sibTransId="{57395DCF-A46F-4119-98D0-09FE90D8C34B}"/>
    <dgm:cxn modelId="{7C0A2C87-AFF0-4E56-B3AF-500FB4D982B7}" type="presOf" srcId="{91BC0E8F-E832-49FB-BC63-0030E7639BC8}" destId="{79097216-08BE-4BE5-98AE-CCB6E7A46A50}" srcOrd="1" destOrd="0" presId="urn:microsoft.com/office/officeart/2005/8/layout/process4"/>
    <dgm:cxn modelId="{628FBE20-120F-4A25-A877-81FBC3FB60D2}" srcId="{E21E5B21-6BC8-4BE2-BB51-89B3D729834D}" destId="{501A63DF-F86C-477F-8704-563EA73B45B0}" srcOrd="3" destOrd="0" parTransId="{3A51F6EE-7656-420C-B4F7-DB4DD71967F9}" sibTransId="{BA58A07D-456E-4E27-92A2-3863F71A16EF}"/>
    <dgm:cxn modelId="{E77A2519-CF63-4185-9856-DE45605AE661}" type="presParOf" srcId="{05A3996E-E933-4F60-B21C-61D45D72EE2A}" destId="{70F05A95-A951-477D-AD13-B2606B1256FF}" srcOrd="0" destOrd="0" presId="urn:microsoft.com/office/officeart/2005/8/layout/process4"/>
    <dgm:cxn modelId="{1492B8E4-0C1A-4DEE-A0EB-711D1B8EC356}" type="presParOf" srcId="{70F05A95-A951-477D-AD13-B2606B1256FF}" destId="{D304BACE-2945-43FE-AD33-0C81992DCB86}" srcOrd="0" destOrd="0" presId="urn:microsoft.com/office/officeart/2005/8/layout/process4"/>
    <dgm:cxn modelId="{50B00B00-C314-4AFE-9C25-F2F30B57F735}" type="presParOf" srcId="{05A3996E-E933-4F60-B21C-61D45D72EE2A}" destId="{701FCFAD-2494-4AE0-8438-8B2B9A3E69D5}" srcOrd="1" destOrd="0" presId="urn:microsoft.com/office/officeart/2005/8/layout/process4"/>
    <dgm:cxn modelId="{05E5C178-1F41-4DB4-9DF4-C62B4F562991}" type="presParOf" srcId="{05A3996E-E933-4F60-B21C-61D45D72EE2A}" destId="{87487304-13DE-4125-A618-822455B42159}" srcOrd="2" destOrd="0" presId="urn:microsoft.com/office/officeart/2005/8/layout/process4"/>
    <dgm:cxn modelId="{C6A3643C-6805-4066-9D3A-E665A06A4534}" type="presParOf" srcId="{87487304-13DE-4125-A618-822455B42159}" destId="{582C80DD-5462-4A31-8101-A7452B4F32CB}" srcOrd="0" destOrd="0" presId="urn:microsoft.com/office/officeart/2005/8/layout/process4"/>
    <dgm:cxn modelId="{FF597CED-B9DD-40C2-851A-D17D86FE46D0}" type="presParOf" srcId="{87487304-13DE-4125-A618-822455B42159}" destId="{BD494517-0423-4370-92BE-0FA5A3FD3EAC}" srcOrd="1" destOrd="0" presId="urn:microsoft.com/office/officeart/2005/8/layout/process4"/>
    <dgm:cxn modelId="{5233603A-64A0-4C31-BA3A-43D471CB3CF5}" type="presParOf" srcId="{87487304-13DE-4125-A618-822455B42159}" destId="{4740851E-50FE-457D-91FE-EBB0EF0D1AB6}" srcOrd="2" destOrd="0" presId="urn:microsoft.com/office/officeart/2005/8/layout/process4"/>
    <dgm:cxn modelId="{2CBED49B-6FBD-4C0F-A077-CA4832734A96}" type="presParOf" srcId="{4740851E-50FE-457D-91FE-EBB0EF0D1AB6}" destId="{47A5F140-C1E9-4692-853B-C8C7FA1BFD80}" srcOrd="0" destOrd="0" presId="urn:microsoft.com/office/officeart/2005/8/layout/process4"/>
    <dgm:cxn modelId="{7AF65CE1-6DB6-4EC7-A06E-E9932A5DE84D}" type="presParOf" srcId="{4740851E-50FE-457D-91FE-EBB0EF0D1AB6}" destId="{F80E82B5-2E30-44E6-8801-A62D3AB7968A}" srcOrd="1" destOrd="0" presId="urn:microsoft.com/office/officeart/2005/8/layout/process4"/>
    <dgm:cxn modelId="{40528E6E-17C2-4B8B-B565-6C5F6CF1CCBC}" type="presParOf" srcId="{05A3996E-E933-4F60-B21C-61D45D72EE2A}" destId="{D5A6E6B3-F0A1-441F-B8EF-AD2547201DDF}" srcOrd="3" destOrd="0" presId="urn:microsoft.com/office/officeart/2005/8/layout/process4"/>
    <dgm:cxn modelId="{D1D721F3-D9FE-42B6-9AD6-8EBD92F9EDB7}" type="presParOf" srcId="{05A3996E-E933-4F60-B21C-61D45D72EE2A}" destId="{A2E00B82-5BF2-4941-B167-6301F14E0D33}" srcOrd="4" destOrd="0" presId="urn:microsoft.com/office/officeart/2005/8/layout/process4"/>
    <dgm:cxn modelId="{DA6BC9A1-22BE-4D3F-A968-85555E6F1D92}" type="presParOf" srcId="{A2E00B82-5BF2-4941-B167-6301F14E0D33}" destId="{F5AA496D-0E9E-4B5F-9E98-08F5E8B63526}" srcOrd="0" destOrd="0" presId="urn:microsoft.com/office/officeart/2005/8/layout/process4"/>
    <dgm:cxn modelId="{19F04225-CA56-4347-BD9B-62590CC7EF07}" type="presParOf" srcId="{A2E00B82-5BF2-4941-B167-6301F14E0D33}" destId="{61E2A90E-8F7A-41F8-8D0F-5DD83496C6D0}" srcOrd="1" destOrd="0" presId="urn:microsoft.com/office/officeart/2005/8/layout/process4"/>
    <dgm:cxn modelId="{179E641D-2BFF-45F0-B6CB-888323D37B21}" type="presParOf" srcId="{A2E00B82-5BF2-4941-B167-6301F14E0D33}" destId="{5C4C61E0-D448-4AD3-BB16-455629F06D20}" srcOrd="2" destOrd="0" presId="urn:microsoft.com/office/officeart/2005/8/layout/process4"/>
    <dgm:cxn modelId="{0D05C816-F60E-4857-BF9C-7EC93420359B}" type="presParOf" srcId="{5C4C61E0-D448-4AD3-BB16-455629F06D20}" destId="{9CB7A86A-F688-4AC7-AB50-444A6056430C}" srcOrd="0" destOrd="0" presId="urn:microsoft.com/office/officeart/2005/8/layout/process4"/>
    <dgm:cxn modelId="{D7C1FD3E-5B81-4290-87CB-D6321BA5B573}" type="presParOf" srcId="{5C4C61E0-D448-4AD3-BB16-455629F06D20}" destId="{EA18A853-A4FC-4669-A4DF-3D73BFA4DAF9}" srcOrd="1" destOrd="0" presId="urn:microsoft.com/office/officeart/2005/8/layout/process4"/>
    <dgm:cxn modelId="{610C1AAC-5684-48DF-BCBC-5A9F8CA62119}" type="presParOf" srcId="{05A3996E-E933-4F60-B21C-61D45D72EE2A}" destId="{5E787595-F259-41F3-BAFD-4021CFCAD209}" srcOrd="5" destOrd="0" presId="urn:microsoft.com/office/officeart/2005/8/layout/process4"/>
    <dgm:cxn modelId="{ECC2877E-9420-4487-931C-CC59A24D2570}" type="presParOf" srcId="{05A3996E-E933-4F60-B21C-61D45D72EE2A}" destId="{30C64E01-0AEA-4266-8C83-8F32E258A048}" srcOrd="6" destOrd="0" presId="urn:microsoft.com/office/officeart/2005/8/layout/process4"/>
    <dgm:cxn modelId="{FCA09411-9743-4323-B380-ADC6BB85AF09}" type="presParOf" srcId="{30C64E01-0AEA-4266-8C83-8F32E258A048}" destId="{27F6E16A-3B15-48CD-AB06-8221D0F4C8BF}" srcOrd="0" destOrd="0" presId="urn:microsoft.com/office/officeart/2005/8/layout/process4"/>
    <dgm:cxn modelId="{3D30A654-103B-4800-909B-460F1B82C879}" type="presParOf" srcId="{30C64E01-0AEA-4266-8C83-8F32E258A048}" destId="{79097216-08BE-4BE5-98AE-CCB6E7A46A50}" srcOrd="1" destOrd="0" presId="urn:microsoft.com/office/officeart/2005/8/layout/process4"/>
    <dgm:cxn modelId="{81DC5ED0-98FD-4B40-B642-6A88250791B8}" type="presParOf" srcId="{30C64E01-0AEA-4266-8C83-8F32E258A048}" destId="{86D9E5CC-63FB-434E-A88D-20533AABD47B}" srcOrd="2" destOrd="0" presId="urn:microsoft.com/office/officeart/2005/8/layout/process4"/>
    <dgm:cxn modelId="{FDD97019-1F9D-4B0C-8C05-18D0D9493663}" type="presParOf" srcId="{86D9E5CC-63FB-434E-A88D-20533AABD47B}" destId="{F5BD8990-A4EF-408A-A88C-E655C1A0BF0B}" srcOrd="0" destOrd="0" presId="urn:microsoft.com/office/officeart/2005/8/layout/process4"/>
    <dgm:cxn modelId="{4B7AE6BC-AD97-4E15-8AEA-D31CF88A7388}" type="presParOf" srcId="{86D9E5CC-63FB-434E-A88D-20533AABD47B}" destId="{EFC507D4-4264-4BBA-BF3E-8BDEA2FE641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19620B-DFB4-46CA-A66F-4F40C07DF20D}" type="doc">
      <dgm:prSet loTypeId="urn:microsoft.com/office/officeart/2005/8/layout/vList3" loCatId="list" qsTypeId="urn:microsoft.com/office/officeart/2005/8/quickstyle/simple1" qsCatId="simple" csTypeId="urn:microsoft.com/office/officeart/2005/8/colors/accent1_2" csCatId="accent1" phldr="1"/>
      <dgm:spPr/>
    </dgm:pt>
    <dgm:pt modelId="{D20F71CE-F114-4FF1-981A-9988713B3E8C}">
      <dgm:prSet phldrT="[Text]"/>
      <dgm:spPr/>
      <dgm:t>
        <a:bodyPr/>
        <a:lstStyle/>
        <a:p>
          <a:r>
            <a:rPr lang="en-US" dirty="0" smtClean="0"/>
            <a:t>Medical</a:t>
          </a:r>
          <a:endParaRPr lang="en-US" dirty="0"/>
        </a:p>
      </dgm:t>
    </dgm:pt>
    <dgm:pt modelId="{EC997631-9798-486D-893D-8E5DB2441D60}" type="parTrans" cxnId="{1C2983DC-AEAD-421A-96A5-BE68C017C857}">
      <dgm:prSet/>
      <dgm:spPr/>
      <dgm:t>
        <a:bodyPr/>
        <a:lstStyle/>
        <a:p>
          <a:endParaRPr lang="en-US"/>
        </a:p>
      </dgm:t>
    </dgm:pt>
    <dgm:pt modelId="{28E723E9-5DA8-4289-BC38-109BAF88071D}" type="sibTrans" cxnId="{1C2983DC-AEAD-421A-96A5-BE68C017C857}">
      <dgm:prSet/>
      <dgm:spPr/>
      <dgm:t>
        <a:bodyPr/>
        <a:lstStyle/>
        <a:p>
          <a:endParaRPr lang="en-US"/>
        </a:p>
      </dgm:t>
    </dgm:pt>
    <dgm:pt modelId="{424C08D8-1C5E-418A-8542-E8F6D5162209}">
      <dgm:prSet phldrT="[Text]"/>
      <dgm:spPr/>
      <dgm:t>
        <a:bodyPr/>
        <a:lstStyle/>
        <a:p>
          <a:r>
            <a:rPr lang="en-US" dirty="0" smtClean="0"/>
            <a:t>Cyber Security &amp; Smart Grid</a:t>
          </a:r>
          <a:endParaRPr lang="en-US" dirty="0"/>
        </a:p>
      </dgm:t>
    </dgm:pt>
    <dgm:pt modelId="{0759971B-D24E-4E13-A98A-C5799F9D7DF0}" type="parTrans" cxnId="{F4CAA3A5-A024-486D-8A52-90FFA93AAE0B}">
      <dgm:prSet/>
      <dgm:spPr/>
      <dgm:t>
        <a:bodyPr/>
        <a:lstStyle/>
        <a:p>
          <a:endParaRPr lang="en-US"/>
        </a:p>
      </dgm:t>
    </dgm:pt>
    <dgm:pt modelId="{94C8D696-7D37-4D70-B6C6-4E9C6EF7C419}" type="sibTrans" cxnId="{F4CAA3A5-A024-486D-8A52-90FFA93AAE0B}">
      <dgm:prSet/>
      <dgm:spPr/>
      <dgm:t>
        <a:bodyPr/>
        <a:lstStyle/>
        <a:p>
          <a:endParaRPr lang="en-US"/>
        </a:p>
      </dgm:t>
    </dgm:pt>
    <dgm:pt modelId="{9C3A9E99-430E-412F-B522-2726D49C5388}">
      <dgm:prSet phldrT="[Text]"/>
      <dgm:spPr/>
      <dgm:t>
        <a:bodyPr/>
        <a:lstStyle/>
        <a:p>
          <a:r>
            <a:rPr lang="en-US" dirty="0" smtClean="0"/>
            <a:t>Energy Efficiency and Storage</a:t>
          </a:r>
          <a:endParaRPr lang="en-US" dirty="0"/>
        </a:p>
      </dgm:t>
    </dgm:pt>
    <dgm:pt modelId="{120AA0B6-8E6C-43C1-A249-EFDD41A73A1A}" type="parTrans" cxnId="{F2BEFAEC-770B-4C64-ABF2-934ADBA7E1ED}">
      <dgm:prSet/>
      <dgm:spPr/>
      <dgm:t>
        <a:bodyPr/>
        <a:lstStyle/>
        <a:p>
          <a:endParaRPr lang="en-US"/>
        </a:p>
      </dgm:t>
    </dgm:pt>
    <dgm:pt modelId="{48DCC559-704E-4288-9F54-A4C5664EBE4A}" type="sibTrans" cxnId="{F2BEFAEC-770B-4C64-ABF2-934ADBA7E1ED}">
      <dgm:prSet/>
      <dgm:spPr/>
      <dgm:t>
        <a:bodyPr/>
        <a:lstStyle/>
        <a:p>
          <a:endParaRPr lang="en-US"/>
        </a:p>
      </dgm:t>
    </dgm:pt>
    <dgm:pt modelId="{7C13B660-8025-4978-968C-42FFC35E5E4A}">
      <dgm:prSet phldrT="[Text]"/>
      <dgm:spPr/>
      <dgm:t>
        <a:bodyPr/>
        <a:lstStyle/>
        <a:p>
          <a:r>
            <a:rPr lang="en-US" dirty="0" smtClean="0"/>
            <a:t>Environmental</a:t>
          </a:r>
        </a:p>
      </dgm:t>
    </dgm:pt>
    <dgm:pt modelId="{F0502476-5B8F-417D-8372-A3ECE3614690}" type="parTrans" cxnId="{5F2E3022-0B68-49F9-9958-5893CE70CE11}">
      <dgm:prSet/>
      <dgm:spPr/>
      <dgm:t>
        <a:bodyPr/>
        <a:lstStyle/>
        <a:p>
          <a:endParaRPr lang="en-US"/>
        </a:p>
      </dgm:t>
    </dgm:pt>
    <dgm:pt modelId="{5F5ABCD2-B1E1-490F-8193-364DA2E23368}" type="sibTrans" cxnId="{5F2E3022-0B68-49F9-9958-5893CE70CE11}">
      <dgm:prSet/>
      <dgm:spPr/>
      <dgm:t>
        <a:bodyPr/>
        <a:lstStyle/>
        <a:p>
          <a:endParaRPr lang="en-US"/>
        </a:p>
      </dgm:t>
    </dgm:pt>
    <dgm:pt modelId="{D94B89F5-1AD9-41F1-BDCC-E8601501CB16}" type="pres">
      <dgm:prSet presAssocID="{F219620B-DFB4-46CA-A66F-4F40C07DF20D}" presName="linearFlow" presStyleCnt="0">
        <dgm:presLayoutVars>
          <dgm:dir/>
          <dgm:resizeHandles val="exact"/>
        </dgm:presLayoutVars>
      </dgm:prSet>
      <dgm:spPr/>
    </dgm:pt>
    <dgm:pt modelId="{BA52A590-C06B-4292-B83C-9730345226DD}" type="pres">
      <dgm:prSet presAssocID="{D20F71CE-F114-4FF1-981A-9988713B3E8C}" presName="composite" presStyleCnt="0"/>
      <dgm:spPr/>
    </dgm:pt>
    <dgm:pt modelId="{4CDF4A73-89D9-41D6-B19E-6F4FCFF05D37}" type="pres">
      <dgm:prSet presAssocID="{D20F71CE-F114-4FF1-981A-9988713B3E8C}" presName="imgShp" presStyleLbl="fgImgPlace1" presStyleIdx="0" presStyleCnt="4"/>
      <dgm:spPr>
        <a:blipFill rotWithShape="1">
          <a:blip xmlns:r="http://schemas.openxmlformats.org/officeDocument/2006/relationships" r:embed="rId1"/>
          <a:stretch>
            <a:fillRect/>
          </a:stretch>
        </a:blipFill>
      </dgm:spPr>
    </dgm:pt>
    <dgm:pt modelId="{C703D38D-4385-4A7A-BCA5-E82C275FB306}" type="pres">
      <dgm:prSet presAssocID="{D20F71CE-F114-4FF1-981A-9988713B3E8C}" presName="txShp" presStyleLbl="node1" presStyleIdx="0" presStyleCnt="4">
        <dgm:presLayoutVars>
          <dgm:bulletEnabled val="1"/>
        </dgm:presLayoutVars>
      </dgm:prSet>
      <dgm:spPr/>
      <dgm:t>
        <a:bodyPr/>
        <a:lstStyle/>
        <a:p>
          <a:endParaRPr lang="en-US"/>
        </a:p>
      </dgm:t>
    </dgm:pt>
    <dgm:pt modelId="{13F54EF9-36B0-41B0-8161-B5B039B50087}" type="pres">
      <dgm:prSet presAssocID="{28E723E9-5DA8-4289-BC38-109BAF88071D}" presName="spacing" presStyleCnt="0"/>
      <dgm:spPr/>
    </dgm:pt>
    <dgm:pt modelId="{5E16600F-D7F4-4BF1-8469-06592DC61177}" type="pres">
      <dgm:prSet presAssocID="{424C08D8-1C5E-418A-8542-E8F6D5162209}" presName="composite" presStyleCnt="0"/>
      <dgm:spPr/>
    </dgm:pt>
    <dgm:pt modelId="{F8EA29DC-099D-4609-A598-2991649934BE}" type="pres">
      <dgm:prSet presAssocID="{424C08D8-1C5E-418A-8542-E8F6D5162209}"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9000" r="-59000"/>
          </a:stretch>
        </a:blipFill>
      </dgm:spPr>
    </dgm:pt>
    <dgm:pt modelId="{721FEB5E-6385-445C-ABC1-D87691064E96}" type="pres">
      <dgm:prSet presAssocID="{424C08D8-1C5E-418A-8542-E8F6D5162209}" presName="txShp" presStyleLbl="node1" presStyleIdx="1" presStyleCnt="4">
        <dgm:presLayoutVars>
          <dgm:bulletEnabled val="1"/>
        </dgm:presLayoutVars>
      </dgm:prSet>
      <dgm:spPr/>
      <dgm:t>
        <a:bodyPr/>
        <a:lstStyle/>
        <a:p>
          <a:endParaRPr lang="en-US"/>
        </a:p>
      </dgm:t>
    </dgm:pt>
    <dgm:pt modelId="{C95CD4CA-00AE-49A3-AF0A-87E6B2707CE8}" type="pres">
      <dgm:prSet presAssocID="{94C8D696-7D37-4D70-B6C6-4E9C6EF7C419}" presName="spacing" presStyleCnt="0"/>
      <dgm:spPr/>
    </dgm:pt>
    <dgm:pt modelId="{506213BF-A7BF-45CD-AA66-9CEA67D9EEF4}" type="pres">
      <dgm:prSet presAssocID="{9C3A9E99-430E-412F-B522-2726D49C5388}" presName="composite" presStyleCnt="0"/>
      <dgm:spPr/>
    </dgm:pt>
    <dgm:pt modelId="{B1470F31-8A29-4AFC-9025-80D041A0C287}" type="pres">
      <dgm:prSet presAssocID="{9C3A9E99-430E-412F-B522-2726D49C5388}"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9946C00D-7915-4767-A9D7-C28319BF1532}" type="pres">
      <dgm:prSet presAssocID="{9C3A9E99-430E-412F-B522-2726D49C5388}" presName="txShp" presStyleLbl="node1" presStyleIdx="2" presStyleCnt="4">
        <dgm:presLayoutVars>
          <dgm:bulletEnabled val="1"/>
        </dgm:presLayoutVars>
      </dgm:prSet>
      <dgm:spPr/>
      <dgm:t>
        <a:bodyPr/>
        <a:lstStyle/>
        <a:p>
          <a:endParaRPr lang="en-US"/>
        </a:p>
      </dgm:t>
    </dgm:pt>
    <dgm:pt modelId="{9AC11441-7530-497C-8E27-3B36043ECF45}" type="pres">
      <dgm:prSet presAssocID="{48DCC559-704E-4288-9F54-A4C5664EBE4A}" presName="spacing" presStyleCnt="0"/>
      <dgm:spPr/>
    </dgm:pt>
    <dgm:pt modelId="{97BB58E4-9781-4C11-9C09-1DB17C3A7BDE}" type="pres">
      <dgm:prSet presAssocID="{7C13B660-8025-4978-968C-42FFC35E5E4A}" presName="composite" presStyleCnt="0"/>
      <dgm:spPr/>
    </dgm:pt>
    <dgm:pt modelId="{74367269-F979-446D-AEAA-CAC8764E6945}" type="pres">
      <dgm:prSet presAssocID="{7C13B660-8025-4978-968C-42FFC35E5E4A}"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FE8EA680-AA41-4633-B780-390B26178417}" type="pres">
      <dgm:prSet presAssocID="{7C13B660-8025-4978-968C-42FFC35E5E4A}" presName="txShp" presStyleLbl="node1" presStyleIdx="3" presStyleCnt="4">
        <dgm:presLayoutVars>
          <dgm:bulletEnabled val="1"/>
        </dgm:presLayoutVars>
      </dgm:prSet>
      <dgm:spPr/>
      <dgm:t>
        <a:bodyPr/>
        <a:lstStyle/>
        <a:p>
          <a:endParaRPr lang="en-US"/>
        </a:p>
      </dgm:t>
    </dgm:pt>
  </dgm:ptLst>
  <dgm:cxnLst>
    <dgm:cxn modelId="{6D562EEF-7DB9-41E5-8B81-044B29140F30}" type="presOf" srcId="{7C13B660-8025-4978-968C-42FFC35E5E4A}" destId="{FE8EA680-AA41-4633-B780-390B26178417}" srcOrd="0" destOrd="0" presId="urn:microsoft.com/office/officeart/2005/8/layout/vList3"/>
    <dgm:cxn modelId="{5F2E3022-0B68-49F9-9958-5893CE70CE11}" srcId="{F219620B-DFB4-46CA-A66F-4F40C07DF20D}" destId="{7C13B660-8025-4978-968C-42FFC35E5E4A}" srcOrd="3" destOrd="0" parTransId="{F0502476-5B8F-417D-8372-A3ECE3614690}" sibTransId="{5F5ABCD2-B1E1-490F-8193-364DA2E23368}"/>
    <dgm:cxn modelId="{A1BDCF8C-9414-4A8A-A347-BBAF762A0C80}" type="presOf" srcId="{F219620B-DFB4-46CA-A66F-4F40C07DF20D}" destId="{D94B89F5-1AD9-41F1-BDCC-E8601501CB16}" srcOrd="0" destOrd="0" presId="urn:microsoft.com/office/officeart/2005/8/layout/vList3"/>
    <dgm:cxn modelId="{A45ED859-16D4-46CB-801E-EC6D6EBD9775}" type="presOf" srcId="{D20F71CE-F114-4FF1-981A-9988713B3E8C}" destId="{C703D38D-4385-4A7A-BCA5-E82C275FB306}" srcOrd="0" destOrd="0" presId="urn:microsoft.com/office/officeart/2005/8/layout/vList3"/>
    <dgm:cxn modelId="{F2BEFAEC-770B-4C64-ABF2-934ADBA7E1ED}" srcId="{F219620B-DFB4-46CA-A66F-4F40C07DF20D}" destId="{9C3A9E99-430E-412F-B522-2726D49C5388}" srcOrd="2" destOrd="0" parTransId="{120AA0B6-8E6C-43C1-A249-EFDD41A73A1A}" sibTransId="{48DCC559-704E-4288-9F54-A4C5664EBE4A}"/>
    <dgm:cxn modelId="{1C2983DC-AEAD-421A-96A5-BE68C017C857}" srcId="{F219620B-DFB4-46CA-A66F-4F40C07DF20D}" destId="{D20F71CE-F114-4FF1-981A-9988713B3E8C}" srcOrd="0" destOrd="0" parTransId="{EC997631-9798-486D-893D-8E5DB2441D60}" sibTransId="{28E723E9-5DA8-4289-BC38-109BAF88071D}"/>
    <dgm:cxn modelId="{F4CAA3A5-A024-486D-8A52-90FFA93AAE0B}" srcId="{F219620B-DFB4-46CA-A66F-4F40C07DF20D}" destId="{424C08D8-1C5E-418A-8542-E8F6D5162209}" srcOrd="1" destOrd="0" parTransId="{0759971B-D24E-4E13-A98A-C5799F9D7DF0}" sibTransId="{94C8D696-7D37-4D70-B6C6-4E9C6EF7C419}"/>
    <dgm:cxn modelId="{2F63A279-9A59-49C4-BDA8-69CE8866A910}" type="presOf" srcId="{424C08D8-1C5E-418A-8542-E8F6D5162209}" destId="{721FEB5E-6385-445C-ABC1-D87691064E96}" srcOrd="0" destOrd="0" presId="urn:microsoft.com/office/officeart/2005/8/layout/vList3"/>
    <dgm:cxn modelId="{C60F9D4A-1F11-457B-9C27-59456ADEE4E5}" type="presOf" srcId="{9C3A9E99-430E-412F-B522-2726D49C5388}" destId="{9946C00D-7915-4767-A9D7-C28319BF1532}" srcOrd="0" destOrd="0" presId="urn:microsoft.com/office/officeart/2005/8/layout/vList3"/>
    <dgm:cxn modelId="{AAF02739-4B46-433F-97A9-CB60D86C682F}" type="presParOf" srcId="{D94B89F5-1AD9-41F1-BDCC-E8601501CB16}" destId="{BA52A590-C06B-4292-B83C-9730345226DD}" srcOrd="0" destOrd="0" presId="urn:microsoft.com/office/officeart/2005/8/layout/vList3"/>
    <dgm:cxn modelId="{2E2D21DA-CCEF-4BB0-AB40-3B45B899CED6}" type="presParOf" srcId="{BA52A590-C06B-4292-B83C-9730345226DD}" destId="{4CDF4A73-89D9-41D6-B19E-6F4FCFF05D37}" srcOrd="0" destOrd="0" presId="urn:microsoft.com/office/officeart/2005/8/layout/vList3"/>
    <dgm:cxn modelId="{20A165BC-6B31-4960-864D-2D7FD4EFD08D}" type="presParOf" srcId="{BA52A590-C06B-4292-B83C-9730345226DD}" destId="{C703D38D-4385-4A7A-BCA5-E82C275FB306}" srcOrd="1" destOrd="0" presId="urn:microsoft.com/office/officeart/2005/8/layout/vList3"/>
    <dgm:cxn modelId="{67C760AA-2614-4AD4-B7BA-98283ED73DE4}" type="presParOf" srcId="{D94B89F5-1AD9-41F1-BDCC-E8601501CB16}" destId="{13F54EF9-36B0-41B0-8161-B5B039B50087}" srcOrd="1" destOrd="0" presId="urn:microsoft.com/office/officeart/2005/8/layout/vList3"/>
    <dgm:cxn modelId="{5718A990-D600-47B9-AF70-729953DDF086}" type="presParOf" srcId="{D94B89F5-1AD9-41F1-BDCC-E8601501CB16}" destId="{5E16600F-D7F4-4BF1-8469-06592DC61177}" srcOrd="2" destOrd="0" presId="urn:microsoft.com/office/officeart/2005/8/layout/vList3"/>
    <dgm:cxn modelId="{F2DAA469-DBE3-41A1-A2E3-927060C2999F}" type="presParOf" srcId="{5E16600F-D7F4-4BF1-8469-06592DC61177}" destId="{F8EA29DC-099D-4609-A598-2991649934BE}" srcOrd="0" destOrd="0" presId="urn:microsoft.com/office/officeart/2005/8/layout/vList3"/>
    <dgm:cxn modelId="{3E60B240-210F-4FC9-998E-8E0F4A1D104B}" type="presParOf" srcId="{5E16600F-D7F4-4BF1-8469-06592DC61177}" destId="{721FEB5E-6385-445C-ABC1-D87691064E96}" srcOrd="1" destOrd="0" presId="urn:microsoft.com/office/officeart/2005/8/layout/vList3"/>
    <dgm:cxn modelId="{FBE344FB-2336-498F-BE6E-C8FF79414500}" type="presParOf" srcId="{D94B89F5-1AD9-41F1-BDCC-E8601501CB16}" destId="{C95CD4CA-00AE-49A3-AF0A-87E6B2707CE8}" srcOrd="3" destOrd="0" presId="urn:microsoft.com/office/officeart/2005/8/layout/vList3"/>
    <dgm:cxn modelId="{7D17AE05-90B5-4A4C-89F8-D3DEF3A5AA8C}" type="presParOf" srcId="{D94B89F5-1AD9-41F1-BDCC-E8601501CB16}" destId="{506213BF-A7BF-45CD-AA66-9CEA67D9EEF4}" srcOrd="4" destOrd="0" presId="urn:microsoft.com/office/officeart/2005/8/layout/vList3"/>
    <dgm:cxn modelId="{F86E44EC-3987-4685-8396-293C985BDD67}" type="presParOf" srcId="{506213BF-A7BF-45CD-AA66-9CEA67D9EEF4}" destId="{B1470F31-8A29-4AFC-9025-80D041A0C287}" srcOrd="0" destOrd="0" presId="urn:microsoft.com/office/officeart/2005/8/layout/vList3"/>
    <dgm:cxn modelId="{80961475-791B-4EA6-8495-8BE4BB235543}" type="presParOf" srcId="{506213BF-A7BF-45CD-AA66-9CEA67D9EEF4}" destId="{9946C00D-7915-4767-A9D7-C28319BF1532}" srcOrd="1" destOrd="0" presId="urn:microsoft.com/office/officeart/2005/8/layout/vList3"/>
    <dgm:cxn modelId="{8F6B15C1-5CEC-45D3-A70E-5262BC1AB693}" type="presParOf" srcId="{D94B89F5-1AD9-41F1-BDCC-E8601501CB16}" destId="{9AC11441-7530-497C-8E27-3B36043ECF45}" srcOrd="5" destOrd="0" presId="urn:microsoft.com/office/officeart/2005/8/layout/vList3"/>
    <dgm:cxn modelId="{78F22CE0-52FB-44F0-A918-6EFD9BA1B938}" type="presParOf" srcId="{D94B89F5-1AD9-41F1-BDCC-E8601501CB16}" destId="{97BB58E4-9781-4C11-9C09-1DB17C3A7BDE}" srcOrd="6" destOrd="0" presId="urn:microsoft.com/office/officeart/2005/8/layout/vList3"/>
    <dgm:cxn modelId="{42A707B0-8AF6-4BC1-B6FF-BAB729A889E5}" type="presParOf" srcId="{97BB58E4-9781-4C11-9C09-1DB17C3A7BDE}" destId="{74367269-F979-446D-AEAA-CAC8764E6945}" srcOrd="0" destOrd="0" presId="urn:microsoft.com/office/officeart/2005/8/layout/vList3"/>
    <dgm:cxn modelId="{677ACD30-4ED5-4041-B03C-BE6BE1D601D3}" type="presParOf" srcId="{97BB58E4-9781-4C11-9C09-1DB17C3A7BDE}" destId="{FE8EA680-AA41-4633-B780-390B2617841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14" tIns="48309" rIns="96614" bIns="48309"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14" tIns="48309" rIns="96614" bIns="48309" rtlCol="0"/>
          <a:lstStyle>
            <a:lvl1pPr algn="r">
              <a:defRPr sz="1200"/>
            </a:lvl1pPr>
          </a:lstStyle>
          <a:p>
            <a:fld id="{6ED5CAF8-EC29-4307-825A-47ECCB7E1AC1}" type="datetimeFigureOut">
              <a:rPr lang="en-US" smtClean="0"/>
              <a:pPr/>
              <a:t>6/17/2015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14" tIns="48309" rIns="96614" bIns="483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14" tIns="48309" rIns="96614" bIns="48309" rtlCol="0" anchor="b"/>
          <a:lstStyle>
            <a:lvl1pPr algn="r">
              <a:defRPr sz="1200"/>
            </a:lvl1pPr>
          </a:lstStyle>
          <a:p>
            <a:fld id="{A64F54F8-2074-4528-9EB9-A13F8F6FD177}" type="slidenum">
              <a:rPr lang="en-US" smtClean="0"/>
              <a:pPr/>
              <a:t>‹#›</a:t>
            </a:fld>
            <a:endParaRPr lang="en-US" dirty="0"/>
          </a:p>
        </p:txBody>
      </p:sp>
    </p:spTree>
    <p:extLst>
      <p:ext uri="{BB962C8B-B14F-4D97-AF65-F5344CB8AC3E}">
        <p14:creationId xmlns:p14="http://schemas.microsoft.com/office/powerpoint/2010/main" val="3465128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14" tIns="48309" rIns="96614" bIns="48309"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14" tIns="48309" rIns="96614" bIns="48309" rtlCol="0"/>
          <a:lstStyle>
            <a:lvl1pPr algn="r">
              <a:defRPr sz="1200"/>
            </a:lvl1pPr>
          </a:lstStyle>
          <a:p>
            <a:fld id="{F87A0B1F-682A-46BF-8897-A009ADD2CE54}" type="datetimeFigureOut">
              <a:rPr lang="en-US" smtClean="0"/>
              <a:pPr/>
              <a:t>6/17/2015</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14" tIns="48309" rIns="96614" bIns="48309"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14" tIns="48309" rIns="96614" bIns="483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14" tIns="48309" rIns="96614" bIns="483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14" tIns="48309" rIns="96614" bIns="48309" rtlCol="0" anchor="b"/>
          <a:lstStyle>
            <a:lvl1pPr algn="r">
              <a:defRPr sz="1200"/>
            </a:lvl1pPr>
          </a:lstStyle>
          <a:p>
            <a:fld id="{6024F7BA-1E74-47EA-923C-E4D0AEB49352}" type="slidenum">
              <a:rPr lang="en-US" smtClean="0"/>
              <a:pPr/>
              <a:t>‹#›</a:t>
            </a:fld>
            <a:endParaRPr lang="en-US" dirty="0"/>
          </a:p>
        </p:txBody>
      </p:sp>
    </p:spTree>
    <p:extLst>
      <p:ext uri="{BB962C8B-B14F-4D97-AF65-F5344CB8AC3E}">
        <p14:creationId xmlns:p14="http://schemas.microsoft.com/office/powerpoint/2010/main" val="39643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sz="1000" dirty="0">
                <a:ea typeface="ＭＳ Ｐゴシック"/>
                <a:cs typeface="ＭＳ Ｐゴシック"/>
              </a:rPr>
              <a:t>Agenda- 10 min overview of DOE’s work and challenges, and the ways that states participate in them.</a:t>
            </a:r>
          </a:p>
        </p:txBody>
      </p:sp>
      <p:sp>
        <p:nvSpPr>
          <p:cNvPr id="4" name="Slide Number Placeholder 3"/>
          <p:cNvSpPr>
            <a:spLocks noGrp="1"/>
          </p:cNvSpPr>
          <p:nvPr>
            <p:ph type="sldNum" sz="quarter" idx="5"/>
          </p:nvPr>
        </p:nvSpPr>
        <p:spPr/>
        <p:txBody>
          <a:bodyPr/>
          <a:lstStyle/>
          <a:p>
            <a:pPr>
              <a:defRPr/>
            </a:pPr>
            <a:fld id="{0E7C6F49-C37F-4FAB-993B-304EE8EDE0B8}" type="slidenum">
              <a:rPr lang="en-US" smtClean="0">
                <a:solidFill>
                  <a:prstClr val="black"/>
                </a:solidFill>
              </a:rPr>
              <a:pPr>
                <a:defRPr/>
              </a:pPr>
              <a:t>3</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0662" indent="-296408" eaLnBrk="0" hangingPunct="0">
              <a:defRPr>
                <a:solidFill>
                  <a:schemeClr val="tx1"/>
                </a:solidFill>
                <a:latin typeface="Arial" charset="0"/>
              </a:defRPr>
            </a:lvl2pPr>
            <a:lvl3pPr marL="1185634" indent="-237127" eaLnBrk="0" hangingPunct="0">
              <a:defRPr>
                <a:solidFill>
                  <a:schemeClr val="tx1"/>
                </a:solidFill>
                <a:latin typeface="Arial" charset="0"/>
              </a:defRPr>
            </a:lvl3pPr>
            <a:lvl4pPr marL="1659887" indent="-237127" eaLnBrk="0" hangingPunct="0">
              <a:defRPr>
                <a:solidFill>
                  <a:schemeClr val="tx1"/>
                </a:solidFill>
                <a:latin typeface="Arial" charset="0"/>
              </a:defRPr>
            </a:lvl4pPr>
            <a:lvl5pPr marL="2134141" indent="-237127" eaLnBrk="0" hangingPunct="0">
              <a:defRPr>
                <a:solidFill>
                  <a:schemeClr val="tx1"/>
                </a:solidFill>
                <a:latin typeface="Arial" charset="0"/>
              </a:defRPr>
            </a:lvl5pPr>
            <a:lvl6pPr marL="2608395" indent="-237127" eaLnBrk="0" fontAlgn="base" hangingPunct="0">
              <a:spcBef>
                <a:spcPct val="0"/>
              </a:spcBef>
              <a:spcAft>
                <a:spcPct val="0"/>
              </a:spcAft>
              <a:defRPr>
                <a:solidFill>
                  <a:schemeClr val="tx1"/>
                </a:solidFill>
                <a:latin typeface="Arial" charset="0"/>
              </a:defRPr>
            </a:lvl6pPr>
            <a:lvl7pPr marL="3082648" indent="-237127" eaLnBrk="0" fontAlgn="base" hangingPunct="0">
              <a:spcBef>
                <a:spcPct val="0"/>
              </a:spcBef>
              <a:spcAft>
                <a:spcPct val="0"/>
              </a:spcAft>
              <a:defRPr>
                <a:solidFill>
                  <a:schemeClr val="tx1"/>
                </a:solidFill>
                <a:latin typeface="Arial" charset="0"/>
              </a:defRPr>
            </a:lvl7pPr>
            <a:lvl8pPr marL="3556902" indent="-237127" eaLnBrk="0" fontAlgn="base" hangingPunct="0">
              <a:spcBef>
                <a:spcPct val="0"/>
              </a:spcBef>
              <a:spcAft>
                <a:spcPct val="0"/>
              </a:spcAft>
              <a:defRPr>
                <a:solidFill>
                  <a:schemeClr val="tx1"/>
                </a:solidFill>
                <a:latin typeface="Arial" charset="0"/>
              </a:defRPr>
            </a:lvl8pPr>
            <a:lvl9pPr marL="4031155" indent="-237127"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B17821A-C0B0-4CDE-A1D1-82555D6D6F8A}" type="slidenum">
              <a:rPr lang="en-US" altLang="en-US" smtClean="0">
                <a:latin typeface="Calibri" pitchFamily="34" charset="0"/>
              </a:rPr>
              <a:pPr eaLnBrk="1" fontAlgn="base" hangingPunct="1">
                <a:spcBef>
                  <a:spcPct val="0"/>
                </a:spcBef>
                <a:spcAft>
                  <a:spcPct val="0"/>
                </a:spcAft>
              </a:pPr>
              <a:t>22</a:t>
            </a:fld>
            <a:endParaRPr lang="en-US" alt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0662" indent="-296408" eaLnBrk="0" hangingPunct="0">
              <a:defRPr>
                <a:solidFill>
                  <a:schemeClr val="tx1"/>
                </a:solidFill>
                <a:latin typeface="Arial" charset="0"/>
              </a:defRPr>
            </a:lvl2pPr>
            <a:lvl3pPr marL="1185634" indent="-237127" eaLnBrk="0" hangingPunct="0">
              <a:defRPr>
                <a:solidFill>
                  <a:schemeClr val="tx1"/>
                </a:solidFill>
                <a:latin typeface="Arial" charset="0"/>
              </a:defRPr>
            </a:lvl3pPr>
            <a:lvl4pPr marL="1659887" indent="-237127" eaLnBrk="0" hangingPunct="0">
              <a:defRPr>
                <a:solidFill>
                  <a:schemeClr val="tx1"/>
                </a:solidFill>
                <a:latin typeface="Arial" charset="0"/>
              </a:defRPr>
            </a:lvl4pPr>
            <a:lvl5pPr marL="2134141" indent="-237127" eaLnBrk="0" hangingPunct="0">
              <a:defRPr>
                <a:solidFill>
                  <a:schemeClr val="tx1"/>
                </a:solidFill>
                <a:latin typeface="Arial" charset="0"/>
              </a:defRPr>
            </a:lvl5pPr>
            <a:lvl6pPr marL="2608395" indent="-237127" eaLnBrk="0" fontAlgn="base" hangingPunct="0">
              <a:spcBef>
                <a:spcPct val="0"/>
              </a:spcBef>
              <a:spcAft>
                <a:spcPct val="0"/>
              </a:spcAft>
              <a:defRPr>
                <a:solidFill>
                  <a:schemeClr val="tx1"/>
                </a:solidFill>
                <a:latin typeface="Arial" charset="0"/>
              </a:defRPr>
            </a:lvl6pPr>
            <a:lvl7pPr marL="3082648" indent="-237127" eaLnBrk="0" fontAlgn="base" hangingPunct="0">
              <a:spcBef>
                <a:spcPct val="0"/>
              </a:spcBef>
              <a:spcAft>
                <a:spcPct val="0"/>
              </a:spcAft>
              <a:defRPr>
                <a:solidFill>
                  <a:schemeClr val="tx1"/>
                </a:solidFill>
                <a:latin typeface="Arial" charset="0"/>
              </a:defRPr>
            </a:lvl7pPr>
            <a:lvl8pPr marL="3556902" indent="-237127" eaLnBrk="0" fontAlgn="base" hangingPunct="0">
              <a:spcBef>
                <a:spcPct val="0"/>
              </a:spcBef>
              <a:spcAft>
                <a:spcPct val="0"/>
              </a:spcAft>
              <a:defRPr>
                <a:solidFill>
                  <a:schemeClr val="tx1"/>
                </a:solidFill>
                <a:latin typeface="Arial" charset="0"/>
              </a:defRPr>
            </a:lvl8pPr>
            <a:lvl9pPr marL="4031155" indent="-237127"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B17821A-C0B0-4CDE-A1D1-82555D6D6F8A}" type="slidenum">
              <a:rPr lang="en-US" altLang="en-US" smtClean="0">
                <a:latin typeface="Calibri" pitchFamily="34" charset="0"/>
              </a:rPr>
              <a:pPr eaLnBrk="1" fontAlgn="base" hangingPunct="1">
                <a:spcBef>
                  <a:spcPct val="0"/>
                </a:spcBef>
                <a:spcAft>
                  <a:spcPct val="0"/>
                </a:spcAft>
              </a:pPr>
              <a:t>23</a:t>
            </a:fld>
            <a:endParaRPr lang="en-US" alt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0662" indent="-296408">
              <a:defRPr>
                <a:solidFill>
                  <a:schemeClr val="tx1"/>
                </a:solidFill>
                <a:latin typeface="Calibri" pitchFamily="34" charset="0"/>
              </a:defRPr>
            </a:lvl2pPr>
            <a:lvl3pPr marL="1185634" indent="-237127">
              <a:defRPr>
                <a:solidFill>
                  <a:schemeClr val="tx1"/>
                </a:solidFill>
                <a:latin typeface="Calibri" pitchFamily="34" charset="0"/>
              </a:defRPr>
            </a:lvl3pPr>
            <a:lvl4pPr marL="1659887" indent="-237127">
              <a:defRPr>
                <a:solidFill>
                  <a:schemeClr val="tx1"/>
                </a:solidFill>
                <a:latin typeface="Calibri" pitchFamily="34" charset="0"/>
              </a:defRPr>
            </a:lvl4pPr>
            <a:lvl5pPr marL="2134141" indent="-237127">
              <a:defRPr>
                <a:solidFill>
                  <a:schemeClr val="tx1"/>
                </a:solidFill>
                <a:latin typeface="Calibri" pitchFamily="34" charset="0"/>
              </a:defRPr>
            </a:lvl5pPr>
            <a:lvl6pPr marL="2608395" indent="-237127" fontAlgn="base">
              <a:spcBef>
                <a:spcPct val="0"/>
              </a:spcBef>
              <a:spcAft>
                <a:spcPct val="0"/>
              </a:spcAft>
              <a:defRPr>
                <a:solidFill>
                  <a:schemeClr val="tx1"/>
                </a:solidFill>
                <a:latin typeface="Calibri" pitchFamily="34" charset="0"/>
              </a:defRPr>
            </a:lvl6pPr>
            <a:lvl7pPr marL="3082648" indent="-237127" fontAlgn="base">
              <a:spcBef>
                <a:spcPct val="0"/>
              </a:spcBef>
              <a:spcAft>
                <a:spcPct val="0"/>
              </a:spcAft>
              <a:defRPr>
                <a:solidFill>
                  <a:schemeClr val="tx1"/>
                </a:solidFill>
                <a:latin typeface="Calibri" pitchFamily="34" charset="0"/>
              </a:defRPr>
            </a:lvl7pPr>
            <a:lvl8pPr marL="3556902" indent="-237127" fontAlgn="base">
              <a:spcBef>
                <a:spcPct val="0"/>
              </a:spcBef>
              <a:spcAft>
                <a:spcPct val="0"/>
              </a:spcAft>
              <a:defRPr>
                <a:solidFill>
                  <a:schemeClr val="tx1"/>
                </a:solidFill>
                <a:latin typeface="Calibri" pitchFamily="34" charset="0"/>
              </a:defRPr>
            </a:lvl8pPr>
            <a:lvl9pPr marL="4031155" indent="-237127"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042484B-E96B-44B7-9F48-C8C2870EF47D}" type="slidenum">
              <a:rPr lang="en-US" altLang="en-US"/>
              <a:pPr fontAlgn="base">
                <a:spcBef>
                  <a:spcPct val="0"/>
                </a:spcBef>
                <a:spcAft>
                  <a:spcPct val="0"/>
                </a:spcAft>
              </a:pPr>
              <a:t>25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0662" indent="-296408">
              <a:defRPr>
                <a:solidFill>
                  <a:schemeClr val="tx1"/>
                </a:solidFill>
                <a:latin typeface="Calibri" pitchFamily="34" charset="0"/>
              </a:defRPr>
            </a:lvl2pPr>
            <a:lvl3pPr marL="1185634" indent="-237127">
              <a:defRPr>
                <a:solidFill>
                  <a:schemeClr val="tx1"/>
                </a:solidFill>
                <a:latin typeface="Calibri" pitchFamily="34" charset="0"/>
              </a:defRPr>
            </a:lvl3pPr>
            <a:lvl4pPr marL="1659887" indent="-237127">
              <a:defRPr>
                <a:solidFill>
                  <a:schemeClr val="tx1"/>
                </a:solidFill>
                <a:latin typeface="Calibri" pitchFamily="34" charset="0"/>
              </a:defRPr>
            </a:lvl4pPr>
            <a:lvl5pPr marL="2134141" indent="-237127">
              <a:defRPr>
                <a:solidFill>
                  <a:schemeClr val="tx1"/>
                </a:solidFill>
                <a:latin typeface="Calibri" pitchFamily="34" charset="0"/>
              </a:defRPr>
            </a:lvl5pPr>
            <a:lvl6pPr marL="2608395" indent="-237127" fontAlgn="base">
              <a:spcBef>
                <a:spcPct val="0"/>
              </a:spcBef>
              <a:spcAft>
                <a:spcPct val="0"/>
              </a:spcAft>
              <a:defRPr>
                <a:solidFill>
                  <a:schemeClr val="tx1"/>
                </a:solidFill>
                <a:latin typeface="Calibri" pitchFamily="34" charset="0"/>
              </a:defRPr>
            </a:lvl6pPr>
            <a:lvl7pPr marL="3082648" indent="-237127" fontAlgn="base">
              <a:spcBef>
                <a:spcPct val="0"/>
              </a:spcBef>
              <a:spcAft>
                <a:spcPct val="0"/>
              </a:spcAft>
              <a:defRPr>
                <a:solidFill>
                  <a:schemeClr val="tx1"/>
                </a:solidFill>
                <a:latin typeface="Calibri" pitchFamily="34" charset="0"/>
              </a:defRPr>
            </a:lvl7pPr>
            <a:lvl8pPr marL="3556902" indent="-237127" fontAlgn="base">
              <a:spcBef>
                <a:spcPct val="0"/>
              </a:spcBef>
              <a:spcAft>
                <a:spcPct val="0"/>
              </a:spcAft>
              <a:defRPr>
                <a:solidFill>
                  <a:schemeClr val="tx1"/>
                </a:solidFill>
                <a:latin typeface="Calibri" pitchFamily="34" charset="0"/>
              </a:defRPr>
            </a:lvl8pPr>
            <a:lvl9pPr marL="4031155" indent="-237127"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042484B-E96B-44B7-9F48-C8C2870EF47D}" type="slidenum">
              <a:rPr lang="en-US" altLang="en-US"/>
              <a:pPr fontAlgn="base">
                <a:spcBef>
                  <a:spcPct val="0"/>
                </a:spcBef>
                <a:spcAft>
                  <a:spcPct val="0"/>
                </a:spcAft>
              </a:pPr>
              <a:t>26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BA068B-7A98-4E0F-9459-9A33DEEB05D9}"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BA068B-7A98-4E0F-9459-9A33DEEB05D9}"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7A6C611-D0DD-4747-A023-ED17C99CD98F}" type="slidenum">
              <a:rPr lang="en-US" smtClean="0">
                <a:solidFill>
                  <a:prstClr val="black"/>
                </a:solidFill>
              </a:rPr>
              <a:pPr/>
              <a:t>7</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8947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MBDA</a:t>
            </a:r>
            <a:r>
              <a:rPr lang="en-US" baseline="0" dirty="0" smtClean="0"/>
              <a:t> = Minority Business Development Center</a:t>
            </a:r>
            <a:endParaRPr lang="en-US" dirty="0"/>
          </a:p>
        </p:txBody>
      </p:sp>
      <p:sp>
        <p:nvSpPr>
          <p:cNvPr id="4" name="Slide Number Placeholder 3"/>
          <p:cNvSpPr>
            <a:spLocks noGrp="1"/>
          </p:cNvSpPr>
          <p:nvPr>
            <p:ph type="sldNum" sz="quarter" idx="10"/>
          </p:nvPr>
        </p:nvSpPr>
        <p:spPr/>
        <p:txBody>
          <a:bodyPr/>
          <a:lstStyle/>
          <a:p>
            <a:fld id="{6024F7BA-1E74-47EA-923C-E4D0AEB49352}" type="slidenum">
              <a:rPr lang="en-US" smtClean="0"/>
              <a:pPr/>
              <a:t>8</a:t>
            </a:fld>
            <a:endParaRPr lang="en-US" dirty="0"/>
          </a:p>
        </p:txBody>
      </p:sp>
    </p:spTree>
    <p:extLst>
      <p:ext uri="{BB962C8B-B14F-4D97-AF65-F5344CB8AC3E}">
        <p14:creationId xmlns:p14="http://schemas.microsoft.com/office/powerpoint/2010/main" val="1206931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6712" indent="-236712">
              <a:buAutoNum type="arabicPeriod"/>
            </a:pPr>
            <a:r>
              <a:rPr lang="en-US" dirty="0" smtClean="0"/>
              <a:t>MBE= minority business enterprise</a:t>
            </a:r>
          </a:p>
          <a:p>
            <a:pPr marL="236712" indent="-236712">
              <a:buAutoNum type="arabicPeriod"/>
            </a:pPr>
            <a:r>
              <a:rPr lang="en-US" dirty="0" smtClean="0"/>
              <a:t>MSI</a:t>
            </a:r>
            <a:r>
              <a:rPr lang="en-US" baseline="0" dirty="0" smtClean="0"/>
              <a:t> = minority serving institutions</a:t>
            </a:r>
          </a:p>
          <a:p>
            <a:pPr marL="236712" indent="-236712">
              <a:buAutoNum type="arabicPeriod"/>
            </a:pPr>
            <a:r>
              <a:rPr lang="en-US" baseline="0" dirty="0" smtClean="0"/>
              <a:t>LB = Large business</a:t>
            </a:r>
            <a:endParaRPr lang="en-US" dirty="0"/>
          </a:p>
        </p:txBody>
      </p:sp>
      <p:sp>
        <p:nvSpPr>
          <p:cNvPr id="4" name="Slide Number Placeholder 3"/>
          <p:cNvSpPr>
            <a:spLocks noGrp="1"/>
          </p:cNvSpPr>
          <p:nvPr>
            <p:ph type="sldNum" sz="quarter" idx="10"/>
          </p:nvPr>
        </p:nvSpPr>
        <p:spPr/>
        <p:txBody>
          <a:bodyPr/>
          <a:lstStyle/>
          <a:p>
            <a:fld id="{AB90DE4B-A05B-FD44-A7F1-2D6F133DD6DB}"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(DEAR) 970.5226-1, “Diversity Plan” clause, the Management and Operating (M&amp;O) contractor must have a “total package” Diversity Plan</a:t>
            </a:r>
          </a:p>
        </p:txBody>
      </p:sp>
      <p:sp>
        <p:nvSpPr>
          <p:cNvPr id="4" name="Slide Number Placeholder 3"/>
          <p:cNvSpPr>
            <a:spLocks noGrp="1"/>
          </p:cNvSpPr>
          <p:nvPr>
            <p:ph type="sldNum" sz="quarter" idx="10"/>
          </p:nvPr>
        </p:nvSpPr>
        <p:spPr/>
        <p:txBody>
          <a:bodyPr/>
          <a:lstStyle/>
          <a:p>
            <a:fld id="{6024F7BA-1E74-47EA-923C-E4D0AEB49352}" type="slidenum">
              <a:rPr lang="en-US" smtClean="0"/>
              <a:pPr/>
              <a:t>10</a:t>
            </a:fld>
            <a:endParaRPr lang="en-US" dirty="0"/>
          </a:p>
        </p:txBody>
      </p:sp>
    </p:spTree>
    <p:extLst>
      <p:ext uri="{BB962C8B-B14F-4D97-AF65-F5344CB8AC3E}">
        <p14:creationId xmlns:p14="http://schemas.microsoft.com/office/powerpoint/2010/main" val="2267300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6712" indent="-236712">
              <a:buAutoNum type="arabicPeriod"/>
            </a:pPr>
            <a:r>
              <a:rPr lang="en-US" dirty="0" smtClean="0"/>
              <a:t>MBE= minority business enterprise</a:t>
            </a:r>
          </a:p>
          <a:p>
            <a:pPr marL="236712" indent="-236712">
              <a:buAutoNum type="arabicPeriod"/>
            </a:pPr>
            <a:r>
              <a:rPr lang="en-US" dirty="0" smtClean="0"/>
              <a:t>MSI</a:t>
            </a:r>
            <a:r>
              <a:rPr lang="en-US" baseline="0" dirty="0" smtClean="0"/>
              <a:t> = minority serving institutions</a:t>
            </a:r>
          </a:p>
          <a:p>
            <a:pPr marL="236712" indent="-236712">
              <a:buAutoNum type="arabicPeriod"/>
            </a:pPr>
            <a:r>
              <a:rPr lang="en-US" baseline="0" dirty="0" smtClean="0"/>
              <a:t>LB = Large business</a:t>
            </a:r>
            <a:endParaRPr lang="en-US" dirty="0"/>
          </a:p>
        </p:txBody>
      </p:sp>
      <p:sp>
        <p:nvSpPr>
          <p:cNvPr id="4" name="Slide Number Placeholder 3"/>
          <p:cNvSpPr>
            <a:spLocks noGrp="1"/>
          </p:cNvSpPr>
          <p:nvPr>
            <p:ph type="sldNum" sz="quarter" idx="10"/>
          </p:nvPr>
        </p:nvSpPr>
        <p:spPr/>
        <p:txBody>
          <a:bodyPr/>
          <a:lstStyle/>
          <a:p>
            <a:fld id="{AB90DE4B-A05B-FD44-A7F1-2D6F133DD6DB}"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3E1AF6-192E-47E3-919D-FCB5A2618203}"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1/23/2012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r>
              <a:rPr lang="en-US" dirty="0" smtClean="0">
                <a:solidFill>
                  <a:prstClr val="black">
                    <a:tint val="75000"/>
                  </a:prstClr>
                </a:solidFill>
              </a:rPr>
              <a:t>                             </a:t>
            </a:r>
            <a:fld id="{219A4A0B-AA1D-483F-B9E1-6A45756CB222}"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1/23/2012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r>
              <a:rPr lang="en-US" dirty="0" smtClean="0">
                <a:solidFill>
                  <a:prstClr val="black">
                    <a:tint val="75000"/>
                  </a:prstClr>
                </a:solidFill>
              </a:rPr>
              <a:t>                             </a:t>
            </a:r>
            <a:fld id="{63932EFA-8250-4F62-8AFB-0C6654C75285}"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1/23/2012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r>
              <a:rPr lang="en-US" dirty="0" smtClean="0">
                <a:solidFill>
                  <a:prstClr val="black">
                    <a:tint val="75000"/>
                  </a:prstClr>
                </a:solidFill>
              </a:rPr>
              <a:t>                             </a:t>
            </a:r>
            <a:fld id="{28620AC9-1AB1-4E9C-9C32-4B0B97760A9F}"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sp>
        <p:nvSpPr>
          <p:cNvPr id="9" name="Rectangle 8"/>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sp>
        <p:nvSpPr>
          <p:cNvPr id="10" name="Rectangle 9"/>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sp>
        <p:nvSpPr>
          <p:cNvPr id="11" name="Rectangle 10"/>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sp>
        <p:nvSpPr>
          <p:cNvPr id="12" name="Rectangle 11"/>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grpSp>
        <p:nvGrpSpPr>
          <p:cNvPr id="13" name="Group 21"/>
          <p:cNvGrpSpPr>
            <a:grpSpLocks/>
          </p:cNvGrpSpPr>
          <p:nvPr/>
        </p:nvGrpSpPr>
        <p:grpSpPr bwMode="auto">
          <a:xfrm flipH="1" flipV="1">
            <a:off x="0" y="920750"/>
            <a:ext cx="9144000" cy="55563"/>
            <a:chOff x="0" y="832104"/>
            <a:chExt cx="9144000" cy="54864"/>
          </a:xfrm>
        </p:grpSpPr>
        <p:sp>
          <p:nvSpPr>
            <p:cNvPr id="14" name="Rectangle 13"/>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sp>
          <p:nvSpPr>
            <p:cNvPr id="15" name="Rectangle 14"/>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sp>
          <p:nvSpPr>
            <p:cNvPr id="16" name="Rectangle 15"/>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grpSp>
      <p:sp>
        <p:nvSpPr>
          <p:cNvPr id="20" name="TextBox 19"/>
          <p:cNvSpPr txBox="1"/>
          <p:nvPr/>
        </p:nvSpPr>
        <p:spPr>
          <a:xfrm>
            <a:off x="6680200" y="4921250"/>
            <a:ext cx="2381250" cy="209550"/>
          </a:xfrm>
          <a:prstGeom prst="rect">
            <a:avLst/>
          </a:prstGeom>
        </p:spPr>
        <p:txBody>
          <a:bodyPr>
            <a:normAutofit/>
          </a:bodyPr>
          <a:lstStyle/>
          <a:p>
            <a:pPr algn="r" defTabSz="457200">
              <a:spcBef>
                <a:spcPct val="20000"/>
              </a:spcBef>
              <a:buFont typeface="Arial"/>
              <a:buNone/>
              <a:defRPr/>
            </a:pPr>
            <a:r>
              <a:rPr lang="en-US" sz="600" dirty="0">
                <a:solidFill>
                  <a:srgbClr val="FFFFFF"/>
                </a:solidFill>
                <a:ea typeface="ＭＳ Ｐゴシック" pitchFamily="127" charset="-128"/>
                <a:cs typeface="Arial Narrow"/>
              </a:rPr>
              <a:t>The Parker Ranch installation in Hawaii</a:t>
            </a:r>
          </a:p>
        </p:txBody>
      </p:sp>
      <p:sp>
        <p:nvSpPr>
          <p:cNvPr id="2" name="Title 1"/>
          <p:cNvSpPr>
            <a:spLocks noGrp="1"/>
          </p:cNvSpPr>
          <p:nvPr>
            <p:ph type="ctrTitle"/>
          </p:nvPr>
        </p:nvSpPr>
        <p:spPr>
          <a:xfrm>
            <a:off x="275251" y="176825"/>
            <a:ext cx="3977435" cy="708546"/>
          </a:xfrm>
          <a:prstGeom prst="rect">
            <a:avLst/>
          </a:prstGeom>
        </p:spPr>
        <p:txBody>
          <a:bodyPr lIns="0" rIns="0">
            <a:noAutofit/>
          </a:bodyPr>
          <a:lstStyle>
            <a:lvl1pPr algn="l">
              <a:defRPr sz="3600" b="0">
                <a:solidFill>
                  <a:srgbClr val="FFFFFF"/>
                </a:solidFill>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Calibri" pitchFamily="34" charset="0"/>
              </a:defRPr>
            </a:lvl1pPr>
          </a:lstStyle>
          <a:p>
            <a:pPr lvl="0"/>
            <a:r>
              <a:rPr lang="en-US" noProof="0" dirty="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Calibri" pitchFamily="34" charset="0"/>
                <a:cs typeface="Calibri" pitchFamily="34" charset="0"/>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Calibri" pitchFamily="34" charset="0"/>
              </a:defRPr>
            </a:lvl1pPr>
            <a:lvl5pPr>
              <a:defRPr/>
            </a:lvl5pPr>
          </a:lstStyle>
          <a:p>
            <a:pPr lvl="0"/>
            <a:r>
              <a:rPr lang="en-US" dirty="0" smtClean="0"/>
              <a:t>Click to edit Master text styles</a:t>
            </a:r>
          </a:p>
        </p:txBody>
      </p:sp>
      <p:pic>
        <p:nvPicPr>
          <p:cNvPr id="22" name="Picture 21" descr="Office of ED_Sub-Brand.png"/>
          <p:cNvPicPr>
            <a:picLocks noChangeAspect="1"/>
          </p:cNvPicPr>
          <p:nvPr userDrawn="1"/>
        </p:nvPicPr>
        <p:blipFill>
          <a:blip r:embed="rId2"/>
          <a:stretch>
            <a:fillRect/>
          </a:stretch>
        </p:blipFill>
        <p:spPr>
          <a:xfrm>
            <a:off x="4498480" y="188076"/>
            <a:ext cx="4355235" cy="553861"/>
          </a:xfrm>
          <a:prstGeom prst="rect">
            <a:avLst/>
          </a:prstGeom>
        </p:spPr>
      </p:pic>
      <p:pic>
        <p:nvPicPr>
          <p:cNvPr id="25" name="Picture 24" descr="Slide cover photos (EERE).jpg"/>
          <p:cNvPicPr>
            <a:picLocks noChangeAspect="1"/>
          </p:cNvPicPr>
          <p:nvPr userDrawn="1"/>
        </p:nvPicPr>
        <p:blipFill>
          <a:blip r:embed="rId3"/>
          <a:stretch>
            <a:fillRect/>
          </a:stretch>
        </p:blipFill>
        <p:spPr>
          <a:xfrm>
            <a:off x="0" y="961571"/>
            <a:ext cx="9144000" cy="4180114"/>
          </a:xfrm>
          <a:prstGeom prst="rect">
            <a:avLst/>
          </a:prstGeom>
        </p:spPr>
      </p:pic>
    </p:spTree>
    <p:extLst>
      <p:ext uri="{BB962C8B-B14F-4D97-AF65-F5344CB8AC3E}">
        <p14:creationId xmlns:p14="http://schemas.microsoft.com/office/powerpoint/2010/main" val="195357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1">
                <a:latin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95594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70738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atin typeface="Calibri" pitchFamily="34" charset="0"/>
              </a:defRPr>
            </a:lvl1pPr>
            <a:lvl2pPr>
              <a:defRPr sz="2000">
                <a:latin typeface="Calibri"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28966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atin typeface="Calibri" pitchFamily="34" charset="0"/>
              </a:defRPr>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0155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2149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sp>
        <p:nvSpPr>
          <p:cNvPr id="5" name="Rectangle 4"/>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sp>
        <p:nvSpPr>
          <p:cNvPr id="6" name="Rectangle 5"/>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sp>
        <p:nvSpPr>
          <p:cNvPr id="9" name="Rectangle 8"/>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83825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751314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1/23/2012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r>
              <a:rPr lang="en-US" dirty="0" smtClean="0">
                <a:solidFill>
                  <a:prstClr val="black">
                    <a:tint val="75000"/>
                  </a:prstClr>
                </a:solidFill>
              </a:rPr>
              <a:t>                             </a:t>
            </a:r>
            <a:fld id="{2B146464-0444-4459-A94F-BCE626D6DEC0}"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30270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35466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9600" cy="7334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2349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9600" cy="733425"/>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5827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9600" cy="73342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89515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854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342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2403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9600" cy="7334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3557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21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1/23/2012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r>
              <a:rPr lang="en-US" dirty="0" smtClean="0">
                <a:solidFill>
                  <a:prstClr val="black">
                    <a:tint val="75000"/>
                  </a:prstClr>
                </a:solidFill>
              </a:rPr>
              <a:t>                             </a:t>
            </a:r>
            <a:fld id="{380241FB-BDE2-4CBA-9FFF-0FF268CD1EDB}"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7985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977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1/23/2012</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r>
              <a:rPr lang="en-US" dirty="0" smtClean="0">
                <a:solidFill>
                  <a:prstClr val="black">
                    <a:tint val="75000"/>
                  </a:prstClr>
                </a:solidFill>
              </a:rPr>
              <a:t>                             </a:t>
            </a:r>
            <a:fld id="{10464B2C-7F28-4922-8EB4-355894147DE3}"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1/23/2012</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r>
              <a:rPr lang="en-US" dirty="0" smtClean="0">
                <a:solidFill>
                  <a:prstClr val="black">
                    <a:tint val="75000"/>
                  </a:prstClr>
                </a:solidFill>
              </a:rPr>
              <a:t>                             </a:t>
            </a:r>
            <a:fld id="{68687B52-60EE-4048-A67C-D2E029EC93DD}"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1/23/2012</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r>
              <a:rPr lang="en-US" dirty="0" smtClean="0">
                <a:solidFill>
                  <a:prstClr val="black">
                    <a:tint val="75000"/>
                  </a:prstClr>
                </a:solidFill>
              </a:rPr>
              <a:t>                             </a:t>
            </a:r>
            <a:fld id="{4BCC53AA-A964-4D38-8F55-3D072C9B3731}"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1/23/2012</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r>
              <a:rPr lang="en-US" dirty="0" smtClean="0">
                <a:solidFill>
                  <a:prstClr val="black">
                    <a:tint val="75000"/>
                  </a:prstClr>
                </a:solidFill>
              </a:rPr>
              <a:t>                             </a:t>
            </a:r>
            <a:fld id="{B07788B6-489C-4415-8C00-2F33D4572E5A}"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1/23/2012</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r>
              <a:rPr lang="en-US" dirty="0" smtClean="0">
                <a:solidFill>
                  <a:prstClr val="black">
                    <a:tint val="75000"/>
                  </a:prstClr>
                </a:solidFill>
              </a:rPr>
              <a:t>                             </a:t>
            </a:r>
            <a:fld id="{14D3154C-7BD1-496E-9749-CE4AD8EC55AE}"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1/23/2012</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r>
              <a:rPr lang="en-US" dirty="0" smtClean="0">
                <a:solidFill>
                  <a:prstClr val="black">
                    <a:tint val="75000"/>
                  </a:prstClr>
                </a:solidFill>
              </a:rPr>
              <a:t>                             </a:t>
            </a:r>
            <a:fld id="{18CF130D-EC10-4F69-BB00-170D5CC6701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5.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r>
              <a:rPr lang="en-US" smtClean="0">
                <a:solidFill>
                  <a:prstClr val="black">
                    <a:tint val="75000"/>
                  </a:prstClr>
                </a:solidFill>
                <a:latin typeface="Arial" charset="0"/>
                <a:cs typeface="Arial" charset="0"/>
              </a:rPr>
              <a:t>1/23/2012</a:t>
            </a:r>
            <a:endParaRPr lang="en-US" dirty="0">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dirty="0">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r>
              <a:rPr lang="en-US" dirty="0" smtClean="0">
                <a:solidFill>
                  <a:prstClr val="black">
                    <a:tint val="75000"/>
                  </a:prstClr>
                </a:solidFill>
                <a:latin typeface="Arial" charset="0"/>
                <a:cs typeface="Arial" charset="0"/>
              </a:rPr>
              <a:t>                             </a:t>
            </a:r>
            <a:fld id="{A2471A13-11F7-4D66-8DE2-A23E9E03B8ED}" type="slidenum">
              <a:rPr lang="en-US" smtClean="0">
                <a:solidFill>
                  <a:prstClr val="black">
                    <a:tint val="75000"/>
                  </a:prstClr>
                </a:solidFill>
                <a:latin typeface="Arial" charset="0"/>
                <a:cs typeface="Arial" charset="0"/>
              </a:rPr>
              <a:pPr fontAlgn="base">
                <a:spcBef>
                  <a:spcPct val="0"/>
                </a:spcBef>
                <a:spcAft>
                  <a:spcPct val="0"/>
                </a:spcAft>
                <a:defRPr/>
              </a:pPr>
              <a:t>‹#›</a:t>
            </a:fld>
            <a:endParaRPr lang="en-US" dirty="0">
              <a:solidFill>
                <a:prstClr val="black">
                  <a:tint val="75000"/>
                </a:prstClr>
              </a:solidFill>
              <a:latin typeface="Arial" charset="0"/>
              <a:cs typeface="Arial" charset="0"/>
            </a:endParaRPr>
          </a:p>
        </p:txBody>
      </p:sp>
      <p:pic>
        <p:nvPicPr>
          <p:cNvPr id="7" name="Picture 8" descr="Office of ED_Sub-Brand.png"/>
          <p:cNvPicPr>
            <a:picLocks noChangeAspect="1"/>
          </p:cNvPicPr>
          <p:nvPr/>
        </p:nvPicPr>
        <p:blipFill>
          <a:blip r:embed="rId14" cstate="print"/>
          <a:srcRect/>
          <a:stretch>
            <a:fillRect/>
          </a:stretch>
        </p:blipFill>
        <p:spPr bwMode="auto">
          <a:xfrm>
            <a:off x="152400" y="6181524"/>
            <a:ext cx="4051852" cy="600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rgbClr val="19A9E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66666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66666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66666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66666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sp>
        <p:nvSpPr>
          <p:cNvPr id="1028" name="Title Placeholder 13"/>
          <p:cNvSpPr>
            <a:spLocks noGrp="1"/>
          </p:cNvSpPr>
          <p:nvPr>
            <p:ph type="title"/>
          </p:nvPr>
        </p:nvSpPr>
        <p:spPr bwMode="auto">
          <a:xfrm>
            <a:off x="177801" y="0"/>
            <a:ext cx="4176486"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9"/>
          <p:cNvSpPr txBox="1">
            <a:spLocks/>
          </p:cNvSpPr>
          <p:nvPr/>
        </p:nvSpPr>
        <p:spPr>
          <a:xfrm>
            <a:off x="130175" y="6616700"/>
            <a:ext cx="7286625" cy="241300"/>
          </a:xfrm>
          <a:prstGeom prst="rect">
            <a:avLst/>
          </a:prstGeom>
        </p:spPr>
        <p:txBody>
          <a:bodyPr>
            <a:prstTxWarp prst="textNoShape">
              <a:avLst/>
            </a:prstTxWarp>
            <a:normAutofit/>
          </a:bodyPr>
          <a:lstStyle/>
          <a:p>
            <a:pPr marL="342900" indent="-342900" defTabSz="457200" fontAlgn="base">
              <a:lnSpc>
                <a:spcPct val="90000"/>
              </a:lnSpc>
              <a:spcBef>
                <a:spcPct val="20000"/>
              </a:spcBef>
              <a:spcAft>
                <a:spcPct val="0"/>
              </a:spcAft>
              <a:buFont typeface="Arial" pitchFamily="127" charset="0"/>
              <a:buNone/>
            </a:pPr>
            <a:fld id="{16268E9B-FC2F-45B3-AAC5-4694779DB200}" type="slidenum">
              <a:rPr lang="en-US" sz="1000">
                <a:solidFill>
                  <a:prstClr val="white"/>
                </a:solidFill>
                <a:ea typeface="Arial" pitchFamily="127" charset="0"/>
                <a:cs typeface="Arial" pitchFamily="127" charset="0"/>
              </a:rPr>
              <a:pPr marL="342900" indent="-342900" defTabSz="457200" fontAlgn="base">
                <a:lnSpc>
                  <a:spcPct val="90000"/>
                </a:lnSpc>
                <a:spcBef>
                  <a:spcPct val="20000"/>
                </a:spcBef>
                <a:spcAft>
                  <a:spcPct val="0"/>
                </a:spcAft>
                <a:buFont typeface="Arial" pitchFamily="127" charset="0"/>
                <a:buNone/>
              </a:pPr>
              <a:t>‹#›</a:t>
            </a:fld>
            <a:r>
              <a:rPr lang="en-US" sz="1000" dirty="0">
                <a:solidFill>
                  <a:prstClr val="white"/>
                </a:solidFill>
                <a:ea typeface="Arial" pitchFamily="127" charset="0"/>
                <a:cs typeface="Arial" pitchFamily="127" charset="0"/>
              </a:rPr>
              <a:t> |</a:t>
            </a:r>
          </a:p>
        </p:txBody>
      </p:sp>
      <p:grpSp>
        <p:nvGrpSpPr>
          <p:cNvPr id="1031" name="Group 20"/>
          <p:cNvGrpSpPr>
            <a:grpSpLocks/>
          </p:cNvGrpSpPr>
          <p:nvPr/>
        </p:nvGrpSpPr>
        <p:grpSpPr bwMode="auto">
          <a:xfrm flipH="1" flipV="1">
            <a:off x="0" y="920750"/>
            <a:ext cx="9144000" cy="55563"/>
            <a:chOff x="0" y="832104"/>
            <a:chExt cx="9144000" cy="54864"/>
          </a:xfrm>
        </p:grpSpPr>
        <p:sp>
          <p:nvSpPr>
            <p:cNvPr id="23" name="Rectangle 22"/>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sp>
          <p:nvSpPr>
            <p:cNvPr id="24" name="Rectangle 23"/>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sp>
          <p:nvSpPr>
            <p:cNvPr id="25" name="Rectangle 24"/>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106" charset="-128"/>
                <a:cs typeface="ＭＳ Ｐゴシック" pitchFamily="-106" charset="-128"/>
              </a:endParaRPr>
            </a:p>
          </p:txBody>
        </p:sp>
      </p:grpSp>
      <p:sp>
        <p:nvSpPr>
          <p:cNvPr id="13" name="Text Placeholder 9"/>
          <p:cNvSpPr txBox="1">
            <a:spLocks/>
          </p:cNvSpPr>
          <p:nvPr/>
        </p:nvSpPr>
        <p:spPr>
          <a:xfrm>
            <a:off x="5476875" y="6616700"/>
            <a:ext cx="3667125" cy="241300"/>
          </a:xfrm>
          <a:prstGeom prst="rect">
            <a:avLst/>
          </a:prstGeom>
        </p:spPr>
        <p:txBody>
          <a:bodyPr>
            <a:noAutofit/>
          </a:bodyPr>
          <a:lstStyle/>
          <a:p>
            <a:pPr marL="342900" indent="-342900" algn="r" defTabSz="457200" fontAlgn="base">
              <a:lnSpc>
                <a:spcPct val="90000"/>
              </a:lnSpc>
              <a:spcBef>
                <a:spcPct val="20000"/>
              </a:spcBef>
              <a:spcAft>
                <a:spcPct val="0"/>
              </a:spcAft>
              <a:buFont typeface="Arial" pitchFamily="-106" charset="0"/>
              <a:buNone/>
              <a:defRPr/>
            </a:pPr>
            <a:r>
              <a:rPr lang="en-US" sz="1600" dirty="0" smtClean="0">
                <a:solidFill>
                  <a:prstClr val="white"/>
                </a:solidFill>
                <a:latin typeface="Calibri" pitchFamily="34" charset="0"/>
                <a:ea typeface="Arial" pitchFamily="-106" charset="0"/>
                <a:cs typeface="Arial" pitchFamily="-106" charset="0"/>
              </a:rPr>
              <a:t>energy.gov/diversity</a:t>
            </a:r>
            <a:endParaRPr lang="en-US" sz="1600" dirty="0">
              <a:solidFill>
                <a:prstClr val="white"/>
              </a:solidFill>
              <a:latin typeface="Calibri" pitchFamily="34" charset="0"/>
              <a:ea typeface="Arial" pitchFamily="-106" charset="0"/>
              <a:cs typeface="Arial" pitchFamily="-106" charset="0"/>
            </a:endParaRPr>
          </a:p>
        </p:txBody>
      </p:sp>
      <p:pic>
        <p:nvPicPr>
          <p:cNvPr id="18" name="Picture 17" descr="Office of ED_Sub-Brand.png"/>
          <p:cNvPicPr>
            <a:picLocks noChangeAspect="1"/>
          </p:cNvPicPr>
          <p:nvPr userDrawn="1"/>
        </p:nvPicPr>
        <p:blipFill>
          <a:blip r:embed="rId9"/>
          <a:stretch>
            <a:fillRect/>
          </a:stretch>
        </p:blipFill>
        <p:spPr>
          <a:xfrm>
            <a:off x="4585566" y="202590"/>
            <a:ext cx="4355235" cy="553861"/>
          </a:xfrm>
          <a:prstGeom prst="rect">
            <a:avLst/>
          </a:prstGeom>
        </p:spPr>
      </p:pic>
    </p:spTree>
    <p:extLst>
      <p:ext uri="{BB962C8B-B14F-4D97-AF65-F5344CB8AC3E}">
        <p14:creationId xmlns:p14="http://schemas.microsoft.com/office/powerpoint/2010/main" val="36458920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457200" rtl="0" fontAlgn="base">
        <a:lnSpc>
          <a:spcPts val="2800"/>
        </a:lnSpc>
        <a:spcBef>
          <a:spcPct val="0"/>
        </a:spcBef>
        <a:spcAft>
          <a:spcPct val="0"/>
        </a:spcAft>
        <a:defRPr sz="2600" b="1" kern="1200">
          <a:solidFill>
            <a:srgbClr val="FFFFFF"/>
          </a:solidFill>
          <a:latin typeface="+mj-lt"/>
          <a:ea typeface="ＭＳ Ｐゴシック" pitchFamily="-106" charset="-128"/>
          <a:cs typeface="ＭＳ Ｐゴシック" pitchFamily="-106" charset="-128"/>
        </a:defRPr>
      </a:lvl1pPr>
      <a:lvl2pPr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2pPr>
      <a:lvl3pPr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3pPr>
      <a:lvl4pPr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4pPr>
      <a:lvl5pPr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5pPr>
      <a:lvl6pPr marL="4572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6pPr>
      <a:lvl7pPr marL="9144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7pPr>
      <a:lvl8pPr marL="13716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8pPr>
      <a:lvl9pPr marL="1828800" algn="l" defTabSz="457200" rtl="0" eaLnBrk="1" fontAlgn="base" hangingPunct="1">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9pPr>
    </p:titleStyle>
    <p:bodyStyle>
      <a:lvl1pPr marL="342900" indent="-342900" algn="l" defTabSz="457200" rtl="0" fontAlgn="base">
        <a:spcBef>
          <a:spcPct val="20000"/>
        </a:spcBef>
        <a:spcAft>
          <a:spcPct val="0"/>
        </a:spcAft>
        <a:buFont typeface="Arial" pitchFamily="127" charset="0"/>
        <a:buChar char="•"/>
        <a:defRPr sz="2400" kern="1200">
          <a:solidFill>
            <a:schemeClr val="tx1"/>
          </a:solidFill>
          <a:latin typeface="+mn-lt"/>
          <a:ea typeface="ＭＳ Ｐゴシック" pitchFamily="-106" charset="-128"/>
          <a:cs typeface="ＭＳ Ｐゴシック" pitchFamily="-106" charset="-128"/>
        </a:defRPr>
      </a:lvl1pPr>
      <a:lvl2pPr marL="742950" indent="-285750" algn="l" defTabSz="457200" rtl="0" fontAlgn="base">
        <a:spcBef>
          <a:spcPct val="20000"/>
        </a:spcBef>
        <a:spcAft>
          <a:spcPct val="0"/>
        </a:spcAft>
        <a:buFont typeface="Arial" pitchFamily="127" charset="0"/>
        <a:buChar char="–"/>
        <a:defRPr sz="2000" kern="1200">
          <a:solidFill>
            <a:schemeClr val="tx1"/>
          </a:solidFill>
          <a:latin typeface="Calibri" pitchFamily="34" charset="0"/>
          <a:ea typeface="ＭＳ Ｐゴシック" pitchFamily="-106" charset="-128"/>
          <a:cs typeface="Calibri" pitchFamily="34" charset="0"/>
        </a:defRPr>
      </a:lvl2pPr>
      <a:lvl3pPr marL="1143000" indent="-228600" algn="l" defTabSz="457200" rtl="0" fontAlgn="base">
        <a:spcBef>
          <a:spcPct val="20000"/>
        </a:spcBef>
        <a:spcAft>
          <a:spcPct val="0"/>
        </a:spcAft>
        <a:buFont typeface="Arial" pitchFamily="127" charset="0"/>
        <a:buChar char="•"/>
        <a:defRPr sz="2400" kern="1200">
          <a:solidFill>
            <a:schemeClr val="tx1"/>
          </a:solidFill>
          <a:latin typeface="Calibri" pitchFamily="34" charset="0"/>
          <a:ea typeface="ＭＳ Ｐゴシック" pitchFamily="-106" charset="-128"/>
          <a:cs typeface="Calibri" pitchFamily="34" charset="0"/>
        </a:defRPr>
      </a:lvl3pPr>
      <a:lvl4pPr marL="1600200" indent="-228600" algn="l" defTabSz="457200" rtl="0" fontAlgn="base">
        <a:spcBef>
          <a:spcPct val="20000"/>
        </a:spcBef>
        <a:spcAft>
          <a:spcPct val="0"/>
        </a:spcAft>
        <a:buFont typeface="Arial" pitchFamily="127" charset="0"/>
        <a:buChar char="–"/>
        <a:defRPr sz="2000" kern="1200">
          <a:solidFill>
            <a:schemeClr val="tx1"/>
          </a:solidFill>
          <a:latin typeface="Calibri" pitchFamily="34" charset="0"/>
          <a:ea typeface="ＭＳ Ｐゴシック" pitchFamily="-106" charset="-128"/>
          <a:cs typeface="Calibri" pitchFamily="34" charset="0"/>
        </a:defRPr>
      </a:lvl4pPr>
      <a:lvl5pPr marL="2057400" indent="-228600" algn="l" defTabSz="457200" rtl="0" fontAlgn="base">
        <a:spcBef>
          <a:spcPct val="20000"/>
        </a:spcBef>
        <a:spcAft>
          <a:spcPct val="0"/>
        </a:spcAft>
        <a:buFont typeface="Arial" pitchFamily="127" charset="0"/>
        <a:buChar char="»"/>
        <a:defRPr sz="2000" kern="1200">
          <a:solidFill>
            <a:schemeClr val="tx1"/>
          </a:solidFill>
          <a:latin typeface="Calibri" pitchFamily="34" charset="0"/>
          <a:ea typeface="ＭＳ Ｐゴシック" pitchFamily="-106" charset="-128"/>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Text Box 11"/>
          <p:cNvSpPr txBox="1">
            <a:spLocks noChangeArrowheads="1"/>
          </p:cNvSpPr>
          <p:nvPr/>
        </p:nvSpPr>
        <p:spPr bwMode="auto">
          <a:xfrm>
            <a:off x="8756650" y="6624638"/>
            <a:ext cx="482600" cy="274637"/>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defRPr/>
            </a:pPr>
            <a:fld id="{145BE91D-B2D4-4177-BF93-37FBB08F437E}" type="slidenum">
              <a:rPr lang="en-US" sz="1200">
                <a:solidFill>
                  <a:prstClr val="black"/>
                </a:solidFill>
                <a:cs typeface="Arial" charset="0"/>
              </a:rPr>
              <a:pPr algn="ctr" eaLnBrk="0" fontAlgn="base" hangingPunct="0">
                <a:spcBef>
                  <a:spcPct val="50000"/>
                </a:spcBef>
                <a:spcAft>
                  <a:spcPct val="0"/>
                </a:spcAft>
                <a:defRPr/>
              </a:pPr>
              <a:t>‹#›</a:t>
            </a:fld>
            <a:endParaRPr lang="en-US" sz="1200" dirty="0">
              <a:solidFill>
                <a:prstClr val="black"/>
              </a:solidFill>
              <a:cs typeface="Arial" charset="0"/>
            </a:endParaRPr>
          </a:p>
        </p:txBody>
      </p:sp>
      <p:sp>
        <p:nvSpPr>
          <p:cNvPr id="7" name="Rectangle 6"/>
          <p:cNvSpPr/>
          <p:nvPr userDrawn="1"/>
        </p:nvSpPr>
        <p:spPr bwMode="auto">
          <a:xfrm>
            <a:off x="0" y="0"/>
            <a:ext cx="9144000" cy="914400"/>
          </a:xfrm>
          <a:prstGeom prst="rect">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black"/>
              </a:solidFill>
              <a:latin typeface="Times New Roman" pitchFamily="18" charset="0"/>
              <a:cs typeface="Arial" charset="0"/>
            </a:endParaRPr>
          </a:p>
        </p:txBody>
      </p:sp>
      <p:grpSp>
        <p:nvGrpSpPr>
          <p:cNvPr id="8" name="Group 26"/>
          <p:cNvGrpSpPr>
            <a:grpSpLocks noChangeAspect="1"/>
          </p:cNvGrpSpPr>
          <p:nvPr userDrawn="1"/>
        </p:nvGrpSpPr>
        <p:grpSpPr bwMode="auto">
          <a:xfrm>
            <a:off x="128591" y="69851"/>
            <a:ext cx="871474" cy="831184"/>
            <a:chOff x="2071" y="816"/>
            <a:chExt cx="1975" cy="1928"/>
          </a:xfrm>
        </p:grpSpPr>
        <p:pic>
          <p:nvPicPr>
            <p:cNvPr id="9" name="Picture 27"/>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071" y="816"/>
              <a:ext cx="1975" cy="1925"/>
            </a:xfrm>
            <a:prstGeom prst="rect">
              <a:avLst/>
            </a:prstGeom>
            <a:noFill/>
            <a:ln w="9525">
              <a:noFill/>
              <a:miter lim="800000"/>
              <a:headEnd/>
              <a:tailEnd/>
            </a:ln>
          </p:spPr>
        </p:pic>
        <p:sp>
          <p:nvSpPr>
            <p:cNvPr id="10" name="Oval 28"/>
            <p:cNvSpPr>
              <a:spLocks noChangeArrowheads="1"/>
            </p:cNvSpPr>
            <p:nvPr/>
          </p:nvSpPr>
          <p:spPr bwMode="auto">
            <a:xfrm>
              <a:off x="2071" y="819"/>
              <a:ext cx="1972" cy="1925"/>
            </a:xfrm>
            <a:prstGeom prst="ellipse">
              <a:avLst/>
            </a:prstGeom>
            <a:noFill/>
            <a:ln w="38100" cap="sq">
              <a:solidFill>
                <a:srgbClr val="CC9900"/>
              </a:solidFill>
              <a:round/>
              <a:headEnd type="none" w="sm" len="sm"/>
              <a:tailEnd type="none" w="sm" len="sm"/>
            </a:ln>
            <a:effectLst/>
          </p:spPr>
          <p:txBody>
            <a:bodyPr wrap="none" anchor="ctr"/>
            <a:lstStyle/>
            <a:p>
              <a:pPr fontAlgn="base">
                <a:spcBef>
                  <a:spcPct val="0"/>
                </a:spcBef>
                <a:spcAft>
                  <a:spcPct val="0"/>
                </a:spcAft>
                <a:defRPr/>
              </a:pPr>
              <a:endParaRPr lang="en-US" sz="2000" i="1">
                <a:solidFill>
                  <a:prstClr val="black"/>
                </a:solidFill>
                <a:cs typeface="Arial" charset="0"/>
              </a:endParaRPr>
            </a:p>
          </p:txBody>
        </p:sp>
      </p:grpSp>
    </p:spTree>
    <p:extLst>
      <p:ext uri="{BB962C8B-B14F-4D97-AF65-F5344CB8AC3E}">
        <p14:creationId xmlns:p14="http://schemas.microsoft.com/office/powerpoint/2010/main" val="2190249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iming>
    <p:tnLst>
      <p:par>
        <p:cTn id="1" dur="indefinite" restart="never" nodeType="tmRoot"/>
      </p:par>
    </p:tnLst>
  </p:timing>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hyperlink" Target="https://vimeo.com/candlelightfilms/review/125660544/5fabf8cb33"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hris.Ford@hq.doe.gov" TargetMode="Externa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energy.gov/diversity/working-us/minority-serving-institution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0" y="2667000"/>
            <a:ext cx="9144000" cy="1470025"/>
          </a:xfrm>
        </p:spPr>
        <p:txBody>
          <a:bodyPr>
            <a:normAutofit fontScale="90000"/>
          </a:bodyPr>
          <a:lstStyle/>
          <a:p>
            <a:r>
              <a:rPr lang="en-US" sz="4000" b="1" dirty="0" smtClean="0"/>
              <a:t>DOE Office of Economic Impact &amp; Diversity Lab-to-Market Pilot</a:t>
            </a:r>
            <a:br>
              <a:rPr lang="en-US" sz="4000" b="1" dirty="0" smtClean="0"/>
            </a:br>
            <a:r>
              <a:rPr lang="en-US" sz="4000" b="1" dirty="0" smtClean="0"/>
              <a:t>Tech Transfer Working Group Summer Meeting</a:t>
            </a:r>
            <a:r>
              <a:rPr lang="en-US" dirty="0" smtClean="0"/>
              <a:t/>
            </a:r>
            <a:br>
              <a:rPr lang="en-US" dirty="0" smtClean="0"/>
            </a:br>
            <a:endParaRPr lang="en-US" sz="2700" dirty="0">
              <a:solidFill>
                <a:prstClr val="black"/>
              </a:solidFill>
              <a:latin typeface="+mn-lt"/>
              <a:cs typeface="Arial" pitchFamily="34" charset="0"/>
            </a:endParaRPr>
          </a:p>
        </p:txBody>
      </p:sp>
      <p:sp>
        <p:nvSpPr>
          <p:cNvPr id="10" name="Subtitle 9"/>
          <p:cNvSpPr>
            <a:spLocks noGrp="1"/>
          </p:cNvSpPr>
          <p:nvPr>
            <p:ph type="subTitle" idx="1"/>
          </p:nvPr>
        </p:nvSpPr>
        <p:spPr>
          <a:xfrm>
            <a:off x="0" y="4343400"/>
            <a:ext cx="9220200" cy="1524000"/>
          </a:xfrm>
        </p:spPr>
        <p:txBody>
          <a:bodyPr>
            <a:normAutofit fontScale="85000" lnSpcReduction="20000"/>
          </a:bodyPr>
          <a:lstStyle/>
          <a:p>
            <a:r>
              <a:rPr lang="en-US" b="1" dirty="0" smtClean="0">
                <a:solidFill>
                  <a:prstClr val="black"/>
                </a:solidFill>
                <a:cs typeface="Arial" pitchFamily="34" charset="0"/>
              </a:rPr>
              <a:t>J. </a:t>
            </a:r>
            <a:r>
              <a:rPr lang="en-US" b="1" dirty="0">
                <a:solidFill>
                  <a:prstClr val="black"/>
                </a:solidFill>
                <a:cs typeface="Arial" pitchFamily="34" charset="0"/>
              </a:rPr>
              <a:t>Chris </a:t>
            </a:r>
            <a:r>
              <a:rPr lang="en-US" b="1" dirty="0" smtClean="0">
                <a:solidFill>
                  <a:prstClr val="black"/>
                </a:solidFill>
                <a:cs typeface="Arial" pitchFamily="34" charset="0"/>
              </a:rPr>
              <a:t>Ford, Ph.D.</a:t>
            </a:r>
            <a:r>
              <a:rPr lang="en-US" b="1" dirty="0">
                <a:solidFill>
                  <a:prstClr val="black"/>
                </a:solidFill>
                <a:cs typeface="Arial" pitchFamily="34" charset="0"/>
              </a:rPr>
              <a:t/>
            </a:r>
            <a:br>
              <a:rPr lang="en-US" b="1" dirty="0">
                <a:solidFill>
                  <a:prstClr val="black"/>
                </a:solidFill>
                <a:cs typeface="Arial" pitchFamily="34" charset="0"/>
              </a:rPr>
            </a:br>
            <a:r>
              <a:rPr lang="en-US" b="1" dirty="0" smtClean="0">
                <a:solidFill>
                  <a:prstClr val="black"/>
                </a:solidFill>
                <a:cs typeface="Arial" pitchFamily="34" charset="0"/>
              </a:rPr>
              <a:t>Technical Advisor to the ED Director</a:t>
            </a:r>
            <a:r>
              <a:rPr lang="en-US" b="1" dirty="0">
                <a:solidFill>
                  <a:prstClr val="black"/>
                </a:solidFill>
                <a:cs typeface="Arial" pitchFamily="34" charset="0"/>
              </a:rPr>
              <a:t/>
            </a:r>
            <a:br>
              <a:rPr lang="en-US" b="1" dirty="0">
                <a:solidFill>
                  <a:prstClr val="black"/>
                </a:solidFill>
                <a:cs typeface="Arial" pitchFamily="34" charset="0"/>
              </a:rPr>
            </a:br>
            <a:r>
              <a:rPr lang="en-US" dirty="0">
                <a:solidFill>
                  <a:prstClr val="black"/>
                </a:solidFill>
                <a:cs typeface="Arial" pitchFamily="34" charset="0"/>
              </a:rPr>
              <a:t>Office of Economic Impact &amp; Diversity </a:t>
            </a:r>
            <a:endParaRPr lang="en-US" dirty="0" smtClean="0">
              <a:solidFill>
                <a:prstClr val="black"/>
              </a:solidFill>
              <a:cs typeface="Arial" pitchFamily="34" charset="0"/>
            </a:endParaRPr>
          </a:p>
          <a:p>
            <a:r>
              <a:rPr lang="en-US" dirty="0" smtClean="0">
                <a:solidFill>
                  <a:prstClr val="black"/>
                </a:solidFill>
                <a:cs typeface="Arial" pitchFamily="34" charset="0"/>
              </a:rPr>
              <a:t>June 17, 2015</a:t>
            </a:r>
          </a:p>
        </p:txBody>
      </p:sp>
    </p:spTree>
    <p:extLst>
      <p:ext uri="{BB962C8B-B14F-4D97-AF65-F5344CB8AC3E}">
        <p14:creationId xmlns:p14="http://schemas.microsoft.com/office/powerpoint/2010/main" val="1645547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Relevant Tech Transfer Policy</a:t>
            </a:r>
            <a:endParaRPr lang="en-US" dirty="0"/>
          </a:p>
        </p:txBody>
      </p:sp>
      <p:sp>
        <p:nvSpPr>
          <p:cNvPr id="3" name="Content Placeholder 2"/>
          <p:cNvSpPr>
            <a:spLocks noGrp="1"/>
          </p:cNvSpPr>
          <p:nvPr>
            <p:ph idx="1"/>
          </p:nvPr>
        </p:nvSpPr>
        <p:spPr>
          <a:xfrm>
            <a:off x="0" y="838200"/>
            <a:ext cx="9144000" cy="5334000"/>
          </a:xfrm>
        </p:spPr>
        <p:txBody>
          <a:bodyPr>
            <a:normAutofit fontScale="40000" lnSpcReduction="20000"/>
          </a:bodyPr>
          <a:lstStyle/>
          <a:p>
            <a:r>
              <a:rPr lang="en-US" sz="3500" b="1" dirty="0" smtClean="0">
                <a:solidFill>
                  <a:schemeClr val="tx1"/>
                </a:solidFill>
              </a:rPr>
              <a:t>(</a:t>
            </a:r>
            <a:r>
              <a:rPr lang="en-US" sz="3500" b="1" dirty="0">
                <a:solidFill>
                  <a:schemeClr val="tx1"/>
                </a:solidFill>
              </a:rPr>
              <a:t>DEAR) 970.5226-1</a:t>
            </a:r>
            <a:r>
              <a:rPr lang="en-US" sz="3500" b="1" dirty="0"/>
              <a:t>, “Diversity Plan” clause, the Management and Operating (M&amp;O) contractor must have a “total package” Diversity </a:t>
            </a:r>
            <a:r>
              <a:rPr lang="en-US" sz="3500" b="1" dirty="0" smtClean="0"/>
              <a:t>Plan: </a:t>
            </a:r>
            <a:r>
              <a:rPr lang="en-US" sz="3500" b="1" dirty="0">
                <a:solidFill>
                  <a:srgbClr val="3333FF"/>
                </a:solidFill>
              </a:rPr>
              <a:t>Economic development including technology </a:t>
            </a:r>
            <a:r>
              <a:rPr lang="en-US" sz="3500" b="1" dirty="0" smtClean="0">
                <a:solidFill>
                  <a:srgbClr val="3333FF"/>
                </a:solidFill>
              </a:rPr>
              <a:t>transfer</a:t>
            </a:r>
            <a:r>
              <a:rPr lang="en-US" sz="3500" dirty="0" smtClean="0"/>
              <a:t>, and the following pertinent mandates:</a:t>
            </a:r>
          </a:p>
          <a:p>
            <a:pPr lvl="1"/>
            <a:r>
              <a:rPr lang="en-US" sz="3000" dirty="0"/>
              <a:t>The Diversity plan </a:t>
            </a:r>
            <a:r>
              <a:rPr lang="en-US" sz="3000" dirty="0" smtClean="0"/>
              <a:t>is to </a:t>
            </a:r>
            <a:r>
              <a:rPr lang="en-US" sz="3000" dirty="0"/>
              <a:t>encourage and foster relationships with minority serving institutions (MSIs) and develop strategic partnerships with professional and scientific organizations to promote careers in STEM and increase participation in subcontracting opportunities, research and development partnerships, and mentor-protégé’ </a:t>
            </a:r>
            <a:r>
              <a:rPr lang="en-US" sz="3000" dirty="0" smtClean="0"/>
              <a:t>relationships. </a:t>
            </a:r>
            <a:endParaRPr lang="en-US" sz="3000" dirty="0"/>
          </a:p>
          <a:p>
            <a:pPr lvl="0"/>
            <a:r>
              <a:rPr lang="en-US" sz="3500" b="1" dirty="0" smtClean="0">
                <a:solidFill>
                  <a:schemeClr val="tx1"/>
                </a:solidFill>
              </a:rPr>
              <a:t>Tech Transfer Policies</a:t>
            </a:r>
          </a:p>
          <a:p>
            <a:pPr lvl="1"/>
            <a:r>
              <a:rPr lang="en-US" sz="3100" b="1" dirty="0" smtClean="0">
                <a:solidFill>
                  <a:srgbClr val="00B050"/>
                </a:solidFill>
              </a:rPr>
              <a:t>Stevenson-</a:t>
            </a:r>
            <a:r>
              <a:rPr lang="en-US" sz="3100" b="1" dirty="0" err="1" smtClean="0">
                <a:solidFill>
                  <a:srgbClr val="00B050"/>
                </a:solidFill>
              </a:rPr>
              <a:t>Wydler</a:t>
            </a:r>
            <a:r>
              <a:rPr lang="en-US" sz="3100" b="1" dirty="0" smtClean="0">
                <a:solidFill>
                  <a:srgbClr val="00B050"/>
                </a:solidFill>
              </a:rPr>
              <a:t> Technology Innovation Act of 1980 </a:t>
            </a:r>
            <a:r>
              <a:rPr lang="en-US" sz="3100" dirty="0" smtClean="0"/>
              <a:t>-- Purpose: “stimulating improved utilization of federally funded technology developments … by state and local governments and the private sector.”</a:t>
            </a:r>
          </a:p>
          <a:p>
            <a:pPr lvl="1"/>
            <a:r>
              <a:rPr lang="en-US" sz="3100" b="1" dirty="0" smtClean="0">
                <a:solidFill>
                  <a:srgbClr val="00B050"/>
                </a:solidFill>
              </a:rPr>
              <a:t>Federal Technology Transfer Act 1986</a:t>
            </a:r>
            <a:r>
              <a:rPr lang="en-US" sz="3100" dirty="0" smtClean="0"/>
              <a:t> -- Technology transfer is a responsibility for all federal lab scientists and technology transfer activities are to be considered in employee performance evaluations. </a:t>
            </a:r>
          </a:p>
          <a:p>
            <a:pPr lvl="1"/>
            <a:r>
              <a:rPr lang="en-US" sz="3100" b="1" dirty="0" smtClean="0">
                <a:solidFill>
                  <a:srgbClr val="00B050"/>
                </a:solidFill>
              </a:rPr>
              <a:t>Executive Order 12591, 1987 </a:t>
            </a:r>
            <a:r>
              <a:rPr lang="en-US" sz="3100" dirty="0" smtClean="0"/>
              <a:t>-- All agencies are required to “assist in the transfer of technology to the marketplace” </a:t>
            </a:r>
          </a:p>
          <a:p>
            <a:pPr lvl="0"/>
            <a:r>
              <a:rPr lang="en-US" sz="3500" b="1" dirty="0" smtClean="0">
                <a:solidFill>
                  <a:srgbClr val="00B050"/>
                </a:solidFill>
              </a:rPr>
              <a:t>Energy Policy Act 2005 </a:t>
            </a:r>
            <a:r>
              <a:rPr lang="en-US" sz="3500" dirty="0" smtClean="0"/>
              <a:t>-- “The Secretary shall establish an </a:t>
            </a:r>
            <a:r>
              <a:rPr lang="en-US" sz="3500" b="1" dirty="0" smtClean="0"/>
              <a:t>Energy Technology Commercialization Fund</a:t>
            </a:r>
            <a:r>
              <a:rPr lang="en-US" sz="3500" dirty="0" smtClean="0"/>
              <a:t>, using 0.9 percent of the amount made available to the Department for applied energy research, development, demonstration, and commercial application for each fiscal year, to be used to provide matching funds with private partners to promote promising energy technologies for commercial purposes.” (Section 1001)</a:t>
            </a:r>
          </a:p>
          <a:p>
            <a:pPr lvl="0"/>
            <a:r>
              <a:rPr lang="en-US" sz="3500" b="1" dirty="0" smtClean="0">
                <a:solidFill>
                  <a:srgbClr val="3333FF"/>
                </a:solidFill>
              </a:rPr>
              <a:t>Presidential Memorandum 2011 </a:t>
            </a:r>
            <a:r>
              <a:rPr lang="en-US" sz="3500" dirty="0" smtClean="0"/>
              <a:t>-- </a:t>
            </a:r>
            <a:r>
              <a:rPr lang="en-US" sz="3500" b="1" dirty="0" smtClean="0">
                <a:solidFill>
                  <a:srgbClr val="00B050"/>
                </a:solidFill>
              </a:rPr>
              <a:t>Accelerating Technology Transfer and Commercialization of Federal Research in Support of High-Growth Businesses</a:t>
            </a:r>
            <a:r>
              <a:rPr lang="en-US" sz="3500" dirty="0" smtClean="0"/>
              <a:t>. </a:t>
            </a:r>
          </a:p>
          <a:p>
            <a:pPr lvl="1"/>
            <a:r>
              <a:rPr lang="en-US" sz="3000" u="sng" dirty="0" smtClean="0"/>
              <a:t>Each executive department and agency that conducts R&amp;D commits to improve the results from its technology transfer and commercialization activities</a:t>
            </a:r>
            <a:r>
              <a:rPr lang="en-US" sz="3000" dirty="0" smtClean="0"/>
              <a:t>.  The aim is to increase the successful outcomes of these activities significantly over the next 5 years, while simultaneously achieving excellence in our basic and mission focused research activities.</a:t>
            </a:r>
            <a:endParaRPr lang="en-US" sz="4000" dirty="0" smtClean="0"/>
          </a:p>
          <a:p>
            <a:pPr lvl="1"/>
            <a:r>
              <a:rPr lang="en-US" sz="3000" u="sng" dirty="0" smtClean="0"/>
              <a:t>Establish Goals and Measure Progress</a:t>
            </a:r>
            <a:r>
              <a:rPr lang="en-US" sz="3000" dirty="0" smtClean="0"/>
              <a:t>.  Establishing performance goals, metrics, and evaluation methods, as well as implementing and tracking progress relative to those goals, is critical to improving the returns from Federal R&amp;D investments.</a:t>
            </a:r>
            <a:endParaRPr lang="en-US" sz="4000" dirty="0" smtClean="0"/>
          </a:p>
          <a:p>
            <a:pPr lvl="1"/>
            <a:r>
              <a:rPr lang="en-US" sz="3000" u="sng" dirty="0" smtClean="0"/>
              <a:t>Streamline the Federal Government's Technology Transfer and Commercialization Process</a:t>
            </a:r>
            <a:r>
              <a:rPr lang="en-US" sz="3000" dirty="0" smtClean="0"/>
              <a:t>. Streamlining licensing procedures, improving public availability of federally owned inventions from across the Federal Government, and improving the executive branch's </a:t>
            </a:r>
            <a:r>
              <a:rPr lang="en-US" sz="3000" u="sng" dirty="0" smtClean="0"/>
              <a:t>Small Business Innovation Research (SBIR) </a:t>
            </a:r>
            <a:r>
              <a:rPr lang="en-US" sz="3000" dirty="0" smtClean="0"/>
              <a:t>and </a:t>
            </a:r>
            <a:r>
              <a:rPr lang="en-US" sz="3000" u="sng" dirty="0" smtClean="0"/>
              <a:t>Small Business Technology Transfer (SBTT) </a:t>
            </a:r>
            <a:r>
              <a:rPr lang="en-US" sz="3000" dirty="0" smtClean="0"/>
              <a:t>programs based on best practices will accelerate technology transfer from Federal laboratories and other facilities and </a:t>
            </a:r>
            <a:r>
              <a:rPr lang="en-US" sz="3000" u="sng" dirty="0" smtClean="0"/>
              <a:t>spur entrepreneurship</a:t>
            </a:r>
            <a:r>
              <a:rPr lang="en-US" sz="3000" dirty="0" smtClean="0"/>
              <a:t>. </a:t>
            </a:r>
            <a:endParaRPr lang="en-US" sz="4000" dirty="0" smtClean="0"/>
          </a:p>
          <a:p>
            <a:pPr lvl="1"/>
            <a:r>
              <a:rPr lang="en-US" sz="3500" b="1" u="sng" dirty="0" smtClean="0">
                <a:solidFill>
                  <a:srgbClr val="3333FF"/>
                </a:solidFill>
              </a:rPr>
              <a:t>Facilitate Commercialization through Local and Regional Partnerships</a:t>
            </a:r>
            <a:r>
              <a:rPr lang="en-US" sz="3500" b="1" dirty="0" smtClean="0">
                <a:solidFill>
                  <a:srgbClr val="3333FF"/>
                </a:solidFill>
              </a:rPr>
              <a:t>. Agencies must take steps to enhance successful technology innovation networks by fostering increased Federal laboratory engagement with external partners, including universities, industry consortia, economic development entities, and State and local governments.</a:t>
            </a:r>
            <a:endParaRPr lang="en-US" sz="4500" b="1" dirty="0" smtClean="0">
              <a:solidFill>
                <a:srgbClr val="3333FF"/>
              </a:solidFill>
            </a:endParaRPr>
          </a:p>
          <a:p>
            <a:endParaRPr lang="en-US" dirty="0"/>
          </a:p>
        </p:txBody>
      </p:sp>
      <p:sp>
        <p:nvSpPr>
          <p:cNvPr id="4" name="Slide Number Placeholder 3"/>
          <p:cNvSpPr>
            <a:spLocks noGrp="1"/>
          </p:cNvSpPr>
          <p:nvPr>
            <p:ph type="sldNum" sz="quarter" idx="12"/>
          </p:nvPr>
        </p:nvSpPr>
        <p:spPr/>
        <p:txBody>
          <a:bodyPr/>
          <a:lstStyle/>
          <a:p>
            <a:pPr>
              <a:defRPr/>
            </a:pPr>
            <a:r>
              <a:rPr lang="en-US" smtClean="0">
                <a:solidFill>
                  <a:prstClr val="black">
                    <a:tint val="75000"/>
                  </a:prstClr>
                </a:solidFill>
              </a:rPr>
              <a:t>                             </a:t>
            </a:r>
            <a:fld id="{2B146464-0444-4459-A94F-BCE626D6DEC0}" type="slidenum">
              <a:rPr lang="en-US" smtClean="0">
                <a:solidFill>
                  <a:prstClr val="black">
                    <a:tint val="75000"/>
                  </a:prstClr>
                </a:solidFill>
              </a:rPr>
              <a:pPr>
                <a:defRPr/>
              </a:pPr>
              <a:t>10</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ED/MBDA Approach to Lab-to-Market</a:t>
            </a:r>
            <a:endParaRPr lang="en-US" dirty="0"/>
          </a:p>
        </p:txBody>
      </p:sp>
      <p:sp>
        <p:nvSpPr>
          <p:cNvPr id="7" name="Text Placeholder 6"/>
          <p:cNvSpPr>
            <a:spLocks noGrp="1"/>
          </p:cNvSpPr>
          <p:nvPr>
            <p:ph type="body" idx="1"/>
          </p:nvPr>
        </p:nvSpPr>
        <p:spPr>
          <a:xfrm>
            <a:off x="304800" y="1295400"/>
            <a:ext cx="4343400" cy="762000"/>
          </a:xfrm>
        </p:spPr>
        <p:txBody>
          <a:bodyPr>
            <a:normAutofit/>
          </a:bodyPr>
          <a:lstStyle/>
          <a:p>
            <a:pPr algn="ctr"/>
            <a:r>
              <a:rPr lang="en-US" sz="2200" dirty="0" smtClean="0"/>
              <a:t>Aligning Policy and the U.S. Innovation Ecosystem</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842528366"/>
              </p:ext>
            </p:extLst>
          </p:nvPr>
        </p:nvGraphicFramePr>
        <p:xfrm>
          <a:off x="533400" y="2057400"/>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7"/>
          <p:cNvSpPr>
            <a:spLocks noGrp="1"/>
          </p:cNvSpPr>
          <p:nvPr>
            <p:ph type="body" sz="quarter" idx="3"/>
          </p:nvPr>
        </p:nvSpPr>
        <p:spPr>
          <a:xfrm>
            <a:off x="4572000" y="1295400"/>
            <a:ext cx="4343400" cy="762000"/>
          </a:xfrm>
        </p:spPr>
        <p:txBody>
          <a:bodyPr>
            <a:normAutofit fontScale="92500"/>
          </a:bodyPr>
          <a:lstStyle/>
          <a:p>
            <a:pPr algn="ctr"/>
            <a:r>
              <a:rPr lang="en-US" dirty="0" smtClean="0"/>
              <a:t>Robust Program Design with Focus on the U.S. Innovation Ecosystem</a:t>
            </a:r>
            <a:endParaRPr lang="en-US" dirty="0"/>
          </a:p>
        </p:txBody>
      </p:sp>
      <p:sp>
        <p:nvSpPr>
          <p:cNvPr id="9" name="Content Placeholder 8"/>
          <p:cNvSpPr>
            <a:spLocks noGrp="1"/>
          </p:cNvSpPr>
          <p:nvPr>
            <p:ph sz="quarter" idx="4"/>
          </p:nvPr>
        </p:nvSpPr>
        <p:spPr>
          <a:xfrm>
            <a:off x="4648200" y="2209800"/>
            <a:ext cx="4041775" cy="3951288"/>
          </a:xfrm>
        </p:spPr>
        <p:txBody>
          <a:bodyPr/>
          <a:lstStyle/>
          <a:p>
            <a:r>
              <a:rPr lang="en-US" dirty="0" smtClean="0"/>
              <a:t>ED/MBDA’s strategy for Lab-to-Market has focused on the building a bridge to the U.S. innovation ecosystem. </a:t>
            </a:r>
          </a:p>
          <a:p>
            <a:pPr lvl="1"/>
            <a:r>
              <a:rPr lang="en-US" dirty="0" smtClean="0"/>
              <a:t>With a robust approach, the strategy allows for changes at the White House and DOC &amp; DOE senior leadership.</a:t>
            </a:r>
          </a:p>
          <a:p>
            <a:pPr lvl="1"/>
            <a:r>
              <a:rPr lang="en-US" dirty="0" smtClean="0"/>
              <a:t>Ensures long term sustainable program growth.</a:t>
            </a:r>
            <a:endParaRPr lang="en-US" dirty="0"/>
          </a:p>
        </p:txBody>
      </p:sp>
      <p:sp>
        <p:nvSpPr>
          <p:cNvPr id="4" name="Slide Number Placeholder 3"/>
          <p:cNvSpPr>
            <a:spLocks noGrp="1"/>
          </p:cNvSpPr>
          <p:nvPr>
            <p:ph type="sldNum" sz="quarter" idx="12"/>
          </p:nvPr>
        </p:nvSpPr>
        <p:spPr/>
        <p:txBody>
          <a:bodyPr/>
          <a:lstStyle/>
          <a:p>
            <a:pPr>
              <a:defRPr/>
            </a:pPr>
            <a:r>
              <a:rPr lang="en-US" smtClean="0">
                <a:solidFill>
                  <a:prstClr val="black">
                    <a:tint val="75000"/>
                  </a:prstClr>
                </a:solidFill>
              </a:rPr>
              <a:t>                             </a:t>
            </a:r>
            <a:fld id="{2B146464-0444-4459-A94F-BCE626D6DEC0}"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204998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Differentiation from other DOE &amp; DOC Programs</a:t>
            </a:r>
            <a:endParaRPr lang="en-US" dirty="0"/>
          </a:p>
        </p:txBody>
      </p:sp>
      <p:sp>
        <p:nvSpPr>
          <p:cNvPr id="3" name="Content Placeholder 2"/>
          <p:cNvSpPr>
            <a:spLocks noGrp="1"/>
          </p:cNvSpPr>
          <p:nvPr>
            <p:ph idx="1"/>
          </p:nvPr>
        </p:nvSpPr>
        <p:spPr>
          <a:xfrm>
            <a:off x="152400" y="1600200"/>
            <a:ext cx="8915400" cy="4525963"/>
          </a:xfrm>
        </p:spPr>
        <p:txBody>
          <a:bodyPr/>
          <a:lstStyle/>
          <a:p>
            <a:r>
              <a:rPr lang="en-US" dirty="0" smtClean="0"/>
              <a:t>Measured Inclusion of Minorities: MSIs and MBEs.</a:t>
            </a:r>
          </a:p>
          <a:p>
            <a:r>
              <a:rPr lang="en-US" dirty="0" smtClean="0"/>
              <a:t>Emphasis on Ecosystem and Regional Tech Transfer &amp; Commercialization </a:t>
            </a:r>
            <a:r>
              <a:rPr lang="en-US" b="1" dirty="0" smtClean="0">
                <a:solidFill>
                  <a:srgbClr val="3333FF"/>
                </a:solidFill>
              </a:rPr>
              <a:t>Infrastructure</a:t>
            </a:r>
            <a:r>
              <a:rPr lang="en-US" dirty="0" smtClean="0"/>
              <a:t>.</a:t>
            </a:r>
          </a:p>
          <a:p>
            <a:r>
              <a:rPr lang="en-US" dirty="0" smtClean="0"/>
              <a:t>Leveraging of Public and Private resources for both execution, advisement, and funding.</a:t>
            </a:r>
          </a:p>
          <a:p>
            <a:r>
              <a:rPr lang="en-US" dirty="0" smtClean="0"/>
              <a:t>Comprehensive approach that includes ecosystem, funding, and </a:t>
            </a:r>
            <a:r>
              <a:rPr lang="en-US" b="1" dirty="0" smtClean="0">
                <a:solidFill>
                  <a:srgbClr val="3333FF"/>
                </a:solidFill>
              </a:rPr>
              <a:t>STEM workforce</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r>
              <a:rPr lang="en-US" smtClean="0">
                <a:solidFill>
                  <a:prstClr val="black">
                    <a:tint val="75000"/>
                  </a:prstClr>
                </a:solidFill>
              </a:rPr>
              <a:t>                             </a:t>
            </a:r>
            <a:fld id="{2B146464-0444-4459-A94F-BCE626D6DEC0}"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227858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DOE-DOC Innovation Ecosystem Needs Defined</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pPr lvl="0"/>
            <a:r>
              <a:rPr lang="en-US" dirty="0" smtClean="0"/>
              <a:t>The initiative will address the following key innovation ecosystem needs:</a:t>
            </a:r>
          </a:p>
          <a:p>
            <a:pPr lvl="1"/>
            <a:r>
              <a:rPr lang="en-US" b="1" dirty="0"/>
              <a:t>Talent Development &amp; </a:t>
            </a:r>
            <a:r>
              <a:rPr lang="en-US" b="1" dirty="0" smtClean="0"/>
              <a:t>Entrepreneurship (Pilot)</a:t>
            </a:r>
            <a:endParaRPr lang="en-US" dirty="0"/>
          </a:p>
          <a:p>
            <a:pPr lvl="1"/>
            <a:r>
              <a:rPr lang="en-US" b="1" dirty="0"/>
              <a:t>Leveraging of Information Technology </a:t>
            </a:r>
            <a:r>
              <a:rPr lang="en-US" b="1" dirty="0" smtClean="0"/>
              <a:t>Tools (Pilot)</a:t>
            </a:r>
            <a:endParaRPr lang="en-US" b="1" dirty="0"/>
          </a:p>
          <a:p>
            <a:pPr lvl="2"/>
            <a:r>
              <a:rPr lang="en-US" b="1" dirty="0"/>
              <a:t>Technical Database of MSIs and DOE Lab Resources</a:t>
            </a:r>
          </a:p>
          <a:p>
            <a:pPr lvl="2"/>
            <a:r>
              <a:rPr lang="en-US" b="1" dirty="0"/>
              <a:t>Virtual Innovation Ecosystem</a:t>
            </a:r>
          </a:p>
          <a:p>
            <a:pPr lvl="2"/>
            <a:r>
              <a:rPr lang="en-US" b="1" dirty="0"/>
              <a:t>Crowd-Sourcing of Innovation Supply Chain</a:t>
            </a:r>
            <a:endParaRPr lang="en-US" dirty="0"/>
          </a:p>
          <a:p>
            <a:pPr lvl="1"/>
            <a:r>
              <a:rPr lang="en-US" b="1" dirty="0"/>
              <a:t>Ecosystem </a:t>
            </a:r>
            <a:r>
              <a:rPr lang="en-US" b="1" dirty="0" smtClean="0"/>
              <a:t>Coordination (Future)</a:t>
            </a:r>
            <a:endParaRPr lang="en-US" dirty="0"/>
          </a:p>
          <a:p>
            <a:pPr lvl="1"/>
            <a:r>
              <a:rPr lang="en-US" b="1" dirty="0" smtClean="0"/>
              <a:t>Funds </a:t>
            </a:r>
            <a:r>
              <a:rPr lang="en-US" b="1" dirty="0"/>
              <a:t>for Technology </a:t>
            </a:r>
            <a:r>
              <a:rPr lang="en-US" b="1" dirty="0" smtClean="0"/>
              <a:t>Maturation (Future)</a:t>
            </a:r>
            <a:endParaRPr lang="en-US" dirty="0" smtClean="0"/>
          </a:p>
          <a:p>
            <a:pPr lvl="0"/>
            <a:endParaRPr lang="en-US" dirty="0"/>
          </a:p>
          <a:p>
            <a:endParaRPr lang="en-US" dirty="0"/>
          </a:p>
        </p:txBody>
      </p:sp>
      <p:sp>
        <p:nvSpPr>
          <p:cNvPr id="4" name="Slide Number Placeholder 3"/>
          <p:cNvSpPr>
            <a:spLocks noGrp="1"/>
          </p:cNvSpPr>
          <p:nvPr>
            <p:ph type="sldNum" sz="quarter" idx="12"/>
          </p:nvPr>
        </p:nvSpPr>
        <p:spPr/>
        <p:txBody>
          <a:bodyPr/>
          <a:lstStyle/>
          <a:p>
            <a:pPr>
              <a:defRPr/>
            </a:pPr>
            <a:r>
              <a:rPr lang="en-US" smtClean="0">
                <a:solidFill>
                  <a:prstClr val="black">
                    <a:tint val="75000"/>
                  </a:prstClr>
                </a:solidFill>
              </a:rPr>
              <a:t>                             </a:t>
            </a:r>
            <a:fld id="{2B146464-0444-4459-A94F-BCE626D6DEC0}"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val="2096782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ED-MBDA: Lab-to-Market Pilot</a:t>
            </a:r>
            <a:endParaRPr lang="en-US" dirty="0"/>
          </a:p>
        </p:txBody>
      </p:sp>
      <p:sp>
        <p:nvSpPr>
          <p:cNvPr id="5" name="Text Placeholder 4"/>
          <p:cNvSpPr>
            <a:spLocks noGrp="1"/>
          </p:cNvSpPr>
          <p:nvPr>
            <p:ph type="body" idx="1"/>
          </p:nvPr>
        </p:nvSpPr>
        <p:spPr>
          <a:xfrm>
            <a:off x="457200" y="1066800"/>
            <a:ext cx="4040188" cy="639762"/>
          </a:xfrm>
        </p:spPr>
        <p:txBody>
          <a:bodyPr/>
          <a:lstStyle/>
          <a:p>
            <a:pPr algn="ctr"/>
            <a:r>
              <a:rPr lang="en-US" dirty="0" smtClean="0"/>
              <a:t>Pilot Features</a:t>
            </a:r>
            <a:endParaRPr lang="en-US" dirty="0"/>
          </a:p>
        </p:txBody>
      </p:sp>
      <p:sp>
        <p:nvSpPr>
          <p:cNvPr id="6" name="Content Placeholder 5"/>
          <p:cNvSpPr>
            <a:spLocks noGrp="1"/>
          </p:cNvSpPr>
          <p:nvPr>
            <p:ph sz="half" idx="2"/>
          </p:nvPr>
        </p:nvSpPr>
        <p:spPr>
          <a:xfrm>
            <a:off x="228600" y="1600200"/>
            <a:ext cx="5029200" cy="4419600"/>
          </a:xfrm>
        </p:spPr>
        <p:txBody>
          <a:bodyPr>
            <a:normAutofit fontScale="92500" lnSpcReduction="10000"/>
          </a:bodyPr>
          <a:lstStyle/>
          <a:p>
            <a:r>
              <a:rPr lang="en-US" dirty="0" smtClean="0"/>
              <a:t>14 MEISPP Summer Interns at LLNL (6) and Argonne (8)</a:t>
            </a:r>
          </a:p>
          <a:p>
            <a:r>
              <a:rPr lang="en-US" dirty="0" smtClean="0"/>
              <a:t>Key Goal/metric: Commercialization Packages (5-7)</a:t>
            </a:r>
          </a:p>
          <a:p>
            <a:r>
              <a:rPr lang="en-US" dirty="0" smtClean="0"/>
              <a:t>Coordination with Programs </a:t>
            </a:r>
            <a:r>
              <a:rPr lang="en-US" dirty="0"/>
              <a:t>via Minorities in Energy (MIE).</a:t>
            </a:r>
          </a:p>
          <a:p>
            <a:r>
              <a:rPr lang="en-US" dirty="0" smtClean="0"/>
              <a:t>Supports MIE Goal Areas 1 &amp; 2: STEM Workforce and Energy Economic Development.</a:t>
            </a:r>
          </a:p>
          <a:p>
            <a:r>
              <a:rPr lang="en-US" dirty="0" smtClean="0"/>
              <a:t>Launch: Argonne- June 1, 2015, LLNL-June 22, 2015</a:t>
            </a:r>
          </a:p>
          <a:p>
            <a:r>
              <a:rPr lang="en-US" dirty="0" smtClean="0"/>
              <a:t>In 2016, expand to 40 students and up to 5 DOE Labs.</a:t>
            </a:r>
          </a:p>
          <a:p>
            <a:endParaRPr lang="en-US" dirty="0"/>
          </a:p>
        </p:txBody>
      </p:sp>
      <p:sp>
        <p:nvSpPr>
          <p:cNvPr id="7" name="Text Placeholder 6"/>
          <p:cNvSpPr>
            <a:spLocks noGrp="1"/>
          </p:cNvSpPr>
          <p:nvPr>
            <p:ph type="body" sz="quarter" idx="3"/>
          </p:nvPr>
        </p:nvSpPr>
        <p:spPr>
          <a:xfrm>
            <a:off x="4648200" y="1066800"/>
            <a:ext cx="4041775" cy="639762"/>
          </a:xfrm>
        </p:spPr>
        <p:txBody>
          <a:bodyPr/>
          <a:lstStyle/>
          <a:p>
            <a:pPr algn="ctr"/>
            <a:r>
              <a:rPr lang="en-US" dirty="0" smtClean="0"/>
              <a:t>Technology Focus</a:t>
            </a:r>
            <a:endParaRPr lang="en-US" dirty="0"/>
          </a:p>
        </p:txBody>
      </p:sp>
      <p:sp>
        <p:nvSpPr>
          <p:cNvPr id="4" name="Slide Number Placeholder 3"/>
          <p:cNvSpPr>
            <a:spLocks noGrp="1"/>
          </p:cNvSpPr>
          <p:nvPr>
            <p:ph type="sldNum" sz="quarter" idx="12"/>
          </p:nvPr>
        </p:nvSpPr>
        <p:spPr/>
        <p:txBody>
          <a:bodyPr/>
          <a:lstStyle/>
          <a:p>
            <a:pPr>
              <a:defRPr/>
            </a:pPr>
            <a:r>
              <a:rPr lang="en-US" smtClean="0">
                <a:solidFill>
                  <a:prstClr val="black">
                    <a:tint val="75000"/>
                  </a:prstClr>
                </a:solidFill>
              </a:rPr>
              <a:t>                             </a:t>
            </a:r>
            <a:fld id="{2B146464-0444-4459-A94F-BCE626D6DEC0}" type="slidenum">
              <a:rPr lang="en-US" smtClean="0">
                <a:solidFill>
                  <a:prstClr val="black">
                    <a:tint val="75000"/>
                  </a:prstClr>
                </a:solidFill>
              </a:rPr>
              <a:pPr>
                <a:defRPr/>
              </a:pPr>
              <a:t>14</a:t>
            </a:fld>
            <a:endParaRPr lang="en-US" dirty="0">
              <a:solidFill>
                <a:prstClr val="black">
                  <a:tint val="75000"/>
                </a:prstClr>
              </a:solidFill>
            </a:endParaRPr>
          </a:p>
        </p:txBody>
      </p:sp>
      <p:graphicFrame>
        <p:nvGraphicFramePr>
          <p:cNvPr id="10" name="Content Placeholder 8"/>
          <p:cNvGraphicFramePr>
            <a:graphicFrameLocks noGrp="1"/>
          </p:cNvGraphicFramePr>
          <p:nvPr>
            <p:ph sz="quarter" idx="4"/>
            <p:extLst>
              <p:ext uri="{D42A27DB-BD31-4B8C-83A1-F6EECF244321}">
                <p14:modId xmlns:p14="http://schemas.microsoft.com/office/powerpoint/2010/main" val="4281844152"/>
              </p:ext>
            </p:extLst>
          </p:nvPr>
        </p:nvGraphicFramePr>
        <p:xfrm>
          <a:off x="4800600" y="1752600"/>
          <a:ext cx="4117975"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772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 Moves Oakland, CA:</a:t>
            </a:r>
            <a:br>
              <a:rPr lang="en-US" dirty="0" smtClean="0"/>
            </a:br>
            <a:r>
              <a:rPr lang="en-US" dirty="0" smtClean="0"/>
              <a:t>August 10-12, 2015</a:t>
            </a:r>
            <a:endParaRPr lang="en-US" dirty="0"/>
          </a:p>
        </p:txBody>
      </p:sp>
      <p:sp>
        <p:nvSpPr>
          <p:cNvPr id="4" name="Content Placeholder 3"/>
          <p:cNvSpPr>
            <a:spLocks noGrp="1"/>
          </p:cNvSpPr>
          <p:nvPr>
            <p:ph sz="half" idx="2"/>
          </p:nvPr>
        </p:nvSpPr>
        <p:spPr>
          <a:xfrm>
            <a:off x="457200" y="1524000"/>
            <a:ext cx="8305800" cy="3047999"/>
          </a:xfrm>
        </p:spPr>
        <p:txBody>
          <a:bodyPr>
            <a:normAutofit/>
          </a:bodyPr>
          <a:lstStyle/>
          <a:p>
            <a:r>
              <a:rPr lang="en-US" sz="2800" dirty="0">
                <a:solidFill>
                  <a:schemeClr val="tx1"/>
                </a:solidFill>
              </a:rPr>
              <a:t>Demo </a:t>
            </a:r>
            <a:r>
              <a:rPr lang="en-US" sz="2800" dirty="0" smtClean="0">
                <a:solidFill>
                  <a:schemeClr val="tx1"/>
                </a:solidFill>
              </a:rPr>
              <a:t>of </a:t>
            </a:r>
            <a:r>
              <a:rPr lang="en-US" sz="2800" dirty="0">
                <a:solidFill>
                  <a:schemeClr val="tx1"/>
                </a:solidFill>
              </a:rPr>
              <a:t>ED Lab-to-Market </a:t>
            </a:r>
            <a:r>
              <a:rPr lang="en-US" sz="2800" dirty="0" smtClean="0">
                <a:solidFill>
                  <a:schemeClr val="tx1"/>
                </a:solidFill>
              </a:rPr>
              <a:t>Pilot</a:t>
            </a:r>
          </a:p>
          <a:p>
            <a:pPr lvl="1"/>
            <a:r>
              <a:rPr lang="en-US" sz="2400" dirty="0" smtClean="0">
                <a:solidFill>
                  <a:schemeClr val="tx1"/>
                </a:solidFill>
              </a:rPr>
              <a:t>Pitch Competition</a:t>
            </a:r>
            <a:endParaRPr lang="en-US" sz="2400" dirty="0">
              <a:solidFill>
                <a:schemeClr val="tx1"/>
              </a:solidFill>
            </a:endParaRPr>
          </a:p>
          <a:p>
            <a:r>
              <a:rPr lang="en-US" sz="2800" dirty="0">
                <a:solidFill>
                  <a:schemeClr val="tx1"/>
                </a:solidFill>
              </a:rPr>
              <a:t>3 day event celebrating minority entrepreneurship</a:t>
            </a:r>
          </a:p>
          <a:p>
            <a:pPr lvl="1"/>
            <a:r>
              <a:rPr lang="en-US" u="sng" dirty="0">
                <a:hlinkClick r:id="rId2"/>
              </a:rPr>
              <a:t>https://vimeo.com/candlelightfilms/review/125660544/5fabf8cb33</a:t>
            </a:r>
            <a:endParaRPr lang="en-US" dirty="0"/>
          </a:p>
          <a:p>
            <a:r>
              <a:rPr lang="en-US" sz="2800" dirty="0" smtClean="0">
                <a:solidFill>
                  <a:schemeClr val="tx1"/>
                </a:solidFill>
              </a:rPr>
              <a:t>Opportunity to showcase DOE technology</a:t>
            </a:r>
          </a:p>
          <a:p>
            <a:endParaRPr lang="en-US" dirty="0"/>
          </a:p>
        </p:txBody>
      </p:sp>
      <p:sp>
        <p:nvSpPr>
          <p:cNvPr id="7" name="Slide Number Placeholder 6"/>
          <p:cNvSpPr>
            <a:spLocks noGrp="1"/>
          </p:cNvSpPr>
          <p:nvPr>
            <p:ph type="sldNum" sz="quarter" idx="12"/>
          </p:nvPr>
        </p:nvSpPr>
        <p:spPr/>
        <p:txBody>
          <a:bodyPr/>
          <a:lstStyle/>
          <a:p>
            <a:pPr>
              <a:defRPr/>
            </a:pPr>
            <a:r>
              <a:rPr lang="en-US" smtClean="0">
                <a:solidFill>
                  <a:prstClr val="black">
                    <a:tint val="75000"/>
                  </a:prstClr>
                </a:solidFill>
              </a:rPr>
              <a:t>                             </a:t>
            </a:r>
            <a:fld id="{68687B52-60EE-4048-A67C-D2E029EC93DD}"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2639125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p:cNvSpPr>
            <a:spLocks noGrp="1"/>
          </p:cNvSpPr>
          <p:nvPr>
            <p:ph type="sldNum" sz="quarter" idx="12"/>
          </p:nvPr>
        </p:nvSpPr>
        <p:spPr/>
        <p:txBody>
          <a:bodyPr/>
          <a:lstStyle/>
          <a:p>
            <a:pPr>
              <a:defRPr/>
            </a:pPr>
            <a:r>
              <a:rPr lang="en-US" smtClean="0">
                <a:solidFill>
                  <a:prstClr val="black">
                    <a:tint val="75000"/>
                  </a:prstClr>
                </a:solidFill>
              </a:rPr>
              <a:t>                             </a:t>
            </a:r>
            <a:fld id="{2B146464-0444-4459-A94F-BCE626D6DEC0}" type="slidenum">
              <a:rPr lang="en-US" smtClean="0">
                <a:solidFill>
                  <a:prstClr val="black">
                    <a:tint val="75000"/>
                  </a:prstClr>
                </a:solidFill>
              </a:rPr>
              <a:pPr>
                <a:defRPr/>
              </a:pPr>
              <a:t>16</a:t>
            </a:fld>
            <a:endParaRPr lang="en-US" dirty="0">
              <a:solidFill>
                <a:prstClr val="black">
                  <a:tint val="75000"/>
                </a:prstClr>
              </a:solidFill>
            </a:endParaRPr>
          </a:p>
        </p:txBody>
      </p:sp>
      <p:sp>
        <p:nvSpPr>
          <p:cNvPr id="36" name="Rectangle 35"/>
          <p:cNvSpPr/>
          <p:nvPr/>
        </p:nvSpPr>
        <p:spPr>
          <a:xfrm>
            <a:off x="0" y="304800"/>
            <a:ext cx="9144000" cy="646331"/>
          </a:xfrm>
          <a:prstGeom prst="rect">
            <a:avLst/>
          </a:prstGeom>
        </p:spPr>
        <p:txBody>
          <a:bodyPr wrap="square">
            <a:spAutoFit/>
          </a:bodyPr>
          <a:lstStyle/>
          <a:p>
            <a:pPr algn="ctr"/>
            <a:r>
              <a:rPr lang="en-US" sz="3600" b="1" i="1" dirty="0" smtClean="0">
                <a:solidFill>
                  <a:srgbClr val="00B0F0"/>
                </a:solidFill>
              </a:rPr>
              <a:t>Summary</a:t>
            </a:r>
            <a:endParaRPr lang="en-US" sz="3600" i="1" dirty="0" smtClean="0">
              <a:solidFill>
                <a:srgbClr val="00B0F0"/>
              </a:solidFill>
            </a:endParaRPr>
          </a:p>
        </p:txBody>
      </p:sp>
      <p:sp>
        <p:nvSpPr>
          <p:cNvPr id="21" name="Content Placeholder 4"/>
          <p:cNvSpPr>
            <a:spLocks noGrp="1"/>
          </p:cNvSpPr>
          <p:nvPr>
            <p:ph idx="1"/>
          </p:nvPr>
        </p:nvSpPr>
        <p:spPr>
          <a:xfrm>
            <a:off x="76200" y="1143000"/>
            <a:ext cx="8991600" cy="4953000"/>
          </a:xfrm>
        </p:spPr>
        <p:txBody>
          <a:bodyPr>
            <a:normAutofit fontScale="85000" lnSpcReduction="10000"/>
          </a:bodyPr>
          <a:lstStyle/>
          <a:p>
            <a:r>
              <a:rPr lang="en-US" dirty="0" smtClean="0">
                <a:solidFill>
                  <a:schemeClr val="tx1"/>
                </a:solidFill>
              </a:rPr>
              <a:t>Partnering with DOE Labs is critical to the MIE initiative.</a:t>
            </a:r>
          </a:p>
          <a:p>
            <a:r>
              <a:rPr lang="en-US" dirty="0" smtClean="0">
                <a:solidFill>
                  <a:schemeClr val="tx1"/>
                </a:solidFill>
              </a:rPr>
              <a:t>U.S. Government role is to foster innovation ecosystems to </a:t>
            </a:r>
            <a:r>
              <a:rPr lang="en-US" b="1" dirty="0" smtClean="0">
                <a:solidFill>
                  <a:schemeClr val="tx1"/>
                </a:solidFill>
              </a:rPr>
              <a:t>catalyze economic growth</a:t>
            </a:r>
            <a:r>
              <a:rPr lang="en-US" dirty="0" smtClean="0">
                <a:solidFill>
                  <a:schemeClr val="tx1"/>
                </a:solidFill>
              </a:rPr>
              <a:t>.</a:t>
            </a:r>
          </a:p>
          <a:p>
            <a:r>
              <a:rPr lang="en-US" dirty="0" smtClean="0">
                <a:solidFill>
                  <a:schemeClr val="tx1"/>
                </a:solidFill>
              </a:rPr>
              <a:t>Federal policy and convening authority is critical to </a:t>
            </a:r>
            <a:r>
              <a:rPr lang="en-US" b="1" dirty="0" smtClean="0">
                <a:solidFill>
                  <a:schemeClr val="tx1"/>
                </a:solidFill>
              </a:rPr>
              <a:t>seeding communities of innovation ecosystems &amp; scaling innovation</a:t>
            </a:r>
            <a:r>
              <a:rPr lang="en-US" dirty="0" smtClean="0">
                <a:solidFill>
                  <a:schemeClr val="tx1"/>
                </a:solidFill>
              </a:rPr>
              <a:t>.</a:t>
            </a:r>
          </a:p>
          <a:p>
            <a:r>
              <a:rPr lang="en-US" dirty="0">
                <a:solidFill>
                  <a:schemeClr val="tx1"/>
                </a:solidFill>
              </a:rPr>
              <a:t>A public private partnership model that uses both </a:t>
            </a:r>
            <a:r>
              <a:rPr lang="en-US" b="1" dirty="0">
                <a:solidFill>
                  <a:schemeClr val="tx1"/>
                </a:solidFill>
              </a:rPr>
              <a:t>market “pull” </a:t>
            </a:r>
            <a:r>
              <a:rPr lang="en-US" dirty="0">
                <a:solidFill>
                  <a:schemeClr val="tx1"/>
                </a:solidFill>
              </a:rPr>
              <a:t>and </a:t>
            </a:r>
            <a:r>
              <a:rPr lang="en-US" b="1" dirty="0">
                <a:solidFill>
                  <a:schemeClr val="tx1"/>
                </a:solidFill>
              </a:rPr>
              <a:t>market “push” </a:t>
            </a:r>
            <a:r>
              <a:rPr lang="en-US" dirty="0">
                <a:solidFill>
                  <a:schemeClr val="tx1"/>
                </a:solidFill>
              </a:rPr>
              <a:t>tactics for tech transfer is needed.</a:t>
            </a:r>
          </a:p>
          <a:p>
            <a:r>
              <a:rPr lang="en-US" b="1" dirty="0" smtClean="0">
                <a:solidFill>
                  <a:schemeClr val="tx1"/>
                </a:solidFill>
              </a:rPr>
              <a:t>MSIs &amp; MBEs </a:t>
            </a:r>
            <a:r>
              <a:rPr lang="en-US" dirty="0" smtClean="0">
                <a:solidFill>
                  <a:schemeClr val="tx1"/>
                </a:solidFill>
              </a:rPr>
              <a:t>can play vital roles in the innovation ecosystem and process of scaling innovation with </a:t>
            </a:r>
            <a:r>
              <a:rPr lang="en-US" b="1" dirty="0" smtClean="0">
                <a:solidFill>
                  <a:schemeClr val="tx1"/>
                </a:solidFill>
              </a:rPr>
              <a:t>DOE Labs</a:t>
            </a:r>
            <a:r>
              <a:rPr lang="en-US" dirty="0" smtClean="0">
                <a:solidFill>
                  <a:schemeClr val="tx1"/>
                </a:solidFill>
              </a:rPr>
              <a:t>.</a:t>
            </a:r>
          </a:p>
        </p:txBody>
      </p:sp>
    </p:spTree>
    <p:extLst>
      <p:ext uri="{BB962C8B-B14F-4D97-AF65-F5344CB8AC3E}">
        <p14:creationId xmlns:p14="http://schemas.microsoft.com/office/powerpoint/2010/main" val="3285793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pPr>
              <a:defRPr/>
            </a:pPr>
            <a:r>
              <a:rPr lang="en-US" smtClean="0">
                <a:solidFill>
                  <a:prstClr val="black">
                    <a:tint val="75000"/>
                  </a:prstClr>
                </a:solidFill>
              </a:rPr>
              <a:t>                             </a:t>
            </a:r>
            <a:fld id="{2B146464-0444-4459-A94F-BCE626D6DEC0}" type="slidenum">
              <a:rPr lang="en-US" smtClean="0">
                <a:solidFill>
                  <a:prstClr val="black">
                    <a:tint val="75000"/>
                  </a:prstClr>
                </a:solidFill>
              </a:rPr>
              <a:pPr>
                <a:defRPr/>
              </a:pPr>
              <a:t>17</a:t>
            </a:fld>
            <a:endParaRPr lang="en-US" dirty="0">
              <a:solidFill>
                <a:prstClr val="black">
                  <a:tint val="75000"/>
                </a:prst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4023" y="1066800"/>
            <a:ext cx="6748354" cy="39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37961" y="4572000"/>
            <a:ext cx="4820478" cy="1477328"/>
          </a:xfrm>
          <a:prstGeom prst="rect">
            <a:avLst/>
          </a:prstGeom>
        </p:spPr>
        <p:txBody>
          <a:bodyPr wrap="square">
            <a:spAutoFit/>
          </a:bodyPr>
          <a:lstStyle/>
          <a:p>
            <a:pPr algn="ctr"/>
            <a:r>
              <a:rPr lang="en-US" b="1" dirty="0">
                <a:solidFill>
                  <a:prstClr val="black"/>
                </a:solidFill>
                <a:cs typeface="Arial" pitchFamily="34" charset="0"/>
              </a:rPr>
              <a:t>J. Chris Ford, Ph.D.</a:t>
            </a:r>
            <a:br>
              <a:rPr lang="en-US" b="1" dirty="0">
                <a:solidFill>
                  <a:prstClr val="black"/>
                </a:solidFill>
                <a:cs typeface="Arial" pitchFamily="34" charset="0"/>
              </a:rPr>
            </a:br>
            <a:r>
              <a:rPr lang="en-US" dirty="0">
                <a:solidFill>
                  <a:prstClr val="black"/>
                </a:solidFill>
                <a:cs typeface="Arial" pitchFamily="34" charset="0"/>
              </a:rPr>
              <a:t>Technical Advisor to the Director</a:t>
            </a:r>
            <a:br>
              <a:rPr lang="en-US" dirty="0">
                <a:solidFill>
                  <a:prstClr val="black"/>
                </a:solidFill>
                <a:cs typeface="Arial" pitchFamily="34" charset="0"/>
              </a:rPr>
            </a:br>
            <a:r>
              <a:rPr lang="en-US" dirty="0">
                <a:solidFill>
                  <a:prstClr val="black"/>
                </a:solidFill>
                <a:cs typeface="Arial" pitchFamily="34" charset="0"/>
              </a:rPr>
              <a:t>Office of Economic Impact &amp; </a:t>
            </a:r>
            <a:r>
              <a:rPr lang="en-US" dirty="0" smtClean="0">
                <a:solidFill>
                  <a:prstClr val="black"/>
                </a:solidFill>
                <a:cs typeface="Arial" pitchFamily="34" charset="0"/>
              </a:rPr>
              <a:t>Diversity  </a:t>
            </a:r>
            <a:r>
              <a:rPr lang="en-US" dirty="0">
                <a:solidFill>
                  <a:prstClr val="black"/>
                </a:solidFill>
                <a:cs typeface="Arial" pitchFamily="34" charset="0"/>
              </a:rPr>
              <a:t/>
            </a:r>
            <a:br>
              <a:rPr lang="en-US" dirty="0">
                <a:solidFill>
                  <a:prstClr val="black"/>
                </a:solidFill>
                <a:cs typeface="Arial" pitchFamily="34" charset="0"/>
              </a:rPr>
            </a:br>
            <a:r>
              <a:rPr lang="en-US" dirty="0">
                <a:solidFill>
                  <a:prstClr val="black"/>
                </a:solidFill>
                <a:cs typeface="Arial" pitchFamily="34" charset="0"/>
              </a:rPr>
              <a:t>US Department of Energy</a:t>
            </a:r>
            <a:br>
              <a:rPr lang="en-US" dirty="0">
                <a:solidFill>
                  <a:prstClr val="black"/>
                </a:solidFill>
                <a:cs typeface="Arial" pitchFamily="34" charset="0"/>
              </a:rPr>
            </a:br>
            <a:r>
              <a:rPr lang="en-US" dirty="0">
                <a:solidFill>
                  <a:prstClr val="black"/>
                </a:solidFill>
                <a:cs typeface="Arial" pitchFamily="34" charset="0"/>
                <a:hlinkClick r:id="rId3"/>
              </a:rPr>
              <a:t>Chris.Ford@hq.doe.gov</a:t>
            </a:r>
            <a:endParaRPr lang="en-US" dirty="0"/>
          </a:p>
        </p:txBody>
      </p:sp>
      <p:sp>
        <p:nvSpPr>
          <p:cNvPr id="3" name="Rectangle 2"/>
          <p:cNvSpPr/>
          <p:nvPr/>
        </p:nvSpPr>
        <p:spPr>
          <a:xfrm>
            <a:off x="6177327" y="344557"/>
            <a:ext cx="3048000" cy="954107"/>
          </a:xfrm>
          <a:prstGeom prst="rect">
            <a:avLst/>
          </a:prstGeom>
        </p:spPr>
        <p:txBody>
          <a:bodyPr wrap="square">
            <a:spAutoFit/>
          </a:bodyPr>
          <a:lstStyle/>
          <a:p>
            <a:pPr algn="ctr"/>
            <a:r>
              <a:rPr lang="en-US" sz="2000" b="1" dirty="0" smtClean="0">
                <a:solidFill>
                  <a:srgbClr val="3333FF"/>
                </a:solidFill>
              </a:rPr>
              <a:t>DOC Websites</a:t>
            </a:r>
            <a:r>
              <a:rPr lang="en-US" sz="2000" b="1" dirty="0">
                <a:solidFill>
                  <a:srgbClr val="3333FF"/>
                </a:solidFill>
              </a:rPr>
              <a:t>:</a:t>
            </a:r>
          </a:p>
          <a:p>
            <a:pPr marL="117475">
              <a:buFont typeface="Arial" pitchFamily="34" charset="0"/>
              <a:buChar char="•"/>
            </a:pPr>
            <a:r>
              <a:rPr lang="en-US" b="1" i="1" dirty="0" smtClean="0"/>
              <a:t>Mbda.gov</a:t>
            </a:r>
          </a:p>
          <a:p>
            <a:pPr marL="117475">
              <a:buFont typeface="Arial" pitchFamily="34" charset="0"/>
              <a:buChar char="•"/>
            </a:pPr>
            <a:r>
              <a:rPr lang="en-US" b="1" i="1" dirty="0" smtClean="0"/>
              <a:t>NIST.gov/</a:t>
            </a:r>
            <a:r>
              <a:rPr lang="en-US" b="1" i="1" dirty="0" err="1" smtClean="0"/>
              <a:t>mep</a:t>
            </a:r>
            <a:endParaRPr lang="en-US" b="1" i="1" dirty="0" smtClean="0"/>
          </a:p>
        </p:txBody>
      </p:sp>
      <p:sp>
        <p:nvSpPr>
          <p:cNvPr id="8" name="Rectangle 7"/>
          <p:cNvSpPr/>
          <p:nvPr/>
        </p:nvSpPr>
        <p:spPr>
          <a:xfrm>
            <a:off x="0" y="344557"/>
            <a:ext cx="3048000" cy="954107"/>
          </a:xfrm>
          <a:prstGeom prst="rect">
            <a:avLst/>
          </a:prstGeom>
        </p:spPr>
        <p:txBody>
          <a:bodyPr wrap="square">
            <a:spAutoFit/>
          </a:bodyPr>
          <a:lstStyle/>
          <a:p>
            <a:pPr algn="ctr"/>
            <a:r>
              <a:rPr lang="en-US" sz="2000" b="1" dirty="0" smtClean="0">
                <a:solidFill>
                  <a:srgbClr val="3333FF"/>
                </a:solidFill>
              </a:rPr>
              <a:t>DOE Websites</a:t>
            </a:r>
            <a:r>
              <a:rPr lang="en-US" sz="2000" b="1" dirty="0">
                <a:solidFill>
                  <a:srgbClr val="3333FF"/>
                </a:solidFill>
              </a:rPr>
              <a:t>:</a:t>
            </a:r>
          </a:p>
          <a:p>
            <a:pPr marL="117475">
              <a:buFont typeface="Arial" pitchFamily="34" charset="0"/>
              <a:buChar char="•"/>
            </a:pPr>
            <a:r>
              <a:rPr lang="en-US" b="1" i="1" dirty="0" smtClean="0"/>
              <a:t>TechTransfer.Energy.gov</a:t>
            </a:r>
            <a:endParaRPr lang="en-US" b="1" i="1" dirty="0"/>
          </a:p>
          <a:p>
            <a:pPr marL="117475">
              <a:buFont typeface="Arial" pitchFamily="34" charset="0"/>
              <a:buChar char="•"/>
            </a:pPr>
            <a:r>
              <a:rPr lang="en-US" b="1" i="1" dirty="0"/>
              <a:t> Diversity.Energy.gov</a:t>
            </a:r>
          </a:p>
        </p:txBody>
      </p:sp>
    </p:spTree>
    <p:extLst>
      <p:ext uri="{BB962C8B-B14F-4D97-AF65-F5344CB8AC3E}">
        <p14:creationId xmlns:p14="http://schemas.microsoft.com/office/powerpoint/2010/main" val="2952729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Up Slides</a:t>
            </a:r>
            <a:endParaRPr lang="en-US" dirty="0"/>
          </a:p>
        </p:txBody>
      </p:sp>
      <p:sp>
        <p:nvSpPr>
          <p:cNvPr id="4" name="Slide Number Placeholder 3"/>
          <p:cNvSpPr>
            <a:spLocks noGrp="1"/>
          </p:cNvSpPr>
          <p:nvPr>
            <p:ph type="sldNum" sz="quarter" idx="12"/>
          </p:nvPr>
        </p:nvSpPr>
        <p:spPr/>
        <p:txBody>
          <a:bodyPr/>
          <a:lstStyle/>
          <a:p>
            <a:pPr>
              <a:defRPr/>
            </a:pPr>
            <a:r>
              <a:rPr lang="en-US" smtClean="0">
                <a:solidFill>
                  <a:prstClr val="black">
                    <a:tint val="75000"/>
                  </a:prstClr>
                </a:solidFill>
              </a:rPr>
              <a:t>                             </a:t>
            </a:r>
            <a:fld id="{2B146464-0444-4459-A94F-BCE626D6DEC0}"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253611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513"/>
            <a:ext cx="8229600" cy="1143000"/>
          </a:xfrm>
        </p:spPr>
        <p:txBody>
          <a:bodyPr/>
          <a:lstStyle/>
          <a:p>
            <a:r>
              <a:rPr lang="en-US" dirty="0" smtClean="0"/>
              <a:t>Culture and Innovation Ecosystems</a:t>
            </a:r>
            <a:endParaRPr lang="en-US" dirty="0"/>
          </a:p>
        </p:txBody>
      </p:sp>
      <p:sp>
        <p:nvSpPr>
          <p:cNvPr id="4" name="Slide Number Placeholder 3"/>
          <p:cNvSpPr>
            <a:spLocks noGrp="1"/>
          </p:cNvSpPr>
          <p:nvPr>
            <p:ph type="sldNum" sz="quarter" idx="12"/>
          </p:nvPr>
        </p:nvSpPr>
        <p:spPr/>
        <p:txBody>
          <a:bodyPr/>
          <a:lstStyle/>
          <a:p>
            <a:pPr>
              <a:defRPr/>
            </a:pPr>
            <a:r>
              <a:rPr lang="en-US" smtClean="0">
                <a:solidFill>
                  <a:prstClr val="black">
                    <a:tint val="75000"/>
                  </a:prstClr>
                </a:solidFill>
              </a:rPr>
              <a:t>                             </a:t>
            </a:r>
            <a:fld id="{2B146464-0444-4459-A94F-BCE626D6DEC0}" type="slidenum">
              <a:rPr lang="en-US" smtClean="0">
                <a:solidFill>
                  <a:prstClr val="black">
                    <a:tint val="75000"/>
                  </a:prstClr>
                </a:solidFill>
              </a:rPr>
              <a:pPr>
                <a:defRPr/>
              </a:pPr>
              <a:t>19</a:t>
            </a:fld>
            <a:endParaRPr lang="en-US" dirty="0">
              <a:solidFill>
                <a:prstClr val="black">
                  <a:tint val="75000"/>
                </a:prstClr>
              </a:solidFill>
            </a:endParaRPr>
          </a:p>
        </p:txBody>
      </p:sp>
      <p:sp>
        <p:nvSpPr>
          <p:cNvPr id="5" name="Rectangle 4"/>
          <p:cNvSpPr/>
          <p:nvPr/>
        </p:nvSpPr>
        <p:spPr>
          <a:xfrm>
            <a:off x="4847272" y="1143000"/>
            <a:ext cx="4296728" cy="1754326"/>
          </a:xfrm>
          <a:prstGeom prst="rect">
            <a:avLst/>
          </a:prstGeom>
        </p:spPr>
        <p:txBody>
          <a:bodyPr wrap="square">
            <a:spAutoFit/>
          </a:bodyPr>
          <a:lstStyle/>
          <a:p>
            <a:r>
              <a:rPr lang="en-US" b="1" dirty="0" smtClean="0"/>
              <a:t>A Redwood forest is highly sophisticated </a:t>
            </a:r>
            <a:r>
              <a:rPr lang="en-US" b="1" i="1" dirty="0" smtClean="0">
                <a:solidFill>
                  <a:srgbClr val="009900"/>
                </a:solidFill>
              </a:rPr>
              <a:t>ecosystem</a:t>
            </a:r>
            <a:r>
              <a:rPr lang="en-US" b="1" dirty="0" smtClean="0"/>
              <a:t>. Each tree is a part of a </a:t>
            </a:r>
            <a:r>
              <a:rPr lang="en-US" b="1" i="1" dirty="0" smtClean="0">
                <a:solidFill>
                  <a:srgbClr val="009900"/>
                </a:solidFill>
              </a:rPr>
              <a:t>community</a:t>
            </a:r>
            <a:r>
              <a:rPr lang="en-US" b="1" dirty="0" smtClean="0"/>
              <a:t> that shares resources which causes the entire ecosystem achieve unparalleled heights that could not be achieved alone.  </a:t>
            </a:r>
            <a:endParaRPr lang="en-US" dirty="0"/>
          </a:p>
        </p:txBody>
      </p:sp>
      <p:sp>
        <p:nvSpPr>
          <p:cNvPr id="6" name="AutoShape 7" descr="data:image/jpeg;base64,/9j/4AAQSkZJRgABAQAAAQABAAD/2wCEAAkGBxQTEhUUExQVFhUXGRsbGBgYGR4ZGBogHRwcHRoaHR8YHCggGhwlHRgfIjEhJSorLi4uGB8zODMsNygtLisBCgoKDg0OGxAQGiwkICQsLCwsLCwsLCwsLCwsLCwsLCwsLCwsLCwsLCwsLCwsLCwsLCwsLCwsLCwsLCwsLCwsLP/AABEIAL0BCwMBIgACEQEDEQH/xAAbAAACAwEBAQAAAAAAAAAAAAADBAIFBgEAB//EAD8QAAECBAMGBAUDBAEBCQEAAAECEQADITEEEkEFIlFhcYEykaHwBhOxwdEUQuEjUmLxB5IVFjNjcoKDosJD/8QAGAEBAQEBAQAAAAAAAAAAAAAAAQIAAwT/xAAjEQEBAAICAgICAwEAAAAAAAAAAQIRITESQQNRE4EyseEE/9oADAMBAAIRAxEAPwBLbe3AqfMmIAUp1ftATmLAGniZOZzQEqNIqNlYI/M3gJi1HUl6OTlykVYFvKC7D2OVLXnITkOUfQ+Yr25RpsHIlZChITnKd1YJQwq5FN5VgHtmfSPLO2moqtjyUPQAJ3nCeRClHNR3c1DOAmLuSZaElRTlBRTMwoqlOZcU5RVyC00FFJctQC1guBTK1BVr207RpNr4ZE2QkmoSLO4YE5eZdge0abuS52xPw9s8zsbMQQ5MlSrDMDmSBXQMTRxpwjmKwRTMKEqcChUC6XJd+jD0hr4dxATiMSSGIlgA6eI1powqOUMzkBCUqUQxUVF9eR/mDNGV1VZtfDrkmQkkA/1A/wC0g5mPMF784r8Qmk52fdA3g7A3YHhFhtlYWcOnLlqssPC1bHWnukIBbSJrl+BarD6WZucP1+lVl0HdfiTEImu3aIR1A0tMGQqnvlCySRBpZpGY1Lv71eNp8O4hH6dQUcq87glgfCkAoJ1BA8+cY3CpqOVffnFjhMMZkwOTlCaVatGbjaJpaHET0zgt3BNVAWGROmpo/Cx5Qps3ZoJVUFs7PrZKWu5dT9tIXmJYs7hegNRUgAngfsItcdtFkyUpCRkLhQcEWKs1GJBpfgdYii0FeDVh1qKf3WpooBQv1f8A1DGAlEKSpPidRS5fKt3bR3v3g2G26wUmcxQVO5JOUhJy5dGoaWvFYranzN+UkjKTlJaw0oACOsG+RLtocDtRQSkKDj5lCiiqlyXJ4t1p2zHxXi0KmJCLFJJOXISSpQLggMpx6RabJxktWUGqS9QeOt7jhGf+KQ0+YMwUUsnM16X5F4iS75Vv0u/+Pp8oTFqBPz/CE8Ukh8pBfN+Y3E3GpTKUVoWSRuh3JNq1qD6CPkfwzsKZO+UUP/UmzEAgeEpEshR5Zli1bx9MkyFoxP6bEKC5glgomiiFAsCOX8c46YzVTlLIzKdnzF5xlylDzF5iEhJyFxvXCSGAD8NCYX2fsGctLqSUgBwajM2luvkYu9uzFpC0lWb5hQKAVCVPrwNQ9yeUaLEYJEmSUfKYlISolVBcKCbkk04gOTyjp4ypl0xE/CoWAG3udKAAgdaX1aG1YKTkSpl0BqVsBe4a1eLl7i8Sn41KVJAByfMUf8tQAQ3uvGBnD/MSFVrRKRWreIjk3pyjjmqF2mLd9yWSHSHCVBB3Cx3rHN35QhtyU2EkVBJWpSuSlAFQ96ARpFgJS2V1AClGDhiH50fnGd2/gMskKCgUKUCBXMCXBYWYcbuWjYXmKY4o8WjcIUn4chlP16tFipBr5t1hTFW849UD2GR/T7qf32iM7wp9+7wSV4ABrfu8QmpqWsD9hGCSnygc44FDV47MLMef4jiFACorAG52Xi0JmZlZiSwCHB3idAGrzjRrSlUszsySokk0ogAgBIApqw4lRMZf4X2ctWIQUkbpJzMN2hAIc11PZ9Wixk4lKkTcrAy5oYEMSCyioi3iSejR5+l65S2LPUkfLCgEqWyrUV8xKj1ZKbjj1hvATikTpRLplKSQ28GUl8vMO9NG4RnJU8fqkIZ0q0HFKRW9CU6caRcSgiWnFBJA+YtgFULAEk8d0q7kGGXSp2qdnzgifiMqFKzZKksB4yXN2YgDpEsVi0iWColSyvdpuga+pHlzgvwpgULXNBO6FJc1IypdxroXi0Xs9JSpZAIBIlIUBmFt49XenBo2Tnlxkp9u/MRLw5CrGYWBcB2PHgfWFl4dX6SapQFcrM37jy1/MW2MlBcuQkM5mLTXmA/a3cwht5AlSCjPmYgFhujvqaGNlvc/SrqMdMNYibx1954iqOocUbdYJIDtzJ7QEwzhx9IzLDCih5P79fSPYWcoTCQTS3LpBcKbnQiPS5JAdrhx3tEZdK0scTKJR8ygIuAdQ/1Aium4w1Sp3O8A2pAoX+vIw2kFMtbggUJLUAJKSesJKxechSwCpmccv9QTpOjX6v8AppSoFVK6g61HIj0g+HxmUBOUAEgjob62cmE8PtDIXABFBW14szNlrBUQButl4WJZ6PWnUxOXCbSezMVnGRCScpUp3dgzKPO0P4zCpmMXDk76Xav7mbtFHJmKkTAlJYhQJOrGoHQQ6ZoCwotlO6qpoSAyhwH5hva30b4Vmfp5EsIlpIRmZRYEFRdRCjQnpokRHbG0yhUjETSgol5pay4KgFBNTkcPQ+kZfE4YzgGWUzJbfLUaJykOQWLF2G82lYROFmoCQvKtBO+BVJqX4WYMeXCIu5NDmtQraMo40FU0CXlMsrAUCngeoUBpqxi+2nt+UqSUSp4XMDDOA2UAEOnN+4ueNzGExapeZTpQVKVmL+FyTmdqqLvyiozgKSUJYE1BdQFGala8K1eLnyZJuNaIpUublAIFcpuSp0mYpXLQHXLzjQ7FnhDyU1UBnCiXNbp6h7Rixj1JQpi5FgVVQDdnqf5ix+Gtty0zQpzmaz0qwJ5Gw9IPOdjS3x+GKcylKyhxW12H7rOSA51aM98Ry1fLW5zJQQA2ripu1SPdY0u08SqYrMhCiB41HKEJGhZyVORloNeLCM98SCZ8tSWHyxvf5OSAAeJY9m8zH+UdJGMxJc/XkGhaahwOj/b7RZz1JYF6t/EV05JCUvwPXpHqYTDmgiB8KyNSfo0EwR3ffT30j04NLPMn63giS8xO6L8IilLj+YPi7Ac/9xETGo0YPouzpYSJi7JUjKwYMXNdRxFOMV+EkFS8SXSFJIK63Qatbin1jT7Tk/Kw81KXqpknV15cxCRfeWosGtFVNwqJK/mhy/8ASWxFaOVMQXKSsf8ASY80XFQNnKUhU3KQob97ZgA7t/aB5xYJDyiooc1BNyxZXk6utW6aHFbOUqWpCTRYTnU2UEAigbjximmSkSZSkqL51Eh66NXsPWGaVLyU+CMGZqp5KiJaWKwbKYFioiwvFjtWaMRlCUshLF+PF+Q+pij2OgqlzkvlCpgSog1bmWqA9+Z0i5RiPlkyULIADlV71AFGjWueXaG21CSnDJQWUlSioHmls3E2Iv8AWMd8R4rMlB/uUvruljQWDvGm27KM1MpaSXUZg3jqMtW+78oxnxAwnFKTupFOGp+5ipzV2K/8R5qxOWIiRHRKK6+nv1g8r7j6xDLEkqYe+H8QMu9nIdSB/cpm7xrsbsolGdgA9CBd00poBlJPF4z/AMJyAvESwrw5iTVqAce0fUNqYNJlEgOEuQBTwy1Adnp18oLLWt0weIlzpuHWCkOr+2jVcWozv5vxfG4yRkUqoqAKc0jTTWPou1ZMyThSQSm5UEsTQsa6EObaCtLYfHSUlDpuo24M4Yv1ETLZwYSSxRwP15+kdU6Q4TmLMOTVBpyHpEppHy5ZNAkqBpZqjzf0i92cJS5bJKAtLE1O8LEcgatQtSC1qqcOl0ibNzFS11J4+J/IN3g2F3ibsa++Jq8MfEEoJlISguCl90g2Laan7wHBlTBvE4b6fT6RO98tO1hs/ELlKKFAEKNy/GtPtyi0/VmqVEBegIOWoBBoBTeHmIV2kxlKUSXJSXc1UosxPQvBNjyCWCyl8tFK4pFRdwc2r6xrymznaS8CcpV4mS9A+noLQHF7LKQgpd2KmD0YBi+lSe4Mbj4cwqFIUk5SN7eoHSzl08Q7Uput1s9p4WWmWd0OsAKNLWFuj9YvHG2Dp8pxWzCQKuoqIJ0FK1Ny4J7G0QxU2Sx3pgCEqylCAQp7+IgXR4njYYvDAJeyXJYtXRz5+sZfb+DUtSPmKAQVEAAVy5VK1sQz9+UR1xXSSFsLjMolqQJhKU1egISCatrmOWGcZizMlArvNQlWjAUUw7n3SHpKCnDpKQGAQitaKopube6wni9lrEklZAKVbte5HIhL9gnlDMpssvNQw6j6EwpPvX37f1iynpFWtb35+kV09NTxeO9TRsG2U9PZj2OASEgfW+r/AFj2HU4J4AiOYwOR3b30jRJbEHeHqYkVg1rAsUd0AXf0akTzEUZ+0LWPtGG2eVBCpm8UFJUNXAc3sbkjWkLbEwK8pmTCDn+ZMTwOdsyCQHBAYdS3KNZNKRKIQKkEDKkFi1CRe59YTWmstCEEpILgnwjKagcSogN1jzzE7Vmz5CjKCVPY5CSQ1VbtAQSClu/IRRbdkBIOZwoqUQLVPCz3jT7CWQVyFjXOkvcEMtuYUQS+q+cZn4nl5VsFOyQSGLuXLXIs3pD62uXkv8LYL5snFISXAILuD+0uXL0JEaqbsyUUpqkFAABDEDhRgFHlYxR/8dTB/XzBgrLcjgvj0MaHCYhXywGzKSkJUt3BUKKAAqSCkkk9A5jbicu2dx2EJm4ZBykLWs0FMpTYtyFxxj5htSZnnTFA0Kyx5Asn0j6N8Z47IlC0kvkWzgpIJ3XY2b7R8yTHSN6joUx7Vic6oHB/zHFpIPOCGWWHWMyLXiAqWPP1EELU4846qVRwa1fl7f0jBrfgqUZk7dPhBL9a9rx9PwyEpSxznQgkM1LECoj5x/xrMabMJdvlkNxJUlvrG/XN3XyZaWFTyausE1utkDtOYlqgZWVnCvCQxSAejv2j5LjfEa34fUco+jTj81as3/h0KKneABZ+rHreMnLwSJ6yCMpIWElt3MlZGWvFJFOLcTHPfKooDOSqVlCVFdDQ0oGL9hDWx9lqmJBBRTxBwlXViWpyhydsuZLWEoG8k1avWnCDI2mTJWTKyLfKlmCS9SQNGc2pUcILfo9K2et1EIZnuNQ7P3gmGlqzgh71GgrXzheQrW1CKU4/mNHsPZYEolRTcsyrAqp6OfYibdCXdd2YnOTLABOZSkuWZg6W5AhqjUxGVMdPyVoNQcig9SalP+Oh6PwiwlYaXJTnzpU7pcF6PU7vFrQ9syU7TCCSVqZRDtlSw6XV5QeQafYKyEZVp0oWAJ/ao8zT28R2okZCgsUsHPClPSHZU9JygkboalzwoO/rFRtpTKzJGYWYcRQOY743gZKfEYgVzKJAa9rsOukUsnZ5xAM1SiAhJISSBYBzd7aM16mH8UlSxUVIZj1/nWO/EeKTKw5loSEgBAUujlTE5B2SSe19OfdKWDwSUYdCFEko8iXd+lC1IQxYStHykkMkKJUS9SC7ni7U4QXZExSpQWwJIAJN1Bg/J+31i5n4dABUiWkTCkhagPDRVjaockcG5RBlfMs7JUrVnbo0Vs4V8/OLrEpuAKBIfRyderRTLT9fxHryFd2b4VcK/aJTlv5PwpHsJLcHhV+xgGKW555Ug+jtGgBmKqBwETM0GsBUKmPEtrCH36VtMJmhCwo0O8kFSSCTV01BcVBBFbmrPyZyJlULCgLkM45EaF4TSo0JoTQMeWg8/OPSsiyHG8HD0cDkbgUBjybp0ht6VRORQTNTVBFyxBKTyOvMg3jF7cnmYZi7EgVtoNCKW14cqbSZPyEZpZINUrFzl8QLPUFi7VrSkZD4gnpSJuUZiSVFgybk8OB9Yre7yqRP/j8hKZ+ar/LVyp8xxS9FdKdY0+BWcy0kUTMUSoENvqKtKuAWL8BGP+FwkLKFJXLJQQCSTUtSlNSK0cDjGlxm1RL/AKinSAghbeF0l09XdTPx5xt1OUYf/knH55iJZNUpc6F1Gx7V7xkJRZn4eukF21jzOnLmKutRP48rdoAtdb08vdY7SMOEFTalX2aHlyQAB790iGz0FhxbWDT1UPeJ2qRUYicEzBwEPCU4BFXr796xUY+ivKNBhFBSARSnCkXZwnHtqv8AjTZS586YlCgnKlKi9vEx+sbvbmzyiQhTqzlWUBso4Zkg1LAOHjN/8SMnEzwWdUpx2UH+oja49HzZ0xJUckpBTmS4Zahnc6KCQkD/AOQiunPcka9sx+qSnKlIJAFC5ysDYFnLPrx5xPHbIQr5KSoJKP2oFCpe7SgKvED6w5gMGTN+ZlOWVmAJUwzOGAAbN4jW260WapGQfNmkbpCiabrKcKfo1TwjnvhGrtkcfKH9TM9zvFxY1enHj/bGP2jPcsLCg6avz1i22ptRU0zCgH5YUSFHxLLki58IB7lu2amzHUeMF5rpbsxIw5mlCEB1KmJAHF1ARt9mYAqlTpiVf00TFSyht9aUZQw4guktoUk/ugfwHsTKsTSUhQUG5C6tblJABFszxP4eClYKflKQDOU9anMEhKf+og+xGxm+z1BdsbBfP8pIG+ggCzMQsVvr5ReSMMJSJQe7qUeBKi3QZVH0pHMNtF1qlgZ2UARSgTuqNSHroA8ATixNKbhICr3DqAA6NXk8bUhXGHwhSXqVMkNd25tUM17F4ntHBpKZi1HeS5AdmL0APG9fUQbBbRlEslSWy7oHAMC3APrpCuJwwWFKMxKnTRlH9thYi/HWLl4TeWe2cGw8snfUruskmzC516XtGK+IRNyKK0qCPmEjjnUGbiQ1Ks9bxutm4z5ciRLqFBAz/wBuYirEGvBwedYx+2M01UwKZa3ORQOiQcjglxrU8A2sTKJVv8NTwrDJlMAcwIL3JTmZgbk//kaiLadLKZeViXBZ7uQwd6WID9YoZOGMqSg5g7p3QP8A0kh9Q6QaH6Rpp6gpK1iWFJIGVJYpSzbyqjUq9Im5SnF8nCzQcWHlFZODPyLegixWq41Bp7MVkw5swH9wf7x6qck5E5nDPfpxhWYXc8+9KQVTpBJ1FO/8wuhLg+cKHpXTnECoDj5wTLQxwqSLp9+cYzl96wcyV8vKqYkFQIzJBBtW2YWB1jmHlpQpGVSiBUnKbVq6risV0zFoLFJZgwb+ag0tAZ2LUEbySggkgmhbo54i/ERwt316c/yVabRxqswYuEkErJpqNDwKtaP0jHYXaQXiZ6iwSMqQ+pJNHuzDpDOO2qVgSpZo1VHwg3L/AIH3ismyygZh4ACXOVId2FNbFq6iB2xt0sZsoImhaRm+aGVwBDivV+XhHfMfFW3FTDkBolvMUc6e+kP7X25kQj5ZyqXLIIAbKC1etCGjFlRUrqffvlHSY+6crEhLcZjxpz5R3GpyxKSc0xI0TXy1jmNSVqyh94gef4i/afS3wlJSRqUh+NvSBzjukntB5jAMKD7d4rcdNpSOeJ9FsbIUohg5LMOPKL7ZWCyIylQzXrRPT+Yrv1CkyyWD0Nqtb8Q+Z6piEqDZqd2jr6XJIudhbSMieiYAcyHo9CCCk26uI+k7N2thwgNMAJdSnN3JJJzexHyXBAKGbXXlF9sjaaZakpmJzy/3IIZQBupCrpV6HqARyy+PfKcptt8d8UJO6kKVUOyXJ0qrw9+VoyfxB8RqmJ+WktRlPpcgf9IJtwi+wc3DFBOYMNbHgCrLrxoxc0F4rds7KkS524cwmAlaXLgkFThZUogWYcql6RHhdbtcdyc1isVPLBKTYEDnrXyJix+G9iqUkTljxeEHUcTypeLORsuQpIQlSlDUqooUZ3BANCQWGo1rH0LYOBlKGQBLKT4Wokhw1X3SK+cM+PfBmUZPCJMsky2AKUjMsHKMoAcJTvE0FCRxaE8JPmIlrypCQlQclBZVQXGgFGcntGy2ps5SANxRNlLZIArRIAoB71heXshCmV8xgU1ZYLcHTVuEc8rrLxnf7/sXNntgTZiVzQlIKklPiLEZgGIdJrmq+jRf7OKsxJRLcJSKOotUUJurdvrS8Jf9pSUZ0IMpSnKFLQBX70zdqQZO1twoQqrs4AApbtybRon8vx71tvNaiesKCkyEzVgNmzpQEnV2S7VtV2rA8ZjJi9xMpMs/uLjqEgADQ+Kt09lpO05ctKStRJo5bxGprR3YP3tBE7URozqJcNlJ0BqaUHKjXirZ0POy8hYickJSkSE5gDmKwFB2BdVgadHiu2lPllAlykCTMlpBajTAczm1aG93HKLf9YgVei2I3SwFqkP5niITGMLE5UuCSGykk0YCnDn6vEY4898C5WBbL2WQhyBMlnKzMS75X5UI6AaRYmSlSMhLKdYBDKKsyiwHBg12tFPhNpKM4yihiwayR/cSDxrpWkXM6SpAdSv2s70FblXQChAesPhezM3xzEbs2YkiuZQpZwSKNFWkMVE2FfJ4tdqKKsROV/5kx/8AqMVS/CpXL7fzHsdsgccN1ngcpD09+6QbHeEdffoIXTNIJZvdoUx5B76RBTwSSgtZyYHNAc/lo0S3uKxZRmTlqlQcJJKs7O1zlYafSsJS52JXUIW5oFBIJHmadm5RvkTZKdE/btCeO2xLQP6UtBVYnLRI4i2Y8orx17dvCPn52TigqiFtQ5mepAJBBLmp9DBF7ZUZeWYrMEKrlokqGlRXn1uaQ/tLbWJqZk0JlVZKQEqUODhL9a0fVoxuMxec6BI8KRQCIs301uuI9PnlZKjHsOaFZ6D7xNUtRKZSbm/IXr0vAtorAZCfCmg/Pe8OkaG2Ym6jr9odwcmuc3070+kIpW0sAcIsZAKZYUq9/fp5RGTd8JrU2Z/2/XpAP0nzVDeYDUn0r38onLBpUVckX6Xg6sItSFEB6gABg9K3Zg+vIxovGbgU9cpN1ZmBDaHja+sM7NxKFh5dGpkIra4L199ypEtKAmbLSSBV0h66BgzaRKViZQGWWgpIuE5QB9Q54x0V75H/AO1JSMrJAUoEijWpUjV9DwhfaG2ZYORYI4+IKSQKOOZ0DxCaZSkkqK01IcEWsG3aU4awpP2fIWkrClgJLPQuejXrpGnKbassDtGXQpmBxq5FPzrbjGowGIk7sxMtObXI4CjpTMGvpYPTSPnuFxyJJHy0gHRSqq8zQdojL29OE0rcVLs1DZxyfjzgywlTx7fXJWJT8shKJKBLBXkWFpGYkXsSo1vprRoSxW3kkuEpY7uuQa/3cSRXiIy2xsatamSFLSA3ys6SGIoySyg3+JdxeE0koWrdyKS7JmkpID8Gt1cnyjjl8f0NanDS4r4hWl8swAa79K8ASSac4p8R8SqlmigoEMQoUUGY0B9eUND4d+cPmSsrtVAUAkHgHFD/AIkeTRD/ALpkS1KUllAn/wAQoGYaEEGwOhaOWPx4+W7f8c5jN8s9J20tlkUykFJDhqZdC3hA00EW/wAPfECUEJdQe6i1OJsXiuxOGkykBBmyirNvMXLP/g49bQuuVLAJcu5ysAABo4VypHW/HjfTrqVvMX8UykKyzVJWl9xV3b/20YNeoccoeVtYJAKvlMsEpWN5/M1uaPYWj5VMxKQQkA141T2FIjKxgs+VL1YMl2NTWp/mCf8AP92omMfSv++ipP8A/KWpix+WnK9KKcKs/wDjAZvx+lZIElAZt4qoeybRgMZvlJClFNBol+QDvq3OIY7DKSlOWVMloP7lggq6OLcOMV+HCK8MWvx3xtMW6JQyoD76En9oahUTSmgEVCfjfFpcIWQF3ATLc8zuuOt4zqM5AloBKlULcB+3gALmLjZ+DSiUQGVM/cRUJ5AgM/OOsxkgmM+g14pZJUuqlqJUTcm57uYVnJ3TyI+ojmLW1TpZr1j00ujrX6xqaXnqcK5GnaF37M0HTY84GhDE6i0YQyAbcn6RKWkNUB9YihOVOZ/Fp7u0KruaHsaRKH035Kj04vC20HlpfKpSmom/m30eLWclCQQkV9PpCM1DOTfVw1IqvZphcbhsTPXmUhXIWA5CCYXYS07ysr6B6D/I00jZiXyPX/fWAKSGu/u0bafxxnDsxctJyspSvESCCdQEsaD8Qnh9iknMsgf43byjVmUWNhpzgEzCqNn66fiDZ8IpZexgSHUAkGvThXygO11pzBAZ3AbgOuoi9xW7LUTYXPMaD3rGZwOGVNmZi7VrBIjKeo7jJykkV19iOycbMmBQzMzEedbR7EYFa1MHyigJoPW56QeTg1ySCkZiL9Df0hmh41YYD5q5ZzsWNCzM1XJLPp5xSzpImz1EElILbviLk0HE+lOAi3xmIUpLyypJSq3UU7c4qcRipjFQypYEAhCQS4rpYxbZaM4fBfNVkRuoAdc0ObFqGx4cz2ie0MTnPyZKQEig5Ac+N3gvwzOOSa+qav0OUDgHfzhXCpypmKqKs/o3X8wD0rJkl1Bi/wC2ulPQQyNnLKEq3W0q3u0JThlzNq4JHO8ewxTXMpQHK/rCNa4OjGKCg1CGfIWNmAzcoexW01rSFTpi1LYgItlD0LsTXtC0jFZFOyUh7eIlze0N7SmBz4TLICrDhxAcsdHjHQeFxSkJczFpcMyTU8Kiprp/qJIxYmFl5zusCTRN687vV4rjiy+Zh/jVmA6ERE7QJFQAP8bnuXgBnG7OUhaSGLh6BgnRq6694Ph8EVpUpZIYjIhLHPxJZ6ADwipeO4fGkSymYgqTQhNiO9xCiJ8oHMgrSoVAJB9YG0mMRLSFAJEyY75imws1X48B1gc8zgAQSx/sDjzEdnYg58zgqN2DC1ybkwxh5pUClMxSS1Qag/inCGMq8PiVoWFJcLFXNwQXcPYuIdVjJ05QzqUtQDJzKJCR/dUskUYaQfM9FIUpQNGsf/doDwgE2XMNFIUK1FQORNHoI3Dadx5zKopwyUqUAwVlDBKRqkNfU1MG2dNypWlmNCA/pzgAkpdytT8h1typBFy0och3bWnpGIXiLFmeJ4lbgsGFgNdA/m57xyUmoFK3J99u5iMzSCpRlp3hwDeUcWtwwF7RKWthmOpbpAFqrmifbmKqiKtePGc2jwFQ8ibfSDIBbwmMz6koJCQoEnlydnroI8ZQNWHOGZaUoQoJuXDEVUelyPzApCSABmBoxo3XhyvSkdbI9kAMniQOxiQwyQNSYaTKIqBU8+HW0eXJJIe2oNadonSiK5IAdg/SF/0+ar20AIHOgvFmnDhmGtvZjxlaD+PrBoqnE7OQpISU0BcvY8KduOsRRgxowpp6RaqSDRtdLe+kcMhqPc8G7QaaKw4WrF39YivBXevKLRcsJfr0+8RWlx0jaKl/QhizbwYga2+8IT9jJIGc9efLl7rGjVL4j37H0hQYfNowjbHjGexErJLUUoCE0q7lTAkWsAYov1KhJFbqNH9Y2uN2bnDKtyZz52ipXsSUlnqBYPR43lEX4/plUuql4YlYAlJa57t5RqTgUAMhIHMwOaGDAfb/AFDsX42Zm7OUlLO/KFShQSynYRfTpVd1PUmg9bwnPw+ZuEO0XFWBD0sYbwLZwlAct4lD6DTvEpeEJ7atygkoCWhShe3ONtOkZ07KWNXv/MVuMRlWRHVjUx7FqzEK4isMFQlmhJ5QXBzcpfUWMDSk5aDWOmVSsYHk7YW4OVPP28FlbUJU5Avz87xVpSwePIkupuMatur/APVZgVP25wqsgk6teIJYAI4VUY7OL27++TRENyTlDdUTyY8GIMAV6D6mCTFMOQECFW8zDR6dZh09YHLNCTf3+Y9MWXiMsV5QaRY6UEEaOHEeUpWio6Fk++dIYloDD8mM1fZHYMC3lrybnxgAQlKaqBTapfkb6vA0r4uT0a3+o5JBNQBqzhjHWvWJJQGAF2ob+TfiIzEkDdSog6uPOqm8okQ7OEkvTUc296RLJxUaaW46Fz5QFwZnYkGgYAfU2jy68aA6/Tt94KxBBy06DSj17xyWihd+4qffCCkMSA/DR/8AUQUijfwBy4xMA3NhqQR9b0gJnhI8QLn3r3gKKw7EE+jeevaOKmcu/TX6xMzxa96CFlqr4RTQCv0+kDCJDPWnO8AnhyQ79ImFVdVgYhM40atX/HusBBmSzZwRwcfVogZdGP5EGKnZmFncOTroafzHiHvWMytmyAKkO8JzpQPerW6VEW+IYAhq8QPKKwrJ9+3jBXTMMH3gO9TC82VqCOb/AMGLGbLTwP47QpMQHvAnROYtxQW1esIbTV4U+YEWikkeEV5loVykmoT5GKiMoqlyieMeMlk+UWp4U7RD9K9WcQ7RcSdBqGa/GALQ9SaRYfoy9R0tTtA5mGT+40jDStYqLJDxZzCJNGBUWYv4eOkeM0IDIs97+zAVKzFy/f8AiC3aKiZhc8Tx6Qxlap4CB4WWHzcAbx6avMa9IGk9pJtA5Zo9I5PNGZhpEuVoxLrU5iRTSOAVgkxTlwGSIQmhPG0eWK0oIilQq/8AqOpTTWBNfW5EsNQL/wDUQw/+9bctBHBjJZXkQsOXdnWR1KRlT6xKeoKH9QZq+GrU1LVbkYWRLAH9JKEVbdRzrZvoOfCOl29ZsSgQySAHPhFi/DlSvGDhFhdq1oAXsaOeNYEMssMolRajlyWZzQUiEorZWaoNgPeg61gI0+YUkDXgNdXDUpxLX1gUyYog5QUsTpU206EiscUgNRAGlaP0eOzpgDCz86+heAgzZgS+YkdX9ANP5gawEgKIpoSlgeLN9eUemKBrmIZiXLDiDzHcWtApieATzOpFXPAXgYctlzhSFJaoTRQHNKgD3FIHh57pLMBwbj+YXWAGbLxe4HAUt7rEkgpTVT9n+zxmDxLmyikC1PqR/ESlrIDX6nzgc47uhF626mvGvaFzPDkMSxPAgeraxLGlYp6cOTP3ADxBC9QOkBQXA4vVqNqImSWNGuBWsJL/ADwoVSzaUNvtrCsxb6UfT71g0yXRt5xqX+3L28LnDlwSQQ3N/I/mAPPSv4avu0LzWuB77w6qWm5oONKfgQKahPUtqfOMyumJLu/Svt+sLFNXJ8jT8vD+Ikjkeo+lYD8nQUpQC3d6NAiyhZQeECWsJBJU8HCDp3aFl4IFypjwa31hF2Um44qokVhYmrqrFh+gH7Q3ePStkC65gDaC/rFbjnZfatSqvXhB0yWuW1ZvbQ6UJFEjv/PsQDIXOpNensQbTJA5sxxQEAeyYnIlgX4PHvl6mrn30iQm6B7doGLqXmUToLQOd75wbMwYAQvMXxaGC8BgmCiByhQROYqEPFTWEQzKMcUYhmhZ9dKGJYgUDB0lnHOo1oDSHJdQ4cAjh6UPv0jwqnKQDUVsrzuRWxcRKWAzkOwOpA04H20NeoHCYaZdSioHTQcdAe4hkyjlBUGUXLP10ctw7xydNKAkCmYVI/mKzFYorWEmgzKFOQeoN43TQ5iJbjed6VSSL2tpQvpC6pqQtYy1NCohJJ6ut210vAMWiiQSpq0SopsKO19PKIIw6EJBAqWJrXhU62jXGtseZvjeA7MC/IC/npAFYpkWKikWBfv/AKjk7wkufO/Pr+YLLSGLUAP1fytEkgiapRqnITxY9O9fWGUIqAm37g277tQDjAZs9R8LJblm0ftb1g0gKIfMLtUdyaEcYzITd6xa7gpLCtGzeg5QupIDZWGqqkE8zWnaD4lDOeBDtRz9Yq8fiS6QAA93ryblE3gbOTVgE1Uelexb3rAzJBanUuQ0cCN3MwBdWlaVvHESCo+MjsOd3vaMUUTwKZg1dLD7wSSUnhXr34aRxSGKQOBe9fWOpUzBnqWJjSU70nNbmxLcW7CsLT5biw5anTRnpwEFQskFT6wGdPYi5fn/ABDobLGUoGj+kRmLZwWsLOR3iONxJST0+0Us/aSlHg2kHii5aXK5wIdRoKDT39YBMxyRYefvjFIZhJqSatBVUIMbSPP6NzsaSax2bO01P4hNcyhPSBJnkhzxI9BGsc87sVE51d/PhDQUwcsTCwLBwNPvB5Sd1+h84KmQOct2aOKoG0EDllzWOT1w6dNorWD7pAmq5FqxzEL5esRkmvWKRE0gaa2jioMtIuIA1RGjIroGvA3HCOrNY4RFM//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899668"/>
            <a:ext cx="4362036" cy="281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92544"/>
            <a:ext cx="4619625" cy="388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idx="1"/>
          </p:nvPr>
        </p:nvSpPr>
        <p:spPr>
          <a:xfrm>
            <a:off x="76199" y="990600"/>
            <a:ext cx="4876801" cy="2247900"/>
          </a:xfrm>
        </p:spPr>
        <p:txBody>
          <a:bodyPr/>
          <a:lstStyle/>
          <a:p>
            <a:pPr marL="0" indent="0">
              <a:buNone/>
            </a:pPr>
            <a:r>
              <a:rPr lang="en-US" dirty="0" smtClean="0">
                <a:solidFill>
                  <a:srgbClr val="FFFF00"/>
                </a:solidFill>
              </a:rPr>
              <a:t>Culture is the engine that drives an innovation ecosystem.</a:t>
            </a:r>
            <a:endParaRPr lang="en-US" dirty="0">
              <a:solidFill>
                <a:srgbClr val="FFFF00"/>
              </a:solidFill>
            </a:endParaRPr>
          </a:p>
        </p:txBody>
      </p:sp>
    </p:spTree>
    <p:extLst>
      <p:ext uri="{BB962C8B-B14F-4D97-AF65-F5344CB8AC3E}">
        <p14:creationId xmlns:p14="http://schemas.microsoft.com/office/powerpoint/2010/main" val="3355417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28600" y="1219200"/>
            <a:ext cx="8686800" cy="4800600"/>
          </a:xfrm>
        </p:spPr>
        <p:txBody>
          <a:bodyPr>
            <a:normAutofit fontScale="85000" lnSpcReduction="20000"/>
          </a:bodyPr>
          <a:lstStyle/>
          <a:p>
            <a:r>
              <a:rPr lang="en-US" dirty="0" smtClean="0"/>
              <a:t>Overview of Office of Economic Impact and Diversity (ED)</a:t>
            </a:r>
          </a:p>
          <a:p>
            <a:pPr lvl="1"/>
            <a:r>
              <a:rPr lang="en-US" dirty="0" smtClean="0"/>
              <a:t>Highlight of Minority Education</a:t>
            </a:r>
          </a:p>
          <a:p>
            <a:r>
              <a:rPr lang="en-US" dirty="0" smtClean="0"/>
              <a:t>ED Programmatic Priorities for 2015-2016</a:t>
            </a:r>
          </a:p>
          <a:p>
            <a:r>
              <a:rPr lang="en-US" dirty="0" smtClean="0"/>
              <a:t>Lab-to-Market Initiative</a:t>
            </a:r>
          </a:p>
          <a:p>
            <a:pPr lvl="1"/>
            <a:r>
              <a:rPr lang="en-US" dirty="0" smtClean="0"/>
              <a:t>ED-MBDA MOU</a:t>
            </a:r>
            <a:endParaRPr lang="en-US" dirty="0"/>
          </a:p>
          <a:p>
            <a:pPr lvl="1"/>
            <a:r>
              <a:rPr lang="en-US" dirty="0" smtClean="0"/>
              <a:t>Mission of Lab-to-Market</a:t>
            </a:r>
          </a:p>
          <a:p>
            <a:pPr lvl="1"/>
            <a:r>
              <a:rPr lang="en-US" dirty="0" smtClean="0"/>
              <a:t>Relevant  </a:t>
            </a:r>
            <a:r>
              <a:rPr lang="en-US" dirty="0"/>
              <a:t>Tech Transfer Policy</a:t>
            </a:r>
          </a:p>
          <a:p>
            <a:pPr lvl="1"/>
            <a:r>
              <a:rPr lang="en-US" dirty="0" smtClean="0"/>
              <a:t>DOE-ED/DOC-MBDA </a:t>
            </a:r>
            <a:r>
              <a:rPr lang="en-US" dirty="0"/>
              <a:t>Approach to Lab-to-Market</a:t>
            </a:r>
          </a:p>
          <a:p>
            <a:pPr lvl="1"/>
            <a:r>
              <a:rPr lang="en-US" dirty="0" smtClean="0"/>
              <a:t>Program differentiation</a:t>
            </a:r>
          </a:p>
          <a:p>
            <a:pPr lvl="1"/>
            <a:r>
              <a:rPr lang="en-US" dirty="0" smtClean="0"/>
              <a:t>DOE-DOC Innovation Ecosystem Needs</a:t>
            </a:r>
          </a:p>
          <a:p>
            <a:r>
              <a:rPr lang="en-US" dirty="0" smtClean="0"/>
              <a:t>ED/Lab-to-Market Pilot</a:t>
            </a:r>
          </a:p>
          <a:p>
            <a:r>
              <a:rPr lang="en-US" dirty="0" smtClean="0"/>
              <a:t>Summary</a:t>
            </a:r>
            <a:endParaRPr lang="en-US" dirty="0"/>
          </a:p>
        </p:txBody>
      </p:sp>
      <p:sp>
        <p:nvSpPr>
          <p:cNvPr id="4" name="Slide Number Placeholder 3"/>
          <p:cNvSpPr>
            <a:spLocks noGrp="1"/>
          </p:cNvSpPr>
          <p:nvPr>
            <p:ph type="sldNum" sz="quarter" idx="12"/>
          </p:nvPr>
        </p:nvSpPr>
        <p:spPr/>
        <p:txBody>
          <a:bodyPr/>
          <a:lstStyle/>
          <a:p>
            <a:pPr>
              <a:defRPr/>
            </a:pPr>
            <a:r>
              <a:rPr lang="en-US" smtClean="0">
                <a:solidFill>
                  <a:prstClr val="black">
                    <a:tint val="75000"/>
                  </a:prstClr>
                </a:solidFill>
              </a:rPr>
              <a:t>                             </a:t>
            </a:r>
            <a:fld id="{2B146464-0444-4459-A94F-BCE626D6DEC0}" type="slidenum">
              <a:rPr lang="en-US" smtClean="0">
                <a:solidFill>
                  <a:prstClr val="black">
                    <a:tint val="75000"/>
                  </a:prstClr>
                </a:solidFill>
              </a:rPr>
              <a:pPr>
                <a:defRPr/>
              </a:pPr>
              <a:t>2</a:t>
            </a:fld>
            <a:endParaRPr lang="en-US" dirty="0">
              <a:solidFill>
                <a:prstClr val="black">
                  <a:tint val="75000"/>
                </a:prstClr>
              </a:solidFill>
            </a:endParaRPr>
          </a:p>
        </p:txBody>
      </p:sp>
    </p:spTree>
    <p:extLst>
      <p:ext uri="{BB962C8B-B14F-4D97-AF65-F5344CB8AC3E}">
        <p14:creationId xmlns:p14="http://schemas.microsoft.com/office/powerpoint/2010/main" val="2458647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 Innovation Ecosystem</a:t>
            </a:r>
            <a:endParaRPr lang="en-US" dirty="0"/>
          </a:p>
        </p:txBody>
      </p:sp>
      <p:pic>
        <p:nvPicPr>
          <p:cNvPr id="4" name="Content Placeholder 3" descr="Rainforest_Design_graphic2.png"/>
          <p:cNvPicPr>
            <a:picLocks noGrp="1" noChangeAspect="1"/>
          </p:cNvPicPr>
          <p:nvPr>
            <p:ph idx="1"/>
          </p:nvPr>
        </p:nvPicPr>
        <p:blipFill>
          <a:blip r:embed="rId3" cstate="print"/>
          <a:srcRect b="17204"/>
          <a:stretch>
            <a:fillRect/>
          </a:stretch>
        </p:blipFill>
        <p:spPr>
          <a:xfrm>
            <a:off x="300990" y="1143000"/>
            <a:ext cx="8843010" cy="2420280"/>
          </a:xfrm>
        </p:spPr>
      </p:pic>
      <p:pic>
        <p:nvPicPr>
          <p:cNvPr id="6" name="Picture 5" descr="RainforestInnovationEcosystem.bmp"/>
          <p:cNvPicPr>
            <a:picLocks noChangeAspect="1"/>
          </p:cNvPicPr>
          <p:nvPr/>
        </p:nvPicPr>
        <p:blipFill>
          <a:blip r:embed="rId4" cstate="print"/>
          <a:stretch>
            <a:fillRect/>
          </a:stretch>
        </p:blipFill>
        <p:spPr>
          <a:xfrm>
            <a:off x="7315200" y="3200400"/>
            <a:ext cx="1665715" cy="2514285"/>
          </a:xfrm>
          <a:prstGeom prst="rect">
            <a:avLst/>
          </a:prstGeom>
        </p:spPr>
      </p:pic>
      <p:sp>
        <p:nvSpPr>
          <p:cNvPr id="7" name="TextBox 6"/>
          <p:cNvSpPr txBox="1"/>
          <p:nvPr/>
        </p:nvSpPr>
        <p:spPr>
          <a:xfrm>
            <a:off x="228600" y="838200"/>
            <a:ext cx="8458200" cy="523220"/>
          </a:xfrm>
          <a:prstGeom prst="rect">
            <a:avLst/>
          </a:prstGeom>
          <a:noFill/>
        </p:spPr>
        <p:txBody>
          <a:bodyPr wrap="square" rtlCol="0">
            <a:spAutoFit/>
          </a:bodyPr>
          <a:lstStyle/>
          <a:p>
            <a:pPr algn="ctr"/>
            <a:r>
              <a:rPr lang="en-US" sz="2800" dirty="0" smtClean="0"/>
              <a:t>Rainforest model of Innovation Ecosystem Development</a:t>
            </a:r>
            <a:endParaRPr lang="en-US" sz="2800" dirty="0"/>
          </a:p>
        </p:txBody>
      </p:sp>
      <p:sp>
        <p:nvSpPr>
          <p:cNvPr id="10" name="Slide Number Placeholder 9"/>
          <p:cNvSpPr>
            <a:spLocks noGrp="1"/>
          </p:cNvSpPr>
          <p:nvPr>
            <p:ph type="sldNum" sz="quarter" idx="12"/>
          </p:nvPr>
        </p:nvSpPr>
        <p:spPr>
          <a:xfrm>
            <a:off x="6553200" y="6172200"/>
            <a:ext cx="2133600" cy="365125"/>
          </a:xfrm>
        </p:spPr>
        <p:txBody>
          <a:bodyPr/>
          <a:lstStyle/>
          <a:p>
            <a:fld id="{F44C9B19-EB18-4A2E-BD4D-9DF2037289D7}" type="slidenum">
              <a:rPr lang="en-US" smtClean="0"/>
              <a:pPr/>
              <a:t>20</a:t>
            </a:fld>
            <a:endParaRPr lang="en-US"/>
          </a:p>
        </p:txBody>
      </p:sp>
      <p:sp>
        <p:nvSpPr>
          <p:cNvPr id="11" name="TextBox 10"/>
          <p:cNvSpPr txBox="1"/>
          <p:nvPr/>
        </p:nvSpPr>
        <p:spPr>
          <a:xfrm>
            <a:off x="228600" y="3505200"/>
            <a:ext cx="6858000" cy="2585323"/>
          </a:xfrm>
          <a:prstGeom prst="rect">
            <a:avLst/>
          </a:prstGeom>
          <a:noFill/>
        </p:spPr>
        <p:txBody>
          <a:bodyPr wrap="square" rtlCol="0">
            <a:spAutoFit/>
          </a:bodyPr>
          <a:lstStyle/>
          <a:p>
            <a:pPr marL="457200" indent="-457200"/>
            <a:r>
              <a:rPr lang="en-US" b="1" u="sng" dirty="0" smtClean="0"/>
              <a:t>Seed</a:t>
            </a:r>
            <a:r>
              <a:rPr lang="en-US" b="1" dirty="0" smtClean="0"/>
              <a:t> a </a:t>
            </a:r>
            <a:r>
              <a:rPr lang="en-US" b="1" i="1" dirty="0" smtClean="0">
                <a:solidFill>
                  <a:srgbClr val="00B050"/>
                </a:solidFill>
              </a:rPr>
              <a:t>culture</a:t>
            </a:r>
            <a:r>
              <a:rPr lang="en-US" b="1" dirty="0" smtClean="0"/>
              <a:t> of innovation at Federal agencies and labs, minority businesses, minority serving institutions, large businesses, investment community, and stakeholder groups and agencies. </a:t>
            </a:r>
          </a:p>
          <a:p>
            <a:pPr marL="457200" indent="-457200"/>
            <a:endParaRPr lang="en-US" b="1" dirty="0" smtClean="0"/>
          </a:p>
          <a:p>
            <a:pPr marL="457200" indent="-457200"/>
            <a:r>
              <a:rPr lang="en-US" b="1" u="sng" dirty="0" smtClean="0"/>
              <a:t>Cultivate</a:t>
            </a:r>
            <a:r>
              <a:rPr lang="en-US" b="1" dirty="0" smtClean="0"/>
              <a:t> </a:t>
            </a:r>
            <a:r>
              <a:rPr lang="en-US" b="1" i="1" dirty="0" smtClean="0">
                <a:solidFill>
                  <a:srgbClr val="00B050"/>
                </a:solidFill>
              </a:rPr>
              <a:t>communities</a:t>
            </a:r>
            <a:r>
              <a:rPr lang="en-US" b="1" dirty="0" smtClean="0"/>
              <a:t> that catalyze regional economic development.</a:t>
            </a:r>
          </a:p>
          <a:p>
            <a:pPr marL="457200" indent="-457200"/>
            <a:endParaRPr lang="en-US" b="1" dirty="0" smtClean="0"/>
          </a:p>
          <a:p>
            <a:pPr marL="457200" indent="-457200"/>
            <a:r>
              <a:rPr lang="en-US" b="1" u="sng" dirty="0" smtClean="0"/>
              <a:t>Nourish</a:t>
            </a:r>
            <a:r>
              <a:rPr lang="en-US" b="1" dirty="0" smtClean="0"/>
              <a:t> </a:t>
            </a:r>
            <a:r>
              <a:rPr lang="en-US" b="1" i="1" dirty="0" smtClean="0">
                <a:solidFill>
                  <a:srgbClr val="00B050"/>
                </a:solidFill>
              </a:rPr>
              <a:t>regional economic development </a:t>
            </a:r>
            <a:r>
              <a:rPr lang="en-US" b="1" dirty="0" smtClean="0"/>
              <a:t>with capital, technology commercialization, market verticals, and entrepreneurship  training.</a:t>
            </a:r>
          </a:p>
        </p:txBody>
      </p:sp>
    </p:spTree>
    <p:extLst>
      <p:ext uri="{BB962C8B-B14F-4D97-AF65-F5344CB8AC3E}">
        <p14:creationId xmlns:p14="http://schemas.microsoft.com/office/powerpoint/2010/main" val="2980799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Impact of Tech Transfer</a:t>
            </a:r>
            <a:endParaRPr lang="en-US" dirty="0"/>
          </a:p>
        </p:txBody>
      </p:sp>
      <p:graphicFrame>
        <p:nvGraphicFramePr>
          <p:cNvPr id="5" name="Content Placeholder 4"/>
          <p:cNvGraphicFramePr>
            <a:graphicFrameLocks noGrp="1"/>
          </p:cNvGraphicFramePr>
          <p:nvPr>
            <p:ph idx="1"/>
          </p:nvPr>
        </p:nvGraphicFramePr>
        <p:xfrm>
          <a:off x="533400" y="1752600"/>
          <a:ext cx="8229600" cy="3855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err="1" smtClean="0"/>
                        <a:t>TechLink</a:t>
                      </a:r>
                      <a:r>
                        <a:rPr lang="en-US" baseline="0" dirty="0" smtClean="0"/>
                        <a:t> Study of </a:t>
                      </a:r>
                      <a:r>
                        <a:rPr lang="en-US" baseline="0" dirty="0" err="1" smtClean="0"/>
                        <a:t>DoD</a:t>
                      </a:r>
                      <a:endParaRPr lang="en-US" dirty="0"/>
                    </a:p>
                  </a:txBody>
                  <a:tcPr/>
                </a:tc>
                <a:tc>
                  <a:txBody>
                    <a:bodyPr/>
                    <a:lstStyle/>
                    <a:p>
                      <a:r>
                        <a:rPr lang="en-US" dirty="0" smtClean="0"/>
                        <a:t>IBRC Study of Navy</a:t>
                      </a:r>
                      <a:endParaRPr lang="en-US" dirty="0"/>
                    </a:p>
                  </a:txBody>
                  <a:tcPr/>
                </a:tc>
              </a:tr>
              <a:tr h="370840">
                <a:tc>
                  <a:txBody>
                    <a:bodyPr/>
                    <a:lstStyle/>
                    <a:p>
                      <a:pPr algn="ctr"/>
                      <a:r>
                        <a:rPr lang="en-US" b="1" dirty="0" smtClean="0"/>
                        <a:t>Time Period</a:t>
                      </a:r>
                      <a:endParaRPr lang="en-US" b="1" dirty="0"/>
                    </a:p>
                  </a:txBody>
                  <a:tcPr/>
                </a:tc>
                <a:tc>
                  <a:txBody>
                    <a:bodyPr/>
                    <a:lstStyle/>
                    <a:p>
                      <a:r>
                        <a:rPr lang="en-US" dirty="0" smtClean="0"/>
                        <a:t>2000-2009</a:t>
                      </a:r>
                      <a:endParaRPr lang="en-US" dirty="0"/>
                    </a:p>
                  </a:txBody>
                  <a:tcPr/>
                </a:tc>
                <a:tc>
                  <a:txBody>
                    <a:bodyPr/>
                    <a:lstStyle/>
                    <a:p>
                      <a:r>
                        <a:rPr lang="en-US" dirty="0" smtClean="0"/>
                        <a:t>2005-2009</a:t>
                      </a:r>
                      <a:endParaRPr lang="en-US" dirty="0"/>
                    </a:p>
                  </a:txBody>
                  <a:tcPr/>
                </a:tc>
              </a:tr>
              <a:tr h="370840">
                <a:tc>
                  <a:txBody>
                    <a:bodyPr/>
                    <a:lstStyle/>
                    <a:p>
                      <a:r>
                        <a:rPr lang="en-US" dirty="0" smtClean="0"/>
                        <a:t>Types</a:t>
                      </a:r>
                      <a:r>
                        <a:rPr lang="en-US" baseline="0" dirty="0" smtClean="0"/>
                        <a:t> of </a:t>
                      </a:r>
                      <a:r>
                        <a:rPr lang="en-US" b="1" baseline="0" dirty="0" smtClean="0"/>
                        <a:t>Tech Transfer Agreements </a:t>
                      </a:r>
                      <a:r>
                        <a:rPr lang="en-US" baseline="0" dirty="0" smtClean="0"/>
                        <a:t>Considered</a:t>
                      </a:r>
                      <a:endParaRPr lang="en-US" dirty="0"/>
                    </a:p>
                  </a:txBody>
                  <a:tcPr/>
                </a:tc>
                <a:tc>
                  <a:txBody>
                    <a:bodyPr/>
                    <a:lstStyle/>
                    <a:p>
                      <a:pPr>
                        <a:buFont typeface="Arial" pitchFamily="34" charset="0"/>
                        <a:buChar char="•"/>
                      </a:pPr>
                      <a:r>
                        <a:rPr lang="en-US" dirty="0" smtClean="0"/>
                        <a:t>44% R&amp;D contracts </a:t>
                      </a:r>
                    </a:p>
                    <a:p>
                      <a:pPr>
                        <a:buFont typeface="Arial" pitchFamily="34" charset="0"/>
                        <a:buChar char="•"/>
                      </a:pPr>
                      <a:r>
                        <a:rPr lang="en-US" dirty="0" smtClean="0"/>
                        <a:t>36% licenses</a:t>
                      </a:r>
                      <a:r>
                        <a:rPr lang="en-US" baseline="0" dirty="0" smtClean="0"/>
                        <a:t> </a:t>
                      </a:r>
                    </a:p>
                    <a:p>
                      <a:pPr>
                        <a:buFont typeface="Arial" pitchFamily="34" charset="0"/>
                        <a:buChar char="•"/>
                      </a:pPr>
                      <a:r>
                        <a:rPr lang="en-US" baseline="0" dirty="0" smtClean="0"/>
                        <a:t>20% CRADAs</a:t>
                      </a:r>
                      <a:endParaRPr lang="en-US" dirty="0"/>
                    </a:p>
                  </a:txBody>
                  <a:tcPr/>
                </a:tc>
                <a:tc>
                  <a:txBody>
                    <a:bodyPr/>
                    <a:lstStyle/>
                    <a:p>
                      <a:pPr>
                        <a:buFont typeface="Arial" pitchFamily="34" charset="0"/>
                        <a:buChar char="•"/>
                      </a:pPr>
                      <a:r>
                        <a:rPr lang="en-US" dirty="0" smtClean="0"/>
                        <a:t>25% licenses </a:t>
                      </a:r>
                    </a:p>
                    <a:p>
                      <a:pPr>
                        <a:buFont typeface="Arial" pitchFamily="34" charset="0"/>
                        <a:buChar char="•"/>
                      </a:pPr>
                      <a:r>
                        <a:rPr lang="en-US" dirty="0" smtClean="0"/>
                        <a:t>75% CRADAs</a:t>
                      </a:r>
                      <a:endParaRPr lang="en-US" dirty="0"/>
                    </a:p>
                  </a:txBody>
                  <a:tcPr/>
                </a:tc>
              </a:tr>
              <a:tr h="370840">
                <a:tc>
                  <a:txBody>
                    <a:bodyPr/>
                    <a:lstStyle/>
                    <a:p>
                      <a:r>
                        <a:rPr lang="en-US" b="1" dirty="0" smtClean="0"/>
                        <a:t>Economic Impact </a:t>
                      </a:r>
                      <a:r>
                        <a:rPr lang="en-US" b="0" i="1" dirty="0" smtClean="0"/>
                        <a:t>per Tech Transfer</a:t>
                      </a:r>
                      <a:r>
                        <a:rPr lang="en-US" b="0" i="1" baseline="0" dirty="0" smtClean="0"/>
                        <a:t> Agreement</a:t>
                      </a:r>
                      <a:endParaRPr lang="en-US" b="0" i="1" dirty="0"/>
                    </a:p>
                  </a:txBody>
                  <a:tcPr/>
                </a:tc>
                <a:tc>
                  <a:txBody>
                    <a:bodyPr/>
                    <a:lstStyle/>
                    <a:p>
                      <a:pPr>
                        <a:buFont typeface="Arial" pitchFamily="34" charset="0"/>
                        <a:buChar char="•"/>
                      </a:pPr>
                      <a:r>
                        <a:rPr lang="en-US" dirty="0" smtClean="0"/>
                        <a:t>$2.24M</a:t>
                      </a:r>
                      <a:r>
                        <a:rPr lang="en-US" baseline="0" dirty="0" smtClean="0"/>
                        <a:t>M </a:t>
                      </a:r>
                    </a:p>
                    <a:p>
                      <a:pPr>
                        <a:buFont typeface="Arial" pitchFamily="34" charset="0"/>
                        <a:buChar char="•"/>
                      </a:pPr>
                      <a:r>
                        <a:rPr lang="en-US" baseline="0" dirty="0" smtClean="0"/>
                        <a:t>13 jobs created or retained</a:t>
                      </a:r>
                      <a:endParaRPr lang="en-US" dirty="0"/>
                    </a:p>
                  </a:txBody>
                  <a:tcPr/>
                </a:tc>
                <a:tc>
                  <a:txBody>
                    <a:bodyPr/>
                    <a:lstStyle/>
                    <a:p>
                      <a:pPr>
                        <a:buFont typeface="Arial" pitchFamily="34" charset="0"/>
                        <a:buChar char="•"/>
                      </a:pPr>
                      <a:r>
                        <a:rPr lang="en-US" dirty="0" smtClean="0"/>
                        <a:t>$5.4MM </a:t>
                      </a:r>
                    </a:p>
                    <a:p>
                      <a:pPr>
                        <a:buFont typeface="Arial" pitchFamily="34" charset="0"/>
                        <a:buChar char="•"/>
                      </a:pPr>
                      <a:r>
                        <a:rPr lang="en-US" dirty="0" smtClean="0"/>
                        <a:t>26 jobs created or retained</a:t>
                      </a:r>
                      <a:endParaRPr lang="en-US" dirty="0"/>
                    </a:p>
                  </a:txBody>
                  <a:tcPr/>
                </a:tc>
              </a:tr>
              <a:tr h="370840">
                <a:tc>
                  <a:txBody>
                    <a:bodyPr/>
                    <a:lstStyle/>
                    <a:p>
                      <a:r>
                        <a:rPr lang="en-US" b="1" dirty="0" smtClean="0"/>
                        <a:t>Average</a:t>
                      </a:r>
                      <a:r>
                        <a:rPr lang="en-US" b="1" baseline="0" dirty="0" smtClean="0"/>
                        <a:t> Job Compensation </a:t>
                      </a:r>
                      <a:r>
                        <a:rPr lang="en-US" baseline="0" dirty="0" smtClean="0"/>
                        <a:t>(for jobs attributable to direct sales)</a:t>
                      </a:r>
                      <a:endParaRPr lang="en-US" dirty="0"/>
                    </a:p>
                  </a:txBody>
                  <a:tcPr/>
                </a:tc>
                <a:tc>
                  <a:txBody>
                    <a:bodyPr/>
                    <a:lstStyle/>
                    <a:p>
                      <a:r>
                        <a:rPr lang="en-US" dirty="0" smtClean="0"/>
                        <a:t>$73,279</a:t>
                      </a:r>
                      <a:endParaRPr lang="en-US" dirty="0"/>
                    </a:p>
                  </a:txBody>
                  <a:tcPr/>
                </a:tc>
                <a:tc>
                  <a:txBody>
                    <a:bodyPr/>
                    <a:lstStyle/>
                    <a:p>
                      <a:r>
                        <a:rPr lang="en-US" dirty="0" smtClean="0"/>
                        <a:t>$79,300</a:t>
                      </a:r>
                      <a:endParaRPr lang="en-US" dirty="0"/>
                    </a:p>
                  </a:txBody>
                  <a:tcPr/>
                </a:tc>
              </a:tr>
              <a:tr h="370840">
                <a:tc gridSpan="3">
                  <a:txBody>
                    <a:bodyPr/>
                    <a:lstStyle/>
                    <a:p>
                      <a:pPr algn="ctr"/>
                      <a:r>
                        <a:rPr lang="en-US" b="1" dirty="0" smtClean="0"/>
                        <a:t>Swearingen and </a:t>
                      </a:r>
                      <a:r>
                        <a:rPr lang="en-US" b="1" dirty="0" err="1" smtClean="0"/>
                        <a:t>Slaper</a:t>
                      </a:r>
                      <a:r>
                        <a:rPr lang="en-US" b="1" dirty="0" smtClean="0"/>
                        <a:t>, </a:t>
                      </a:r>
                      <a:r>
                        <a:rPr lang="en-US" b="1" i="1" dirty="0" smtClean="0"/>
                        <a:t>Economic</a:t>
                      </a:r>
                      <a:r>
                        <a:rPr lang="en-US" b="1" i="1" baseline="0" dirty="0" smtClean="0"/>
                        <a:t> Impact of </a:t>
                      </a:r>
                      <a:r>
                        <a:rPr lang="en-US" b="1" i="1" baseline="0" dirty="0" err="1" smtClean="0"/>
                        <a:t>DoD</a:t>
                      </a:r>
                      <a:r>
                        <a:rPr lang="en-US" b="1" i="1" baseline="0" dirty="0" smtClean="0"/>
                        <a:t> Technology Transfer</a:t>
                      </a:r>
                      <a:r>
                        <a:rPr lang="en-US" b="1" baseline="0" dirty="0" smtClean="0"/>
                        <a:t>, June 2012</a:t>
                      </a:r>
                      <a:endParaRPr lang="en-US" b="1" dirty="0"/>
                    </a:p>
                  </a:txBody>
                  <a:tcPr/>
                </a:tc>
                <a:tc hMerge="1">
                  <a:txBody>
                    <a:bodyPr/>
                    <a:lstStyle/>
                    <a:p>
                      <a:endParaRPr lang="en-US" dirty="0"/>
                    </a:p>
                  </a:txBody>
                  <a:tcPr/>
                </a:tc>
                <a:tc hMerge="1">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r>
              <a:rPr lang="en-US" smtClean="0">
                <a:solidFill>
                  <a:prstClr val="black">
                    <a:tint val="75000"/>
                  </a:prstClr>
                </a:solidFill>
              </a:rPr>
              <a:t>                             </a:t>
            </a:r>
            <a:fld id="{2B146464-0444-4459-A94F-BCE626D6DEC0}"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4175707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DOE Labs</a:t>
            </a:r>
            <a:endParaRPr lang="en-US" altLang="en-US" baseline="30000" smtClean="0"/>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rgbClr val="666666"/>
                </a:solidFill>
                <a:latin typeface="Calibri" pitchFamily="34" charset="0"/>
              </a:defRPr>
            </a:lvl1pPr>
            <a:lvl2pPr marL="742950" indent="-285750" eaLnBrk="0" hangingPunct="0">
              <a:spcBef>
                <a:spcPct val="20000"/>
              </a:spcBef>
              <a:buFont typeface="Arial" charset="0"/>
              <a:buChar char="–"/>
              <a:defRPr sz="2800">
                <a:solidFill>
                  <a:srgbClr val="666666"/>
                </a:solidFill>
                <a:latin typeface="Calibri" pitchFamily="34" charset="0"/>
              </a:defRPr>
            </a:lvl2pPr>
            <a:lvl3pPr marL="1143000" indent="-228600" eaLnBrk="0" hangingPunct="0">
              <a:spcBef>
                <a:spcPct val="20000"/>
              </a:spcBef>
              <a:buFont typeface="Arial" charset="0"/>
              <a:buChar char="•"/>
              <a:defRPr sz="2400">
                <a:solidFill>
                  <a:srgbClr val="666666"/>
                </a:solidFill>
                <a:latin typeface="Calibri" pitchFamily="34" charset="0"/>
              </a:defRPr>
            </a:lvl3pPr>
            <a:lvl4pPr marL="1600200" indent="-228600" eaLnBrk="0" hangingPunct="0">
              <a:spcBef>
                <a:spcPct val="20000"/>
              </a:spcBef>
              <a:buFont typeface="Arial" charset="0"/>
              <a:buChar char="–"/>
              <a:defRPr sz="2000">
                <a:solidFill>
                  <a:srgbClr val="666666"/>
                </a:solidFill>
                <a:latin typeface="Calibri" pitchFamily="34" charset="0"/>
              </a:defRPr>
            </a:lvl4pPr>
            <a:lvl5pPr marL="2057400" indent="-228600" eaLnBrk="0" hangingPunct="0">
              <a:spcBef>
                <a:spcPct val="20000"/>
              </a:spcBef>
              <a:buFont typeface="Arial" charset="0"/>
              <a:buChar char="»"/>
              <a:defRPr sz="2000">
                <a:solidFill>
                  <a:srgbClr val="666666"/>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666666"/>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666666"/>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666666"/>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666666"/>
                </a:solidFill>
                <a:latin typeface="Calibri" pitchFamily="34" charset="0"/>
              </a:defRPr>
            </a:lvl9pPr>
          </a:lstStyle>
          <a:p>
            <a:pPr eaLnBrk="1" fontAlgn="base" hangingPunct="1">
              <a:spcBef>
                <a:spcPct val="0"/>
              </a:spcBef>
              <a:spcAft>
                <a:spcPct val="0"/>
              </a:spcAft>
              <a:buFontTx/>
              <a:buNone/>
            </a:pPr>
            <a:r>
              <a:rPr lang="en-US" altLang="en-US" sz="1200" smtClean="0">
                <a:solidFill>
                  <a:srgbClr val="898989"/>
                </a:solidFill>
              </a:rPr>
              <a:t>                             </a:t>
            </a:r>
            <a:fld id="{E28019B0-5264-4360-AD07-267C03E2A5D7}" type="slidenum">
              <a:rPr lang="en-US" altLang="en-US" sz="1200" smtClean="0">
                <a:solidFill>
                  <a:srgbClr val="898989"/>
                </a:solidFill>
              </a:rPr>
              <a:pPr eaLnBrk="1" fontAlgn="base" hangingPunct="1">
                <a:spcBef>
                  <a:spcPct val="0"/>
                </a:spcBef>
                <a:spcAft>
                  <a:spcPct val="0"/>
                </a:spcAft>
                <a:buFontTx/>
                <a:buNone/>
              </a:pPr>
              <a:t>22</a:t>
            </a:fld>
            <a:endParaRPr lang="en-US" altLang="en-US" sz="1200" smtClean="0">
              <a:solidFill>
                <a:srgbClr val="898989"/>
              </a:solidFill>
            </a:endParaRPr>
          </a:p>
        </p:txBody>
      </p:sp>
      <p:pic>
        <p:nvPicPr>
          <p:cNvPr id="16388" name="Picture 4" descr="map showing locations of D.O.E. national laboratorie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19200"/>
            <a:ext cx="83820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709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smtClean="0"/>
              <a:t>MBDA Centers</a:t>
            </a:r>
            <a:endParaRPr lang="en-US" altLang="en-US" baseline="30000" dirty="0" smtClean="0"/>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rgbClr val="666666"/>
                </a:solidFill>
                <a:latin typeface="Calibri" pitchFamily="34" charset="0"/>
              </a:defRPr>
            </a:lvl1pPr>
            <a:lvl2pPr marL="742950" indent="-285750" eaLnBrk="0" hangingPunct="0">
              <a:spcBef>
                <a:spcPct val="20000"/>
              </a:spcBef>
              <a:buFont typeface="Arial" charset="0"/>
              <a:buChar char="–"/>
              <a:defRPr sz="2800">
                <a:solidFill>
                  <a:srgbClr val="666666"/>
                </a:solidFill>
                <a:latin typeface="Calibri" pitchFamily="34" charset="0"/>
              </a:defRPr>
            </a:lvl2pPr>
            <a:lvl3pPr marL="1143000" indent="-228600" eaLnBrk="0" hangingPunct="0">
              <a:spcBef>
                <a:spcPct val="20000"/>
              </a:spcBef>
              <a:buFont typeface="Arial" charset="0"/>
              <a:buChar char="•"/>
              <a:defRPr sz="2400">
                <a:solidFill>
                  <a:srgbClr val="666666"/>
                </a:solidFill>
                <a:latin typeface="Calibri" pitchFamily="34" charset="0"/>
              </a:defRPr>
            </a:lvl3pPr>
            <a:lvl4pPr marL="1600200" indent="-228600" eaLnBrk="0" hangingPunct="0">
              <a:spcBef>
                <a:spcPct val="20000"/>
              </a:spcBef>
              <a:buFont typeface="Arial" charset="0"/>
              <a:buChar char="–"/>
              <a:defRPr sz="2000">
                <a:solidFill>
                  <a:srgbClr val="666666"/>
                </a:solidFill>
                <a:latin typeface="Calibri" pitchFamily="34" charset="0"/>
              </a:defRPr>
            </a:lvl4pPr>
            <a:lvl5pPr marL="2057400" indent="-228600" eaLnBrk="0" hangingPunct="0">
              <a:spcBef>
                <a:spcPct val="20000"/>
              </a:spcBef>
              <a:buFont typeface="Arial" charset="0"/>
              <a:buChar char="»"/>
              <a:defRPr sz="2000">
                <a:solidFill>
                  <a:srgbClr val="666666"/>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666666"/>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666666"/>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666666"/>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666666"/>
                </a:solidFill>
                <a:latin typeface="Calibri" pitchFamily="34" charset="0"/>
              </a:defRPr>
            </a:lvl9pPr>
          </a:lstStyle>
          <a:p>
            <a:pPr eaLnBrk="1" fontAlgn="base" hangingPunct="1">
              <a:spcBef>
                <a:spcPct val="0"/>
              </a:spcBef>
              <a:spcAft>
                <a:spcPct val="0"/>
              </a:spcAft>
              <a:buFontTx/>
              <a:buNone/>
            </a:pPr>
            <a:r>
              <a:rPr lang="en-US" altLang="en-US" sz="1200" smtClean="0">
                <a:solidFill>
                  <a:srgbClr val="898989"/>
                </a:solidFill>
              </a:rPr>
              <a:t>                             </a:t>
            </a:r>
            <a:fld id="{E28019B0-5264-4360-AD07-267C03E2A5D7}" type="slidenum">
              <a:rPr lang="en-US" altLang="en-US" sz="1200" smtClean="0">
                <a:solidFill>
                  <a:srgbClr val="898989"/>
                </a:solidFill>
              </a:rPr>
              <a:pPr eaLnBrk="1" fontAlgn="base" hangingPunct="1">
                <a:spcBef>
                  <a:spcPct val="0"/>
                </a:spcBef>
                <a:spcAft>
                  <a:spcPct val="0"/>
                </a:spcAft>
                <a:buFontTx/>
                <a:buNone/>
              </a:pPr>
              <a:t>23</a:t>
            </a:fld>
            <a:endParaRPr lang="en-US" altLang="en-US" sz="1200" smtClean="0">
              <a:solidFill>
                <a:srgbClr val="898989"/>
              </a:solidFill>
            </a:endParaRPr>
          </a:p>
        </p:txBody>
      </p:sp>
      <p:pic>
        <p:nvPicPr>
          <p:cNvPr id="5" name="Picture 4"/>
          <p:cNvPicPr>
            <a:picLocks noChangeAspect="1"/>
          </p:cNvPicPr>
          <p:nvPr/>
        </p:nvPicPr>
        <p:blipFill>
          <a:blip r:embed="rId3" cstate="print">
            <a:lum contrast="4000"/>
            <a:extLst>
              <a:ext uri="{28A0092B-C50C-407E-A947-70E740481C1C}">
                <a14:useLocalDpi xmlns:a14="http://schemas.microsoft.com/office/drawing/2010/main" val="0"/>
              </a:ext>
            </a:extLst>
          </a:blip>
          <a:srcRect/>
          <a:stretch>
            <a:fillRect/>
          </a:stretch>
        </p:blipFill>
        <p:spPr bwMode="auto">
          <a:xfrm>
            <a:off x="838199" y="1115999"/>
            <a:ext cx="7516801" cy="4827601"/>
          </a:xfrm>
          <a:prstGeom prst="rect">
            <a:avLst/>
          </a:prstGeom>
          <a:noFill/>
          <a:ln>
            <a:noFill/>
          </a:ln>
        </p:spPr>
      </p:pic>
    </p:spTree>
    <p:extLst>
      <p:ext uri="{BB962C8B-B14F-4D97-AF65-F5344CB8AC3E}">
        <p14:creationId xmlns:p14="http://schemas.microsoft.com/office/powerpoint/2010/main" val="693476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Ecosystem Indicators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9255322"/>
              </p:ext>
            </p:extLst>
          </p:nvPr>
        </p:nvGraphicFramePr>
        <p:xfrm>
          <a:off x="381000" y="1143000"/>
          <a:ext cx="8610600" cy="4786726"/>
        </p:xfrm>
        <a:graphic>
          <a:graphicData uri="http://schemas.openxmlformats.org/drawingml/2006/table">
            <a:tbl>
              <a:tblPr firstRow="1" firstCol="1" bandRow="1">
                <a:tableStyleId>{5C22544A-7EE6-4342-B048-85BDC9FD1C3A}</a:tableStyleId>
              </a:tblPr>
              <a:tblGrid>
                <a:gridCol w="1278137"/>
                <a:gridCol w="3952130"/>
                <a:gridCol w="3380333"/>
              </a:tblGrid>
              <a:tr h="282873">
                <a:tc>
                  <a:txBody>
                    <a:bodyPr/>
                    <a:lstStyle/>
                    <a:p>
                      <a:pPr marL="0" marR="0" algn="just">
                        <a:lnSpc>
                          <a:spcPct val="115000"/>
                        </a:lnSpc>
                        <a:spcBef>
                          <a:spcPts val="300"/>
                        </a:spcBef>
                        <a:spcAft>
                          <a:spcPts val="600"/>
                        </a:spcAft>
                      </a:pPr>
                      <a:r>
                        <a:rPr lang="en-US" sz="1200" dirty="0">
                          <a:effectLst/>
                        </a:rPr>
                        <a:t>Ecosystem Indicator</a:t>
                      </a:r>
                      <a:endParaRPr lang="en-US" sz="1100" dirty="0">
                        <a:effectLst/>
                        <a:latin typeface="Calibri"/>
                        <a:ea typeface="Times New Roman"/>
                        <a:cs typeface="Times New Roman"/>
                      </a:endParaRPr>
                    </a:p>
                  </a:txBody>
                  <a:tcPr marL="46121" marR="46121" marT="0" marB="0"/>
                </a:tc>
                <a:tc>
                  <a:txBody>
                    <a:bodyPr/>
                    <a:lstStyle/>
                    <a:p>
                      <a:pPr marL="0" marR="0" algn="just">
                        <a:lnSpc>
                          <a:spcPct val="115000"/>
                        </a:lnSpc>
                        <a:spcBef>
                          <a:spcPts val="300"/>
                        </a:spcBef>
                        <a:spcAft>
                          <a:spcPts val="600"/>
                        </a:spcAft>
                      </a:pPr>
                      <a:r>
                        <a:rPr lang="en-US" sz="1200">
                          <a:effectLst/>
                        </a:rPr>
                        <a:t>Guiding Questions</a:t>
                      </a:r>
                      <a:endParaRPr lang="en-US" sz="1100">
                        <a:effectLst/>
                        <a:latin typeface="Calibri"/>
                        <a:ea typeface="Times New Roman"/>
                        <a:cs typeface="Times New Roman"/>
                      </a:endParaRPr>
                    </a:p>
                  </a:txBody>
                  <a:tcPr marL="46121" marR="46121" marT="0" marB="0"/>
                </a:tc>
                <a:tc>
                  <a:txBody>
                    <a:bodyPr/>
                    <a:lstStyle/>
                    <a:p>
                      <a:pPr marL="0" marR="0" algn="just">
                        <a:lnSpc>
                          <a:spcPct val="115000"/>
                        </a:lnSpc>
                        <a:spcBef>
                          <a:spcPts val="300"/>
                        </a:spcBef>
                        <a:spcAft>
                          <a:spcPts val="600"/>
                        </a:spcAft>
                      </a:pPr>
                      <a:r>
                        <a:rPr lang="en-US" sz="1200">
                          <a:effectLst/>
                        </a:rPr>
                        <a:t>Metrics </a:t>
                      </a:r>
                      <a:endParaRPr lang="en-US" sz="1100">
                        <a:effectLst/>
                        <a:latin typeface="Calibri"/>
                        <a:ea typeface="Times New Roman"/>
                        <a:cs typeface="Times New Roman"/>
                      </a:endParaRPr>
                    </a:p>
                  </a:txBody>
                  <a:tcPr marL="46121" marR="46121" marT="0" marB="0"/>
                </a:tc>
              </a:tr>
              <a:tr h="707182">
                <a:tc>
                  <a:txBody>
                    <a:bodyPr/>
                    <a:lstStyle/>
                    <a:p>
                      <a:pPr marL="0" marR="0" algn="just">
                        <a:lnSpc>
                          <a:spcPct val="115000"/>
                        </a:lnSpc>
                        <a:spcBef>
                          <a:spcPts val="300"/>
                        </a:spcBef>
                        <a:spcAft>
                          <a:spcPts val="600"/>
                        </a:spcAft>
                      </a:pPr>
                      <a:r>
                        <a:rPr lang="en-US" sz="1200">
                          <a:effectLst/>
                        </a:rPr>
                        <a:t>Policy</a:t>
                      </a:r>
                      <a:endParaRPr lang="en-US" sz="1100">
                        <a:effectLst/>
                        <a:latin typeface="Calibri"/>
                        <a:ea typeface="Times New Roman"/>
                        <a:cs typeface="Times New Roman"/>
                      </a:endParaRPr>
                    </a:p>
                  </a:txBody>
                  <a:tcPr marL="46121" marR="46121" marT="0" marB="0"/>
                </a:tc>
                <a:tc>
                  <a:txBody>
                    <a:bodyPr/>
                    <a:lstStyle/>
                    <a:p>
                      <a:pPr marL="0" marR="0">
                        <a:lnSpc>
                          <a:spcPct val="115000"/>
                        </a:lnSpc>
                        <a:spcBef>
                          <a:spcPts val="300"/>
                        </a:spcBef>
                        <a:spcAft>
                          <a:spcPts val="0"/>
                        </a:spcAft>
                      </a:pPr>
                      <a:r>
                        <a:rPr lang="en-US" sz="1200">
                          <a:effectLst/>
                        </a:rPr>
                        <a:t>Are the State, Local, and Lab policies supportive of technology transfer and commercialization, economic development, and entrepreneurship?</a:t>
                      </a:r>
                      <a:endParaRPr lang="en-US" sz="1100">
                        <a:effectLst/>
                        <a:latin typeface="Calibri"/>
                        <a:ea typeface="Times New Roman"/>
                        <a:cs typeface="Times New Roman"/>
                      </a:endParaRPr>
                    </a:p>
                  </a:txBody>
                  <a:tcPr marL="46121" marR="46121" marT="0" marB="0"/>
                </a:tc>
                <a:tc>
                  <a:txBody>
                    <a:bodyPr/>
                    <a:lstStyle/>
                    <a:p>
                      <a:pPr marL="0" marR="0">
                        <a:lnSpc>
                          <a:spcPct val="115000"/>
                        </a:lnSpc>
                        <a:spcBef>
                          <a:spcPts val="300"/>
                        </a:spcBef>
                        <a:spcAft>
                          <a:spcPts val="0"/>
                        </a:spcAft>
                      </a:pPr>
                      <a:r>
                        <a:rPr lang="en-US" sz="1200">
                          <a:effectLst/>
                        </a:rPr>
                        <a:t>Number of policies that incentivizes tech transfer/commercialization, economic development, and entrepreneurship</a:t>
                      </a:r>
                      <a:endParaRPr lang="en-US" sz="1100">
                        <a:effectLst/>
                        <a:latin typeface="Calibri"/>
                        <a:ea typeface="Times New Roman"/>
                        <a:cs typeface="Times New Roman"/>
                      </a:endParaRPr>
                    </a:p>
                  </a:txBody>
                  <a:tcPr marL="46121" marR="46121" marT="0" marB="0"/>
                </a:tc>
              </a:tr>
              <a:tr h="707182">
                <a:tc>
                  <a:txBody>
                    <a:bodyPr/>
                    <a:lstStyle/>
                    <a:p>
                      <a:pPr marL="0" marR="0" algn="just">
                        <a:lnSpc>
                          <a:spcPct val="115000"/>
                        </a:lnSpc>
                        <a:spcBef>
                          <a:spcPts val="300"/>
                        </a:spcBef>
                        <a:spcAft>
                          <a:spcPts val="600"/>
                        </a:spcAft>
                      </a:pPr>
                      <a:r>
                        <a:rPr lang="en-US" sz="1200">
                          <a:effectLst/>
                        </a:rPr>
                        <a:t>Ideas</a:t>
                      </a:r>
                      <a:endParaRPr lang="en-US" sz="1100">
                        <a:effectLst/>
                        <a:latin typeface="Calibri"/>
                        <a:ea typeface="Times New Roman"/>
                        <a:cs typeface="Times New Roman"/>
                      </a:endParaRPr>
                    </a:p>
                  </a:txBody>
                  <a:tcPr marL="46121" marR="46121" marT="0" marB="0"/>
                </a:tc>
                <a:tc>
                  <a:txBody>
                    <a:bodyPr/>
                    <a:lstStyle/>
                    <a:p>
                      <a:pPr marL="0" marR="0">
                        <a:lnSpc>
                          <a:spcPct val="115000"/>
                        </a:lnSpc>
                        <a:spcBef>
                          <a:spcPts val="300"/>
                        </a:spcBef>
                        <a:spcAft>
                          <a:spcPts val="0"/>
                        </a:spcAft>
                      </a:pPr>
                      <a:r>
                        <a:rPr lang="en-US" sz="1200" dirty="0">
                          <a:effectLst/>
                        </a:rPr>
                        <a:t>How well is Intellectual Property (IP) (DOE or others) being translated to the entrepreneurs, universities, and investors? What’s the economic impact of the IP?</a:t>
                      </a:r>
                      <a:endParaRPr lang="en-US" sz="1100" dirty="0">
                        <a:effectLst/>
                        <a:latin typeface="Calibri"/>
                        <a:ea typeface="Times New Roman"/>
                        <a:cs typeface="Times New Roman"/>
                      </a:endParaRPr>
                    </a:p>
                  </a:txBody>
                  <a:tcPr marL="46121" marR="46121" marT="0" marB="0"/>
                </a:tc>
                <a:tc>
                  <a:txBody>
                    <a:bodyPr/>
                    <a:lstStyle/>
                    <a:p>
                      <a:pPr marL="0" marR="0">
                        <a:lnSpc>
                          <a:spcPct val="115000"/>
                        </a:lnSpc>
                        <a:spcBef>
                          <a:spcPts val="0"/>
                        </a:spcBef>
                        <a:spcAft>
                          <a:spcPts val="0"/>
                        </a:spcAft>
                      </a:pPr>
                      <a:r>
                        <a:rPr lang="en-US" sz="1200">
                          <a:effectLst/>
                        </a:rPr>
                        <a:t>DOE IP Utilization, MSI IP Utilization, Jobs Created, Revenue Generated (MBE and non MBE)</a:t>
                      </a:r>
                      <a:endParaRPr lang="en-US" sz="1100">
                        <a:effectLst/>
                        <a:latin typeface="Calibri"/>
                        <a:ea typeface="Times New Roman"/>
                        <a:cs typeface="Times New Roman"/>
                      </a:endParaRPr>
                    </a:p>
                  </a:txBody>
                  <a:tcPr marL="46121" marR="46121" marT="0" marB="0"/>
                </a:tc>
              </a:tr>
              <a:tr h="990054">
                <a:tc>
                  <a:txBody>
                    <a:bodyPr/>
                    <a:lstStyle/>
                    <a:p>
                      <a:pPr marL="0" marR="0" algn="just">
                        <a:lnSpc>
                          <a:spcPct val="115000"/>
                        </a:lnSpc>
                        <a:spcBef>
                          <a:spcPts val="300"/>
                        </a:spcBef>
                        <a:spcAft>
                          <a:spcPts val="600"/>
                        </a:spcAft>
                      </a:pPr>
                      <a:r>
                        <a:rPr lang="en-US" sz="1200">
                          <a:effectLst/>
                        </a:rPr>
                        <a:t>People</a:t>
                      </a:r>
                      <a:endParaRPr lang="en-US" sz="1100">
                        <a:effectLst/>
                        <a:latin typeface="Calibri"/>
                        <a:ea typeface="Times New Roman"/>
                        <a:cs typeface="Times New Roman"/>
                      </a:endParaRPr>
                    </a:p>
                  </a:txBody>
                  <a:tcPr marL="46121" marR="46121" marT="0" marB="0"/>
                </a:tc>
                <a:tc>
                  <a:txBody>
                    <a:bodyPr/>
                    <a:lstStyle/>
                    <a:p>
                      <a:pPr marL="0" marR="0">
                        <a:lnSpc>
                          <a:spcPct val="115000"/>
                        </a:lnSpc>
                        <a:spcBef>
                          <a:spcPts val="300"/>
                        </a:spcBef>
                        <a:spcAft>
                          <a:spcPts val="0"/>
                        </a:spcAft>
                      </a:pPr>
                      <a:r>
                        <a:rPr lang="en-US" sz="1200" dirty="0">
                          <a:effectLst/>
                        </a:rPr>
                        <a:t>Does the ecosystem have the needed competent players such as Innovators, Integrators, Entrepreneurs, Leaders, and Role Models? Is the ecosystem developing the requisite talent to spur economic growth? How are minorities, MBEs, and MSIs being utilized?</a:t>
                      </a:r>
                      <a:endParaRPr lang="en-US" sz="1100" dirty="0">
                        <a:effectLst/>
                        <a:latin typeface="Calibri"/>
                        <a:ea typeface="Times New Roman"/>
                        <a:cs typeface="Times New Roman"/>
                      </a:endParaRPr>
                    </a:p>
                  </a:txBody>
                  <a:tcPr marL="46121" marR="46121" marT="0" marB="0"/>
                </a:tc>
                <a:tc>
                  <a:txBody>
                    <a:bodyPr/>
                    <a:lstStyle/>
                    <a:p>
                      <a:pPr marL="0" marR="0">
                        <a:lnSpc>
                          <a:spcPct val="115000"/>
                        </a:lnSpc>
                        <a:spcBef>
                          <a:spcPts val="0"/>
                        </a:spcBef>
                        <a:spcAft>
                          <a:spcPts val="0"/>
                        </a:spcAft>
                      </a:pPr>
                      <a:r>
                        <a:rPr lang="en-US" sz="1200">
                          <a:effectLst/>
                        </a:rPr>
                        <a:t>Minority Business Utilization and created, Minority Serving Institution Utilization, Number of Entrepreneurs trained (Minority, non Minority)</a:t>
                      </a:r>
                      <a:endParaRPr lang="en-US" sz="1100">
                        <a:effectLst/>
                        <a:latin typeface="Calibri"/>
                        <a:ea typeface="Times New Roman"/>
                        <a:cs typeface="Times New Roman"/>
                      </a:endParaRPr>
                    </a:p>
                  </a:txBody>
                  <a:tcPr marL="46121" marR="46121" marT="0" marB="0"/>
                </a:tc>
              </a:tr>
              <a:tr h="848618">
                <a:tc>
                  <a:txBody>
                    <a:bodyPr/>
                    <a:lstStyle/>
                    <a:p>
                      <a:pPr marL="0" marR="0" algn="just">
                        <a:lnSpc>
                          <a:spcPct val="115000"/>
                        </a:lnSpc>
                        <a:spcBef>
                          <a:spcPts val="300"/>
                        </a:spcBef>
                        <a:spcAft>
                          <a:spcPts val="600"/>
                        </a:spcAft>
                      </a:pPr>
                      <a:r>
                        <a:rPr lang="en-US" sz="1200">
                          <a:effectLst/>
                        </a:rPr>
                        <a:t>Community</a:t>
                      </a:r>
                      <a:endParaRPr lang="en-US" sz="1100">
                        <a:effectLst/>
                        <a:latin typeface="Calibri"/>
                        <a:ea typeface="Times New Roman"/>
                        <a:cs typeface="Times New Roman"/>
                      </a:endParaRPr>
                    </a:p>
                  </a:txBody>
                  <a:tcPr marL="46121" marR="46121" marT="0" marB="0"/>
                </a:tc>
                <a:tc>
                  <a:txBody>
                    <a:bodyPr/>
                    <a:lstStyle/>
                    <a:p>
                      <a:pPr marL="0" marR="0">
                        <a:lnSpc>
                          <a:spcPct val="115000"/>
                        </a:lnSpc>
                        <a:spcBef>
                          <a:spcPts val="300"/>
                        </a:spcBef>
                        <a:spcAft>
                          <a:spcPts val="0"/>
                        </a:spcAft>
                      </a:pPr>
                      <a:r>
                        <a:rPr lang="en-US" sz="1200">
                          <a:effectLst/>
                        </a:rPr>
                        <a:t>Has the region developed a collaborative environment with local universities, businesses, city and state officials, and investors?</a:t>
                      </a:r>
                      <a:endParaRPr lang="en-US" sz="1100">
                        <a:effectLst/>
                        <a:latin typeface="Calibri"/>
                        <a:ea typeface="Times New Roman"/>
                        <a:cs typeface="Times New Roman"/>
                      </a:endParaRPr>
                    </a:p>
                  </a:txBody>
                  <a:tcPr marL="46121" marR="46121" marT="0" marB="0"/>
                </a:tc>
                <a:tc>
                  <a:txBody>
                    <a:bodyPr/>
                    <a:lstStyle/>
                    <a:p>
                      <a:pPr marL="0" marR="0">
                        <a:lnSpc>
                          <a:spcPct val="115000"/>
                        </a:lnSpc>
                        <a:spcBef>
                          <a:spcPts val="0"/>
                        </a:spcBef>
                        <a:spcAft>
                          <a:spcPts val="0"/>
                        </a:spcAft>
                      </a:pPr>
                      <a:r>
                        <a:rPr lang="en-US" sz="1200">
                          <a:effectLst/>
                        </a:rPr>
                        <a:t>The number of events and public  private partnerships with academic, public, and private leaders focused on innovation, entrepreneurship, or economic development</a:t>
                      </a:r>
                      <a:endParaRPr lang="en-US" sz="1100">
                        <a:effectLst/>
                        <a:latin typeface="Calibri"/>
                        <a:ea typeface="Times New Roman"/>
                        <a:cs typeface="Times New Roman"/>
                      </a:endParaRPr>
                    </a:p>
                  </a:txBody>
                  <a:tcPr marL="46121" marR="46121" marT="0" marB="0"/>
                </a:tc>
              </a:tr>
              <a:tr h="990054">
                <a:tc>
                  <a:txBody>
                    <a:bodyPr/>
                    <a:lstStyle/>
                    <a:p>
                      <a:pPr marL="0" marR="0" algn="just">
                        <a:lnSpc>
                          <a:spcPct val="115000"/>
                        </a:lnSpc>
                        <a:spcBef>
                          <a:spcPts val="300"/>
                        </a:spcBef>
                        <a:spcAft>
                          <a:spcPts val="600"/>
                        </a:spcAft>
                      </a:pPr>
                      <a:r>
                        <a:rPr lang="en-US" sz="1200">
                          <a:effectLst/>
                        </a:rPr>
                        <a:t>Capital</a:t>
                      </a:r>
                      <a:endParaRPr lang="en-US" sz="1100">
                        <a:effectLst/>
                        <a:latin typeface="Calibri"/>
                        <a:ea typeface="Times New Roman"/>
                        <a:cs typeface="Times New Roman"/>
                      </a:endParaRPr>
                    </a:p>
                  </a:txBody>
                  <a:tcPr marL="46121" marR="46121" marT="0" marB="0"/>
                </a:tc>
                <a:tc>
                  <a:txBody>
                    <a:bodyPr/>
                    <a:lstStyle/>
                    <a:p>
                      <a:pPr marL="0" marR="0">
                        <a:lnSpc>
                          <a:spcPct val="115000"/>
                        </a:lnSpc>
                        <a:spcBef>
                          <a:spcPts val="300"/>
                        </a:spcBef>
                        <a:spcAft>
                          <a:spcPts val="0"/>
                        </a:spcAft>
                      </a:pPr>
                      <a:r>
                        <a:rPr lang="en-US" sz="1200">
                          <a:effectLst/>
                        </a:rPr>
                        <a:t>Are gap funds and technology maturation dollars available and active for ecosystem? Is there continuum of capital available for entrepreneurs? In what capacity? How much capital is utilized by MBE and MSI participation?</a:t>
                      </a:r>
                      <a:endParaRPr lang="en-US" sz="1100">
                        <a:effectLst/>
                        <a:latin typeface="Calibri"/>
                        <a:ea typeface="Times New Roman"/>
                        <a:cs typeface="Times New Roman"/>
                      </a:endParaRPr>
                    </a:p>
                  </a:txBody>
                  <a:tcPr marL="46121" marR="46121" marT="0" marB="0"/>
                </a:tc>
                <a:tc>
                  <a:txBody>
                    <a:bodyPr/>
                    <a:lstStyle/>
                    <a:p>
                      <a:pPr marL="0" marR="0">
                        <a:lnSpc>
                          <a:spcPct val="115000"/>
                        </a:lnSpc>
                        <a:spcBef>
                          <a:spcPts val="0"/>
                        </a:spcBef>
                        <a:spcAft>
                          <a:spcPts val="0"/>
                        </a:spcAft>
                      </a:pPr>
                      <a:r>
                        <a:rPr lang="en-US" sz="1200" dirty="0">
                          <a:effectLst/>
                        </a:rPr>
                        <a:t>Amount of technology maturation funds invested by source for DOE Lab IP and non DOE IP. Leverage of federal dollars (additional matching private funds). Capital utilized by MBEs and MSIs</a:t>
                      </a:r>
                      <a:endParaRPr lang="en-US" sz="1100" dirty="0">
                        <a:effectLst/>
                      </a:endParaRPr>
                    </a:p>
                    <a:p>
                      <a:pPr marL="0" marR="0">
                        <a:lnSpc>
                          <a:spcPct val="115000"/>
                        </a:lnSpc>
                        <a:spcBef>
                          <a:spcPts val="0"/>
                        </a:spcBef>
                        <a:spcAft>
                          <a:spcPts val="0"/>
                        </a:spcAft>
                      </a:pPr>
                      <a:r>
                        <a:rPr lang="en-US" sz="1200" dirty="0">
                          <a:effectLst/>
                        </a:rPr>
                        <a:t> </a:t>
                      </a:r>
                      <a:endParaRPr lang="en-US" sz="1100" dirty="0">
                        <a:effectLst/>
                        <a:latin typeface="Calibri"/>
                        <a:ea typeface="Times New Roman"/>
                        <a:cs typeface="Times New Roman"/>
                      </a:endParaRPr>
                    </a:p>
                  </a:txBody>
                  <a:tcPr marL="46121" marR="46121" marT="0" marB="0"/>
                </a:tc>
              </a:tr>
            </a:tbl>
          </a:graphicData>
        </a:graphic>
      </p:graphicFrame>
      <p:sp>
        <p:nvSpPr>
          <p:cNvPr id="4" name="Slide Number Placeholder 3"/>
          <p:cNvSpPr>
            <a:spLocks noGrp="1"/>
          </p:cNvSpPr>
          <p:nvPr>
            <p:ph type="sldNum" sz="quarter" idx="12"/>
          </p:nvPr>
        </p:nvSpPr>
        <p:spPr/>
        <p:txBody>
          <a:bodyPr/>
          <a:lstStyle/>
          <a:p>
            <a:pPr>
              <a:defRPr/>
            </a:pPr>
            <a:r>
              <a:rPr lang="en-US" smtClean="0">
                <a:solidFill>
                  <a:prstClr val="black">
                    <a:tint val="75000"/>
                  </a:prstClr>
                </a:solidFill>
              </a:rPr>
              <a:t>                             </a:t>
            </a:r>
            <a:fld id="{2B146464-0444-4459-A94F-BCE626D6DEC0}"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524246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smtClean="0"/>
              <a:t>Technology Readiness Level</a:t>
            </a:r>
          </a:p>
        </p:txBody>
      </p:sp>
      <p:graphicFrame>
        <p:nvGraphicFramePr>
          <p:cNvPr id="7" name="Content Placeholder 6"/>
          <p:cNvGraphicFramePr>
            <a:graphicFrameLocks noGrp="1"/>
          </p:cNvGraphicFramePr>
          <p:nvPr>
            <p:ph idx="1"/>
          </p:nvPr>
        </p:nvGraphicFramePr>
        <p:xfrm>
          <a:off x="457200" y="1600200"/>
          <a:ext cx="8229600" cy="4248505"/>
        </p:xfrm>
        <a:graphic>
          <a:graphicData uri="http://schemas.openxmlformats.org/drawingml/2006/table">
            <a:tbl>
              <a:tblPr firstRow="1" bandRow="1">
                <a:tableStyleId>{93296810-A885-4BE3-A3E7-6D5BEEA58F35}</a:tableStyleId>
              </a:tblPr>
              <a:tblGrid>
                <a:gridCol w="1061884"/>
                <a:gridCol w="1061884"/>
                <a:gridCol w="6105832"/>
              </a:tblGrid>
              <a:tr h="375229">
                <a:tc>
                  <a:txBody>
                    <a:bodyPr/>
                    <a:lstStyle/>
                    <a:p>
                      <a:pPr algn="ctr" fontAlgn="ctr"/>
                      <a:r>
                        <a:rPr lang="en-US" sz="1000" b="1" i="0" u="none" strike="noStrike" dirty="0" smtClean="0">
                          <a:solidFill>
                            <a:srgbClr val="000000"/>
                          </a:solidFill>
                          <a:latin typeface="Arial"/>
                        </a:rPr>
                        <a:t>Phase</a:t>
                      </a:r>
                      <a:endParaRPr lang="en-US" sz="1000" b="1" i="0" u="none" strike="noStrike" dirty="0">
                        <a:solidFill>
                          <a:srgbClr val="000000"/>
                        </a:solidFill>
                        <a:latin typeface="Arial"/>
                      </a:endParaRPr>
                    </a:p>
                  </a:txBody>
                  <a:tcPr marL="9525" marR="9525" marT="9524" marB="0" anchor="ctr">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t>Technology Readiness Level</a:t>
                      </a:r>
                      <a:endParaRPr lang="en-US" sz="1200" b="1" i="0" u="none" strike="noStrike" dirty="0">
                        <a:solidFill>
                          <a:srgbClr val="000000"/>
                        </a:solidFill>
                        <a:latin typeface="Arial"/>
                      </a:endParaRPr>
                    </a:p>
                  </a:txBody>
                  <a:tcPr marL="9525" marR="9525" marT="9524" marB="0" anchor="ctr">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t>Description</a:t>
                      </a:r>
                      <a:endParaRPr lang="en-US" sz="1200" b="1" i="0" u="none" strike="noStrike" dirty="0">
                        <a:solidFill>
                          <a:srgbClr val="000000"/>
                        </a:solidFill>
                        <a:latin typeface="Arial"/>
                      </a:endParaRPr>
                    </a:p>
                  </a:txBody>
                  <a:tcPr marL="9525" marR="9525" marT="9524" marB="0" anchor="ctr">
                    <a:lnB w="12700" cap="flat" cmpd="sng" algn="ctr">
                      <a:solidFill>
                        <a:schemeClr val="tx1"/>
                      </a:solidFill>
                      <a:prstDash val="solid"/>
                      <a:round/>
                      <a:headEnd type="none" w="med" len="med"/>
                      <a:tailEnd type="none" w="med" len="med"/>
                    </a:lnB>
                  </a:tcPr>
                </a:tc>
              </a:tr>
              <a:tr h="370785">
                <a:tc rowSpan="4">
                  <a:txBody>
                    <a:bodyPr/>
                    <a:lstStyle/>
                    <a:p>
                      <a:pPr algn="ctr" fontAlgn="b"/>
                      <a:r>
                        <a:rPr lang="en-US" sz="1200" b="1" i="0" u="none" strike="noStrike" dirty="0" smtClean="0">
                          <a:solidFill>
                            <a:srgbClr val="000000"/>
                          </a:solidFill>
                          <a:latin typeface="Arial"/>
                        </a:rPr>
                        <a:t>Prototype</a:t>
                      </a:r>
                      <a:r>
                        <a:rPr lang="en-US" sz="1200" b="1" i="0" u="none" strike="noStrike" baseline="0" dirty="0" smtClean="0">
                          <a:solidFill>
                            <a:srgbClr val="000000"/>
                          </a:solidFill>
                          <a:latin typeface="Arial"/>
                        </a:rPr>
                        <a:t> Development</a:t>
                      </a:r>
                      <a:endParaRPr lang="en-US" sz="1200" b="1" i="0" u="none" strike="noStrike" dirty="0">
                        <a:solidFill>
                          <a:srgbClr val="000000"/>
                        </a:solidFill>
                        <a:latin typeface="Arial"/>
                      </a:endParaRPr>
                    </a:p>
                  </a:txBody>
                  <a:tcPr marL="9525" marR="9525" marT="952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t>TRL </a:t>
                      </a:r>
                      <a:r>
                        <a:rPr lang="en-US" sz="1800" b="1" u="none" strike="noStrike" dirty="0" smtClean="0"/>
                        <a:t>1</a:t>
                      </a:r>
                      <a:endParaRPr lang="en-US" sz="1800" b="1" i="0" u="none" strike="noStrike" dirty="0">
                        <a:solidFill>
                          <a:srgbClr val="000000"/>
                        </a:solidFill>
                        <a:latin typeface="Arial"/>
                      </a:endParaRPr>
                    </a:p>
                  </a:txBody>
                  <a:tcPr marL="9525" marR="9525" marT="9524" marB="0" anchor="ct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smtClean="0"/>
                        <a:t>Basic</a:t>
                      </a:r>
                      <a:r>
                        <a:rPr lang="en-US" sz="1000" u="none" strike="noStrike" baseline="0" dirty="0" smtClean="0"/>
                        <a:t> Research is  translated to Applied Research</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66655">
                <a:tc vMerge="1">
                  <a:txBody>
                    <a:bodyPr/>
                    <a:lstStyle/>
                    <a:p>
                      <a:pPr algn="l" fontAlgn="b"/>
                      <a:endParaRPr lang="en-US" sz="1000" b="0" i="0" u="none" strike="noStrike" dirty="0">
                        <a:solidFill>
                          <a:srgbClr val="000000"/>
                        </a:solidFill>
                        <a:latin typeface="Arial"/>
                      </a:endParaRPr>
                    </a:p>
                  </a:txBody>
                  <a:tcPr marL="9525" marR="9525" marT="9525" marB="0" anchor="b"/>
                </a:tc>
                <a:tc>
                  <a:txBody>
                    <a:bodyPr/>
                    <a:lstStyle/>
                    <a:p>
                      <a:pPr algn="ctr" fontAlgn="b"/>
                      <a:r>
                        <a:rPr lang="en-US" sz="1800" b="1" u="none" strike="noStrike" dirty="0"/>
                        <a:t>TRL </a:t>
                      </a:r>
                      <a:r>
                        <a:rPr lang="en-US" sz="1800" b="1" u="none" strike="noStrike" dirty="0" smtClean="0"/>
                        <a:t>2</a:t>
                      </a:r>
                      <a:endParaRPr lang="en-US" sz="1800" b="1" i="0" u="none" strike="noStrike" dirty="0">
                        <a:solidFill>
                          <a:srgbClr val="000000"/>
                        </a:solidFill>
                        <a:latin typeface="Arial"/>
                      </a:endParaRPr>
                    </a:p>
                  </a:txBody>
                  <a:tcPr marL="9525" marR="9525" marT="9524" marB="0" anchor="ctr"/>
                </a:tc>
                <a:tc>
                  <a:txBody>
                    <a:bodyPr/>
                    <a:lstStyle/>
                    <a:p>
                      <a:pPr algn="l" fontAlgn="b"/>
                      <a:r>
                        <a:rPr lang="en-US" sz="1000" u="none" strike="noStrike" dirty="0"/>
                        <a:t>Invention begins - Once basic principles are observed, practical applications can be invented. Applications are speculative and there may be no proof or detailed analysis to support the assumptions. Examples are limited to analytic studies.</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tcPr>
                </a:tc>
              </a:tr>
              <a:tr h="466655">
                <a:tc vMerge="1">
                  <a:txBody>
                    <a:bodyPr/>
                    <a:lstStyle/>
                    <a:p>
                      <a:pPr algn="l" fontAlgn="b"/>
                      <a:endParaRPr lang="en-US" sz="1000" b="0" i="0" u="none" strike="noStrike" dirty="0">
                        <a:solidFill>
                          <a:srgbClr val="000000"/>
                        </a:solidFill>
                        <a:latin typeface="Arial"/>
                      </a:endParaRPr>
                    </a:p>
                  </a:txBody>
                  <a:tcPr marL="9525" marR="9525" marT="9525" marB="0" anchor="b"/>
                </a:tc>
                <a:tc>
                  <a:txBody>
                    <a:bodyPr/>
                    <a:lstStyle/>
                    <a:p>
                      <a:pPr algn="ctr" fontAlgn="b"/>
                      <a:r>
                        <a:rPr lang="en-US" sz="1800" b="1" u="none" strike="noStrike" dirty="0"/>
                        <a:t>TRL </a:t>
                      </a:r>
                      <a:r>
                        <a:rPr lang="en-US" sz="1800" b="1" u="none" strike="noStrike" dirty="0" smtClean="0"/>
                        <a:t>3</a:t>
                      </a:r>
                      <a:endParaRPr lang="en-US" sz="1800" b="1" i="0" u="none" strike="noStrike" dirty="0">
                        <a:solidFill>
                          <a:srgbClr val="000000"/>
                        </a:solidFill>
                        <a:latin typeface="Arial"/>
                      </a:endParaRPr>
                    </a:p>
                  </a:txBody>
                  <a:tcPr marL="9525" marR="9525" marT="9524" marB="0" anchor="ctr"/>
                </a:tc>
                <a:tc>
                  <a:txBody>
                    <a:bodyPr/>
                    <a:lstStyle/>
                    <a:p>
                      <a:pPr algn="l" fontAlgn="b"/>
                      <a:r>
                        <a:rPr lang="en-US" sz="1000" u="none" strike="noStrike" dirty="0"/>
                        <a:t>Active R&amp;D is initiated - Active research and development is initiated. This includes analytical studies and laboratory studies to physically validate analytical predictions of separate elements of the technology. Examples include components that are not yet integrated or representative.</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tcPr>
                </a:tc>
              </a:tr>
              <a:tr h="370785">
                <a:tc vMerge="1">
                  <a:txBody>
                    <a:bodyPr/>
                    <a:lstStyle/>
                    <a:p>
                      <a:pPr algn="l" fontAlgn="b"/>
                      <a:endParaRPr lang="en-US" sz="1000" b="0" i="0" u="none" strike="noStrike" dirty="0">
                        <a:solidFill>
                          <a:srgbClr val="000000"/>
                        </a:solidFill>
                        <a:latin typeface="Arial"/>
                      </a:endParaRPr>
                    </a:p>
                  </a:txBody>
                  <a:tcPr marL="9525" marR="9525" marT="9525" marB="0" anchor="b"/>
                </a:tc>
                <a:tc>
                  <a:txBody>
                    <a:bodyPr/>
                    <a:lstStyle/>
                    <a:p>
                      <a:pPr algn="ctr" fontAlgn="b"/>
                      <a:r>
                        <a:rPr lang="en-US" sz="1800" b="1" u="none" strike="noStrike" dirty="0"/>
                        <a:t>TRL </a:t>
                      </a:r>
                      <a:r>
                        <a:rPr lang="en-US" sz="1800" b="1" u="none" strike="noStrike" dirty="0" smtClean="0"/>
                        <a:t>4</a:t>
                      </a:r>
                      <a:endParaRPr lang="en-US" sz="1800" b="1" i="0" u="none" strike="noStrike" dirty="0">
                        <a:solidFill>
                          <a:srgbClr val="000000"/>
                        </a:solidFill>
                        <a:latin typeface="Arial"/>
                      </a:endParaRPr>
                    </a:p>
                  </a:txBody>
                  <a:tcPr marL="9525" marR="9525" marT="9524" marB="0" anchor="ct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t>Basic technological components are integrated - Basic technological components are integrated to establish that the pieces will work together.</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66655">
                <a:tc rowSpan="2">
                  <a:txBody>
                    <a:bodyPr/>
                    <a:lstStyle/>
                    <a:p>
                      <a:pPr algn="ctr" fontAlgn="b"/>
                      <a:r>
                        <a:rPr lang="en-US" sz="1200" b="1" i="0" u="none" strike="noStrike" dirty="0" smtClean="0">
                          <a:solidFill>
                            <a:srgbClr val="000000"/>
                          </a:solidFill>
                          <a:latin typeface="Arial"/>
                        </a:rPr>
                        <a:t>Prototype</a:t>
                      </a:r>
                      <a:r>
                        <a:rPr lang="en-US" sz="1200" b="1" i="0" u="none" strike="noStrike" baseline="0" dirty="0" smtClean="0">
                          <a:solidFill>
                            <a:srgbClr val="000000"/>
                          </a:solidFill>
                          <a:latin typeface="Arial"/>
                        </a:rPr>
                        <a:t> Testing</a:t>
                      </a:r>
                      <a:endParaRPr lang="en-US" sz="1200" b="1" i="0" u="none" strike="noStrike" dirty="0">
                        <a:solidFill>
                          <a:srgbClr val="000000"/>
                        </a:solidFill>
                        <a:latin typeface="Arial"/>
                      </a:endParaRPr>
                    </a:p>
                  </a:txBody>
                  <a:tcPr marL="9525" marR="9525" marT="952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t>TRL </a:t>
                      </a:r>
                      <a:r>
                        <a:rPr lang="en-US" sz="1800" b="1" u="none" strike="noStrike" dirty="0" smtClean="0"/>
                        <a:t>5</a:t>
                      </a:r>
                      <a:endParaRPr lang="en-US" sz="1800" b="1" i="0" u="none" strike="noStrike" dirty="0">
                        <a:solidFill>
                          <a:srgbClr val="000000"/>
                        </a:solidFill>
                        <a:latin typeface="Arial"/>
                      </a:endParaRPr>
                    </a:p>
                  </a:txBody>
                  <a:tcPr marL="9525" marR="9525" marT="9524" marB="0" anchor="ct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t>Fidelity of breadboard technology improves significantly - The basic technological components are integrated with reasonably realistic supporting elements so it can be tested in a simulated environment. Examples include “high fidelity” laboratory integration of components.</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19032">
                <a:tc vMerge="1">
                  <a:txBody>
                    <a:bodyPr/>
                    <a:lstStyle/>
                    <a:p>
                      <a:pPr algn="l" fontAlgn="b"/>
                      <a:endParaRPr lang="en-US" sz="1000" b="0" i="0" u="none" strike="noStrike" dirty="0">
                        <a:solidFill>
                          <a:srgbClr val="000000"/>
                        </a:solidFill>
                        <a:latin typeface="Arial"/>
                      </a:endParaRPr>
                    </a:p>
                  </a:txBody>
                  <a:tcPr marL="9525" marR="9525" marT="9525" marB="0" anchor="b"/>
                </a:tc>
                <a:tc>
                  <a:txBody>
                    <a:bodyPr/>
                    <a:lstStyle/>
                    <a:p>
                      <a:pPr algn="ctr" fontAlgn="b"/>
                      <a:r>
                        <a:rPr lang="en-US" sz="1800" b="1" u="none" strike="noStrike" dirty="0"/>
                        <a:t>TRL </a:t>
                      </a:r>
                      <a:r>
                        <a:rPr lang="en-US" sz="1800" b="1" u="none" strike="noStrike" dirty="0" smtClean="0"/>
                        <a:t>6</a:t>
                      </a:r>
                      <a:endParaRPr lang="en-US" sz="1800" b="1" i="0" u="none" strike="noStrike" dirty="0">
                        <a:solidFill>
                          <a:srgbClr val="000000"/>
                        </a:solidFill>
                        <a:latin typeface="Arial"/>
                      </a:endParaRPr>
                    </a:p>
                  </a:txBody>
                  <a:tcPr marL="9525" marR="9525" marT="9524" marB="0" anchor="ct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t>Model/prototype is tested in relevant environment - Representative model or prototype system, which is well beyond that of TRL 5, is tested in a relevant environment. Represents a major step up in a technology’s demonstrated readiness. Examples include testing a prototype in a high-fidelity laboratory environment or in simulated operational environment.</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785">
                <a:tc rowSpan="3">
                  <a:txBody>
                    <a:bodyPr/>
                    <a:lstStyle/>
                    <a:p>
                      <a:pPr algn="ctr" fontAlgn="b"/>
                      <a:r>
                        <a:rPr lang="en-US" sz="1200" b="1" i="0" u="none" strike="noStrike" dirty="0" smtClean="0">
                          <a:solidFill>
                            <a:srgbClr val="000000"/>
                          </a:solidFill>
                          <a:latin typeface="Arial"/>
                        </a:rPr>
                        <a:t>Product Development</a:t>
                      </a:r>
                      <a:endParaRPr lang="en-US" sz="1200" b="1" i="0" u="none" strike="noStrike" dirty="0">
                        <a:solidFill>
                          <a:srgbClr val="000000"/>
                        </a:solidFill>
                        <a:latin typeface="Arial"/>
                      </a:endParaRPr>
                    </a:p>
                  </a:txBody>
                  <a:tcPr marL="9525" marR="9525" marT="952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t>TRL </a:t>
                      </a:r>
                      <a:r>
                        <a:rPr lang="en-US" sz="1800" b="1" u="none" strike="noStrike" dirty="0" smtClean="0"/>
                        <a:t>7</a:t>
                      </a:r>
                      <a:endParaRPr lang="en-US" sz="1800" b="1" i="0" u="none" strike="noStrike" dirty="0">
                        <a:solidFill>
                          <a:srgbClr val="000000"/>
                        </a:solidFill>
                        <a:latin typeface="Arial"/>
                      </a:endParaRPr>
                    </a:p>
                  </a:txBody>
                  <a:tcPr marL="9525" marR="9525" marT="9524" marB="0" anchor="ct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t>Prototype near or at planned operational system - Represents a major step up from TRL 6, requiring demonstration of an actual system prototype in an operational environment.</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785">
                <a:tc vMerge="1">
                  <a:txBody>
                    <a:bodyPr/>
                    <a:lstStyle/>
                    <a:p>
                      <a:pPr algn="l" fontAlgn="b"/>
                      <a:endParaRPr lang="en-US" sz="1000" b="0" i="0" u="none" strike="noStrike" dirty="0">
                        <a:solidFill>
                          <a:srgbClr val="000000"/>
                        </a:solidFill>
                        <a:latin typeface="Arial"/>
                      </a:endParaRPr>
                    </a:p>
                  </a:txBody>
                  <a:tcPr marL="9525" marR="9525" marT="9525" marB="0" anchor="b"/>
                </a:tc>
                <a:tc>
                  <a:txBody>
                    <a:bodyPr/>
                    <a:lstStyle/>
                    <a:p>
                      <a:pPr algn="ctr" fontAlgn="b"/>
                      <a:r>
                        <a:rPr lang="en-US" sz="1800" b="1" u="none" strike="noStrike" dirty="0"/>
                        <a:t>TRL </a:t>
                      </a:r>
                      <a:r>
                        <a:rPr lang="en-US" sz="1800" b="1" u="none" strike="noStrike" dirty="0" smtClean="0"/>
                        <a:t>8</a:t>
                      </a:r>
                      <a:endParaRPr lang="en-US" sz="1800" b="1" i="0" u="none" strike="noStrike" dirty="0">
                        <a:solidFill>
                          <a:srgbClr val="000000"/>
                        </a:solidFill>
                        <a:latin typeface="Arial"/>
                      </a:endParaRPr>
                    </a:p>
                  </a:txBody>
                  <a:tcPr marL="9525" marR="9525" marT="9524" marB="0" anchor="ctr"/>
                </a:tc>
                <a:tc>
                  <a:txBody>
                    <a:bodyPr/>
                    <a:lstStyle/>
                    <a:p>
                      <a:pPr algn="l" fontAlgn="b"/>
                      <a:r>
                        <a:rPr lang="en-US" sz="1000" u="none" strike="noStrike" dirty="0"/>
                        <a:t>Technology is proven to work - Actual technology completed and qualified through test and demonstration.</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tcPr>
                </a:tc>
              </a:tr>
              <a:tr h="370785">
                <a:tc vMerge="1">
                  <a:txBody>
                    <a:bodyPr/>
                    <a:lstStyle/>
                    <a:p>
                      <a:pPr algn="l" fontAlgn="b"/>
                      <a:endParaRPr lang="en-US" sz="1000" b="0" i="0" u="none" strike="noStrike" dirty="0">
                        <a:solidFill>
                          <a:srgbClr val="000000"/>
                        </a:solidFill>
                        <a:latin typeface="Arial"/>
                      </a:endParaRPr>
                    </a:p>
                  </a:txBody>
                  <a:tcPr marL="9525" marR="9525" marT="9525" marB="0" anchor="b"/>
                </a:tc>
                <a:tc>
                  <a:txBody>
                    <a:bodyPr/>
                    <a:lstStyle/>
                    <a:p>
                      <a:pPr algn="ctr" fontAlgn="b"/>
                      <a:r>
                        <a:rPr lang="en-US" sz="1800" b="1" u="none" strike="noStrike" dirty="0"/>
                        <a:t>TRL </a:t>
                      </a:r>
                      <a:r>
                        <a:rPr lang="en-US" sz="1800" b="1" u="none" strike="noStrike" dirty="0" smtClean="0"/>
                        <a:t>9</a:t>
                      </a:r>
                      <a:endParaRPr lang="en-US" sz="1800" b="1" i="0" u="none" strike="noStrike" dirty="0">
                        <a:solidFill>
                          <a:srgbClr val="000000"/>
                        </a:solidFill>
                        <a:latin typeface="Arial"/>
                      </a:endParaRPr>
                    </a:p>
                  </a:txBody>
                  <a:tcPr marL="9525" marR="9525" marT="9524" marB="0" anchor="ct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t>Actual application of technology is in its final form - Technology proven through successful operations.</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97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a:solidFill>
                  <a:srgbClr val="898989"/>
                </a:solidFill>
              </a:rPr>
              <a:t>                             </a:t>
            </a:r>
            <a:fld id="{7DB72995-8B76-4C74-A86E-44E7A8CE56A2}" type="slidenum">
              <a:rPr lang="en-US" altLang="en-US">
                <a:solidFill>
                  <a:srgbClr val="898989"/>
                </a:solidFill>
              </a:rPr>
              <a:pPr fontAlgn="base">
                <a:spcBef>
                  <a:spcPct val="0"/>
                </a:spcBef>
                <a:spcAft>
                  <a:spcPct val="0"/>
                </a:spcAft>
              </a:pPr>
              <a:t>25</a:t>
            </a:fld>
            <a:endParaRPr lang="en-US" altLang="en-US">
              <a:solidFill>
                <a:srgbClr val="898989"/>
              </a:solidFill>
            </a:endParaRPr>
          </a:p>
        </p:txBody>
      </p:sp>
    </p:spTree>
    <p:extLst>
      <p:ext uri="{BB962C8B-B14F-4D97-AF65-F5344CB8AC3E}">
        <p14:creationId xmlns:p14="http://schemas.microsoft.com/office/powerpoint/2010/main" val="2747387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dirty="0" smtClean="0"/>
              <a:t>Manufacturing Readiness Level</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46922952"/>
              </p:ext>
            </p:extLst>
          </p:nvPr>
        </p:nvGraphicFramePr>
        <p:xfrm>
          <a:off x="457200" y="1600200"/>
          <a:ext cx="8229600" cy="4248206"/>
        </p:xfrm>
        <a:graphic>
          <a:graphicData uri="http://schemas.openxmlformats.org/drawingml/2006/table">
            <a:tbl>
              <a:tblPr firstRow="1" bandRow="1">
                <a:tableStyleId>{93296810-A885-4BE3-A3E7-6D5BEEA58F35}</a:tableStyleId>
              </a:tblPr>
              <a:tblGrid>
                <a:gridCol w="1061884"/>
                <a:gridCol w="1061884"/>
                <a:gridCol w="6105832"/>
              </a:tblGrid>
              <a:tr h="375229">
                <a:tc>
                  <a:txBody>
                    <a:bodyPr/>
                    <a:lstStyle/>
                    <a:p>
                      <a:pPr algn="ctr" fontAlgn="ctr"/>
                      <a:r>
                        <a:rPr lang="en-US" sz="1000" b="1" i="0" u="none" strike="noStrike" dirty="0" smtClean="0">
                          <a:solidFill>
                            <a:srgbClr val="000000"/>
                          </a:solidFill>
                          <a:latin typeface="Arial"/>
                        </a:rPr>
                        <a:t>Phase</a:t>
                      </a:r>
                      <a:endParaRPr lang="en-US" sz="1000" b="1" i="0" u="none" strike="noStrike" dirty="0">
                        <a:solidFill>
                          <a:srgbClr val="000000"/>
                        </a:solidFill>
                        <a:latin typeface="Arial"/>
                      </a:endParaRPr>
                    </a:p>
                  </a:txBody>
                  <a:tcPr marL="9525" marR="9525" marT="9524" marB="0" anchor="ctr">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smtClean="0"/>
                        <a:t>Manufacturing </a:t>
                      </a:r>
                      <a:r>
                        <a:rPr lang="en-US" sz="1200" u="none" strike="noStrike" dirty="0"/>
                        <a:t>Readiness Level</a:t>
                      </a:r>
                      <a:endParaRPr lang="en-US" sz="1200" b="1" i="0" u="none" strike="noStrike" dirty="0">
                        <a:solidFill>
                          <a:srgbClr val="000000"/>
                        </a:solidFill>
                        <a:latin typeface="Arial"/>
                      </a:endParaRPr>
                    </a:p>
                  </a:txBody>
                  <a:tcPr marL="9525" marR="9525" marT="9524" marB="0" anchor="ctr">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t>Description</a:t>
                      </a:r>
                      <a:endParaRPr lang="en-US" sz="1200" b="1" i="0" u="none" strike="noStrike" dirty="0">
                        <a:solidFill>
                          <a:srgbClr val="000000"/>
                        </a:solidFill>
                        <a:latin typeface="Arial"/>
                      </a:endParaRPr>
                    </a:p>
                  </a:txBody>
                  <a:tcPr marL="9525" marR="9525" marT="9524" marB="0" anchor="ctr">
                    <a:lnB w="12700" cap="flat" cmpd="sng" algn="ctr">
                      <a:solidFill>
                        <a:schemeClr val="tx1"/>
                      </a:solidFill>
                      <a:prstDash val="solid"/>
                      <a:round/>
                      <a:headEnd type="none" w="med" len="med"/>
                      <a:tailEnd type="none" w="med" len="med"/>
                    </a:lnB>
                  </a:tcPr>
                </a:tc>
              </a:tr>
              <a:tr h="370785">
                <a:tc rowSpan="4">
                  <a:txBody>
                    <a:bodyPr/>
                    <a:lstStyle/>
                    <a:p>
                      <a:pPr algn="ctr" fontAlgn="b"/>
                      <a:r>
                        <a:rPr lang="en-US" sz="1200" b="1" i="0" u="none" strike="noStrike" dirty="0" smtClean="0">
                          <a:solidFill>
                            <a:srgbClr val="000000"/>
                          </a:solidFill>
                          <a:latin typeface="Arial"/>
                        </a:rPr>
                        <a:t>Prototype</a:t>
                      </a:r>
                      <a:r>
                        <a:rPr lang="en-US" sz="1200" b="1" i="0" u="none" strike="noStrike" baseline="0" dirty="0" smtClean="0">
                          <a:solidFill>
                            <a:srgbClr val="000000"/>
                          </a:solidFill>
                          <a:latin typeface="Arial"/>
                        </a:rPr>
                        <a:t> Development</a:t>
                      </a:r>
                      <a:endParaRPr lang="en-US" sz="1200" b="1" i="0" u="none" strike="noStrike" dirty="0">
                        <a:solidFill>
                          <a:srgbClr val="000000"/>
                        </a:solidFill>
                        <a:latin typeface="Arial"/>
                      </a:endParaRPr>
                    </a:p>
                  </a:txBody>
                  <a:tcPr marL="9525" marR="9525" marT="952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smtClean="0"/>
                        <a:t>MRL 1</a:t>
                      </a:r>
                      <a:endParaRPr lang="en-US" sz="1800" b="1" i="0" u="none" strike="noStrike" dirty="0">
                        <a:solidFill>
                          <a:srgbClr val="000000"/>
                        </a:solidFill>
                        <a:latin typeface="Arial"/>
                      </a:endParaRPr>
                    </a:p>
                  </a:txBody>
                  <a:tcPr marL="9525" marR="9525" marT="9524" marB="0" anchor="ct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smtClean="0"/>
                        <a:t>Basic</a:t>
                      </a:r>
                      <a:r>
                        <a:rPr lang="en-US" sz="1000" u="none" strike="noStrike" baseline="0" dirty="0" smtClean="0"/>
                        <a:t> Research is  translated to Applied Research</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66655">
                <a:tc vMerge="1">
                  <a:txBody>
                    <a:bodyPr/>
                    <a:lstStyle/>
                    <a:p>
                      <a:pPr algn="l" fontAlgn="b"/>
                      <a:endParaRPr lang="en-US" sz="1000" b="0" i="0" u="none" strike="noStrike" dirty="0">
                        <a:solidFill>
                          <a:srgbClr val="000000"/>
                        </a:solidFill>
                        <a:latin typeface="Arial"/>
                      </a:endParaRPr>
                    </a:p>
                  </a:txBody>
                  <a:tcPr marL="9525" marR="9525" marT="9525" marB="0" anchor="b"/>
                </a:tc>
                <a:tc>
                  <a:txBody>
                    <a:bodyPr/>
                    <a:lstStyle/>
                    <a:p>
                      <a:pPr algn="ctr" fontAlgn="b"/>
                      <a:r>
                        <a:rPr lang="en-US" sz="1800" b="1" u="none" strike="noStrike" dirty="0" smtClean="0"/>
                        <a:t>MRL 2</a:t>
                      </a:r>
                      <a:endParaRPr lang="en-US" sz="1800" b="1" i="0" u="none" strike="noStrike" dirty="0">
                        <a:solidFill>
                          <a:srgbClr val="000000"/>
                        </a:solidFill>
                        <a:latin typeface="Arial"/>
                      </a:endParaRPr>
                    </a:p>
                  </a:txBody>
                  <a:tcPr marL="9525" marR="9525" marT="9524" marB="0" anchor="ctr"/>
                </a:tc>
                <a:tc>
                  <a:txBody>
                    <a:bodyPr/>
                    <a:lstStyle/>
                    <a:p>
                      <a:pPr algn="l" fontAlgn="b"/>
                      <a:r>
                        <a:rPr lang="en-US" sz="1000" u="none" strike="noStrike" dirty="0" smtClean="0"/>
                        <a:t>Application and validity of concept validated or demonstrated.</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tcPr>
                </a:tc>
              </a:tr>
              <a:tr h="466655">
                <a:tc vMerge="1">
                  <a:txBody>
                    <a:bodyPr/>
                    <a:lstStyle/>
                    <a:p>
                      <a:pPr algn="l" fontAlgn="b"/>
                      <a:endParaRPr lang="en-US" sz="1000" b="0" i="0" u="none" strike="noStrike" dirty="0">
                        <a:solidFill>
                          <a:srgbClr val="000000"/>
                        </a:solidFill>
                        <a:latin typeface="Arial"/>
                      </a:endParaRPr>
                    </a:p>
                  </a:txBody>
                  <a:tcPr marL="9525" marR="9525" marT="9525" marB="0" anchor="b"/>
                </a:tc>
                <a:tc>
                  <a:txBody>
                    <a:bodyPr/>
                    <a:lstStyle/>
                    <a:p>
                      <a:pPr algn="ctr" fontAlgn="b"/>
                      <a:r>
                        <a:rPr lang="en-US" sz="1800" b="1" u="none" strike="noStrike" dirty="0" smtClean="0"/>
                        <a:t>MRL 3</a:t>
                      </a:r>
                      <a:endParaRPr lang="en-US" sz="1800" b="1" i="0" u="none" strike="noStrike" dirty="0">
                        <a:solidFill>
                          <a:srgbClr val="000000"/>
                        </a:solidFill>
                        <a:latin typeface="Arial"/>
                      </a:endParaRPr>
                    </a:p>
                  </a:txBody>
                  <a:tcPr marL="9525" marR="9525" marT="9524" marB="0" anchor="ctr"/>
                </a:tc>
                <a:tc>
                  <a:txBody>
                    <a:bodyPr/>
                    <a:lstStyle/>
                    <a:p>
                      <a:pPr algn="l" fontAlgn="b"/>
                      <a:r>
                        <a:rPr lang="en-US" sz="1000" u="none" strike="noStrike" dirty="0" smtClean="0"/>
                        <a:t>Experimental proof of concept completed</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tcPr>
                </a:tc>
              </a:tr>
              <a:tr h="370785">
                <a:tc vMerge="1">
                  <a:txBody>
                    <a:bodyPr/>
                    <a:lstStyle/>
                    <a:p>
                      <a:pPr algn="l" fontAlgn="b"/>
                      <a:endParaRPr lang="en-US" sz="1000" b="0" i="0" u="none" strike="noStrike" dirty="0">
                        <a:solidFill>
                          <a:srgbClr val="000000"/>
                        </a:solidFill>
                        <a:latin typeface="Arial"/>
                      </a:endParaRPr>
                    </a:p>
                  </a:txBody>
                  <a:tcPr marL="9525" marR="9525" marT="9525" marB="0" anchor="b"/>
                </a:tc>
                <a:tc>
                  <a:txBody>
                    <a:bodyPr/>
                    <a:lstStyle/>
                    <a:p>
                      <a:pPr algn="ctr" fontAlgn="b"/>
                      <a:r>
                        <a:rPr lang="en-US" sz="1800" b="1" u="none" strike="noStrike" dirty="0" smtClean="0"/>
                        <a:t>MRL 4</a:t>
                      </a:r>
                      <a:endParaRPr lang="en-US" sz="1800" b="1" i="0" u="none" strike="noStrike" dirty="0">
                        <a:solidFill>
                          <a:srgbClr val="000000"/>
                        </a:solidFill>
                        <a:latin typeface="Arial"/>
                      </a:endParaRPr>
                    </a:p>
                  </a:txBody>
                  <a:tcPr marL="9525" marR="9525" marT="9524" marB="0" anchor="ct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smtClean="0"/>
                        <a:t>Production validated in lab environment</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66655">
                <a:tc rowSpan="2">
                  <a:txBody>
                    <a:bodyPr/>
                    <a:lstStyle/>
                    <a:p>
                      <a:pPr algn="ctr" fontAlgn="b"/>
                      <a:r>
                        <a:rPr lang="en-US" sz="1200" b="1" i="0" u="none" strike="noStrike" dirty="0" smtClean="0">
                          <a:solidFill>
                            <a:srgbClr val="000000"/>
                          </a:solidFill>
                          <a:latin typeface="Arial"/>
                        </a:rPr>
                        <a:t>Pre-Production</a:t>
                      </a:r>
                      <a:endParaRPr lang="en-US" sz="1200" b="1" i="0" u="none" strike="noStrike" dirty="0">
                        <a:solidFill>
                          <a:srgbClr val="000000"/>
                        </a:solidFill>
                        <a:latin typeface="Arial"/>
                      </a:endParaRPr>
                    </a:p>
                  </a:txBody>
                  <a:tcPr marL="9525" marR="9525" marT="952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smtClean="0"/>
                        <a:t>MRL 5</a:t>
                      </a:r>
                      <a:endParaRPr lang="en-US" sz="1800" b="1" i="0" u="none" strike="noStrike" dirty="0">
                        <a:solidFill>
                          <a:srgbClr val="000000"/>
                        </a:solidFill>
                        <a:latin typeface="Arial"/>
                      </a:endParaRPr>
                    </a:p>
                  </a:txBody>
                  <a:tcPr marL="9525" marR="9525" marT="9524" marB="0" anchor="ct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smtClean="0"/>
                        <a:t>Basic</a:t>
                      </a:r>
                      <a:r>
                        <a:rPr lang="en-US" sz="1000" u="none" strike="noStrike" baseline="0" dirty="0" smtClean="0"/>
                        <a:t> capability demonstrated</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19032">
                <a:tc vMerge="1">
                  <a:txBody>
                    <a:bodyPr/>
                    <a:lstStyle/>
                    <a:p>
                      <a:pPr algn="l" fontAlgn="b"/>
                      <a:endParaRPr lang="en-US" sz="1000" b="0" i="0" u="none" strike="noStrike" dirty="0">
                        <a:solidFill>
                          <a:srgbClr val="000000"/>
                        </a:solidFill>
                        <a:latin typeface="Arial"/>
                      </a:endParaRPr>
                    </a:p>
                  </a:txBody>
                  <a:tcPr marL="9525" marR="9525" marT="9525" marB="0" anchor="b"/>
                </a:tc>
                <a:tc>
                  <a:txBody>
                    <a:bodyPr/>
                    <a:lstStyle/>
                    <a:p>
                      <a:pPr algn="ctr" fontAlgn="b"/>
                      <a:r>
                        <a:rPr lang="en-US" sz="1800" b="1" u="none" strike="noStrike" dirty="0" smtClean="0"/>
                        <a:t>MRL 6</a:t>
                      </a:r>
                      <a:endParaRPr lang="en-US" sz="1800" b="1" i="0" u="none" strike="noStrike" dirty="0">
                        <a:solidFill>
                          <a:srgbClr val="000000"/>
                        </a:solidFill>
                        <a:latin typeface="Arial"/>
                      </a:endParaRPr>
                    </a:p>
                  </a:txBody>
                  <a:tcPr marL="9525" marR="9525" marT="9524" marB="0" anchor="ct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smtClean="0"/>
                        <a:t>Process optimized for production rate on</a:t>
                      </a:r>
                      <a:r>
                        <a:rPr lang="en-US" sz="1000" u="none" strike="noStrike" baseline="0" dirty="0" smtClean="0"/>
                        <a:t> production equipment</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785">
                <a:tc rowSpan="3">
                  <a:txBody>
                    <a:bodyPr/>
                    <a:lstStyle/>
                    <a:p>
                      <a:pPr algn="ctr" fontAlgn="b"/>
                      <a:r>
                        <a:rPr lang="en-US" sz="1200" b="1" i="0" u="none" strike="noStrike" dirty="0" smtClean="0">
                          <a:solidFill>
                            <a:srgbClr val="000000"/>
                          </a:solidFill>
                          <a:latin typeface="Arial"/>
                        </a:rPr>
                        <a:t>Product Development</a:t>
                      </a:r>
                      <a:endParaRPr lang="en-US" sz="1200" b="1" i="0" u="none" strike="noStrike" dirty="0">
                        <a:solidFill>
                          <a:srgbClr val="000000"/>
                        </a:solidFill>
                        <a:latin typeface="Arial"/>
                      </a:endParaRPr>
                    </a:p>
                  </a:txBody>
                  <a:tcPr marL="9525" marR="9525" marT="952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smtClean="0"/>
                        <a:t>MRL 7</a:t>
                      </a:r>
                      <a:endParaRPr lang="en-US" sz="1800" b="1" i="0" u="none" strike="noStrike" dirty="0">
                        <a:solidFill>
                          <a:srgbClr val="000000"/>
                        </a:solidFill>
                        <a:latin typeface="Arial"/>
                      </a:endParaRPr>
                    </a:p>
                  </a:txBody>
                  <a:tcPr marL="9525" marR="9525" marT="9524" marB="0" anchor="ct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smtClean="0"/>
                        <a:t>Capability and rate confirmed.</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785">
                <a:tc vMerge="1">
                  <a:txBody>
                    <a:bodyPr/>
                    <a:lstStyle/>
                    <a:p>
                      <a:pPr algn="l" fontAlgn="b"/>
                      <a:endParaRPr lang="en-US" sz="1000" b="0" i="0" u="none" strike="noStrike" dirty="0">
                        <a:solidFill>
                          <a:srgbClr val="000000"/>
                        </a:solidFill>
                        <a:latin typeface="Arial"/>
                      </a:endParaRPr>
                    </a:p>
                  </a:txBody>
                  <a:tcPr marL="9525" marR="9525" marT="9525" marB="0" anchor="b"/>
                </a:tc>
                <a:tc>
                  <a:txBody>
                    <a:bodyPr/>
                    <a:lstStyle/>
                    <a:p>
                      <a:pPr algn="ctr" fontAlgn="b"/>
                      <a:r>
                        <a:rPr lang="en-US" sz="1800" b="1" u="none" strike="noStrike" dirty="0" smtClean="0"/>
                        <a:t>MRL 8</a:t>
                      </a:r>
                      <a:endParaRPr lang="en-US" sz="1800" b="1" i="0" u="none" strike="noStrike" dirty="0">
                        <a:solidFill>
                          <a:srgbClr val="000000"/>
                        </a:solidFill>
                        <a:latin typeface="Arial"/>
                      </a:endParaRPr>
                    </a:p>
                  </a:txBody>
                  <a:tcPr marL="9525" marR="9525" marT="9524" marB="0" anchor="ctr"/>
                </a:tc>
                <a:tc>
                  <a:txBody>
                    <a:bodyPr/>
                    <a:lstStyle/>
                    <a:p>
                      <a:pPr algn="l" fontAlgn="b"/>
                      <a:r>
                        <a:rPr lang="en-US" sz="1000" u="none" strike="noStrike" dirty="0" smtClean="0"/>
                        <a:t>Full </a:t>
                      </a:r>
                      <a:r>
                        <a:rPr lang="en-US" sz="1000" u="none" strike="noStrike" baseline="0" dirty="0" smtClean="0"/>
                        <a:t> production process qualified for full range of parts .</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tcPr>
                </a:tc>
              </a:tr>
              <a:tr h="370785">
                <a:tc vMerge="1">
                  <a:txBody>
                    <a:bodyPr/>
                    <a:lstStyle/>
                    <a:p>
                      <a:pPr algn="l" fontAlgn="b"/>
                      <a:endParaRPr lang="en-US" sz="1000" b="0" i="0" u="none" strike="noStrike" dirty="0">
                        <a:solidFill>
                          <a:srgbClr val="000000"/>
                        </a:solidFill>
                        <a:latin typeface="Arial"/>
                      </a:endParaRPr>
                    </a:p>
                  </a:txBody>
                  <a:tcPr marL="9525" marR="9525" marT="9525" marB="0" anchor="b"/>
                </a:tc>
                <a:tc>
                  <a:txBody>
                    <a:bodyPr/>
                    <a:lstStyle/>
                    <a:p>
                      <a:pPr algn="ctr" fontAlgn="b"/>
                      <a:r>
                        <a:rPr lang="en-US" sz="1800" b="1" u="none" strike="noStrike" dirty="0" smtClean="0"/>
                        <a:t>MRL 9</a:t>
                      </a:r>
                      <a:endParaRPr lang="en-US" sz="1800" b="1" i="0" u="none" strike="noStrike" dirty="0">
                        <a:solidFill>
                          <a:srgbClr val="000000"/>
                        </a:solidFill>
                        <a:latin typeface="Arial"/>
                      </a:endParaRPr>
                    </a:p>
                  </a:txBody>
                  <a:tcPr marL="9525" marR="9525" marT="9524" marB="0" anchor="ct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smtClean="0"/>
                        <a:t>Full </a:t>
                      </a:r>
                      <a:r>
                        <a:rPr lang="en-US" sz="1000" u="none" strike="noStrike" baseline="0" dirty="0" smtClean="0"/>
                        <a:t> production process qualified for full range of parts and full metrics achieved.</a:t>
                      </a:r>
                      <a:endParaRPr lang="en-US" sz="1000" b="0" i="0" u="none" strike="noStrike" dirty="0">
                        <a:solidFill>
                          <a:srgbClr val="000000"/>
                        </a:solidFill>
                        <a:latin typeface="Arial"/>
                      </a:endParaRPr>
                    </a:p>
                  </a:txBody>
                  <a:tcPr marL="9525" marR="9525" marT="952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97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a:solidFill>
                  <a:srgbClr val="898989"/>
                </a:solidFill>
              </a:rPr>
              <a:t>                             </a:t>
            </a:r>
            <a:fld id="{7DB72995-8B76-4C74-A86E-44E7A8CE56A2}" type="slidenum">
              <a:rPr lang="en-US" altLang="en-US">
                <a:solidFill>
                  <a:srgbClr val="898989"/>
                </a:solidFill>
              </a:rPr>
              <a:pPr fontAlgn="base">
                <a:spcBef>
                  <a:spcPct val="0"/>
                </a:spcBef>
                <a:spcAft>
                  <a:spcPct val="0"/>
                </a:spcAft>
              </a:pPr>
              <a:t>26</a:t>
            </a:fld>
            <a:endParaRPr lang="en-US" altLang="en-US">
              <a:solidFill>
                <a:srgbClr val="898989"/>
              </a:solidFill>
            </a:endParaRPr>
          </a:p>
        </p:txBody>
      </p:sp>
    </p:spTree>
    <p:extLst>
      <p:ext uri="{BB962C8B-B14F-4D97-AF65-F5344CB8AC3E}">
        <p14:creationId xmlns:p14="http://schemas.microsoft.com/office/powerpoint/2010/main" val="167956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0"/>
          <p:cNvSpPr>
            <a:spLocks noGrp="1"/>
          </p:cNvSpPr>
          <p:nvPr>
            <p:ph type="ctrTitle"/>
          </p:nvPr>
        </p:nvSpPr>
        <p:spPr>
          <a:xfrm>
            <a:off x="174170" y="0"/>
            <a:ext cx="4412343" cy="812800"/>
          </a:xfrm>
        </p:spPr>
        <p:txBody>
          <a:bodyPr>
            <a:noAutofit/>
          </a:bodyPr>
          <a:lstStyle/>
          <a:p>
            <a:r>
              <a:rPr lang="en-US" sz="2800" b="1" dirty="0" smtClean="0">
                <a:ea typeface="ＭＳ Ｐゴシック" pitchFamily="127" charset="-128"/>
                <a:cs typeface="ＭＳ Ｐゴシック" pitchFamily="127" charset="-128"/>
              </a:rPr>
              <a:t>Our Work: Office of Economic Impact and Diversity</a:t>
            </a:r>
          </a:p>
        </p:txBody>
      </p:sp>
      <p:sp>
        <p:nvSpPr>
          <p:cNvPr id="17411" name="Text Placeholder 14"/>
          <p:cNvSpPr>
            <a:spLocks noGrp="1"/>
          </p:cNvSpPr>
          <p:nvPr>
            <p:ph type="body" sz="quarter" idx="13"/>
          </p:nvPr>
        </p:nvSpPr>
        <p:spPr>
          <a:xfrm>
            <a:off x="0" y="5138057"/>
            <a:ext cx="4876800" cy="1289731"/>
          </a:xfrm>
        </p:spPr>
        <p:txBody>
          <a:bodyPr>
            <a:normAutofit/>
          </a:bodyPr>
          <a:lstStyle/>
          <a:p>
            <a:pPr>
              <a:lnSpc>
                <a:spcPct val="90000"/>
              </a:lnSpc>
            </a:pPr>
            <a:r>
              <a:rPr lang="en-US" sz="2400" b="1" dirty="0" smtClean="0">
                <a:ea typeface="ＭＳ Ｐゴシック" pitchFamily="127" charset="-128"/>
                <a:cs typeface="ＭＳ Ｐゴシック" pitchFamily="127" charset="-128"/>
              </a:rPr>
              <a:t>Dot Harris, Director</a:t>
            </a:r>
          </a:p>
          <a:p>
            <a:pPr>
              <a:lnSpc>
                <a:spcPct val="90000"/>
              </a:lnSpc>
            </a:pPr>
            <a:r>
              <a:rPr lang="en-US" sz="2400" b="1" dirty="0" smtClean="0">
                <a:ea typeface="ＭＳ Ｐゴシック" pitchFamily="127" charset="-128"/>
                <a:cs typeface="ＭＳ Ｐゴシック" pitchFamily="127" charset="-128"/>
              </a:rPr>
              <a:t>Office of Economic Impact and Diversity</a:t>
            </a:r>
          </a:p>
        </p:txBody>
      </p:sp>
      <p:sp>
        <p:nvSpPr>
          <p:cNvPr id="7" name="TextBox 6"/>
          <p:cNvSpPr txBox="1"/>
          <p:nvPr/>
        </p:nvSpPr>
        <p:spPr>
          <a:xfrm>
            <a:off x="2819400" y="2387600"/>
            <a:ext cx="914400" cy="914400"/>
          </a:xfrm>
          <a:prstGeom prst="rect">
            <a:avLst/>
          </a:prstGeom>
        </p:spPr>
        <p:txBody>
          <a:bodyPr wrap="none">
            <a:normAutofit/>
          </a:bodyPr>
          <a:lstStyle/>
          <a:p>
            <a:pPr defTabSz="457200">
              <a:spcBef>
                <a:spcPct val="20000"/>
              </a:spcBef>
              <a:buFont typeface="Arial"/>
              <a:buNone/>
              <a:defRPr/>
            </a:pPr>
            <a:endParaRPr lang="en-US" sz="2323" b="1" dirty="0">
              <a:solidFill>
                <a:srgbClr val="FFFFFF"/>
              </a:solidFill>
              <a:latin typeface="Arial Narrow"/>
              <a:ea typeface="ＭＳ Ｐゴシック" pitchFamily="127" charset="-128"/>
              <a:cs typeface="Arial Narrow"/>
            </a:endParaRPr>
          </a:p>
        </p:txBody>
      </p:sp>
      <p:sp>
        <p:nvSpPr>
          <p:cNvPr id="9" name="TextBox 8"/>
          <p:cNvSpPr txBox="1"/>
          <p:nvPr/>
        </p:nvSpPr>
        <p:spPr>
          <a:xfrm>
            <a:off x="6110514" y="5979886"/>
            <a:ext cx="3095399" cy="393927"/>
          </a:xfrm>
          <a:prstGeom prst="rect">
            <a:avLst/>
          </a:prstGeom>
        </p:spPr>
        <p:txBody>
          <a:bodyPr/>
          <a:lstStyle/>
          <a:p>
            <a:pPr algn="r" defTabSz="457200">
              <a:spcBef>
                <a:spcPct val="20000"/>
              </a:spcBef>
              <a:buFont typeface="Arial"/>
              <a:buNone/>
              <a:defRPr/>
            </a:pPr>
            <a:r>
              <a:rPr lang="en-US" sz="2400" b="1" dirty="0" smtClean="0">
                <a:solidFill>
                  <a:srgbClr val="FFFFFF"/>
                </a:solidFill>
                <a:latin typeface="Arial Narrow"/>
                <a:ea typeface="ＭＳ Ｐゴシック" pitchFamily="127" charset="-128"/>
                <a:cs typeface="Arial Narrow"/>
              </a:rPr>
              <a:t>energy.gov/diversity</a:t>
            </a:r>
            <a:endParaRPr lang="en-US" sz="2400" b="1" dirty="0">
              <a:solidFill>
                <a:srgbClr val="FFFFFF"/>
              </a:solidFill>
              <a:latin typeface="Arial Narrow"/>
              <a:ea typeface="ＭＳ Ｐゴシック" pitchFamily="127" charset="-128"/>
              <a:cs typeface="Arial Narrow"/>
            </a:endParaRPr>
          </a:p>
        </p:txBody>
      </p:sp>
    </p:spTree>
    <p:extLst>
      <p:ext uri="{BB962C8B-B14F-4D97-AF65-F5344CB8AC3E}">
        <p14:creationId xmlns:p14="http://schemas.microsoft.com/office/powerpoint/2010/main" val="2783033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0" y="235439"/>
            <a:ext cx="4325257" cy="1143001"/>
          </a:xfrm>
        </p:spPr>
        <p:txBody>
          <a:bodyPr/>
          <a:lstStyle/>
          <a:p>
            <a:pPr eaLnBrk="1" hangingPunct="1"/>
            <a:r>
              <a:rPr lang="en-US" sz="3600" dirty="0" smtClean="0">
                <a:cs typeface="Arial" charset="0"/>
              </a:rPr>
              <a:t>What We Do</a:t>
            </a:r>
            <a:endParaRPr lang="en-US" sz="2000" i="1" dirty="0" smtClean="0">
              <a:cs typeface="Arial" charset="0"/>
            </a:endParaRPr>
          </a:p>
        </p:txBody>
      </p:sp>
      <p:sp>
        <p:nvSpPr>
          <p:cNvPr id="9221" name="Rectangle 5"/>
          <p:cNvSpPr>
            <a:spLocks noChangeArrowheads="1"/>
          </p:cNvSpPr>
          <p:nvPr/>
        </p:nvSpPr>
        <p:spPr bwMode="auto">
          <a:xfrm>
            <a:off x="275772" y="1378856"/>
            <a:ext cx="4630056" cy="4524315"/>
          </a:xfrm>
          <a:prstGeom prst="rect">
            <a:avLst/>
          </a:prstGeom>
          <a:solidFill>
            <a:schemeClr val="bg1"/>
          </a:solidFill>
          <a:ln w="9525">
            <a:solidFill>
              <a:schemeClr val="accent1"/>
            </a:solidFill>
            <a:miter lim="800000"/>
            <a:headEnd/>
            <a:tailEnd/>
          </a:ln>
        </p:spPr>
        <p:txBody>
          <a:bodyPr wrap="square">
            <a:spAutoFit/>
          </a:bodyPr>
          <a:lstStyle/>
          <a:p>
            <a:pPr defTabSz="457200" fontAlgn="base">
              <a:spcBef>
                <a:spcPct val="0"/>
              </a:spcBef>
              <a:spcAft>
                <a:spcPct val="0"/>
              </a:spcAft>
            </a:pPr>
            <a:r>
              <a:rPr lang="en-US" sz="2400" dirty="0" smtClean="0">
                <a:solidFill>
                  <a:srgbClr val="50565C"/>
                </a:solidFill>
                <a:latin typeface="Calibri" pitchFamily="34" charset="0"/>
                <a:ea typeface="ＭＳ Ｐゴシック" pitchFamily="127" charset="-128"/>
              </a:rPr>
              <a:t>The Office of Economic Impact and Diversity (ED) identifies and implements ways of ensuring that </a:t>
            </a:r>
            <a:r>
              <a:rPr lang="en-US" sz="2400" b="1" dirty="0" smtClean="0">
                <a:solidFill>
                  <a:srgbClr val="00B050"/>
                </a:solidFill>
                <a:latin typeface="Calibri" pitchFamily="34" charset="0"/>
                <a:ea typeface="ＭＳ Ｐゴシック" pitchFamily="127" charset="-128"/>
              </a:rPr>
              <a:t>all communities are afforded opportunities to participate fully in the Department of Energy's programs, funding, and activities</a:t>
            </a:r>
            <a:r>
              <a:rPr lang="en-US" sz="2400" dirty="0" smtClean="0">
                <a:solidFill>
                  <a:srgbClr val="50565C"/>
                </a:solidFill>
                <a:latin typeface="Calibri" pitchFamily="34" charset="0"/>
                <a:ea typeface="ＭＳ Ｐゴシック" pitchFamily="127" charset="-128"/>
              </a:rPr>
              <a:t>. We lead the Department in partnering with students and programs at Minority Serving Institutions and other diverse stakeholders and individuals.</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47" t="9242" r="67103" b="19981"/>
          <a:stretch/>
        </p:blipFill>
        <p:spPr bwMode="auto">
          <a:xfrm>
            <a:off x="5109028" y="1167280"/>
            <a:ext cx="3918856" cy="516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110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59363318"/>
              </p:ext>
            </p:extLst>
          </p:nvPr>
        </p:nvGraphicFramePr>
        <p:xfrm>
          <a:off x="457200" y="1590675"/>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sz="3200" dirty="0" smtClean="0"/>
              <a:t>Our Structure</a:t>
            </a:r>
            <a:endParaRPr lang="en-US" sz="3200" dirty="0"/>
          </a:p>
        </p:txBody>
      </p:sp>
    </p:spTree>
    <p:extLst>
      <p:ext uri="{BB962C8B-B14F-4D97-AF65-F5344CB8AC3E}">
        <p14:creationId xmlns:p14="http://schemas.microsoft.com/office/powerpoint/2010/main" val="295262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0" y="1"/>
            <a:ext cx="4601029" cy="1030514"/>
          </a:xfrm>
        </p:spPr>
        <p:txBody>
          <a:bodyPr/>
          <a:lstStyle/>
          <a:p>
            <a:pPr eaLnBrk="1" hangingPunct="1"/>
            <a:r>
              <a:rPr lang="en-US" sz="2800" dirty="0" smtClean="0"/>
              <a:t>Minority Education Engagement and Support</a:t>
            </a:r>
            <a:endParaRPr lang="en-US" sz="2800" i="1" dirty="0" smtClean="0">
              <a:latin typeface="Arial" charset="0"/>
              <a:cs typeface="Arial" charset="0"/>
            </a:endParaRPr>
          </a:p>
        </p:txBody>
      </p:sp>
      <p:sp>
        <p:nvSpPr>
          <p:cNvPr id="9221" name="Rectangle 5"/>
          <p:cNvSpPr>
            <a:spLocks noChangeArrowheads="1"/>
          </p:cNvSpPr>
          <p:nvPr/>
        </p:nvSpPr>
        <p:spPr bwMode="auto">
          <a:xfrm>
            <a:off x="-1" y="1233174"/>
            <a:ext cx="2772230" cy="4708981"/>
          </a:xfrm>
          <a:prstGeom prst="rect">
            <a:avLst/>
          </a:prstGeom>
          <a:solidFill>
            <a:schemeClr val="bg1"/>
          </a:solidFill>
          <a:ln w="9525">
            <a:solidFill>
              <a:schemeClr val="accent1"/>
            </a:solidFill>
            <a:miter lim="800000"/>
            <a:headEnd/>
            <a:tailEnd/>
          </a:ln>
        </p:spPr>
        <p:txBody>
          <a:bodyPr wrap="square">
            <a:spAutoFit/>
          </a:bodyPr>
          <a:lstStyle/>
          <a:p>
            <a:pPr marL="463550" indent="-177800" defTabSz="457200" fontAlgn="base">
              <a:spcBef>
                <a:spcPct val="0"/>
              </a:spcBef>
              <a:spcAft>
                <a:spcPct val="0"/>
              </a:spcAft>
              <a:defRPr/>
            </a:pPr>
            <a:r>
              <a:rPr lang="en-US" sz="2000" dirty="0" smtClean="0">
                <a:solidFill>
                  <a:srgbClr val="50565C"/>
                </a:solidFill>
                <a:latin typeface="Calibri" pitchFamily="34" charset="0"/>
                <a:ea typeface="ＭＳ Ｐゴシック" pitchFamily="127" charset="-128"/>
              </a:rPr>
              <a:t>  We provide management and technical assistance to </a:t>
            </a:r>
            <a:r>
              <a:rPr lang="en-US" sz="2000" b="1" dirty="0" smtClean="0">
                <a:solidFill>
                  <a:srgbClr val="50565C"/>
                </a:solidFill>
                <a:latin typeface="Calibri" pitchFamily="34" charset="0"/>
                <a:ea typeface="ＭＳ Ｐゴシック" pitchFamily="127" charset="-128"/>
              </a:rPr>
              <a:t>Minority Serving Institutions </a:t>
            </a:r>
            <a:r>
              <a:rPr lang="en-US" sz="2000" dirty="0" smtClean="0">
                <a:solidFill>
                  <a:srgbClr val="50565C"/>
                </a:solidFill>
                <a:latin typeface="Calibri" pitchFamily="34" charset="0"/>
                <a:ea typeface="ＭＳ Ｐゴシック" pitchFamily="127" charset="-128"/>
              </a:rPr>
              <a:t>(</a:t>
            </a:r>
            <a:r>
              <a:rPr lang="en-US" sz="2000" dirty="0" smtClean="0">
                <a:solidFill>
                  <a:schemeClr val="accent6"/>
                </a:solidFill>
                <a:latin typeface="Calibri" pitchFamily="34" charset="0"/>
                <a:ea typeface="ＭＳ Ｐゴシック" pitchFamily="127" charset="-128"/>
              </a:rPr>
              <a:t>Historically Black Colleges &amp; Universities</a:t>
            </a:r>
            <a:r>
              <a:rPr lang="en-US" sz="2000" dirty="0" smtClean="0">
                <a:solidFill>
                  <a:srgbClr val="50565C"/>
                </a:solidFill>
                <a:latin typeface="Calibri" pitchFamily="34" charset="0"/>
                <a:ea typeface="ＭＳ Ｐゴシック" pitchFamily="127" charset="-128"/>
              </a:rPr>
              <a:t>, </a:t>
            </a:r>
            <a:r>
              <a:rPr lang="en-US" sz="2000" dirty="0" smtClean="0">
                <a:solidFill>
                  <a:srgbClr val="7030A0"/>
                </a:solidFill>
                <a:latin typeface="Calibri" pitchFamily="34" charset="0"/>
                <a:ea typeface="ＭＳ Ｐゴシック" pitchFamily="127" charset="-128"/>
              </a:rPr>
              <a:t>Tribal Colleges &amp; Universities</a:t>
            </a:r>
            <a:r>
              <a:rPr lang="en-US" sz="2000" dirty="0" smtClean="0">
                <a:solidFill>
                  <a:srgbClr val="50565C"/>
                </a:solidFill>
                <a:latin typeface="Calibri" pitchFamily="34" charset="0"/>
                <a:ea typeface="ＭＳ Ｐゴシック" pitchFamily="127" charset="-128"/>
              </a:rPr>
              <a:t>, </a:t>
            </a:r>
            <a:r>
              <a:rPr lang="en-US" sz="2000" dirty="0" smtClean="0">
                <a:solidFill>
                  <a:srgbClr val="00B050"/>
                </a:solidFill>
                <a:latin typeface="Calibri" pitchFamily="34" charset="0"/>
                <a:ea typeface="ＭＳ Ｐゴシック" pitchFamily="127" charset="-128"/>
              </a:rPr>
              <a:t>Asian American and Pacific Islander Institutions</a:t>
            </a:r>
            <a:r>
              <a:rPr lang="en-US" sz="2000" dirty="0" smtClean="0">
                <a:solidFill>
                  <a:srgbClr val="50565C"/>
                </a:solidFill>
                <a:latin typeface="Calibri" pitchFamily="34" charset="0"/>
                <a:ea typeface="ＭＳ Ｐゴシック" pitchFamily="127" charset="-128"/>
              </a:rPr>
              <a:t>, and </a:t>
            </a:r>
            <a:r>
              <a:rPr lang="en-US" sz="2000" dirty="0" smtClean="0">
                <a:solidFill>
                  <a:srgbClr val="00B0F0"/>
                </a:solidFill>
                <a:latin typeface="Calibri" pitchFamily="34" charset="0"/>
                <a:ea typeface="ＭＳ Ｐゴシック" pitchFamily="127" charset="-128"/>
              </a:rPr>
              <a:t>Hispanic-Serving Institutions</a:t>
            </a:r>
            <a:r>
              <a:rPr lang="en-US" sz="2000" dirty="0" smtClean="0">
                <a:solidFill>
                  <a:srgbClr val="50565C"/>
                </a:solidFill>
                <a:latin typeface="Calibri" pitchFamily="34" charset="0"/>
                <a:ea typeface="ＭＳ Ｐゴシック" pitchFamily="127" charset="-128"/>
              </a:rPr>
              <a:t>).</a:t>
            </a:r>
            <a:endParaRPr lang="en-US" sz="2000" b="1" dirty="0" smtClean="0">
              <a:solidFill>
                <a:srgbClr val="EEECE1">
                  <a:lumMod val="10000"/>
                </a:srgbClr>
              </a:solidFill>
              <a:latin typeface="Calibri" pitchFamily="34" charset="0"/>
              <a:ea typeface="ＭＳ Ｐゴシック" pitchFamily="127" charset="-128"/>
            </a:endParaRPr>
          </a:p>
        </p:txBody>
      </p:sp>
      <p:sp>
        <p:nvSpPr>
          <p:cNvPr id="6" name="Rectangle 5"/>
          <p:cNvSpPr/>
          <p:nvPr/>
        </p:nvSpPr>
        <p:spPr>
          <a:xfrm>
            <a:off x="0" y="6143628"/>
            <a:ext cx="8882743" cy="400110"/>
          </a:xfrm>
          <a:prstGeom prst="rect">
            <a:avLst/>
          </a:prstGeom>
        </p:spPr>
        <p:txBody>
          <a:bodyPr wrap="square">
            <a:spAutoFit/>
          </a:bodyPr>
          <a:lstStyle/>
          <a:p>
            <a:pPr algn="ctr" defTabSz="457200" fontAlgn="base">
              <a:spcBef>
                <a:spcPct val="0"/>
              </a:spcBef>
              <a:spcAft>
                <a:spcPct val="0"/>
              </a:spcAft>
            </a:pPr>
            <a:r>
              <a:rPr lang="en-US" sz="2000" b="1" dirty="0" smtClean="0">
                <a:solidFill>
                  <a:srgbClr val="50565C"/>
                </a:solidFill>
                <a:latin typeface="Calibri" pitchFamily="34" charset="0"/>
                <a:ea typeface="ＭＳ Ｐゴシック" pitchFamily="127" charset="-128"/>
              </a:rPr>
              <a:t>For more: </a:t>
            </a:r>
            <a:r>
              <a:rPr lang="en-US" sz="2000" dirty="0" smtClean="0">
                <a:solidFill>
                  <a:srgbClr val="50565C"/>
                </a:solidFill>
                <a:latin typeface="Calibri" pitchFamily="34" charset="0"/>
                <a:ea typeface="ＭＳ Ｐゴシック" pitchFamily="127" charset="-128"/>
                <a:hlinkClick r:id="rId3"/>
              </a:rPr>
              <a:t>http://energy.gov/diversity/working-us/minority-serving-institutions</a:t>
            </a:r>
            <a:endParaRPr lang="en-US" sz="2000" b="1" dirty="0">
              <a:solidFill>
                <a:srgbClr val="50565C"/>
              </a:solidFill>
              <a:latin typeface="Calibri" pitchFamily="34" charset="0"/>
              <a:ea typeface="ＭＳ Ｐゴシック" pitchFamily="127" charset="-128"/>
            </a:endParaRPr>
          </a:p>
        </p:txBody>
      </p:sp>
      <p:pic>
        <p:nvPicPr>
          <p:cNvPr id="1026" name="Picture 2"/>
          <p:cNvPicPr>
            <a:picLocks noChangeAspect="1" noChangeArrowheads="1"/>
          </p:cNvPicPr>
          <p:nvPr/>
        </p:nvPicPr>
        <p:blipFill>
          <a:blip r:embed="rId4"/>
          <a:srcRect l="29841" t="34709" r="30053" b="23280"/>
          <a:stretch>
            <a:fillRect/>
          </a:stretch>
        </p:blipFill>
        <p:spPr bwMode="auto">
          <a:xfrm>
            <a:off x="2838743" y="1297790"/>
            <a:ext cx="6305257" cy="4235084"/>
          </a:xfrm>
          <a:prstGeom prst="rect">
            <a:avLst/>
          </a:prstGeom>
          <a:noFill/>
          <a:ln w="6350">
            <a:solidFill>
              <a:schemeClr val="tx1"/>
            </a:solidFill>
            <a:miter lim="800000"/>
            <a:headEnd/>
            <a:tailEnd/>
          </a:ln>
        </p:spPr>
      </p:pic>
    </p:spTree>
    <p:extLst>
      <p:ext uri="{BB962C8B-B14F-4D97-AF65-F5344CB8AC3E}">
        <p14:creationId xmlns:p14="http://schemas.microsoft.com/office/powerpoint/2010/main" val="54672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8458200" cy="1066800"/>
          </a:xfrm>
          <a:prstGeom prst="rect">
            <a:avLst/>
          </a:prstGeom>
        </p:spPr>
        <p:txBody>
          <a:bodyPr/>
          <a:lstStyle/>
          <a:p>
            <a:pPr lvl="0" algn="ctr">
              <a:defRPr/>
            </a:pPr>
            <a:r>
              <a:rPr lang="en-US" sz="2400" dirty="0">
                <a:solidFill>
                  <a:schemeClr val="bg1"/>
                </a:solidFill>
              </a:rPr>
              <a:t>Office of Economic Impact and Diversity</a:t>
            </a:r>
            <a:r>
              <a:rPr lang="en-US" sz="2800" dirty="0">
                <a:solidFill>
                  <a:schemeClr val="bg1"/>
                </a:solidFill>
              </a:rPr>
              <a:t> </a:t>
            </a:r>
            <a:r>
              <a:rPr lang="en-US" sz="2400" dirty="0">
                <a:solidFill>
                  <a:schemeClr val="bg1"/>
                </a:solidFill>
              </a:rPr>
              <a:t/>
            </a:r>
            <a:br>
              <a:rPr lang="en-US" sz="2400" dirty="0">
                <a:solidFill>
                  <a:schemeClr val="bg1"/>
                </a:solidFill>
              </a:rPr>
            </a:br>
            <a:r>
              <a:rPr lang="en-US" sz="2800" dirty="0" smtClean="0">
                <a:solidFill>
                  <a:schemeClr val="bg1"/>
                </a:solidFill>
              </a:rPr>
              <a:t>PROGRAMMATIC PRIORITIES FOR 2015-2016</a:t>
            </a:r>
            <a:endParaRPr lang="en-US" sz="3200" dirty="0">
              <a:solidFill>
                <a:schemeClr val="bg1"/>
              </a:solidFill>
            </a:endParaRPr>
          </a:p>
        </p:txBody>
      </p:sp>
      <p:sp>
        <p:nvSpPr>
          <p:cNvPr id="4" name="Content Placeholder 2"/>
          <p:cNvSpPr txBox="1">
            <a:spLocks/>
          </p:cNvSpPr>
          <p:nvPr/>
        </p:nvSpPr>
        <p:spPr bwMode="auto">
          <a:xfrm>
            <a:off x="1" y="929521"/>
            <a:ext cx="9144000" cy="57676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Aft>
                <a:spcPts val="400"/>
              </a:spcAft>
              <a:defRPr/>
            </a:pPr>
            <a:r>
              <a:rPr lang="en-US" sz="1600" b="1" kern="0" dirty="0">
                <a:solidFill>
                  <a:srgbClr val="3333FF"/>
                </a:solidFill>
                <a:cs typeface="Arial" charset="0"/>
              </a:rPr>
              <a:t>1. Institutionalize the Nationally Recognized Minorities in Energy Initiative (MIE) </a:t>
            </a:r>
          </a:p>
          <a:p>
            <a:pPr marL="515938" lvl="1" indent="-168275" eaLnBrk="0" fontAlgn="base" hangingPunct="0">
              <a:spcAft>
                <a:spcPts val="400"/>
              </a:spcAft>
              <a:buFont typeface="Arial" panose="020B0604020202020204" pitchFamily="34" charset="0"/>
              <a:buChar char="•"/>
              <a:defRPr/>
            </a:pPr>
            <a:r>
              <a:rPr lang="en-US" sz="1200" kern="0" dirty="0">
                <a:solidFill>
                  <a:srgbClr val="3333FF"/>
                </a:solidFill>
                <a:cs typeface="Arial" charset="0"/>
              </a:rPr>
              <a:t>Establish sustainable investments in Minority Serving Institutions through DOE-wide collaborative efforts</a:t>
            </a:r>
          </a:p>
          <a:p>
            <a:pPr marL="515938" lvl="1" indent="-168275" eaLnBrk="0" fontAlgn="base" hangingPunct="0">
              <a:spcAft>
                <a:spcPts val="400"/>
              </a:spcAft>
              <a:buFont typeface="Arial" panose="020B0604020202020204" pitchFamily="34" charset="0"/>
              <a:buChar char="•"/>
              <a:defRPr/>
            </a:pPr>
            <a:r>
              <a:rPr lang="en-US" sz="1200" kern="0" dirty="0">
                <a:solidFill>
                  <a:srgbClr val="3333FF"/>
                </a:solidFill>
                <a:cs typeface="Arial" charset="0"/>
              </a:rPr>
              <a:t>Develop a regional energy economic development roadmap that leverages federal agencies and other stakeholders</a:t>
            </a:r>
          </a:p>
          <a:p>
            <a:pPr marL="515938" lvl="1" indent="-168275" eaLnBrk="0" fontAlgn="base" hangingPunct="0">
              <a:spcAft>
                <a:spcPts val="400"/>
              </a:spcAft>
              <a:buFont typeface="Arial" panose="020B0604020202020204" pitchFamily="34" charset="0"/>
              <a:buChar char="•"/>
              <a:defRPr/>
            </a:pPr>
            <a:r>
              <a:rPr lang="en-US" sz="1200" kern="0" dirty="0">
                <a:solidFill>
                  <a:srgbClr val="3333FF"/>
                </a:solidFill>
                <a:cs typeface="Arial" charset="0"/>
              </a:rPr>
              <a:t>Conduct a series of events across the country, raising awareness and engaging diverse communities (e.g. STEM/energy literacy, climate change mitigation, resilience, and energy workforce) </a:t>
            </a:r>
          </a:p>
          <a:p>
            <a:pPr marL="515938" lvl="1" indent="-168275" eaLnBrk="0" fontAlgn="base" hangingPunct="0">
              <a:spcAft>
                <a:spcPts val="400"/>
              </a:spcAft>
              <a:buFont typeface="Arial" panose="020B0604020202020204" pitchFamily="34" charset="0"/>
              <a:buChar char="•"/>
              <a:defRPr/>
            </a:pPr>
            <a:r>
              <a:rPr lang="en-US" sz="1200" kern="0" dirty="0">
                <a:solidFill>
                  <a:srgbClr val="3333FF"/>
                </a:solidFill>
                <a:cs typeface="Arial" charset="0"/>
              </a:rPr>
              <a:t>Establish enduring public-private partnerships</a:t>
            </a:r>
          </a:p>
          <a:p>
            <a:pPr eaLnBrk="0" fontAlgn="base" hangingPunct="0">
              <a:spcAft>
                <a:spcPts val="400"/>
              </a:spcAft>
              <a:defRPr/>
            </a:pPr>
            <a:endParaRPr lang="en-US" sz="1200" b="1" kern="0" dirty="0">
              <a:solidFill>
                <a:prstClr val="black"/>
              </a:solidFill>
              <a:cs typeface="Arial" charset="0"/>
            </a:endParaRPr>
          </a:p>
          <a:p>
            <a:pPr eaLnBrk="0" fontAlgn="base" hangingPunct="0">
              <a:spcAft>
                <a:spcPts val="400"/>
              </a:spcAft>
              <a:defRPr/>
            </a:pPr>
            <a:r>
              <a:rPr lang="en-US" sz="1600" b="1" kern="0" dirty="0">
                <a:solidFill>
                  <a:prstClr val="black"/>
                </a:solidFill>
                <a:cs typeface="Arial" charset="0"/>
              </a:rPr>
              <a:t>2. Advance Diversity, Inclusion and Equal Opportunity Across the DOE Complex </a:t>
            </a:r>
          </a:p>
          <a:p>
            <a:pPr marL="515938" lvl="1" indent="-168275" eaLnBrk="0" fontAlgn="base" hangingPunct="0">
              <a:spcAft>
                <a:spcPts val="400"/>
              </a:spcAft>
              <a:buFont typeface="Arial" panose="020B0604020202020204" pitchFamily="34" charset="0"/>
              <a:buChar char="•"/>
              <a:defRPr/>
            </a:pPr>
            <a:r>
              <a:rPr lang="en-US" sz="1200" kern="0" dirty="0">
                <a:solidFill>
                  <a:prstClr val="black"/>
                </a:solidFill>
                <a:cs typeface="Arial" charset="0"/>
              </a:rPr>
              <a:t>Re-establish the DOE Headquarters Equal Employment Opportunity Office</a:t>
            </a:r>
          </a:p>
          <a:p>
            <a:pPr marL="515938" lvl="1" indent="-168275" eaLnBrk="0" fontAlgn="base" hangingPunct="0">
              <a:spcAft>
                <a:spcPts val="400"/>
              </a:spcAft>
              <a:buFont typeface="Arial" panose="020B0604020202020204" pitchFamily="34" charset="0"/>
              <a:buChar char="•"/>
              <a:defRPr/>
            </a:pPr>
            <a:r>
              <a:rPr lang="en-US" sz="1200" kern="0" dirty="0">
                <a:solidFill>
                  <a:prstClr val="black"/>
                </a:solidFill>
                <a:cs typeface="Arial" charset="0"/>
              </a:rPr>
              <a:t>Develop and lead implementation of an effective Diversity &amp; Inclusion action plan</a:t>
            </a:r>
          </a:p>
          <a:p>
            <a:pPr marL="515938" lvl="1" indent="-168275" eaLnBrk="0" fontAlgn="base" hangingPunct="0">
              <a:spcAft>
                <a:spcPts val="400"/>
              </a:spcAft>
              <a:buFont typeface="Arial" panose="020B0604020202020204" pitchFamily="34" charset="0"/>
              <a:buChar char="•"/>
              <a:defRPr/>
            </a:pPr>
            <a:r>
              <a:rPr lang="en-US" sz="1200" kern="0" dirty="0">
                <a:solidFill>
                  <a:prstClr val="black"/>
                </a:solidFill>
                <a:cs typeface="Arial" charset="0"/>
              </a:rPr>
              <a:t>Support DOE laboratory and field site Diversity &amp; Inclusion efforts</a:t>
            </a:r>
          </a:p>
          <a:p>
            <a:pPr marL="347663" lvl="1" eaLnBrk="0" fontAlgn="base" hangingPunct="0">
              <a:spcAft>
                <a:spcPts val="400"/>
              </a:spcAft>
              <a:defRPr/>
            </a:pPr>
            <a:endParaRPr lang="en-US" sz="1200" kern="0" dirty="0">
              <a:solidFill>
                <a:prstClr val="black"/>
              </a:solidFill>
              <a:cs typeface="Arial" charset="0"/>
            </a:endParaRPr>
          </a:p>
          <a:p>
            <a:pPr eaLnBrk="0" fontAlgn="base" hangingPunct="0">
              <a:spcAft>
                <a:spcPts val="400"/>
              </a:spcAft>
              <a:defRPr/>
            </a:pPr>
            <a:r>
              <a:rPr lang="en-US" sz="1600" b="1" kern="0" dirty="0">
                <a:solidFill>
                  <a:srgbClr val="3333FF"/>
                </a:solidFill>
                <a:cs typeface="Arial" charset="0"/>
              </a:rPr>
              <a:t>3. Support Transfer of Technologies to Minority Businesses </a:t>
            </a:r>
            <a:endParaRPr lang="en-US" sz="1400" kern="0" dirty="0">
              <a:solidFill>
                <a:srgbClr val="3333FF"/>
              </a:solidFill>
              <a:cs typeface="Arial" charset="0"/>
            </a:endParaRPr>
          </a:p>
          <a:p>
            <a:pPr marL="515938" lvl="1" indent="-173038" eaLnBrk="0" fontAlgn="base" hangingPunct="0">
              <a:spcAft>
                <a:spcPts val="400"/>
              </a:spcAft>
              <a:buFont typeface="Arial" panose="020B0604020202020204" pitchFamily="34" charset="0"/>
              <a:buChar char="•"/>
              <a:defRPr/>
            </a:pPr>
            <a:r>
              <a:rPr lang="en-US" sz="1200" b="1" kern="0" dirty="0">
                <a:solidFill>
                  <a:srgbClr val="3333FF"/>
                </a:solidFill>
                <a:cs typeface="Arial" charset="0"/>
              </a:rPr>
              <a:t>Develop a Minority Serving Institution research and technical capabilities database and communication network </a:t>
            </a:r>
          </a:p>
          <a:p>
            <a:pPr marL="515938" lvl="1" indent="-173038" eaLnBrk="0" fontAlgn="base" hangingPunct="0">
              <a:spcAft>
                <a:spcPts val="400"/>
              </a:spcAft>
              <a:buFont typeface="Arial" panose="020B0604020202020204" pitchFamily="34" charset="0"/>
              <a:buChar char="•"/>
              <a:defRPr/>
            </a:pPr>
            <a:r>
              <a:rPr lang="en-US" sz="1200" b="1" kern="0" dirty="0">
                <a:solidFill>
                  <a:srgbClr val="3333FF"/>
                </a:solidFill>
                <a:cs typeface="Arial" charset="0"/>
              </a:rPr>
              <a:t>Support DOE laboratory collaborations with Minority Serving Institutions and minority businesses</a:t>
            </a:r>
          </a:p>
          <a:p>
            <a:pPr marL="515938" lvl="1" indent="-173038" eaLnBrk="0" fontAlgn="base" hangingPunct="0">
              <a:spcAft>
                <a:spcPts val="400"/>
              </a:spcAft>
              <a:buFont typeface="Arial" panose="020B0604020202020204" pitchFamily="34" charset="0"/>
              <a:buChar char="•"/>
              <a:defRPr/>
            </a:pPr>
            <a:r>
              <a:rPr lang="en-US" sz="1200" b="1" kern="0" dirty="0">
                <a:solidFill>
                  <a:srgbClr val="3333FF"/>
                </a:solidFill>
                <a:cs typeface="Arial" charset="0"/>
              </a:rPr>
              <a:t>Leverage joint initiatives with the Department of Commerce Minority Business Development Agency</a:t>
            </a:r>
          </a:p>
          <a:p>
            <a:pPr marL="342900" lvl="1" eaLnBrk="0" fontAlgn="base" hangingPunct="0">
              <a:spcAft>
                <a:spcPts val="400"/>
              </a:spcAft>
              <a:defRPr/>
            </a:pPr>
            <a:endParaRPr lang="en-US" sz="1200" kern="0" dirty="0">
              <a:solidFill>
                <a:prstClr val="black"/>
              </a:solidFill>
              <a:cs typeface="Arial" charset="0"/>
            </a:endParaRPr>
          </a:p>
          <a:p>
            <a:pPr indent="-114300" eaLnBrk="0" fontAlgn="base" hangingPunct="0">
              <a:spcAft>
                <a:spcPts val="400"/>
              </a:spcAft>
              <a:defRPr/>
            </a:pPr>
            <a:r>
              <a:rPr lang="en-US" sz="1600" b="1" kern="0" dirty="0">
                <a:solidFill>
                  <a:prstClr val="black"/>
                </a:solidFill>
                <a:cs typeface="Arial" charset="0"/>
              </a:rPr>
              <a:t>4. Develop and Publish a Nationally Recognized Women In Energy STEM Education Series</a:t>
            </a:r>
          </a:p>
          <a:p>
            <a:pPr marL="514350" lvl="1" indent="-171450" eaLnBrk="0" fontAlgn="base" hangingPunct="0">
              <a:spcAft>
                <a:spcPts val="400"/>
              </a:spcAft>
              <a:buFont typeface="Arial" panose="020B0604020202020204" pitchFamily="34" charset="0"/>
              <a:buChar char="•"/>
              <a:defRPr/>
            </a:pPr>
            <a:r>
              <a:rPr lang="en-US" sz="1200" kern="0" dirty="0">
                <a:solidFill>
                  <a:prstClr val="black"/>
                </a:solidFill>
                <a:cs typeface="Arial" charset="0"/>
              </a:rPr>
              <a:t>Develop </a:t>
            </a:r>
            <a:r>
              <a:rPr lang="en-US" sz="1200" kern="0" dirty="0" smtClean="0">
                <a:solidFill>
                  <a:prstClr val="black"/>
                </a:solidFill>
                <a:cs typeface="Arial" charset="0"/>
              </a:rPr>
              <a:t>Women @ Energy</a:t>
            </a:r>
            <a:r>
              <a:rPr lang="en-US" sz="1200" kern="0" dirty="0">
                <a:solidFill>
                  <a:prstClr val="black"/>
                </a:solidFill>
                <a:cs typeface="Arial" charset="0"/>
              </a:rPr>
              <a:t>, a publication featuring diverse female STEM professionals working for the Department and </a:t>
            </a:r>
            <a:r>
              <a:rPr lang="en-US" sz="1200" kern="0" dirty="0" smtClean="0">
                <a:solidFill>
                  <a:prstClr val="black"/>
                </a:solidFill>
                <a:cs typeface="Arial" charset="0"/>
              </a:rPr>
              <a:t>its </a:t>
            </a:r>
            <a:r>
              <a:rPr lang="en-US" sz="1200" kern="0" dirty="0">
                <a:solidFill>
                  <a:prstClr val="black"/>
                </a:solidFill>
                <a:cs typeface="Arial" charset="0"/>
              </a:rPr>
              <a:t>National Laboratories</a:t>
            </a:r>
          </a:p>
          <a:p>
            <a:pPr marL="514350" lvl="1" indent="-171450" eaLnBrk="0" fontAlgn="base" hangingPunct="0">
              <a:spcAft>
                <a:spcPts val="400"/>
              </a:spcAft>
              <a:buFont typeface="Arial" panose="020B0604020202020204" pitchFamily="34" charset="0"/>
              <a:buChar char="•"/>
              <a:defRPr/>
            </a:pPr>
            <a:r>
              <a:rPr lang="en-US" sz="1200" kern="0" dirty="0">
                <a:solidFill>
                  <a:prstClr val="black"/>
                </a:solidFill>
                <a:cs typeface="Arial" charset="0"/>
              </a:rPr>
              <a:t>Develop a web portal (with PA) to serve as a home for the </a:t>
            </a:r>
            <a:r>
              <a:rPr lang="en-US" sz="1200" kern="0" dirty="0" smtClean="0">
                <a:solidFill>
                  <a:prstClr val="black"/>
                </a:solidFill>
                <a:cs typeface="Arial" charset="0"/>
              </a:rPr>
              <a:t>Women @ Energy </a:t>
            </a:r>
            <a:r>
              <a:rPr lang="en-US" sz="1200" kern="0" dirty="0">
                <a:solidFill>
                  <a:prstClr val="black"/>
                </a:solidFill>
                <a:cs typeface="Arial" charset="0"/>
              </a:rPr>
              <a:t>Series and a supplement to the publication.</a:t>
            </a:r>
          </a:p>
          <a:p>
            <a:pPr marL="514350" lvl="1" indent="-171450" eaLnBrk="0" fontAlgn="base" hangingPunct="0">
              <a:spcAft>
                <a:spcPts val="400"/>
              </a:spcAft>
              <a:buFont typeface="Arial" panose="020B0604020202020204" pitchFamily="34" charset="0"/>
              <a:buChar char="•"/>
              <a:defRPr/>
            </a:pPr>
            <a:r>
              <a:rPr lang="en-US" sz="1200" kern="0" dirty="0">
                <a:solidFill>
                  <a:prstClr val="black"/>
                </a:solidFill>
                <a:cs typeface="Arial" charset="0"/>
              </a:rPr>
              <a:t>Develop education resources and lesson plans for teachers and parents that integrate </a:t>
            </a:r>
            <a:r>
              <a:rPr lang="en-US" sz="1200" kern="0" dirty="0" smtClean="0">
                <a:solidFill>
                  <a:prstClr val="black"/>
                </a:solidFill>
                <a:cs typeface="Arial" charset="0"/>
              </a:rPr>
              <a:t>W @ E </a:t>
            </a:r>
            <a:r>
              <a:rPr lang="en-US" sz="1200" kern="0" dirty="0">
                <a:solidFill>
                  <a:prstClr val="black"/>
                </a:solidFill>
                <a:cs typeface="Arial" charset="0"/>
              </a:rPr>
              <a:t>material with the Energy Literacy framework</a:t>
            </a:r>
          </a:p>
          <a:p>
            <a:pPr marL="342900" lvl="1" eaLnBrk="0" fontAlgn="base" hangingPunct="0">
              <a:spcAft>
                <a:spcPts val="400"/>
              </a:spcAft>
              <a:defRPr/>
            </a:pPr>
            <a:endParaRPr lang="en-US" sz="1600" b="1" kern="0" dirty="0">
              <a:solidFill>
                <a:prstClr val="black"/>
              </a:solidFill>
              <a:cs typeface="Arial" charset="0"/>
            </a:endParaRPr>
          </a:p>
          <a:p>
            <a:pPr marL="571500" lvl="1" indent="-228600" eaLnBrk="0" fontAlgn="base" hangingPunct="0">
              <a:spcAft>
                <a:spcPts val="400"/>
              </a:spcAft>
              <a:buFont typeface="Courier New" panose="02070309020205020404" pitchFamily="49" charset="0"/>
              <a:buChar char="o"/>
              <a:defRPr/>
            </a:pPr>
            <a:endParaRPr lang="en-US" sz="1400" kern="0" dirty="0" smtClean="0">
              <a:solidFill>
                <a:prstClr val="black"/>
              </a:solidFill>
              <a:cs typeface="Arial" charset="0"/>
            </a:endParaRPr>
          </a:p>
        </p:txBody>
      </p:sp>
    </p:spTree>
    <p:extLst>
      <p:ext uri="{BB962C8B-B14F-4D97-AF65-F5344CB8AC3E}">
        <p14:creationId xmlns:p14="http://schemas.microsoft.com/office/powerpoint/2010/main" val="5509557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 Labs and DOC-MBDA Centers</a:t>
            </a:r>
            <a:endParaRPr lang="en-US" dirty="0"/>
          </a:p>
        </p:txBody>
      </p:sp>
      <p:sp>
        <p:nvSpPr>
          <p:cNvPr id="4" name="Slide Number Placeholder 3"/>
          <p:cNvSpPr>
            <a:spLocks noGrp="1"/>
          </p:cNvSpPr>
          <p:nvPr>
            <p:ph type="sldNum" sz="quarter" idx="12"/>
          </p:nvPr>
        </p:nvSpPr>
        <p:spPr/>
        <p:txBody>
          <a:bodyPr/>
          <a:lstStyle/>
          <a:p>
            <a:pPr>
              <a:defRPr/>
            </a:pPr>
            <a:r>
              <a:rPr lang="en-US" smtClean="0">
                <a:solidFill>
                  <a:prstClr val="black">
                    <a:tint val="75000"/>
                  </a:prstClr>
                </a:solidFill>
              </a:rPr>
              <a:t>                             </a:t>
            </a:r>
            <a:fld id="{2B146464-0444-4459-A94F-BCE626D6DEC0}" type="slidenum">
              <a:rPr lang="en-US" smtClean="0">
                <a:solidFill>
                  <a:prstClr val="black">
                    <a:tint val="75000"/>
                  </a:prstClr>
                </a:solidFill>
              </a:rPr>
              <a:pPr>
                <a:defRPr/>
              </a:pPr>
              <a:t>8</a:t>
            </a:fld>
            <a:endParaRPr lang="en-US" dirty="0">
              <a:solidFill>
                <a:prstClr val="black">
                  <a:tint val="75000"/>
                </a:prstClr>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4023" y="1209261"/>
            <a:ext cx="6748354" cy="39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152400" y="4876800"/>
            <a:ext cx="8991600" cy="1200329"/>
          </a:xfrm>
          <a:prstGeom prst="rect">
            <a:avLst/>
          </a:prstGeom>
        </p:spPr>
        <p:txBody>
          <a:bodyPr wrap="square">
            <a:spAutoFit/>
          </a:bodyPr>
          <a:lstStyle/>
          <a:p>
            <a:r>
              <a:rPr lang="en-US" b="1" i="1" dirty="0" smtClean="0"/>
              <a:t>The DOE Office of Economic Impact and Diversity, through an MOU with the Minority Business Development Agency (MBDA) of DOC, has engaged MBDA’s network of business centers to identify qualified MBEs and provide technical assistance</a:t>
            </a:r>
            <a:r>
              <a:rPr lang="en-US" b="1" i="1" dirty="0"/>
              <a:t> </a:t>
            </a:r>
            <a:r>
              <a:rPr lang="en-US" b="1" i="1" dirty="0" smtClean="0"/>
              <a:t>for the Lab-to-Market Initiative.</a:t>
            </a:r>
            <a:endParaRPr lang="en-US" dirty="0">
              <a:solidFill>
                <a:srgbClr val="3333FF"/>
              </a:solidFill>
            </a:endParaRPr>
          </a:p>
        </p:txBody>
      </p:sp>
    </p:spTree>
    <p:extLst>
      <p:ext uri="{BB962C8B-B14F-4D97-AF65-F5344CB8AC3E}">
        <p14:creationId xmlns:p14="http://schemas.microsoft.com/office/powerpoint/2010/main" val="1637975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p:cNvCxnSpPr>
            <a:endCxn id="51" idx="6"/>
          </p:cNvCxnSpPr>
          <p:nvPr/>
        </p:nvCxnSpPr>
        <p:spPr>
          <a:xfrm flipH="1">
            <a:off x="6019800" y="2590691"/>
            <a:ext cx="225364" cy="495409"/>
          </a:xfrm>
          <a:prstGeom prst="straightConnector1">
            <a:avLst/>
          </a:prstGeom>
          <a:ln w="31750">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1676400" y="990600"/>
            <a:ext cx="6629400" cy="3886200"/>
            <a:chOff x="1676400" y="990600"/>
            <a:chExt cx="6629400" cy="3886200"/>
          </a:xfrm>
        </p:grpSpPr>
        <p:sp>
          <p:nvSpPr>
            <p:cNvPr id="19" name="Oval 18"/>
            <p:cNvSpPr/>
            <p:nvPr/>
          </p:nvSpPr>
          <p:spPr>
            <a:xfrm>
              <a:off x="1676400" y="990600"/>
              <a:ext cx="6629400" cy="3886200"/>
            </a:xfrm>
            <a:prstGeom prst="ellipse">
              <a:avLst/>
            </a:prstGeom>
          </p:spPr>
          <p:style>
            <a:lnRef idx="3">
              <a:schemeClr val="lt1"/>
            </a:lnRef>
            <a:fillRef idx="1">
              <a:schemeClr val="accent2"/>
            </a:fillRef>
            <a:effectRef idx="1">
              <a:schemeClr val="accent2"/>
            </a:effectRef>
            <a:fontRef idx="minor">
              <a:schemeClr val="lt1"/>
            </a:fontRef>
          </p:style>
          <p:txBody>
            <a:bodyPr rtlCol="0" anchor="t"/>
            <a:lstStyle/>
            <a:p>
              <a:pPr algn="ctr"/>
              <a:r>
                <a:rPr lang="en-US" sz="2200" b="1" dirty="0" smtClean="0">
                  <a:solidFill>
                    <a:prstClr val="white"/>
                  </a:solidFill>
                </a:rPr>
                <a:t>Innovation </a:t>
              </a:r>
            </a:p>
            <a:p>
              <a:pPr algn="ctr"/>
              <a:r>
                <a:rPr lang="en-US" sz="2200" b="1" dirty="0" smtClean="0">
                  <a:solidFill>
                    <a:prstClr val="white"/>
                  </a:solidFill>
                </a:rPr>
                <a:t>Ecosystem</a:t>
              </a:r>
              <a:endParaRPr lang="en-US" sz="2200" b="1" dirty="0">
                <a:solidFill>
                  <a:prstClr val="white"/>
                </a:solidFill>
              </a:endParaRPr>
            </a:p>
          </p:txBody>
        </p:sp>
        <p:sp>
          <p:nvSpPr>
            <p:cNvPr id="5" name="Oval 4"/>
            <p:cNvSpPr/>
            <p:nvPr/>
          </p:nvSpPr>
          <p:spPr>
            <a:xfrm>
              <a:off x="2133600" y="1714500"/>
              <a:ext cx="1638300" cy="9906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6007100" y="1701800"/>
              <a:ext cx="1625600" cy="1041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4267200" y="3962400"/>
              <a:ext cx="1295400" cy="8382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prstClr val="white"/>
                </a:solidFill>
              </a:endParaRPr>
            </a:p>
          </p:txBody>
        </p:sp>
        <p:cxnSp>
          <p:nvCxnSpPr>
            <p:cNvPr id="10" name="Shape 9"/>
            <p:cNvCxnSpPr>
              <a:stCxn id="7" idx="6"/>
            </p:cNvCxnSpPr>
            <p:nvPr/>
          </p:nvCxnSpPr>
          <p:spPr>
            <a:xfrm flipV="1">
              <a:off x="5562600" y="2743200"/>
              <a:ext cx="1257300" cy="1638300"/>
            </a:xfrm>
            <a:prstGeom prst="curvedConnector2">
              <a:avLst/>
            </a:prstGeom>
            <a:ln w="317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6" idx="2"/>
              <a:endCxn id="5" idx="6"/>
            </p:cNvCxnSpPr>
            <p:nvPr/>
          </p:nvCxnSpPr>
          <p:spPr>
            <a:xfrm rot="10800000">
              <a:off x="3771900" y="2209800"/>
              <a:ext cx="2235200" cy="12700"/>
            </a:xfrm>
            <a:prstGeom prst="curvedConnector3">
              <a:avLst>
                <a:gd name="adj1" fmla="val 50000"/>
              </a:avLst>
            </a:prstGeom>
            <a:ln w="317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a:stCxn id="7" idx="2"/>
            </p:cNvCxnSpPr>
            <p:nvPr/>
          </p:nvCxnSpPr>
          <p:spPr>
            <a:xfrm rot="10800000">
              <a:off x="2952750" y="2705100"/>
              <a:ext cx="1314450" cy="1676400"/>
            </a:xfrm>
            <a:prstGeom prst="curvedConnector2">
              <a:avLst/>
            </a:prstGeom>
            <a:ln w="317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930900" y="1828800"/>
              <a:ext cx="1765300" cy="707886"/>
            </a:xfrm>
            <a:prstGeom prst="rect">
              <a:avLst/>
            </a:prstGeom>
            <a:noFill/>
          </p:spPr>
          <p:txBody>
            <a:bodyPr wrap="square" rtlCol="0">
              <a:spAutoFit/>
            </a:bodyPr>
            <a:lstStyle/>
            <a:p>
              <a:pPr algn="ctr"/>
              <a:r>
                <a:rPr lang="en-US" sz="2000" b="1" dirty="0" smtClean="0">
                  <a:solidFill>
                    <a:srgbClr val="000000"/>
                  </a:solidFill>
                </a:rPr>
                <a:t>DOE National Labs</a:t>
              </a:r>
              <a:endParaRPr lang="en-US" sz="2000" b="1" dirty="0">
                <a:solidFill>
                  <a:srgbClr val="000000"/>
                </a:solidFill>
              </a:endParaRPr>
            </a:p>
          </p:txBody>
        </p:sp>
        <p:sp>
          <p:nvSpPr>
            <p:cNvPr id="27" name="TextBox 26"/>
            <p:cNvSpPr txBox="1"/>
            <p:nvPr/>
          </p:nvSpPr>
          <p:spPr>
            <a:xfrm>
              <a:off x="2209800" y="1866900"/>
              <a:ext cx="1485900" cy="707886"/>
            </a:xfrm>
            <a:prstGeom prst="rect">
              <a:avLst/>
            </a:prstGeom>
            <a:noFill/>
          </p:spPr>
          <p:txBody>
            <a:bodyPr wrap="square" rtlCol="0">
              <a:spAutoFit/>
            </a:bodyPr>
            <a:lstStyle/>
            <a:p>
              <a:pPr algn="ctr"/>
              <a:r>
                <a:rPr lang="en-US" sz="2000" b="1" dirty="0" smtClean="0">
                  <a:solidFill>
                    <a:srgbClr val="000000"/>
                  </a:solidFill>
                </a:rPr>
                <a:t>Businesses</a:t>
              </a:r>
            </a:p>
            <a:p>
              <a:pPr algn="ctr"/>
              <a:r>
                <a:rPr lang="en-US" sz="2000" b="1" dirty="0" smtClean="0">
                  <a:solidFill>
                    <a:srgbClr val="000000"/>
                  </a:solidFill>
                </a:rPr>
                <a:t>LBs, MBEs</a:t>
              </a:r>
              <a:endParaRPr lang="en-US" sz="2000" b="1" dirty="0">
                <a:solidFill>
                  <a:srgbClr val="000000"/>
                </a:solidFill>
              </a:endParaRPr>
            </a:p>
          </p:txBody>
        </p:sp>
        <p:sp>
          <p:nvSpPr>
            <p:cNvPr id="29" name="TextBox 28"/>
            <p:cNvSpPr txBox="1"/>
            <p:nvPr/>
          </p:nvSpPr>
          <p:spPr>
            <a:xfrm>
              <a:off x="4483100" y="4229100"/>
              <a:ext cx="914400" cy="400110"/>
            </a:xfrm>
            <a:prstGeom prst="rect">
              <a:avLst/>
            </a:prstGeom>
            <a:noFill/>
          </p:spPr>
          <p:txBody>
            <a:bodyPr wrap="square" rtlCol="0">
              <a:spAutoFit/>
            </a:bodyPr>
            <a:lstStyle/>
            <a:p>
              <a:pPr algn="ctr"/>
              <a:r>
                <a:rPr lang="en-US" sz="2000" b="1" dirty="0" smtClean="0">
                  <a:solidFill>
                    <a:srgbClr val="000000"/>
                  </a:solidFill>
                </a:rPr>
                <a:t>MSIs</a:t>
              </a:r>
              <a:endParaRPr lang="en-US" sz="2000" b="1" dirty="0">
                <a:solidFill>
                  <a:srgbClr val="000000"/>
                </a:solidFill>
              </a:endParaRPr>
            </a:p>
          </p:txBody>
        </p:sp>
        <p:sp>
          <p:nvSpPr>
            <p:cNvPr id="51" name="Oval 50"/>
            <p:cNvSpPr/>
            <p:nvPr/>
          </p:nvSpPr>
          <p:spPr>
            <a:xfrm>
              <a:off x="3784600" y="2667000"/>
              <a:ext cx="2235200" cy="8382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rgbClr val="000000"/>
                  </a:solidFill>
                </a:rPr>
                <a:t>DOE-DOC </a:t>
              </a:r>
            </a:p>
            <a:p>
              <a:pPr algn="ctr"/>
              <a:r>
                <a:rPr lang="en-US" sz="1200" b="1" dirty="0" smtClean="0">
                  <a:solidFill>
                    <a:srgbClr val="000000"/>
                  </a:solidFill>
                </a:rPr>
                <a:t>Federal Resources, State and Local Agencies</a:t>
              </a:r>
              <a:endParaRPr lang="en-US" sz="1200" b="1" dirty="0">
                <a:solidFill>
                  <a:srgbClr val="000000"/>
                </a:solidFill>
              </a:endParaRPr>
            </a:p>
          </p:txBody>
        </p:sp>
        <p:cxnSp>
          <p:nvCxnSpPr>
            <p:cNvPr id="54" name="Straight Arrow Connector 53"/>
            <p:cNvCxnSpPr>
              <a:endCxn id="51" idx="2"/>
            </p:cNvCxnSpPr>
            <p:nvPr/>
          </p:nvCxnSpPr>
          <p:spPr>
            <a:xfrm>
              <a:off x="3531976" y="2560030"/>
              <a:ext cx="252624" cy="526070"/>
            </a:xfrm>
            <a:prstGeom prst="straightConnector1">
              <a:avLst/>
            </a:prstGeom>
            <a:ln w="31750">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grpSp>
      <p:cxnSp>
        <p:nvCxnSpPr>
          <p:cNvPr id="57" name="Straight Arrow Connector 56"/>
          <p:cNvCxnSpPr>
            <a:stCxn id="51" idx="4"/>
            <a:endCxn id="7" idx="0"/>
          </p:cNvCxnSpPr>
          <p:nvPr/>
        </p:nvCxnSpPr>
        <p:spPr>
          <a:xfrm>
            <a:off x="4902200" y="3505200"/>
            <a:ext cx="12700" cy="457200"/>
          </a:xfrm>
          <a:prstGeom prst="straightConnector1">
            <a:avLst/>
          </a:prstGeom>
          <a:ln w="31750">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3" name="Slide Number Placeholder 22"/>
          <p:cNvSpPr>
            <a:spLocks noGrp="1"/>
          </p:cNvSpPr>
          <p:nvPr>
            <p:ph type="sldNum" sz="quarter" idx="12"/>
          </p:nvPr>
        </p:nvSpPr>
        <p:spPr/>
        <p:txBody>
          <a:bodyPr/>
          <a:lstStyle/>
          <a:p>
            <a:pPr>
              <a:defRPr/>
            </a:pPr>
            <a:r>
              <a:rPr lang="en-US" smtClean="0">
                <a:solidFill>
                  <a:prstClr val="black">
                    <a:tint val="75000"/>
                  </a:prstClr>
                </a:solidFill>
              </a:rPr>
              <a:t>                             </a:t>
            </a:r>
            <a:fld id="{2B146464-0444-4459-A94F-BCE626D6DEC0}" type="slidenum">
              <a:rPr lang="en-US" smtClean="0">
                <a:solidFill>
                  <a:prstClr val="black">
                    <a:tint val="75000"/>
                  </a:prstClr>
                </a:solidFill>
              </a:rPr>
              <a:pPr>
                <a:defRPr/>
              </a:pPr>
              <a:t>9</a:t>
            </a:fld>
            <a:endParaRPr lang="en-US" dirty="0">
              <a:solidFill>
                <a:prstClr val="black">
                  <a:tint val="75000"/>
                </a:prstClr>
              </a:solidFill>
            </a:endParaRPr>
          </a:p>
        </p:txBody>
      </p:sp>
      <p:sp>
        <p:nvSpPr>
          <p:cNvPr id="32" name="TextBox 31"/>
          <p:cNvSpPr txBox="1"/>
          <p:nvPr/>
        </p:nvSpPr>
        <p:spPr>
          <a:xfrm>
            <a:off x="-76200" y="838200"/>
            <a:ext cx="2514600" cy="2677656"/>
          </a:xfrm>
          <a:prstGeom prst="rect">
            <a:avLst/>
          </a:prstGeom>
          <a:noFill/>
        </p:spPr>
        <p:txBody>
          <a:bodyPr wrap="square" rtlCol="0">
            <a:spAutoFit/>
          </a:bodyPr>
          <a:lstStyle/>
          <a:p>
            <a:pPr algn="ctr"/>
            <a:r>
              <a:rPr lang="en-US" sz="1600" b="1" dirty="0" smtClean="0">
                <a:solidFill>
                  <a:srgbClr val="3333FF"/>
                </a:solidFill>
              </a:rPr>
              <a:t>Economic Impact:</a:t>
            </a:r>
          </a:p>
          <a:p>
            <a:pPr marL="117475">
              <a:buFont typeface="Arial" pitchFamily="34" charset="0"/>
              <a:buChar char="•"/>
            </a:pPr>
            <a:r>
              <a:rPr lang="en-US" sz="1400" b="1" i="1" dirty="0" smtClean="0">
                <a:solidFill>
                  <a:prstClr val="black"/>
                </a:solidFill>
              </a:rPr>
              <a:t>Technology commercialization creates jobs and grows the economy.</a:t>
            </a:r>
            <a:endParaRPr lang="en-US" sz="1400" b="1" dirty="0" smtClean="0">
              <a:solidFill>
                <a:prstClr val="black"/>
              </a:solidFill>
            </a:endParaRPr>
          </a:p>
          <a:p>
            <a:pPr marL="117475">
              <a:buFont typeface="Arial" pitchFamily="34" charset="0"/>
              <a:buChar char="•"/>
            </a:pPr>
            <a:r>
              <a:rPr lang="en-US" sz="1400" b="1" i="1" dirty="0" smtClean="0">
                <a:solidFill>
                  <a:prstClr val="black"/>
                </a:solidFill>
              </a:rPr>
              <a:t>Stimulates development  of minority businesses.</a:t>
            </a:r>
          </a:p>
          <a:p>
            <a:pPr marL="117475">
              <a:buFont typeface="Arial" pitchFamily="34" charset="0"/>
              <a:buChar char="•"/>
            </a:pPr>
            <a:r>
              <a:rPr lang="en-US" sz="1400" b="1" i="1" dirty="0" smtClean="0">
                <a:solidFill>
                  <a:prstClr val="black"/>
                </a:solidFill>
              </a:rPr>
              <a:t>Leverage large businesses resources, brand, and distribution channels.</a:t>
            </a:r>
          </a:p>
          <a:p>
            <a:endParaRPr lang="en-US" sz="2000" b="1" dirty="0" smtClean="0">
              <a:solidFill>
                <a:prstClr val="black"/>
              </a:solidFill>
            </a:endParaRPr>
          </a:p>
          <a:p>
            <a:pPr>
              <a:buFont typeface="Arial" pitchFamily="34" charset="0"/>
              <a:buChar char="•"/>
            </a:pPr>
            <a:endParaRPr lang="en-US" sz="2000" b="1" dirty="0">
              <a:solidFill>
                <a:prstClr val="black"/>
              </a:solidFill>
            </a:endParaRPr>
          </a:p>
        </p:txBody>
      </p:sp>
      <p:graphicFrame>
        <p:nvGraphicFramePr>
          <p:cNvPr id="31" name="Diagram 30"/>
          <p:cNvGraphicFramePr/>
          <p:nvPr/>
        </p:nvGraphicFramePr>
        <p:xfrm>
          <a:off x="5791200" y="2514600"/>
          <a:ext cx="3352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Rectangle 35"/>
          <p:cNvSpPr/>
          <p:nvPr/>
        </p:nvSpPr>
        <p:spPr>
          <a:xfrm>
            <a:off x="0" y="304800"/>
            <a:ext cx="9144000" cy="646331"/>
          </a:xfrm>
          <a:prstGeom prst="rect">
            <a:avLst/>
          </a:prstGeom>
        </p:spPr>
        <p:txBody>
          <a:bodyPr wrap="square">
            <a:spAutoFit/>
          </a:bodyPr>
          <a:lstStyle/>
          <a:p>
            <a:pPr algn="ctr"/>
            <a:r>
              <a:rPr lang="en-US" sz="3600" b="1" i="1" dirty="0" smtClean="0">
                <a:solidFill>
                  <a:srgbClr val="00B0F0"/>
                </a:solidFill>
              </a:rPr>
              <a:t>ED-MBDA: Lab-to-Market Initiative</a:t>
            </a:r>
            <a:endParaRPr lang="en-US" sz="3600" i="1" dirty="0" smtClean="0">
              <a:solidFill>
                <a:srgbClr val="00B0F0"/>
              </a:solidFill>
            </a:endParaRPr>
          </a:p>
        </p:txBody>
      </p:sp>
      <p:sp>
        <p:nvSpPr>
          <p:cNvPr id="24" name="TextBox 23"/>
          <p:cNvSpPr txBox="1"/>
          <p:nvPr/>
        </p:nvSpPr>
        <p:spPr>
          <a:xfrm>
            <a:off x="7162800" y="711875"/>
            <a:ext cx="2209800" cy="2031325"/>
          </a:xfrm>
          <a:prstGeom prst="rect">
            <a:avLst/>
          </a:prstGeom>
          <a:noFill/>
        </p:spPr>
        <p:txBody>
          <a:bodyPr wrap="square" rtlCol="0">
            <a:spAutoFit/>
          </a:bodyPr>
          <a:lstStyle/>
          <a:p>
            <a:pPr algn="ctr"/>
            <a:r>
              <a:rPr lang="en-US" sz="1600" b="1" dirty="0" smtClean="0">
                <a:solidFill>
                  <a:srgbClr val="3333FF"/>
                </a:solidFill>
              </a:rPr>
              <a:t>Websites:</a:t>
            </a:r>
          </a:p>
          <a:p>
            <a:pPr marL="117475">
              <a:buFont typeface="Arial" pitchFamily="34" charset="0"/>
              <a:buChar char="•"/>
            </a:pPr>
            <a:r>
              <a:rPr lang="en-US" sz="1400" b="1" i="1" dirty="0" smtClean="0">
                <a:solidFill>
                  <a:prstClr val="black"/>
                </a:solidFill>
              </a:rPr>
              <a:t>TechTransfer.Energy.gov</a:t>
            </a:r>
          </a:p>
          <a:p>
            <a:pPr marL="117475">
              <a:buFont typeface="Arial" pitchFamily="34" charset="0"/>
              <a:buChar char="•"/>
            </a:pPr>
            <a:r>
              <a:rPr lang="en-US" sz="1400" b="1" i="1" dirty="0" smtClean="0">
                <a:solidFill>
                  <a:prstClr val="black"/>
                </a:solidFill>
              </a:rPr>
              <a:t> Diversity.Energy.gov</a:t>
            </a:r>
          </a:p>
          <a:p>
            <a:pPr marL="117475">
              <a:buFont typeface="Arial" pitchFamily="34" charset="0"/>
              <a:buChar char="•"/>
            </a:pPr>
            <a:r>
              <a:rPr lang="en-US" sz="1400" b="1" i="1" dirty="0" smtClean="0">
                <a:solidFill>
                  <a:prstClr val="black"/>
                </a:solidFill>
              </a:rPr>
              <a:t>MBDA.gov</a:t>
            </a:r>
          </a:p>
          <a:p>
            <a:pPr marL="117475">
              <a:buFont typeface="Arial" pitchFamily="34" charset="0"/>
              <a:buChar char="•"/>
            </a:pPr>
            <a:r>
              <a:rPr lang="en-US" sz="1400" b="1" i="1" dirty="0" smtClean="0">
                <a:solidFill>
                  <a:prstClr val="black"/>
                </a:solidFill>
              </a:rPr>
              <a:t>NIST.gov/MEP</a:t>
            </a:r>
          </a:p>
          <a:p>
            <a:pPr marL="117475">
              <a:buFont typeface="Arial" pitchFamily="34" charset="0"/>
              <a:buChar char="•"/>
            </a:pPr>
            <a:endParaRPr lang="en-US" sz="1400" b="1" i="1" dirty="0" smtClean="0">
              <a:solidFill>
                <a:prstClr val="black"/>
              </a:solidFill>
            </a:endParaRPr>
          </a:p>
          <a:p>
            <a:endParaRPr lang="en-US" sz="2000" b="1" dirty="0" smtClean="0">
              <a:solidFill>
                <a:prstClr val="black"/>
              </a:solidFill>
            </a:endParaRPr>
          </a:p>
          <a:p>
            <a:pPr>
              <a:buFont typeface="Arial" pitchFamily="34" charset="0"/>
              <a:buChar char="•"/>
            </a:pPr>
            <a:endParaRPr lang="en-US" sz="2000" b="1" dirty="0">
              <a:solidFill>
                <a:prstClr val="black"/>
              </a:solidFill>
            </a:endParaRPr>
          </a:p>
        </p:txBody>
      </p:sp>
      <p:sp>
        <p:nvSpPr>
          <p:cNvPr id="25" name="Rectangle 24"/>
          <p:cNvSpPr/>
          <p:nvPr/>
        </p:nvSpPr>
        <p:spPr>
          <a:xfrm>
            <a:off x="152400" y="4876800"/>
            <a:ext cx="8991600" cy="1200329"/>
          </a:xfrm>
          <a:prstGeom prst="rect">
            <a:avLst/>
          </a:prstGeom>
        </p:spPr>
        <p:txBody>
          <a:bodyPr wrap="square">
            <a:spAutoFit/>
          </a:bodyPr>
          <a:lstStyle/>
          <a:p>
            <a:r>
              <a:rPr lang="en-US" b="1" i="1" dirty="0">
                <a:solidFill>
                  <a:prstClr val="black"/>
                </a:solidFill>
              </a:rPr>
              <a:t>Mission: To catalyze </a:t>
            </a:r>
            <a:r>
              <a:rPr lang="en-US" b="1" i="1" dirty="0">
                <a:solidFill>
                  <a:srgbClr val="009900"/>
                </a:solidFill>
              </a:rPr>
              <a:t>regional innovation ecosystems </a:t>
            </a:r>
            <a:r>
              <a:rPr lang="en-US" b="1" i="1" dirty="0">
                <a:solidFill>
                  <a:prstClr val="black"/>
                </a:solidFill>
              </a:rPr>
              <a:t>that stimulate job creation and business growth opportunities for minority business enterprises (MBEs</a:t>
            </a:r>
            <a:r>
              <a:rPr lang="en-US" b="1" i="1" dirty="0" smtClean="0">
                <a:solidFill>
                  <a:prstClr val="black"/>
                </a:solidFill>
              </a:rPr>
              <a:t>) and minority serving institutions (MSIs) </a:t>
            </a:r>
            <a:r>
              <a:rPr lang="en-US" b="1" i="1" dirty="0">
                <a:solidFill>
                  <a:prstClr val="black"/>
                </a:solidFill>
              </a:rPr>
              <a:t>by leveraging the federal resources of the </a:t>
            </a:r>
            <a:r>
              <a:rPr lang="en-US" b="1" i="1" dirty="0">
                <a:solidFill>
                  <a:srgbClr val="009900"/>
                </a:solidFill>
              </a:rPr>
              <a:t>Department of Energy and its National Labs </a:t>
            </a:r>
            <a:r>
              <a:rPr lang="en-US" b="1" i="1" dirty="0">
                <a:solidFill>
                  <a:prstClr val="black"/>
                </a:solidFill>
              </a:rPr>
              <a:t>and the </a:t>
            </a:r>
            <a:r>
              <a:rPr lang="en-US" b="1" i="1" dirty="0">
                <a:solidFill>
                  <a:srgbClr val="3333FF"/>
                </a:solidFill>
              </a:rPr>
              <a:t>Department of </a:t>
            </a:r>
            <a:r>
              <a:rPr lang="en-US" b="1" i="1" dirty="0" smtClean="0">
                <a:solidFill>
                  <a:srgbClr val="3333FF"/>
                </a:solidFill>
              </a:rPr>
              <a:t>Commerce.</a:t>
            </a:r>
            <a:endParaRPr lang="en-US" dirty="0">
              <a:solidFill>
                <a:srgbClr val="3333FF"/>
              </a:solidFill>
            </a:endParaRPr>
          </a:p>
        </p:txBody>
      </p:sp>
    </p:spTree>
    <p:extLst>
      <p:ext uri="{BB962C8B-B14F-4D97-AF65-F5344CB8AC3E}">
        <p14:creationId xmlns:p14="http://schemas.microsoft.com/office/powerpoint/2010/main" val="2341031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6_energy.gov_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 Slide Master Template">
  <a:themeElements>
    <a:clrScheme name="Custom 2">
      <a:dk1>
        <a:srgbClr val="50565C"/>
      </a:dk1>
      <a:lt1>
        <a:sysClr val="window" lastClr="FFFFFF"/>
      </a:lt1>
      <a:dk2>
        <a:srgbClr val="6A737B"/>
      </a:dk2>
      <a:lt2>
        <a:srgbClr val="EEECE1"/>
      </a:lt2>
      <a:accent1>
        <a:srgbClr val="7AC143"/>
      </a:accent1>
      <a:accent2>
        <a:srgbClr val="FFD200"/>
      </a:accent2>
      <a:accent3>
        <a:srgbClr val="00A4E4"/>
      </a:accent3>
      <a:accent4>
        <a:srgbClr val="7AC143"/>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26715</TotalTime>
  <Words>2375</Words>
  <Application>Microsoft Office PowerPoint</Application>
  <PresentationFormat>On-screen Show (4:3)</PresentationFormat>
  <Paragraphs>299</Paragraphs>
  <Slides>26</Slides>
  <Notes>13</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6_energy.gov_green</vt:lpstr>
      <vt:lpstr>ED Slide Master Template</vt:lpstr>
      <vt:lpstr>Default Design</vt:lpstr>
      <vt:lpstr>DOE Office of Economic Impact &amp; Diversity Lab-to-Market Pilot Tech Transfer Working Group Summer Meeting </vt:lpstr>
      <vt:lpstr>Agenda</vt:lpstr>
      <vt:lpstr>Our Work: Office of Economic Impact and Diversity</vt:lpstr>
      <vt:lpstr>What We Do</vt:lpstr>
      <vt:lpstr>Our Structure</vt:lpstr>
      <vt:lpstr>Minority Education Engagement and Support</vt:lpstr>
      <vt:lpstr>Office of Economic Impact and Diversity  PROGRAMMATIC PRIORITIES FOR 2015-2016</vt:lpstr>
      <vt:lpstr>DOE Labs and DOC-MBDA Centers</vt:lpstr>
      <vt:lpstr>PowerPoint Presentation</vt:lpstr>
      <vt:lpstr>Relevant Tech Transfer Policy</vt:lpstr>
      <vt:lpstr>ED/MBDA Approach to Lab-to-Market</vt:lpstr>
      <vt:lpstr>Differentiation from other DOE &amp; DOC Programs</vt:lpstr>
      <vt:lpstr>DOE-DOC Innovation Ecosystem Needs Defined</vt:lpstr>
      <vt:lpstr>ED-MBDA: Lab-to-Market Pilot</vt:lpstr>
      <vt:lpstr>Power Moves Oakland, CA: August 10-12, 2015</vt:lpstr>
      <vt:lpstr>PowerPoint Presentation</vt:lpstr>
      <vt:lpstr>Thank You</vt:lpstr>
      <vt:lpstr>Back Up Slides</vt:lpstr>
      <vt:lpstr>Culture and Innovation Ecosystems</vt:lpstr>
      <vt:lpstr> Innovation Ecosystem</vt:lpstr>
      <vt:lpstr>Economic Impact of Tech Transfer</vt:lpstr>
      <vt:lpstr>DOE Labs</vt:lpstr>
      <vt:lpstr>MBDA Centers</vt:lpstr>
      <vt:lpstr>Ecosystem Indicators</vt:lpstr>
      <vt:lpstr>Technology Readiness Level</vt:lpstr>
      <vt:lpstr>Manufacturing Readiness Level</vt:lpstr>
    </vt:vector>
  </TitlesOfParts>
  <Company>U.S. Department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leejenn</dc:creator>
  <cp:lastModifiedBy>psavuser</cp:lastModifiedBy>
  <cp:revision>1522</cp:revision>
  <cp:lastPrinted>2015-06-17T12:30:43Z</cp:lastPrinted>
  <dcterms:created xsi:type="dcterms:W3CDTF">2012-02-09T21:52:58Z</dcterms:created>
  <dcterms:modified xsi:type="dcterms:W3CDTF">2015-06-17T16:56:12Z</dcterms:modified>
</cp:coreProperties>
</file>