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4">
  <p:sldMasterIdLst>
    <p:sldMasterId id="2147483648" r:id="rId1"/>
  </p:sldMasterIdLst>
  <p:notesMasterIdLst>
    <p:notesMasterId r:id="rId8"/>
  </p:notesMasterIdLst>
  <p:sldIdLst>
    <p:sldId id="256" r:id="rId2"/>
    <p:sldId id="277" r:id="rId3"/>
    <p:sldId id="278" r:id="rId4"/>
    <p:sldId id="279" r:id="rId5"/>
    <p:sldId id="280" r:id="rId6"/>
    <p:sldId id="28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43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94638" autoAdjust="0"/>
  </p:normalViewPr>
  <p:slideViewPr>
    <p:cSldViewPr snapToObjects="1">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181CBA-DD9B-4313-A314-185425F2826C}" type="datetimeFigureOut">
              <a:rPr lang="en-US" smtClean="0"/>
              <a:t>6/17/2015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D6877F-87F7-46EE-BAE8-1C6CBD2D0E22}" type="slidenum">
              <a:rPr lang="en-US" smtClean="0"/>
              <a:t>‹#›</a:t>
            </a:fld>
            <a:endParaRPr lang="en-US" dirty="0"/>
          </a:p>
        </p:txBody>
      </p:sp>
    </p:spTree>
    <p:extLst>
      <p:ext uri="{BB962C8B-B14F-4D97-AF65-F5344CB8AC3E}">
        <p14:creationId xmlns:p14="http://schemas.microsoft.com/office/powerpoint/2010/main" val="1763693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D6877F-87F7-46EE-BAE8-1C6CBD2D0E22}" type="slidenum">
              <a:rPr lang="en-US" smtClean="0"/>
              <a:t>1</a:t>
            </a:fld>
            <a:endParaRPr lang="en-US" dirty="0"/>
          </a:p>
        </p:txBody>
      </p:sp>
    </p:spTree>
    <p:extLst>
      <p:ext uri="{BB962C8B-B14F-4D97-AF65-F5344CB8AC3E}">
        <p14:creationId xmlns:p14="http://schemas.microsoft.com/office/powerpoint/2010/main" val="17186792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TTWG-ppttitle.jpg"/>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5867400" y="3467100"/>
            <a:ext cx="3124200" cy="1143000"/>
          </a:xfrm>
        </p:spPr>
        <p:txBody>
          <a:bodyPr>
            <a:noAutofit/>
          </a:bodyPr>
          <a:lstStyle>
            <a:lvl1pPr algn="l">
              <a:defRPr sz="3200" b="1">
                <a:latin typeface="Arial"/>
                <a:cs typeface="Arial"/>
              </a:defRPr>
            </a:lvl1pPr>
          </a:lstStyle>
          <a:p>
            <a:r>
              <a:rPr lang="en-US" dirty="0" smtClean="0"/>
              <a:t>Presentation</a:t>
            </a:r>
            <a:br>
              <a:rPr lang="en-US" dirty="0" smtClean="0"/>
            </a:br>
            <a:r>
              <a:rPr lang="en-US" dirty="0" smtClean="0"/>
              <a:t>Title Here</a:t>
            </a:r>
            <a:br>
              <a:rPr lang="en-US" dirty="0" smtClean="0"/>
            </a:b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248E31-638C-6D4A-8E4C-EAD7319CE72E}" type="datetimeFigureOut">
              <a:rPr lang="en-US" smtClean="0"/>
              <a:pPr/>
              <a:t>6/17/2015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596623-4A5F-9F41-B080-C50C130F78F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248E31-638C-6D4A-8E4C-EAD7319CE72E}" type="datetimeFigureOut">
              <a:rPr lang="en-US" smtClean="0"/>
              <a:pPr/>
              <a:t>6/17/2015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596623-4A5F-9F41-B080-C50C130F78F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248E31-638C-6D4A-8E4C-EAD7319CE72E}" type="datetimeFigureOut">
              <a:rPr lang="en-US" smtClean="0"/>
              <a:pPr/>
              <a:t>6/17/2015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596623-4A5F-9F41-B080-C50C130F78F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248E31-638C-6D4A-8E4C-EAD7319CE72E}" type="datetimeFigureOut">
              <a:rPr lang="en-US" smtClean="0"/>
              <a:pPr/>
              <a:t>6/17/2015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596623-4A5F-9F41-B080-C50C130F78F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248E31-638C-6D4A-8E4C-EAD7319CE72E}" type="datetimeFigureOut">
              <a:rPr lang="en-US" smtClean="0"/>
              <a:pPr/>
              <a:t>6/17/2015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596623-4A5F-9F41-B080-C50C130F78F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248E31-638C-6D4A-8E4C-EAD7319CE72E}" type="datetimeFigureOut">
              <a:rPr lang="en-US" smtClean="0"/>
              <a:pPr/>
              <a:t>6/17/2015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2596623-4A5F-9F41-B080-C50C130F78F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248E31-638C-6D4A-8E4C-EAD7319CE72E}" type="datetimeFigureOut">
              <a:rPr lang="en-US" smtClean="0"/>
              <a:pPr/>
              <a:t>6/17/2015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2596623-4A5F-9F41-B080-C50C130F78F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248E31-638C-6D4A-8E4C-EAD7319CE72E}" type="datetimeFigureOut">
              <a:rPr lang="en-US" smtClean="0"/>
              <a:pPr/>
              <a:t>6/17/2015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2596623-4A5F-9F41-B080-C50C130F78F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248E31-638C-6D4A-8E4C-EAD7319CE72E}" type="datetimeFigureOut">
              <a:rPr lang="en-US" smtClean="0"/>
              <a:pPr/>
              <a:t>6/17/2015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596623-4A5F-9F41-B080-C50C130F78F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248E31-638C-6D4A-8E4C-EAD7319CE72E}" type="datetimeFigureOut">
              <a:rPr lang="en-US" smtClean="0"/>
              <a:pPr/>
              <a:t>6/17/2015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596623-4A5F-9F41-B080-C50C130F78F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TTWG-ppttext.jpg"/>
          <p:cNvPicPr>
            <a:picLocks noChangeAspect="1"/>
          </p:cNvPicPr>
          <p:nvPr userDrawn="1"/>
        </p:nvPicPr>
        <p:blipFill>
          <a:blip r:embed="rId13"/>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248E31-638C-6D4A-8E4C-EAD7319CE72E}" type="datetimeFigureOut">
              <a:rPr lang="en-US" smtClean="0"/>
              <a:pPr/>
              <a:t>6/17/2015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596623-4A5F-9F41-B080-C50C130F78F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3600" b="1" kern="1200">
          <a:solidFill>
            <a:schemeClr val="bg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57672" y="3352800"/>
            <a:ext cx="3124200" cy="1143000"/>
          </a:xfrm>
        </p:spPr>
        <p:txBody>
          <a:bodyPr/>
          <a:lstStyle/>
          <a:p>
            <a:r>
              <a:rPr lang="en-US" sz="2000" dirty="0" smtClean="0"/>
              <a:t>SPP Community of Practice and SPP Order Update</a:t>
            </a:r>
            <a:r>
              <a:rPr lang="en-US" sz="2000" dirty="0" smtClean="0"/>
              <a:t/>
            </a:r>
            <a:br>
              <a:rPr lang="en-US" sz="2000" dirty="0" smtClean="0"/>
            </a:br>
            <a:r>
              <a:rPr lang="en-US" sz="2000" dirty="0"/>
              <a:t/>
            </a:r>
            <a:br>
              <a:rPr lang="en-US" sz="2000" dirty="0"/>
            </a:br>
            <a:r>
              <a:rPr lang="en-US" sz="2000" dirty="0" smtClean="0"/>
              <a:t>Status Report</a:t>
            </a:r>
            <a:endParaRPr lang="en-US" sz="2000" dirty="0"/>
          </a:p>
        </p:txBody>
      </p:sp>
      <p:sp>
        <p:nvSpPr>
          <p:cNvPr id="3" name="Title 1"/>
          <p:cNvSpPr txBox="1">
            <a:spLocks/>
          </p:cNvSpPr>
          <p:nvPr/>
        </p:nvSpPr>
        <p:spPr>
          <a:xfrm>
            <a:off x="5760720" y="4572000"/>
            <a:ext cx="3124200" cy="1447800"/>
          </a:xfrm>
          <a:prstGeom prst="rect">
            <a:avLst/>
          </a:prstGeom>
        </p:spPr>
        <p:txBody>
          <a:bodyPr vert="horz" lIns="91440" tIns="45720" rIns="91440" bIns="45720" rtlCol="0" anchor="ctr">
            <a:normAutofit fontScale="77500" lnSpcReduction="20000"/>
          </a:bodyPr>
          <a:lstStyle>
            <a:lvl1pPr algn="l">
              <a:defRPr sz="2800">
                <a:latin typeface="Arial"/>
                <a:cs typeface="Arial"/>
              </a:defRPr>
            </a:lvl1pPr>
          </a:lstStyle>
          <a:p>
            <a:pPr>
              <a:spcBef>
                <a:spcPct val="0"/>
              </a:spcBef>
              <a:defRPr/>
            </a:pPr>
            <a:endParaRPr lang="en-US" sz="2900" i="1" dirty="0" smtClean="0">
              <a:solidFill>
                <a:srgbClr val="0F430F"/>
              </a:solidFill>
            </a:endParaRPr>
          </a:p>
          <a:p>
            <a:pPr>
              <a:spcBef>
                <a:spcPct val="0"/>
              </a:spcBef>
              <a:defRPr/>
            </a:pPr>
            <a:r>
              <a:rPr lang="en-US" sz="2600" i="1" dirty="0" smtClean="0">
                <a:solidFill>
                  <a:srgbClr val="0F430F"/>
                </a:solidFill>
              </a:rPr>
              <a:t>Cherri </a:t>
            </a:r>
            <a:r>
              <a:rPr lang="en-US" sz="2600" i="1" dirty="0" smtClean="0">
                <a:solidFill>
                  <a:srgbClr val="0F430F"/>
                </a:solidFill>
              </a:rPr>
              <a:t>Schmidt on behalf of Ingrid Kolb, Berta Schreiber, and Scott Geary</a:t>
            </a:r>
            <a:endParaRPr kumimoji="0" lang="en-US" sz="2600" b="0" i="1" u="none" strike="noStrike" kern="1200" cap="none" spc="0" normalizeH="0" baseline="0" noProof="0" dirty="0" smtClean="0">
              <a:ln>
                <a:noFill/>
              </a:ln>
              <a:solidFill>
                <a:srgbClr val="0F430F"/>
              </a:solidFill>
              <a:effectLst/>
              <a:uLnTx/>
              <a:uFillTx/>
              <a:ea typeface="+mj-ea"/>
            </a:endParaRPr>
          </a:p>
        </p:txBody>
      </p:sp>
      <p:sp>
        <p:nvSpPr>
          <p:cNvPr id="5" name="AutoShape 4" descr="data:image/jpeg;base64,/9j/4AAQSkZJRgABAQAAAQABAAD/2wCEAAkGBxQTEhUUExQWFhUXGB4ZGBgYGBwcGhsdIR0cHB0XIB8dHyggHBwmGxoVITEhJSkrLi4uFx8zODMsNygtLisBCgoKDg0OFw8QFywcFBwsLCwsLCwsLCwsLCwsLCwsLCwsLCwsLCwsLCwsLCwsLCwsLCwsLCwrLCwsLCwsLCwsLP/AABEIAMkA+gMBIgACEQEDEQH/xAAcAAACAwEBAQEAAAAAAAAAAAAEBQMGBwIBCAD/xABGEAACAQIEAwUFAwoEBQQDAAABAgMAEQQSITEFQVEGEyJhcRQyQoGRI2KxJDNScnOhssHR8AcVQ4I0U5Lh8WOis8IldJP/xAAXAQEBAQEAAAAAAAAAAAAAAAAAAQID/8QAHBEBAQEBAQEBAQEAAAAAAAAAAAEREgIxIWFB/9oADAMBAAIRAxEAPwDO4sMvdRPkXVVB0G/WpHiS2XInqFFeYe/dRaaFR+FTKQRZRuDv1rDrA2FiS+qLbc3UX+VdOsbSfm1A5AKNq6msdrXr3BxHMM2nO52tfU01chjDg4gSTGhA5ZRUzYWIarFGR5oNvpXM0YjN28QIvrvah48dvlsPIDceVTUGd1FY/Yx35HIutc4gQgj7KMeWRf6VE8yls19gLab0PBHctIbMB9QTzors4RCQe7j32CjapWwsLWHdpqNworqG4G5uTvUbA7dTbbWiJWwkKBrpGcov7g18qr86gtmyoA2wCjSmuMUkBRsp1865lwShWD3vbwletX9XI94Xhcy6RxNa9rqNufrXU+EiCo+VSW3GRR9K5w8JAyEtk97Tr+NQSTMx/hHQUMg/sxwM4ucwxQxnw5nZgAiDlc71cMX/AIdLkA9ogWQA6Lh/AzAe7cjMB50p/wAJ8WRipwbkvENFGZvCTy5AczWl8TExj8PdqhXxd66rcDmx1IHpU2p+MYwWCULZokuCQfCDrz16Xr0Rxg6xxW6ZBemnHBEr3hxEE2bVlgByRnpcnxeulAsBlBt4ugptXIhMEdtIkAv+gL1wr4ZT4hCDzDBNKkMoNgdLsFFt/EQP51teF4VHh4UWJIgtgPcUkm2rMWB1omMdjw8LDMEiIOxCgg1xNgobsTGg9EFqsvbCBRMpVFTMPFYWB8zy+lVuVb/I21ov4jjwkRH5tNPuCu0w0QP5qP8A6FqdLgWI5109zqLXHX8KhkRwYOOR1RIULs1lUINT/S1W6L/DSPKRNPGrnlDCpVfm41+VAdj8wxIcxyNkVr92lwLi2/Wr3i+JIo1SfXYd2fqapkZ3x3sYMKof7GeK+UsIwrqx1BYbUrXBRgaxRX/UWrZ2w4lEEMYdhJcEgxsF9M216rIkHLmNaaZAkkEWZbQx+8PhHUUZ2kwkMc1hFGvhvYItvwofuNQejA3PqKN7U279L+6VNrb70XIXHBxAXMUZ/wBgqkY0WkewA8R5DqauuJZjbW46VSsaftH/AFj+JqxirVhMGr4eKzZSIwT9KFwvvKeQB2o3hGsKXOndqB62rp8KIxdic50UDa1RoDIBmN7gDy5dasOCgjAZZJRbIAq5dLHneq9LGSx8Q8tb/wBij8SG8AAtZRZr79QfLyoDHTLnAKuBoCDppy9KUz4dVAZSDc3KjYeVRywstycy32tsf+3OiMRNGbZGzm3iOXLc+lBGxsuYWAG5PLzphwrhuKkUmDCzygi5ITKPUZ7X+V697LYYSY7DQSgNGZRmB3NhcKfu+VbhxTikSjKJGOthkVmVbcvDsaJWFGYM7JIHV0Hu5LMG6ENbTzqOaQWBt8hvVj7d4gGcSMb5xkDEZWt0N9TVbflYWOtr70VDLMfi9TpvXSOShCA7jYVHJFc2JOu56U94BHHNIVeMtAqkSS94Io4jbwu7mwNhrlGtU0hLZd2AN7k3v/toWUm92IAGpPQc/pVr4xBgJJUWEYgrkCHIixqzi95/tBdgbjbe1VJoTcRAF27wRgFSGaxtbLuGI60NW7s12ex8iM+CSSHCyFSWZxFNMo96zDULvbrTTjnZmBVlkMcMao4N8VO0kzooOYJfa5t12q/vjkEYXuMRIyKqgBMuwAsL9PpWY/4hklUdsNKMrWvLF4B1GYDT51EIsEHlcvfLE2oUi1hysPSrBwvs5NiQe5Coin7WV75VHPKPiakuEx2ZBceIk3VdbAbWG9rWrUewEmXhsRkRxmLM5fwqpOgBLfKi6l4P2WhgjzwwKHy5u9fxSPzuCfd9KTYzEyoWMarJmt9lIxVGY89Nj5bU6SMRxhsQzLGBc537tPLMzaWvbaq1xbtphFzCCN8SwPwDLEG/Xf3uXu0Fc4nxTvZMj4ZIZVuCUlZo/MMrWy20tbehZIPO43FtqHx2V52BhKuwWQi5cEHmedx0PSr7wXh3BggDSCSQ21nZohpvYCwFE1SNb86Lw0BkZVU6k766DmdNaYdq+FQYeVGgYCKTZe8DrmH6LDX60Lw8Rq475sQgXVXgK3U33IYXI8qjWrZPhZYMLeLGSoiC2ZRrYnfu1uM19j0te1A8RxywkD/N+ITyWB7uIItufiJ0+hoftd2kSSGKPDM4LsWmJUxkquip/uYXNuRqtxyXFja3QVWbDtO1WKBa07Mh0KSqrgg7hr7nzpXLhlYnLZNdFHujyFREV0QbedRp5MrjKCuxHzsRTLtMmaSMgD3STp57UDHj2QBjqF1+QOv7qufC8Kk7lxlZSoZbWIIPL5cxyoKE+HeQ3CnoBVO4jhXEsgI1DsD9TX0InDY1t4ALaisR7RX9rxH7aT+M1qM0bgsV9lEFA0RQx+QrvFyBspzXJJ1tpalmAiYqgG5RT+FTzxNmIJ2Nx1qK7hjZJACATuLdOlFtI5Ym2h+H9GpcPAL5sx28tPpU+GOa4YDQ6HrQQzYEtbLvbrQT8OIZbXN+R0tTmxAsOvWpFb60XC7BN3Myy9x35DKq5nKxqzHKDJYXYfStFOB4m8ncf5hh8PIEzOmGisABsAxOp16XqhnEDx2UjzOx6ab6GnGK7RA4ZEXDWxNwzzmVsofm6WOa/kQBrRmwm4lj8Wbr7VJiR3hQJJlKmw1Y6AjyqN8BqDqLb+vWg+IwZytyTc3dxpqfh9edGw4dUygs5sfiY0EU+E5C9/xqwdkOzy47DxK+LMSYVmVsOkYJGa57y97lmvbMQdNLUrw7h3tqTa4trvyt186ZcGw0K4yBZS0YLWMkb2IO6Kx5rffpRbFgxHZ3C4aGVpWkkAZXJVbyhP8AlZr6gnXQaWrOu0GOeDGSy4UmLZkyHxAWtqSD4j1tWodqsFM0SjDMk7ByT3bJmsL3VLnkN6z1phMyuUSMouVCvvOL5jJIebX0HQURaDDhvYkxj4nil3Uj874mk6ZQCVu17cjVW49i8VEscUeKxUsGIiD5ZGUlidXFreGxy8659tkjlEqSujWOuYkfQ6VyjtK3eML6HUAAfqKvwjmfSrpifsbjHwUrSMAe8iZAy6vC24ksRY+YqfsrGmLxJXHyyzShc8V38DlTqCNBYeEgb0IYs4yg76G3LnQ6MneFgQrREZSTrcfGOml6gvUnZSIM880U+KIQlYZX8Lm1vCpI0zEHy3pvhcSseCMrRQwLELOqIMq6aqCffa3Tc1VeKx4cE45J8Xi2QZ0zsyRYYt+nI3wliBkG/MWpDxfF4nFtF7VN3i/BcLHEj81CLu3QmholJs4eQAgyNm13y8lPT0oWbFBN/FrYgDWuMPjAS+XVQ+RSPitz+tStGFHnqTpUafmxClcpFwR7p3HmOlEYfiEsaBYRFJHfXvUzORzXNfTTnag8NBclmbUiwA5Dl86A4biGIOpDKLbe9rvRDTjfETPOzhViUgBY75soCgEA6b2vQaTqoJUFtlGnM0T3aS3zINB7y6b0G+HZZxuI4vzZt7xO5qgtX1sdCN71Mjf2KgkJ1LNpff8Avf5VLGPDt9QRf61BziDZWtbyvRnYntGsUgidI41YECRbjxZs3i6AnTNS6drg/vN9qSQOCxHIgqdDrerBt8wAJJcaAbm4+R51iHHyPasRqPz0n8Zq/djOIGRDhwodoSMhf/lna/XKb1nvHoLYmcXXSVxpt7xqxPRlhYz3UJA1Ea68hoD9bVHLIzG4F82ouP51Y+yWC71YQwGURKXvzAUWHz2tUHa7tRMsmIwqMjYd8pCvGPs/uR67ba1F/wALIoyqhQQpI8Ssdh5V1gsQESxObpVfhksLcvXaiDKAACy+RBFUWKHFoy5rG34V4+K56b660mwZkN8iux+6pt9TYUx/yyYm72XzY/v0vWQTDJcXGtr7dKgllBBUMYyb6nex5C/OvJITE2UtmG4YaXqFmzC58Q9NaA1QDlLbqAoJ20FvQ9aOPBmkw8k6uoyZiqNoXy2vZthvzpCyxke4c4O6lsoXmCoFrk86lk4nNFG6Ix7tiGKLzHxBj8IYaG29hVH7hExMRkWyO4yCQHxZOa22BPWiYZMq2NiOfW3Ma1JPwdYSyJqrqsiqd0VxcI3LTkedRYSPMoEh1U2YWsvl+61Axl41KMMmEjyx5FMfeKLM0DEHuxzWUEC55g0vyWIFrDb6Ufh4cxKqqElCAX+EDmDyNDZ1yePwhTz5c7k9KgJw/AGnjik9oijWSYRDNuuY2J6Zui9addouAYLDzdzh3KTxRq8kGa/fxg+IEneci505cqQ4fFYpwvD1jbJI4dYzHaTqXBPwgag7a0X2s4JDhY1dTJ32Y5te9DsSPFKWsYmAvqtxparEpj2j4rwuX2VMIGhcuqNaJg4jY+7YnU5jvVm/znA4OOSHDjDoIrqBJbwyDU94WuTqV586yHh8yhnKsGYG5YmxvvmHP507wPBoJY5faMX3bGxsIwzt94sT6b0MNIO2LZh/mmHeYIR4IgEiUkbvGDaa249KV46LDHGtJABicArK2QtZVaTTu7HU+L/ppN38cxERaNO7vkIJVJX2AU/CPI6UqxEDKSJIyu+m6+diND+NUxc8LwCQzPBGIgyIZAivdbHZFPNwOXpQeFkJjN73Vyhze8CNLEciNqA4L2gkTu1AJkj/ADZW+aRb/mpLA+H7xp1jZTIzM6xo7tmKRiyA9PM9W5nWpVQxqM2utVySTJI+4BYqfS+tWbDw66aeu1VmaFppp8gzBSzWvbQb5etILAjC2ZbWAvv8I513w+Y5AetzY0vwGAxOIhaQKwhQgPIxCAkAWRQxGawsSBrTCD3RYk/K37qArBO0c6zRgMRqEYAqCNyAetfsdxZ5XZ3WMFtPdP2f3l13NA4+bIpPO4Gv0qOUZgBuTUV3BEhkTOWCMyhmtc2JAByjUgnT5067cdh0w0ZxWFLFEb7eNj7tyAJY7fCDob8taQcRuuo0OTcjoRatk7PY0YjDxyZbq8dipA8WliCOYNVGQ9lsU4xeHETDvGYBR+kp94ny9aW9qE/LMVe35+Tl99q3DC4PC4Q/YYeGJyde7Sx+vTyrCe0r3xmJNhrPJ/G1WM094XF+TwnXWJOv6Ioh+GxSgd5GHy7XJFvpvXvDT9hhhbeFP4RTGHYjnvvUbnwEODYYa+zRm43u38zXEWBjQEJFGt/uA/iKOim0W3MbVBK5Gh61B6ZWsByAtYf02oeRdOWmt66YH186sXYXhUOIeWSdQ/dFQiN7tyL57fEfwoKzHw2fEr+TxtKynQr7mvw5joKUY3CvDKY5VMEo+GQWv+odn9RWy4sSKSIkjZF1ymbuI/PQKbkDma44dxLA42NsKZYMVlAzKfEqg7AMbFgCNxVZtZDHM/ulQqtoSp1a2ozeVAzE5bABGF/dv56dTfpVxxvZmOJ5WTMuHhDd+7+KNHHuxxLoWBGXnpfypHCmGYqzNtGC8UoJMkhvpCRyQBSPU0NTLgyI8KUcSPNDdxmvkIsqxk/CAD7p1W1ARSomJUTo5QkBkBtmI0yBjoxY7MKacG4ZGVy96uJNiRC/2Iz3soc7spJG29XLjHZ9VwypjMTJlYKJDGUVBr4YkSxYIh87m29BRWYBh3iEDOfsmNmC8kb6jWuMaukqshXKNVIvoNcg66fWjsLwXFTyuTGzd34RbUMOUgbmWFvpT7hnCBApnnw6ySRuDHCz2GYa95I9jlyj3VsdQKjTrh3Y3HGATDF91ipVUKkhLHu7XWMv7yk/og25UojxeJlxfsGPuwItiDlXNGMpKuJEGXkDY7+tWftR2ngxEM0Cd5nmjsrFbKrHZ83UG+1qq54M7RiM4oJFlCvGkRPeWIYlnLXNyN/lVZx+4lwGWPDjClVxTRDvkkhQLLFHe6pIxFnLixCHxfuqvf5u5i+xRFzsSQVzMRtY+YN9BV6j42yKFRVUg3zJppyZhrmK/wAqrI4dAAqtGbDmrWc3JJYHkxJJpq4reEgkmxEcZhV3YbAEWUC7SZR4bWBJuKcjsnK2H9oOaLA959mt80hJ8OcA+FFJH0q2dneOYbBwlYMIrTSOUZ3cJnQk2Z2IJFr+6LA0l4/2pxUkxhGIRolQIyxW7jQ7rpfQWG+4qp+g8OkcC5YlCA6E6l3PUtv/ALRUEzeeo11U/ur04sLp3SNI1skrf6LDmB94X3ozs3iIhPI2IQSxxrmIcWVWvv6VFKW4kzsI4gmZtM17jb93zqv5bNdtGVt1I3vyI3qwBZJtVWONGYkaXY3JtltspHWkuLDZySptmKAgeEkfCPOkFh4TOMSjoxJcHN3ZN7chPEDoZALAr5VP3gFyhLLe2Yix+YOopfwvhpQiRhkcWMdtGQg3z+vlVnkm9scOVjjxtgGsMseJ6EclktfSgq/HToPWp8PLlRZDYC1ySf71qPi8ZBdWBVozZgwsyn0NJO7GxN9fd5W3vQOBjBKSdcoW2v8Ae1aX2Dxzf5fALFdG1tqRmNrVkMMjC7I2UhW1HodLVrvZdAmDw4O/dg9d9aVTnNqPXnf99Yf2kP5Xif20n8Zrag4J2OprFO0Q/K8R+2k/jNXyx6XDAJ+TYY6g9zHbex8Ar2FWu2Y6AakbV3w/w4SEG4th4212N0Gt6N4eiE93YkSR3IBvb71/5VlufC2RTrpfmKhaQsbdOo2ozEQHuwwJbKzAsPdI5G/lXIgOpANyBrtQRsNeZtvVi7AtL3k6xQGTRQSTlRT68zbpSPDqWDCzWtpbrpXEmKKWE8uKjwyt9okJC2DaFjYZtL667CiVfuOomTLisTBEtvEHyE+QCXu3zFZjxybhZOaB8XLiFF0ljjWONSNhlkK2HmoNWHj/AAbBQuY8NAsktlnLvnmlaPSxU38N7c6p3al1LqFQpoCyH4QfdAP1qo9xPF8RND3d3EIIMkOcsHIOYSLm28WpA50tLkm6sy687KfqaiwmBeXUaKpIzM1rDy60zjw8kiAPHntsW0VjysaaoEyEfGDlIILWJB8iNae8ABnzMou4OUEnVieQJ0NDw8GRd7/qDYfPerL2PMa4hVMTSHIe5jTSzDxc9Lkc6C58LwPs+HVApQnxOC1/EaU4/FNcgFbHcE1XeLdppsW4ZYmhVLgIWBF72YFhoT+FdnuSQBldjbNq2XzsxNmt5VFd4yFF8QZb318Q51J7ZCRYzIDbYXNeTYVU8Vowu18t7/Kh4eKRxtlU/NohkHrYZred9KCSWS1lj1JGrZSAPrXJwqENmDufj8Vr+YI1+lHNixJ91rarcEEfpKRoQeVRunOxPL+/Ogp/bHBZXSaOQusn2VrWKFRpGeTKQNDvQ/DcJlQEnRdLdWP8gNKf9q8NIuEMhGRVdXj0ve/hIP1vcVVBxOUHR8qgaKALX66i9VDCZQzSoTpl133tfao+FYoLhmLd6S6lXA2KnYXNLDj5CrXIOfdudH8EiMj3YlkjGULyLHYG3Qa0A+L4m7Cykoo08JsbAczT3heGyQoDq1r6cr7/ADobGcPR3jsAozAFbaMPP50xxUmpvqf76cqKhxM6ICXawHO1wPWhFxjSaIhUG2Vm9+/6QXkBuDvXMsZZ7EZiBfJ8A6Mx/Ac6nnYRITcs7aZjzP8AICiUcvF4cXfCY9mzjww40Wz5tgknIr60h4p2cxWHd0kgkfu9WeJSyZTs2gvavOE8IfGTHDwLmdhmZiQFRQfFIxP4VpggfDxJGmJLlAALuSzDmSRoR0Bq6kZHCVtqRyGu+ptsdba1skU7BEWNLBVVczWtoLVFJwjDzEs2DgLMczSvcOWGzWUjTy2oibBBjeRy3kNF9KlaAyYgEjPIW11SPQfWsk42B7RNYf6r8/vGtxigQWGUAAjlWMdolHteIsB+ek/jNPLPpfuEYi8OEV9R7PGDpy7sWo7huCIcEKbKSquV0PPXWuuBBfY8JdGZu4jHhGoBQb2pnFjApCkG/lqfX0qNT4HjwSXK5F8XidSdL/petDRYZ8zLoeWXc35Hypjg8YrOigM17hTl0v586B4/xtcNmCrHJLyUOCFH/qEeIHmBQLOJKIVW3vMSFW/vW94n00pPLKzqxZiz2sWO58jUOL4o0r5pSM5FgALC33R0/pXAl11t68qBlwztFPDGY4pURBpaSMPkO5I1By67cqr+IwkssTTXLpJLkE+b844+5uq0dlXXaxGvrXEMUatmCgXOoGl/M2ojvC4comUve19Tpl6/+aKuoZUTxKVGQrqXPQdST+FLeKqcniliWMgllBvIQORB2Hlzq6/4b9lPZ0XGTxOZ3W2HQr+YjOzkcna505D1q4mjuH9gnYDv5+6vqYo0BYX+FmvofSnfDuyOEw8iyAySONi7nw6WuvQ1NJPIASARudbjXrrzoL2227xrz8UoHruai4Jw/Y3h+jd0X3ILuTY86XcZ7LKVPsdo5L3Eb+JX+6rf6Z6dTU7cUQbzw/8A9Vb6WNDNx+BRdp/TKrt/CKGKBLNYkSZldb5lkHiUjdT/AHaoXlJW6j/xV443NgceQnflcUqEpL3TDMqi5jcEWcf+4X0rMHxoOsf2aEX11Nudzyqmj24kkZGZrHMLBfhv8XpTrB8U72O97WJW42NuY9elVvhvZiScGUEpDfwHI7luraDRb8zpTLA4fuQY+8WRWYujC4N/iB/dRTnEtnwOIj7xiXU5EYXCZPFdT52rN1a4B6gGr3C4zc9mG/UFf51SsRh3jHjjkQC4BZSF308W1IICdPnrVm4Bb2YEC12bN5m9h6aVXIlzMo8Vr/CpIsOXzqwcAxIYzR5Svi7xAQR4drC/nRB+HTxDoAb9b8q8kPr8hr8vOuoRcv5KpHpc16VvUUFh5WLFAuVAbnW5Zj+kevlQ+PObxAGy6AchTSCIKCAAATew3PU+tIZJrpvuaoZdlMc0UkfJM9pLG2ZW01Ple/oK1sYZFJygAdbbjlWI4bMAxXlZut2Go0PLStjw3F4jFG7uMzqGIVTvYX0Gg+dAYo/vyqOcaigpeOC32aE+bGw/dQ8HFjm+0Nl190XJqBkNSPl+NYr2jH5XiP20n8ZrXTxlBbLGW1+I2tWO8exWbEzmwF5XP1Y1ryz6aV2fikGGwxznMYIrW2VcottTYliV+0Ug+E3Hu2+8OXlSfspGBhoDqPsEZm2+Eda9nxgL7ZBl0F9/O+1ZanwF2mxxI7mN3SMLeUg2zHlruqjqDrXfZnsOssazNiO6hyliwXxOALsRfU2GuY3qHjWHUx5s0gZtGAVSp5rcE/8AmrfNxmZ4ofsoA4izM8rERK66D3ASQ6gBlAsBRKq/aHsgkZKYXEZpI8jOmJYKJVe+VopNhsbrbly5p+MdlsVhYxMxhlS9pFhcM0V/iOvjHpQ3aLGLIxwxnMoBDkmMKFI92KPW/ci7WHnQPD+zaSuiJcM7WJQXIHM2PK1aZ/R3B+FzYogxkRwgkNM4sg8gT7zeX76a8W7PQYeEyMuIeykiaOVWjB5XsPCL7iv2Ouz9zfJEhESKPcRb7gdb3b1NXuDsmsah4Mwa1rWtcc1cHdSL1GmLRC6e+oZWE6uV8WZeQ/THRavvaLGSviXLyyA+A6MVW2UGwtub3+tJu0HClgcd5lRGLPGFbMyrbYc0BPu38qYcU8ZjLBs3dIdSDtewJB1NqhC+WPOASSTpY53P/wBq/RoQdbEbW3tz50TYKDqPkPKo1YX0F/X0ooeOEX1QbA6Aed+VTBANrjXl6VLGhvqQBrUq2/f5UEvAfDioDfZzudrrvSPs3w1UU4qZM9nKYaJx9mzqTeZzfxIp5aXJFP8ADpaaEgDSVSSSBpqK4w0QbDyIq+LBTyRzAako7XWW2/r0qpTThxxcy94ca6E3CqoRVF9SbZdF6Cgu0XCASzyBfaIRmSZDlWVeecbXHkBTzs1AkAd5Le6CjDVQL+99KZdpeI4VIHxChZEhBZwBZWuABEbjdieXQ1DcZ4zKUjk1GYEt0sOYPpTrhTsRmiYOBzUhlA31DXF6pEOLUiQH7GJ2YsEue6Um/cx31Lch0vUeP4m0mQIDh4oxkiiiYqFB3LEavI3xMauGrXxmbJd2kEXMEBRr6WpEeNx28UshbbMYwdz1FtKX8B4E+MxKQKbMwu8h8RjQbsb872HzrT4ew+BhjbPH3xtq8g0BA1kI5jyoKJh8UC63sM10uNjfb0opa44vw2OMhoC3dN7ytqUb4XU/onpyriF7rf8Au/OoqRW1+VJJT3cmlmyktYjkadA7dKUcWH219vCBeqV1DZJdb5XPvcwW5elW/g7WgQcxcHz1NUdBqASdwQfntVv4TfuyDuHI/nUSGWYV+byvUKuKkv6UV0m/L61l3Gf+Im/av/Ea1FdbetZfxr/iJv2r/wARrUZ9NI4GrPhIATZTAgYsPhCjQUyXCQZQxLFwMi2XTy0P40J2bZXw+GjFpJTAlhIcqXCghbja1dti3YDMygg2GQZTubqPLzrLU+JMThUc2N1a4Ize/mta1huKH4mMbhUb2YxiM+F5CLvtcqqNoE6sBejuBRF3knfV9I0zC2h9426+dA9s8WSyRRguT4FRd2OwA8y1BV+L8SlxCKs/dyMtykuQJLH5KUABTya9QcKx8iurxXE8eq22cfEn+4XF/OusZgmhZlmVkYNZidQG6G2l/KhXRhIGQlZFsyMuxI1B+fMdKrLQIeFpjD7TAmbDTjxqv5zDygDNEw3GvP586ug488OGMmIWyotjIxt5C/K9vrWXYfEd4faMM7QYgi03ctlKn0IIZW/StcbUHxp8RiXXvZ5ZXXZJSAh/VAAAbyN79RQKuJ8TEmJlnUfnTYDTVQLa/S9qsfC/tMNh3y2vGQQORBOvrVZgwDd/Hh2DK8pAQlTcMdADyvfTernw3hT4eARSqVdXa6s2uuxHrrpRY/PEMm422tqaCRCPLWjhhJAbhfIXavWwov42C9BfMfwqKEUa6nS/lzrtYgQMp16Gw9aNRlX3XjHMm2b0qNoW3JFj8QtagBkNh4lG41J86W47GyYfic80MgjlL32urq1vA681a39KaYmRdQSPU/hU2N4FC9sVJd3mhHcxE5EDKMpmaQX+zsdVtzqxKO4R2sWZWCcLkdortIYZVEC2Fz4m0GmuQ61T+0faObGBS2WLDRscsKXyo42Lnd5LH9UaU6m+2heOWfLDh4lLR4Vgucg6zKvxXH2dyTttSnExHEGCXIqRhT3WGUWWFAdmvYs7bsx3vVZJTY2FyABpbUj16muUwp+E3q1zQ4Z1s0Kx638GjKfJulKZOEFNY3EiDU8mHlbnUaXP/CnAZYMRiGFjLJ3annli0b5EkfSmfbPF5MORr9owjGvlnNqK7Jw91w/CqdzGHPmXOp/dSLtZPebDruFcyWP62X8Kiqyl9RyYW/pQuEazFSd9R686OxmYOWItds6jbw3sD6b0Dj8BfvAt848RX9JTzHyubUBDTx7d7Fe3/MW9Q4nAd5lHMaj/AL1Bh+CQqouisSAdRoR9amOECq5QBdtr7dKqPBw2xt3gH97U54WLId/e3pXHCHRDr4GJprgjZN9zeoDhXtx5VDGdKkv1/vyoqWM2tWXca/4ib9q/8RrTlUk6bC1ZjxkflE2v+o/8RrUZ9NA7P4OaXD4cjKkfdIC3MeAct7mrBh+DqpLs+cixVrnwqOR86J4RioxgcHmeME4aIa6EfZjlzoXE4qMG5YkdF5f1rLU+HCjwjpYm/qNqqOLwzKsuLGZhhZYgttx4gWPprV2ZPs9P0Oem+1UEloyzO7CCZjE9tQDbc/1oLW0kQfirYhRJCVimyG1zdTqo8jbWs3xmBkjYq65WQhsu9lbUWPMWowY8u3cMHLeCPweOQopJNuotqfIGn3a3imDxLQSYVzI6q0buEKoV+Ea876DyvVQg4TwLGhfacPCzrlJVgQRIl/EuXc2sdDr0opWjxKkxsQ1rNGd1I3XXUEH5irX2DxeI9kaDDn81K12AuQpF7XOg1JobinCMLIyYmTFFZfef2QBncdHNrXG2a3M3qIr+N4nNH3aAHuxkN85zqQwOcX93+dWSDEwYhLYiV1mTUyAZw6DUG3NtTUUa4EMGfhssllu8hlzNkGuZlBF/QCnuFThEsA7kpGlrjLmWVb8yp1Hzqm/xXcVj+GQhg2JnjJ2zQSWJtsDlsT6ULg+M8OkFws8+n+mJFyDnfSxJ8qcxtHGrt7YrwqtyJYyTlHroreYpNjppZ44JmAhwrSBYcilWA/Ta1sqsbjxXv5UUc2Pw0QH2JItmKhsz5dbNlOuvKoDx3DAKx4dKqMCVZmhLW+IuA2aw1sKUNHDDjQ8jR4d2MkUheTa2Uhtb5bjblrRMGLgjZi00KSmxQPr3sTbFW2F+h1qKM/zYyEhOGKLKPFL9lHkOzAmzO1re7feg+0fEe7AefLGFQrBCgsxB3AG9ibG5000pnJxONkUmfuACAuIZw6A/cJBVLbaiq7N2WwuIkLRcRMuIkayDvFkdzqbGw05+QqxKqESM75nVS530sB00H93q14cvYFmJYgauSzW5XJ/vauoOEYWBss0pxOIU6xwHLBHyyvIb5pPIU29niIuuHVIlUtIO9zsB1PQUpCoyEa39dK/Sv4CSdLG/9imOKhwghV1MqzOoeKFiMrobDNe2g1vrSHGraN7cxYA9SfKorWIVyxRoNAkagDyAJ/nVD7XsfaFC6kQkfMtcVoWMHiI28I220UVnnaNbYpm+4gt+jYaH50H7jcyMURNRHEEz/pHc/IEmhVxAPdFgLoBfT3lJGZfPS9M8d3b4fCxwXeSONu+VBtc3BJ5m5NJsRhHjfI4ysACQeV9vrQcvCiO6RvnhDEwta10OuWx1XKTb5VIUW1iTqNyajVKIWIc/lQLeH4rK2U3Ou2uvzpwraDw5R0rxIrch8q75eVBJH86KVdNKhgX1pxwrh8TsBJJckG0aAk6fpH+lANw/h8kzAINAdX5AdfP0FZjx/CZcVOua9pnF7b2Y61vRAUKoFgLAAbCsK7SP+V4n9tJ/Ga1GfS6cLGXDYYsAbwx26+6KPwGCllICRtbrryozsw+GTCwFY3lk7iIs7myqcg8NuY86ao2LxAslwh2VPCo9G3NZanwXiy3dsNc2W3odr1SJMbKuGbDjCxSxvnDPntL4bkkCrn3bCEq3vKCDqbkqb1W+G8GbELIsSCF0LNPi295VIzCNByLDRjyFVKpvApYEmWWRmFgyiy5rsbDKPvWvbzprhsCzQo8Zez4lou7ljtKAAWjkIGtzot9hfekWBxbYaRZUysiEsVK+ErqGZfvAG4PU1ZcHgcRCrY92xSxFcizZ0fENC5+xjGe6km65moOuGPNHHiou5IRymYMSpeUE/ZpYWa+mbXQWtev3FQCpYxZpCA6RI5yRy8mBIBIXe3lVr4JjF4hKqxxPG+GVTlnYOmuglHdn85cHeuuO8IxglyYbCxTi1+8lcqovvsb5gfxqJqopxuTMrycPeeYDxO2Oa17akLlsA3vWG16ixWKlkCuYYoDFIzyxk5kmQ5dXcalRYjJb8au2C4DONMU2EA5rDG2f5u1xf0r3iPDcPYhs1j8AsB9RuD51VkVXGcVxMjd5DCBlt3EZjBhP/qFAdANwb8r2qXGDik2W+LlcCzSKoEK6a2FgdOQqxwgxqGzrh4VFlL5QLDYAnVqT4vtTEoyQI8xLe/MzJED1sDntzvtU0xVuI8HhBYNHfKyrdruwU3sMx8zqaKw3YfOy5XPdgnP9kSw/Vvp++g8RPi8TO0cQEjI5zyJpGToV15Kutr6mrLhOENGt8Ri5pJDuodo4l12VQQXN+tFc4PsmsLWEk7Kd1aJQjjkLFv311h+CTQN+TYcySSgqZ9A8I5Aa6Jlv88tGxwMRdQw+9LI1gP8Acb29KXccjMsamNpWygtJIsndRhB53GfW1hQCr2MKk6Pk3AZgGDcyzX8RJufnRkHY9wjC3gazOGkUBiNhq1VKaFTYJLO9xdmZzv0AGtBewupDGObwnNeRHKabHxeE286DUk7PrMftURsihF8SobAaAG+utd4fsqkJEoi7xozmUNMpF+uW9jas7x2LbE5DMiExrlDre7X1JPIfKoZcHdGABFwbEEj8KI2TFr4j5jW/pWedqUHtDczkXxX3FtvlWhwvnihe/vxI31Fv5VRe11xKNPhJB62NrUUnwwZQcjsulmynevzztKczEs5ABIBJ02FuWlFT4YxBdGCsudXPxKeXQEG9W7s3wcNhYZWZrsD4AFVTruWAzH60FKQgA6j+/wAKLwWGeU2jR2POykD99hV+9mjRVEcMfvH4VNzz13Iofi3G1hXKfG+wjQ/vY7KPLegVYXspKQTJIsdh8Pi/6ibAUrmwqKNJe9PMqtk36nUn5V7juIyzn7RvDsI1NlHy+L51LhsOXIRFzNyA/E9BQRRRk2UasdABzqy8P4SI7Fvzlt72C/dqfhnCRCtybsRq3TyA/nRDjXegiKa7ncVh3aP/AIvE/tpP4zW4lCWFuZ+lYf2kT8rxP7aT+M1qMem39j+CwnA4NshYnDQsczae4OVWWNNNLaeWg+VB9i478OwXX2WH/wCMU8CaaaaVKSqri4cs0i6eKzDTTxCxH1qoY+d09pw0Z8WLEcajezZsj39UAFX3tFAV7uQbKcjE9DqG+th86pnauFomWeIDOjrKo5Eg2ZfnY1GvsA8VwS4bFyTqtkwuIgUoBdTFKpjYkdLn8K67VYKbCx+xH/hO/wC8gN947Fjhzc3sj5SD0FqZ4WbD4teJu8yRrMUy94QGXILg2J1Gfa1VTjPE5cTL30x8TKI0Qe6gt4it+R3Jqsz6tv8AhGl3xcn6idBcEtb/AN1XLiuJAB1sOZ5elVfsM4g4csjEL3ztIWO1h4B6+7tS7i/asObQjORtIwsn+1Rv/utUWQdxPiqJvIkY+8d/Qc6reN7S5dMMgLbd7MpP0S/770tVZZ5DkDTStuF5evwr8yKdYLshs076Mbd3HceuZuXyo0rUzPK5eVjI5+Jzf6LsPUCiFwahc0pgKkaJLLa99PEANvu3q9N2cwYS3c8tw5DW6XpbiuEwF83cpoLBQNBbnbmfOgrsvaZ1jEcLYVQNjH+bUD4SN2Y9b1Fg+0c5sRJhItfEzgiw8r3q1+xRW1ij6+4P7vRGHhi0IgiOg3QaefrQVjEcYlZly4+KQZSWsw7n0PhuT5UJPjGZtZ4GW3iLqQB5Ko0NX2PDx6/Zx8tDGLX60VGg3EaMRsCAL9BfcLQZzHw+AXLY2K3ICNt/I35dK5xEMTXBxjsbayFHyfqqnxEc6v2HwbDxTmOSS5IRUtFF0yDckD4jrejYp9Dfrvp9fWgzFcPhVYETSMp5CFr39eXpXsmHQ27oysNiGjK2+fOtLXc20HqLH1869WVtyxPlQL+DMDg8OVzEKgQ51yN4TzU7b0q4/Asj2Y6nRfIFr28zzqyZrhhfZtz0O9/pSnjgIMRWwYOsiNyv7rX8rXNBVOJYlnSNDosCd0t/Iks/zBAt5Uw4bDJAvfiHEKcoUM5+yAO/hvsfKlM+WRrG5UuS19Li9z6Amm2Px0uJbPITYe5GPcQctOvnzoPz8Tmkzo0zHPoTa3oNNgOVv30HEn2eXa5BN99OZNFYOBmcKqsznYLsPU7D51YcL2cVCrTeI/oA+AevNqBTwfhLy6jwoP8AUI/Ac/WrZgsKsSZFv5sd2/oKIU+Y2sB0FTAC2/8AWgFMYvz9f75VCDc316Wo0P8AKl+KcZjuNfpQSJHqPWsI7Sge2Ynf8/J/G1bhHNqL7XFj86w7tID7Xif28n8bVryx6fRXYo//AI7Bf/qw8x/y1p4D/dxXxcOXoK9FMYfZeLhWRSjC4YWOo+vqDrVG4thyQcPJZZdTGx2kA5A9WGnrevm6osRy9P50xZcaxiOHnNdo/EGsQ6i48qiliN9bliLD/t0rKpNz61wKct9NuigxGLZQFeTIoVESwjQDTnp53Ou9WTB9idjiHvtaOMgXPQtz+VfOmF2b0oanKdvr7BYBY0Cxqsaj4UGp8ib3PzoHiWFEVmYXBNsoYAk9egAr5RXcetd4jf5VeU6fTzB3uTy9Kj9ksbgMflXzCa7WpyvT6j9jsvuknzsLVHHgyfhsP786+Xmrw05On1XHAT1tfna1FLCQNRf6V8lGv1OTp9bSQsSCRYW8qFODIB/culfKdfqvJ2+slwxvtp8q77g22/Cvkqv1OTp9ZJhja1tTudN+vptVe4xiFUZJRkcElc3ukfFY9OYr5uruTYelTk6bng+HLiGKwrI97ZZVF1U63Rr7q3XlVh4Z2ZbQzeAf8tCCfQmvm/DbGoX3NOTt9dYbBrGuSONUXoOfzvc1zPhDobc97j+tfIx5V+NOTp9cLD12+VSlNBpf6V8g17V5Tt9dmFrbWtte1LXUljcbny6V8rGv1Tlen1UkBut1vqByrC+01/bMT+3k/jaqTX41ZEvp/9k="/>
          <p:cNvSpPr>
            <a:spLocks noChangeAspect="1" noChangeArrowheads="1"/>
          </p:cNvSpPr>
          <p:nvPr/>
        </p:nvSpPr>
        <p:spPr bwMode="auto">
          <a:xfrm>
            <a:off x="0" y="-1539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SPP Community of Practice</a:t>
            </a:r>
            <a:endParaRPr lang="en-US" dirty="0"/>
          </a:p>
        </p:txBody>
      </p:sp>
      <p:sp>
        <p:nvSpPr>
          <p:cNvPr id="3" name="Content Placeholder 2"/>
          <p:cNvSpPr>
            <a:spLocks noGrp="1"/>
          </p:cNvSpPr>
          <p:nvPr>
            <p:ph idx="1"/>
          </p:nvPr>
        </p:nvSpPr>
        <p:spPr/>
        <p:txBody>
          <a:bodyPr>
            <a:normAutofit fontScale="77500" lnSpcReduction="20000"/>
          </a:bodyPr>
          <a:lstStyle/>
          <a:p>
            <a:r>
              <a:rPr lang="en-US" sz="3300" dirty="0" smtClean="0"/>
              <a:t>Created </a:t>
            </a:r>
            <a:r>
              <a:rPr lang="en-US" sz="3300" dirty="0"/>
              <a:t>to develop an interdisciplinary network within the SPP community </a:t>
            </a:r>
            <a:r>
              <a:rPr lang="en-US" sz="3300" dirty="0" smtClean="0"/>
              <a:t>to:</a:t>
            </a:r>
          </a:p>
          <a:p>
            <a:pPr lvl="1"/>
            <a:r>
              <a:rPr lang="en-US" sz="2900" dirty="0"/>
              <a:t>S</a:t>
            </a:r>
            <a:r>
              <a:rPr lang="en-US" sz="2900" dirty="0" smtClean="0"/>
              <a:t>hare </a:t>
            </a:r>
            <a:r>
              <a:rPr lang="en-US" sz="2900" dirty="0"/>
              <a:t>best practices, lessons learned, issues encountered, and </a:t>
            </a:r>
            <a:endParaRPr lang="en-US" sz="2900" dirty="0" smtClean="0"/>
          </a:p>
          <a:p>
            <a:pPr lvl="1"/>
            <a:r>
              <a:rPr lang="en-US" sz="2900" dirty="0"/>
              <a:t>S</a:t>
            </a:r>
            <a:r>
              <a:rPr lang="en-US" sz="2900" dirty="0" smtClean="0"/>
              <a:t>trive </a:t>
            </a:r>
            <a:r>
              <a:rPr lang="en-US" sz="2900" dirty="0"/>
              <a:t>for consistency of approach/improvements where possible/appropriate.  </a:t>
            </a:r>
            <a:endParaRPr lang="en-US" sz="2900" dirty="0" smtClean="0"/>
          </a:p>
          <a:p>
            <a:r>
              <a:rPr lang="en-US" sz="3300" dirty="0" smtClean="0"/>
              <a:t>Comprised of </a:t>
            </a:r>
            <a:r>
              <a:rPr lang="en-US" sz="3300" dirty="0"/>
              <a:t>Headquarters and Field federal and contractor representatives (both laboratory and non-laboratory M&amp;O contracts) in diverse functional areas including procurement, program, financial, legal, and technology transfer.   </a:t>
            </a:r>
            <a:endParaRPr lang="en-US" sz="3300" dirty="0" smtClean="0"/>
          </a:p>
          <a:p>
            <a:r>
              <a:rPr lang="en-US" sz="3300" dirty="0" smtClean="0"/>
              <a:t>The </a:t>
            </a:r>
            <a:r>
              <a:rPr lang="en-US" sz="3300" dirty="0"/>
              <a:t>SPP Community of Practice plans to hold conference calls bi-monthly, and meet in person annually.</a:t>
            </a:r>
          </a:p>
          <a:p>
            <a:pPr lvl="1"/>
            <a:endParaRPr lang="en-US" dirty="0" smtClean="0"/>
          </a:p>
        </p:txBody>
      </p:sp>
    </p:spTree>
    <p:extLst>
      <p:ext uri="{BB962C8B-B14F-4D97-AF65-F5344CB8AC3E}">
        <p14:creationId xmlns:p14="http://schemas.microsoft.com/office/powerpoint/2010/main" val="2445528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Highlights, Case Studies, Best Practices</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One </a:t>
            </a:r>
            <a:r>
              <a:rPr lang="en-US" dirty="0"/>
              <a:t>laboratory shared its approach and model for early assessments of the risk level of projects prior to entering into SPP projects.  </a:t>
            </a:r>
            <a:endParaRPr lang="en-US" dirty="0" smtClean="0"/>
          </a:p>
          <a:p>
            <a:pPr marL="1314450" lvl="2" indent="-514350"/>
            <a:r>
              <a:rPr lang="en-US" dirty="0" smtClean="0"/>
              <a:t>The </a:t>
            </a:r>
            <a:r>
              <a:rPr lang="en-US" dirty="0"/>
              <a:t>laboratory analyzes the potential for bringing in liability for DOE including long term liabilities.  </a:t>
            </a:r>
            <a:endParaRPr lang="en-US" dirty="0" smtClean="0"/>
          </a:p>
          <a:p>
            <a:pPr marL="1314450" lvl="2" indent="-514350"/>
            <a:r>
              <a:rPr lang="en-US" dirty="0" smtClean="0"/>
              <a:t>The </a:t>
            </a:r>
            <a:r>
              <a:rPr lang="en-US" dirty="0"/>
              <a:t>laboratory and federal site office collaborate and the analysis is done early in the process.  </a:t>
            </a:r>
            <a:endParaRPr lang="en-US" dirty="0" smtClean="0"/>
          </a:p>
          <a:p>
            <a:pPr marL="1314450" lvl="2" indent="-514350"/>
            <a:r>
              <a:rPr lang="en-US" dirty="0" smtClean="0"/>
              <a:t>Early </a:t>
            </a:r>
            <a:r>
              <a:rPr lang="en-US" dirty="0"/>
              <a:t>risk analysis has accelerated the overall cycle time for approval of projects, and the analysis supports the proposal and pricing for the project.  </a:t>
            </a:r>
            <a:endParaRPr lang="en-US" dirty="0" smtClean="0"/>
          </a:p>
          <a:p>
            <a:pPr marL="1314450" lvl="2" indent="-514350"/>
            <a:r>
              <a:rPr lang="en-US" dirty="0" smtClean="0"/>
              <a:t>Related </a:t>
            </a:r>
            <a:r>
              <a:rPr lang="en-US" dirty="0"/>
              <a:t>discussion was held on how laboratories handle long term liabilities and the costs for contamination or clean-up from SPP projects.</a:t>
            </a:r>
          </a:p>
          <a:p>
            <a:pPr marL="514350" indent="-514350">
              <a:buFont typeface="+mj-lt"/>
              <a:buAutoNum type="arabicPeriod"/>
            </a:pPr>
            <a:endParaRPr lang="en-US" dirty="0"/>
          </a:p>
        </p:txBody>
      </p:sp>
    </p:spTree>
    <p:extLst>
      <p:ext uri="{BB962C8B-B14F-4D97-AF65-F5344CB8AC3E}">
        <p14:creationId xmlns:p14="http://schemas.microsoft.com/office/powerpoint/2010/main" val="4294567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Highlights, Case Studies, Best Practices</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startAt="2"/>
            </a:pPr>
            <a:r>
              <a:rPr lang="en-US" dirty="0"/>
              <a:t>Multiple laboratories shared experiences and issues encountered in negotiating State terms and conditions.  </a:t>
            </a:r>
            <a:endParaRPr lang="en-US" dirty="0" smtClean="0"/>
          </a:p>
          <a:p>
            <a:pPr marL="1314450" lvl="2" indent="-514350"/>
            <a:r>
              <a:rPr lang="en-US" dirty="0" smtClean="0"/>
              <a:t>Common </a:t>
            </a:r>
            <a:r>
              <a:rPr lang="en-US" dirty="0"/>
              <a:t>issues encountered include indemnification and differences driven by State regulations versus federal.  </a:t>
            </a:r>
            <a:endParaRPr lang="en-US" dirty="0" smtClean="0"/>
          </a:p>
          <a:p>
            <a:pPr marL="1314450" lvl="2" indent="-514350"/>
            <a:r>
              <a:rPr lang="en-US" dirty="0" smtClean="0"/>
              <a:t>Best practices </a:t>
            </a:r>
            <a:r>
              <a:rPr lang="en-US" dirty="0"/>
              <a:t>for resolving issues, including early coordination with the State’s Attorney’s office have been found to be beneficial by some laboratories, and laboratories in the early phases of working with their States were planning to adopt this practice.  </a:t>
            </a:r>
            <a:endParaRPr lang="en-US" dirty="0" smtClean="0"/>
          </a:p>
          <a:p>
            <a:pPr marL="1314450" lvl="2" indent="-514350"/>
            <a:r>
              <a:rPr lang="en-US" dirty="0" smtClean="0"/>
              <a:t>Laboratories </a:t>
            </a:r>
            <a:r>
              <a:rPr lang="en-US" dirty="0"/>
              <a:t>shared examples of State terms and conditions that they developed that may assist other laboratories in working through the issues. </a:t>
            </a:r>
          </a:p>
        </p:txBody>
      </p:sp>
    </p:spTree>
    <p:extLst>
      <p:ext uri="{BB962C8B-B14F-4D97-AF65-F5344CB8AC3E}">
        <p14:creationId xmlns:p14="http://schemas.microsoft.com/office/powerpoint/2010/main" val="3211528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Highlights, Case Studies, Best Practices</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startAt="3"/>
            </a:pPr>
            <a:r>
              <a:rPr lang="en-US" dirty="0" smtClean="0"/>
              <a:t>The </a:t>
            </a:r>
            <a:r>
              <a:rPr lang="en-US" dirty="0"/>
              <a:t>SPP Community of Practice is undertaking an initiative to analyze common deviations to the standard SPP terms and conditions.  The objective is to find scenarios/cases which are common across multiple laboratories for which alternate language can be developed.   </a:t>
            </a:r>
          </a:p>
          <a:p>
            <a:pPr marL="514350" indent="-514350">
              <a:buFont typeface="+mj-lt"/>
              <a:buAutoNum type="arabicPeriod" startAt="3"/>
            </a:pPr>
            <a:endParaRPr lang="en-US" dirty="0"/>
          </a:p>
          <a:p>
            <a:pPr marL="514350" indent="-514350">
              <a:buFont typeface="+mj-lt"/>
              <a:buAutoNum type="arabicPeriod" startAt="3"/>
            </a:pPr>
            <a:r>
              <a:rPr lang="en-US" dirty="0" smtClean="0"/>
              <a:t>Discussions </a:t>
            </a:r>
            <a:r>
              <a:rPr lang="en-US" dirty="0"/>
              <a:t>have been held on how we should think about SPP with other agencies that might put our facilities at risk.  As an example, an agency </a:t>
            </a:r>
            <a:r>
              <a:rPr lang="en-US" dirty="0" smtClean="0"/>
              <a:t>requests </a:t>
            </a:r>
            <a:r>
              <a:rPr lang="en-US" dirty="0"/>
              <a:t>animal experimentation research or high risk sensitive research.  Aspects discussed included our obligations to other agencies, the surrounding community at the site, and industry.</a:t>
            </a:r>
          </a:p>
          <a:p>
            <a:pPr marL="514350" indent="-514350">
              <a:buFont typeface="+mj-lt"/>
              <a:buAutoNum type="arabicPeriod" startAt="3"/>
            </a:pPr>
            <a:endParaRPr lang="en-US" dirty="0"/>
          </a:p>
          <a:p>
            <a:pPr marL="514350" indent="-514350">
              <a:buFont typeface="+mj-lt"/>
              <a:buAutoNum type="arabicPeriod" startAt="3"/>
            </a:pPr>
            <a:r>
              <a:rPr lang="en-US" dirty="0" smtClean="0"/>
              <a:t>Laboratories </a:t>
            </a:r>
            <a:r>
              <a:rPr lang="en-US" dirty="0"/>
              <a:t>and federal site offices are sharing their approaches for improving cycle times in approvals of SPP projects.</a:t>
            </a:r>
          </a:p>
        </p:txBody>
      </p:sp>
    </p:spTree>
    <p:extLst>
      <p:ext uri="{BB962C8B-B14F-4D97-AF65-F5344CB8AC3E}">
        <p14:creationId xmlns:p14="http://schemas.microsoft.com/office/powerpoint/2010/main" val="4166015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SPP Order Updates </a:t>
            </a:r>
            <a:br>
              <a:rPr lang="en-US" dirty="0" smtClean="0"/>
            </a:br>
            <a:r>
              <a:rPr lang="en-US" dirty="0" smtClean="0"/>
              <a:t>(comment resolution in progress)</a:t>
            </a:r>
            <a:endParaRPr lang="en-US" dirty="0"/>
          </a:p>
        </p:txBody>
      </p:sp>
      <p:sp>
        <p:nvSpPr>
          <p:cNvPr id="3" name="Content Placeholder 2"/>
          <p:cNvSpPr>
            <a:spLocks noGrp="1"/>
          </p:cNvSpPr>
          <p:nvPr>
            <p:ph idx="1"/>
          </p:nvPr>
        </p:nvSpPr>
        <p:spPr>
          <a:xfrm>
            <a:off x="457200" y="1463358"/>
            <a:ext cx="8229600" cy="4648200"/>
          </a:xfrm>
        </p:spPr>
        <p:txBody>
          <a:bodyPr>
            <a:normAutofit fontScale="62500" lnSpcReduction="20000"/>
          </a:bodyPr>
          <a:lstStyle/>
          <a:p>
            <a:r>
              <a:rPr lang="en-US" dirty="0"/>
              <a:t>Eliminated required Annual Reporting of Activities from Sites through CSO to MA (CFO systems reporting now</a:t>
            </a:r>
            <a:r>
              <a:rPr lang="en-US" dirty="0" smtClean="0"/>
              <a:t>)</a:t>
            </a:r>
            <a:endParaRPr lang="en-US" dirty="0"/>
          </a:p>
          <a:p>
            <a:r>
              <a:rPr lang="en-US" dirty="0" smtClean="0"/>
              <a:t>Eliminated </a:t>
            </a:r>
            <a:r>
              <a:rPr lang="en-US" dirty="0"/>
              <a:t>MA requirement to review Secretarial Officers implementation of the order (self assess</a:t>
            </a:r>
            <a:r>
              <a:rPr lang="en-US" dirty="0" smtClean="0"/>
              <a:t>)</a:t>
            </a:r>
            <a:r>
              <a:rPr lang="en-US" dirty="0"/>
              <a:t> </a:t>
            </a:r>
          </a:p>
          <a:p>
            <a:r>
              <a:rPr lang="en-US" dirty="0" smtClean="0"/>
              <a:t>Clarified </a:t>
            </a:r>
            <a:r>
              <a:rPr lang="en-US" dirty="0"/>
              <a:t>the role of Cognizant Secretarial Officers roles in reviewing field SPP processes and activities </a:t>
            </a:r>
          </a:p>
          <a:p>
            <a:r>
              <a:rPr lang="en-US" dirty="0" smtClean="0"/>
              <a:t>HQ </a:t>
            </a:r>
            <a:r>
              <a:rPr lang="en-US" dirty="0"/>
              <a:t>Procurement Services no longer required to complete Determinations and Certification process now assigned to program Secretarial Officers who </a:t>
            </a:r>
            <a:r>
              <a:rPr lang="en-US" dirty="0" smtClean="0"/>
              <a:t>can </a:t>
            </a:r>
            <a:r>
              <a:rPr lang="en-US" dirty="0"/>
              <a:t>delegate within the organization to </a:t>
            </a:r>
            <a:r>
              <a:rPr lang="en-US" dirty="0" smtClean="0"/>
              <a:t>complete</a:t>
            </a:r>
            <a:endParaRPr lang="en-US" dirty="0"/>
          </a:p>
          <a:p>
            <a:r>
              <a:rPr lang="en-US" dirty="0" smtClean="0"/>
              <a:t>Agreements </a:t>
            </a:r>
            <a:r>
              <a:rPr lang="en-US" dirty="0"/>
              <a:t>for Commercializing Technology (ACT) clearly exempt from the order.   </a:t>
            </a:r>
          </a:p>
          <a:p>
            <a:r>
              <a:rPr lang="en-US" dirty="0" smtClean="0"/>
              <a:t>Replaced annual CSO review requirement with a risk </a:t>
            </a:r>
            <a:r>
              <a:rPr lang="en-US" dirty="0"/>
              <a:t>based management </a:t>
            </a:r>
            <a:r>
              <a:rPr lang="en-US" dirty="0" smtClean="0"/>
              <a:t>approach allowing CSOs to determine review cycle, but </a:t>
            </a:r>
            <a:r>
              <a:rPr lang="en-US" dirty="0"/>
              <a:t>no less than once every 5 years based on perceived </a:t>
            </a:r>
            <a:r>
              <a:rPr lang="en-US" dirty="0" smtClean="0"/>
              <a:t>risk. </a:t>
            </a:r>
            <a:endParaRPr lang="en-US" dirty="0"/>
          </a:p>
          <a:p>
            <a:r>
              <a:rPr lang="en-US" dirty="0"/>
              <a:t>Heads of field elements can be delegated approval authority from CSOs for aggregate local levels of SPP activities as well and provide CSO notification of levels </a:t>
            </a:r>
            <a:r>
              <a:rPr lang="en-US" dirty="0" smtClean="0"/>
              <a:t>.</a:t>
            </a:r>
            <a:endParaRPr lang="en-US" dirty="0"/>
          </a:p>
        </p:txBody>
      </p:sp>
    </p:spTree>
    <p:extLst>
      <p:ext uri="{BB962C8B-B14F-4D97-AF65-F5344CB8AC3E}">
        <p14:creationId xmlns:p14="http://schemas.microsoft.com/office/powerpoint/2010/main" val="3857240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10808</TotalTime>
  <Words>480</Words>
  <Application>Microsoft Office PowerPoint</Application>
  <PresentationFormat>On-screen Show (4:3)</PresentationFormat>
  <Paragraphs>35</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SPP Community of Practice and SPP Order Update  Status Report</vt:lpstr>
      <vt:lpstr>SPP Community of Practice</vt:lpstr>
      <vt:lpstr>Highlights, Case Studies, Best Practices</vt:lpstr>
      <vt:lpstr>Highlights, Case Studies, Best Practices</vt:lpstr>
      <vt:lpstr>Highlights, Case Studies, Best Practices</vt:lpstr>
      <vt:lpstr>SPP Order Updates  (comment resolution in progress)</vt:lpstr>
    </vt:vector>
  </TitlesOfParts>
  <Company>Pacific Northwest National Laboratory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Staff Member</dc:creator>
  <cp:lastModifiedBy>Cherri J. Schmidt x 16172N</cp:lastModifiedBy>
  <cp:revision>85</cp:revision>
  <dcterms:created xsi:type="dcterms:W3CDTF">2009-03-19T18:05:21Z</dcterms:created>
  <dcterms:modified xsi:type="dcterms:W3CDTF">2015-06-17T11:27:22Z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