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notesMasterIdLst>
    <p:notesMasterId r:id="rId17"/>
  </p:notesMasterIdLst>
  <p:sldIdLst>
    <p:sldId id="256" r:id="rId2"/>
    <p:sldId id="277" r:id="rId3"/>
    <p:sldId id="270" r:id="rId4"/>
    <p:sldId id="262" r:id="rId5"/>
    <p:sldId id="257" r:id="rId6"/>
    <p:sldId id="267" r:id="rId7"/>
    <p:sldId id="266" r:id="rId8"/>
    <p:sldId id="269" r:id="rId9"/>
    <p:sldId id="274" r:id="rId10"/>
    <p:sldId id="268" r:id="rId11"/>
    <p:sldId id="278" r:id="rId12"/>
    <p:sldId id="276" r:id="rId13"/>
    <p:sldId id="271" r:id="rId14"/>
    <p:sldId id="273" r:id="rId15"/>
    <p:sldId id="27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38" autoAdjust="0"/>
  </p:normalViewPr>
  <p:slideViewPr>
    <p:cSldViewPr snapToObjects="1">
      <p:cViewPr varScale="1">
        <p:scale>
          <a:sx n="70" d="100"/>
          <a:sy n="70" d="100"/>
        </p:scale>
        <p:origin x="-51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81CBA-DD9B-4313-A314-185425F2826C}" type="datetimeFigureOut">
              <a:rPr lang="en-US" smtClean="0"/>
              <a:t>6/17/2015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6877F-87F7-46EE-BAE8-1C6CBD2D0E22}" type="slidenum">
              <a:rPr lang="en-US" smtClean="0"/>
              <a:t>‹#›</a:t>
            </a:fld>
            <a:endParaRPr lang="en-US" dirty="0"/>
          </a:p>
        </p:txBody>
      </p:sp>
    </p:spTree>
    <p:extLst>
      <p:ext uri="{BB962C8B-B14F-4D97-AF65-F5344CB8AC3E}">
        <p14:creationId xmlns:p14="http://schemas.microsoft.com/office/powerpoint/2010/main" val="176369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6877F-87F7-46EE-BAE8-1C6CBD2D0E22}" type="slidenum">
              <a:rPr lang="en-US" smtClean="0"/>
              <a:t>1</a:t>
            </a:fld>
            <a:endParaRPr lang="en-US" dirty="0"/>
          </a:p>
        </p:txBody>
      </p:sp>
    </p:spTree>
    <p:extLst>
      <p:ext uri="{BB962C8B-B14F-4D97-AF65-F5344CB8AC3E}">
        <p14:creationId xmlns:p14="http://schemas.microsoft.com/office/powerpoint/2010/main" val="171867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6877F-87F7-46EE-BAE8-1C6CBD2D0E22}" type="slidenum">
              <a:rPr lang="en-US" smtClean="0"/>
              <a:t>5</a:t>
            </a:fld>
            <a:endParaRPr lang="en-US" dirty="0"/>
          </a:p>
        </p:txBody>
      </p:sp>
    </p:spTree>
    <p:extLst>
      <p:ext uri="{BB962C8B-B14F-4D97-AF65-F5344CB8AC3E}">
        <p14:creationId xmlns:p14="http://schemas.microsoft.com/office/powerpoint/2010/main" val="61832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6877F-87F7-46EE-BAE8-1C6CBD2D0E22}" type="slidenum">
              <a:rPr lang="en-US" smtClean="0"/>
              <a:t>6</a:t>
            </a:fld>
            <a:endParaRPr lang="en-US" dirty="0"/>
          </a:p>
        </p:txBody>
      </p:sp>
    </p:spTree>
    <p:extLst>
      <p:ext uri="{BB962C8B-B14F-4D97-AF65-F5344CB8AC3E}">
        <p14:creationId xmlns:p14="http://schemas.microsoft.com/office/powerpoint/2010/main" val="61832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6877F-87F7-46EE-BAE8-1C6CBD2D0E22}" type="slidenum">
              <a:rPr lang="en-US" smtClean="0"/>
              <a:t>7</a:t>
            </a:fld>
            <a:endParaRPr lang="en-US" dirty="0"/>
          </a:p>
        </p:txBody>
      </p:sp>
    </p:spTree>
    <p:extLst>
      <p:ext uri="{BB962C8B-B14F-4D97-AF65-F5344CB8AC3E}">
        <p14:creationId xmlns:p14="http://schemas.microsoft.com/office/powerpoint/2010/main" val="61832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TWG-ppt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867400" y="3467100"/>
            <a:ext cx="3124200" cy="1143000"/>
          </a:xfrm>
        </p:spPr>
        <p:txBody>
          <a:bodyPr>
            <a:noAutofit/>
          </a:bodyPr>
          <a:lstStyle>
            <a:lvl1pPr algn="l">
              <a:defRPr sz="3200" b="1">
                <a:latin typeface="Arial"/>
                <a:cs typeface="Arial"/>
              </a:defRPr>
            </a:lvl1pPr>
          </a:lstStyle>
          <a:p>
            <a:r>
              <a:rPr lang="en-US" dirty="0" smtClean="0"/>
              <a:t>Presentation</a:t>
            </a:r>
            <a:br>
              <a:rPr lang="en-US" dirty="0" smtClean="0"/>
            </a:br>
            <a:r>
              <a:rPr lang="en-US" dirty="0" smtClean="0"/>
              <a:t>Title Here</a:t>
            </a:r>
            <a:br>
              <a:rPr lang="en-US" dirty="0" smtClean="0"/>
            </a:b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48E31-638C-6D4A-8E4C-EAD7319CE72E}"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96623-4A5F-9F41-B080-C50C130F78F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TWG-ppttext.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48E31-638C-6D4A-8E4C-EAD7319CE72E}" type="datetimeFigureOut">
              <a:rPr lang="en-US" smtClean="0"/>
              <a:pPr/>
              <a:t>6/17/2015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96623-4A5F-9F41-B080-C50C130F78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2971800"/>
            <a:ext cx="3124200" cy="1143000"/>
          </a:xfrm>
        </p:spPr>
        <p:txBody>
          <a:bodyPr/>
          <a:lstStyle/>
          <a:p>
            <a:r>
              <a:rPr lang="en-US" sz="1800" dirty="0" smtClean="0"/>
              <a:t>Make an IMPACT</a:t>
            </a:r>
            <a:br>
              <a:rPr lang="en-US" sz="1800" dirty="0" smtClean="0"/>
            </a:br>
            <a:r>
              <a:rPr lang="en-US" sz="1800" dirty="0"/>
              <a:t/>
            </a:r>
            <a:br>
              <a:rPr lang="en-US" sz="1800" dirty="0"/>
            </a:br>
            <a:r>
              <a:rPr lang="en-US" sz="1800" dirty="0" smtClean="0"/>
              <a:t>Spring Meeting</a:t>
            </a:r>
            <a:br>
              <a:rPr lang="en-US" sz="1800" dirty="0" smtClean="0"/>
            </a:br>
            <a:r>
              <a:rPr lang="en-US" sz="1800" dirty="0" smtClean="0"/>
              <a:t>June 17, 2015</a:t>
            </a:r>
            <a:endParaRPr lang="en-US" sz="1800" dirty="0"/>
          </a:p>
        </p:txBody>
      </p:sp>
      <p:sp>
        <p:nvSpPr>
          <p:cNvPr id="3" name="Title 1"/>
          <p:cNvSpPr txBox="1">
            <a:spLocks/>
          </p:cNvSpPr>
          <p:nvPr/>
        </p:nvSpPr>
        <p:spPr>
          <a:xfrm>
            <a:off x="5867400" y="4419600"/>
            <a:ext cx="3124200" cy="1447800"/>
          </a:xfrm>
          <a:prstGeom prst="rect">
            <a:avLst/>
          </a:prstGeom>
        </p:spPr>
        <p:txBody>
          <a:bodyPr vert="horz" lIns="91440" tIns="45720" rIns="91440" bIns="45720" rtlCol="0" anchor="ctr">
            <a:normAutofit fontScale="62500" lnSpcReduction="20000"/>
          </a:bodyPr>
          <a:lstStyle>
            <a:lvl1pPr algn="l">
              <a:defRPr sz="2800">
                <a:latin typeface="Arial"/>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i="1" dirty="0" smtClean="0">
                <a:solidFill>
                  <a:srgbClr val="0F430F"/>
                </a:solidFill>
                <a:ea typeface="+mj-ea"/>
              </a:rPr>
              <a:t>TTWG Board:</a:t>
            </a:r>
          </a:p>
          <a:p>
            <a:pPr>
              <a:spcBef>
                <a:spcPct val="0"/>
              </a:spcBef>
              <a:defRPr/>
            </a:pPr>
            <a:endParaRPr lang="en-US" sz="2900" i="1" dirty="0" smtClean="0">
              <a:solidFill>
                <a:srgbClr val="0F430F"/>
              </a:solidFill>
            </a:endParaRPr>
          </a:p>
          <a:p>
            <a:pPr>
              <a:spcBef>
                <a:spcPct val="0"/>
              </a:spcBef>
              <a:defRPr/>
            </a:pPr>
            <a:r>
              <a:rPr lang="en-US" sz="2900" i="1" dirty="0" smtClean="0">
                <a:solidFill>
                  <a:srgbClr val="0F430F"/>
                </a:solidFill>
              </a:rPr>
              <a:t>Cherri Schmidt (Chair)</a:t>
            </a:r>
            <a:endParaRPr lang="en-US" sz="2900" i="1" dirty="0">
              <a:solidFill>
                <a:srgbClr val="0F430F"/>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i="1" dirty="0" smtClean="0">
                <a:solidFill>
                  <a:srgbClr val="0F430F"/>
                </a:solidFill>
                <a:ea typeface="+mj-ea"/>
              </a:rPr>
              <a:t>Connie Cleary (Vice Chair)</a:t>
            </a:r>
          </a:p>
          <a:p>
            <a:pPr marL="0" marR="0" lvl="0" indent="0" algn="l" defTabSz="457200" rtl="0" eaLnBrk="1" fontAlgn="auto" latinLnBrk="0" hangingPunct="1">
              <a:lnSpc>
                <a:spcPct val="100000"/>
              </a:lnSpc>
              <a:spcBef>
                <a:spcPct val="0"/>
              </a:spcBef>
              <a:spcAft>
                <a:spcPts val="0"/>
              </a:spcAft>
              <a:buClrTx/>
              <a:buSzTx/>
              <a:buFontTx/>
              <a:buNone/>
              <a:tabLst/>
              <a:defRPr/>
            </a:pPr>
            <a:r>
              <a:rPr lang="en-US" i="1" dirty="0" smtClean="0">
                <a:solidFill>
                  <a:srgbClr val="0F430F"/>
                </a:solidFill>
                <a:ea typeface="+mj-ea"/>
              </a:rPr>
              <a:t>Jeremy Benton (Sec)</a:t>
            </a:r>
            <a:endParaRPr lang="en-US" i="1" dirty="0">
              <a:solidFill>
                <a:srgbClr val="0F430F"/>
              </a:solidFill>
              <a:ea typeface="+mj-ea"/>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i="1" dirty="0" smtClean="0">
                <a:solidFill>
                  <a:srgbClr val="0F430F"/>
                </a:solidFill>
                <a:ea typeface="+mj-ea"/>
              </a:rPr>
              <a:t>Steve McMaster (Past Chair)</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1" u="none" strike="noStrike" kern="1200" cap="none" spc="0" normalizeH="0" baseline="0" noProof="0" dirty="0" smtClean="0">
              <a:ln>
                <a:noFill/>
              </a:ln>
              <a:solidFill>
                <a:srgbClr val="0F430F"/>
              </a:solidFill>
              <a:effectLst/>
              <a:uLnTx/>
              <a:uFillTx/>
              <a:latin typeface="Arial"/>
              <a:ea typeface="+mj-ea"/>
              <a:cs typeface="Arial"/>
            </a:endParaRPr>
          </a:p>
        </p:txBody>
      </p:sp>
      <p:sp>
        <p:nvSpPr>
          <p:cNvPr id="5" name="AutoShape 4" descr="data:image/jpeg;base64,/9j/4AAQSkZJRgABAQAAAQABAAD/2wCEAAkGBxQTEhUUExQWFhUXGB4ZGBgYGBwcGhsdIR0cHB0XIB8dHyggHBwmGxoVITEhJSkrLi4uFx8zODMsNygtLisBCgoKDg0OFw8QFywcFBwsLCwsLCwsLCwsLCwsLCwsLCwsLCwsLCwsLCwsLCwsLCwsLCwsLCwrLCwsLCwsLCwsLP/AABEIAMkA+gMBIgACEQEDEQH/xAAcAAACAwEBAQEAAAAAAAAAAAAEBQMGBwIBCAD/xABGEAACAQIEAwUFAwoEBQQDAAABAgMAEQQSITEFQVEGEyJhcRQyQoGRI2KxJDNScnOhssHR8AcVQ4I0U5Lh8WOis8IldJP/xAAXAQEBAQEAAAAAAAAAAAAAAAAAAQID/8QAHBEBAQEBAQEBAQEAAAAAAAAAAAEREgIxIWFB/9oADAMBAAIRAxEAPwDO4sMvdRPkXVVB0G/WpHiS2XInqFFeYe/dRaaFR+FTKQRZRuDv1rDrA2FiS+qLbc3UX+VdOsbSfm1A5AKNq6msdrXr3BxHMM2nO52tfU01chjDg4gSTGhA5ZRUzYWIarFGR5oNvpXM0YjN28QIvrvah48dvlsPIDceVTUGd1FY/Yx35HIutc4gQgj7KMeWRf6VE8yls19gLab0PBHctIbMB9QTzors4RCQe7j32CjapWwsLWHdpqNworqG4G5uTvUbA7dTbbWiJWwkKBrpGcov7g18qr86gtmyoA2wCjSmuMUkBRsp1865lwShWD3vbwletX9XI94Xhcy6RxNa9rqNufrXU+EiCo+VSW3GRR9K5w8JAyEtk97Tr+NQSTMx/hHQUMg/sxwM4ucwxQxnw5nZgAiDlc71cMX/AIdLkA9ogWQA6Lh/AzAe7cjMB50p/wAJ8WRipwbkvENFGZvCTy5AczWl8TExj8PdqhXxd66rcDmx1IHpU2p+MYwWCULZokuCQfCDrz16Xr0Rxg6xxW6ZBemnHBEr3hxEE2bVlgByRnpcnxeulAsBlBt4ugptXIhMEdtIkAv+gL1wr4ZT4hCDzDBNKkMoNgdLsFFt/EQP51teF4VHh4UWJIgtgPcUkm2rMWB1omMdjw8LDMEiIOxCgg1xNgobsTGg9EFqsvbCBRMpVFTMPFYWB8zy+lVuVb/I21ov4jjwkRH5tNPuCu0w0QP5qP8A6FqdLgWI5109zqLXHX8KhkRwYOOR1RIULs1lUINT/S1W6L/DSPKRNPGrnlDCpVfm41+VAdj8wxIcxyNkVr92lwLi2/Wr3i+JIo1SfXYd2fqapkZ3x3sYMKof7GeK+UsIwrqx1BYbUrXBRgaxRX/UWrZ2w4lEEMYdhJcEgxsF9M216rIkHLmNaaZAkkEWZbQx+8PhHUUZ2kwkMc1hFGvhvYItvwofuNQejA3PqKN7U279L+6VNrb70XIXHBxAXMUZ/wBgqkY0WkewA8R5DqauuJZjbW46VSsaftH/AFj+JqxirVhMGr4eKzZSIwT9KFwvvKeQB2o3hGsKXOndqB62rp8KIxdic50UDa1RoDIBmN7gDy5dasOCgjAZZJRbIAq5dLHneq9LGSx8Q8tb/wBij8SG8AAtZRZr79QfLyoDHTLnAKuBoCDppy9KUz4dVAZSDc3KjYeVRywstycy32tsf+3OiMRNGbZGzm3iOXLc+lBGxsuYWAG5PLzphwrhuKkUmDCzygi5ITKPUZ7X+V697LYYSY7DQSgNGZRmB3NhcKfu+VbhxTikSjKJGOthkVmVbcvDsaJWFGYM7JIHV0Hu5LMG6ENbTzqOaQWBt8hvVj7d4gGcSMb5xkDEZWt0N9TVbflYWOtr70VDLMfi9TpvXSOShCA7jYVHJFc2JOu56U94BHHNIVeMtAqkSS94Io4jbwu7mwNhrlGtU0hLZd2AN7k3v/toWUm92IAGpPQc/pVr4xBgJJUWEYgrkCHIixqzi95/tBdgbjbe1VJoTcRAF27wRgFSGaxtbLuGI60NW7s12ex8iM+CSSHCyFSWZxFNMo96zDULvbrTTjnZmBVlkMcMao4N8VO0kzooOYJfa5t12q/vjkEYXuMRIyKqgBMuwAsL9PpWY/4hklUdsNKMrWvLF4B1GYDT51EIsEHlcvfLE2oUi1hysPSrBwvs5NiQe5Coin7WV75VHPKPiakuEx2ZBceIk3VdbAbWG9rWrUewEmXhsRkRxmLM5fwqpOgBLfKi6l4P2WhgjzwwKHy5u9fxSPzuCfd9KTYzEyoWMarJmt9lIxVGY89Nj5bU6SMRxhsQzLGBc537tPLMzaWvbaq1xbtphFzCCN8SwPwDLEG/Xf3uXu0Fc4nxTvZMj4ZIZVuCUlZo/MMrWy20tbehZIPO43FtqHx2V52BhKuwWQi5cEHmedx0PSr7wXh3BggDSCSQ21nZohpvYCwFE1SNb86Lw0BkZVU6k766DmdNaYdq+FQYeVGgYCKTZe8DrmH6LDX60Lw8Rq475sQgXVXgK3U33IYXI8qjWrZPhZYMLeLGSoiC2ZRrYnfu1uM19j0te1A8RxywkD/N+ITyWB7uIItufiJ0+hoftd2kSSGKPDM4LsWmJUxkquip/uYXNuRqtxyXFja3QVWbDtO1WKBa07Mh0KSqrgg7hr7nzpXLhlYnLZNdFHujyFREV0QbedRp5MrjKCuxHzsRTLtMmaSMgD3STp57UDHj2QBjqF1+QOv7qufC8Kk7lxlZSoZbWIIPL5cxyoKE+HeQ3CnoBVO4jhXEsgI1DsD9TX0InDY1t4ALaisR7RX9rxH7aT+M1qM0bgsV9lEFA0RQx+QrvFyBspzXJJ1tpalmAiYqgG5RT+FTzxNmIJ2Nx1qK7hjZJACATuLdOlFtI5Ym2h+H9GpcPAL5sx28tPpU+GOa4YDQ6HrQQzYEtbLvbrQT8OIZbXN+R0tTmxAsOvWpFb60XC7BN3Myy9x35DKq5nKxqzHKDJYXYfStFOB4m8ncf5hh8PIEzOmGisABsAxOp16XqhnEDx2UjzOx6ab6GnGK7RA4ZEXDWxNwzzmVsofm6WOa/kQBrRmwm4lj8Wbr7VJiR3hQJJlKmw1Y6AjyqN8BqDqLb+vWg+IwZytyTc3dxpqfh9edGw4dUygs5sfiY0EU+E5C9/xqwdkOzy47DxK+LMSYVmVsOkYJGa57y97lmvbMQdNLUrw7h3tqTa4trvyt186ZcGw0K4yBZS0YLWMkb2IO6Kx5rffpRbFgxHZ3C4aGVpWkkAZXJVbyhP8AlZr6gnXQaWrOu0GOeDGSy4UmLZkyHxAWtqSD4j1tWodqsFM0SjDMk7ByT3bJmsL3VLnkN6z1phMyuUSMouVCvvOL5jJIebX0HQURaDDhvYkxj4nil3Uj874mk6ZQCVu17cjVW49i8VEscUeKxUsGIiD5ZGUlidXFreGxy8659tkjlEqSujWOuYkfQ6VyjtK3eML6HUAAfqKvwjmfSrpifsbjHwUrSMAe8iZAy6vC24ksRY+YqfsrGmLxJXHyyzShc8V38DlTqCNBYeEgb0IYs4yg76G3LnQ6MneFgQrREZSTrcfGOml6gvUnZSIM880U+KIQlYZX8Lm1vCpI0zEHy3pvhcSseCMrRQwLELOqIMq6aqCffa3Tc1VeKx4cE45J8Xi2QZ0zsyRYYt+nI3wliBkG/MWpDxfF4nFtF7VN3i/BcLHEj81CLu3QmholJs4eQAgyNm13y8lPT0oWbFBN/FrYgDWuMPjAS+XVQ+RSPitz+tStGFHnqTpUafmxClcpFwR7p3HmOlEYfiEsaBYRFJHfXvUzORzXNfTTnag8NBclmbUiwA5Dl86A4biGIOpDKLbe9rvRDTjfETPOzhViUgBY75soCgEA6b2vQaTqoJUFtlGnM0T3aS3zINB7y6b0G+HZZxuI4vzZt7xO5qgtX1sdCN71Mjf2KgkJ1LNpff8Avf5VLGPDt9QRf61BziDZWtbyvRnYntGsUgidI41YECRbjxZs3i6AnTNS6drg/vN9qSQOCxHIgqdDrerBt8wAJJcaAbm4+R51iHHyPasRqPz0n8Zq/djOIGRDhwodoSMhf/lna/XKb1nvHoLYmcXXSVxpt7xqxPRlhYz3UJA1Ea68hoD9bVHLIzG4F82ouP51Y+yWC71YQwGURKXvzAUWHz2tUHa7tRMsmIwqMjYd8pCvGPs/uR67ba1F/wALIoyqhQQpI8Ssdh5V1gsQESxObpVfhksLcvXaiDKAACy+RBFUWKHFoy5rG34V4+K56b660mwZkN8iux+6pt9TYUx/yyYm72XzY/v0vWQTDJcXGtr7dKgllBBUMYyb6nex5C/OvJITE2UtmG4YaXqFmzC58Q9NaA1QDlLbqAoJ20FvQ9aOPBmkw8k6uoyZiqNoXy2vZthvzpCyxke4c4O6lsoXmCoFrk86lk4nNFG6Ix7tiGKLzHxBj8IYaG29hVH7hExMRkWyO4yCQHxZOa22BPWiYZMq2NiOfW3Ma1JPwdYSyJqrqsiqd0VxcI3LTkedRYSPMoEh1U2YWsvl+61Axl41KMMmEjyx5FMfeKLM0DEHuxzWUEC55g0vyWIFrDb6Ufh4cxKqqElCAX+EDmDyNDZ1yePwhTz5c7k9KgJw/AGnjik9oijWSYRDNuuY2J6Zui9addouAYLDzdzh3KTxRq8kGa/fxg+IEneci505cqQ4fFYpwvD1jbJI4dYzHaTqXBPwgag7a0X2s4JDhY1dTJ32Y5te9DsSPFKWsYmAvqtxparEpj2j4rwuX2VMIGhcuqNaJg4jY+7YnU5jvVm/znA4OOSHDjDoIrqBJbwyDU94WuTqV586yHh8yhnKsGYG5YmxvvmHP507wPBoJY5faMX3bGxsIwzt94sT6b0MNIO2LZh/mmHeYIR4IgEiUkbvGDaa249KV46LDHGtJABicArK2QtZVaTTu7HU+L/ppN38cxERaNO7vkIJVJX2AU/CPI6UqxEDKSJIyu+m6+diND+NUxc8LwCQzPBGIgyIZAivdbHZFPNwOXpQeFkJjN73Vyhze8CNLEciNqA4L2gkTu1AJkj/ADZW+aRb/mpLA+H7xp1jZTIzM6xo7tmKRiyA9PM9W5nWpVQxqM2utVySTJI+4BYqfS+tWbDw66aeu1VmaFppp8gzBSzWvbQb5etILAjC2ZbWAvv8I513w+Y5AetzY0vwGAxOIhaQKwhQgPIxCAkAWRQxGawsSBrTCD3RYk/K37qArBO0c6zRgMRqEYAqCNyAetfsdxZ5XZ3WMFtPdP2f3l13NA4+bIpPO4Gv0qOUZgBuTUV3BEhkTOWCMyhmtc2JAByjUgnT5067cdh0w0ZxWFLFEb7eNj7tyAJY7fCDob8taQcRuuo0OTcjoRatk7PY0YjDxyZbq8dipA8WliCOYNVGQ9lsU4xeHETDvGYBR+kp94ny9aW9qE/LMVe35+Tl99q3DC4PC4Q/YYeGJyde7Sx+vTyrCe0r3xmJNhrPJ/G1WM094XF+TwnXWJOv6Ioh+GxSgd5GHy7XJFvpvXvDT9hhhbeFP4RTGHYjnvvUbnwEODYYa+zRm43u38zXEWBjQEJFGt/uA/iKOim0W3MbVBK5Gh61B6ZWsByAtYf02oeRdOWmt66YH186sXYXhUOIeWSdQ/dFQiN7tyL57fEfwoKzHw2fEr+TxtKynQr7mvw5joKUY3CvDKY5VMEo+GQWv+odn9RWy4sSKSIkjZF1ymbuI/PQKbkDma44dxLA42NsKZYMVlAzKfEqg7AMbFgCNxVZtZDHM/ulQqtoSp1a2ozeVAzE5bABGF/dv56dTfpVxxvZmOJ5WTMuHhDd+7+KNHHuxxLoWBGXnpfypHCmGYqzNtGC8UoJMkhvpCRyQBSPU0NTLgyI8KUcSPNDdxmvkIsqxk/CAD7p1W1ARSomJUTo5QkBkBtmI0yBjoxY7MKacG4ZGVy96uJNiRC/2Iz3soc7spJG29XLjHZ9VwypjMTJlYKJDGUVBr4YkSxYIh87m29BRWYBh3iEDOfsmNmC8kb6jWuMaukqshXKNVIvoNcg66fWjsLwXFTyuTGzd34RbUMOUgbmWFvpT7hnCBApnnw6ySRuDHCz2GYa95I9jlyj3VsdQKjTrh3Y3HGATDF91ipVUKkhLHu7XWMv7yk/og25UojxeJlxfsGPuwItiDlXNGMpKuJEGXkDY7+tWftR2ngxEM0Cd5nmjsrFbKrHZ83UG+1qq54M7RiM4oJFlCvGkRPeWIYlnLXNyN/lVZx+4lwGWPDjClVxTRDvkkhQLLFHe6pIxFnLixCHxfuqvf5u5i+xRFzsSQVzMRtY+YN9BV6j42yKFRVUg3zJppyZhrmK/wAqrI4dAAqtGbDmrWc3JJYHkxJJpq4reEgkmxEcZhV3YbAEWUC7SZR4bWBJuKcjsnK2H9oOaLA959mt80hJ8OcA+FFJH0q2dneOYbBwlYMIrTSOUZ3cJnQk2Z2IJFr+6LA0l4/2pxUkxhGIRolQIyxW7jQ7rpfQWG+4qp+g8OkcC5YlCA6E6l3PUtv/ALRUEzeeo11U/ur04sLp3SNI1skrf6LDmB94X3ozs3iIhPI2IQSxxrmIcWVWvv6VFKW4kzsI4gmZtM17jb93zqv5bNdtGVt1I3vyI3qwBZJtVWONGYkaXY3JtltspHWkuLDZySptmKAgeEkfCPOkFh4TOMSjoxJcHN3ZN7chPEDoZALAr5VP3gFyhLLe2Yix+YOopfwvhpQiRhkcWMdtGQg3z+vlVnkm9scOVjjxtgGsMseJ6EclktfSgq/HToPWp8PLlRZDYC1ySf71qPi8ZBdWBVozZgwsyn0NJO7GxN9fd5W3vQOBjBKSdcoW2v8Ae1aX2Dxzf5fALFdG1tqRmNrVkMMjC7I2UhW1HodLVrvZdAmDw4O/dg9d9aVTnNqPXnf99Yf2kP5Xif20n8Zrag4J2OprFO0Q/K8R+2k/jNXyx6XDAJ+TYY6g9zHbex8Ar2FWu2Y6AakbV3w/w4SEG4th4212N0Gt6N4eiE93YkSR3IBvb71/5VlufC2RTrpfmKhaQsbdOo2ozEQHuwwJbKzAsPdI5G/lXIgOpANyBrtQRsNeZtvVi7AtL3k6xQGTRQSTlRT68zbpSPDqWDCzWtpbrpXEmKKWE8uKjwyt9okJC2DaFjYZtL667CiVfuOomTLisTBEtvEHyE+QCXu3zFZjxybhZOaB8XLiFF0ljjWONSNhlkK2HmoNWHj/AAbBQuY8NAsktlnLvnmlaPSxU38N7c6p3al1LqFQpoCyH4QfdAP1qo9xPF8RND3d3EIIMkOcsHIOYSLm28WpA50tLkm6sy687KfqaiwmBeXUaKpIzM1rDy60zjw8kiAPHntsW0VjysaaoEyEfGDlIILWJB8iNae8ABnzMou4OUEnVieQJ0NDw8GRd7/qDYfPerL2PMa4hVMTSHIe5jTSzDxc9Lkc6C58LwPs+HVApQnxOC1/EaU4/FNcgFbHcE1XeLdppsW4ZYmhVLgIWBF72YFhoT+FdnuSQBldjbNq2XzsxNmt5VFd4yFF8QZb318Q51J7ZCRYzIDbYXNeTYVU8Vowu18t7/Kh4eKRxtlU/NohkHrYZred9KCSWS1lj1JGrZSAPrXJwqENmDufj8Vr+YI1+lHNixJ91rarcEEfpKRoQeVRunOxPL+/Ogp/bHBZXSaOQusn2VrWKFRpGeTKQNDvQ/DcJlQEnRdLdWP8gNKf9q8NIuEMhGRVdXj0ve/hIP1vcVVBxOUHR8qgaKALX66i9VDCZQzSoTpl133tfao+FYoLhmLd6S6lXA2KnYXNLDj5CrXIOfdudH8EiMj3YlkjGULyLHYG3Qa0A+L4m7Cykoo08JsbAczT3heGyQoDq1r6cr7/ADobGcPR3jsAozAFbaMPP50xxUmpvqf76cqKhxM6ICXawHO1wPWhFxjSaIhUG2Vm9+/6QXkBuDvXMsZZ7EZiBfJ8A6Mx/Ac6nnYRITcs7aZjzP8AICiUcvF4cXfCY9mzjww40Wz5tgknIr60h4p2cxWHd0kgkfu9WeJSyZTs2gvavOE8IfGTHDwLmdhmZiQFRQfFIxP4VpggfDxJGmJLlAALuSzDmSRoR0Bq6kZHCVtqRyGu+ptsdba1skU7BEWNLBVVczWtoLVFJwjDzEs2DgLMczSvcOWGzWUjTy2oibBBjeRy3kNF9KlaAyYgEjPIW11SPQfWsk42B7RNYf6r8/vGtxigQWGUAAjlWMdolHteIsB+ek/jNPLPpfuEYi8OEV9R7PGDpy7sWo7huCIcEKbKSquV0PPXWuuBBfY8JdGZu4jHhGoBQb2pnFjApCkG/lqfX0qNT4HjwSXK5F8XidSdL/petDRYZ8zLoeWXc35Hypjg8YrOigM17hTl0v586B4/xtcNmCrHJLyUOCFH/qEeIHmBQLOJKIVW3vMSFW/vW94n00pPLKzqxZiz2sWO58jUOL4o0r5pSM5FgALC33R0/pXAl11t68qBlwztFPDGY4pURBpaSMPkO5I1By67cqr+IwkssTTXLpJLkE+b844+5uq0dlXXaxGvrXEMUatmCgXOoGl/M2ojvC4comUve19Tpl6/+aKuoZUTxKVGQrqXPQdST+FLeKqcniliWMgllBvIQORB2Hlzq6/4b9lPZ0XGTxOZ3W2HQr+YjOzkcna505D1q4mjuH9gnYDv5+6vqYo0BYX+FmvofSnfDuyOEw8iyAySONi7nw6WuvQ1NJPIASARudbjXrrzoL2227xrz8UoHruai4Jw/Y3h+jd0X3ILuTY86XcZ7LKVPsdo5L3Eb+JX+6rf6Z6dTU7cUQbzw/8A9Vb6WNDNx+BRdp/TKrt/CKGKBLNYkSZldb5lkHiUjdT/AHaoXlJW6j/xV443NgceQnflcUqEpL3TDMqi5jcEWcf+4X0rMHxoOsf2aEX11Nudzyqmj24kkZGZrHMLBfhv8XpTrB8U72O97WJW42NuY9elVvhvZiScGUEpDfwHI7luraDRb8zpTLA4fuQY+8WRWYujC4N/iB/dRTnEtnwOIj7xiXU5EYXCZPFdT52rN1a4B6gGr3C4zc9mG/UFf51SsRh3jHjjkQC4BZSF308W1IICdPnrVm4Bb2YEC12bN5m9h6aVXIlzMo8Vr/CpIsOXzqwcAxIYzR5Svi7xAQR4drC/nRB+HTxDoAb9b8q8kPr8hr8vOuoRcv5KpHpc16VvUUFh5WLFAuVAbnW5Zj+kevlQ+PObxAGy6AchTSCIKCAAATew3PU+tIZJrpvuaoZdlMc0UkfJM9pLG2ZW01Ple/oK1sYZFJygAdbbjlWI4bMAxXlZut2Go0PLStjw3F4jFG7uMzqGIVTvYX0Gg+dAYo/vyqOcaigpeOC32aE+bGw/dQ8HFjm+0Nl190XJqBkNSPl+NYr2jH5XiP20n8ZrXTxlBbLGW1+I2tWO8exWbEzmwF5XP1Y1ryz6aV2fikGGwxznMYIrW2VcottTYliV+0Ug+E3Hu2+8OXlSfspGBhoDqPsEZm2+Eda9nxgL7ZBl0F9/O+1ZanwF2mxxI7mN3SMLeUg2zHlruqjqDrXfZnsOssazNiO6hyliwXxOALsRfU2GuY3qHjWHUx5s0gZtGAVSp5rcE/8AmrfNxmZ4ofsoA4izM8rERK66D3ASQ6gBlAsBRKq/aHsgkZKYXEZpI8jOmJYKJVe+VopNhsbrbly5p+MdlsVhYxMxhlS9pFhcM0V/iOvjHpQ3aLGLIxwxnMoBDkmMKFI92KPW/ci7WHnQPD+zaSuiJcM7WJQXIHM2PK1aZ/R3B+FzYogxkRwgkNM4sg8gT7zeX76a8W7PQYeEyMuIeykiaOVWjB5XsPCL7iv2Ouz9zfJEhESKPcRb7gdb3b1NXuDsmsah4Mwa1rWtcc1cHdSL1GmLRC6e+oZWE6uV8WZeQ/THRavvaLGSviXLyyA+A6MVW2UGwtub3+tJu0HClgcd5lRGLPGFbMyrbYc0BPu38qYcU8ZjLBs3dIdSDtewJB1NqhC+WPOASSTpY53P/wBq/RoQdbEbW3tz50TYKDqPkPKo1YX0F/X0ooeOEX1QbA6Aed+VTBANrjXl6VLGhvqQBrUq2/f5UEvAfDioDfZzudrrvSPs3w1UU4qZM9nKYaJx9mzqTeZzfxIp5aXJFP8ADpaaEgDSVSSSBpqK4w0QbDyIq+LBTyRzAako7XWW2/r0qpTThxxcy94ca6E3CqoRVF9SbZdF6Cgu0XCASzyBfaIRmSZDlWVeecbXHkBTzs1AkAd5Le6CjDVQL+99KZdpeI4VIHxChZEhBZwBZWuABEbjdieXQ1DcZ4zKUjk1GYEt0sOYPpTrhTsRmiYOBzUhlA31DXF6pEOLUiQH7GJ2YsEue6Um/cx31Lch0vUeP4m0mQIDh4oxkiiiYqFB3LEavI3xMauGrXxmbJd2kEXMEBRr6WpEeNx28UshbbMYwdz1FtKX8B4E+MxKQKbMwu8h8RjQbsb872HzrT4ew+BhjbPH3xtq8g0BA1kI5jyoKJh8UC63sM10uNjfb0opa44vw2OMhoC3dN7ytqUb4XU/onpyriF7rf8Au/OoqRW1+VJJT3cmlmyktYjkadA7dKUcWH219vCBeqV1DZJdb5XPvcwW5elW/g7WgQcxcHz1NUdBqASdwQfntVv4TfuyDuHI/nUSGWYV+byvUKuKkv6UV0m/L61l3Gf+Im/av/Ea1FdbetZfxr/iJv2r/wARrUZ9NI4GrPhIATZTAgYsPhCjQUyXCQZQxLFwMi2XTy0P40J2bZXw+GjFpJTAlhIcqXCghbja1dti3YDMygg2GQZTubqPLzrLU+JMThUc2N1a4Ize/mta1huKH4mMbhUb2YxiM+F5CLvtcqqNoE6sBejuBRF3knfV9I0zC2h9426+dA9s8WSyRRguT4FRd2OwA8y1BV+L8SlxCKs/dyMtykuQJLH5KUABTya9QcKx8iurxXE8eq22cfEn+4XF/OusZgmhZlmVkYNZidQG6G2l/KhXRhIGQlZFsyMuxI1B+fMdKrLQIeFpjD7TAmbDTjxqv5zDygDNEw3GvP586ug488OGMmIWyotjIxt5C/K9vrWXYfEd4faMM7QYgi03ctlKn0IIZW/StcbUHxp8RiXXvZ5ZXXZJSAh/VAAAbyN79RQKuJ8TEmJlnUfnTYDTVQLa/S9qsfC/tMNh3y2vGQQORBOvrVZgwDd/Hh2DK8pAQlTcMdADyvfTernw3hT4eARSqVdXa6s2uuxHrrpRY/PEMm422tqaCRCPLWjhhJAbhfIXavWwov42C9BfMfwqKEUa6nS/lzrtYgQMp16Gw9aNRlX3XjHMm2b0qNoW3JFj8QtagBkNh4lG41J86W47GyYfic80MgjlL32urq1vA681a39KaYmRdQSPU/hU2N4FC9sVJd3mhHcxE5EDKMpmaQX+zsdVtzqxKO4R2sWZWCcLkdortIYZVEC2Fz4m0GmuQ61T+0faObGBS2WLDRscsKXyo42Lnd5LH9UaU6m+2heOWfLDh4lLR4Vgucg6zKvxXH2dyTttSnExHEGCXIqRhT3WGUWWFAdmvYs7bsx3vVZJTY2FyABpbUj16muUwp+E3q1zQ4Z1s0Kx638GjKfJulKZOEFNY3EiDU8mHlbnUaXP/CnAZYMRiGFjLJ3annli0b5EkfSmfbPF5MORr9owjGvlnNqK7Jw91w/CqdzGHPmXOp/dSLtZPebDruFcyWP62X8Kiqyl9RyYW/pQuEazFSd9R686OxmYOWItds6jbw3sD6b0Dj8BfvAt848RX9JTzHyubUBDTx7d7Fe3/MW9Q4nAd5lHMaj/AL1Bh+CQqouisSAdRoR9amOECq5QBdtr7dKqPBw2xt3gH97U54WLId/e3pXHCHRDr4GJprgjZN9zeoDhXtx5VDGdKkv1/vyoqWM2tWXca/4ib9q/8RrTlUk6bC1ZjxkflE2v+o/8RrUZ9NA7P4OaXD4cjKkfdIC3MeAct7mrBh+DqpLs+cixVrnwqOR86J4RioxgcHmeME4aIa6EfZjlzoXE4qMG5YkdF5f1rLU+HCjwjpYm/qNqqOLwzKsuLGZhhZYgttx4gWPprV2ZPs9P0Oem+1UEloyzO7CCZjE9tQDbc/1oLW0kQfirYhRJCVimyG1zdTqo8jbWs3xmBkjYq65WQhsu9lbUWPMWowY8u3cMHLeCPweOQopJNuotqfIGn3a3imDxLQSYVzI6q0buEKoV+Ea876DyvVQg4TwLGhfacPCzrlJVgQRIl/EuXc2sdDr0opWjxKkxsQ1rNGd1I3XXUEH5irX2DxeI9kaDDn81K12AuQpF7XOg1JobinCMLIyYmTFFZfef2QBncdHNrXG2a3M3qIr+N4nNH3aAHuxkN85zqQwOcX93+dWSDEwYhLYiV1mTUyAZw6DUG3NtTUUa4EMGfhssllu8hlzNkGuZlBF/QCnuFThEsA7kpGlrjLmWVb8yp1Hzqm/xXcVj+GQhg2JnjJ2zQSWJtsDlsT6ULg+M8OkFws8+n+mJFyDnfSxJ8qcxtHGrt7YrwqtyJYyTlHroreYpNjppZ44JmAhwrSBYcilWA/Ta1sqsbjxXv5UUc2Pw0QH2JItmKhsz5dbNlOuvKoDx3DAKx4dKqMCVZmhLW+IuA2aw1sKUNHDDjQ8jR4d2MkUheTa2Uhtb5bjblrRMGLgjZi00KSmxQPr3sTbFW2F+h1qKM/zYyEhOGKLKPFL9lHkOzAmzO1re7feg+0fEe7AefLGFQrBCgsxB3AG9ibG5000pnJxONkUmfuACAuIZw6A/cJBVLbaiq7N2WwuIkLRcRMuIkayDvFkdzqbGw05+QqxKqESM75nVS530sB00H93q14cvYFmJYgauSzW5XJ/vauoOEYWBss0pxOIU6xwHLBHyyvIb5pPIU29niIuuHVIlUtIO9zsB1PQUpCoyEa39dK/Sv4CSdLG/9imOKhwghV1MqzOoeKFiMrobDNe2g1vrSHGraN7cxYA9SfKorWIVyxRoNAkagDyAJ/nVD7XsfaFC6kQkfMtcVoWMHiI28I220UVnnaNbYpm+4gt+jYaH50H7jcyMURNRHEEz/pHc/IEmhVxAPdFgLoBfT3lJGZfPS9M8d3b4fCxwXeSONu+VBtc3BJ5m5NJsRhHjfI4ysACQeV9vrQcvCiO6RvnhDEwta10OuWx1XKTb5VIUW1iTqNyajVKIWIc/lQLeH4rK2U3Ou2uvzpwraDw5R0rxIrch8q75eVBJH86KVdNKhgX1pxwrh8TsBJJckG0aAk6fpH+lANw/h8kzAINAdX5AdfP0FZjx/CZcVOua9pnF7b2Y61vRAUKoFgLAAbCsK7SP+V4n9tJ/Ga1GfS6cLGXDYYsAbwx26+6KPwGCllICRtbrryozsw+GTCwFY3lk7iIs7myqcg8NuY86ao2LxAslwh2VPCo9G3NZanwXiy3dsNc2W3odr1SJMbKuGbDjCxSxvnDPntL4bkkCrn3bCEq3vKCDqbkqb1W+G8GbELIsSCF0LNPi295VIzCNByLDRjyFVKpvApYEmWWRmFgyiy5rsbDKPvWvbzprhsCzQo8Zez4lou7ljtKAAWjkIGtzot9hfekWBxbYaRZUysiEsVK+ErqGZfvAG4PU1ZcHgcRCrY92xSxFcizZ0fENC5+xjGe6km65moOuGPNHHiou5IRymYMSpeUE/ZpYWa+mbXQWtev3FQCpYxZpCA6RI5yRy8mBIBIXe3lVr4JjF4hKqxxPG+GVTlnYOmuglHdn85cHeuuO8IxglyYbCxTi1+8lcqovvsb5gfxqJqopxuTMrycPeeYDxO2Oa17akLlsA3vWG16ixWKlkCuYYoDFIzyxk5kmQ5dXcalRYjJb8au2C4DONMU2EA5rDG2f5u1xf0r3iPDcPYhs1j8AsB9RuD51VkVXGcVxMjd5DCBlt3EZjBhP/qFAdANwb8r2qXGDik2W+LlcCzSKoEK6a2FgdOQqxwgxqGzrh4VFlL5QLDYAnVqT4vtTEoyQI8xLe/MzJED1sDntzvtU0xVuI8HhBYNHfKyrdruwU3sMx8zqaKw3YfOy5XPdgnP9kSw/Vvp++g8RPi8TO0cQEjI5zyJpGToV15Kutr6mrLhOENGt8Ri5pJDuodo4l12VQQXN+tFc4PsmsLWEk7Kd1aJQjjkLFv311h+CTQN+TYcySSgqZ9A8I5Aa6Jlv88tGxwMRdQw+9LI1gP8Acb29KXccjMsamNpWygtJIsndRhB53GfW1hQCr2MKk6Pk3AZgGDcyzX8RJufnRkHY9wjC3gazOGkUBiNhq1VKaFTYJLO9xdmZzv0AGtBewupDGObwnNeRHKabHxeE286DUk7PrMftURsihF8SobAaAG+utd4fsqkJEoi7xozmUNMpF+uW9jas7x2LbE5DMiExrlDre7X1JPIfKoZcHdGABFwbEEj8KI2TFr4j5jW/pWedqUHtDczkXxX3FtvlWhwvnihe/vxI31Fv5VRe11xKNPhJB62NrUUnwwZQcjsulmynevzztKczEs5ABIBJ02FuWlFT4YxBdGCsudXPxKeXQEG9W7s3wcNhYZWZrsD4AFVTruWAzH60FKQgA6j+/wAKLwWGeU2jR2POykD99hV+9mjRVEcMfvH4VNzz13Iofi3G1hXKfG+wjQ/vY7KPLegVYXspKQTJIsdh8Pi/6ibAUrmwqKNJe9PMqtk36nUn5V7juIyzn7RvDsI1NlHy+L51LhsOXIRFzNyA/E9BQRRRk2UasdABzqy8P4SI7Fvzlt72C/dqfhnCRCtybsRq3TyA/nRDjXegiKa7ncVh3aP/AIvE/tpP4zW4lCWFuZ+lYf2kT8rxP7aT+M1qMem39j+CwnA4NshYnDQsczae4OVWWNNNLaeWg+VB9i478OwXX2WH/wCMU8CaaaaVKSqri4cs0i6eKzDTTxCxH1qoY+d09pw0Z8WLEcajezZsj39UAFX3tFAV7uQbKcjE9DqG+th86pnauFomWeIDOjrKo5Eg2ZfnY1GvsA8VwS4bFyTqtkwuIgUoBdTFKpjYkdLn8K67VYKbCx+xH/hO/wC8gN947Fjhzc3sj5SD0FqZ4WbD4teJu8yRrMUy94QGXILg2J1Gfa1VTjPE5cTL30x8TKI0Qe6gt4it+R3Jqsz6tv8AhGl3xcn6idBcEtb/AN1XLiuJAB1sOZ5elVfsM4g4csjEL3ztIWO1h4B6+7tS7i/asObQjORtIwsn+1Rv/utUWQdxPiqJvIkY+8d/Qc6reN7S5dMMgLbd7MpP0S/770tVZZ5DkDTStuF5evwr8yKdYLshs076Mbd3HceuZuXyo0rUzPK5eVjI5+Jzf6LsPUCiFwahc0pgKkaJLLa99PEANvu3q9N2cwYS3c8tw5DW6XpbiuEwF83cpoLBQNBbnbmfOgrsvaZ1jEcLYVQNjH+bUD4SN2Y9b1Fg+0c5sRJhItfEzgiw8r3q1+xRW1ij6+4P7vRGHhi0IgiOg3QaefrQVjEcYlZly4+KQZSWsw7n0PhuT5UJPjGZtZ4GW3iLqQB5Ko0NX2PDx6/Zx8tDGLX60VGg3EaMRsCAL9BfcLQZzHw+AXLY2K3ICNt/I35dK5xEMTXBxjsbayFHyfqqnxEc6v2HwbDxTmOSS5IRUtFF0yDckD4jrejYp9Dfrvp9fWgzFcPhVYETSMp5CFr39eXpXsmHQ27oysNiGjK2+fOtLXc20HqLH1869WVtyxPlQL+DMDg8OVzEKgQ51yN4TzU7b0q4/Asj2Y6nRfIFr28zzqyZrhhfZtz0O9/pSnjgIMRWwYOsiNyv7rX8rXNBVOJYlnSNDosCd0t/Iks/zBAt5Uw4bDJAvfiHEKcoUM5+yAO/hvsfKlM+WRrG5UuS19Li9z6Amm2Px0uJbPITYe5GPcQctOvnzoPz8Tmkzo0zHPoTa3oNNgOVv30HEn2eXa5BN99OZNFYOBmcKqsznYLsPU7D51YcL2cVCrTeI/oA+AevNqBTwfhLy6jwoP8AUI/Ac/WrZgsKsSZFv5sd2/oKIU+Y2sB0FTAC2/8AWgFMYvz9f75VCDc316Wo0P8AKl+KcZjuNfpQSJHqPWsI7Sge2Ynf8/J/G1bhHNqL7XFj86w7tID7Xif28n8bVryx6fRXYo//AI7Bf/qw8x/y1p4D/dxXxcOXoK9FMYfZeLhWRSjC4YWOo+vqDrVG4thyQcPJZZdTGx2kA5A9WGnrevm6osRy9P50xZcaxiOHnNdo/EGsQ6i48qiliN9bliLD/t0rKpNz61wKct9NuigxGLZQFeTIoVESwjQDTnp53Ou9WTB9idjiHvtaOMgXPQtz+VfOmF2b0oanKdvr7BYBY0Cxqsaj4UGp8ib3PzoHiWFEVmYXBNsoYAk9egAr5RXcetd4jf5VeU6fTzB3uTy9Kj9ksbgMflXzCa7WpyvT6j9jsvuknzsLVHHgyfhsP786+Xmrw05On1XHAT1tfna1FLCQNRf6V8lGv1OTp9bSQsSCRYW8qFODIB/culfKdfqvJ2+slwxvtp8q77g22/Cvkqv1OTp9ZJhja1tTudN+vptVe4xiFUZJRkcElc3ukfFY9OYr5uruTYelTk6bng+HLiGKwrI97ZZVF1U63Rr7q3XlVh4Z2ZbQzeAf8tCCfQmvm/DbGoX3NOTt9dYbBrGuSONUXoOfzvc1zPhDobc97j+tfIx5V+NOTp9cLD12+VSlNBpf6V8g17V5Tt9dmFrbWtte1LXUljcbny6V8rGv1Tlen1UkBut1vqByrC+01/bMT+3k/jaqTX41ZEvp/9k="/>
          <p:cNvSpPr>
            <a:spLocks noChangeAspect="1" noChangeArrowheads="1"/>
          </p:cNvSpPr>
          <p:nvPr/>
        </p:nvSpPr>
        <p:spPr bwMode="auto">
          <a:xfrm>
            <a:off x="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Make an IMPACT: </a:t>
            </a:r>
            <a:r>
              <a:rPr lang="en-US" dirty="0" smtClean="0"/>
              <a:t/>
            </a:r>
            <a:br>
              <a:rPr lang="en-US" dirty="0" smtClean="0"/>
            </a:br>
            <a:r>
              <a:rPr lang="en-US" dirty="0" smtClean="0"/>
              <a:t>Cross-Cutting </a:t>
            </a:r>
            <a:r>
              <a:rPr lang="en-US" dirty="0"/>
              <a:t>Program </a:t>
            </a:r>
            <a:r>
              <a:rPr lang="en-US" dirty="0" smtClean="0"/>
              <a:t>Initiatives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sz="1600" dirty="0" smtClean="0"/>
              <a:t>Jetta </a:t>
            </a:r>
            <a:r>
              <a:rPr lang="en-US" sz="1600" dirty="0"/>
              <a:t>Wong (Moderator)</a:t>
            </a:r>
          </a:p>
          <a:p>
            <a:r>
              <a:rPr lang="en-US" sz="1600" dirty="0" smtClean="0"/>
              <a:t>EERE-Led </a:t>
            </a:r>
            <a:r>
              <a:rPr lang="en-US" sz="1600" dirty="0"/>
              <a:t>Pilots &amp; Initiatives, Lab Corps Pilot, Small Business Voucher Pilot: </a:t>
            </a:r>
            <a:r>
              <a:rPr lang="en-US" sz="1600" dirty="0" smtClean="0"/>
              <a:t>Joyce Yang </a:t>
            </a:r>
          </a:p>
          <a:p>
            <a:r>
              <a:rPr lang="en-US" sz="1600" dirty="0" smtClean="0"/>
              <a:t>SC-Led </a:t>
            </a:r>
            <a:r>
              <a:rPr lang="en-US" sz="1600" dirty="0"/>
              <a:t>Pilots &amp; Initiatives, Accelerator Stewardship Pilot Programs: Eric </a:t>
            </a:r>
            <a:r>
              <a:rPr lang="en-US" sz="1600" dirty="0" smtClean="0"/>
              <a:t>Colby, </a:t>
            </a:r>
            <a:r>
              <a:rPr lang="en-US" sz="1600" dirty="0"/>
              <a:t>Office of High Energy Physics, Office of Science 	</a:t>
            </a:r>
          </a:p>
          <a:p>
            <a:pPr>
              <a:lnSpc>
                <a:spcPts val="1920"/>
              </a:lnSpc>
              <a:spcBef>
                <a:spcPts val="0"/>
              </a:spcBef>
            </a:pPr>
            <a:r>
              <a:rPr lang="en-US" sz="1600" dirty="0" smtClean="0"/>
              <a:t>Technology </a:t>
            </a:r>
            <a:r>
              <a:rPr lang="en-US" sz="1600" dirty="0"/>
              <a:t>Transfer at NNSA : Kevin Greenaugh, Assistant Deputy Administrator </a:t>
            </a:r>
            <a:r>
              <a:rPr lang="en-US" sz="1600" dirty="0" smtClean="0"/>
              <a:t>for Strategic Partnership Programs, NNSA (presented by Lee Finewood) </a:t>
            </a:r>
            <a:r>
              <a:rPr lang="en-US" dirty="0"/>
              <a:t>	</a:t>
            </a:r>
            <a:r>
              <a:rPr lang="en-US" dirty="0" smtClean="0"/>
              <a:t> </a:t>
            </a:r>
            <a:endParaRPr lang="en-US" dirty="0"/>
          </a:p>
          <a:p>
            <a:pPr marL="0" indent="0">
              <a:buNone/>
            </a:pPr>
            <a:r>
              <a:rPr lang="en-US"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69619" y="3679258"/>
            <a:ext cx="1343025" cy="18776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etta W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99" y="3657600"/>
            <a:ext cx="1885949" cy="18859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56256" y="3657600"/>
            <a:ext cx="1606145" cy="1914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5756831"/>
            <a:ext cx="8422177" cy="369332"/>
          </a:xfrm>
          <a:prstGeom prst="rect">
            <a:avLst/>
          </a:prstGeom>
          <a:noFill/>
        </p:spPr>
        <p:txBody>
          <a:bodyPr wrap="none" rtlCol="0">
            <a:spAutoFit/>
          </a:bodyPr>
          <a:lstStyle/>
          <a:p>
            <a:r>
              <a:rPr lang="en-US" dirty="0" smtClean="0"/>
              <a:t>Jetta Wong                    Joyce Yang                              Eric Colby	            Kevin Greenaugh</a:t>
            </a:r>
            <a:endParaRPr lang="en-US" dirty="0"/>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257" y="3657600"/>
            <a:ext cx="1515301"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634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Connection</a:t>
            </a:r>
            <a:endParaRPr lang="en-US" dirty="0"/>
          </a:p>
        </p:txBody>
      </p:sp>
      <p:sp>
        <p:nvSpPr>
          <p:cNvPr id="3" name="Content Placeholder 2"/>
          <p:cNvSpPr>
            <a:spLocks noGrp="1"/>
          </p:cNvSpPr>
          <p:nvPr>
            <p:ph idx="1"/>
          </p:nvPr>
        </p:nvSpPr>
        <p:spPr/>
        <p:txBody>
          <a:bodyPr/>
          <a:lstStyle/>
          <a:p>
            <a:r>
              <a:rPr lang="en-US" dirty="0" err="1" smtClean="0"/>
              <a:t>TechConnect</a:t>
            </a:r>
            <a:r>
              <a:rPr lang="en-US" dirty="0" smtClean="0"/>
              <a:t> World</a:t>
            </a:r>
          </a:p>
          <a:p>
            <a:pPr lvl="1"/>
            <a:r>
              <a:rPr lang="en-US" dirty="0" err="1" smtClean="0"/>
              <a:t>TechConnect</a:t>
            </a:r>
            <a:endParaRPr lang="en-US" dirty="0" smtClean="0"/>
          </a:p>
          <a:p>
            <a:pPr lvl="1"/>
            <a:r>
              <a:rPr lang="en-US" dirty="0" smtClean="0"/>
              <a:t>Innovate</a:t>
            </a:r>
            <a:endParaRPr lang="en-US" dirty="0"/>
          </a:p>
        </p:txBody>
      </p:sp>
    </p:spTree>
    <p:extLst>
      <p:ext uri="{BB962C8B-B14F-4D97-AF65-F5344CB8AC3E}">
        <p14:creationId xmlns:p14="http://schemas.microsoft.com/office/powerpoint/2010/main" val="958118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Make an IMPACT: </a:t>
            </a:r>
            <a:r>
              <a:rPr lang="en-US" dirty="0" smtClean="0"/>
              <a:t/>
            </a:r>
            <a:br>
              <a:rPr lang="en-US" dirty="0" smtClean="0"/>
            </a:br>
            <a:r>
              <a:rPr lang="en-US" dirty="0" smtClean="0"/>
              <a:t>Cross-Cutting </a:t>
            </a:r>
            <a:r>
              <a:rPr lang="en-US" dirty="0"/>
              <a:t>Administrative Initiatives</a:t>
            </a:r>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0" indent="0">
              <a:buNone/>
            </a:pPr>
            <a:r>
              <a:rPr lang="en-US" sz="1700" dirty="0" smtClean="0"/>
              <a:t>Steve </a:t>
            </a:r>
            <a:r>
              <a:rPr lang="en-US" sz="1700" dirty="0"/>
              <a:t>McMaster (moderator)</a:t>
            </a:r>
          </a:p>
          <a:p>
            <a:pPr marL="0" indent="0">
              <a:buNone/>
            </a:pPr>
            <a:r>
              <a:rPr lang="en-US" sz="1700" dirty="0"/>
              <a:t>	MEISPP/Lab-to-Market Entrepreneurship </a:t>
            </a:r>
            <a:r>
              <a:rPr lang="en-US" sz="1700" dirty="0" smtClean="0"/>
              <a:t>Initiative: Chris Ford, Technical Advisor to ED Director</a:t>
            </a:r>
            <a:endParaRPr lang="en-US" sz="1700" dirty="0"/>
          </a:p>
          <a:p>
            <a:pPr marL="0" indent="0">
              <a:buNone/>
            </a:pPr>
            <a:r>
              <a:rPr lang="en-US" sz="1700" dirty="0"/>
              <a:t>	International CRADA </a:t>
            </a:r>
            <a:r>
              <a:rPr lang="en-US" sz="1700" dirty="0" smtClean="0"/>
              <a:t>Development:  John Lucas, </a:t>
            </a:r>
            <a:r>
              <a:rPr lang="en-US" sz="1700" dirty="0"/>
              <a:t>Assistant General Counsel for TT and IP 	</a:t>
            </a:r>
            <a:endParaRPr lang="en-US" sz="1700" dirty="0" smtClean="0"/>
          </a:p>
          <a:p>
            <a:pPr marL="0" indent="0">
              <a:buNone/>
            </a:pPr>
            <a:r>
              <a:rPr lang="en-US" sz="1700" dirty="0" smtClean="0"/>
              <a:t>          SPP </a:t>
            </a:r>
            <a:r>
              <a:rPr lang="en-US" sz="1700" dirty="0"/>
              <a:t>Community of Practice and SPP </a:t>
            </a:r>
            <a:r>
              <a:rPr lang="en-US" sz="1700" dirty="0" smtClean="0"/>
              <a:t>Order: Ingrid Kolb (presented by Cherri Schmidt)</a:t>
            </a:r>
            <a:endParaRPr lang="en-US" sz="1700"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200" dirty="0" smtClean="0"/>
              <a:t>Steve McMaster                Chris Ford	</a:t>
            </a:r>
            <a:r>
              <a:rPr lang="en-US" sz="2200" dirty="0"/>
              <a:t> </a:t>
            </a:r>
            <a:r>
              <a:rPr lang="en-US" sz="2200" dirty="0" smtClean="0"/>
              <a:t>       	John Lucas                Ingrid Kolb</a:t>
            </a:r>
            <a:endParaRPr lang="en-US" sz="2200" dirty="0"/>
          </a:p>
        </p:txBody>
      </p:sp>
      <p:sp>
        <p:nvSpPr>
          <p:cNvPr id="12" name="TextBox 11"/>
          <p:cNvSpPr txBox="1"/>
          <p:nvPr/>
        </p:nvSpPr>
        <p:spPr>
          <a:xfrm>
            <a:off x="3962400" y="5669518"/>
            <a:ext cx="184731" cy="369332"/>
          </a:xfrm>
          <a:prstGeom prst="rect">
            <a:avLst/>
          </a:prstGeom>
          <a:noFill/>
        </p:spPr>
        <p:txBody>
          <a:bodyPr wrap="none" rtlCol="0">
            <a:spAutoFit/>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849" y="3429000"/>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5390" y="3383280"/>
            <a:ext cx="1375410" cy="1825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429000"/>
            <a:ext cx="1752600" cy="1752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639" y="3429000"/>
            <a:ext cx="1752600" cy="1752600"/>
          </a:xfrm>
          <a:prstGeom prst="rect">
            <a:avLst/>
          </a:prstGeom>
        </p:spPr>
      </p:pic>
    </p:spTree>
    <p:extLst>
      <p:ext uri="{BB962C8B-B14F-4D97-AF65-F5344CB8AC3E}">
        <p14:creationId xmlns:p14="http://schemas.microsoft.com/office/powerpoint/2010/main" val="2360556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Make an IMPACT: </a:t>
            </a:r>
            <a:r>
              <a:rPr lang="en-US" sz="2800" dirty="0" smtClean="0"/>
              <a:t/>
            </a:r>
            <a:br>
              <a:rPr lang="en-US" sz="2800" dirty="0" smtClean="0"/>
            </a:br>
            <a:r>
              <a:rPr lang="en-US" sz="2800" dirty="0" smtClean="0"/>
              <a:t>Committee </a:t>
            </a:r>
            <a:r>
              <a:rPr lang="en-US" sz="2800" dirty="0"/>
              <a:t>Reports &amp; </a:t>
            </a:r>
            <a:r>
              <a:rPr lang="en-US" sz="2800" dirty="0" smtClean="0"/>
              <a:t>Recommendations</a:t>
            </a:r>
            <a:endParaRPr lang="en-US" sz="2800"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smtClean="0"/>
              <a:t>Connie </a:t>
            </a:r>
            <a:r>
              <a:rPr lang="en-US" sz="2400" dirty="0"/>
              <a:t>Cleary (BNL) FY2015 TTWG Vice </a:t>
            </a:r>
            <a:r>
              <a:rPr lang="en-US" sz="2400" dirty="0" smtClean="0"/>
              <a:t>Chair (moderator)</a:t>
            </a:r>
            <a:endParaRPr lang="en-US" sz="2400" dirty="0"/>
          </a:p>
          <a:p>
            <a:r>
              <a:rPr lang="en-US" dirty="0"/>
              <a:t>	</a:t>
            </a:r>
            <a:r>
              <a:rPr lang="en-US" sz="2600" dirty="0"/>
              <a:t>Technology Maturation 	            </a:t>
            </a:r>
            <a:endParaRPr lang="en-US" sz="2600" dirty="0" smtClean="0"/>
          </a:p>
          <a:p>
            <a:pPr marL="800100" lvl="2" indent="0">
              <a:buNone/>
            </a:pPr>
            <a:r>
              <a:rPr lang="en-US" sz="2200" dirty="0" smtClean="0"/>
              <a:t>Poornima </a:t>
            </a:r>
            <a:r>
              <a:rPr lang="en-US" sz="2200" dirty="0"/>
              <a:t>Upadhya (BNL) </a:t>
            </a:r>
            <a:r>
              <a:rPr lang="en-US" sz="2200" dirty="0" smtClean="0"/>
              <a:t> and Bruce </a:t>
            </a:r>
            <a:r>
              <a:rPr lang="en-US" sz="2200" dirty="0" err="1" smtClean="0"/>
              <a:t>Harrer</a:t>
            </a:r>
            <a:r>
              <a:rPr lang="en-US" sz="2200" dirty="0" smtClean="0"/>
              <a:t> (PNNL) </a:t>
            </a:r>
          </a:p>
          <a:p>
            <a:pPr marL="0" indent="0">
              <a:buNone/>
            </a:pPr>
            <a:r>
              <a:rPr lang="en-US" sz="2600" dirty="0" smtClean="0"/>
              <a:t>	</a:t>
            </a:r>
            <a:endParaRPr lang="en-US" sz="2600" dirty="0"/>
          </a:p>
          <a:p>
            <a:r>
              <a:rPr lang="en-US" sz="2600" dirty="0"/>
              <a:t>	Entrepreneurial Leave Program 	  </a:t>
            </a:r>
            <a:endParaRPr lang="en-US" sz="2600" dirty="0" smtClean="0"/>
          </a:p>
          <a:p>
            <a:pPr marL="800100" lvl="2" indent="0">
              <a:buNone/>
            </a:pPr>
            <a:r>
              <a:rPr lang="en-US" sz="2200" dirty="0" smtClean="0"/>
              <a:t>Peter </a:t>
            </a:r>
            <a:r>
              <a:rPr lang="en-US" sz="2200" dirty="0"/>
              <a:t>Atherton (SNL) 	</a:t>
            </a:r>
            <a:endParaRPr lang="en-US" sz="2200" dirty="0" smtClean="0"/>
          </a:p>
          <a:p>
            <a:pPr marL="0" indent="0">
              <a:buNone/>
            </a:pPr>
            <a:endParaRPr lang="en-US" sz="2600" dirty="0"/>
          </a:p>
          <a:p>
            <a:r>
              <a:rPr lang="en-US" sz="2600" dirty="0"/>
              <a:t>	Improving SPP/CRADA/ACT 	         </a:t>
            </a:r>
            <a:endParaRPr lang="en-US" sz="2600" dirty="0" smtClean="0"/>
          </a:p>
          <a:p>
            <a:pPr marL="800100" lvl="2" indent="0">
              <a:buNone/>
            </a:pPr>
            <a:r>
              <a:rPr lang="en-US" sz="2200" dirty="0" smtClean="0"/>
              <a:t>Diane </a:t>
            </a:r>
            <a:r>
              <a:rPr lang="en-US" sz="2200" dirty="0"/>
              <a:t>Hart (ANL) </a:t>
            </a:r>
            <a:r>
              <a:rPr lang="en-US" sz="1800" dirty="0"/>
              <a:t>	</a:t>
            </a:r>
            <a:endParaRPr lang="en-US" sz="1800" dirty="0" smtClean="0"/>
          </a:p>
          <a:p>
            <a:pPr marL="0" indent="0">
              <a:buNone/>
            </a:pPr>
            <a:endParaRPr lang="en-US" sz="2600" dirty="0"/>
          </a:p>
          <a:p>
            <a:r>
              <a:rPr lang="en-US" sz="2600" dirty="0"/>
              <a:t>	Quadrennial Technology Review (QTR) 	</a:t>
            </a:r>
            <a:endParaRPr lang="en-US" sz="2600" dirty="0" smtClean="0"/>
          </a:p>
          <a:p>
            <a:pPr marL="800100" lvl="2" indent="0">
              <a:buNone/>
            </a:pPr>
            <a:r>
              <a:rPr lang="en-US" sz="2200" dirty="0" smtClean="0"/>
              <a:t>Mike </a:t>
            </a:r>
            <a:r>
              <a:rPr lang="en-US" sz="2200" dirty="0"/>
              <a:t>Paulus (ORNL) and Charlie </a:t>
            </a:r>
            <a:r>
              <a:rPr lang="en-US" sz="2200" dirty="0" err="1"/>
              <a:t>Russomanno</a:t>
            </a:r>
            <a:r>
              <a:rPr lang="en-US" sz="2200" dirty="0"/>
              <a:t> (DOE/OTT)</a:t>
            </a:r>
          </a:p>
        </p:txBody>
      </p:sp>
    </p:spTree>
    <p:extLst>
      <p:ext uri="{BB962C8B-B14F-4D97-AF65-F5344CB8AC3E}">
        <p14:creationId xmlns:p14="http://schemas.microsoft.com/office/powerpoint/2010/main" val="3103085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Make an IMPACT: </a:t>
            </a:r>
            <a:r>
              <a:rPr lang="en-US" dirty="0" smtClean="0"/>
              <a:t/>
            </a:r>
            <a:br>
              <a:rPr lang="en-US" dirty="0" smtClean="0"/>
            </a:br>
            <a:r>
              <a:rPr lang="en-US" dirty="0" smtClean="0"/>
              <a:t>Improved </a:t>
            </a:r>
            <a:r>
              <a:rPr lang="en-US" dirty="0"/>
              <a:t>Metrics and the DOE Data Call</a:t>
            </a:r>
            <a:br>
              <a:rPr lang="en-US" dirty="0"/>
            </a:br>
            <a:r>
              <a:rPr lang="en-US" dirty="0"/>
              <a:t>	</a:t>
            </a: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sz="1600" dirty="0"/>
              <a:t>	</a:t>
            </a:r>
            <a:endParaRPr lang="en-US" dirty="0"/>
          </a:p>
        </p:txBody>
      </p:sp>
      <p:sp>
        <p:nvSpPr>
          <p:cNvPr id="10" name="TextBox 9"/>
          <p:cNvSpPr txBox="1"/>
          <p:nvPr/>
        </p:nvSpPr>
        <p:spPr>
          <a:xfrm>
            <a:off x="457200" y="5646777"/>
            <a:ext cx="8229600" cy="646331"/>
          </a:xfrm>
          <a:prstGeom prst="rect">
            <a:avLst/>
          </a:prstGeom>
          <a:noFill/>
        </p:spPr>
        <p:txBody>
          <a:bodyPr wrap="square" rtlCol="0">
            <a:spAutoFit/>
          </a:bodyPr>
          <a:lstStyle/>
          <a:p>
            <a:r>
              <a:rPr lang="en-US" dirty="0" smtClean="0"/>
              <a:t>Jetta Wong               Charlie </a:t>
            </a:r>
            <a:r>
              <a:rPr lang="en-US" dirty="0" err="1" smtClean="0"/>
              <a:t>Russomanno</a:t>
            </a:r>
            <a:r>
              <a:rPr lang="en-US" dirty="0" smtClean="0"/>
              <a:t>             Bill Farris                           Ingrid </a:t>
            </a:r>
            <a:r>
              <a:rPr lang="en-US" dirty="0"/>
              <a:t>Milton</a:t>
            </a:r>
          </a:p>
          <a:p>
            <a:r>
              <a:rPr lang="en-US" dirty="0" smtClean="0"/>
              <a:t> </a:t>
            </a:r>
            <a:endParaRPr lang="en-US" dirty="0"/>
          </a:p>
        </p:txBody>
      </p:sp>
      <p:sp>
        <p:nvSpPr>
          <p:cNvPr id="12" name="TextBox 11"/>
          <p:cNvSpPr txBox="1"/>
          <p:nvPr/>
        </p:nvSpPr>
        <p:spPr>
          <a:xfrm>
            <a:off x="3962400" y="5669518"/>
            <a:ext cx="184731" cy="369332"/>
          </a:xfrm>
          <a:prstGeom prst="rect">
            <a:avLst/>
          </a:prstGeom>
          <a:noFill/>
        </p:spPr>
        <p:txBody>
          <a:bodyPr wrap="none" rtlCol="0">
            <a:spAutoFit/>
          </a:bodyPr>
          <a:lstStyle/>
          <a:p>
            <a:endParaRPr lang="en-US" dirty="0"/>
          </a:p>
        </p:txBody>
      </p:sp>
      <p:pic>
        <p:nvPicPr>
          <p:cNvPr id="7" name="Picture 4" descr="Jetta W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2004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209925"/>
            <a:ext cx="195090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94621" y="3219450"/>
            <a:ext cx="18859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05600" y="3219450"/>
            <a:ext cx="18954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33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TTWG Business Matters and </a:t>
            </a:r>
            <a:r>
              <a:rPr lang="en-US" dirty="0" smtClean="0"/>
              <a:t>Adjournment   </a:t>
            </a:r>
            <a:r>
              <a:rPr lang="en-US" dirty="0"/>
              <a:t>	</a:t>
            </a:r>
          </a:p>
        </p:txBody>
      </p:sp>
      <p:sp>
        <p:nvSpPr>
          <p:cNvPr id="3" name="Content Placeholder 2"/>
          <p:cNvSpPr>
            <a:spLocks noGrp="1"/>
          </p:cNvSpPr>
          <p:nvPr>
            <p:ph idx="1"/>
          </p:nvPr>
        </p:nvSpPr>
        <p:spPr>
          <a:xfrm>
            <a:off x="457200" y="1600200"/>
            <a:ext cx="8458200" cy="4525963"/>
          </a:xfrm>
        </p:spPr>
        <p:txBody>
          <a:bodyPr>
            <a:normAutofit fontScale="62500" lnSpcReduction="20000"/>
          </a:bodyPr>
          <a:lstStyle/>
          <a:p>
            <a:pPr marL="0" indent="0">
              <a:buNone/>
            </a:pPr>
            <a:r>
              <a:rPr lang="en-US" dirty="0"/>
              <a:t>Charter, Mailing List, Elections, FY16 Meeting Venues 	</a:t>
            </a:r>
            <a:endParaRPr lang="en-US" dirty="0" smtClean="0"/>
          </a:p>
          <a:p>
            <a:endParaRPr lang="en-US" dirty="0" smtClean="0"/>
          </a:p>
          <a:p>
            <a:r>
              <a:rPr lang="en-US" dirty="0" smtClean="0"/>
              <a:t>Thanks </a:t>
            </a:r>
            <a:r>
              <a:rPr lang="en-US" dirty="0"/>
              <a:t>to all for your participation</a:t>
            </a:r>
          </a:p>
          <a:p>
            <a:r>
              <a:rPr lang="en-US" dirty="0"/>
              <a:t>Update TTWG membership/mailing list (if you haven’t already)</a:t>
            </a:r>
          </a:p>
          <a:p>
            <a:r>
              <a:rPr lang="en-US" dirty="0"/>
              <a:t>‘Save the Date’ – November 9, 10  </a:t>
            </a:r>
            <a:r>
              <a:rPr lang="en-US" dirty="0" smtClean="0"/>
              <a:t>BNL</a:t>
            </a:r>
          </a:p>
          <a:p>
            <a:r>
              <a:rPr lang="en-US" dirty="0"/>
              <a:t>Safe travels </a:t>
            </a:r>
          </a:p>
          <a:p>
            <a:endParaRPr lang="en-US" dirty="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Cherri Schmidt                       Jeremy Benton                      Connie Cleary</a:t>
            </a:r>
            <a:r>
              <a:rPr lang="en-US" dirty="0"/>
              <a:t/>
            </a:r>
            <a:br>
              <a:rPr lang="en-US" dirty="0"/>
            </a:br>
            <a:endParaRPr lang="en-US" dirty="0"/>
          </a:p>
        </p:txBody>
      </p:sp>
      <p:sp>
        <p:nvSpPr>
          <p:cNvPr id="12" name="TextBox 11"/>
          <p:cNvSpPr txBox="1"/>
          <p:nvPr/>
        </p:nvSpPr>
        <p:spPr>
          <a:xfrm>
            <a:off x="3962400" y="5669518"/>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325" y="3505200"/>
            <a:ext cx="2659612" cy="1600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486150"/>
            <a:ext cx="1295400" cy="1619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25" y="3689985"/>
            <a:ext cx="1295400" cy="1295400"/>
          </a:xfrm>
          <a:prstGeom prst="rect">
            <a:avLst/>
          </a:prstGeom>
        </p:spPr>
      </p:pic>
    </p:spTree>
    <p:extLst>
      <p:ext uri="{BB962C8B-B14F-4D97-AF65-F5344CB8AC3E}">
        <p14:creationId xmlns:p14="http://schemas.microsoft.com/office/powerpoint/2010/main" val="207199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Theme: Make an IMPACT</a:t>
            </a:r>
            <a:endParaRPr lang="en-US" dirty="0"/>
          </a:p>
        </p:txBody>
      </p:sp>
      <p:sp>
        <p:nvSpPr>
          <p:cNvPr id="3" name="Content Placeholder 2"/>
          <p:cNvSpPr>
            <a:spLocks noGrp="1"/>
          </p:cNvSpPr>
          <p:nvPr>
            <p:ph idx="1"/>
          </p:nvPr>
        </p:nvSpPr>
        <p:spPr/>
        <p:txBody>
          <a:bodyPr/>
          <a:lstStyle/>
          <a:p>
            <a:r>
              <a:rPr lang="en-US" sz="2800" b="1" dirty="0" smtClean="0"/>
              <a:t>Innovative Models and Practices for Accelerating the Commercialization of Technology (IMPACT)</a:t>
            </a:r>
          </a:p>
          <a:p>
            <a:pPr lvl="1"/>
            <a:r>
              <a:rPr lang="en-US" dirty="0" smtClean="0"/>
              <a:t>New Leadership</a:t>
            </a:r>
          </a:p>
          <a:p>
            <a:pPr lvl="1"/>
            <a:r>
              <a:rPr lang="en-US" dirty="0" smtClean="0"/>
              <a:t>New Organizations</a:t>
            </a:r>
          </a:p>
          <a:p>
            <a:pPr lvl="1"/>
            <a:r>
              <a:rPr lang="en-US" dirty="0" smtClean="0"/>
              <a:t>New Program Initiatives</a:t>
            </a:r>
          </a:p>
          <a:p>
            <a:pPr lvl="1"/>
            <a:r>
              <a:rPr lang="en-US" dirty="0" smtClean="0"/>
              <a:t>New Administrative Options</a:t>
            </a:r>
          </a:p>
          <a:p>
            <a:pPr lvl="1"/>
            <a:r>
              <a:rPr lang="en-US" dirty="0" smtClean="0"/>
              <a:t>New Relationships</a:t>
            </a:r>
          </a:p>
          <a:p>
            <a:pPr lvl="1"/>
            <a:endParaRPr lang="en-US" dirty="0" smtClean="0"/>
          </a:p>
        </p:txBody>
      </p:sp>
    </p:spTree>
    <p:extLst>
      <p:ext uri="{BB962C8B-B14F-4D97-AF65-F5344CB8AC3E}">
        <p14:creationId xmlns:p14="http://schemas.microsoft.com/office/powerpoint/2010/main" val="2445528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417638"/>
            <a:ext cx="8229600" cy="4708525"/>
          </a:xfrm>
        </p:spPr>
        <p:txBody>
          <a:bodyPr>
            <a:normAutofit fontScale="25000" lnSpcReduction="20000"/>
          </a:bodyPr>
          <a:lstStyle/>
          <a:p>
            <a:r>
              <a:rPr lang="en-US" sz="5600" b="1" dirty="0"/>
              <a:t>09:00 - 09:10 </a:t>
            </a:r>
            <a:r>
              <a:rPr lang="en-US" sz="5600" b="1" dirty="0" smtClean="0"/>
              <a:t>     Welcome </a:t>
            </a:r>
            <a:r>
              <a:rPr lang="en-US" sz="5600" b="1" dirty="0"/>
              <a:t>&amp; Meeting Call to </a:t>
            </a:r>
            <a:r>
              <a:rPr lang="en-US" sz="5600" b="1" dirty="0" smtClean="0"/>
              <a:t>Order       </a:t>
            </a:r>
            <a:r>
              <a:rPr lang="en-US" sz="5600" dirty="0" smtClean="0"/>
              <a:t>Baltimore </a:t>
            </a:r>
            <a:r>
              <a:rPr lang="en-US" sz="5600" dirty="0"/>
              <a:t>1-2 Ballrooms, Gaylord National Hotel</a:t>
            </a:r>
          </a:p>
          <a:p>
            <a:endParaRPr lang="en-US" sz="5600" dirty="0" smtClean="0"/>
          </a:p>
          <a:p>
            <a:r>
              <a:rPr lang="en-US" sz="5600" b="1" dirty="0"/>
              <a:t>09:10 - </a:t>
            </a:r>
            <a:r>
              <a:rPr lang="en-US" sz="5600" b="1" dirty="0" smtClean="0"/>
              <a:t>09:50      Make </a:t>
            </a:r>
            <a:r>
              <a:rPr lang="en-US" sz="5600" b="1" dirty="0"/>
              <a:t>an IMPACT Keynote Event: Strengthening the partnership between DOE and its laboratories and facilities for more effective transition of technology from laboratory to marketplace</a:t>
            </a:r>
          </a:p>
          <a:p>
            <a:pPr marL="0" indent="0">
              <a:buNone/>
            </a:pPr>
            <a:r>
              <a:rPr lang="en-US" sz="5600" dirty="0" smtClean="0"/>
              <a:t>	Dr</a:t>
            </a:r>
            <a:r>
              <a:rPr lang="en-US" sz="5600" dirty="0"/>
              <a:t>. </a:t>
            </a:r>
            <a:r>
              <a:rPr lang="en-US" sz="5600" dirty="0" smtClean="0"/>
              <a:t>Franklin Orr,  Under Secretary for Science &amp; Energy </a:t>
            </a:r>
          </a:p>
          <a:p>
            <a:pPr marL="0" indent="0">
              <a:buNone/>
            </a:pPr>
            <a:r>
              <a:rPr lang="en-US" sz="5600" dirty="0"/>
              <a:t>	</a:t>
            </a:r>
            <a:r>
              <a:rPr lang="en-US" sz="5600" dirty="0" smtClean="0"/>
              <a:t>Steve Ashby, Laboratory Director PNNL &amp; NLDC Member</a:t>
            </a:r>
            <a:endParaRPr lang="en-US" sz="5600" dirty="0"/>
          </a:p>
          <a:p>
            <a:pPr marL="0" indent="0">
              <a:buNone/>
            </a:pPr>
            <a:r>
              <a:rPr lang="en-US" sz="5600" dirty="0" smtClean="0"/>
              <a:t>	</a:t>
            </a:r>
          </a:p>
          <a:p>
            <a:r>
              <a:rPr lang="en-US" sz="5600" b="1" dirty="0"/>
              <a:t>09:50 - </a:t>
            </a:r>
            <a:r>
              <a:rPr lang="en-US" sz="5600" b="1" dirty="0" smtClean="0"/>
              <a:t>10:10      Make </a:t>
            </a:r>
            <a:r>
              <a:rPr lang="en-US" sz="5600" b="1" dirty="0"/>
              <a:t>an </a:t>
            </a:r>
            <a:r>
              <a:rPr lang="en-US" sz="5600" b="1" dirty="0" smtClean="0"/>
              <a:t>IMPACT: </a:t>
            </a:r>
            <a:r>
              <a:rPr lang="en-US" sz="5600" b="1" dirty="0"/>
              <a:t>The New Office of Technology </a:t>
            </a:r>
            <a:r>
              <a:rPr lang="en-US" sz="5600" b="1" dirty="0" smtClean="0"/>
              <a:t>Transitions</a:t>
            </a:r>
            <a:r>
              <a:rPr lang="en-US" sz="5600" dirty="0" smtClean="0"/>
              <a:t> </a:t>
            </a:r>
          </a:p>
          <a:p>
            <a:pPr marL="457200" lvl="1" indent="0">
              <a:buNone/>
            </a:pPr>
            <a:r>
              <a:rPr lang="en-US" sz="5200" dirty="0" smtClean="0"/>
              <a:t>Jetta Wong, Acting Director OTT</a:t>
            </a:r>
            <a:endParaRPr lang="en-US" sz="5200" dirty="0"/>
          </a:p>
          <a:p>
            <a:pPr marL="0" indent="0">
              <a:buNone/>
            </a:pPr>
            <a:r>
              <a:rPr lang="en-US" sz="5600" dirty="0" smtClean="0"/>
              <a:t>	</a:t>
            </a:r>
          </a:p>
          <a:p>
            <a:r>
              <a:rPr lang="en-US" sz="5600" b="1" dirty="0"/>
              <a:t>10:10 - </a:t>
            </a:r>
            <a:r>
              <a:rPr lang="en-US" sz="5600" b="1" dirty="0" smtClean="0"/>
              <a:t>10:30      Networking Break</a:t>
            </a:r>
          </a:p>
          <a:p>
            <a:pPr marL="0" indent="0">
              <a:buNone/>
            </a:pPr>
            <a:endParaRPr lang="en-US" sz="5600" dirty="0" smtClean="0"/>
          </a:p>
          <a:p>
            <a:r>
              <a:rPr lang="en-US" sz="5600" b="1" dirty="0"/>
              <a:t>10:30 - </a:t>
            </a:r>
            <a:r>
              <a:rPr lang="en-US" sz="5600" b="1" dirty="0" smtClean="0"/>
              <a:t>11:30      Make </a:t>
            </a:r>
            <a:r>
              <a:rPr lang="en-US" sz="5600" b="1" dirty="0"/>
              <a:t>an IMPACT: Cross-Cutting Program </a:t>
            </a:r>
            <a:r>
              <a:rPr lang="en-US" sz="5600" b="1" dirty="0" smtClean="0"/>
              <a:t>Initiatives </a:t>
            </a:r>
            <a:r>
              <a:rPr lang="en-US" sz="5600" dirty="0" smtClean="0"/>
              <a:t> Jetta Wong (Moderator)</a:t>
            </a:r>
            <a:endParaRPr lang="en-US" sz="5600" dirty="0"/>
          </a:p>
          <a:p>
            <a:pPr marL="0" indent="0">
              <a:buNone/>
            </a:pPr>
            <a:r>
              <a:rPr lang="en-US" sz="5600" dirty="0" smtClean="0"/>
              <a:t>	EERE-Led Pilots &amp; Initiatives (Lab-Corps, SB Vouchers)			Joyce Yang</a:t>
            </a:r>
          </a:p>
          <a:p>
            <a:pPr marL="0" indent="0">
              <a:buNone/>
            </a:pPr>
            <a:r>
              <a:rPr lang="en-US" sz="5600" dirty="0" smtClean="0"/>
              <a:t>	SC-Led Pilots &amp; Initiatives (Accelerator Stewardship Pilot Program)	Eric Colby</a:t>
            </a:r>
          </a:p>
          <a:p>
            <a:pPr marL="0" indent="0">
              <a:buNone/>
            </a:pPr>
            <a:r>
              <a:rPr lang="en-US" sz="5600" dirty="0" smtClean="0"/>
              <a:t>	Technology </a:t>
            </a:r>
            <a:r>
              <a:rPr lang="en-US" sz="5600" dirty="0"/>
              <a:t>Transfer at </a:t>
            </a:r>
            <a:r>
              <a:rPr lang="en-US" sz="5600" dirty="0" smtClean="0"/>
              <a:t>NNSA 							Kevin Greenaugh</a:t>
            </a:r>
            <a:r>
              <a:rPr lang="en-US" sz="5600" dirty="0"/>
              <a:t>	</a:t>
            </a:r>
          </a:p>
          <a:p>
            <a:pPr marL="0" indent="0">
              <a:buNone/>
            </a:pPr>
            <a:r>
              <a:rPr lang="en-US" sz="5600" dirty="0" smtClean="0"/>
              <a:t>	</a:t>
            </a:r>
          </a:p>
          <a:p>
            <a:r>
              <a:rPr lang="en-US" sz="5600" b="1" dirty="0"/>
              <a:t>11:30 - </a:t>
            </a:r>
            <a:r>
              <a:rPr lang="en-US" sz="5600" b="1" dirty="0" smtClean="0"/>
              <a:t>12:10      Make </a:t>
            </a:r>
            <a:r>
              <a:rPr lang="en-US" sz="5600" b="1" dirty="0"/>
              <a:t>an IMPACT: Cross-Cutting Administrative </a:t>
            </a:r>
            <a:r>
              <a:rPr lang="en-US" sz="5600" b="1" dirty="0" smtClean="0"/>
              <a:t>Initiatives </a:t>
            </a:r>
            <a:r>
              <a:rPr lang="en-US" sz="5600" dirty="0" smtClean="0"/>
              <a:t> Steve McMaster (moderator)</a:t>
            </a:r>
            <a:endParaRPr lang="en-US" sz="5600" dirty="0"/>
          </a:p>
          <a:p>
            <a:pPr marL="0" indent="0">
              <a:buNone/>
            </a:pPr>
            <a:r>
              <a:rPr lang="en-US" sz="5600" dirty="0"/>
              <a:t>	MEISPP/Lab-to-Market Entrepreneurship </a:t>
            </a:r>
            <a:r>
              <a:rPr lang="en-US" sz="5600" dirty="0" smtClean="0"/>
              <a:t>Initiative				Chris Ford</a:t>
            </a:r>
          </a:p>
          <a:p>
            <a:pPr marL="0" indent="0">
              <a:buNone/>
            </a:pPr>
            <a:r>
              <a:rPr lang="en-US" sz="5600" dirty="0"/>
              <a:t>	</a:t>
            </a:r>
            <a:r>
              <a:rPr lang="en-US" sz="5600" dirty="0" smtClean="0"/>
              <a:t>International </a:t>
            </a:r>
            <a:r>
              <a:rPr lang="en-US" sz="5600" dirty="0"/>
              <a:t>CRADA Development 	</a:t>
            </a:r>
            <a:r>
              <a:rPr lang="en-US" sz="5600" dirty="0" smtClean="0"/>
              <a:t>	 				John Lucas</a:t>
            </a:r>
          </a:p>
          <a:p>
            <a:pPr marL="0" indent="0">
              <a:buNone/>
            </a:pPr>
            <a:r>
              <a:rPr lang="en-US" sz="5600" dirty="0" smtClean="0"/>
              <a:t>	SPP </a:t>
            </a:r>
            <a:r>
              <a:rPr lang="en-US" sz="5600" dirty="0"/>
              <a:t>Community of Practice and SPP </a:t>
            </a:r>
            <a:r>
              <a:rPr lang="en-US" sz="5600" dirty="0" smtClean="0"/>
              <a:t>Order (Status Update)		Cherri Schmidt</a:t>
            </a:r>
            <a:endParaRPr lang="en-US" sz="5600" dirty="0"/>
          </a:p>
          <a:p>
            <a:pPr marL="0" indent="0">
              <a:buNone/>
            </a:pPr>
            <a:r>
              <a:rPr lang="en-US" sz="5600" dirty="0" smtClean="0"/>
              <a:t>	</a:t>
            </a:r>
          </a:p>
          <a:p>
            <a:r>
              <a:rPr lang="en-US" sz="5600" b="1" dirty="0" smtClean="0"/>
              <a:t>                                                    12:10 </a:t>
            </a:r>
            <a:r>
              <a:rPr lang="en-US" sz="5600" b="1" dirty="0"/>
              <a:t>- </a:t>
            </a:r>
            <a:r>
              <a:rPr lang="en-US" sz="5600" b="1" dirty="0" smtClean="0"/>
              <a:t>13:30      Lunch </a:t>
            </a:r>
            <a:r>
              <a:rPr lang="en-US" sz="5600" b="1" dirty="0"/>
              <a:t>(on your </a:t>
            </a:r>
            <a:r>
              <a:rPr lang="en-US" sz="5600" b="1" dirty="0" smtClean="0"/>
              <a:t>own)</a:t>
            </a:r>
          </a:p>
          <a:p>
            <a:pPr marL="0" indent="0">
              <a:buNone/>
            </a:pPr>
            <a:endParaRPr lang="en-US" b="1" dirty="0" smtClean="0"/>
          </a:p>
        </p:txBody>
      </p:sp>
    </p:spTree>
    <p:extLst>
      <p:ext uri="{BB962C8B-B14F-4D97-AF65-F5344CB8AC3E}">
        <p14:creationId xmlns:p14="http://schemas.microsoft.com/office/powerpoint/2010/main" val="328583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417638"/>
            <a:ext cx="8229600" cy="4708525"/>
          </a:xfrm>
        </p:spPr>
        <p:txBody>
          <a:bodyPr>
            <a:normAutofit fontScale="47500" lnSpcReduction="20000"/>
          </a:bodyPr>
          <a:lstStyle/>
          <a:p>
            <a:pPr marL="0" indent="0">
              <a:buNone/>
            </a:pPr>
            <a:endParaRPr lang="en-US" b="1" dirty="0" smtClean="0"/>
          </a:p>
          <a:p>
            <a:r>
              <a:rPr lang="en-US" b="1" dirty="0" smtClean="0"/>
              <a:t>13:30- 15:00        Make </a:t>
            </a:r>
            <a:r>
              <a:rPr lang="en-US" b="1" dirty="0"/>
              <a:t>an IMPACT: Committee Reports &amp; </a:t>
            </a:r>
            <a:r>
              <a:rPr lang="en-US" b="1" dirty="0" smtClean="0"/>
              <a:t>Recommendations</a:t>
            </a:r>
          </a:p>
          <a:p>
            <a:pPr marL="0" indent="0">
              <a:buNone/>
            </a:pPr>
            <a:r>
              <a:rPr lang="en-US" b="1" dirty="0"/>
              <a:t>	</a:t>
            </a:r>
            <a:r>
              <a:rPr lang="en-US" dirty="0" smtClean="0"/>
              <a:t>Connie Cleary (BNL) FY2015 TTWG Vice Chair (Moderator)</a:t>
            </a:r>
          </a:p>
          <a:p>
            <a:pPr marL="0" indent="0">
              <a:buNone/>
            </a:pPr>
            <a:endParaRPr lang="en-US" dirty="0" smtClean="0"/>
          </a:p>
          <a:p>
            <a:pPr marL="0" indent="0">
              <a:buNone/>
            </a:pPr>
            <a:r>
              <a:rPr lang="en-US" dirty="0" smtClean="0"/>
              <a:t>	Technology </a:t>
            </a:r>
            <a:r>
              <a:rPr lang="en-US" dirty="0"/>
              <a:t>Maturation 	</a:t>
            </a:r>
            <a:r>
              <a:rPr lang="en-US" dirty="0" smtClean="0"/>
              <a:t>                      Poornima </a:t>
            </a:r>
            <a:r>
              <a:rPr lang="en-US" dirty="0"/>
              <a:t>Upadhya (BNL) and Bruce </a:t>
            </a:r>
            <a:r>
              <a:rPr lang="en-US" dirty="0" err="1"/>
              <a:t>Harrer</a:t>
            </a:r>
            <a:r>
              <a:rPr lang="en-US" dirty="0"/>
              <a:t> (PNNL) 	</a:t>
            </a:r>
          </a:p>
          <a:p>
            <a:pPr marL="0" indent="0">
              <a:buNone/>
            </a:pPr>
            <a:r>
              <a:rPr lang="en-US" dirty="0" smtClean="0"/>
              <a:t>	Entrepreneurial </a:t>
            </a:r>
            <a:r>
              <a:rPr lang="en-US" dirty="0"/>
              <a:t>Leave Program 	</a:t>
            </a:r>
            <a:r>
              <a:rPr lang="en-US" dirty="0" smtClean="0"/>
              <a:t>           Peter </a:t>
            </a:r>
            <a:r>
              <a:rPr lang="en-US" dirty="0"/>
              <a:t>Atherton (SNL) 	</a:t>
            </a:r>
          </a:p>
          <a:p>
            <a:pPr marL="0" indent="0">
              <a:buNone/>
            </a:pPr>
            <a:r>
              <a:rPr lang="en-US" dirty="0" smtClean="0"/>
              <a:t>	Improving </a:t>
            </a:r>
            <a:r>
              <a:rPr lang="en-US" dirty="0"/>
              <a:t>SPP/CRADA/ACT 	</a:t>
            </a:r>
            <a:r>
              <a:rPr lang="en-US" dirty="0" smtClean="0"/>
              <a:t>                      Diane </a:t>
            </a:r>
            <a:r>
              <a:rPr lang="en-US" dirty="0"/>
              <a:t>Hart (ANL) 	</a:t>
            </a:r>
          </a:p>
          <a:p>
            <a:pPr marL="0" indent="0">
              <a:buNone/>
            </a:pPr>
            <a:r>
              <a:rPr lang="en-US" dirty="0" smtClean="0"/>
              <a:t>	Quadrennial </a:t>
            </a:r>
            <a:r>
              <a:rPr lang="en-US" dirty="0"/>
              <a:t>Technology Review (QTR) 	Mike Paulus (ORNL) and Charlie </a:t>
            </a:r>
            <a:r>
              <a:rPr lang="en-US" dirty="0" err="1"/>
              <a:t>Russomanno</a:t>
            </a:r>
            <a:r>
              <a:rPr lang="en-US" dirty="0"/>
              <a:t> (DOE/OTT) 	</a:t>
            </a:r>
          </a:p>
          <a:p>
            <a:pPr marL="0" indent="0">
              <a:buNone/>
            </a:pPr>
            <a:r>
              <a:rPr lang="en-US" dirty="0" smtClean="0"/>
              <a:t>	</a:t>
            </a:r>
          </a:p>
          <a:p>
            <a:r>
              <a:rPr lang="en-US" b="1" dirty="0"/>
              <a:t>15:00 - </a:t>
            </a:r>
            <a:r>
              <a:rPr lang="en-US" b="1" dirty="0" smtClean="0"/>
              <a:t>15:20      Networking Break</a:t>
            </a:r>
          </a:p>
          <a:p>
            <a:endParaRPr lang="en-US" dirty="0" smtClean="0"/>
          </a:p>
          <a:p>
            <a:r>
              <a:rPr lang="en-US" b="1" dirty="0"/>
              <a:t>15:20 - </a:t>
            </a:r>
            <a:r>
              <a:rPr lang="en-US" b="1" dirty="0" smtClean="0"/>
              <a:t>16:30      Make </a:t>
            </a:r>
            <a:r>
              <a:rPr lang="en-US" b="1" dirty="0"/>
              <a:t>an IMPACT: Improved Metrics and the DOE Data Call</a:t>
            </a:r>
          </a:p>
          <a:p>
            <a:pPr marL="0" indent="0">
              <a:buNone/>
            </a:pPr>
            <a:r>
              <a:rPr lang="en-US" dirty="0" smtClean="0"/>
              <a:t>	Jetta </a:t>
            </a:r>
            <a:r>
              <a:rPr lang="en-US" dirty="0"/>
              <a:t>Wong, Charlie </a:t>
            </a:r>
            <a:r>
              <a:rPr lang="en-US" dirty="0" err="1"/>
              <a:t>Russomanno</a:t>
            </a:r>
            <a:r>
              <a:rPr lang="en-US" dirty="0"/>
              <a:t>, Bill Farris, Ingrid Milton</a:t>
            </a:r>
          </a:p>
          <a:p>
            <a:pPr marL="0" indent="0">
              <a:buNone/>
            </a:pPr>
            <a:r>
              <a:rPr lang="en-US" dirty="0" smtClean="0"/>
              <a:t>	</a:t>
            </a:r>
          </a:p>
          <a:p>
            <a:pPr marL="0" indent="0">
              <a:buNone/>
            </a:pPr>
            <a:endParaRPr lang="en-US" dirty="0" smtClean="0"/>
          </a:p>
          <a:p>
            <a:r>
              <a:rPr lang="en-US" b="1" dirty="0"/>
              <a:t>16:30 - </a:t>
            </a:r>
            <a:r>
              <a:rPr lang="en-US" b="1" dirty="0" smtClean="0"/>
              <a:t>17:00      TTWG </a:t>
            </a:r>
            <a:r>
              <a:rPr lang="en-US" b="1" dirty="0"/>
              <a:t>Business Matters and </a:t>
            </a:r>
            <a:r>
              <a:rPr lang="en-US" b="1" dirty="0" smtClean="0"/>
              <a:t>Adjournment- </a:t>
            </a:r>
            <a:r>
              <a:rPr lang="en-US" b="1" dirty="0"/>
              <a:t> </a:t>
            </a:r>
            <a:r>
              <a:rPr lang="en-US" b="1" dirty="0" smtClean="0"/>
              <a:t> </a:t>
            </a:r>
            <a:r>
              <a:rPr lang="en-US" b="1" dirty="0"/>
              <a:t>Charter, Mailing List, Elections, FY16 Meeting Venues 	</a:t>
            </a:r>
          </a:p>
          <a:p>
            <a:pPr marL="0" indent="0">
              <a:buNone/>
            </a:pPr>
            <a:r>
              <a:rPr lang="en-US" dirty="0" smtClean="0"/>
              <a:t>	Jeremy </a:t>
            </a:r>
            <a:r>
              <a:rPr lang="en-US" dirty="0"/>
              <a:t>Benton, Cherri Schmidt</a:t>
            </a:r>
          </a:p>
          <a:p>
            <a:pPr marL="0" indent="0">
              <a:buNone/>
            </a:pPr>
            <a:r>
              <a:rPr lang="en-US" dirty="0" smtClean="0"/>
              <a:t>	</a:t>
            </a:r>
            <a:endParaRPr lang="en-US" dirty="0"/>
          </a:p>
        </p:txBody>
      </p:sp>
    </p:spTree>
    <p:extLst>
      <p:ext uri="{BB962C8B-B14F-4D97-AF65-F5344CB8AC3E}">
        <p14:creationId xmlns:p14="http://schemas.microsoft.com/office/powerpoint/2010/main" val="1811540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Introductions</a:t>
            </a:r>
            <a:endParaRPr lang="en-US" dirty="0"/>
          </a:p>
        </p:txBody>
      </p:sp>
      <p:sp>
        <p:nvSpPr>
          <p:cNvPr id="5" name="Rectangle 4"/>
          <p:cNvSpPr>
            <a:spLocks noChangeArrowheads="1"/>
          </p:cNvSpPr>
          <p:nvPr/>
        </p:nvSpPr>
        <p:spPr bwMode="auto">
          <a:xfrm>
            <a:off x="2057400" y="1096045"/>
            <a:ext cx="69342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dirty="0" smtClean="0"/>
          </a:p>
          <a:p>
            <a:endParaRPr lang="en-US" sz="1200" dirty="0"/>
          </a:p>
          <a:p>
            <a:r>
              <a:rPr lang="en-US" sz="1200" dirty="0" smtClean="0"/>
              <a:t>Dr</a:t>
            </a:r>
            <a:r>
              <a:rPr lang="en-US" sz="1200" dirty="0"/>
              <a:t>. Franklin (Lynn) M. Orr was sworn in as </a:t>
            </a:r>
            <a:r>
              <a:rPr lang="en-US" sz="1200" dirty="0" smtClean="0"/>
              <a:t>Under </a:t>
            </a:r>
            <a:r>
              <a:rPr lang="en-US" sz="1200" dirty="0"/>
              <a:t>Secretary for Science and Energy on December 17, 2014</a:t>
            </a:r>
            <a:r>
              <a:rPr lang="en-US" sz="1200" dirty="0" smtClean="0"/>
              <a:t>.</a:t>
            </a:r>
          </a:p>
          <a:p>
            <a:endParaRPr lang="en-US" sz="1200" dirty="0"/>
          </a:p>
          <a:p>
            <a:r>
              <a:rPr lang="en-US" sz="1200" dirty="0"/>
              <a:t>As the Under Secretary, Dr. Orr is the principal advisor to the Secretary and Deputy Secretary on clean energy technologies and science and energy research initiatives.  Dr. Orr is the inaugural Under Secretary for the office, which was created by Secretary of Energy Ernest Moniz to closely integrate DOE’s basic science, applied research, technology development, and deployment efforts. As Under Secretary, he oversees DOE’s offices of Electricity Delivery and Energy Reliability, Energy Efficiency and Renewable Energy, Fossil Energy, Indian Energy Policy and Programs, Nuclear Energy, and Science.  In total, these programs steward the majority of DOE’s National Laboratories (13 of 17</a:t>
            </a:r>
            <a:r>
              <a:rPr lang="en-US" sz="1200" dirty="0" smtClean="0"/>
              <a:t>).</a:t>
            </a:r>
          </a:p>
          <a:p>
            <a:endParaRPr lang="en-US" sz="1200" dirty="0"/>
          </a:p>
          <a:p>
            <a:r>
              <a:rPr lang="en-US" sz="1200" dirty="0"/>
              <a:t>Prior to joining the Department of Energy, Dr. Orr was the </a:t>
            </a:r>
            <a:r>
              <a:rPr lang="en-US" sz="1200" dirty="0" err="1"/>
              <a:t>Keleen</a:t>
            </a:r>
            <a:r>
              <a:rPr lang="en-US" sz="1200" dirty="0"/>
              <a:t> and Carlton Beal Professor Emeritus in the Department of Energy Resources Engineering at Stanford University. He joined Stanford in 1985.  He served as the founding director of the </a:t>
            </a:r>
            <a:r>
              <a:rPr lang="en-US" sz="1200" dirty="0" err="1"/>
              <a:t>Precourt</a:t>
            </a:r>
            <a:r>
              <a:rPr lang="en-US" sz="1200" dirty="0"/>
              <a:t> Institute for Energy at Stanford University from 2009 to 2013.  He was the founding director of the Stanford Global Climate and Energy Project from 2002 to 2008, and he served as Dean of the School of Earth Sciences at Stanford from 1994 to 2002.  He was head of the miscible flooding section at the New Mexico Petroleum Recovery Research Center, New Mexico Institute of Mining and Technology from 1978 to 1985, a research engineer at the Shell Development Company Bellaire Research Center from 1976 to 1978, and assistant to the director, Office of Federal Activities, U.S. Environmental Protection Agency from 1970 to 1972. He holds a Ph.D. from the University of Minnesota and a B.S. from Stanford University, both in Chemical Engineering</a:t>
            </a:r>
            <a:r>
              <a:rPr lang="en-US" sz="1200" dirty="0" smtClean="0"/>
              <a:t>.</a:t>
            </a:r>
          </a:p>
          <a:p>
            <a:endParaRPr lang="en-US" sz="1200" dirty="0"/>
          </a:p>
          <a:p>
            <a:r>
              <a:rPr lang="en-US" sz="1200" dirty="0"/>
              <a:t>Dr. Orr is also a member of the National Academy of Engineering.  He served as a member of the Board of Directors of the Monterey Bay Aquarium Research Institute from 1987 to 2014, and was a member of the Board of Trustees of the David and Lucile Packard Foundation from 1999 to 2008, for which he has also chaired the Science Advisory Panel for the Packard Fellowships in Science and Engineering from 1988 to 2014.  He served as a member of the 2008/09 National Research Council Committee on America’s Energy Future</a:t>
            </a:r>
            <a:r>
              <a:rPr lang="en-US" sz="1200" dirty="0" smtClean="0"/>
              <a:t>.</a:t>
            </a:r>
            <a:endParaRPr lang="en-US" sz="1200" dirty="0"/>
          </a:p>
        </p:txBody>
      </p:sp>
      <p:sp>
        <p:nvSpPr>
          <p:cNvPr id="6" name="TextBox 5"/>
          <p:cNvSpPr txBox="1"/>
          <p:nvPr/>
        </p:nvSpPr>
        <p:spPr>
          <a:xfrm>
            <a:off x="457200" y="4008032"/>
            <a:ext cx="1828800" cy="369332"/>
          </a:xfrm>
          <a:prstGeom prst="rect">
            <a:avLst/>
          </a:prstGeom>
          <a:noFill/>
        </p:spPr>
        <p:txBody>
          <a:bodyPr wrap="square" rtlCol="0">
            <a:spAutoFit/>
          </a:bodyPr>
          <a:lstStyle/>
          <a:p>
            <a:r>
              <a:rPr lang="en-US" dirty="0" smtClean="0"/>
              <a:t>Lynn Orr</a:t>
            </a:r>
            <a:endParaRPr lang="en-US" dirty="0"/>
          </a:p>
        </p:txBody>
      </p:sp>
      <p:pic>
        <p:nvPicPr>
          <p:cNvPr id="1026" name="Picture 2" descr="http://news.stanford.edu/news/2014/december/images/14619-orr_n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533868"/>
            <a:ext cx="1524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Introductions</a:t>
            </a:r>
            <a:endParaRPr lang="en-US" dirty="0"/>
          </a:p>
        </p:txBody>
      </p:sp>
      <p:sp>
        <p:nvSpPr>
          <p:cNvPr id="5" name="Rectangle 4"/>
          <p:cNvSpPr>
            <a:spLocks noChangeArrowheads="1"/>
          </p:cNvSpPr>
          <p:nvPr/>
        </p:nvSpPr>
        <p:spPr bwMode="auto">
          <a:xfrm>
            <a:off x="2057400" y="849822"/>
            <a:ext cx="69342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dirty="0" smtClean="0"/>
          </a:p>
          <a:p>
            <a:endParaRPr lang="en-US" sz="1200" dirty="0"/>
          </a:p>
          <a:p>
            <a:endParaRPr lang="en-US" sz="1200" dirty="0" smtClean="0"/>
          </a:p>
          <a:p>
            <a:r>
              <a:rPr lang="en-US" sz="1200" dirty="0" smtClean="0"/>
              <a:t>Dr</a:t>
            </a:r>
            <a:r>
              <a:rPr lang="en-US" sz="1200" dirty="0"/>
              <a:t>. Steven Ashby has served as </a:t>
            </a:r>
            <a:r>
              <a:rPr lang="en-US" sz="1200" dirty="0" smtClean="0"/>
              <a:t>Director </a:t>
            </a:r>
            <a:r>
              <a:rPr lang="en-US" sz="1200" dirty="0"/>
              <a:t>of the Pacific Northwest National Laboratory (PNNL) since April 2015. </a:t>
            </a:r>
            <a:endParaRPr lang="en-US" sz="1200" dirty="0" smtClean="0"/>
          </a:p>
          <a:p>
            <a:endParaRPr lang="en-US" sz="800" dirty="0"/>
          </a:p>
          <a:p>
            <a:r>
              <a:rPr lang="en-US" sz="1200" dirty="0" smtClean="0"/>
              <a:t>Under </a:t>
            </a:r>
            <a:r>
              <a:rPr lang="en-US" sz="1200" dirty="0"/>
              <a:t>his leadership, PNNL's </a:t>
            </a:r>
            <a:r>
              <a:rPr lang="en-US" sz="1200" dirty="0" smtClean="0"/>
              <a:t>staff </a:t>
            </a:r>
            <a:r>
              <a:rPr lang="en-US" sz="1200" dirty="0"/>
              <a:t>are advancing the frontiers of science and addressing complex challenges in energy, the environment, and national security. In particular, the Laboratory is providing national leadership in climate science, the power grid, nuclear nonproliferation, and environmental remediation</a:t>
            </a:r>
            <a:r>
              <a:rPr lang="en-US" sz="1200" dirty="0" smtClean="0"/>
              <a:t>.</a:t>
            </a:r>
          </a:p>
          <a:p>
            <a:endParaRPr lang="en-US" sz="800" dirty="0"/>
          </a:p>
          <a:p>
            <a:r>
              <a:rPr lang="en-US" sz="1200" dirty="0"/>
              <a:t>Dr. Ashby previously served as PNNL's Deputy Director for Science and Technology, and was responsible for integrating PNNL's science and technology capabilities to meet national needs. Toward that goal, he led institutional strategic planning activities, stewarded an $80M discretionary research portfolio, and promoted Laboratory-wide efforts to elevate PNNL's standing in the broader scientific community. He also oversaw the Laboratory's technology commercialization, government relations, and research integrity functions. He served as a member of DOE's Laboratory Operations Board and was past chair of the DOE National Laboratory Chief Research Officers Working Group, which advises the National Laboratory Director's Council on scientific and programmatic issues</a:t>
            </a:r>
            <a:r>
              <a:rPr lang="en-US" sz="1200" dirty="0" smtClean="0"/>
              <a:t>.</a:t>
            </a:r>
          </a:p>
          <a:p>
            <a:endParaRPr lang="en-US" sz="800" dirty="0"/>
          </a:p>
          <a:p>
            <a:r>
              <a:rPr lang="en-US" sz="1200" dirty="0"/>
              <a:t>Before joining PNNL in 2008, Dr. Ashby spent nearly 21 years at Lawrence Livermore National Laboratory (LLNL), ultimately serving as Deputy Principal Associate Director for Science and Technology. </a:t>
            </a:r>
            <a:r>
              <a:rPr lang="en-US" sz="1200" dirty="0" smtClean="0"/>
              <a:t>Dr</a:t>
            </a:r>
            <a:r>
              <a:rPr lang="en-US" sz="1200" dirty="0"/>
              <a:t>. Ashby was the founding director of LLNL's Center for Applied Scientific Computing, which was established in 1996 and has since matured into one of the world's premier scientific computing research organizations. </a:t>
            </a:r>
          </a:p>
          <a:p>
            <a:r>
              <a:rPr lang="en-US" sz="1200" dirty="0"/>
              <a:t>Dr. Ashby is widely recognized as a leader in computational science and has worked to advance it as a discipline throughout his career. He holds a B.S. in Mathematics/Computer Science from the University of Santa Clara. He earned his M.S. and Ph.D. in Computer Science from the University of Illinois at Urbana-Champaign.</a:t>
            </a:r>
          </a:p>
          <a:p>
            <a:endParaRPr lang="en-US" sz="1200" dirty="0"/>
          </a:p>
          <a:p>
            <a:r>
              <a:rPr lang="en-US" sz="1200" dirty="0" smtClean="0"/>
              <a:t>In </a:t>
            </a:r>
            <a:r>
              <a:rPr lang="en-US" sz="1200" dirty="0"/>
              <a:t>2013, Dr. Ashby was elected a Fellow of the American Association for the Advancement of Science in the mathematics section for "exceptional technical contributions and scientific leadership in applied mathematics and computational science, particularly the development of novel numerical methods and robust software for parallel computers, as well as for exemplary service to the field of computational science and engineering." He also was elected to the Washington State Academy of Sciences in 2013. </a:t>
            </a:r>
            <a:endParaRPr lang="en-US" sz="1200" dirty="0" smtClean="0"/>
          </a:p>
          <a:p>
            <a:endParaRPr lang="en-US" sz="800" dirty="0"/>
          </a:p>
        </p:txBody>
      </p:sp>
      <p:sp>
        <p:nvSpPr>
          <p:cNvPr id="6" name="TextBox 5"/>
          <p:cNvSpPr txBox="1"/>
          <p:nvPr/>
        </p:nvSpPr>
        <p:spPr>
          <a:xfrm>
            <a:off x="342900" y="4029150"/>
            <a:ext cx="1828800" cy="369332"/>
          </a:xfrm>
          <a:prstGeom prst="rect">
            <a:avLst/>
          </a:prstGeom>
          <a:noFill/>
        </p:spPr>
        <p:txBody>
          <a:bodyPr wrap="square" rtlCol="0">
            <a:spAutoFit/>
          </a:bodyPr>
          <a:lstStyle/>
          <a:p>
            <a:r>
              <a:rPr lang="en-US" dirty="0" smtClean="0"/>
              <a:t>Steve Ashby</a:t>
            </a:r>
            <a:endParaRPr lang="en-US" dirty="0"/>
          </a:p>
        </p:txBody>
      </p:sp>
      <p:pic>
        <p:nvPicPr>
          <p:cNvPr id="2050" name="Picture 2" descr="Dr. Steven Ashby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4" y="1877110"/>
            <a:ext cx="1919721" cy="194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94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Introductions</a:t>
            </a:r>
            <a:endParaRPr lang="en-US" dirty="0"/>
          </a:p>
        </p:txBody>
      </p:sp>
      <p:sp>
        <p:nvSpPr>
          <p:cNvPr id="5" name="Rectangle 4"/>
          <p:cNvSpPr>
            <a:spLocks noChangeArrowheads="1"/>
          </p:cNvSpPr>
          <p:nvPr/>
        </p:nvSpPr>
        <p:spPr bwMode="auto">
          <a:xfrm>
            <a:off x="1981200" y="1421150"/>
            <a:ext cx="6934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smtClean="0"/>
              <a:t>Jetta </a:t>
            </a:r>
            <a:r>
              <a:rPr lang="en-US" sz="1200" dirty="0"/>
              <a:t>Wong became the Acting Director of the Office of Technology Transitions for </a:t>
            </a:r>
            <a:r>
              <a:rPr lang="en-US" sz="1200" dirty="0" smtClean="0"/>
              <a:t>DOE in 2014. </a:t>
            </a:r>
          </a:p>
          <a:p>
            <a:endParaRPr lang="en-US" sz="1200" dirty="0"/>
          </a:p>
          <a:p>
            <a:r>
              <a:rPr lang="en-US" sz="1200" dirty="0" smtClean="0"/>
              <a:t>Jetta </a:t>
            </a:r>
            <a:r>
              <a:rPr lang="en-US" sz="1200" dirty="0"/>
              <a:t>joined the Department in July of 2012 as a Special Advisor in the Office of Energy Efficiency and Renewable Energy where she worked on a number of special projects and led the office’s National Laboratory Impact Initiative. </a:t>
            </a:r>
            <a:endParaRPr lang="en-US" sz="1200" dirty="0" smtClean="0"/>
          </a:p>
          <a:p>
            <a:endParaRPr lang="en-US" sz="1200" dirty="0"/>
          </a:p>
          <a:p>
            <a:r>
              <a:rPr lang="en-US" sz="1200" dirty="0" smtClean="0"/>
              <a:t>Before </a:t>
            </a:r>
            <a:r>
              <a:rPr lang="en-US" sz="1200" dirty="0"/>
              <a:t>joining the Department of Energy Jetta worked for the United States House of Representatives’ Committee on Science, Space, and Technology. She worked on a wide range of energy and environment policy issues related to civilian research, development and demonstration programs at the Department of Energy and the Environmental Protection Agency. </a:t>
            </a:r>
            <a:endParaRPr lang="en-US" sz="1200" dirty="0" smtClean="0"/>
          </a:p>
          <a:p>
            <a:endParaRPr lang="en-US" sz="1200" dirty="0"/>
          </a:p>
          <a:p>
            <a:r>
              <a:rPr lang="en-US" sz="1200" dirty="0" smtClean="0"/>
              <a:t>Before </a:t>
            </a:r>
            <a:r>
              <a:rPr lang="en-US" sz="1200" dirty="0"/>
              <a:t>working for Congress, Jetta worked for the Clean Energy Program of the Union of Concerned Scientists (UCS) where she brought stakeholders together from southern states in support of clean energy policy. </a:t>
            </a:r>
            <a:endParaRPr lang="en-US" sz="1200" dirty="0" smtClean="0"/>
          </a:p>
          <a:p>
            <a:endParaRPr lang="en-US" sz="1200" dirty="0"/>
          </a:p>
          <a:p>
            <a:r>
              <a:rPr lang="en-US" sz="1200" dirty="0" smtClean="0"/>
              <a:t>Prior </a:t>
            </a:r>
            <a:r>
              <a:rPr lang="en-US" sz="1200" dirty="0"/>
              <a:t>to her work at UCS she served as the Senior Policy Associate on Sustainable Biomass for the Environmental and Energy Study Institute (EESI). There she testified twice for Congress on bioenergy and worked to develop policies that promote cutting edge sustainable renewable energy technologies. </a:t>
            </a:r>
            <a:endParaRPr lang="en-US" sz="1200" dirty="0" smtClean="0"/>
          </a:p>
          <a:p>
            <a:endParaRPr lang="en-US" sz="1200" dirty="0"/>
          </a:p>
          <a:p>
            <a:r>
              <a:rPr lang="en-US" sz="1200" dirty="0" smtClean="0"/>
              <a:t>Jetta’s </a:t>
            </a:r>
            <a:r>
              <a:rPr lang="en-US" sz="1200" dirty="0"/>
              <a:t>career in energy started in Uzbekistan where she was a natural resources consultant on an anaerobic digestion development project. </a:t>
            </a:r>
            <a:endParaRPr lang="en-US" sz="1200" dirty="0" smtClean="0"/>
          </a:p>
          <a:p>
            <a:endParaRPr lang="en-US" sz="1200" dirty="0"/>
          </a:p>
          <a:p>
            <a:r>
              <a:rPr lang="en-US" sz="1200" dirty="0" smtClean="0"/>
              <a:t>Jetta </a:t>
            </a:r>
            <a:r>
              <a:rPr lang="en-US" sz="1200" dirty="0"/>
              <a:t>holds a MPS in Legislative Affairs from George Washington University and B.S. in Natural Resources and the Environment from the University of </a:t>
            </a:r>
            <a:r>
              <a:rPr lang="en-US" sz="1200" dirty="0" smtClean="0"/>
              <a:t>Michigan</a:t>
            </a:r>
            <a:r>
              <a:rPr lang="en-US" sz="1200" dirty="0"/>
              <a:t>.</a:t>
            </a:r>
            <a:endParaRPr lang="en-US" sz="1200" dirty="0" smtClean="0"/>
          </a:p>
        </p:txBody>
      </p:sp>
      <p:sp>
        <p:nvSpPr>
          <p:cNvPr id="6" name="TextBox 5"/>
          <p:cNvSpPr txBox="1"/>
          <p:nvPr/>
        </p:nvSpPr>
        <p:spPr>
          <a:xfrm>
            <a:off x="381000" y="4029150"/>
            <a:ext cx="1828800" cy="369332"/>
          </a:xfrm>
          <a:prstGeom prst="rect">
            <a:avLst/>
          </a:prstGeom>
          <a:noFill/>
        </p:spPr>
        <p:txBody>
          <a:bodyPr wrap="square" rtlCol="0">
            <a:spAutoFit/>
          </a:bodyPr>
          <a:lstStyle/>
          <a:p>
            <a:r>
              <a:rPr lang="en-US" dirty="0" smtClean="0"/>
              <a:t>Jetta Wong</a:t>
            </a:r>
            <a:endParaRPr lang="en-US" dirty="0"/>
          </a:p>
        </p:txBody>
      </p:sp>
      <p:pic>
        <p:nvPicPr>
          <p:cNvPr id="3076" name="Picture 4" descr="Jetta W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486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94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Make </a:t>
            </a:r>
            <a:r>
              <a:rPr lang="en-US" sz="3100" dirty="0"/>
              <a:t>an IMPACT Keynote </a:t>
            </a:r>
            <a:r>
              <a:rPr lang="en-US" sz="3100" dirty="0" smtClean="0"/>
              <a:t>Event:</a:t>
            </a:r>
            <a:br>
              <a:rPr lang="en-US" sz="3100" dirty="0" smtClean="0"/>
            </a:br>
            <a:r>
              <a:rPr lang="en-US" sz="3100" dirty="0" smtClean="0"/>
              <a:t>Leadership Perspectives</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457200" y="1600200"/>
            <a:ext cx="8458200" cy="4525963"/>
          </a:xfrm>
        </p:spPr>
        <p:txBody>
          <a:bodyPr>
            <a:normAutofit lnSpcReduction="10000"/>
          </a:bodyPr>
          <a:lstStyle/>
          <a:p>
            <a:pPr marL="0" indent="0">
              <a:buNone/>
            </a:pPr>
            <a:r>
              <a:rPr lang="en-US" sz="2400" dirty="0" smtClean="0"/>
              <a:t>A conversation about strengthening the </a:t>
            </a:r>
            <a:r>
              <a:rPr lang="en-US" sz="2400" dirty="0"/>
              <a:t>partnership between DOE and its laboratories and facilities for more effective transition of </a:t>
            </a:r>
            <a:r>
              <a:rPr lang="en-US" sz="2400" dirty="0" smtClean="0"/>
              <a:t>technology from the lab to the marketplace.</a:t>
            </a:r>
            <a:endParaRPr lang="en-US" sz="2400"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  </a:t>
            </a:r>
          </a:p>
          <a:p>
            <a:pPr marL="0" indent="0">
              <a:buNone/>
            </a:pPr>
            <a:r>
              <a:rPr lang="en-US" dirty="0" smtClean="0"/>
              <a:t>     </a:t>
            </a:r>
            <a:r>
              <a:rPr lang="en-US" dirty="0"/>
              <a:t> </a:t>
            </a:r>
            <a:r>
              <a:rPr lang="en-US" dirty="0" smtClean="0"/>
              <a:t>    </a:t>
            </a:r>
            <a:r>
              <a:rPr lang="en-US" sz="2400" dirty="0" smtClean="0"/>
              <a:t>Steve Ashby                                         Lynn Orr</a:t>
            </a:r>
            <a:endParaRPr lang="en-US" sz="2400" dirty="0"/>
          </a:p>
        </p:txBody>
      </p:sp>
      <p:sp>
        <p:nvSpPr>
          <p:cNvPr id="12" name="TextBox 11"/>
          <p:cNvSpPr txBox="1"/>
          <p:nvPr/>
        </p:nvSpPr>
        <p:spPr>
          <a:xfrm>
            <a:off x="3962400" y="5669518"/>
            <a:ext cx="184731" cy="369332"/>
          </a:xfrm>
          <a:prstGeom prst="rect">
            <a:avLst/>
          </a:prstGeom>
          <a:noFill/>
        </p:spPr>
        <p:txBody>
          <a:bodyPr wrap="none" rtlCol="0">
            <a:spAutoFit/>
          </a:bodyPr>
          <a:lstStyle/>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10840"/>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Dr. Steven Ashby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225889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88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Make an IMPACT: </a:t>
            </a:r>
            <a:r>
              <a:rPr lang="en-US" sz="2800" dirty="0" smtClean="0"/>
              <a:t/>
            </a:r>
            <a:br>
              <a:rPr lang="en-US" sz="2800" dirty="0" smtClean="0"/>
            </a:br>
            <a:r>
              <a:rPr lang="en-US" sz="2800" dirty="0" smtClean="0"/>
              <a:t>The </a:t>
            </a:r>
            <a:r>
              <a:rPr lang="en-US" sz="2800" dirty="0"/>
              <a:t>New Office of Technology Transitions</a:t>
            </a: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lgn="ctr">
              <a:buNone/>
            </a:pPr>
            <a:r>
              <a:rPr lang="en-US" sz="2400" dirty="0" smtClean="0"/>
              <a:t>Jetta </a:t>
            </a:r>
            <a:r>
              <a:rPr lang="en-US" sz="2400" dirty="0"/>
              <a:t>Wong, Acting Director OTT</a:t>
            </a:r>
          </a:p>
        </p:txBody>
      </p:sp>
      <p:sp>
        <p:nvSpPr>
          <p:cNvPr id="12" name="TextBox 11"/>
          <p:cNvSpPr txBox="1"/>
          <p:nvPr/>
        </p:nvSpPr>
        <p:spPr>
          <a:xfrm>
            <a:off x="3962400" y="5669518"/>
            <a:ext cx="184731" cy="369332"/>
          </a:xfrm>
          <a:prstGeom prst="rect">
            <a:avLst/>
          </a:prstGeom>
          <a:noFill/>
        </p:spPr>
        <p:txBody>
          <a:bodyPr wrap="none" rtlCol="0">
            <a:spAutoFit/>
          </a:bodyPr>
          <a:lstStyle/>
          <a:p>
            <a:endParaRPr lang="en-US" dirty="0"/>
          </a:p>
        </p:txBody>
      </p:sp>
      <p:pic>
        <p:nvPicPr>
          <p:cNvPr id="7" name="Picture 4" descr="Jetta W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231" y="2667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08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10960</TotalTime>
  <Words>982</Words>
  <Application>Microsoft Office PowerPoint</Application>
  <PresentationFormat>On-screen Show (4:3)</PresentationFormat>
  <Paragraphs>174</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Make an IMPACT  Spring Meeting June 17, 2015</vt:lpstr>
      <vt:lpstr>Our Theme: Make an IMPACT</vt:lpstr>
      <vt:lpstr>Agenda</vt:lpstr>
      <vt:lpstr>Agenda</vt:lpstr>
      <vt:lpstr>Introductions</vt:lpstr>
      <vt:lpstr>Introductions</vt:lpstr>
      <vt:lpstr>Introductions</vt:lpstr>
      <vt:lpstr>Make an IMPACT Keynote Event: Leadership Perspectives  </vt:lpstr>
      <vt:lpstr>Make an IMPACT:  The New Office of Technology Transitions</vt:lpstr>
      <vt:lpstr>Make an IMPACT:  Cross-Cutting Program Initiatives</vt:lpstr>
      <vt:lpstr>Internet Connection</vt:lpstr>
      <vt:lpstr>Make an IMPACT:  Cross-Cutting Administrative Initiatives</vt:lpstr>
      <vt:lpstr>Make an IMPACT:  Committee Reports &amp; Recommendations</vt:lpstr>
      <vt:lpstr>Make an IMPACT:  Improved Metrics and the DOE Data Call  </vt:lpstr>
      <vt:lpstr>TTWG Business Matters and Adjournment    </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 Member</dc:creator>
  <cp:lastModifiedBy>psavuser</cp:lastModifiedBy>
  <cp:revision>83</cp:revision>
  <dcterms:created xsi:type="dcterms:W3CDTF">2009-03-19T18:05:21Z</dcterms:created>
  <dcterms:modified xsi:type="dcterms:W3CDTF">2015-06-17T15:46:39Z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