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5" r:id="rId2"/>
    <p:sldId id="366" r:id="rId3"/>
    <p:sldId id="370" r:id="rId4"/>
    <p:sldId id="354" r:id="rId5"/>
    <p:sldId id="362" r:id="rId6"/>
    <p:sldId id="329" r:id="rId7"/>
    <p:sldId id="368" r:id="rId8"/>
    <p:sldId id="320" r:id="rId9"/>
    <p:sldId id="361" r:id="rId10"/>
    <p:sldId id="363" r:id="rId11"/>
    <p:sldId id="367" r:id="rId12"/>
    <p:sldId id="369" r:id="rId13"/>
    <p:sldId id="343"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tta Wong" initials="JLW"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4" autoAdjust="0"/>
    <p:restoredTop sz="91398" autoAdjust="0"/>
  </p:normalViewPr>
  <p:slideViewPr>
    <p:cSldViewPr>
      <p:cViewPr>
        <p:scale>
          <a:sx n="50" d="100"/>
          <a:sy n="50" d="100"/>
        </p:scale>
        <p:origin x="-1044" y="-462"/>
      </p:cViewPr>
      <p:guideLst>
        <p:guide orient="horz" pos="2160"/>
        <p:guide pos="2880"/>
      </p:guideLst>
    </p:cSldViewPr>
  </p:slideViewPr>
  <p:notesTextViewPr>
    <p:cViewPr>
      <p:scale>
        <a:sx n="66" d="100"/>
        <a:sy n="66" d="100"/>
      </p:scale>
      <p:origin x="0" y="0"/>
    </p:cViewPr>
  </p:notesTextViewPr>
  <p:sorterViewPr>
    <p:cViewPr>
      <p:scale>
        <a:sx n="50" d="100"/>
        <a:sy n="50" d="100"/>
      </p:scale>
      <p:origin x="0" y="0"/>
    </p:cViewPr>
  </p:sorterViewPr>
  <p:notesViewPr>
    <p:cSldViewPr>
      <p:cViewPr varScale="1">
        <p:scale>
          <a:sx n="85" d="100"/>
          <a:sy n="85" d="100"/>
        </p:scale>
        <p:origin x="-3150" y="-90"/>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06139-2835-4FBB-99E6-C9C627C0319B}" type="doc">
      <dgm:prSet loTypeId="urn:microsoft.com/office/officeart/2005/8/layout/vList6" loCatId="process" qsTypeId="urn:microsoft.com/office/officeart/2005/8/quickstyle/simple1" qsCatId="simple" csTypeId="urn:microsoft.com/office/officeart/2005/8/colors/colorful4" csCatId="colorful"/>
      <dgm:spPr/>
      <dgm:t>
        <a:bodyPr/>
        <a:lstStyle/>
        <a:p>
          <a:endParaRPr lang="en-US"/>
        </a:p>
      </dgm:t>
    </dgm:pt>
    <dgm:pt modelId="{3A9BE851-CAC5-4A70-8F91-3729386B5F07}">
      <dgm:prSet/>
      <dgm:spPr/>
      <dgm:t>
        <a:bodyPr/>
        <a:lstStyle/>
        <a:p>
          <a:pPr rtl="0"/>
          <a:r>
            <a:rPr lang="en-US" dirty="0" smtClean="0"/>
            <a:t>Evidence Based Impact Studies</a:t>
          </a:r>
          <a:endParaRPr lang="en-US" dirty="0"/>
        </a:p>
      </dgm:t>
    </dgm:pt>
    <dgm:pt modelId="{161FA392-7336-481E-A725-A976BA52E5EF}" type="parTrans" cxnId="{4FF6883F-956B-4BE0-9B52-BE7C6F751B05}">
      <dgm:prSet/>
      <dgm:spPr/>
      <dgm:t>
        <a:bodyPr/>
        <a:lstStyle/>
        <a:p>
          <a:endParaRPr lang="en-US"/>
        </a:p>
      </dgm:t>
    </dgm:pt>
    <dgm:pt modelId="{B7488BAC-CBBD-40EE-82B1-36922952ECFD}" type="sibTrans" cxnId="{4FF6883F-956B-4BE0-9B52-BE7C6F751B05}">
      <dgm:prSet/>
      <dgm:spPr/>
      <dgm:t>
        <a:bodyPr/>
        <a:lstStyle/>
        <a:p>
          <a:endParaRPr lang="en-US"/>
        </a:p>
      </dgm:t>
    </dgm:pt>
    <dgm:pt modelId="{D9FEC2FA-69E5-4C80-BFA6-C210F2E42CAB}">
      <dgm:prSet/>
      <dgm:spPr/>
      <dgm:t>
        <a:bodyPr/>
        <a:lstStyle/>
        <a:p>
          <a:pPr rtl="0"/>
          <a:r>
            <a:rPr lang="en-US" dirty="0" smtClean="0"/>
            <a:t>Stakeholder Engagement</a:t>
          </a:r>
          <a:endParaRPr lang="en-US" dirty="0"/>
        </a:p>
      </dgm:t>
    </dgm:pt>
    <dgm:pt modelId="{787667D7-9909-496F-94FB-09BB166C3E93}" type="parTrans" cxnId="{6AF6E415-358F-43FA-8E05-4D6362830C83}">
      <dgm:prSet/>
      <dgm:spPr/>
      <dgm:t>
        <a:bodyPr/>
        <a:lstStyle/>
        <a:p>
          <a:endParaRPr lang="en-US"/>
        </a:p>
      </dgm:t>
    </dgm:pt>
    <dgm:pt modelId="{17048E36-E4B8-4108-BD0E-36993212028C}" type="sibTrans" cxnId="{6AF6E415-358F-43FA-8E05-4D6362830C83}">
      <dgm:prSet/>
      <dgm:spPr/>
      <dgm:t>
        <a:bodyPr/>
        <a:lstStyle/>
        <a:p>
          <a:endParaRPr lang="en-US"/>
        </a:p>
      </dgm:t>
    </dgm:pt>
    <dgm:pt modelId="{2B3B601A-59B0-40EC-993A-51E7BC57A2E2}">
      <dgm:prSet/>
      <dgm:spPr/>
      <dgm:t>
        <a:bodyPr/>
        <a:lstStyle/>
        <a:p>
          <a:pPr rtl="0"/>
          <a:r>
            <a:rPr lang="en-US" dirty="0" smtClean="0"/>
            <a:t>Data Collection and Analysis</a:t>
          </a:r>
          <a:endParaRPr lang="en-US" dirty="0"/>
        </a:p>
      </dgm:t>
    </dgm:pt>
    <dgm:pt modelId="{BACAEF9E-D3E7-42BE-87BD-DD06283098A9}" type="parTrans" cxnId="{BAFA2CAA-6C47-434A-B7F2-76D4A0AC8CF1}">
      <dgm:prSet/>
      <dgm:spPr/>
      <dgm:t>
        <a:bodyPr/>
        <a:lstStyle/>
        <a:p>
          <a:endParaRPr lang="en-US"/>
        </a:p>
      </dgm:t>
    </dgm:pt>
    <dgm:pt modelId="{C9F8969D-8F5A-4370-913D-1FDB4D771B68}" type="sibTrans" cxnId="{BAFA2CAA-6C47-434A-B7F2-76D4A0AC8CF1}">
      <dgm:prSet/>
      <dgm:spPr/>
      <dgm:t>
        <a:bodyPr/>
        <a:lstStyle/>
        <a:p>
          <a:endParaRPr lang="en-US"/>
        </a:p>
      </dgm:t>
    </dgm:pt>
    <dgm:pt modelId="{D253B497-6592-4353-A6AF-A3BB257BBBF0}" type="pres">
      <dgm:prSet presAssocID="{F5D06139-2835-4FBB-99E6-C9C627C0319B}" presName="Name0" presStyleCnt="0">
        <dgm:presLayoutVars>
          <dgm:dir/>
          <dgm:animLvl val="lvl"/>
          <dgm:resizeHandles/>
        </dgm:presLayoutVars>
      </dgm:prSet>
      <dgm:spPr/>
      <dgm:t>
        <a:bodyPr/>
        <a:lstStyle/>
        <a:p>
          <a:endParaRPr lang="en-US"/>
        </a:p>
      </dgm:t>
    </dgm:pt>
    <dgm:pt modelId="{6AAFD8A9-E1F5-4EFC-9B13-8E7DB089ECD2}" type="pres">
      <dgm:prSet presAssocID="{3A9BE851-CAC5-4A70-8F91-3729386B5F07}" presName="linNode" presStyleCnt="0"/>
      <dgm:spPr/>
    </dgm:pt>
    <dgm:pt modelId="{83AE432F-FBCA-48CC-BACC-F37CEA3BFF15}" type="pres">
      <dgm:prSet presAssocID="{3A9BE851-CAC5-4A70-8F91-3729386B5F07}" presName="parentShp" presStyleLbl="node1" presStyleIdx="0" presStyleCnt="3">
        <dgm:presLayoutVars>
          <dgm:bulletEnabled val="1"/>
        </dgm:presLayoutVars>
      </dgm:prSet>
      <dgm:spPr/>
      <dgm:t>
        <a:bodyPr/>
        <a:lstStyle/>
        <a:p>
          <a:endParaRPr lang="en-US"/>
        </a:p>
      </dgm:t>
    </dgm:pt>
    <dgm:pt modelId="{6C2DF9BB-DE05-4696-82F1-6DF37A1396C3}" type="pres">
      <dgm:prSet presAssocID="{3A9BE851-CAC5-4A70-8F91-3729386B5F07}" presName="childShp" presStyleLbl="bgAccFollowNode1" presStyleIdx="0" presStyleCnt="3">
        <dgm:presLayoutVars>
          <dgm:bulletEnabled val="1"/>
        </dgm:presLayoutVars>
      </dgm:prSet>
      <dgm:spPr/>
    </dgm:pt>
    <dgm:pt modelId="{7CFF665C-CCD8-447A-BE39-4AE7DB123574}" type="pres">
      <dgm:prSet presAssocID="{B7488BAC-CBBD-40EE-82B1-36922952ECFD}" presName="spacing" presStyleCnt="0"/>
      <dgm:spPr/>
    </dgm:pt>
    <dgm:pt modelId="{7C84918D-14D2-4ABE-911C-7468BC2492C0}" type="pres">
      <dgm:prSet presAssocID="{D9FEC2FA-69E5-4C80-BFA6-C210F2E42CAB}" presName="linNode" presStyleCnt="0"/>
      <dgm:spPr/>
    </dgm:pt>
    <dgm:pt modelId="{2CCB3A21-D441-4AC9-B0C6-CFDA437E5890}" type="pres">
      <dgm:prSet presAssocID="{D9FEC2FA-69E5-4C80-BFA6-C210F2E42CAB}" presName="parentShp" presStyleLbl="node1" presStyleIdx="1" presStyleCnt="3">
        <dgm:presLayoutVars>
          <dgm:bulletEnabled val="1"/>
        </dgm:presLayoutVars>
      </dgm:prSet>
      <dgm:spPr/>
      <dgm:t>
        <a:bodyPr/>
        <a:lstStyle/>
        <a:p>
          <a:endParaRPr lang="en-US"/>
        </a:p>
      </dgm:t>
    </dgm:pt>
    <dgm:pt modelId="{8C4E0E70-DEA9-4A81-8964-72A78D480B23}" type="pres">
      <dgm:prSet presAssocID="{D9FEC2FA-69E5-4C80-BFA6-C210F2E42CAB}" presName="childShp" presStyleLbl="bgAccFollowNode1" presStyleIdx="1" presStyleCnt="3">
        <dgm:presLayoutVars>
          <dgm:bulletEnabled val="1"/>
        </dgm:presLayoutVars>
      </dgm:prSet>
      <dgm:spPr/>
    </dgm:pt>
    <dgm:pt modelId="{97F5D2C4-B9F9-472F-B7EE-93009512F978}" type="pres">
      <dgm:prSet presAssocID="{17048E36-E4B8-4108-BD0E-36993212028C}" presName="spacing" presStyleCnt="0"/>
      <dgm:spPr/>
    </dgm:pt>
    <dgm:pt modelId="{DF3164E2-30AC-472B-A236-5B005A07922E}" type="pres">
      <dgm:prSet presAssocID="{2B3B601A-59B0-40EC-993A-51E7BC57A2E2}" presName="linNode" presStyleCnt="0"/>
      <dgm:spPr/>
    </dgm:pt>
    <dgm:pt modelId="{A5E0307B-10BA-4129-9E47-6F770FBDD189}" type="pres">
      <dgm:prSet presAssocID="{2B3B601A-59B0-40EC-993A-51E7BC57A2E2}" presName="parentShp" presStyleLbl="node1" presStyleIdx="2" presStyleCnt="3">
        <dgm:presLayoutVars>
          <dgm:bulletEnabled val="1"/>
        </dgm:presLayoutVars>
      </dgm:prSet>
      <dgm:spPr/>
      <dgm:t>
        <a:bodyPr/>
        <a:lstStyle/>
        <a:p>
          <a:endParaRPr lang="en-US"/>
        </a:p>
      </dgm:t>
    </dgm:pt>
    <dgm:pt modelId="{AC2E0262-7A7A-4A37-8719-ACD028ED865D}" type="pres">
      <dgm:prSet presAssocID="{2B3B601A-59B0-40EC-993A-51E7BC57A2E2}" presName="childShp" presStyleLbl="bgAccFollowNode1" presStyleIdx="2" presStyleCnt="3">
        <dgm:presLayoutVars>
          <dgm:bulletEnabled val="1"/>
        </dgm:presLayoutVars>
      </dgm:prSet>
      <dgm:spPr/>
    </dgm:pt>
  </dgm:ptLst>
  <dgm:cxnLst>
    <dgm:cxn modelId="{85AC31AD-0CC0-4077-BB4A-0789576F31B4}" type="presOf" srcId="{2B3B601A-59B0-40EC-993A-51E7BC57A2E2}" destId="{A5E0307B-10BA-4129-9E47-6F770FBDD189}" srcOrd="0" destOrd="0" presId="urn:microsoft.com/office/officeart/2005/8/layout/vList6"/>
    <dgm:cxn modelId="{6AF6E415-358F-43FA-8E05-4D6362830C83}" srcId="{F5D06139-2835-4FBB-99E6-C9C627C0319B}" destId="{D9FEC2FA-69E5-4C80-BFA6-C210F2E42CAB}" srcOrd="1" destOrd="0" parTransId="{787667D7-9909-496F-94FB-09BB166C3E93}" sibTransId="{17048E36-E4B8-4108-BD0E-36993212028C}"/>
    <dgm:cxn modelId="{4FF6883F-956B-4BE0-9B52-BE7C6F751B05}" srcId="{F5D06139-2835-4FBB-99E6-C9C627C0319B}" destId="{3A9BE851-CAC5-4A70-8F91-3729386B5F07}" srcOrd="0" destOrd="0" parTransId="{161FA392-7336-481E-A725-A976BA52E5EF}" sibTransId="{B7488BAC-CBBD-40EE-82B1-36922952ECFD}"/>
    <dgm:cxn modelId="{51B7E14F-FFF6-4975-AB0A-79E437D4FAD0}" type="presOf" srcId="{3A9BE851-CAC5-4A70-8F91-3729386B5F07}" destId="{83AE432F-FBCA-48CC-BACC-F37CEA3BFF15}" srcOrd="0" destOrd="0" presId="urn:microsoft.com/office/officeart/2005/8/layout/vList6"/>
    <dgm:cxn modelId="{F6B60339-1547-460C-BF20-7D607F06DF07}" type="presOf" srcId="{F5D06139-2835-4FBB-99E6-C9C627C0319B}" destId="{D253B497-6592-4353-A6AF-A3BB257BBBF0}" srcOrd="0" destOrd="0" presId="urn:microsoft.com/office/officeart/2005/8/layout/vList6"/>
    <dgm:cxn modelId="{BAFA2CAA-6C47-434A-B7F2-76D4A0AC8CF1}" srcId="{F5D06139-2835-4FBB-99E6-C9C627C0319B}" destId="{2B3B601A-59B0-40EC-993A-51E7BC57A2E2}" srcOrd="2" destOrd="0" parTransId="{BACAEF9E-D3E7-42BE-87BD-DD06283098A9}" sibTransId="{C9F8969D-8F5A-4370-913D-1FDB4D771B68}"/>
    <dgm:cxn modelId="{79357D36-DD66-4636-936C-0C26E3BD84D1}" type="presOf" srcId="{D9FEC2FA-69E5-4C80-BFA6-C210F2E42CAB}" destId="{2CCB3A21-D441-4AC9-B0C6-CFDA437E5890}" srcOrd="0" destOrd="0" presId="urn:microsoft.com/office/officeart/2005/8/layout/vList6"/>
    <dgm:cxn modelId="{0DA2D2A3-6DF9-40FB-9290-0BEAAEB8DD06}" type="presParOf" srcId="{D253B497-6592-4353-A6AF-A3BB257BBBF0}" destId="{6AAFD8A9-E1F5-4EFC-9B13-8E7DB089ECD2}" srcOrd="0" destOrd="0" presId="urn:microsoft.com/office/officeart/2005/8/layout/vList6"/>
    <dgm:cxn modelId="{D160C67F-7500-4059-83BE-58B01308C696}" type="presParOf" srcId="{6AAFD8A9-E1F5-4EFC-9B13-8E7DB089ECD2}" destId="{83AE432F-FBCA-48CC-BACC-F37CEA3BFF15}" srcOrd="0" destOrd="0" presId="urn:microsoft.com/office/officeart/2005/8/layout/vList6"/>
    <dgm:cxn modelId="{78DDBD5A-E8A5-44BB-A408-0F4D89EB35C4}" type="presParOf" srcId="{6AAFD8A9-E1F5-4EFC-9B13-8E7DB089ECD2}" destId="{6C2DF9BB-DE05-4696-82F1-6DF37A1396C3}" srcOrd="1" destOrd="0" presId="urn:microsoft.com/office/officeart/2005/8/layout/vList6"/>
    <dgm:cxn modelId="{CEFC0E00-55F7-4EFE-99BC-6E494C019C32}" type="presParOf" srcId="{D253B497-6592-4353-A6AF-A3BB257BBBF0}" destId="{7CFF665C-CCD8-447A-BE39-4AE7DB123574}" srcOrd="1" destOrd="0" presId="urn:microsoft.com/office/officeart/2005/8/layout/vList6"/>
    <dgm:cxn modelId="{D438DFA2-CE58-4395-9F52-CC16E584A54E}" type="presParOf" srcId="{D253B497-6592-4353-A6AF-A3BB257BBBF0}" destId="{7C84918D-14D2-4ABE-911C-7468BC2492C0}" srcOrd="2" destOrd="0" presId="urn:microsoft.com/office/officeart/2005/8/layout/vList6"/>
    <dgm:cxn modelId="{AB308296-D142-4E85-9E4B-272C5E94BAB4}" type="presParOf" srcId="{7C84918D-14D2-4ABE-911C-7468BC2492C0}" destId="{2CCB3A21-D441-4AC9-B0C6-CFDA437E5890}" srcOrd="0" destOrd="0" presId="urn:microsoft.com/office/officeart/2005/8/layout/vList6"/>
    <dgm:cxn modelId="{DFECD0B3-7960-4A64-8B32-4C0A302DD5DA}" type="presParOf" srcId="{7C84918D-14D2-4ABE-911C-7468BC2492C0}" destId="{8C4E0E70-DEA9-4A81-8964-72A78D480B23}" srcOrd="1" destOrd="0" presId="urn:microsoft.com/office/officeart/2005/8/layout/vList6"/>
    <dgm:cxn modelId="{B9AABE03-1194-4FA8-AC13-49B745A6B8FF}" type="presParOf" srcId="{D253B497-6592-4353-A6AF-A3BB257BBBF0}" destId="{97F5D2C4-B9F9-472F-B7EE-93009512F978}" srcOrd="3" destOrd="0" presId="urn:microsoft.com/office/officeart/2005/8/layout/vList6"/>
    <dgm:cxn modelId="{91D0865D-DA50-4EA1-AF9E-B43814879D66}" type="presParOf" srcId="{D253B497-6592-4353-A6AF-A3BB257BBBF0}" destId="{DF3164E2-30AC-472B-A236-5B005A07922E}" srcOrd="4" destOrd="0" presId="urn:microsoft.com/office/officeart/2005/8/layout/vList6"/>
    <dgm:cxn modelId="{643BEED5-E7E2-4D06-B185-16342BCDFD19}" type="presParOf" srcId="{DF3164E2-30AC-472B-A236-5B005A07922E}" destId="{A5E0307B-10BA-4129-9E47-6F770FBDD189}" srcOrd="0" destOrd="0" presId="urn:microsoft.com/office/officeart/2005/8/layout/vList6"/>
    <dgm:cxn modelId="{96654FFB-5D8C-44C9-A1B3-C378B1DBBECD}" type="presParOf" srcId="{DF3164E2-30AC-472B-A236-5B005A07922E}" destId="{AC2E0262-7A7A-4A37-8719-ACD028ED865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D62CD-8942-4B1E-9C3D-6AA184603CC0}" type="doc">
      <dgm:prSet loTypeId="urn:microsoft.com/office/officeart/2005/8/layout/chevron1" loCatId="process" qsTypeId="urn:microsoft.com/office/officeart/2005/8/quickstyle/simple1" qsCatId="simple" csTypeId="urn:microsoft.com/office/officeart/2005/8/colors/colorful4" csCatId="colorful" phldr="1"/>
      <dgm:spPr/>
    </dgm:pt>
    <dgm:pt modelId="{1DE58EA9-E202-4D8F-B249-AC2CBD4EE8AB}">
      <dgm:prSet phldrT="[Text]"/>
      <dgm:spPr/>
      <dgm:t>
        <a:bodyPr/>
        <a:lstStyle/>
        <a:p>
          <a:r>
            <a:rPr lang="en-US" dirty="0" smtClean="0"/>
            <a:t>Review Existing Draft</a:t>
          </a:r>
          <a:endParaRPr lang="en-US" dirty="0"/>
        </a:p>
      </dgm:t>
    </dgm:pt>
    <dgm:pt modelId="{F0DE87FD-7F32-4211-8119-9636C3E90719}" type="parTrans" cxnId="{365E84FF-00C6-429A-92BA-60A5CEDB63AD}">
      <dgm:prSet/>
      <dgm:spPr/>
      <dgm:t>
        <a:bodyPr/>
        <a:lstStyle/>
        <a:p>
          <a:endParaRPr lang="en-US"/>
        </a:p>
      </dgm:t>
    </dgm:pt>
    <dgm:pt modelId="{221D665B-882D-40AF-A6CC-B3821A7C2335}" type="sibTrans" cxnId="{365E84FF-00C6-429A-92BA-60A5CEDB63AD}">
      <dgm:prSet/>
      <dgm:spPr/>
      <dgm:t>
        <a:bodyPr/>
        <a:lstStyle/>
        <a:p>
          <a:endParaRPr lang="en-US"/>
        </a:p>
      </dgm:t>
    </dgm:pt>
    <dgm:pt modelId="{A004F16C-A1AF-4749-9C3E-CB0D28F07FC7}">
      <dgm:prSet phldrT="[Text]"/>
      <dgm:spPr/>
      <dgm:t>
        <a:bodyPr/>
        <a:lstStyle/>
        <a:p>
          <a:r>
            <a:rPr lang="en-US" dirty="0" smtClean="0"/>
            <a:t>Compile Internal and External Input</a:t>
          </a:r>
          <a:endParaRPr lang="en-US" dirty="0"/>
        </a:p>
      </dgm:t>
    </dgm:pt>
    <dgm:pt modelId="{BD18A61E-9BB0-4423-ACE4-79EED78993D5}" type="parTrans" cxnId="{0486DA04-9833-4536-AA6B-9419A7020947}">
      <dgm:prSet/>
      <dgm:spPr/>
      <dgm:t>
        <a:bodyPr/>
        <a:lstStyle/>
        <a:p>
          <a:endParaRPr lang="en-US"/>
        </a:p>
      </dgm:t>
    </dgm:pt>
    <dgm:pt modelId="{603D066F-3780-4219-9DEA-885A17D66255}" type="sibTrans" cxnId="{0486DA04-9833-4536-AA6B-9419A7020947}">
      <dgm:prSet/>
      <dgm:spPr/>
      <dgm:t>
        <a:bodyPr/>
        <a:lstStyle/>
        <a:p>
          <a:endParaRPr lang="en-US"/>
        </a:p>
      </dgm:t>
    </dgm:pt>
    <dgm:pt modelId="{8C77D9D6-19ED-45AF-8E53-6C78013848CB}">
      <dgm:prSet phldrT="[Text]"/>
      <dgm:spPr/>
      <dgm:t>
        <a:bodyPr/>
        <a:lstStyle/>
        <a:p>
          <a:r>
            <a:rPr lang="en-US" dirty="0" smtClean="0"/>
            <a:t>Draft new Plan</a:t>
          </a:r>
          <a:endParaRPr lang="en-US" dirty="0"/>
        </a:p>
      </dgm:t>
    </dgm:pt>
    <dgm:pt modelId="{9F1060C8-59B1-4B76-B654-29A8CD4D88B0}" type="parTrans" cxnId="{B6F01B1A-9A24-4A1F-A8B5-35BD6907295E}">
      <dgm:prSet/>
      <dgm:spPr/>
      <dgm:t>
        <a:bodyPr/>
        <a:lstStyle/>
        <a:p>
          <a:endParaRPr lang="en-US"/>
        </a:p>
      </dgm:t>
    </dgm:pt>
    <dgm:pt modelId="{5B8055E2-9D8C-45CA-A54E-59D759992D7B}" type="sibTrans" cxnId="{B6F01B1A-9A24-4A1F-A8B5-35BD6907295E}">
      <dgm:prSet/>
      <dgm:spPr/>
      <dgm:t>
        <a:bodyPr/>
        <a:lstStyle/>
        <a:p>
          <a:endParaRPr lang="en-US"/>
        </a:p>
      </dgm:t>
    </dgm:pt>
    <dgm:pt modelId="{D84DEC68-D31D-4952-B43E-D125A62996FC}">
      <dgm:prSet phldrT="[Text]"/>
      <dgm:spPr/>
      <dgm:t>
        <a:bodyPr/>
        <a:lstStyle/>
        <a:p>
          <a:r>
            <a:rPr lang="en-US" dirty="0" smtClean="0"/>
            <a:t>Get Feedback on Initial Plan</a:t>
          </a:r>
          <a:endParaRPr lang="en-US" dirty="0"/>
        </a:p>
      </dgm:t>
    </dgm:pt>
    <dgm:pt modelId="{2D37B4EA-23B6-434D-9577-0792CEE72BED}" type="parTrans" cxnId="{C4F73C41-37A4-47D4-B3D0-6602042009A7}">
      <dgm:prSet/>
      <dgm:spPr/>
      <dgm:t>
        <a:bodyPr/>
        <a:lstStyle/>
        <a:p>
          <a:endParaRPr lang="en-US"/>
        </a:p>
      </dgm:t>
    </dgm:pt>
    <dgm:pt modelId="{B6198133-AD4E-4C10-85A1-C7228A9519DC}" type="sibTrans" cxnId="{C4F73C41-37A4-47D4-B3D0-6602042009A7}">
      <dgm:prSet/>
      <dgm:spPr/>
      <dgm:t>
        <a:bodyPr/>
        <a:lstStyle/>
        <a:p>
          <a:endParaRPr lang="en-US"/>
        </a:p>
      </dgm:t>
    </dgm:pt>
    <dgm:pt modelId="{B4C3A78D-F179-45AA-A22F-A74AAEEF3C87}">
      <dgm:prSet phldrT="[Text]"/>
      <dgm:spPr/>
      <dgm:t>
        <a:bodyPr/>
        <a:lstStyle/>
        <a:p>
          <a:r>
            <a:rPr lang="en-US" dirty="0" smtClean="0"/>
            <a:t>Finalize Plan</a:t>
          </a:r>
          <a:endParaRPr lang="en-US" dirty="0"/>
        </a:p>
      </dgm:t>
    </dgm:pt>
    <dgm:pt modelId="{29AC91F5-2CA7-41F6-BBAE-E77AC51A2DBF}" type="parTrans" cxnId="{A1927517-F806-4EBB-B133-0197D41B480D}">
      <dgm:prSet/>
      <dgm:spPr/>
      <dgm:t>
        <a:bodyPr/>
        <a:lstStyle/>
        <a:p>
          <a:endParaRPr lang="en-US"/>
        </a:p>
      </dgm:t>
    </dgm:pt>
    <dgm:pt modelId="{AA395DC0-3423-42F7-8AEB-868DEB18CFEE}" type="sibTrans" cxnId="{A1927517-F806-4EBB-B133-0197D41B480D}">
      <dgm:prSet/>
      <dgm:spPr/>
      <dgm:t>
        <a:bodyPr/>
        <a:lstStyle/>
        <a:p>
          <a:endParaRPr lang="en-US"/>
        </a:p>
      </dgm:t>
    </dgm:pt>
    <dgm:pt modelId="{BC344354-D090-406C-BFDF-DB9C583F8096}">
      <dgm:prSet phldrT="[Text]"/>
      <dgm:spPr/>
      <dgm:t>
        <a:bodyPr/>
        <a:lstStyle/>
        <a:p>
          <a:r>
            <a:rPr lang="en-US" dirty="0" smtClean="0"/>
            <a:t>Incorporate Planning and strategy for </a:t>
          </a:r>
          <a:r>
            <a:rPr lang="en-US" dirty="0" err="1" smtClean="0"/>
            <a:t>TCF</a:t>
          </a:r>
          <a:endParaRPr lang="en-US" dirty="0"/>
        </a:p>
      </dgm:t>
    </dgm:pt>
    <dgm:pt modelId="{10A00782-D487-4AB8-ACB3-85205FCC93F6}" type="parTrans" cxnId="{14454EEF-2808-4F8D-AEE2-7DD78DAD764F}">
      <dgm:prSet/>
      <dgm:spPr/>
      <dgm:t>
        <a:bodyPr/>
        <a:lstStyle/>
        <a:p>
          <a:endParaRPr lang="en-US"/>
        </a:p>
      </dgm:t>
    </dgm:pt>
    <dgm:pt modelId="{C1559CDB-5A43-4B05-BF2A-8721B6051B3A}" type="sibTrans" cxnId="{14454EEF-2808-4F8D-AEE2-7DD78DAD764F}">
      <dgm:prSet/>
      <dgm:spPr/>
      <dgm:t>
        <a:bodyPr/>
        <a:lstStyle/>
        <a:p>
          <a:endParaRPr lang="en-US"/>
        </a:p>
      </dgm:t>
    </dgm:pt>
    <dgm:pt modelId="{C87D5E44-DD38-4463-BE95-7A9B4843ACC2}" type="pres">
      <dgm:prSet presAssocID="{42BD62CD-8942-4B1E-9C3D-6AA184603CC0}" presName="Name0" presStyleCnt="0">
        <dgm:presLayoutVars>
          <dgm:dir/>
          <dgm:animLvl val="lvl"/>
          <dgm:resizeHandles val="exact"/>
        </dgm:presLayoutVars>
      </dgm:prSet>
      <dgm:spPr/>
    </dgm:pt>
    <dgm:pt modelId="{0683A72C-80B5-417C-B669-594E308A0722}" type="pres">
      <dgm:prSet presAssocID="{1DE58EA9-E202-4D8F-B249-AC2CBD4EE8AB}" presName="parTxOnly" presStyleLbl="node1" presStyleIdx="0" presStyleCnt="6">
        <dgm:presLayoutVars>
          <dgm:chMax val="0"/>
          <dgm:chPref val="0"/>
          <dgm:bulletEnabled val="1"/>
        </dgm:presLayoutVars>
      </dgm:prSet>
      <dgm:spPr/>
      <dgm:t>
        <a:bodyPr/>
        <a:lstStyle/>
        <a:p>
          <a:endParaRPr lang="en-US"/>
        </a:p>
      </dgm:t>
    </dgm:pt>
    <dgm:pt modelId="{E737BFF6-63C3-4DEE-B73C-F2D3F01D6D6A}" type="pres">
      <dgm:prSet presAssocID="{221D665B-882D-40AF-A6CC-B3821A7C2335}" presName="parTxOnlySpace" presStyleCnt="0"/>
      <dgm:spPr/>
    </dgm:pt>
    <dgm:pt modelId="{04317051-DBB8-47B3-BB0D-68AC7EFDBEF2}" type="pres">
      <dgm:prSet presAssocID="{A004F16C-A1AF-4749-9C3E-CB0D28F07FC7}" presName="parTxOnly" presStyleLbl="node1" presStyleIdx="1" presStyleCnt="6">
        <dgm:presLayoutVars>
          <dgm:chMax val="0"/>
          <dgm:chPref val="0"/>
          <dgm:bulletEnabled val="1"/>
        </dgm:presLayoutVars>
      </dgm:prSet>
      <dgm:spPr/>
      <dgm:t>
        <a:bodyPr/>
        <a:lstStyle/>
        <a:p>
          <a:endParaRPr lang="en-US"/>
        </a:p>
      </dgm:t>
    </dgm:pt>
    <dgm:pt modelId="{05C1C6A8-9194-472E-96A2-5D64CDF55008}" type="pres">
      <dgm:prSet presAssocID="{603D066F-3780-4219-9DEA-885A17D66255}" presName="parTxOnlySpace" presStyleCnt="0"/>
      <dgm:spPr/>
    </dgm:pt>
    <dgm:pt modelId="{819B9CCF-FB26-4473-83CE-36BDFA9B3B70}" type="pres">
      <dgm:prSet presAssocID="{BC344354-D090-406C-BFDF-DB9C583F8096}" presName="parTxOnly" presStyleLbl="node1" presStyleIdx="2" presStyleCnt="6">
        <dgm:presLayoutVars>
          <dgm:chMax val="0"/>
          <dgm:chPref val="0"/>
          <dgm:bulletEnabled val="1"/>
        </dgm:presLayoutVars>
      </dgm:prSet>
      <dgm:spPr/>
      <dgm:t>
        <a:bodyPr/>
        <a:lstStyle/>
        <a:p>
          <a:endParaRPr lang="en-US"/>
        </a:p>
      </dgm:t>
    </dgm:pt>
    <dgm:pt modelId="{33F029F1-F677-48FA-8602-D0EC47860332}" type="pres">
      <dgm:prSet presAssocID="{C1559CDB-5A43-4B05-BF2A-8721B6051B3A}" presName="parTxOnlySpace" presStyleCnt="0"/>
      <dgm:spPr/>
    </dgm:pt>
    <dgm:pt modelId="{33424A14-98F9-4DCB-B8B9-AE34D1218916}" type="pres">
      <dgm:prSet presAssocID="{8C77D9D6-19ED-45AF-8E53-6C78013848CB}" presName="parTxOnly" presStyleLbl="node1" presStyleIdx="3" presStyleCnt="6">
        <dgm:presLayoutVars>
          <dgm:chMax val="0"/>
          <dgm:chPref val="0"/>
          <dgm:bulletEnabled val="1"/>
        </dgm:presLayoutVars>
      </dgm:prSet>
      <dgm:spPr/>
      <dgm:t>
        <a:bodyPr/>
        <a:lstStyle/>
        <a:p>
          <a:endParaRPr lang="en-US"/>
        </a:p>
      </dgm:t>
    </dgm:pt>
    <dgm:pt modelId="{42A27E02-D51F-4E01-80CF-92BF3AB9E720}" type="pres">
      <dgm:prSet presAssocID="{5B8055E2-9D8C-45CA-A54E-59D759992D7B}" presName="parTxOnlySpace" presStyleCnt="0"/>
      <dgm:spPr/>
    </dgm:pt>
    <dgm:pt modelId="{B0D4D8AC-40ED-4D24-94A1-FB430423DB22}" type="pres">
      <dgm:prSet presAssocID="{D84DEC68-D31D-4952-B43E-D125A62996FC}" presName="parTxOnly" presStyleLbl="node1" presStyleIdx="4" presStyleCnt="6">
        <dgm:presLayoutVars>
          <dgm:chMax val="0"/>
          <dgm:chPref val="0"/>
          <dgm:bulletEnabled val="1"/>
        </dgm:presLayoutVars>
      </dgm:prSet>
      <dgm:spPr/>
      <dgm:t>
        <a:bodyPr/>
        <a:lstStyle/>
        <a:p>
          <a:endParaRPr lang="en-US"/>
        </a:p>
      </dgm:t>
    </dgm:pt>
    <dgm:pt modelId="{1E5BD8CC-DA85-4694-BE9A-6F233F96349B}" type="pres">
      <dgm:prSet presAssocID="{B6198133-AD4E-4C10-85A1-C7228A9519DC}" presName="parTxOnlySpace" presStyleCnt="0"/>
      <dgm:spPr/>
    </dgm:pt>
    <dgm:pt modelId="{4D6957E4-45FC-45FF-9522-D13C5DEC886B}" type="pres">
      <dgm:prSet presAssocID="{B4C3A78D-F179-45AA-A22F-A74AAEEF3C87}" presName="parTxOnly" presStyleLbl="node1" presStyleIdx="5" presStyleCnt="6">
        <dgm:presLayoutVars>
          <dgm:chMax val="0"/>
          <dgm:chPref val="0"/>
          <dgm:bulletEnabled val="1"/>
        </dgm:presLayoutVars>
      </dgm:prSet>
      <dgm:spPr/>
      <dgm:t>
        <a:bodyPr/>
        <a:lstStyle/>
        <a:p>
          <a:endParaRPr lang="en-US"/>
        </a:p>
      </dgm:t>
    </dgm:pt>
  </dgm:ptLst>
  <dgm:cxnLst>
    <dgm:cxn modelId="{C4F73C41-37A4-47D4-B3D0-6602042009A7}" srcId="{42BD62CD-8942-4B1E-9C3D-6AA184603CC0}" destId="{D84DEC68-D31D-4952-B43E-D125A62996FC}" srcOrd="4" destOrd="0" parTransId="{2D37B4EA-23B6-434D-9577-0792CEE72BED}" sibTransId="{B6198133-AD4E-4C10-85A1-C7228A9519DC}"/>
    <dgm:cxn modelId="{14454EEF-2808-4F8D-AEE2-7DD78DAD764F}" srcId="{42BD62CD-8942-4B1E-9C3D-6AA184603CC0}" destId="{BC344354-D090-406C-BFDF-DB9C583F8096}" srcOrd="2" destOrd="0" parTransId="{10A00782-D487-4AB8-ACB3-85205FCC93F6}" sibTransId="{C1559CDB-5A43-4B05-BF2A-8721B6051B3A}"/>
    <dgm:cxn modelId="{80A3CE73-2EEE-4552-B2F8-F7DB4FDB225B}" type="presOf" srcId="{8C77D9D6-19ED-45AF-8E53-6C78013848CB}" destId="{33424A14-98F9-4DCB-B8B9-AE34D1218916}" srcOrd="0" destOrd="0" presId="urn:microsoft.com/office/officeart/2005/8/layout/chevron1"/>
    <dgm:cxn modelId="{6CDD37A6-D62A-4F9F-BDF8-08C0DA8669B9}" type="presOf" srcId="{BC344354-D090-406C-BFDF-DB9C583F8096}" destId="{819B9CCF-FB26-4473-83CE-36BDFA9B3B70}" srcOrd="0" destOrd="0" presId="urn:microsoft.com/office/officeart/2005/8/layout/chevron1"/>
    <dgm:cxn modelId="{365E84FF-00C6-429A-92BA-60A5CEDB63AD}" srcId="{42BD62CD-8942-4B1E-9C3D-6AA184603CC0}" destId="{1DE58EA9-E202-4D8F-B249-AC2CBD4EE8AB}" srcOrd="0" destOrd="0" parTransId="{F0DE87FD-7F32-4211-8119-9636C3E90719}" sibTransId="{221D665B-882D-40AF-A6CC-B3821A7C2335}"/>
    <dgm:cxn modelId="{A1927517-F806-4EBB-B133-0197D41B480D}" srcId="{42BD62CD-8942-4B1E-9C3D-6AA184603CC0}" destId="{B4C3A78D-F179-45AA-A22F-A74AAEEF3C87}" srcOrd="5" destOrd="0" parTransId="{29AC91F5-2CA7-41F6-BBAE-E77AC51A2DBF}" sibTransId="{AA395DC0-3423-42F7-8AEB-868DEB18CFEE}"/>
    <dgm:cxn modelId="{C69A838F-1E15-4842-8686-43666010B006}" type="presOf" srcId="{B4C3A78D-F179-45AA-A22F-A74AAEEF3C87}" destId="{4D6957E4-45FC-45FF-9522-D13C5DEC886B}" srcOrd="0" destOrd="0" presId="urn:microsoft.com/office/officeart/2005/8/layout/chevron1"/>
    <dgm:cxn modelId="{B6F01B1A-9A24-4A1F-A8B5-35BD6907295E}" srcId="{42BD62CD-8942-4B1E-9C3D-6AA184603CC0}" destId="{8C77D9D6-19ED-45AF-8E53-6C78013848CB}" srcOrd="3" destOrd="0" parTransId="{9F1060C8-59B1-4B76-B654-29A8CD4D88B0}" sibTransId="{5B8055E2-9D8C-45CA-A54E-59D759992D7B}"/>
    <dgm:cxn modelId="{D5CDE0FC-7277-4F9D-9520-471505A2B330}" type="presOf" srcId="{1DE58EA9-E202-4D8F-B249-AC2CBD4EE8AB}" destId="{0683A72C-80B5-417C-B669-594E308A0722}" srcOrd="0" destOrd="0" presId="urn:microsoft.com/office/officeart/2005/8/layout/chevron1"/>
    <dgm:cxn modelId="{2C428C69-AAFE-461C-83B0-BC43BC33CD47}" type="presOf" srcId="{42BD62CD-8942-4B1E-9C3D-6AA184603CC0}" destId="{C87D5E44-DD38-4463-BE95-7A9B4843ACC2}" srcOrd="0" destOrd="0" presId="urn:microsoft.com/office/officeart/2005/8/layout/chevron1"/>
    <dgm:cxn modelId="{25A5C988-FB5B-42EC-9CA3-0AFD1756801C}" type="presOf" srcId="{A004F16C-A1AF-4749-9C3E-CB0D28F07FC7}" destId="{04317051-DBB8-47B3-BB0D-68AC7EFDBEF2}" srcOrd="0" destOrd="0" presId="urn:microsoft.com/office/officeart/2005/8/layout/chevron1"/>
    <dgm:cxn modelId="{22710A4D-AB56-48D2-8339-994E6B174768}" type="presOf" srcId="{D84DEC68-D31D-4952-B43E-D125A62996FC}" destId="{B0D4D8AC-40ED-4D24-94A1-FB430423DB22}" srcOrd="0" destOrd="0" presId="urn:microsoft.com/office/officeart/2005/8/layout/chevron1"/>
    <dgm:cxn modelId="{0486DA04-9833-4536-AA6B-9419A7020947}" srcId="{42BD62CD-8942-4B1E-9C3D-6AA184603CC0}" destId="{A004F16C-A1AF-4749-9C3E-CB0D28F07FC7}" srcOrd="1" destOrd="0" parTransId="{BD18A61E-9BB0-4423-ACE4-79EED78993D5}" sibTransId="{603D066F-3780-4219-9DEA-885A17D66255}"/>
    <dgm:cxn modelId="{4FE67113-8475-484D-9BD3-2DF41F5AEB19}" type="presParOf" srcId="{C87D5E44-DD38-4463-BE95-7A9B4843ACC2}" destId="{0683A72C-80B5-417C-B669-594E308A0722}" srcOrd="0" destOrd="0" presId="urn:microsoft.com/office/officeart/2005/8/layout/chevron1"/>
    <dgm:cxn modelId="{36B4E57E-7182-4B16-BFCB-7ED2906ECFA9}" type="presParOf" srcId="{C87D5E44-DD38-4463-BE95-7A9B4843ACC2}" destId="{E737BFF6-63C3-4DEE-B73C-F2D3F01D6D6A}" srcOrd="1" destOrd="0" presId="urn:microsoft.com/office/officeart/2005/8/layout/chevron1"/>
    <dgm:cxn modelId="{C76F567B-8EFB-4A67-B8BA-C9A1A1FAFF87}" type="presParOf" srcId="{C87D5E44-DD38-4463-BE95-7A9B4843ACC2}" destId="{04317051-DBB8-47B3-BB0D-68AC7EFDBEF2}" srcOrd="2" destOrd="0" presId="urn:microsoft.com/office/officeart/2005/8/layout/chevron1"/>
    <dgm:cxn modelId="{C9609581-63C8-4F04-9944-9E64AE564515}" type="presParOf" srcId="{C87D5E44-DD38-4463-BE95-7A9B4843ACC2}" destId="{05C1C6A8-9194-472E-96A2-5D64CDF55008}" srcOrd="3" destOrd="0" presId="urn:microsoft.com/office/officeart/2005/8/layout/chevron1"/>
    <dgm:cxn modelId="{484E3352-2C30-4A28-AD98-DCE03E08B1D5}" type="presParOf" srcId="{C87D5E44-DD38-4463-BE95-7A9B4843ACC2}" destId="{819B9CCF-FB26-4473-83CE-36BDFA9B3B70}" srcOrd="4" destOrd="0" presId="urn:microsoft.com/office/officeart/2005/8/layout/chevron1"/>
    <dgm:cxn modelId="{4E634C83-C03A-4718-B164-6A418491A48B}" type="presParOf" srcId="{C87D5E44-DD38-4463-BE95-7A9B4843ACC2}" destId="{33F029F1-F677-48FA-8602-D0EC47860332}" srcOrd="5" destOrd="0" presId="urn:microsoft.com/office/officeart/2005/8/layout/chevron1"/>
    <dgm:cxn modelId="{E57C75C5-50C0-43D9-ACB5-698C1A3EEE75}" type="presParOf" srcId="{C87D5E44-DD38-4463-BE95-7A9B4843ACC2}" destId="{33424A14-98F9-4DCB-B8B9-AE34D1218916}" srcOrd="6" destOrd="0" presId="urn:microsoft.com/office/officeart/2005/8/layout/chevron1"/>
    <dgm:cxn modelId="{7E4D230C-1350-4458-B133-BA627E8C120A}" type="presParOf" srcId="{C87D5E44-DD38-4463-BE95-7A9B4843ACC2}" destId="{42A27E02-D51F-4E01-80CF-92BF3AB9E720}" srcOrd="7" destOrd="0" presId="urn:microsoft.com/office/officeart/2005/8/layout/chevron1"/>
    <dgm:cxn modelId="{ADFB0C35-8E74-4C53-8317-F8958F012711}" type="presParOf" srcId="{C87D5E44-DD38-4463-BE95-7A9B4843ACC2}" destId="{B0D4D8AC-40ED-4D24-94A1-FB430423DB22}" srcOrd="8" destOrd="0" presId="urn:microsoft.com/office/officeart/2005/8/layout/chevron1"/>
    <dgm:cxn modelId="{8C5A0E8B-DC2E-4761-B462-37CE1AE34583}" type="presParOf" srcId="{C87D5E44-DD38-4463-BE95-7A9B4843ACC2}" destId="{1E5BD8CC-DA85-4694-BE9A-6F233F96349B}" srcOrd="9" destOrd="0" presId="urn:microsoft.com/office/officeart/2005/8/layout/chevron1"/>
    <dgm:cxn modelId="{B5158443-7D70-4E47-AA25-679A5A7ECE79}" type="presParOf" srcId="{C87D5E44-DD38-4463-BE95-7A9B4843ACC2}" destId="{4D6957E4-45FC-45FF-9522-D13C5DEC886B}"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412BA-EDA8-4773-AE9F-22050A1DCE3E}" type="doc">
      <dgm:prSet loTypeId="urn:microsoft.com/office/officeart/2005/8/layout/hChevron3" loCatId="process" qsTypeId="urn:microsoft.com/office/officeart/2005/8/quickstyle/simple1" qsCatId="simple" csTypeId="urn:microsoft.com/office/officeart/2005/8/colors/accent1_2" csCatId="accent1" phldr="1"/>
      <dgm:spPr/>
    </dgm:pt>
    <dgm:pt modelId="{9CC868DA-FBBA-4F39-A4A3-3EBB83B24CF6}" type="pres">
      <dgm:prSet presAssocID="{6F7412BA-EDA8-4773-AE9F-22050A1DCE3E}" presName="Name0" presStyleCnt="0">
        <dgm:presLayoutVars>
          <dgm:dir/>
          <dgm:resizeHandles val="exact"/>
        </dgm:presLayoutVars>
      </dgm:prSet>
      <dgm:spPr/>
    </dgm:pt>
  </dgm:ptLst>
  <dgm:cxnLst>
    <dgm:cxn modelId="{2B39A287-B8F9-4D1C-81F0-E95B94CF2550}" type="presOf" srcId="{6F7412BA-EDA8-4773-AE9F-22050A1DCE3E}" destId="{9CC868DA-FBBA-4F39-A4A3-3EBB83B24CF6}"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90E01-C32F-4AF5-86F9-D8509E237AE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F953678-0B0E-4166-A82C-3BF5CA16ED28}">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en-US" sz="2500" b="1" dirty="0" smtClean="0"/>
            <a:t>FY 2015:</a:t>
          </a:r>
          <a:r>
            <a:rPr lang="en-US" sz="2500" dirty="0" smtClean="0"/>
            <a:t> Continue current approach to TCF and set up the infrastructure and processes for new approach in FY16. </a:t>
          </a:r>
          <a:endParaRPr lang="en-US" sz="2500" dirty="0"/>
        </a:p>
      </dgm:t>
    </dgm:pt>
    <dgm:pt modelId="{96FD830C-1224-4B95-877E-F505D6635C24}" type="parTrans" cxnId="{12C5E922-E54A-4C7E-80C1-AC1ADE4F03BD}">
      <dgm:prSet/>
      <dgm:spPr/>
      <dgm:t>
        <a:bodyPr/>
        <a:lstStyle/>
        <a:p>
          <a:endParaRPr lang="en-US" sz="2500"/>
        </a:p>
      </dgm:t>
    </dgm:pt>
    <dgm:pt modelId="{53BBC68D-0EA2-44C7-8F89-FCACE8B85846}" type="sibTrans" cxnId="{12C5E922-E54A-4C7E-80C1-AC1ADE4F03BD}">
      <dgm:prSet/>
      <dgm:spPr/>
      <dgm:t>
        <a:bodyPr/>
        <a:lstStyle/>
        <a:p>
          <a:endParaRPr lang="en-US" sz="2500"/>
        </a:p>
      </dgm:t>
    </dgm:pt>
    <dgm:pt modelId="{2BF157CC-FA6D-4D95-89E0-E81FBEC4164F}" type="pres">
      <dgm:prSet presAssocID="{E5690E01-C32F-4AF5-86F9-D8509E237AED}" presName="Name0" presStyleCnt="0">
        <dgm:presLayoutVars>
          <dgm:dir/>
          <dgm:animLvl val="lvl"/>
          <dgm:resizeHandles val="exact"/>
        </dgm:presLayoutVars>
      </dgm:prSet>
      <dgm:spPr/>
      <dgm:t>
        <a:bodyPr/>
        <a:lstStyle/>
        <a:p>
          <a:endParaRPr lang="en-US"/>
        </a:p>
      </dgm:t>
    </dgm:pt>
    <dgm:pt modelId="{E97F06D3-8EB6-469C-8012-7E83CA008FB2}" type="pres">
      <dgm:prSet presAssocID="{4F953678-0B0E-4166-A82C-3BF5CA16ED28}" presName="boxAndChildren" presStyleCnt="0"/>
      <dgm:spPr/>
    </dgm:pt>
    <dgm:pt modelId="{B11D3B2C-2FA2-47AF-A1A0-E19341DF4D62}" type="pres">
      <dgm:prSet presAssocID="{4F953678-0B0E-4166-A82C-3BF5CA16ED28}" presName="parentTextBox" presStyleLbl="node1" presStyleIdx="0" presStyleCnt="1" custLinFactNeighborY="-3571"/>
      <dgm:spPr/>
      <dgm:t>
        <a:bodyPr/>
        <a:lstStyle/>
        <a:p>
          <a:endParaRPr lang="en-US"/>
        </a:p>
      </dgm:t>
    </dgm:pt>
  </dgm:ptLst>
  <dgm:cxnLst>
    <dgm:cxn modelId="{F66A09DE-2959-4EA9-9211-C38BBDDBBE40}" type="presOf" srcId="{4F953678-0B0E-4166-A82C-3BF5CA16ED28}" destId="{B11D3B2C-2FA2-47AF-A1A0-E19341DF4D62}" srcOrd="0" destOrd="0" presId="urn:microsoft.com/office/officeart/2005/8/layout/process4"/>
    <dgm:cxn modelId="{F32DA66F-AF47-4A94-AD45-C668A473C6A4}" type="presOf" srcId="{E5690E01-C32F-4AF5-86F9-D8509E237AED}" destId="{2BF157CC-FA6D-4D95-89E0-E81FBEC4164F}" srcOrd="0" destOrd="0" presId="urn:microsoft.com/office/officeart/2005/8/layout/process4"/>
    <dgm:cxn modelId="{12C5E922-E54A-4C7E-80C1-AC1ADE4F03BD}" srcId="{E5690E01-C32F-4AF5-86F9-D8509E237AED}" destId="{4F953678-0B0E-4166-A82C-3BF5CA16ED28}" srcOrd="0" destOrd="0" parTransId="{96FD830C-1224-4B95-877E-F505D6635C24}" sibTransId="{53BBC68D-0EA2-44C7-8F89-FCACE8B85846}"/>
    <dgm:cxn modelId="{FE51F6C8-F490-442D-8DBF-0F6FA549FD4E}" type="presParOf" srcId="{2BF157CC-FA6D-4D95-89E0-E81FBEC4164F}" destId="{E97F06D3-8EB6-469C-8012-7E83CA008FB2}" srcOrd="0" destOrd="0" presId="urn:microsoft.com/office/officeart/2005/8/layout/process4"/>
    <dgm:cxn modelId="{CF9E9DD6-B50E-4214-ACF9-3CCA0A404C7F}" type="presParOf" srcId="{E97F06D3-8EB6-469C-8012-7E83CA008FB2}" destId="{B11D3B2C-2FA2-47AF-A1A0-E19341DF4D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DF9BB-DE05-4696-82F1-6DF37A1396C3}">
      <dsp:nvSpPr>
        <dsp:cNvPr id="0" name=""/>
        <dsp:cNvSpPr/>
      </dsp:nvSpPr>
      <dsp:spPr>
        <a:xfrm>
          <a:off x="1891711" y="0"/>
          <a:ext cx="2837568" cy="139493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E432F-FBCA-48CC-BACC-F37CEA3BFF15}">
      <dsp:nvSpPr>
        <dsp:cNvPr id="0" name=""/>
        <dsp:cNvSpPr/>
      </dsp:nvSpPr>
      <dsp:spPr>
        <a:xfrm>
          <a:off x="0" y="0"/>
          <a:ext cx="1891712" cy="13949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Evidence Based Impact Studies</a:t>
          </a:r>
          <a:endParaRPr lang="en-US" sz="2200" kern="1200" dirty="0"/>
        </a:p>
      </dsp:txBody>
      <dsp:txXfrm>
        <a:off x="68095" y="68095"/>
        <a:ext cx="1755522" cy="1258745"/>
      </dsp:txXfrm>
    </dsp:sp>
    <dsp:sp modelId="{8C4E0E70-DEA9-4A81-8964-72A78D480B23}">
      <dsp:nvSpPr>
        <dsp:cNvPr id="0" name=""/>
        <dsp:cNvSpPr/>
      </dsp:nvSpPr>
      <dsp:spPr>
        <a:xfrm>
          <a:off x="1891711" y="1534428"/>
          <a:ext cx="2837568" cy="1394935"/>
        </a:xfrm>
        <a:prstGeom prst="rightArrow">
          <a:avLst>
            <a:gd name="adj1" fmla="val 75000"/>
            <a:gd name="adj2" fmla="val 50000"/>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2CCB3A21-D441-4AC9-B0C6-CFDA437E5890}">
      <dsp:nvSpPr>
        <dsp:cNvPr id="0" name=""/>
        <dsp:cNvSpPr/>
      </dsp:nvSpPr>
      <dsp:spPr>
        <a:xfrm>
          <a:off x="0" y="1534428"/>
          <a:ext cx="1891712" cy="139493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Stakeholder Engagement</a:t>
          </a:r>
          <a:endParaRPr lang="en-US" sz="2200" kern="1200" dirty="0"/>
        </a:p>
      </dsp:txBody>
      <dsp:txXfrm>
        <a:off x="68095" y="1602523"/>
        <a:ext cx="1755522" cy="1258745"/>
      </dsp:txXfrm>
    </dsp:sp>
    <dsp:sp modelId="{AC2E0262-7A7A-4A37-8719-ACD028ED865D}">
      <dsp:nvSpPr>
        <dsp:cNvPr id="0" name=""/>
        <dsp:cNvSpPr/>
      </dsp:nvSpPr>
      <dsp:spPr>
        <a:xfrm>
          <a:off x="1891711" y="3068857"/>
          <a:ext cx="2837568" cy="1394935"/>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 modelId="{A5E0307B-10BA-4129-9E47-6F770FBDD189}">
      <dsp:nvSpPr>
        <dsp:cNvPr id="0" name=""/>
        <dsp:cNvSpPr/>
      </dsp:nvSpPr>
      <dsp:spPr>
        <a:xfrm>
          <a:off x="0" y="3068857"/>
          <a:ext cx="1891712" cy="139493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Data Collection and Analysis</a:t>
          </a:r>
          <a:endParaRPr lang="en-US" sz="2200" kern="1200" dirty="0"/>
        </a:p>
      </dsp:txBody>
      <dsp:txXfrm>
        <a:off x="68095" y="3136952"/>
        <a:ext cx="1755522" cy="1258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3A72C-80B5-417C-B669-594E308A0722}">
      <dsp:nvSpPr>
        <dsp:cNvPr id="0" name=""/>
        <dsp:cNvSpPr/>
      </dsp:nvSpPr>
      <dsp:spPr>
        <a:xfrm>
          <a:off x="4278" y="367456"/>
          <a:ext cx="1591716" cy="63668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Review Existing Draft</a:t>
          </a:r>
          <a:endParaRPr lang="en-US" sz="1000" kern="1200" dirty="0"/>
        </a:p>
      </dsp:txBody>
      <dsp:txXfrm>
        <a:off x="322621" y="367456"/>
        <a:ext cx="955030" cy="636686"/>
      </dsp:txXfrm>
    </dsp:sp>
    <dsp:sp modelId="{04317051-DBB8-47B3-BB0D-68AC7EFDBEF2}">
      <dsp:nvSpPr>
        <dsp:cNvPr id="0" name=""/>
        <dsp:cNvSpPr/>
      </dsp:nvSpPr>
      <dsp:spPr>
        <a:xfrm>
          <a:off x="1436823" y="367456"/>
          <a:ext cx="1591716" cy="636686"/>
        </a:xfrm>
        <a:prstGeom prst="chevron">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Compile Internal and External Input</a:t>
          </a:r>
          <a:endParaRPr lang="en-US" sz="1000" kern="1200" dirty="0"/>
        </a:p>
      </dsp:txBody>
      <dsp:txXfrm>
        <a:off x="1755166" y="367456"/>
        <a:ext cx="955030" cy="636686"/>
      </dsp:txXfrm>
    </dsp:sp>
    <dsp:sp modelId="{819B9CCF-FB26-4473-83CE-36BDFA9B3B70}">
      <dsp:nvSpPr>
        <dsp:cNvPr id="0" name=""/>
        <dsp:cNvSpPr/>
      </dsp:nvSpPr>
      <dsp:spPr>
        <a:xfrm>
          <a:off x="2869369" y="367456"/>
          <a:ext cx="1591716" cy="636686"/>
        </a:xfrm>
        <a:prstGeom prst="chevron">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Incorporate Planning and strategy for </a:t>
          </a:r>
          <a:r>
            <a:rPr lang="en-US" sz="1000" kern="1200" dirty="0" err="1" smtClean="0"/>
            <a:t>TCF</a:t>
          </a:r>
          <a:endParaRPr lang="en-US" sz="1000" kern="1200" dirty="0"/>
        </a:p>
      </dsp:txBody>
      <dsp:txXfrm>
        <a:off x="3187712" y="367456"/>
        <a:ext cx="955030" cy="636686"/>
      </dsp:txXfrm>
    </dsp:sp>
    <dsp:sp modelId="{33424A14-98F9-4DCB-B8B9-AE34D1218916}">
      <dsp:nvSpPr>
        <dsp:cNvPr id="0" name=""/>
        <dsp:cNvSpPr/>
      </dsp:nvSpPr>
      <dsp:spPr>
        <a:xfrm>
          <a:off x="4301914" y="367456"/>
          <a:ext cx="1591716" cy="636686"/>
        </a:xfrm>
        <a:prstGeom prst="chevron">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Draft new Plan</a:t>
          </a:r>
          <a:endParaRPr lang="en-US" sz="1000" kern="1200" dirty="0"/>
        </a:p>
      </dsp:txBody>
      <dsp:txXfrm>
        <a:off x="4620257" y="367456"/>
        <a:ext cx="955030" cy="636686"/>
      </dsp:txXfrm>
    </dsp:sp>
    <dsp:sp modelId="{B0D4D8AC-40ED-4D24-94A1-FB430423DB22}">
      <dsp:nvSpPr>
        <dsp:cNvPr id="0" name=""/>
        <dsp:cNvSpPr/>
      </dsp:nvSpPr>
      <dsp:spPr>
        <a:xfrm>
          <a:off x="5734459" y="367456"/>
          <a:ext cx="1591716" cy="636686"/>
        </a:xfrm>
        <a:prstGeom prst="chevron">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Get Feedback on Initial Plan</a:t>
          </a:r>
          <a:endParaRPr lang="en-US" sz="1000" kern="1200" dirty="0"/>
        </a:p>
      </dsp:txBody>
      <dsp:txXfrm>
        <a:off x="6052802" y="367456"/>
        <a:ext cx="955030" cy="636686"/>
      </dsp:txXfrm>
    </dsp:sp>
    <dsp:sp modelId="{4D6957E4-45FC-45FF-9522-D13C5DEC886B}">
      <dsp:nvSpPr>
        <dsp:cNvPr id="0" name=""/>
        <dsp:cNvSpPr/>
      </dsp:nvSpPr>
      <dsp:spPr>
        <a:xfrm>
          <a:off x="7167004" y="367456"/>
          <a:ext cx="1591716" cy="636686"/>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Finalize Plan</a:t>
          </a:r>
          <a:endParaRPr lang="en-US" sz="1000" kern="1200" dirty="0"/>
        </a:p>
      </dsp:txBody>
      <dsp:txXfrm>
        <a:off x="7485347" y="367456"/>
        <a:ext cx="955030" cy="636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D3B2C-2FA2-47AF-A1A0-E19341DF4D62}">
      <dsp:nvSpPr>
        <dsp:cNvPr id="0" name=""/>
        <dsp:cNvSpPr/>
      </dsp:nvSpPr>
      <dsp:spPr>
        <a:xfrm>
          <a:off x="0" y="0"/>
          <a:ext cx="8763000" cy="21336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t>FY 2015:</a:t>
          </a:r>
          <a:r>
            <a:rPr lang="en-US" sz="2500" kern="1200" dirty="0" smtClean="0"/>
            <a:t> Continue current approach to TCF and set up the infrastructure and processes for new approach in FY16. </a:t>
          </a:r>
          <a:endParaRPr lang="en-US" sz="2500" kern="1200" dirty="0"/>
        </a:p>
      </dsp:txBody>
      <dsp:txXfrm>
        <a:off x="0" y="0"/>
        <a:ext cx="8763000" cy="21336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D4F2CC8-F421-46A1-8DC0-A8FFA993106B}" type="datetimeFigureOut">
              <a:rPr lang="en-US" smtClean="0"/>
              <a:t>6/17/2015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1FA32A2-11D0-461B-B14C-3115B9066A9B}" type="slidenum">
              <a:rPr lang="en-US" smtClean="0"/>
              <a:t>‹#›</a:t>
            </a:fld>
            <a:endParaRPr lang="en-US"/>
          </a:p>
        </p:txBody>
      </p:sp>
    </p:spTree>
    <p:extLst>
      <p:ext uri="{BB962C8B-B14F-4D97-AF65-F5344CB8AC3E}">
        <p14:creationId xmlns:p14="http://schemas.microsoft.com/office/powerpoint/2010/main" val="3122669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31DC10-8CEC-487E-A745-33DE37EACF8C}" type="datetimeFigureOut">
              <a:rPr lang="en-US" smtClean="0"/>
              <a:t>6/17/2015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B8EED7-6DA3-444F-8421-AC40FC90E4D7}" type="slidenum">
              <a:rPr lang="en-US" smtClean="0"/>
              <a:t>‹#›</a:t>
            </a:fld>
            <a:endParaRPr lang="en-US"/>
          </a:p>
        </p:txBody>
      </p:sp>
    </p:spTree>
    <p:extLst>
      <p:ext uri="{BB962C8B-B14F-4D97-AF65-F5344CB8AC3E}">
        <p14:creationId xmlns:p14="http://schemas.microsoft.com/office/powerpoint/2010/main" val="232577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D00CD-8728-45D8-B532-094793761D84}" type="slidenum">
              <a:rPr lang="en-US" smtClean="0"/>
              <a:t>4</a:t>
            </a:fld>
            <a:endParaRPr lang="en-US"/>
          </a:p>
        </p:txBody>
      </p:sp>
    </p:spTree>
    <p:extLst>
      <p:ext uri="{BB962C8B-B14F-4D97-AF65-F5344CB8AC3E}">
        <p14:creationId xmlns:p14="http://schemas.microsoft.com/office/powerpoint/2010/main" val="214074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Opportunities for Enhanced ACT Pilot Performance</a:t>
            </a:r>
            <a:endParaRPr lang="en-US" dirty="0"/>
          </a:p>
          <a:p>
            <a:r>
              <a:rPr lang="en-US" dirty="0"/>
              <a:t> HQ can provide more clarity on metrics and intention of ACT </a:t>
            </a:r>
          </a:p>
          <a:p>
            <a:r>
              <a:rPr lang="en-US" dirty="0"/>
              <a:t> OTT can look into WN fund </a:t>
            </a:r>
          </a:p>
          <a:p>
            <a:r>
              <a:rPr lang="en-US" dirty="0"/>
              <a:t> Working capital and Advance Payment, more information to labs on how to structure the 30-Day Advance Payment </a:t>
            </a:r>
          </a:p>
          <a:p>
            <a:r>
              <a:rPr lang="en-US" dirty="0"/>
              <a:t> More training of staff/PIs </a:t>
            </a:r>
          </a:p>
          <a:p>
            <a:r>
              <a:rPr lang="en-US" dirty="0"/>
              <a:t> Better communication between labs and site offices </a:t>
            </a:r>
          </a:p>
          <a:p>
            <a:r>
              <a:rPr lang="en-US" dirty="0"/>
              <a:t> Providing waiver of general indemnity </a:t>
            </a:r>
          </a:p>
          <a:p>
            <a:r>
              <a:rPr lang="en-US" dirty="0"/>
              <a:t> Ensure that ACT is offered as an option early in the process, on level playing field </a:t>
            </a:r>
          </a:p>
          <a:p>
            <a:r>
              <a:rPr lang="en-US" dirty="0"/>
              <a:t> Disclosure certification – how early is it happening, when are people signing confirmation </a:t>
            </a:r>
          </a:p>
          <a:p>
            <a:r>
              <a:rPr lang="en-US" dirty="0"/>
              <a:t> Process and procedure mapping </a:t>
            </a:r>
          </a:p>
          <a:p>
            <a:r>
              <a:rPr lang="en-US" dirty="0"/>
              <a:t> Foreign agreement approval </a:t>
            </a:r>
          </a:p>
          <a:p>
            <a:r>
              <a:rPr lang="en-US" dirty="0"/>
              <a:t> Federal funding issue </a:t>
            </a:r>
          </a:p>
          <a:p>
            <a:r>
              <a:rPr lang="en-US" dirty="0"/>
              <a:t> More effective marketing of lab capabilities to private sector</a:t>
            </a:r>
            <a:endParaRPr lang="en-US" dirty="0" smtClean="0"/>
          </a:p>
          <a:p>
            <a:endParaRPr lang="en-US" dirty="0" smtClean="0"/>
          </a:p>
          <a:p>
            <a:r>
              <a:rPr lang="en-US" b="1" dirty="0" smtClean="0"/>
              <a:t>Other interesting take-</a:t>
            </a:r>
            <a:r>
              <a:rPr lang="en-US" b="1" dirty="0" err="1" smtClean="0"/>
              <a:t>aways</a:t>
            </a:r>
            <a:r>
              <a:rPr lang="en-US" b="1" baseline="0" dirty="0" smtClean="0"/>
              <a:t> from workshop</a:t>
            </a:r>
          </a:p>
          <a:p>
            <a:r>
              <a:rPr lang="en-US" dirty="0"/>
              <a:t>-Workshop offered significant clarification on how the ACT mechanism is being used and what it appears to be useful for so far</a:t>
            </a:r>
          </a:p>
          <a:p>
            <a:r>
              <a:rPr lang="en-US" dirty="0"/>
              <a:t>-ACT mechanism appears to provide </a:t>
            </a:r>
            <a:r>
              <a:rPr lang="en-US" dirty="0" err="1"/>
              <a:t>nique</a:t>
            </a:r>
            <a:r>
              <a:rPr lang="en-US" dirty="0"/>
              <a:t> benefits for:</a:t>
            </a:r>
          </a:p>
          <a:p>
            <a:pPr marL="174708" indent="-174708">
              <a:buFont typeface="Arial" panose="020B0604020202020204" pitchFamily="34" charset="0"/>
              <a:buChar char="•"/>
            </a:pPr>
            <a:r>
              <a:rPr lang="en-US" dirty="0"/>
              <a:t>Nonprofits and foundations</a:t>
            </a:r>
          </a:p>
          <a:p>
            <a:pPr marL="174708" indent="-174708">
              <a:buFont typeface="Arial" panose="020B0604020202020204" pitchFamily="34" charset="0"/>
              <a:buChar char="•"/>
            </a:pPr>
            <a:r>
              <a:rPr lang="en-US" dirty="0"/>
              <a:t>States</a:t>
            </a:r>
          </a:p>
          <a:p>
            <a:pPr marL="174708" indent="-174708">
              <a:buFont typeface="Arial" panose="020B0604020202020204" pitchFamily="34" charset="0"/>
              <a:buChar char="•"/>
            </a:pPr>
            <a:r>
              <a:rPr lang="en-US" dirty="0"/>
              <a:t>Utilities</a:t>
            </a:r>
          </a:p>
          <a:p>
            <a:pPr marL="174708" indent="-174708">
              <a:buFont typeface="Arial" panose="020B0604020202020204" pitchFamily="34" charset="0"/>
              <a:buChar char="•"/>
            </a:pPr>
            <a:r>
              <a:rPr lang="en-US" dirty="0"/>
              <a:t>International engagement</a:t>
            </a:r>
          </a:p>
          <a:p>
            <a:pPr marL="174708" indent="-174708">
              <a:buFont typeface="Arial" panose="020B0604020202020204" pitchFamily="34" charset="0"/>
              <a:buChar char="•"/>
            </a:pPr>
            <a:r>
              <a:rPr lang="en-US" dirty="0"/>
              <a:t>Multiparty agreements</a:t>
            </a:r>
          </a:p>
          <a:p>
            <a:r>
              <a:rPr lang="en-US" dirty="0"/>
              <a:t>-A number of “first of a kind” type deals</a:t>
            </a:r>
          </a:p>
          <a:p>
            <a:r>
              <a:rPr lang="en-US" dirty="0"/>
              <a:t> </a:t>
            </a:r>
          </a:p>
          <a:p>
            <a:r>
              <a:rPr lang="en-US" dirty="0"/>
              <a:t>-Other interesting takeaways:</a:t>
            </a:r>
          </a:p>
          <a:p>
            <a:pPr marL="174708" indent="-174708" defTabSz="931774">
              <a:buFont typeface="Arial" panose="020B0604020202020204" pitchFamily="34" charset="0"/>
              <a:buChar char="•"/>
              <a:defRPr/>
            </a:pPr>
            <a:r>
              <a:rPr lang="en-US" dirty="0"/>
              <a:t>ACT becomes useful when a potential client cites an issue during an agreement negotiation – Advance Payment, Indemnification, </a:t>
            </a:r>
            <a:r>
              <a:rPr lang="en-US" dirty="0" err="1"/>
              <a:t>etc</a:t>
            </a:r>
            <a:r>
              <a:rPr lang="en-US" dirty="0"/>
              <a:t> – and this will lead them to ACT over other agreements</a:t>
            </a:r>
          </a:p>
          <a:p>
            <a:pPr marL="174708" indent="-174708">
              <a:buFont typeface="Arial" panose="020B0604020202020204" pitchFamily="34" charset="0"/>
              <a:buChar char="•"/>
            </a:pPr>
            <a:r>
              <a:rPr lang="en-US" dirty="0"/>
              <a:t>ACT is NOT faster or cheaper (NREL view especially. It has taken them more time because the design for these deals has been more unique and complex)</a:t>
            </a:r>
          </a:p>
          <a:p>
            <a:pPr marL="174708" indent="-174708">
              <a:buFont typeface="Arial" panose="020B0604020202020204" pitchFamily="34" charset="0"/>
              <a:buChar char="•"/>
            </a:pPr>
            <a:r>
              <a:rPr lang="en-US" dirty="0"/>
              <a:t>NOT a “cure-all” for issues with CRADA and SPP</a:t>
            </a:r>
          </a:p>
          <a:p>
            <a:endParaRPr lang="en-US" b="1"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2CB8EED7-6DA3-444F-8421-AC40FC90E4D7}" type="slidenum">
              <a:rPr lang="en-US" smtClean="0"/>
              <a:t>11</a:t>
            </a:fld>
            <a:endParaRPr lang="en-US"/>
          </a:p>
        </p:txBody>
      </p:sp>
    </p:spTree>
    <p:extLst>
      <p:ext uri="{BB962C8B-B14F-4D97-AF65-F5344CB8AC3E}">
        <p14:creationId xmlns:p14="http://schemas.microsoft.com/office/powerpoint/2010/main" val="360159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FA5403-2DC4-4691-AA1D-D97AFB7A0A30}" type="datetimeFigureOut">
              <a:rPr lang="en-US" smtClean="0"/>
              <a:t>6/17/2015</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0B63D7B5-9A3A-4100-B9A2-44E960096AF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09600"/>
            <a:ext cx="1981200" cy="1981200"/>
          </a:xfrm>
          <a:prstGeom prst="rect">
            <a:avLst/>
          </a:prstGeom>
          <a:effectLst>
            <a:outerShdw blurRad="50800" dist="38100" dir="5400000" algn="t" rotWithShape="0">
              <a:prstClr val="black">
                <a:alpha val="40000"/>
              </a:prstClr>
            </a:outerShdw>
          </a:effectLst>
        </p:spPr>
      </p:pic>
      <p:grpSp>
        <p:nvGrpSpPr>
          <p:cNvPr id="8" name="Group 7"/>
          <p:cNvGrpSpPr/>
          <p:nvPr userDrawn="1"/>
        </p:nvGrpSpPr>
        <p:grpSpPr>
          <a:xfrm>
            <a:off x="0" y="5791200"/>
            <a:ext cx="9153525" cy="533400"/>
            <a:chOff x="0" y="5791200"/>
            <a:chExt cx="9153525" cy="533400"/>
          </a:xfrm>
        </p:grpSpPr>
        <p:sp>
          <p:nvSpPr>
            <p:cNvPr id="9" name="Rectangle 8"/>
            <p:cNvSpPr/>
            <p:nvPr/>
          </p:nvSpPr>
          <p:spPr>
            <a:xfrm>
              <a:off x="0" y="5791200"/>
              <a:ext cx="9144000" cy="533400"/>
            </a:xfrm>
            <a:prstGeom prst="rect">
              <a:avLst/>
            </a:prstGeom>
            <a:gradFill flip="none" rotWithShape="1">
              <a:gsLst>
                <a:gs pos="0">
                  <a:srgbClr val="00B050"/>
                </a:gs>
                <a:gs pos="88000">
                  <a:srgbClr val="008D40"/>
                </a:gs>
                <a:gs pos="100000">
                  <a:srgbClr val="007A37"/>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886450"/>
              <a:ext cx="9153525" cy="304800"/>
            </a:xfrm>
            <a:prstGeom prst="rect">
              <a:avLst/>
            </a:prstGeom>
            <a:gradFill flip="none" rotWithShape="1">
              <a:gsLst>
                <a:gs pos="100000">
                  <a:srgbClr val="002060"/>
                </a:gs>
                <a:gs pos="0">
                  <a:schemeClr val="accent1">
                    <a:shade val="93000"/>
                    <a:satMod val="130000"/>
                  </a:schemeClr>
                </a:gs>
                <a:gs pos="43000">
                  <a:schemeClr val="accent1">
                    <a:shade val="94000"/>
                    <a:satMod val="13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008115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0FA5403-2DC4-4691-AA1D-D97AFB7A0A30}"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3D7B5-9A3A-4100-B9A2-44E960096AFB}" type="slidenum">
              <a:rPr lang="en-US" smtClean="0"/>
              <a:t>‹#›</a:t>
            </a:fld>
            <a:endParaRPr lang="en-US"/>
          </a:p>
        </p:txBody>
      </p:sp>
      <p:sp>
        <p:nvSpPr>
          <p:cNvPr id="8" name="TextBox 7"/>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9" name="Rectangle 8"/>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4746421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0FA5403-2DC4-4691-AA1D-D97AFB7A0A30}"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3D7B5-9A3A-4100-B9A2-44E960096AFB}" type="slidenum">
              <a:rPr lang="en-US" smtClean="0"/>
              <a:t>‹#›</a:t>
            </a:fld>
            <a:endParaRPr lang="en-US"/>
          </a:p>
        </p:txBody>
      </p:sp>
      <p:sp>
        <p:nvSpPr>
          <p:cNvPr id="8" name="TextBox 7"/>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9" name="Rectangle 8"/>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3573928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10400" cy="1143000"/>
          </a:xfrm>
        </p:spPr>
        <p:txBody>
          <a:bodyPr>
            <a:normAutofit/>
          </a:bodyPr>
          <a:lstStyle>
            <a:lvl1pPr>
              <a:defRPr sz="4000" b="1">
                <a:solidFill>
                  <a:srgbClr val="003399"/>
                </a:solidFill>
                <a:effectLst>
                  <a:innerShdw blurRad="63500" dist="50800" dir="16200000">
                    <a:prstClr val="black">
                      <a:alpha val="50000"/>
                    </a:prstClr>
                  </a:inn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latin typeface="+mj-lt"/>
              </a:defRPr>
            </a:lvl1pPr>
            <a:lvl2pPr>
              <a:defRPr>
                <a:solidFill>
                  <a:schemeClr val="tx1">
                    <a:lumMod val="85000"/>
                    <a:lumOff val="15000"/>
                  </a:schemeClr>
                </a:solidFill>
                <a:latin typeface="+mj-lt"/>
              </a:defRPr>
            </a:lvl2pPr>
            <a:lvl3pPr>
              <a:defRPr>
                <a:solidFill>
                  <a:schemeClr val="tx1">
                    <a:lumMod val="85000"/>
                    <a:lumOff val="15000"/>
                  </a:schemeClr>
                </a:solidFill>
                <a:latin typeface="+mj-lt"/>
              </a:defRPr>
            </a:lvl3pPr>
            <a:lvl4pPr>
              <a:defRPr>
                <a:solidFill>
                  <a:schemeClr val="tx1">
                    <a:lumMod val="85000"/>
                    <a:lumOff val="15000"/>
                  </a:schemeClr>
                </a:solidFill>
                <a:latin typeface="+mj-lt"/>
              </a:defRPr>
            </a:lvl4pPr>
            <a:lvl5pPr>
              <a:defRPr>
                <a:solidFill>
                  <a:schemeClr val="tx1">
                    <a:lumMod val="85000"/>
                    <a:lumOff val="1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0FA5403-2DC4-4691-AA1D-D97AFB7A0A30}" type="datetimeFigureOut">
              <a:rPr lang="en-US" smtClean="0"/>
              <a:t>6/17/2015</a:t>
            </a:fld>
            <a:endParaRPr lang="en-US"/>
          </a:p>
        </p:txBody>
      </p:sp>
      <p:sp>
        <p:nvSpPr>
          <p:cNvPr id="6" name="Slide Number Placeholder 5"/>
          <p:cNvSpPr>
            <a:spLocks noGrp="1"/>
          </p:cNvSpPr>
          <p:nvPr>
            <p:ph type="sldNum" sz="quarter" idx="12"/>
          </p:nvPr>
        </p:nvSpPr>
        <p:spPr/>
        <p:txBody>
          <a:bodyPr/>
          <a:lstStyle/>
          <a:p>
            <a:fld id="{0B63D7B5-9A3A-4100-B9A2-44E960096AFB}" type="slidenum">
              <a:rPr lang="en-US" smtClean="0"/>
              <a:t>‹#›</a:t>
            </a:fld>
            <a:endParaRPr lang="en-US"/>
          </a:p>
        </p:txBody>
      </p:sp>
      <p:sp>
        <p:nvSpPr>
          <p:cNvPr id="7" name="Rectangle 6"/>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9" name="Rectangle 8"/>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67318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0FA5403-2DC4-4691-AA1D-D97AFB7A0A30}"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3D7B5-9A3A-4100-B9A2-44E960096AFB}" type="slidenum">
              <a:rPr lang="en-US" smtClean="0"/>
              <a:t>‹#›</a:t>
            </a:fld>
            <a:endParaRPr lang="en-US"/>
          </a:p>
        </p:txBody>
      </p:sp>
      <p:sp>
        <p:nvSpPr>
          <p:cNvPr id="8" name="TextBox 7"/>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9" name="Rectangle 8"/>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152895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0FA5403-2DC4-4691-AA1D-D97AFB7A0A30}"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3D7B5-9A3A-4100-B9A2-44E960096AFB}" type="slidenum">
              <a:rPr lang="en-US" smtClean="0"/>
              <a:t>‹#›</a:t>
            </a:fld>
            <a:endParaRPr lang="en-US"/>
          </a:p>
        </p:txBody>
      </p:sp>
      <p:sp>
        <p:nvSpPr>
          <p:cNvPr id="9" name="TextBox 8"/>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10" name="Rectangle 9"/>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0448771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0FA5403-2DC4-4691-AA1D-D97AFB7A0A30}" type="datetimeFigureOut">
              <a:rPr lang="en-US" smtClean="0"/>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3D7B5-9A3A-4100-B9A2-44E960096AFB}" type="slidenum">
              <a:rPr lang="en-US" smtClean="0"/>
              <a:t>‹#›</a:t>
            </a:fld>
            <a:endParaRPr lang="en-US"/>
          </a:p>
        </p:txBody>
      </p:sp>
      <p:sp>
        <p:nvSpPr>
          <p:cNvPr id="11" name="TextBox 10"/>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12" name="Rectangle 11"/>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957476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0FA5403-2DC4-4691-AA1D-D97AFB7A0A30}" type="datetimeFigureOut">
              <a:rPr lang="en-US" smtClean="0"/>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3D7B5-9A3A-4100-B9A2-44E960096AFB}" type="slidenum">
              <a:rPr lang="en-US" smtClean="0"/>
              <a:t>‹#›</a:t>
            </a:fld>
            <a:endParaRPr lang="en-US"/>
          </a:p>
        </p:txBody>
      </p:sp>
      <p:sp>
        <p:nvSpPr>
          <p:cNvPr id="6" name="TextBox 5"/>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7" name="Rectangle 6"/>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907406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A5403-2DC4-4691-AA1D-D97AFB7A0A30}" type="datetimeFigureOut">
              <a:rPr lang="en-US" smtClean="0"/>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3D7B5-9A3A-4100-B9A2-44E960096AFB}" type="slidenum">
              <a:rPr lang="en-US" smtClean="0"/>
              <a:t>‹#›</a:t>
            </a:fld>
            <a:endParaRPr lang="en-US"/>
          </a:p>
        </p:txBody>
      </p:sp>
      <p:sp>
        <p:nvSpPr>
          <p:cNvPr id="6" name="TextBox 5"/>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7" name="Rectangle 6"/>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166689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A5403-2DC4-4691-AA1D-D97AFB7A0A30}"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3D7B5-9A3A-4100-B9A2-44E960096AFB}" type="slidenum">
              <a:rPr lang="en-US" smtClean="0"/>
              <a:t>‹#›</a:t>
            </a:fld>
            <a:endParaRPr lang="en-US"/>
          </a:p>
        </p:txBody>
      </p:sp>
      <p:sp>
        <p:nvSpPr>
          <p:cNvPr id="9" name="TextBox 8"/>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10" name="Rectangle 9"/>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8796263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85000"/>
                    <a:lumOff val="1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0FA5403-2DC4-4691-AA1D-D97AFB7A0A30}"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3D7B5-9A3A-4100-B9A2-44E960096AFB}" type="slidenum">
              <a:rPr lang="en-US" smtClean="0"/>
              <a:t>‹#›</a:t>
            </a:fld>
            <a:endParaRPr lang="en-US"/>
          </a:p>
        </p:txBody>
      </p:sp>
      <p:sp>
        <p:nvSpPr>
          <p:cNvPr id="9" name="TextBox 8"/>
          <p:cNvSpPr txBox="1"/>
          <p:nvPr userDrawn="1"/>
        </p:nvSpPr>
        <p:spPr>
          <a:xfrm>
            <a:off x="3238500" y="6400800"/>
            <a:ext cx="2667000" cy="261610"/>
          </a:xfrm>
          <a:prstGeom prst="rect">
            <a:avLst/>
          </a:prstGeom>
          <a:noFill/>
        </p:spPr>
        <p:txBody>
          <a:bodyPr wrap="square" rtlCol="0">
            <a:spAutoFit/>
          </a:bodyPr>
          <a:lstStyle/>
          <a:p>
            <a:pPr algn="ctr"/>
            <a:r>
              <a:rPr lang="en-US" sz="1100" dirty="0" smtClean="0">
                <a:solidFill>
                  <a:schemeClr val="tx1">
                    <a:lumMod val="50000"/>
                    <a:lumOff val="50000"/>
                  </a:schemeClr>
                </a:solidFill>
              </a:rPr>
              <a:t>For Official</a:t>
            </a:r>
            <a:r>
              <a:rPr lang="en-US" sz="1100" baseline="0" dirty="0" smtClean="0">
                <a:solidFill>
                  <a:schemeClr val="tx1">
                    <a:lumMod val="50000"/>
                    <a:lumOff val="50000"/>
                  </a:schemeClr>
                </a:solidFill>
              </a:rPr>
              <a:t> Use Only – Not for Distribution</a:t>
            </a:r>
            <a:endParaRPr lang="en-US" sz="1100" dirty="0">
              <a:solidFill>
                <a:schemeClr val="tx1">
                  <a:lumMod val="50000"/>
                  <a:lumOff val="50000"/>
                </a:schemeClr>
              </a:solidFill>
            </a:endParaRPr>
          </a:p>
        </p:txBody>
      </p:sp>
      <p:sp>
        <p:nvSpPr>
          <p:cNvPr id="10" name="Rectangle 9"/>
          <p:cNvSpPr/>
          <p:nvPr userDrawn="1"/>
        </p:nvSpPr>
        <p:spPr>
          <a:xfrm>
            <a:off x="0" y="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10064" y="6629400"/>
            <a:ext cx="9144000" cy="228600"/>
          </a:xfrm>
          <a:prstGeom prst="rect">
            <a:avLst/>
          </a:prstGeom>
          <a:gradFill flip="none" rotWithShape="1">
            <a:gsLst>
              <a:gs pos="0">
                <a:srgbClr val="0062AC"/>
              </a:gs>
              <a:gs pos="100000">
                <a:schemeClr val="bg1">
                  <a:lumMod val="0"/>
                  <a:lumOff val="100000"/>
                  <a:alpha val="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47675"/>
            <a:ext cx="762000" cy="762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23759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A5403-2DC4-4691-AA1D-D97AFB7A0A30}" type="datetimeFigureOut">
              <a:rPr lang="en-US" smtClean="0"/>
              <a:t>6/17/2015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3D7B5-9A3A-4100-B9A2-44E960096AFB}" type="slidenum">
              <a:rPr lang="en-US" smtClean="0"/>
              <a:t>‹#›</a:t>
            </a:fld>
            <a:endParaRPr lang="en-US"/>
          </a:p>
        </p:txBody>
      </p:sp>
    </p:spTree>
    <p:extLst>
      <p:ext uri="{BB962C8B-B14F-4D97-AF65-F5344CB8AC3E}">
        <p14:creationId xmlns:p14="http://schemas.microsoft.com/office/powerpoint/2010/main" val="168769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Technology Transitions</a:t>
            </a:r>
            <a:br>
              <a:rPr lang="en-US" dirty="0" smtClean="0"/>
            </a:br>
            <a:r>
              <a:rPr lang="en-US" dirty="0" smtClean="0"/>
              <a:t>Department of Energy</a:t>
            </a:r>
            <a:endParaRPr lang="en-US" dirty="0"/>
          </a:p>
        </p:txBody>
      </p:sp>
      <p:sp>
        <p:nvSpPr>
          <p:cNvPr id="3" name="Subtitle 2"/>
          <p:cNvSpPr>
            <a:spLocks noGrp="1"/>
          </p:cNvSpPr>
          <p:nvPr>
            <p:ph type="subTitle" idx="1"/>
          </p:nvPr>
        </p:nvSpPr>
        <p:spPr>
          <a:xfrm>
            <a:off x="1371600" y="4191000"/>
            <a:ext cx="6400800" cy="2362200"/>
          </a:xfrm>
        </p:spPr>
        <p:txBody>
          <a:bodyPr>
            <a:normAutofit/>
          </a:bodyPr>
          <a:lstStyle/>
          <a:p>
            <a:r>
              <a:rPr lang="en-US" dirty="0" smtClean="0"/>
              <a:t>Jetta Wong, Acting Director </a:t>
            </a:r>
            <a:br>
              <a:rPr lang="en-US" dirty="0" smtClean="0"/>
            </a:br>
            <a:r>
              <a:rPr lang="en-US" dirty="0" smtClean="0"/>
              <a:t>Office of Technology Transitions</a:t>
            </a:r>
          </a:p>
          <a:p>
            <a:r>
              <a:rPr lang="en-US" dirty="0" smtClean="0"/>
              <a:t>June 17, 2015</a:t>
            </a:r>
            <a:endParaRPr lang="en-US" dirty="0"/>
          </a:p>
        </p:txBody>
      </p:sp>
      <p:sp>
        <p:nvSpPr>
          <p:cNvPr id="5" name="Slide Number Placeholder 4"/>
          <p:cNvSpPr>
            <a:spLocks noGrp="1"/>
          </p:cNvSpPr>
          <p:nvPr>
            <p:ph type="sldNum" sz="quarter" idx="12"/>
          </p:nvPr>
        </p:nvSpPr>
        <p:spPr/>
        <p:txBody>
          <a:bodyPr/>
          <a:lstStyle/>
          <a:p>
            <a:fld id="{7F54B2F1-82B9-4229-A38D-C0B0D2AFF670}" type="slidenum">
              <a:rPr lang="en-US" smtClean="0"/>
              <a:t>1</a:t>
            </a:fld>
            <a:endParaRPr lang="en-US" dirty="0"/>
          </a:p>
        </p:txBody>
      </p:sp>
    </p:spTree>
    <p:extLst>
      <p:ext uri="{BB962C8B-B14F-4D97-AF65-F5344CB8AC3E}">
        <p14:creationId xmlns:p14="http://schemas.microsoft.com/office/powerpoint/2010/main" val="361217496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Commercialization Fund</a:t>
            </a:r>
            <a:endParaRPr lang="en-US" dirty="0"/>
          </a:p>
        </p:txBody>
      </p:sp>
      <p:sp>
        <p:nvSpPr>
          <p:cNvPr id="13" name="Rectangle 12"/>
          <p:cNvSpPr/>
          <p:nvPr/>
        </p:nvSpPr>
        <p:spPr>
          <a:xfrm>
            <a:off x="225812" y="1676400"/>
            <a:ext cx="8762999" cy="1196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lvl="0" defTabSz="1111250" rtl="0">
              <a:lnSpc>
                <a:spcPct val="90000"/>
              </a:lnSpc>
              <a:spcBef>
                <a:spcPct val="0"/>
              </a:spcBef>
              <a:spcAft>
                <a:spcPct val="35000"/>
              </a:spcAft>
            </a:pPr>
            <a:r>
              <a:rPr lang="en-US" sz="2500" b="1" kern="1200" dirty="0" smtClean="0"/>
              <a:t>Option #1: Early Technology </a:t>
            </a:r>
            <a:r>
              <a:rPr lang="en-US" sz="2500" b="1" dirty="0" smtClean="0"/>
              <a:t>M</a:t>
            </a:r>
            <a:r>
              <a:rPr lang="en-US" sz="2500" b="1" kern="1200" dirty="0" smtClean="0"/>
              <a:t>aturation</a:t>
            </a:r>
          </a:p>
          <a:p>
            <a:pPr lvl="0" defTabSz="1111250" rtl="0">
              <a:lnSpc>
                <a:spcPct val="90000"/>
              </a:lnSpc>
              <a:spcBef>
                <a:spcPct val="0"/>
              </a:spcBef>
              <a:spcAft>
                <a:spcPct val="35000"/>
              </a:spcAft>
            </a:pPr>
            <a:endParaRPr lang="en-US" sz="2500" kern="1200" dirty="0"/>
          </a:p>
        </p:txBody>
      </p:sp>
      <p:sp>
        <p:nvSpPr>
          <p:cNvPr id="4" name="Rectangle 3"/>
          <p:cNvSpPr/>
          <p:nvPr/>
        </p:nvSpPr>
        <p:spPr>
          <a:xfrm>
            <a:off x="304800" y="1541397"/>
            <a:ext cx="8651488" cy="1301895"/>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defTabSz="1111250">
              <a:lnSpc>
                <a:spcPct val="90000"/>
              </a:lnSpc>
              <a:spcBef>
                <a:spcPct val="0"/>
              </a:spcBef>
              <a:spcAft>
                <a:spcPct val="35000"/>
              </a:spcAft>
            </a:pPr>
            <a:r>
              <a:rPr lang="en-US" sz="2400" b="1" u="sng" dirty="0"/>
              <a:t>Option </a:t>
            </a:r>
            <a:r>
              <a:rPr lang="en-US" sz="2400" b="1" u="sng" dirty="0" smtClean="0"/>
              <a:t>1</a:t>
            </a:r>
            <a:r>
              <a:rPr lang="en-US" sz="2400" b="1" u="sng" dirty="0"/>
              <a:t>: Early Technology </a:t>
            </a:r>
            <a:r>
              <a:rPr lang="en-US" sz="2400" b="1" u="sng" dirty="0" smtClean="0"/>
              <a:t>Maturation</a:t>
            </a:r>
          </a:p>
          <a:p>
            <a:pPr lvl="0" defTabSz="1111250">
              <a:lnSpc>
                <a:spcPct val="90000"/>
              </a:lnSpc>
              <a:spcBef>
                <a:spcPct val="0"/>
              </a:spcBef>
              <a:spcAft>
                <a:spcPct val="35000"/>
              </a:spcAft>
            </a:pPr>
            <a:r>
              <a:rPr lang="en-US" dirty="0" smtClean="0"/>
              <a:t>Fund technology maturation projects at national laboratories to </a:t>
            </a:r>
            <a:r>
              <a:rPr lang="en-US" dirty="0"/>
              <a:t>move early-stage technologies to proof-of-concept or prototype </a:t>
            </a:r>
            <a:r>
              <a:rPr lang="en-US" dirty="0" smtClean="0"/>
              <a:t>stages, with matching private funds (Scale: $100-300k/project)</a:t>
            </a:r>
            <a:endParaRPr lang="en-US" dirty="0"/>
          </a:p>
        </p:txBody>
      </p:sp>
      <p:sp>
        <p:nvSpPr>
          <p:cNvPr id="22" name="Rectangle 21"/>
          <p:cNvSpPr/>
          <p:nvPr/>
        </p:nvSpPr>
        <p:spPr>
          <a:xfrm>
            <a:off x="276922" y="3094672"/>
            <a:ext cx="8651488" cy="1384995"/>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defTabSz="1111250">
              <a:lnSpc>
                <a:spcPct val="90000"/>
              </a:lnSpc>
              <a:spcBef>
                <a:spcPct val="0"/>
              </a:spcBef>
              <a:spcAft>
                <a:spcPct val="35000"/>
              </a:spcAft>
            </a:pPr>
            <a:r>
              <a:rPr lang="en-US" sz="2400" b="1" u="sng" dirty="0"/>
              <a:t>Option </a:t>
            </a:r>
            <a:r>
              <a:rPr lang="en-US" sz="2400" b="1" u="sng" dirty="0" smtClean="0"/>
              <a:t>2: Laboratory Technology Transition Awards</a:t>
            </a:r>
          </a:p>
          <a:p>
            <a:pPr lvl="0"/>
            <a:r>
              <a:rPr lang="en-US" dirty="0" smtClean="0"/>
              <a:t>Provide seed funding for transitioning energy </a:t>
            </a:r>
            <a:r>
              <a:rPr lang="en-US" dirty="0"/>
              <a:t>technologies from </a:t>
            </a:r>
            <a:r>
              <a:rPr lang="en-US" dirty="0" smtClean="0"/>
              <a:t>national laboratories and universities to </a:t>
            </a:r>
            <a:r>
              <a:rPr lang="en-US" dirty="0"/>
              <a:t>the early commercialization phase, in collaboration with a </a:t>
            </a:r>
            <a:r>
              <a:rPr lang="en-US" dirty="0" smtClean="0"/>
              <a:t>small business </a:t>
            </a:r>
            <a:r>
              <a:rPr lang="en-US" dirty="0"/>
              <a:t>or large </a:t>
            </a:r>
            <a:r>
              <a:rPr lang="en-US" dirty="0" smtClean="0"/>
              <a:t>company</a:t>
            </a:r>
            <a:r>
              <a:rPr lang="en-US" dirty="0"/>
              <a:t> </a:t>
            </a:r>
            <a:r>
              <a:rPr lang="en-US" dirty="0" smtClean="0"/>
              <a:t>(Scale</a:t>
            </a:r>
            <a:r>
              <a:rPr lang="en-US" dirty="0"/>
              <a:t>: </a:t>
            </a:r>
            <a:r>
              <a:rPr lang="en-US" dirty="0" smtClean="0"/>
              <a:t>$250-500k/award)</a:t>
            </a:r>
            <a:endParaRPr lang="en-US" dirty="0"/>
          </a:p>
        </p:txBody>
      </p:sp>
      <p:sp>
        <p:nvSpPr>
          <p:cNvPr id="23" name="Rectangle 22"/>
          <p:cNvSpPr/>
          <p:nvPr/>
        </p:nvSpPr>
        <p:spPr>
          <a:xfrm>
            <a:off x="276921" y="4771072"/>
            <a:ext cx="8651488" cy="1384995"/>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defTabSz="1111250">
              <a:lnSpc>
                <a:spcPct val="90000"/>
              </a:lnSpc>
              <a:spcBef>
                <a:spcPct val="0"/>
              </a:spcBef>
              <a:spcAft>
                <a:spcPct val="35000"/>
              </a:spcAft>
            </a:pPr>
            <a:r>
              <a:rPr lang="en-US" sz="2400" b="1" u="sng" dirty="0"/>
              <a:t>Option </a:t>
            </a:r>
            <a:r>
              <a:rPr lang="en-US" sz="2400" b="1" u="sng" dirty="0" smtClean="0"/>
              <a:t>3: Regional Partner Intermediaries</a:t>
            </a:r>
          </a:p>
          <a:p>
            <a:r>
              <a:rPr lang="en-US" dirty="0"/>
              <a:t>S</a:t>
            </a:r>
            <a:r>
              <a:rPr lang="en-US" dirty="0" smtClean="0"/>
              <a:t>elect </a:t>
            </a:r>
            <a:r>
              <a:rPr lang="en-US" dirty="0"/>
              <a:t>multiple partner intermediary organizations </a:t>
            </a:r>
            <a:r>
              <a:rPr lang="en-US" dirty="0" smtClean="0"/>
              <a:t>(3 </a:t>
            </a:r>
            <a:r>
              <a:rPr lang="en-US" dirty="0"/>
              <a:t>to 5) to identify, fund, and accelerate the commercialization of energy technologies from national </a:t>
            </a:r>
            <a:r>
              <a:rPr lang="en-US" dirty="0" smtClean="0"/>
              <a:t>labs </a:t>
            </a:r>
            <a:r>
              <a:rPr lang="en-US" dirty="0"/>
              <a:t>and universities across a diverse set of geographic </a:t>
            </a:r>
            <a:r>
              <a:rPr lang="en-US" dirty="0" smtClean="0"/>
              <a:t>regions (Scale: $4-6M/intermediary)</a:t>
            </a:r>
            <a:endParaRPr lang="en-US" dirty="0"/>
          </a:p>
        </p:txBody>
      </p:sp>
    </p:spTree>
    <p:extLst>
      <p:ext uri="{BB962C8B-B14F-4D97-AF65-F5344CB8AC3E}">
        <p14:creationId xmlns:p14="http://schemas.microsoft.com/office/powerpoint/2010/main" val="39685945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 Pilot</a:t>
            </a:r>
            <a:endParaRPr lang="en-US" dirty="0"/>
          </a:p>
        </p:txBody>
      </p:sp>
      <p:sp>
        <p:nvSpPr>
          <p:cNvPr id="3" name="Content Placeholder 2"/>
          <p:cNvSpPr>
            <a:spLocks noGrp="1"/>
          </p:cNvSpPr>
          <p:nvPr>
            <p:ph idx="1"/>
          </p:nvPr>
        </p:nvSpPr>
        <p:spPr>
          <a:xfrm>
            <a:off x="152400" y="1447800"/>
            <a:ext cx="8839200" cy="5105400"/>
          </a:xfrm>
        </p:spPr>
        <p:txBody>
          <a:bodyPr>
            <a:noAutofit/>
          </a:bodyPr>
          <a:lstStyle/>
          <a:p>
            <a:pPr marL="0" indent="0">
              <a:spcBef>
                <a:spcPts val="600"/>
              </a:spcBef>
              <a:buNone/>
            </a:pPr>
            <a:r>
              <a:rPr lang="en-US" sz="2200" b="1" u="sng" dirty="0" smtClean="0"/>
              <a:t>OTT ACT Workshop – April 27, 2015</a:t>
            </a:r>
          </a:p>
          <a:p>
            <a:pPr>
              <a:spcBef>
                <a:spcPts val="300"/>
              </a:spcBef>
            </a:pPr>
            <a:r>
              <a:rPr lang="en-US" sz="2000" dirty="0" smtClean="0"/>
              <a:t>Full-day workshop with 27 participants from labs, site offices, DOE HQ</a:t>
            </a:r>
          </a:p>
          <a:p>
            <a:pPr>
              <a:spcBef>
                <a:spcPts val="300"/>
              </a:spcBef>
            </a:pPr>
            <a:r>
              <a:rPr lang="en-US" sz="2000" dirty="0" smtClean="0"/>
              <a:t>Shared </a:t>
            </a:r>
            <a:r>
              <a:rPr lang="en-US" sz="2000" dirty="0"/>
              <a:t>best practices and </a:t>
            </a:r>
            <a:r>
              <a:rPr lang="en-US" sz="2000" dirty="0" smtClean="0"/>
              <a:t>lessons </a:t>
            </a:r>
            <a:r>
              <a:rPr lang="en-US" sz="2000" dirty="0"/>
              <a:t>in </a:t>
            </a:r>
            <a:r>
              <a:rPr lang="en-US" sz="2000" dirty="0" smtClean="0"/>
              <a:t>managing ACT agreements</a:t>
            </a:r>
          </a:p>
          <a:p>
            <a:pPr>
              <a:spcBef>
                <a:spcPts val="300"/>
              </a:spcBef>
            </a:pPr>
            <a:r>
              <a:rPr lang="en-US" sz="2000" dirty="0" smtClean="0"/>
              <a:t>Collected input </a:t>
            </a:r>
            <a:r>
              <a:rPr lang="en-US" sz="2000" dirty="0"/>
              <a:t>to inform the pilot evaluation </a:t>
            </a:r>
            <a:r>
              <a:rPr lang="en-US" sz="2000" dirty="0" smtClean="0"/>
              <a:t>plan</a:t>
            </a:r>
          </a:p>
          <a:p>
            <a:pPr>
              <a:spcBef>
                <a:spcPts val="300"/>
              </a:spcBef>
            </a:pPr>
            <a:r>
              <a:rPr lang="en-US" sz="2000" dirty="0"/>
              <a:t>Identified </a:t>
            </a:r>
            <a:r>
              <a:rPr lang="en-US" sz="2000" dirty="0" smtClean="0"/>
              <a:t>opportunities </a:t>
            </a:r>
            <a:r>
              <a:rPr lang="en-US" sz="2000" dirty="0"/>
              <a:t>for improved </a:t>
            </a:r>
            <a:r>
              <a:rPr lang="en-US" sz="2000" dirty="0" smtClean="0"/>
              <a:t>management </a:t>
            </a:r>
            <a:r>
              <a:rPr lang="en-US" sz="2000" dirty="0"/>
              <a:t>and </a:t>
            </a:r>
            <a:r>
              <a:rPr lang="en-US" sz="2000" dirty="0" smtClean="0"/>
              <a:t>performance</a:t>
            </a:r>
            <a:br>
              <a:rPr lang="en-US" sz="2000" dirty="0" smtClean="0"/>
            </a:br>
            <a:endParaRPr lang="en-US" sz="2000" dirty="0" smtClean="0"/>
          </a:p>
          <a:p>
            <a:pPr marL="0" indent="0">
              <a:spcBef>
                <a:spcPts val="300"/>
              </a:spcBef>
              <a:buNone/>
            </a:pPr>
            <a:r>
              <a:rPr lang="en-US" sz="2200" b="1" u="sng" dirty="0" smtClean="0"/>
              <a:t>Next Steps</a:t>
            </a:r>
            <a:endParaRPr lang="en-US" sz="2200" b="1" u="sng" dirty="0"/>
          </a:p>
          <a:p>
            <a:pPr>
              <a:spcBef>
                <a:spcPts val="300"/>
              </a:spcBef>
            </a:pPr>
            <a:r>
              <a:rPr lang="en-US" sz="2000" b="1" dirty="0" err="1" smtClean="0"/>
              <a:t>FedACT</a:t>
            </a:r>
            <a:r>
              <a:rPr lang="en-US" sz="2000" b="1" dirty="0"/>
              <a:t>: </a:t>
            </a:r>
            <a:r>
              <a:rPr lang="en-US" sz="2000" dirty="0"/>
              <a:t>Develop OTT recommendation to S1, based on input from a Working Group including DOE Management and National Lab </a:t>
            </a:r>
            <a:r>
              <a:rPr lang="en-US" sz="2000" dirty="0" smtClean="0"/>
              <a:t>representatives</a:t>
            </a:r>
          </a:p>
          <a:p>
            <a:pPr>
              <a:spcBef>
                <a:spcPts val="300"/>
              </a:spcBef>
            </a:pPr>
            <a:r>
              <a:rPr lang="en-US" sz="2000" b="1" dirty="0" smtClean="0"/>
              <a:t>Metrics</a:t>
            </a:r>
            <a:r>
              <a:rPr lang="en-US" sz="2000" b="1" dirty="0"/>
              <a:t>: </a:t>
            </a:r>
            <a:r>
              <a:rPr lang="en-US" sz="2000" dirty="0"/>
              <a:t>Finalize recommendations, review with ACT National Labs, and implement updated </a:t>
            </a:r>
            <a:r>
              <a:rPr lang="en-US" sz="2000" dirty="0" smtClean="0"/>
              <a:t>metrics</a:t>
            </a:r>
          </a:p>
          <a:p>
            <a:pPr>
              <a:spcBef>
                <a:spcPts val="300"/>
              </a:spcBef>
            </a:pPr>
            <a:r>
              <a:rPr lang="en-US" sz="2000" b="1" dirty="0" smtClean="0"/>
              <a:t>ACT </a:t>
            </a:r>
            <a:r>
              <a:rPr lang="en-US" sz="2000" b="1" dirty="0"/>
              <a:t>Practices: </a:t>
            </a:r>
            <a:r>
              <a:rPr lang="en-US" sz="2000" dirty="0"/>
              <a:t>Potential follow-on workshop for ACT labs on how to effectively implement and manage the </a:t>
            </a:r>
            <a:r>
              <a:rPr lang="en-US" sz="2000" dirty="0" smtClean="0"/>
              <a:t>mechanism</a:t>
            </a:r>
          </a:p>
          <a:p>
            <a:pPr>
              <a:spcBef>
                <a:spcPts val="300"/>
              </a:spcBef>
            </a:pPr>
            <a:r>
              <a:rPr lang="en-US" sz="2000" b="1" dirty="0" smtClean="0"/>
              <a:t>Pilot </a:t>
            </a:r>
            <a:r>
              <a:rPr lang="en-US" sz="2000" b="1" dirty="0"/>
              <a:t>Evaluation Plan: </a:t>
            </a:r>
            <a:r>
              <a:rPr lang="en-US" sz="2000" dirty="0"/>
              <a:t>Finalize the evaluation plan by October 30, 2015 in order to report to </a:t>
            </a:r>
            <a:r>
              <a:rPr lang="en-US" sz="2000" dirty="0" smtClean="0"/>
              <a:t>IG</a:t>
            </a:r>
            <a:endParaRPr lang="en-US" sz="2000" dirty="0"/>
          </a:p>
        </p:txBody>
      </p:sp>
      <p:sp>
        <p:nvSpPr>
          <p:cNvPr id="5" name="Slide Number Placeholder 4"/>
          <p:cNvSpPr>
            <a:spLocks noGrp="1"/>
          </p:cNvSpPr>
          <p:nvPr>
            <p:ph type="sldNum" sz="quarter" idx="12"/>
          </p:nvPr>
        </p:nvSpPr>
        <p:spPr/>
        <p:txBody>
          <a:bodyPr/>
          <a:lstStyle/>
          <a:p>
            <a:fld id="{7F54B2F1-82B9-4229-A38D-C0B0D2AFF670}" type="slidenum">
              <a:rPr lang="en-US" smtClean="0"/>
              <a:t>11</a:t>
            </a:fld>
            <a:endParaRPr lang="en-US" dirty="0"/>
          </a:p>
        </p:txBody>
      </p:sp>
      <p:sp>
        <p:nvSpPr>
          <p:cNvPr id="6" name="Rectangle 5"/>
          <p:cNvSpPr/>
          <p:nvPr/>
        </p:nvSpPr>
        <p:spPr>
          <a:xfrm>
            <a:off x="3225012" y="6477000"/>
            <a:ext cx="2737107"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35715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10400" cy="820510"/>
          </a:xfrm>
        </p:spPr>
        <p:txBody>
          <a:bodyPr/>
          <a:lstStyle/>
          <a:p>
            <a:r>
              <a:rPr lang="en-US" dirty="0" smtClean="0"/>
              <a:t>Lab Concierge Service Concept</a:t>
            </a:r>
            <a:endParaRPr lang="en-US" dirty="0"/>
          </a:p>
        </p:txBody>
      </p:sp>
      <p:sp>
        <p:nvSpPr>
          <p:cNvPr id="4" name="Rectangle 3"/>
          <p:cNvSpPr/>
          <p:nvPr/>
        </p:nvSpPr>
        <p:spPr>
          <a:xfrm>
            <a:off x="3225012" y="6477000"/>
            <a:ext cx="2737107"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55130"/>
            <a:ext cx="8229600" cy="5031055"/>
          </a:xfrm>
        </p:spPr>
        <p:txBody>
          <a:bodyPr>
            <a:normAutofit fontScale="77500" lnSpcReduction="20000"/>
          </a:bodyPr>
          <a:lstStyle/>
          <a:p>
            <a:pPr marL="0" indent="0">
              <a:buNone/>
            </a:pPr>
            <a:r>
              <a:rPr lang="en-US" b="1" dirty="0" smtClean="0"/>
              <a:t>What is its purpose?</a:t>
            </a:r>
          </a:p>
          <a:p>
            <a:pPr marL="400050" lvl="1" indent="0">
              <a:buNone/>
            </a:pPr>
            <a:r>
              <a:rPr lang="en-US" dirty="0" smtClean="0"/>
              <a:t>Provide increase information </a:t>
            </a:r>
            <a:r>
              <a:rPr lang="en-US" dirty="0"/>
              <a:t>and connections </a:t>
            </a:r>
            <a:r>
              <a:rPr lang="en-US" dirty="0" smtClean="0"/>
              <a:t>between potential industrial partners and laboratories </a:t>
            </a:r>
          </a:p>
          <a:p>
            <a:pPr marL="0" indent="0">
              <a:buNone/>
            </a:pPr>
            <a:r>
              <a:rPr lang="en-US" b="1" dirty="0" smtClean="0"/>
              <a:t>What is it?</a:t>
            </a:r>
          </a:p>
          <a:p>
            <a:pPr marL="457200" lvl="1" indent="0">
              <a:buNone/>
            </a:pPr>
            <a:r>
              <a:rPr lang="en-US" dirty="0" smtClean="0"/>
              <a:t>A lab-led service to facilitate </a:t>
            </a:r>
            <a:r>
              <a:rPr lang="en-US" dirty="0"/>
              <a:t>effective </a:t>
            </a:r>
            <a:r>
              <a:rPr lang="en-US" dirty="0" smtClean="0"/>
              <a:t>communication, to access unique capabilities and opportunity for partnership</a:t>
            </a:r>
          </a:p>
          <a:p>
            <a:pPr marL="0" indent="0">
              <a:buNone/>
            </a:pPr>
            <a:r>
              <a:rPr lang="en-US" b="1" dirty="0" smtClean="0"/>
              <a:t>Where did the idea come from? </a:t>
            </a:r>
          </a:p>
          <a:p>
            <a:pPr lvl="1"/>
            <a:r>
              <a:rPr lang="en-US" dirty="0"/>
              <a:t>Lab Technology Transfer Working Group made this recommendation in the QTR</a:t>
            </a:r>
          </a:p>
          <a:p>
            <a:pPr lvl="1"/>
            <a:r>
              <a:rPr lang="en-US" i="1" dirty="0" smtClean="0"/>
              <a:t>Interim </a:t>
            </a:r>
            <a:r>
              <a:rPr lang="en-US" i="1" dirty="0"/>
              <a:t>Report of the Commission to Review the Effectiveness of the National </a:t>
            </a:r>
            <a:r>
              <a:rPr lang="en-US" i="1" dirty="0" smtClean="0"/>
              <a:t>Laboratories:</a:t>
            </a:r>
            <a:r>
              <a:rPr lang="en-US" dirty="0" smtClean="0"/>
              <a:t> Preliminary </a:t>
            </a:r>
            <a:r>
              <a:rPr lang="en-US" dirty="0"/>
              <a:t>recommendations </a:t>
            </a:r>
            <a:r>
              <a:rPr lang="en-US" dirty="0" smtClean="0"/>
              <a:t>include increased </a:t>
            </a:r>
            <a:r>
              <a:rPr lang="en-US" dirty="0"/>
              <a:t>access for the private sector to DOE’s laboratory scientists and capabilities through “relationship managers” </a:t>
            </a:r>
            <a:endParaRPr lang="en-US" dirty="0" smtClean="0"/>
          </a:p>
          <a:p>
            <a:pPr lvl="1"/>
            <a:r>
              <a:rPr lang="en-US" dirty="0" smtClean="0"/>
              <a:t>Similar request coming through the Clean Energy Investment Initiative (CEII)</a:t>
            </a:r>
            <a:endParaRPr lang="en-US" dirty="0"/>
          </a:p>
        </p:txBody>
      </p:sp>
    </p:spTree>
    <p:extLst>
      <p:ext uri="{BB962C8B-B14F-4D97-AF65-F5344CB8AC3E}">
        <p14:creationId xmlns:p14="http://schemas.microsoft.com/office/powerpoint/2010/main" val="79226266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219200"/>
            <a:ext cx="7772400" cy="1500187"/>
          </a:xfrm>
        </p:spPr>
        <p:txBody>
          <a:bodyPr>
            <a:normAutofit fontScale="92500" lnSpcReduction="20000"/>
          </a:bodyPr>
          <a:lstStyle/>
          <a:p>
            <a:r>
              <a:rPr lang="en-US" sz="3600" dirty="0" smtClean="0"/>
              <a:t>Questions?</a:t>
            </a:r>
          </a:p>
          <a:p>
            <a:endParaRPr lang="en-US" dirty="0"/>
          </a:p>
          <a:p>
            <a:endParaRPr lang="en-US" dirty="0" smtClean="0"/>
          </a:p>
          <a:p>
            <a:r>
              <a:rPr lang="en-US" sz="2600" dirty="0" smtClean="0"/>
              <a:t>For more information:</a:t>
            </a:r>
            <a:endParaRPr lang="en-US" sz="2600" dirty="0"/>
          </a:p>
        </p:txBody>
      </p:sp>
      <p:sp>
        <p:nvSpPr>
          <p:cNvPr id="4" name="TextBox 3"/>
          <p:cNvSpPr txBox="1"/>
          <p:nvPr/>
        </p:nvSpPr>
        <p:spPr>
          <a:xfrm>
            <a:off x="3352800" y="6324600"/>
            <a:ext cx="25146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563687" y="2960687"/>
            <a:ext cx="5334000" cy="1569660"/>
          </a:xfrm>
          <a:prstGeom prst="rect">
            <a:avLst/>
          </a:prstGeom>
          <a:noFill/>
        </p:spPr>
        <p:txBody>
          <a:bodyPr wrap="square" rtlCol="0">
            <a:spAutoFit/>
          </a:bodyPr>
          <a:lstStyle/>
          <a:p>
            <a:r>
              <a:rPr lang="en-US" sz="2400" dirty="0" smtClean="0"/>
              <a:t>Jetta Wong</a:t>
            </a:r>
            <a:endParaRPr lang="en-US" sz="2400" dirty="0"/>
          </a:p>
          <a:p>
            <a:r>
              <a:rPr lang="en-US" sz="2400" dirty="0" smtClean="0"/>
              <a:t>Acting Director</a:t>
            </a:r>
            <a:r>
              <a:rPr lang="en-US" sz="2400" dirty="0"/>
              <a:t>, Office of Technology Transitions </a:t>
            </a:r>
            <a:r>
              <a:rPr lang="en-US" sz="2400" dirty="0" smtClean="0"/>
              <a:t> </a:t>
            </a:r>
            <a:r>
              <a:rPr lang="en-US" sz="2400" dirty="0"/>
              <a:t>Department of Energy</a:t>
            </a:r>
          </a:p>
          <a:p>
            <a:r>
              <a:rPr lang="en-US" sz="2400" dirty="0" smtClean="0"/>
              <a:t>Email: OTT@HQ.DOE.GOV</a:t>
            </a:r>
            <a:endParaRPr lang="en-US" sz="2400" dirty="0"/>
          </a:p>
        </p:txBody>
      </p:sp>
    </p:spTree>
    <p:extLst>
      <p:ext uri="{BB962C8B-B14F-4D97-AF65-F5344CB8AC3E}">
        <p14:creationId xmlns:p14="http://schemas.microsoft.com/office/powerpoint/2010/main" val="254183199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Technology Transitions Overview</a:t>
            </a:r>
            <a:endParaRPr lang="en-US" dirty="0"/>
          </a:p>
        </p:txBody>
      </p:sp>
      <p:sp>
        <p:nvSpPr>
          <p:cNvPr id="3" name="Content Placeholder 2"/>
          <p:cNvSpPr>
            <a:spLocks noGrp="1"/>
          </p:cNvSpPr>
          <p:nvPr>
            <p:ph idx="1"/>
          </p:nvPr>
        </p:nvSpPr>
        <p:spPr>
          <a:xfrm>
            <a:off x="309045" y="1585560"/>
            <a:ext cx="8229600" cy="4525963"/>
          </a:xfrm>
        </p:spPr>
        <p:txBody>
          <a:bodyPr>
            <a:normAutofit fontScale="70000" lnSpcReduction="20000"/>
          </a:bodyPr>
          <a:lstStyle/>
          <a:p>
            <a:pPr marL="0" lvl="0" indent="0">
              <a:buNone/>
            </a:pPr>
            <a:r>
              <a:rPr lang="en-US" b="1" dirty="0" smtClean="0"/>
              <a:t>Mission</a:t>
            </a:r>
            <a:r>
              <a:rPr lang="en-US" dirty="0" smtClean="0"/>
              <a:t>: To </a:t>
            </a:r>
            <a:r>
              <a:rPr lang="en-US" dirty="0"/>
              <a:t>expand the commercial impact of DOE’s portfolio of RDD&amp;D activities over the short, medium and long </a:t>
            </a:r>
            <a:r>
              <a:rPr lang="en-US" dirty="0" smtClean="0"/>
              <a:t>term.</a:t>
            </a:r>
          </a:p>
          <a:p>
            <a:pPr marL="0" lvl="0" indent="0">
              <a:buNone/>
            </a:pPr>
            <a:endParaRPr lang="en-US" dirty="0" smtClean="0"/>
          </a:p>
          <a:p>
            <a:pPr marL="0" lvl="0" indent="0">
              <a:buNone/>
            </a:pPr>
            <a:r>
              <a:rPr lang="en-US" b="1" dirty="0" smtClean="0"/>
              <a:t>What</a:t>
            </a:r>
            <a:r>
              <a:rPr lang="en-US" dirty="0" smtClean="0"/>
              <a:t>: OTT is the functional </a:t>
            </a:r>
            <a:r>
              <a:rPr lang="en-US" dirty="0"/>
              <a:t>unit that </a:t>
            </a:r>
            <a:r>
              <a:rPr lang="en-US" dirty="0" smtClean="0"/>
              <a:t>coordinates the Department’s multiple paths of RDD&amp;D activities toward technology transfer and commercial </a:t>
            </a:r>
            <a:r>
              <a:rPr lang="en-US" dirty="0"/>
              <a:t>development of DOE’s research outputs. </a:t>
            </a:r>
            <a:endParaRPr lang="en-US" dirty="0" smtClean="0"/>
          </a:p>
          <a:p>
            <a:pPr marL="0" lvl="0" indent="0">
              <a:buNone/>
            </a:pPr>
            <a:endParaRPr lang="en-US" dirty="0" smtClean="0"/>
          </a:p>
          <a:p>
            <a:pPr marL="0" lvl="0" indent="0">
              <a:buNone/>
            </a:pPr>
            <a:r>
              <a:rPr lang="en-US" b="1" dirty="0" smtClean="0"/>
              <a:t>How</a:t>
            </a:r>
            <a:r>
              <a:rPr lang="en-US" dirty="0" smtClean="0"/>
              <a:t>: OTT develops </a:t>
            </a:r>
            <a:r>
              <a:rPr lang="en-US" dirty="0"/>
              <a:t>and </a:t>
            </a:r>
            <a:r>
              <a:rPr lang="en-US" dirty="0" smtClean="0"/>
              <a:t>oversees </a:t>
            </a:r>
            <a:r>
              <a:rPr lang="en-US" dirty="0"/>
              <a:t>delivery of </a:t>
            </a:r>
            <a:r>
              <a:rPr lang="en-US" dirty="0" smtClean="0"/>
              <a:t>the</a:t>
            </a:r>
            <a:br>
              <a:rPr lang="en-US" dirty="0" smtClean="0"/>
            </a:br>
            <a:r>
              <a:rPr lang="en-US" dirty="0" smtClean="0"/>
              <a:t>DOE </a:t>
            </a:r>
            <a:r>
              <a:rPr lang="en-US" dirty="0"/>
              <a:t>strategic vision and goals for </a:t>
            </a:r>
            <a:r>
              <a:rPr lang="en-US" dirty="0" smtClean="0"/>
              <a:t>technology</a:t>
            </a:r>
            <a:br>
              <a:rPr lang="en-US" dirty="0" smtClean="0"/>
            </a:br>
            <a:r>
              <a:rPr lang="en-US" dirty="0" smtClean="0"/>
              <a:t>commercialization </a:t>
            </a:r>
            <a:r>
              <a:rPr lang="en-US" dirty="0"/>
              <a:t>and engagement with the </a:t>
            </a:r>
            <a:r>
              <a:rPr lang="en-US" dirty="0" smtClean="0"/>
              <a:t/>
            </a:r>
            <a:br>
              <a:rPr lang="en-US" dirty="0" smtClean="0"/>
            </a:br>
            <a:r>
              <a:rPr lang="en-US" dirty="0" smtClean="0"/>
              <a:t>business </a:t>
            </a:r>
            <a:r>
              <a:rPr lang="en-US" dirty="0"/>
              <a:t>and industrial sectors across the US</a:t>
            </a:r>
            <a:r>
              <a:rPr lang="en-US" dirty="0" smtClean="0"/>
              <a:t>.</a:t>
            </a:r>
          </a:p>
          <a:p>
            <a:pPr marL="0" lvl="0" indent="0">
              <a:buNone/>
            </a:pPr>
            <a:endParaRPr lang="en-US" dirty="0"/>
          </a:p>
          <a:p>
            <a:pPr marL="0" lvl="0" indent="0">
              <a:buNone/>
            </a:pPr>
            <a:r>
              <a:rPr lang="en-US" b="1" dirty="0" smtClean="0"/>
              <a:t>Why</a:t>
            </a:r>
            <a:r>
              <a:rPr lang="en-US" dirty="0" smtClean="0"/>
              <a:t>: OTT will help derive </a:t>
            </a:r>
            <a:r>
              <a:rPr lang="en-US" dirty="0"/>
              <a:t>the maximum </a:t>
            </a:r>
            <a:r>
              <a:rPr lang="en-US" dirty="0" smtClean="0"/>
              <a:t/>
            </a:r>
            <a:br>
              <a:rPr lang="en-US" dirty="0" smtClean="0"/>
            </a:br>
            <a:r>
              <a:rPr lang="en-US" dirty="0" smtClean="0"/>
              <a:t>impact </a:t>
            </a:r>
            <a:r>
              <a:rPr lang="en-US" dirty="0"/>
              <a:t>for the Department’s </a:t>
            </a:r>
            <a:r>
              <a:rPr lang="en-US" dirty="0" smtClean="0"/>
              <a:t>investments. </a:t>
            </a:r>
            <a:endParaRPr lang="en-US" dirty="0"/>
          </a:p>
          <a:p>
            <a:endParaRPr lang="en-US" dirty="0"/>
          </a:p>
        </p:txBody>
      </p:sp>
      <p:sp>
        <p:nvSpPr>
          <p:cNvPr id="5" name="Slide Number Placeholder 4"/>
          <p:cNvSpPr>
            <a:spLocks noGrp="1"/>
          </p:cNvSpPr>
          <p:nvPr>
            <p:ph type="sldNum" sz="quarter" idx="12"/>
          </p:nvPr>
        </p:nvSpPr>
        <p:spPr/>
        <p:txBody>
          <a:bodyPr/>
          <a:lstStyle/>
          <a:p>
            <a:fld id="{7F54B2F1-82B9-4229-A38D-C0B0D2AFF670}" type="slidenum">
              <a:rPr lang="en-US" smtClean="0"/>
              <a:t>2</a:t>
            </a:fld>
            <a:endParaRPr lang="en-US" dirty="0"/>
          </a:p>
        </p:txBody>
      </p:sp>
      <p:sp>
        <p:nvSpPr>
          <p:cNvPr id="4" name="TextBox 3"/>
          <p:cNvSpPr txBox="1"/>
          <p:nvPr/>
        </p:nvSpPr>
        <p:spPr>
          <a:xfrm>
            <a:off x="3352800" y="6235184"/>
            <a:ext cx="2514600" cy="369332"/>
          </a:xfrm>
          <a:prstGeom prst="rect">
            <a:avLst/>
          </a:prstGeom>
          <a:solidFill>
            <a:schemeClr val="bg1"/>
          </a:solidFill>
        </p:spPr>
        <p:txBody>
          <a:bodyPr wrap="square" rtlCol="0">
            <a:spAutoFit/>
          </a:bodyPr>
          <a:lstStyle/>
          <a:p>
            <a:endParaRPr lang="en-US" dirty="0"/>
          </a:p>
        </p:txBody>
      </p:sp>
      <p:sp>
        <p:nvSpPr>
          <p:cNvPr id="6" name="Rectangle 5"/>
          <p:cNvSpPr/>
          <p:nvPr/>
        </p:nvSpPr>
        <p:spPr>
          <a:xfrm>
            <a:off x="6069795" y="3928265"/>
            <a:ext cx="2992135" cy="24979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842" y="4021416"/>
            <a:ext cx="2655874" cy="56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436867" y="4696366"/>
            <a:ext cx="2342705" cy="1492716"/>
          </a:xfrm>
          <a:prstGeom prst="rect">
            <a:avLst/>
          </a:prstGeom>
        </p:spPr>
        <p:txBody>
          <a:bodyPr wrap="square">
            <a:spAutoFit/>
          </a:bodyPr>
          <a:lstStyle/>
          <a:p>
            <a:pPr algn="ctr"/>
            <a:r>
              <a:rPr lang="en-US" sz="1300" dirty="0"/>
              <a:t> Lab-to-Market </a:t>
            </a:r>
            <a:r>
              <a:rPr lang="en-US" sz="1300" dirty="0" smtClean="0"/>
              <a:t>Initiative is a Cross-Agency </a:t>
            </a:r>
            <a:r>
              <a:rPr lang="en-US" sz="1300" dirty="0"/>
              <a:t>Priority Goal </a:t>
            </a:r>
            <a:r>
              <a:rPr lang="en-US" sz="1300" dirty="0" smtClean="0"/>
              <a:t>focused on accelerating </a:t>
            </a:r>
            <a:r>
              <a:rPr lang="en-US" sz="1300" dirty="0"/>
              <a:t>and </a:t>
            </a:r>
            <a:r>
              <a:rPr lang="en-US" sz="1300" dirty="0" smtClean="0"/>
              <a:t>improving </a:t>
            </a:r>
            <a:r>
              <a:rPr lang="en-US" sz="1300" dirty="0"/>
              <a:t>the transfer of new technologies from the laboratory to the commercial </a:t>
            </a:r>
            <a:r>
              <a:rPr lang="en-US" sz="1300" dirty="0" smtClean="0"/>
              <a:t>marketplace</a:t>
            </a:r>
          </a:p>
        </p:txBody>
      </p:sp>
    </p:spTree>
    <p:extLst>
      <p:ext uri="{BB962C8B-B14F-4D97-AF65-F5344CB8AC3E}">
        <p14:creationId xmlns:p14="http://schemas.microsoft.com/office/powerpoint/2010/main" val="21962039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 Team</a:t>
            </a:r>
            <a:endParaRPr lang="en-US" dirty="0"/>
          </a:p>
        </p:txBody>
      </p:sp>
      <p:sp>
        <p:nvSpPr>
          <p:cNvPr id="4" name="TextBox 3"/>
          <p:cNvSpPr txBox="1"/>
          <p:nvPr/>
        </p:nvSpPr>
        <p:spPr>
          <a:xfrm>
            <a:off x="3352800" y="6235184"/>
            <a:ext cx="2514600" cy="369332"/>
          </a:xfrm>
          <a:prstGeom prst="rect">
            <a:avLst/>
          </a:prstGeom>
          <a:solidFill>
            <a:schemeClr val="bg1"/>
          </a:solidFill>
        </p:spPr>
        <p:txBody>
          <a:bodyPr wrap="square" rtlCol="0">
            <a:spAutoFit/>
          </a:bodyPr>
          <a:lstStyle/>
          <a:p>
            <a:endParaRPr lang="en-US" dirty="0"/>
          </a:p>
        </p:txBody>
      </p:sp>
      <p:pic>
        <p:nvPicPr>
          <p:cNvPr id="1028" name="Picture 4" descr="http://energy.gov/sites/prod/files/styles/contributor_headshot_large/public/contributor/headshot/Woomer_Dan_Bio.jpg?itok=qegHkU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1460703"/>
            <a:ext cx="1672459" cy="1672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nergy.gov/sites/prod/files/styles/contributor_headshot_large/public/contributor/headshot/crussomanno_photo.jpg?itok=s5Nwnl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630" y="1517853"/>
            <a:ext cx="1672459" cy="16724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nergy.gov/sites/prod/files/styles/contributor_headshot_large/public/contributor/headshot/Teryn-Norris-09-thumb.jpg?itok=Rf50M2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320" y="3998725"/>
            <a:ext cx="1672459" cy="16724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nergy.gov/sites/prod/files/styles/contributor_headshot_large/public/contributor/headshot/Ingrid_Milton.png?itok=wbeifwM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40" y="3984030"/>
            <a:ext cx="1672459" cy="1672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nergy.gov/sites/prod/files/styles/contributor_headshot_large/public/contributor/headshot/Steve_McMaster.png?itok=yDbERhd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41" y="1460703"/>
            <a:ext cx="1672459" cy="16724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energy.gov/sites/prod/files/styles/contributor_headshot_large/public/contributor/headshot/bectel%20headshot%20v1.jpg?itok=Z0NB0Bd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956" y="3998725"/>
            <a:ext cx="1672459" cy="1672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941" y="3233558"/>
            <a:ext cx="1709379" cy="369332"/>
          </a:xfrm>
          <a:prstGeom prst="rect">
            <a:avLst/>
          </a:prstGeom>
          <a:noFill/>
        </p:spPr>
        <p:txBody>
          <a:bodyPr wrap="none" rtlCol="0">
            <a:spAutoFit/>
          </a:bodyPr>
          <a:lstStyle/>
          <a:p>
            <a:r>
              <a:rPr lang="en-US" dirty="0" smtClean="0"/>
              <a:t>Steve McMaster</a:t>
            </a:r>
            <a:endParaRPr lang="en-US" dirty="0"/>
          </a:p>
        </p:txBody>
      </p:sp>
      <p:sp>
        <p:nvSpPr>
          <p:cNvPr id="13" name="TextBox 12"/>
          <p:cNvSpPr txBox="1"/>
          <p:nvPr/>
        </p:nvSpPr>
        <p:spPr>
          <a:xfrm>
            <a:off x="3677931" y="3233558"/>
            <a:ext cx="1431739" cy="369332"/>
          </a:xfrm>
          <a:prstGeom prst="rect">
            <a:avLst/>
          </a:prstGeom>
          <a:noFill/>
        </p:spPr>
        <p:txBody>
          <a:bodyPr wrap="none" rtlCol="0">
            <a:spAutoFit/>
          </a:bodyPr>
          <a:lstStyle/>
          <a:p>
            <a:r>
              <a:rPr lang="en-US" dirty="0" smtClean="0"/>
              <a:t>Dan </a:t>
            </a:r>
            <a:r>
              <a:rPr lang="en-US" dirty="0" err="1" smtClean="0"/>
              <a:t>Woomer</a:t>
            </a:r>
            <a:endParaRPr lang="en-US" dirty="0"/>
          </a:p>
        </p:txBody>
      </p:sp>
      <p:sp>
        <p:nvSpPr>
          <p:cNvPr id="14" name="TextBox 13"/>
          <p:cNvSpPr txBox="1"/>
          <p:nvPr/>
        </p:nvSpPr>
        <p:spPr>
          <a:xfrm>
            <a:off x="6146605" y="3290098"/>
            <a:ext cx="2103461" cy="369332"/>
          </a:xfrm>
          <a:prstGeom prst="rect">
            <a:avLst/>
          </a:prstGeom>
          <a:noFill/>
        </p:spPr>
        <p:txBody>
          <a:bodyPr wrap="none" rtlCol="0">
            <a:spAutoFit/>
          </a:bodyPr>
          <a:lstStyle/>
          <a:p>
            <a:r>
              <a:rPr lang="en-US" dirty="0" smtClean="0"/>
              <a:t>Charlie </a:t>
            </a:r>
            <a:r>
              <a:rPr lang="en-US" dirty="0" err="1" smtClean="0"/>
              <a:t>Russomanno</a:t>
            </a:r>
            <a:endParaRPr lang="en-US" dirty="0"/>
          </a:p>
        </p:txBody>
      </p:sp>
      <p:sp>
        <p:nvSpPr>
          <p:cNvPr id="15" name="TextBox 14"/>
          <p:cNvSpPr txBox="1"/>
          <p:nvPr/>
        </p:nvSpPr>
        <p:spPr>
          <a:xfrm>
            <a:off x="325640" y="5733300"/>
            <a:ext cx="1402307" cy="369332"/>
          </a:xfrm>
          <a:prstGeom prst="rect">
            <a:avLst/>
          </a:prstGeom>
          <a:noFill/>
        </p:spPr>
        <p:txBody>
          <a:bodyPr wrap="none" rtlCol="0">
            <a:spAutoFit/>
          </a:bodyPr>
          <a:lstStyle/>
          <a:p>
            <a:r>
              <a:rPr lang="en-US" dirty="0" smtClean="0"/>
              <a:t>Ingrid Milton</a:t>
            </a:r>
            <a:endParaRPr lang="en-US" dirty="0"/>
          </a:p>
        </p:txBody>
      </p:sp>
      <p:sp>
        <p:nvSpPr>
          <p:cNvPr id="16" name="TextBox 15"/>
          <p:cNvSpPr txBox="1"/>
          <p:nvPr/>
        </p:nvSpPr>
        <p:spPr>
          <a:xfrm>
            <a:off x="2491917" y="5782857"/>
            <a:ext cx="1325876" cy="369332"/>
          </a:xfrm>
          <a:prstGeom prst="rect">
            <a:avLst/>
          </a:prstGeom>
          <a:noFill/>
        </p:spPr>
        <p:txBody>
          <a:bodyPr wrap="none" rtlCol="0">
            <a:spAutoFit/>
          </a:bodyPr>
          <a:lstStyle/>
          <a:p>
            <a:r>
              <a:rPr lang="en-US" dirty="0" err="1" smtClean="0"/>
              <a:t>Teryn</a:t>
            </a:r>
            <a:r>
              <a:rPr lang="en-US" dirty="0" smtClean="0"/>
              <a:t> Norris</a:t>
            </a:r>
            <a:endParaRPr lang="en-US" dirty="0"/>
          </a:p>
        </p:txBody>
      </p:sp>
      <p:sp>
        <p:nvSpPr>
          <p:cNvPr id="17" name="TextBox 16"/>
          <p:cNvSpPr txBox="1"/>
          <p:nvPr/>
        </p:nvSpPr>
        <p:spPr>
          <a:xfrm>
            <a:off x="4722875" y="5786423"/>
            <a:ext cx="1455014" cy="369332"/>
          </a:xfrm>
          <a:prstGeom prst="rect">
            <a:avLst/>
          </a:prstGeom>
          <a:noFill/>
        </p:spPr>
        <p:txBody>
          <a:bodyPr wrap="none" rtlCol="0">
            <a:spAutoFit/>
          </a:bodyPr>
          <a:lstStyle/>
          <a:p>
            <a:r>
              <a:rPr lang="en-US" dirty="0" smtClean="0"/>
              <a:t>Robert </a:t>
            </a:r>
            <a:r>
              <a:rPr lang="en-US" dirty="0" err="1" smtClean="0"/>
              <a:t>Bectel</a:t>
            </a:r>
            <a:endParaRPr lang="en-US" dirty="0"/>
          </a:p>
        </p:txBody>
      </p:sp>
      <p:sp>
        <p:nvSpPr>
          <p:cNvPr id="19" name="TextBox 18"/>
          <p:cNvSpPr txBox="1"/>
          <p:nvPr/>
        </p:nvSpPr>
        <p:spPr>
          <a:xfrm>
            <a:off x="6803866" y="5771705"/>
            <a:ext cx="1553502" cy="369332"/>
          </a:xfrm>
          <a:prstGeom prst="rect">
            <a:avLst/>
          </a:prstGeom>
          <a:noFill/>
        </p:spPr>
        <p:txBody>
          <a:bodyPr wrap="none" rtlCol="0">
            <a:spAutoFit/>
          </a:bodyPr>
          <a:lstStyle/>
          <a:p>
            <a:r>
              <a:rPr lang="en-US" dirty="0" smtClean="0"/>
              <a:t>Sheryl </a:t>
            </a:r>
            <a:r>
              <a:rPr lang="en-US" dirty="0" err="1" smtClean="0"/>
              <a:t>Gelfand</a:t>
            </a:r>
            <a:endParaRPr lang="en-US" dirty="0"/>
          </a:p>
        </p:txBody>
      </p:sp>
      <p:pic>
        <p:nvPicPr>
          <p:cNvPr id="1040" name="Picture 16" descr="Image result for Woman's head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490" y="3998724"/>
            <a:ext cx="1696368" cy="1734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5056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8226546" y="1563237"/>
            <a:ext cx="7640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8991600" y="1563237"/>
            <a:ext cx="0" cy="4873082"/>
          </a:xfrm>
          <a:prstGeom prst="line">
            <a:avLst/>
          </a:prstGeom>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57200" y="274638"/>
            <a:ext cx="8229600" cy="715962"/>
          </a:xfrm>
        </p:spPr>
        <p:txBody>
          <a:bodyPr>
            <a:normAutofit/>
          </a:bodyPr>
          <a:lstStyle/>
          <a:p>
            <a:r>
              <a:rPr lang="en-US" sz="3600" dirty="0" smtClean="0"/>
              <a:t>Reporting Structure for OTT</a:t>
            </a:r>
            <a:endParaRPr lang="en-US" sz="3600" dirty="0">
              <a:solidFill>
                <a:srgbClr val="FF0000"/>
              </a:solidFill>
            </a:endParaRPr>
          </a:p>
        </p:txBody>
      </p:sp>
      <p:grpSp>
        <p:nvGrpSpPr>
          <p:cNvPr id="6" name="Canvas 1017"/>
          <p:cNvGrpSpPr/>
          <p:nvPr/>
        </p:nvGrpSpPr>
        <p:grpSpPr>
          <a:xfrm>
            <a:off x="-133350" y="977601"/>
            <a:ext cx="8760964" cy="5350289"/>
            <a:chOff x="0" y="0"/>
            <a:chExt cx="8373793" cy="5750560"/>
          </a:xfrm>
        </p:grpSpPr>
        <p:sp>
          <p:nvSpPr>
            <p:cNvPr id="7" name="Rectangle 6"/>
            <p:cNvSpPr/>
            <p:nvPr/>
          </p:nvSpPr>
          <p:spPr>
            <a:xfrm>
              <a:off x="0" y="0"/>
              <a:ext cx="5753100" cy="5750560"/>
            </a:xfrm>
            <a:prstGeom prst="rect">
              <a:avLst/>
            </a:prstGeom>
            <a:noFill/>
          </p:spPr>
        </p:sp>
        <p:sp>
          <p:nvSpPr>
            <p:cNvPr id="8" name="Rectangle 7"/>
            <p:cNvSpPr>
              <a:spLocks noChangeArrowheads="1"/>
            </p:cNvSpPr>
            <p:nvPr/>
          </p:nvSpPr>
          <p:spPr bwMode="auto">
            <a:xfrm>
              <a:off x="940169" y="262255"/>
              <a:ext cx="3894455" cy="842645"/>
            </a:xfrm>
            <a:prstGeom prst="rect">
              <a:avLst/>
            </a:prstGeom>
            <a:solidFill>
              <a:schemeClr val="accent5"/>
            </a:solidFill>
            <a:ln w="22225">
              <a:solidFill>
                <a:schemeClr val="bg1">
                  <a:lumMod val="75000"/>
                  <a:lumOff val="0"/>
                </a:schemeClr>
              </a:solidFill>
              <a:miter lim="800000"/>
              <a:headEnd/>
              <a:tailEnd/>
            </a:ln>
            <a:effectLst>
              <a:outerShdw dist="50800" dir="5400000" algn="ctr" rotWithShape="0">
                <a:schemeClr val="bg1">
                  <a:lumMod val="50000"/>
                  <a:lumOff val="0"/>
                  <a:alpha val="98999"/>
                </a:schemeClr>
              </a:outerShdw>
            </a:effectLst>
          </p:spPr>
          <p:txBody>
            <a:bodyPr rot="0" vert="horz" wrap="square" lIns="91440" tIns="45720" rIns="91440" bIns="45720" anchor="ctr" anchorCtr="0" upright="1">
              <a:noAutofit/>
            </a:bodyPr>
            <a:lstStyle/>
            <a:p>
              <a:pPr marL="0" marR="0" algn="ctr">
                <a:lnSpc>
                  <a:spcPts val="1000"/>
                </a:lnSpc>
                <a:spcAft>
                  <a:spcPts val="0"/>
                </a:spcAft>
              </a:pPr>
              <a:r>
                <a:rPr lang="en-US" sz="1100" b="1" dirty="0">
                  <a:solidFill>
                    <a:srgbClr val="FFFFFF"/>
                  </a:solidFill>
                  <a:effectLst/>
                  <a:ea typeface="Times New Roman"/>
                </a:rPr>
                <a:t>Office of the Under Secretary for Science and Energy (S4)</a:t>
              </a:r>
              <a:endParaRPr lang="en-US" dirty="0">
                <a:effectLst/>
                <a:ea typeface="Times New Roman"/>
              </a:endParaRPr>
            </a:p>
            <a:p>
              <a:pPr marL="0" marR="0" algn="ctr">
                <a:lnSpc>
                  <a:spcPts val="1000"/>
                </a:lnSpc>
                <a:spcAft>
                  <a:spcPts val="0"/>
                </a:spcAft>
              </a:pPr>
              <a:r>
                <a:rPr lang="en-US" sz="1100" b="1" dirty="0">
                  <a:solidFill>
                    <a:srgbClr val="FFFFFF"/>
                  </a:solidFill>
                  <a:effectLst/>
                  <a:ea typeface="Times New Roman"/>
                </a:rPr>
                <a:t>Under Secretary</a:t>
              </a:r>
              <a:endParaRPr lang="en-US" dirty="0">
                <a:effectLst/>
                <a:ea typeface="Times New Roman"/>
              </a:endParaRPr>
            </a:p>
            <a:p>
              <a:pPr marL="0" marR="0" algn="ctr">
                <a:lnSpc>
                  <a:spcPts val="1000"/>
                </a:lnSpc>
                <a:spcAft>
                  <a:spcPts val="0"/>
                </a:spcAft>
              </a:pPr>
              <a:r>
                <a:rPr lang="en-US" sz="1100" b="1" dirty="0">
                  <a:solidFill>
                    <a:srgbClr val="FFFFFF"/>
                  </a:solidFill>
                  <a:effectLst/>
                  <a:ea typeface="Times New Roman"/>
                </a:rPr>
                <a:t>Deputy Under Secretary</a:t>
              </a:r>
              <a:endParaRPr lang="en-US" dirty="0">
                <a:effectLst/>
                <a:ea typeface="Times New Roman"/>
              </a:endParaRPr>
            </a:p>
            <a:p>
              <a:pPr marL="0" marR="0" algn="ctr">
                <a:lnSpc>
                  <a:spcPts val="1000"/>
                </a:lnSpc>
                <a:spcAft>
                  <a:spcPts val="0"/>
                </a:spcAft>
              </a:pPr>
              <a:r>
                <a:rPr lang="en-US" sz="900" dirty="0">
                  <a:effectLst/>
                  <a:latin typeface="Times New Roman"/>
                  <a:ea typeface="Times New Roman"/>
                </a:rPr>
                <a:t> </a:t>
              </a:r>
              <a:endParaRPr lang="en-US" sz="1200" dirty="0">
                <a:effectLst/>
                <a:latin typeface="Times New Roman"/>
                <a:ea typeface="Times New Roman"/>
              </a:endParaRPr>
            </a:p>
          </p:txBody>
        </p:sp>
        <p:sp>
          <p:nvSpPr>
            <p:cNvPr id="9" name="Rounded Rectangle 8"/>
            <p:cNvSpPr>
              <a:spLocks noChangeArrowheads="1"/>
            </p:cNvSpPr>
            <p:nvPr/>
          </p:nvSpPr>
          <p:spPr bwMode="auto">
            <a:xfrm>
              <a:off x="813169" y="1253171"/>
              <a:ext cx="1995805" cy="3731185"/>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800"/>
                </a:lnSpc>
                <a:spcAft>
                  <a:spcPts val="0"/>
                </a:spcAft>
              </a:pPr>
              <a:r>
                <a:rPr lang="en-US" sz="1200" b="1" dirty="0">
                  <a:solidFill>
                    <a:srgbClr val="FFFFFF"/>
                  </a:solidFill>
                  <a:effectLst/>
                  <a:ea typeface="Times New Roman"/>
                </a:rPr>
                <a:t>Planning and Management Oversight (S4.1)</a:t>
              </a:r>
              <a:endParaRPr lang="en-US" sz="2000" dirty="0">
                <a:effectLst/>
                <a:ea typeface="Times New Roman"/>
              </a:endParaRPr>
            </a:p>
            <a:p>
              <a:pPr marL="0" marR="0" algn="ctr">
                <a:lnSpc>
                  <a:spcPts val="800"/>
                </a:lnSpc>
                <a:spcAft>
                  <a:spcPts val="0"/>
                </a:spcAft>
              </a:pPr>
              <a:r>
                <a:rPr lang="en-US" sz="1200" b="1" dirty="0">
                  <a:solidFill>
                    <a:srgbClr val="FFFFFF"/>
                  </a:solidFill>
                  <a:effectLst/>
                  <a:ea typeface="Times New Roman"/>
                </a:rPr>
                <a:t> </a:t>
              </a:r>
              <a:endParaRPr lang="en-US" sz="2000" dirty="0">
                <a:effectLst/>
                <a:ea typeface="Times New Roman"/>
              </a:endParaRPr>
            </a:p>
            <a:p>
              <a:pPr marL="0" marR="0" algn="ctr">
                <a:lnSpc>
                  <a:spcPts val="800"/>
                </a:lnSpc>
                <a:spcAft>
                  <a:spcPts val="0"/>
                </a:spcAft>
              </a:pPr>
              <a:r>
                <a:rPr lang="en-US" sz="1200" dirty="0">
                  <a:solidFill>
                    <a:srgbClr val="FFFFFF"/>
                  </a:solidFill>
                  <a:effectLst/>
                  <a:ea typeface="Times New Roman"/>
                </a:rPr>
                <a:t>Associate Deputy Under</a:t>
              </a:r>
              <a:endParaRPr lang="en-US" sz="2000" dirty="0">
                <a:effectLst/>
                <a:ea typeface="Times New Roman"/>
              </a:endParaRPr>
            </a:p>
            <a:p>
              <a:pPr marL="0" marR="0" algn="ctr">
                <a:lnSpc>
                  <a:spcPts val="800"/>
                </a:lnSpc>
                <a:spcAft>
                  <a:spcPts val="225"/>
                </a:spcAft>
              </a:pPr>
              <a:r>
                <a:rPr lang="en-US" sz="1200" dirty="0">
                  <a:solidFill>
                    <a:srgbClr val="FFFFFF"/>
                  </a:solidFill>
                  <a:effectLst/>
                  <a:ea typeface="Times New Roman"/>
                </a:rPr>
                <a:t> Secretary</a:t>
              </a:r>
              <a:endParaRPr lang="en-US" sz="2000" dirty="0">
                <a:effectLst/>
                <a:ea typeface="Times New Roman"/>
              </a:endParaRPr>
            </a:p>
            <a:p>
              <a:pPr marL="0" marR="0" algn="ctr">
                <a:lnSpc>
                  <a:spcPts val="800"/>
                </a:lnSpc>
                <a:spcAft>
                  <a:spcPts val="225"/>
                </a:spcAft>
              </a:pPr>
              <a:r>
                <a:rPr lang="en-US" sz="1200" dirty="0">
                  <a:solidFill>
                    <a:srgbClr val="FFFFFF"/>
                  </a:solidFill>
                  <a:effectLst/>
                  <a:ea typeface="Times New Roman"/>
                </a:rPr>
                <a:t> </a:t>
              </a:r>
              <a:endParaRPr lang="en-US" sz="2000" dirty="0">
                <a:effectLst/>
                <a:ea typeface="Times New Roman"/>
              </a:endParaRPr>
            </a:p>
            <a:p>
              <a:pPr marL="0" marR="0">
                <a:lnSpc>
                  <a:spcPts val="900"/>
                </a:lnSpc>
                <a:spcAft>
                  <a:spcPts val="225"/>
                </a:spcAft>
              </a:pPr>
              <a:r>
                <a:rPr lang="en-US" sz="1200" b="1" dirty="0">
                  <a:solidFill>
                    <a:srgbClr val="FFFFFF"/>
                  </a:solidFill>
                  <a:effectLst/>
                  <a:ea typeface="Times New Roman"/>
                </a:rPr>
                <a:t>Leadership &amp; Coordination Functions:</a:t>
              </a:r>
              <a:endParaRPr lang="en-US" sz="2000" dirty="0">
                <a:effectLst/>
                <a:ea typeface="Times New Roman"/>
              </a:endParaRPr>
            </a:p>
            <a:p>
              <a:pPr marL="0" marR="0">
                <a:lnSpc>
                  <a:spcPts val="900"/>
                </a:lnSpc>
                <a:spcAft>
                  <a:spcPts val="225"/>
                </a:spcAft>
              </a:pPr>
              <a:r>
                <a:rPr lang="en-US" sz="1200" dirty="0">
                  <a:solidFill>
                    <a:srgbClr val="FFFFFF"/>
                  </a:solidFill>
                  <a:effectLst/>
                  <a:ea typeface="Times New Roman"/>
                </a:rPr>
                <a:t> </a:t>
              </a:r>
              <a:endParaRPr lang="en-US" sz="2000" dirty="0">
                <a:effectLst/>
                <a:ea typeface="Times New Roman"/>
              </a:endParaRPr>
            </a:p>
            <a:p>
              <a:pPr marL="228600" marR="0" indent="-228600">
                <a:lnSpc>
                  <a:spcPts val="900"/>
                </a:lnSpc>
                <a:spcBef>
                  <a:spcPts val="0"/>
                </a:spcBef>
                <a:spcAft>
                  <a:spcPts val="225"/>
                </a:spcAft>
                <a:tabLst>
                  <a:tab pos="114300" algn="l"/>
                </a:tabLst>
              </a:pPr>
              <a:r>
                <a:rPr lang="en-US" sz="1200" b="1" dirty="0">
                  <a:solidFill>
                    <a:srgbClr val="FFFFFF"/>
                  </a:solidFill>
                  <a:effectLst/>
                  <a:ea typeface="Times New Roman"/>
                </a:rPr>
                <a:t>Planning and program alignment </a:t>
              </a:r>
              <a:endParaRPr lang="en-US" sz="2000" dirty="0">
                <a:effectLst/>
                <a:ea typeface="Times New Roman"/>
              </a:endParaRPr>
            </a:p>
            <a:p>
              <a:pPr marL="228600" marR="0" indent="-228600">
                <a:lnSpc>
                  <a:spcPts val="900"/>
                </a:lnSpc>
                <a:spcBef>
                  <a:spcPts val="0"/>
                </a:spcBef>
                <a:spcAft>
                  <a:spcPts val="225"/>
                </a:spcAft>
                <a:tabLst>
                  <a:tab pos="114300" algn="l"/>
                </a:tabLst>
              </a:pPr>
              <a:r>
                <a:rPr lang="en-US" sz="1200" b="1" dirty="0">
                  <a:solidFill>
                    <a:srgbClr val="FFFFFF"/>
                  </a:solidFill>
                  <a:effectLst/>
                  <a:ea typeface="Times New Roman"/>
                </a:rPr>
                <a:t>Budget and finance </a:t>
              </a:r>
              <a:endParaRPr lang="en-US" sz="2000" dirty="0">
                <a:effectLst/>
                <a:ea typeface="Times New Roman"/>
              </a:endParaRPr>
            </a:p>
            <a:p>
              <a:pPr marL="228600" marR="0" indent="-228600">
                <a:lnSpc>
                  <a:spcPts val="900"/>
                </a:lnSpc>
                <a:spcBef>
                  <a:spcPts val="0"/>
                </a:spcBef>
                <a:spcAft>
                  <a:spcPts val="225"/>
                </a:spcAft>
                <a:tabLst>
                  <a:tab pos="114300" algn="l"/>
                </a:tabLst>
              </a:pPr>
              <a:r>
                <a:rPr lang="en-US" sz="1200" b="1" dirty="0">
                  <a:solidFill>
                    <a:srgbClr val="FFFFFF"/>
                  </a:solidFill>
                  <a:effectLst/>
                  <a:ea typeface="Calibri"/>
                  <a:cs typeface="Times New Roman"/>
                </a:rPr>
                <a:t>Advisors:</a:t>
              </a:r>
              <a:r>
                <a:rPr lang="en-US" sz="1200" b="1" kern="1200" dirty="0">
                  <a:solidFill>
                    <a:srgbClr val="4D4D4D"/>
                  </a:solidFill>
                  <a:effectLst/>
                </a:rPr>
                <a:t> </a:t>
              </a:r>
              <a:endParaRPr lang="en-US" dirty="0">
                <a:effectLst/>
                <a:ea typeface="Calibri"/>
                <a:cs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Calibri"/>
                  <a:cs typeface="Times New Roman"/>
                </a:rPr>
                <a:t>Science and technology, policy, and program execution</a:t>
              </a:r>
              <a:endParaRPr lang="en-US" dirty="0">
                <a:effectLst/>
                <a:ea typeface="Calibri"/>
                <a:cs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Technology , QTR and policy liaison Support</a:t>
              </a:r>
              <a:endParaRPr lang="en-US" sz="2000" dirty="0">
                <a:effectLst/>
                <a:ea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Technical, analysis,  and special projects </a:t>
              </a:r>
              <a:endParaRPr lang="en-US" sz="2000" dirty="0">
                <a:effectLst/>
                <a:ea typeface="Times New Roman"/>
              </a:endParaRPr>
            </a:p>
            <a:p>
              <a:pPr marL="228600" marR="0" indent="-228600">
                <a:lnSpc>
                  <a:spcPts val="900"/>
                </a:lnSpc>
                <a:spcBef>
                  <a:spcPts val="0"/>
                </a:spcBef>
                <a:spcAft>
                  <a:spcPts val="225"/>
                </a:spcAft>
                <a:tabLst>
                  <a:tab pos="114300" algn="l"/>
                </a:tabLst>
              </a:pPr>
              <a:r>
                <a:rPr lang="en-US" sz="1200" b="1" dirty="0">
                  <a:solidFill>
                    <a:srgbClr val="FFFFFF"/>
                  </a:solidFill>
                  <a:effectLst/>
                  <a:ea typeface="Times New Roman"/>
                </a:rPr>
                <a:t>Operations</a:t>
              </a:r>
              <a:endParaRPr lang="en-US" sz="2000" dirty="0">
                <a:effectLst/>
                <a:ea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Business  </a:t>
              </a:r>
              <a:endParaRPr lang="en-US" sz="2000" dirty="0">
                <a:effectLst/>
                <a:ea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Field </a:t>
              </a:r>
              <a:endParaRPr lang="en-US" sz="2000" dirty="0">
                <a:effectLst/>
                <a:ea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Cyber</a:t>
              </a:r>
              <a:endParaRPr lang="en-US" sz="2000" dirty="0">
                <a:effectLst/>
                <a:ea typeface="Times New Roman"/>
              </a:endParaRPr>
            </a:p>
            <a:p>
              <a:pPr marL="228600" marR="0" indent="-114300">
                <a:lnSpc>
                  <a:spcPts val="900"/>
                </a:lnSpc>
                <a:spcBef>
                  <a:spcPts val="0"/>
                </a:spcBef>
                <a:spcAft>
                  <a:spcPts val="225"/>
                </a:spcAft>
                <a:tabLst>
                  <a:tab pos="228600" algn="l"/>
                </a:tabLst>
              </a:pPr>
              <a:r>
                <a:rPr lang="en-US" sz="1200" dirty="0">
                  <a:solidFill>
                    <a:srgbClr val="FFFFFF"/>
                  </a:solidFill>
                  <a:effectLst/>
                  <a:ea typeface="Times New Roman"/>
                </a:rPr>
                <a:t>Physical security</a:t>
              </a:r>
              <a:endParaRPr lang="en-US" sz="2000" dirty="0">
                <a:effectLst/>
                <a:ea typeface="Times New Roman"/>
              </a:endParaRPr>
            </a:p>
          </p:txBody>
        </p:sp>
        <p:sp>
          <p:nvSpPr>
            <p:cNvPr id="10" name="Rounded Rectangle 9"/>
            <p:cNvSpPr>
              <a:spLocks noChangeArrowheads="1"/>
            </p:cNvSpPr>
            <p:nvPr/>
          </p:nvSpPr>
          <p:spPr bwMode="auto">
            <a:xfrm>
              <a:off x="3755124" y="840740"/>
              <a:ext cx="1038860" cy="203835"/>
            </a:xfrm>
            <a:prstGeom prst="roundRect">
              <a:avLst>
                <a:gd name="adj" fmla="val 16667"/>
              </a:avLst>
            </a:prstGeom>
            <a:solidFill>
              <a:schemeClr val="accent5"/>
            </a:solidFill>
            <a:ln w="22225">
              <a:solidFill>
                <a:schemeClr val="bg1">
                  <a:lumMod val="75000"/>
                  <a:lumOff val="0"/>
                </a:schemeClr>
              </a:solidFill>
              <a:round/>
              <a:headEnd/>
              <a:tailEnd/>
            </a:ln>
            <a:effectLst>
              <a:outerShdw sx="999" sy="999" algn="ctr" rotWithShape="0">
                <a:schemeClr val="bg1">
                  <a:lumMod val="50000"/>
                  <a:lumOff val="0"/>
                </a:schemeClr>
              </a:outerShdw>
            </a:effectLst>
          </p:spPr>
          <p:txBody>
            <a:bodyPr rot="0" vert="horz" wrap="square" lIns="0" tIns="0" rIns="0" bIns="0" anchor="ctr" anchorCtr="0" upright="1">
              <a:noAutofit/>
            </a:bodyPr>
            <a:lstStyle/>
            <a:p>
              <a:pPr marL="0" marR="0" algn="ctr">
                <a:spcBef>
                  <a:spcPts val="0"/>
                </a:spcBef>
                <a:spcAft>
                  <a:spcPts val="0"/>
                </a:spcAft>
              </a:pPr>
              <a:r>
                <a:rPr lang="en-US" sz="1000" b="1" dirty="0">
                  <a:solidFill>
                    <a:srgbClr val="FFFFFF"/>
                  </a:solidFill>
                  <a:effectLst/>
                  <a:latin typeface="Calibri"/>
                  <a:ea typeface="Calibri"/>
                  <a:cs typeface="Times New Roman"/>
                </a:rPr>
                <a:t>Special Assistant</a:t>
              </a:r>
              <a:endParaRPr lang="en-US" sz="1400" dirty="0">
                <a:effectLst/>
                <a:latin typeface="Times New Roman"/>
                <a:ea typeface="Times New Roman"/>
              </a:endParaRPr>
            </a:p>
          </p:txBody>
        </p:sp>
        <p:sp>
          <p:nvSpPr>
            <p:cNvPr id="11" name="Rounded Rectangle 10"/>
            <p:cNvSpPr>
              <a:spLocks noChangeArrowheads="1"/>
            </p:cNvSpPr>
            <p:nvPr/>
          </p:nvSpPr>
          <p:spPr bwMode="auto">
            <a:xfrm>
              <a:off x="2494014" y="844550"/>
              <a:ext cx="951230" cy="193675"/>
            </a:xfrm>
            <a:prstGeom prst="roundRect">
              <a:avLst>
                <a:gd name="adj" fmla="val 16667"/>
              </a:avLst>
            </a:prstGeom>
            <a:solidFill>
              <a:schemeClr val="accent5"/>
            </a:solidFill>
            <a:ln w="22225">
              <a:solidFill>
                <a:schemeClr val="bg1">
                  <a:lumMod val="75000"/>
                  <a:lumOff val="0"/>
                </a:schemeClr>
              </a:solidFill>
              <a:round/>
              <a:headEnd/>
              <a:tailEnd/>
            </a:ln>
            <a:effectLst>
              <a:outerShdw sx="999" sy="999" algn="ctr" rotWithShape="0">
                <a:schemeClr val="bg1">
                  <a:lumMod val="50000"/>
                  <a:lumOff val="0"/>
                </a:schemeClr>
              </a:outerShdw>
            </a:effectLst>
          </p:spPr>
          <p:txBody>
            <a:bodyPr rot="0" vert="horz" wrap="square" lIns="0" tIns="0" rIns="0" bIns="0" anchor="ctr" anchorCtr="0" upright="1">
              <a:noAutofit/>
            </a:bodyPr>
            <a:lstStyle/>
            <a:p>
              <a:pPr marL="0" marR="0" algn="ctr">
                <a:spcAft>
                  <a:spcPts val="0"/>
                </a:spcAft>
              </a:pPr>
              <a:r>
                <a:rPr lang="en-US" sz="1000" b="1" dirty="0">
                  <a:solidFill>
                    <a:srgbClr val="FFFFFF"/>
                  </a:solidFill>
                  <a:effectLst/>
                  <a:ea typeface="Times New Roman"/>
                </a:rPr>
                <a:t>Senior Advisor</a:t>
              </a:r>
              <a:endParaRPr lang="en-US" sz="1400" dirty="0">
                <a:effectLst/>
                <a:ea typeface="Times New Roman"/>
              </a:endParaRPr>
            </a:p>
          </p:txBody>
        </p:sp>
        <p:sp>
          <p:nvSpPr>
            <p:cNvPr id="12" name="Rounded Rectangle 11"/>
            <p:cNvSpPr>
              <a:spLocks noChangeArrowheads="1"/>
            </p:cNvSpPr>
            <p:nvPr/>
          </p:nvSpPr>
          <p:spPr bwMode="auto">
            <a:xfrm>
              <a:off x="988429" y="840740"/>
              <a:ext cx="1118870" cy="203835"/>
            </a:xfrm>
            <a:prstGeom prst="roundRect">
              <a:avLst>
                <a:gd name="adj" fmla="val 16667"/>
              </a:avLst>
            </a:prstGeom>
            <a:solidFill>
              <a:schemeClr val="accent5"/>
            </a:solidFill>
            <a:ln w="22225">
              <a:solidFill>
                <a:schemeClr val="bg1">
                  <a:lumMod val="75000"/>
                  <a:lumOff val="0"/>
                </a:schemeClr>
              </a:solidFill>
              <a:round/>
              <a:headEnd/>
              <a:tailEnd/>
            </a:ln>
            <a:effectLst>
              <a:outerShdw sx="999" sy="999" algn="ctr" rotWithShape="0">
                <a:schemeClr val="bg1">
                  <a:lumMod val="50000"/>
                  <a:lumOff val="0"/>
                </a:schemeClr>
              </a:outerShdw>
            </a:effectLst>
          </p:spPr>
          <p:txBody>
            <a:bodyPr rot="0" vert="horz" wrap="square" lIns="0" tIns="0" rIns="0" bIns="0" anchor="ctr" anchorCtr="0" upright="1">
              <a:noAutofit/>
            </a:bodyPr>
            <a:lstStyle/>
            <a:p>
              <a:pPr marL="0" marR="0" algn="ctr">
                <a:spcAft>
                  <a:spcPts val="0"/>
                </a:spcAft>
              </a:pPr>
              <a:r>
                <a:rPr lang="en-US" sz="1000" b="1" dirty="0">
                  <a:solidFill>
                    <a:srgbClr val="FFFFFF"/>
                  </a:solidFill>
                  <a:effectLst/>
                  <a:ea typeface="Times New Roman"/>
                </a:rPr>
                <a:t>Executive Assistant</a:t>
              </a:r>
              <a:endParaRPr lang="en-US" sz="1200" dirty="0">
                <a:effectLst/>
                <a:ea typeface="Times New Roman"/>
              </a:endParaRPr>
            </a:p>
          </p:txBody>
        </p:sp>
        <p:sp>
          <p:nvSpPr>
            <p:cNvPr id="13" name="Rounded Rectangle 12"/>
            <p:cNvSpPr>
              <a:spLocks noChangeArrowheads="1"/>
            </p:cNvSpPr>
            <p:nvPr/>
          </p:nvSpPr>
          <p:spPr bwMode="auto">
            <a:xfrm>
              <a:off x="3387459" y="1201420"/>
              <a:ext cx="809625" cy="463550"/>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a:solidFill>
                    <a:srgbClr val="FFFFFF"/>
                  </a:solidFill>
                  <a:effectLst/>
                  <a:latin typeface="Calibri"/>
                  <a:ea typeface="Calibri"/>
                  <a:cs typeface="Times New Roman"/>
                </a:rPr>
                <a:t>Office of Science</a:t>
              </a:r>
              <a:endParaRPr lang="en-US" sz="1200">
                <a:effectLst/>
                <a:latin typeface="Times New Roman"/>
                <a:ea typeface="Times New Roman"/>
              </a:endParaRPr>
            </a:p>
          </p:txBody>
        </p:sp>
        <p:sp>
          <p:nvSpPr>
            <p:cNvPr id="14" name="Rounded Rectangle 13"/>
            <p:cNvSpPr>
              <a:spLocks noChangeArrowheads="1"/>
            </p:cNvSpPr>
            <p:nvPr/>
          </p:nvSpPr>
          <p:spPr bwMode="auto">
            <a:xfrm>
              <a:off x="3379204" y="2311400"/>
              <a:ext cx="809625" cy="692150"/>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a:solidFill>
                    <a:srgbClr val="FFFFFF"/>
                  </a:solidFill>
                  <a:effectLst/>
                  <a:latin typeface="Calibri"/>
                  <a:ea typeface="Calibri"/>
                  <a:cs typeface="Times New Roman"/>
                </a:rPr>
                <a:t>Office of Energy Efficiency and Renewable Energy</a:t>
              </a:r>
              <a:endParaRPr lang="en-US" sz="1200">
                <a:effectLst/>
                <a:latin typeface="Times New Roman"/>
                <a:ea typeface="Times New Roman"/>
              </a:endParaRPr>
            </a:p>
          </p:txBody>
        </p:sp>
        <p:sp>
          <p:nvSpPr>
            <p:cNvPr id="15" name="Rounded Rectangle 14"/>
            <p:cNvSpPr>
              <a:spLocks noChangeArrowheads="1"/>
            </p:cNvSpPr>
            <p:nvPr/>
          </p:nvSpPr>
          <p:spPr bwMode="auto">
            <a:xfrm>
              <a:off x="3395714" y="1755140"/>
              <a:ext cx="809625" cy="471170"/>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a:solidFill>
                    <a:srgbClr val="FFFFFF"/>
                  </a:solidFill>
                  <a:effectLst/>
                  <a:latin typeface="Calibri"/>
                  <a:ea typeface="Calibri"/>
                  <a:cs typeface="Times New Roman"/>
                </a:rPr>
                <a:t>Office of Fossil Energy</a:t>
              </a:r>
              <a:endParaRPr lang="en-US" sz="1200">
                <a:effectLst/>
                <a:latin typeface="Times New Roman"/>
                <a:ea typeface="Times New Roman"/>
              </a:endParaRPr>
            </a:p>
          </p:txBody>
        </p:sp>
        <p:sp>
          <p:nvSpPr>
            <p:cNvPr id="16" name="Rounded Rectangle 15"/>
            <p:cNvSpPr>
              <a:spLocks noChangeArrowheads="1"/>
            </p:cNvSpPr>
            <p:nvPr/>
          </p:nvSpPr>
          <p:spPr bwMode="auto">
            <a:xfrm>
              <a:off x="3381744" y="3648710"/>
              <a:ext cx="809625" cy="692031"/>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dirty="0">
                  <a:solidFill>
                    <a:srgbClr val="FFFFFF"/>
                  </a:solidFill>
                  <a:effectLst/>
                  <a:latin typeface="Calibri"/>
                  <a:ea typeface="Calibri"/>
                  <a:cs typeface="Times New Roman"/>
                </a:rPr>
                <a:t>Office of Electricity Delivery and Energy Reliability</a:t>
              </a:r>
              <a:endParaRPr lang="en-US" sz="1200" dirty="0">
                <a:effectLst/>
                <a:latin typeface="Times New Roman"/>
                <a:ea typeface="Times New Roman"/>
              </a:endParaRPr>
            </a:p>
          </p:txBody>
        </p:sp>
        <p:cxnSp>
          <p:nvCxnSpPr>
            <p:cNvPr id="17" name="Straight Connector 16"/>
            <p:cNvCxnSpPr/>
            <p:nvPr/>
          </p:nvCxnSpPr>
          <p:spPr bwMode="auto">
            <a:xfrm>
              <a:off x="4463149" y="1169035"/>
              <a:ext cx="635" cy="337502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p:nvPr/>
          </p:nvCxnSpPr>
          <p:spPr bwMode="auto">
            <a:xfrm flipH="1">
              <a:off x="4221849" y="1948815"/>
              <a:ext cx="24130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p:nvPr/>
          </p:nvCxnSpPr>
          <p:spPr bwMode="auto">
            <a:xfrm flipH="1" flipV="1">
              <a:off x="4205339" y="2654300"/>
              <a:ext cx="26670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p:nvPr/>
          </p:nvCxnSpPr>
          <p:spPr bwMode="auto">
            <a:xfrm flipV="1">
              <a:off x="4221849" y="1415415"/>
              <a:ext cx="24130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Line 18"/>
            <p:cNvCxnSpPr/>
            <p:nvPr/>
          </p:nvCxnSpPr>
          <p:spPr bwMode="auto">
            <a:xfrm>
              <a:off x="1966329" y="1169035"/>
              <a:ext cx="635" cy="16827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Rounded Rectangle 21"/>
            <p:cNvSpPr>
              <a:spLocks noChangeArrowheads="1"/>
            </p:cNvSpPr>
            <p:nvPr/>
          </p:nvSpPr>
          <p:spPr bwMode="auto">
            <a:xfrm>
              <a:off x="3389999" y="3094355"/>
              <a:ext cx="790575" cy="471170"/>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a:solidFill>
                    <a:srgbClr val="FFFFFF"/>
                  </a:solidFill>
                  <a:effectLst/>
                  <a:latin typeface="Calibri"/>
                  <a:ea typeface="Calibri"/>
                  <a:cs typeface="Times New Roman"/>
                </a:rPr>
                <a:t>Office of Nuclear Energy</a:t>
              </a:r>
              <a:endParaRPr lang="en-US" sz="1200">
                <a:effectLst/>
                <a:latin typeface="Times New Roman"/>
                <a:ea typeface="Times New Roman"/>
              </a:endParaRPr>
            </a:p>
          </p:txBody>
        </p:sp>
        <p:cxnSp>
          <p:nvCxnSpPr>
            <p:cNvPr id="23" name="Straight Connector 22"/>
            <p:cNvCxnSpPr/>
            <p:nvPr/>
          </p:nvCxnSpPr>
          <p:spPr bwMode="auto">
            <a:xfrm flipH="1" flipV="1">
              <a:off x="4221849" y="3321685"/>
              <a:ext cx="24130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p:nvPr/>
          </p:nvCxnSpPr>
          <p:spPr bwMode="auto">
            <a:xfrm flipH="1">
              <a:off x="4221849" y="3926205"/>
              <a:ext cx="241300" cy="3810"/>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p:nvPr/>
          </p:nvCxnSpPr>
          <p:spPr bwMode="auto">
            <a:xfrm flipH="1" flipV="1">
              <a:off x="4165969" y="4537710"/>
              <a:ext cx="29718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AutoShape 23"/>
            <p:cNvCxnSpPr>
              <a:cxnSpLocks noChangeShapeType="1"/>
            </p:cNvCxnSpPr>
            <p:nvPr/>
          </p:nvCxnSpPr>
          <p:spPr bwMode="auto">
            <a:xfrm flipH="1">
              <a:off x="2982964" y="1424305"/>
              <a:ext cx="393700" cy="63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7" name="AutoShape 24"/>
            <p:cNvCxnSpPr>
              <a:cxnSpLocks noChangeShapeType="1"/>
            </p:cNvCxnSpPr>
            <p:nvPr/>
          </p:nvCxnSpPr>
          <p:spPr bwMode="auto">
            <a:xfrm flipH="1" flipV="1">
              <a:off x="3007729" y="1943100"/>
              <a:ext cx="381000" cy="571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8" name="AutoShape 25"/>
            <p:cNvCxnSpPr>
              <a:cxnSpLocks noChangeShapeType="1"/>
            </p:cNvCxnSpPr>
            <p:nvPr/>
          </p:nvCxnSpPr>
          <p:spPr bwMode="auto">
            <a:xfrm flipH="1">
              <a:off x="2977249" y="2654935"/>
              <a:ext cx="392430" cy="63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9" name="AutoShape 26"/>
            <p:cNvCxnSpPr>
              <a:cxnSpLocks noChangeShapeType="1"/>
            </p:cNvCxnSpPr>
            <p:nvPr/>
          </p:nvCxnSpPr>
          <p:spPr bwMode="auto">
            <a:xfrm flipH="1">
              <a:off x="2977249" y="3321050"/>
              <a:ext cx="412750" cy="63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30" name="AutoShape 27"/>
            <p:cNvCxnSpPr>
              <a:cxnSpLocks noChangeShapeType="1"/>
            </p:cNvCxnSpPr>
            <p:nvPr/>
          </p:nvCxnSpPr>
          <p:spPr bwMode="auto">
            <a:xfrm flipH="1">
              <a:off x="2982964" y="3930015"/>
              <a:ext cx="391795" cy="63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31" name="AutoShape 28"/>
            <p:cNvCxnSpPr>
              <a:cxnSpLocks noChangeShapeType="1"/>
            </p:cNvCxnSpPr>
            <p:nvPr/>
          </p:nvCxnSpPr>
          <p:spPr bwMode="auto">
            <a:xfrm flipH="1" flipV="1">
              <a:off x="3008364" y="4538345"/>
              <a:ext cx="395605" cy="571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32" name="AutoShape 29"/>
            <p:cNvCxnSpPr>
              <a:cxnSpLocks noChangeShapeType="1"/>
            </p:cNvCxnSpPr>
            <p:nvPr/>
          </p:nvCxnSpPr>
          <p:spPr bwMode="auto">
            <a:xfrm flipH="1">
              <a:off x="2808974" y="2860675"/>
              <a:ext cx="168275" cy="63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33" name="AutoShape 30"/>
            <p:cNvCxnSpPr>
              <a:cxnSpLocks noChangeShapeType="1"/>
            </p:cNvCxnSpPr>
            <p:nvPr/>
          </p:nvCxnSpPr>
          <p:spPr bwMode="auto">
            <a:xfrm>
              <a:off x="2982964" y="1415415"/>
              <a:ext cx="635" cy="312864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sp>
          <p:nvSpPr>
            <p:cNvPr id="35" name="Rounded Rectangle 34"/>
            <p:cNvSpPr>
              <a:spLocks noChangeArrowheads="1"/>
            </p:cNvSpPr>
            <p:nvPr/>
          </p:nvSpPr>
          <p:spPr bwMode="auto">
            <a:xfrm>
              <a:off x="3406185" y="4408826"/>
              <a:ext cx="809625" cy="471170"/>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dirty="0">
                  <a:solidFill>
                    <a:srgbClr val="FFFFFF"/>
                  </a:solidFill>
                  <a:effectLst/>
                  <a:latin typeface="Calibri"/>
                  <a:ea typeface="Calibri"/>
                  <a:cs typeface="Times New Roman"/>
                </a:rPr>
                <a:t>Office of Indian Energy Policy and Programs</a:t>
              </a:r>
              <a:endParaRPr lang="en-US" sz="1200" dirty="0">
                <a:effectLst/>
                <a:latin typeface="Times New Roman"/>
                <a:ea typeface="Times New Roman"/>
              </a:endParaRPr>
            </a:p>
          </p:txBody>
        </p:sp>
        <p:cxnSp>
          <p:nvCxnSpPr>
            <p:cNvPr id="36" name="Straight Connector 35"/>
            <p:cNvCxnSpPr/>
            <p:nvPr/>
          </p:nvCxnSpPr>
          <p:spPr bwMode="auto">
            <a:xfrm flipH="1" flipV="1">
              <a:off x="4196449" y="5097145"/>
              <a:ext cx="297180" cy="6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AutoShape 34"/>
            <p:cNvCxnSpPr>
              <a:cxnSpLocks noChangeShapeType="1"/>
            </p:cNvCxnSpPr>
            <p:nvPr/>
          </p:nvCxnSpPr>
          <p:spPr bwMode="auto">
            <a:xfrm flipH="1" flipV="1">
              <a:off x="3007729" y="5097145"/>
              <a:ext cx="426720" cy="6350"/>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sp>
          <p:nvSpPr>
            <p:cNvPr id="38" name="Rounded Rectangle 37"/>
            <p:cNvSpPr>
              <a:spLocks noChangeArrowheads="1"/>
            </p:cNvSpPr>
            <p:nvPr/>
          </p:nvSpPr>
          <p:spPr bwMode="auto">
            <a:xfrm>
              <a:off x="3388730" y="4984356"/>
              <a:ext cx="833120" cy="585471"/>
            </a:xfrm>
            <a:prstGeom prst="roundRect">
              <a:avLst>
                <a:gd name="adj" fmla="val 16667"/>
              </a:avLst>
            </a:prstGeom>
            <a:solidFill>
              <a:schemeClr val="accent5"/>
            </a:solidFill>
            <a:ln w="22225">
              <a:solidFill>
                <a:schemeClr val="bg1">
                  <a:lumMod val="75000"/>
                  <a:lumOff val="0"/>
                </a:schemeClr>
              </a:solidFill>
              <a:round/>
              <a:headEnd/>
              <a:tailEnd/>
            </a:ln>
            <a:effectLst>
              <a:outerShdw dist="50800" dir="5400000" algn="ctr" rotWithShape="0">
                <a:schemeClr val="bg1">
                  <a:lumMod val="50000"/>
                  <a:lumOff val="0"/>
                  <a:alpha val="98999"/>
                </a:schemeClr>
              </a:outerShdw>
            </a:effectLst>
          </p:spPr>
          <p:txBody>
            <a:bodyPr rot="0" vert="horz" wrap="square" lIns="0" tIns="0" rIns="0" bIns="0" anchor="ctr" anchorCtr="0" upright="1">
              <a:noAutofit/>
            </a:bodyPr>
            <a:lstStyle/>
            <a:p>
              <a:pPr marL="0" marR="0" algn="ctr">
                <a:lnSpc>
                  <a:spcPts val="1000"/>
                </a:lnSpc>
                <a:spcBef>
                  <a:spcPts val="0"/>
                </a:spcBef>
                <a:spcAft>
                  <a:spcPts val="0"/>
                </a:spcAft>
              </a:pPr>
              <a:r>
                <a:rPr lang="en-US" sz="900" b="1" dirty="0" smtClean="0">
                  <a:solidFill>
                    <a:schemeClr val="bg1"/>
                  </a:solidFill>
                  <a:effectLst/>
                  <a:ea typeface="Times New Roman"/>
                </a:rPr>
                <a:t>Office of Technology Transitions</a:t>
              </a:r>
              <a:endParaRPr lang="en-US" sz="900" b="1" dirty="0">
                <a:solidFill>
                  <a:schemeClr val="bg1"/>
                </a:solidFill>
                <a:effectLst/>
                <a:ea typeface="Times New Roman"/>
              </a:endParaRPr>
            </a:p>
          </p:txBody>
        </p:sp>
        <p:cxnSp>
          <p:nvCxnSpPr>
            <p:cNvPr id="39" name="AutoShape 36"/>
            <p:cNvCxnSpPr>
              <a:cxnSpLocks noChangeShapeType="1"/>
            </p:cNvCxnSpPr>
            <p:nvPr/>
          </p:nvCxnSpPr>
          <p:spPr bwMode="auto">
            <a:xfrm flipH="1">
              <a:off x="2977249" y="4537710"/>
              <a:ext cx="6350" cy="565785"/>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40" name="Straight Connector 39"/>
            <p:cNvCxnSpPr/>
            <p:nvPr/>
          </p:nvCxnSpPr>
          <p:spPr bwMode="auto">
            <a:xfrm flipH="1" flipV="1">
              <a:off x="4471404" y="4544060"/>
              <a:ext cx="635" cy="559435"/>
            </a:xfrm>
            <a:prstGeom prst="line">
              <a:avLst/>
            </a:prstGeom>
            <a:noFill/>
            <a:ln w="19050">
              <a:solidFill>
                <a:schemeClr val="bg1">
                  <a:lumMod val="65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5824951" y="262255"/>
              <a:ext cx="2548842" cy="583566"/>
            </a:xfrm>
            <a:prstGeom prst="rect">
              <a:avLst/>
            </a:prstGeom>
            <a:solidFill>
              <a:schemeClr val="accent5"/>
            </a:solidFill>
            <a:ln w="22225">
              <a:solidFill>
                <a:schemeClr val="bg1">
                  <a:lumMod val="75000"/>
                  <a:lumOff val="0"/>
                </a:schemeClr>
              </a:solidFill>
              <a:miter lim="800000"/>
              <a:headEnd/>
              <a:tailEnd/>
            </a:ln>
            <a:effectLst>
              <a:outerShdw dist="50800" dir="5400000" algn="ctr" rotWithShape="0">
                <a:schemeClr val="bg1">
                  <a:lumMod val="50000"/>
                  <a:lumOff val="0"/>
                  <a:alpha val="98999"/>
                </a:schemeClr>
              </a:outerShdw>
            </a:effectLst>
          </p:spPr>
          <p:txBody>
            <a:bodyPr rot="0" vert="horz" wrap="square" lIns="91440" tIns="45720" rIns="91440" bIns="45720" anchor="ctr" anchorCtr="0" upright="1">
              <a:noAutofit/>
            </a:bodyPr>
            <a:lstStyle/>
            <a:p>
              <a:pPr marL="0" marR="0" algn="ctr">
                <a:lnSpc>
                  <a:spcPts val="1000"/>
                </a:lnSpc>
                <a:spcAft>
                  <a:spcPts val="0"/>
                </a:spcAft>
              </a:pPr>
              <a:endParaRPr lang="en-US" sz="1400" b="1" dirty="0" smtClean="0">
                <a:solidFill>
                  <a:srgbClr val="FFFFFF"/>
                </a:solidFill>
                <a:latin typeface="Times New Roman"/>
                <a:ea typeface="Times New Roman"/>
              </a:endParaRPr>
            </a:p>
            <a:p>
              <a:pPr marL="0" marR="0" algn="ctr">
                <a:lnSpc>
                  <a:spcPts val="1000"/>
                </a:lnSpc>
                <a:spcAft>
                  <a:spcPts val="0"/>
                </a:spcAft>
              </a:pPr>
              <a:r>
                <a:rPr lang="en-US" sz="1400" b="1" dirty="0" smtClean="0">
                  <a:solidFill>
                    <a:srgbClr val="FFFFFF"/>
                  </a:solidFill>
                  <a:ea typeface="Times New Roman"/>
                </a:rPr>
                <a:t>Secretary of Energy</a:t>
              </a:r>
            </a:p>
            <a:p>
              <a:pPr marL="0" marR="0" algn="ctr">
                <a:lnSpc>
                  <a:spcPts val="1000"/>
                </a:lnSpc>
                <a:spcAft>
                  <a:spcPts val="0"/>
                </a:spcAft>
              </a:pPr>
              <a:endParaRPr lang="en-US" sz="1400" b="1" dirty="0" smtClean="0">
                <a:solidFill>
                  <a:srgbClr val="FFFFFF"/>
                </a:solidFill>
                <a:ea typeface="Times New Roman"/>
              </a:endParaRPr>
            </a:p>
            <a:p>
              <a:pPr marL="0" marR="0" algn="ctr">
                <a:lnSpc>
                  <a:spcPts val="1000"/>
                </a:lnSpc>
                <a:spcAft>
                  <a:spcPts val="0"/>
                </a:spcAft>
              </a:pPr>
              <a:r>
                <a:rPr lang="en-US" sz="1400" b="1" dirty="0" smtClean="0">
                  <a:solidFill>
                    <a:srgbClr val="FFFFFF"/>
                  </a:solidFill>
                  <a:effectLst/>
                  <a:ea typeface="Times New Roman"/>
                </a:rPr>
                <a:t>Deputy Secretary of Energy</a:t>
              </a:r>
              <a:endParaRPr lang="en-US" sz="2400" dirty="0">
                <a:effectLst/>
                <a:ea typeface="Times New Roman"/>
              </a:endParaRPr>
            </a:p>
            <a:p>
              <a:pPr marL="0" marR="0" algn="ctr">
                <a:lnSpc>
                  <a:spcPts val="1000"/>
                </a:lnSpc>
                <a:spcAft>
                  <a:spcPts val="0"/>
                </a:spcAft>
              </a:pPr>
              <a:r>
                <a:rPr lang="en-US" sz="900" dirty="0">
                  <a:effectLst/>
                  <a:latin typeface="Times New Roman"/>
                  <a:ea typeface="Times New Roman"/>
                </a:rPr>
                <a:t> </a:t>
              </a:r>
              <a:endParaRPr lang="en-US" sz="1200" dirty="0">
                <a:effectLst/>
                <a:latin typeface="Times New Roman"/>
                <a:ea typeface="Times New Roman"/>
              </a:endParaRPr>
            </a:p>
          </p:txBody>
        </p:sp>
      </p:grpSp>
      <p:sp>
        <p:nvSpPr>
          <p:cNvPr id="3" name="Line Callout 2 (Border and Accent Bar) 2"/>
          <p:cNvSpPr/>
          <p:nvPr/>
        </p:nvSpPr>
        <p:spPr>
          <a:xfrm>
            <a:off x="5486400" y="2025542"/>
            <a:ext cx="3276600" cy="3834992"/>
          </a:xfrm>
          <a:prstGeom prst="accentBorderCallout2">
            <a:avLst>
              <a:gd name="adj1" fmla="val 18750"/>
              <a:gd name="adj2" fmla="val 388"/>
              <a:gd name="adj3" fmla="val 18750"/>
              <a:gd name="adj4" fmla="val -16667"/>
              <a:gd name="adj5" fmla="val 100701"/>
              <a:gd name="adj6" fmla="val -3690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effectLst>
            <a:glow>
              <a:schemeClr val="accent1">
                <a:alpha val="40000"/>
              </a:schemeClr>
            </a:glow>
            <a:reflection stA="4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t>Office of Technology Transitions</a:t>
            </a:r>
          </a:p>
          <a:p>
            <a:endParaRPr lang="en-US" dirty="0"/>
          </a:p>
          <a:p>
            <a:r>
              <a:rPr lang="en-US" u="sng" dirty="0" smtClean="0"/>
              <a:t>Purpose</a:t>
            </a:r>
            <a:r>
              <a:rPr lang="en-US" dirty="0">
                <a:solidFill>
                  <a:schemeClr val="bg1"/>
                </a:solidFill>
              </a:rPr>
              <a:t>:  </a:t>
            </a:r>
            <a:r>
              <a:rPr lang="en-US" dirty="0" smtClean="0">
                <a:solidFill>
                  <a:schemeClr val="bg1"/>
                </a:solidFill>
              </a:rPr>
              <a:t> Provide central visibility and strategic framework for DOE’s </a:t>
            </a:r>
            <a:r>
              <a:rPr lang="en-US" dirty="0">
                <a:solidFill>
                  <a:schemeClr val="bg1"/>
                </a:solidFill>
              </a:rPr>
              <a:t>R&amp;D interactions with the commercial sector.  R</a:t>
            </a:r>
            <a:r>
              <a:rPr lang="en-US" dirty="0" smtClean="0">
                <a:solidFill>
                  <a:schemeClr val="bg1"/>
                </a:solidFill>
              </a:rPr>
              <a:t>epresent </a:t>
            </a:r>
            <a:r>
              <a:rPr lang="en-US" dirty="0">
                <a:solidFill>
                  <a:schemeClr val="bg1"/>
                </a:solidFill>
              </a:rPr>
              <a:t>and support DOE’s Laboratories and Programs in commercial innovation and impact. </a:t>
            </a:r>
            <a:r>
              <a:rPr lang="en-US" dirty="0" smtClean="0">
                <a:solidFill>
                  <a:schemeClr val="bg1"/>
                </a:solidFill>
              </a:rPr>
              <a:t> </a:t>
            </a:r>
          </a:p>
          <a:p>
            <a:r>
              <a:rPr lang="en-US" u="sng" dirty="0" smtClean="0">
                <a:solidFill>
                  <a:schemeClr val="bg1"/>
                </a:solidFill>
              </a:rPr>
              <a:t>Engagement</a:t>
            </a:r>
            <a:r>
              <a:rPr lang="en-US" dirty="0" smtClean="0">
                <a:solidFill>
                  <a:schemeClr val="bg1"/>
                </a:solidFill>
              </a:rPr>
              <a:t>:  S4, NNSA, EM, LPO, ARPA-E, MA, GC, CFO</a:t>
            </a:r>
            <a:endParaRPr lang="en-US" dirty="0">
              <a:solidFill>
                <a:schemeClr val="bg1"/>
              </a:solidFill>
            </a:endParaRPr>
          </a:p>
        </p:txBody>
      </p:sp>
      <p:cxnSp>
        <p:nvCxnSpPr>
          <p:cNvPr id="34" name="Straight Connector 33"/>
          <p:cNvCxnSpPr>
            <a:stCxn id="38" idx="3"/>
          </p:cNvCxnSpPr>
          <p:nvPr/>
        </p:nvCxnSpPr>
        <p:spPr>
          <a:xfrm>
            <a:off x="4283701" y="5887378"/>
            <a:ext cx="4726949" cy="548941"/>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7F54B2F1-82B9-4229-A38D-C0B0D2AFF670}" type="slidenum">
              <a:rPr lang="en-US" smtClean="0"/>
              <a:t>4</a:t>
            </a:fld>
            <a:endParaRPr lang="en-US"/>
          </a:p>
        </p:txBody>
      </p:sp>
      <p:sp>
        <p:nvSpPr>
          <p:cNvPr id="49" name="TextBox 48"/>
          <p:cNvSpPr txBox="1"/>
          <p:nvPr/>
        </p:nvSpPr>
        <p:spPr>
          <a:xfrm>
            <a:off x="3236669" y="6251653"/>
            <a:ext cx="2670060" cy="369332"/>
          </a:xfrm>
          <a:prstGeom prst="rect">
            <a:avLst/>
          </a:prstGeom>
          <a:solidFill>
            <a:schemeClr val="bg1"/>
          </a:solidFill>
        </p:spPr>
        <p:txBody>
          <a:bodyPr wrap="square" rtlCol="0">
            <a:spAutoFit/>
          </a:bodyPr>
          <a:lstStyle/>
          <a:p>
            <a:endParaRPr lang="en-US" dirty="0"/>
          </a:p>
        </p:txBody>
      </p:sp>
      <p:sp>
        <p:nvSpPr>
          <p:cNvPr id="48" name="TextBox 47"/>
          <p:cNvSpPr txBox="1"/>
          <p:nvPr/>
        </p:nvSpPr>
        <p:spPr>
          <a:xfrm>
            <a:off x="755517" y="6128542"/>
            <a:ext cx="4736642" cy="492443"/>
          </a:xfrm>
          <a:prstGeom prst="rect">
            <a:avLst/>
          </a:prstGeom>
          <a:noFill/>
        </p:spPr>
        <p:txBody>
          <a:bodyPr wrap="square" rtlCol="0">
            <a:spAutoFit/>
          </a:bodyPr>
          <a:lstStyle/>
          <a:p>
            <a:r>
              <a:rPr lang="en-US" sz="1400" dirty="0" smtClean="0"/>
              <a:t>* </a:t>
            </a:r>
            <a:r>
              <a:rPr lang="en-US" sz="1200" dirty="0" smtClean="0"/>
              <a:t>Director of OTT is dual-hatted as the Technology Transfer Coordinator, with direct reporting line to the Secretary of Energy</a:t>
            </a:r>
            <a:endParaRPr lang="en-US" sz="1200" dirty="0"/>
          </a:p>
        </p:txBody>
      </p:sp>
    </p:spTree>
    <p:extLst>
      <p:ext uri="{BB962C8B-B14F-4D97-AF65-F5344CB8AC3E}">
        <p14:creationId xmlns:p14="http://schemas.microsoft.com/office/powerpoint/2010/main" val="223491838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2800" y="6235184"/>
            <a:ext cx="2514600"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1066799" y="381000"/>
            <a:ext cx="7921776" cy="1143000"/>
          </a:xfrm>
        </p:spPr>
        <p:txBody>
          <a:bodyPr>
            <a:normAutofit/>
          </a:bodyPr>
          <a:lstStyle/>
          <a:p>
            <a:r>
              <a:rPr lang="en-US" sz="3400" dirty="0" err="1" smtClean="0"/>
              <a:t>EPAct</a:t>
            </a:r>
            <a:r>
              <a:rPr lang="en-US" sz="3400" dirty="0" smtClean="0"/>
              <a:t> 05 Technology Transfer Coordinator and Technology Transfer Working Group </a:t>
            </a:r>
            <a:endParaRPr lang="en-US" sz="3400" dirty="0"/>
          </a:p>
        </p:txBody>
      </p:sp>
      <p:sp>
        <p:nvSpPr>
          <p:cNvPr id="3" name="Content Placeholder 2"/>
          <p:cNvSpPr>
            <a:spLocks noGrp="1"/>
          </p:cNvSpPr>
          <p:nvPr>
            <p:ph idx="1"/>
          </p:nvPr>
        </p:nvSpPr>
        <p:spPr>
          <a:xfrm>
            <a:off x="117020" y="1524000"/>
            <a:ext cx="9026979" cy="3402795"/>
          </a:xfrm>
        </p:spPr>
        <p:txBody>
          <a:bodyPr>
            <a:normAutofit fontScale="70000" lnSpcReduction="20000"/>
          </a:bodyPr>
          <a:lstStyle/>
          <a:p>
            <a:r>
              <a:rPr lang="en-US" b="1" dirty="0"/>
              <a:t>Technology Transfer Coordinator </a:t>
            </a:r>
            <a:r>
              <a:rPr lang="en-US" b="1" dirty="0" smtClean="0"/>
              <a:t>duties are to oversee:</a:t>
            </a:r>
            <a:endParaRPr lang="en-US" b="1" dirty="0"/>
          </a:p>
          <a:p>
            <a:pPr lvl="1"/>
            <a:r>
              <a:rPr lang="en-US" dirty="0"/>
              <a:t>Activities of the Technology Transfer Working </a:t>
            </a:r>
            <a:r>
              <a:rPr lang="en-US" dirty="0" smtClean="0"/>
              <a:t>Group</a:t>
            </a:r>
            <a:endParaRPr lang="en-US" dirty="0"/>
          </a:p>
          <a:p>
            <a:pPr lvl="1"/>
            <a:r>
              <a:rPr lang="en-US" dirty="0"/>
              <a:t>Expenditure of funds allocated for technology </a:t>
            </a:r>
            <a:r>
              <a:rPr lang="en-US" dirty="0" smtClean="0"/>
              <a:t>transfer</a:t>
            </a:r>
            <a:endParaRPr lang="en-US" dirty="0"/>
          </a:p>
          <a:p>
            <a:pPr lvl="1"/>
            <a:r>
              <a:rPr lang="en-US" dirty="0"/>
              <a:t>Activities of each technology partnership </a:t>
            </a:r>
            <a:r>
              <a:rPr lang="en-US" dirty="0" smtClean="0"/>
              <a:t>ombudsman </a:t>
            </a:r>
            <a:endParaRPr lang="en-US" dirty="0"/>
          </a:p>
          <a:p>
            <a:pPr lvl="1"/>
            <a:r>
              <a:rPr lang="en-US" dirty="0"/>
              <a:t>Efforts to engage private sector entities, including venture capital </a:t>
            </a:r>
            <a:r>
              <a:rPr lang="en-US" dirty="0" smtClean="0"/>
              <a:t>companies</a:t>
            </a:r>
          </a:p>
          <a:p>
            <a:r>
              <a:rPr lang="en-US" b="1" dirty="0" smtClean="0"/>
              <a:t>Technology Transfer Working Group will:</a:t>
            </a:r>
          </a:p>
          <a:p>
            <a:pPr lvl="1"/>
            <a:r>
              <a:rPr lang="en-US" dirty="0" smtClean="0"/>
              <a:t>Coordinate </a:t>
            </a:r>
            <a:r>
              <a:rPr lang="en-US" dirty="0"/>
              <a:t>technology transfer activities occurring </a:t>
            </a:r>
            <a:r>
              <a:rPr lang="en-US" dirty="0" smtClean="0"/>
              <a:t>at National Laboratories</a:t>
            </a:r>
          </a:p>
          <a:p>
            <a:pPr lvl="1"/>
            <a:r>
              <a:rPr lang="en-US" dirty="0" smtClean="0"/>
              <a:t>Exchange </a:t>
            </a:r>
            <a:r>
              <a:rPr lang="en-US" dirty="0"/>
              <a:t>information about technology transfer </a:t>
            </a:r>
            <a:r>
              <a:rPr lang="en-US" dirty="0" smtClean="0"/>
              <a:t>practices </a:t>
            </a:r>
          </a:p>
          <a:p>
            <a:pPr lvl="1"/>
            <a:r>
              <a:rPr lang="en-US" dirty="0" smtClean="0"/>
              <a:t>Develop </a:t>
            </a:r>
            <a:r>
              <a:rPr lang="en-US" dirty="0"/>
              <a:t>and disseminate to the public and </a:t>
            </a:r>
            <a:r>
              <a:rPr lang="en-US" dirty="0" smtClean="0"/>
              <a:t>prospective technology </a:t>
            </a:r>
            <a:r>
              <a:rPr lang="en-US" dirty="0"/>
              <a:t>partners information about opportunities and </a:t>
            </a:r>
            <a:r>
              <a:rPr lang="en-US" dirty="0" smtClean="0"/>
              <a:t>procedures for </a:t>
            </a:r>
            <a:r>
              <a:rPr lang="en-US" dirty="0"/>
              <a:t>technology transfer with the Department</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7F54B2F1-82B9-4229-A38D-C0B0D2AFF670}" type="slidenum">
              <a:rPr lang="en-US" smtClean="0"/>
              <a:t>5</a:t>
            </a:fld>
            <a:endParaRPr lang="en-US" dirty="0"/>
          </a:p>
        </p:txBody>
      </p:sp>
      <p:sp>
        <p:nvSpPr>
          <p:cNvPr id="6" name="Rectangle 5"/>
          <p:cNvSpPr/>
          <p:nvPr/>
        </p:nvSpPr>
        <p:spPr>
          <a:xfrm>
            <a:off x="206916" y="4899360"/>
            <a:ext cx="8820064" cy="168046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defTabSz="1111250">
              <a:lnSpc>
                <a:spcPct val="90000"/>
              </a:lnSpc>
              <a:spcBef>
                <a:spcPct val="0"/>
              </a:spcBef>
              <a:spcAft>
                <a:spcPct val="35000"/>
              </a:spcAft>
            </a:pPr>
            <a:r>
              <a:rPr lang="en-US" sz="2400" b="1" dirty="0" smtClean="0"/>
              <a:t>TTWG is the National Lab conduit to HQ for matters related to Technology Transfer. They are a strategic partner for the OTT on:</a:t>
            </a:r>
          </a:p>
          <a:p>
            <a:pPr lvl="0" defTabSz="1111250">
              <a:lnSpc>
                <a:spcPct val="90000"/>
              </a:lnSpc>
              <a:spcBef>
                <a:spcPct val="0"/>
              </a:spcBef>
              <a:spcAft>
                <a:spcPct val="35000"/>
              </a:spcAft>
            </a:pPr>
            <a:endParaRPr lang="en-US" sz="2400" b="1" dirty="0"/>
          </a:p>
          <a:p>
            <a:pPr lvl="0" defTabSz="1111250">
              <a:lnSpc>
                <a:spcPct val="90000"/>
              </a:lnSpc>
              <a:spcBef>
                <a:spcPct val="0"/>
              </a:spcBef>
              <a:spcAft>
                <a:spcPct val="35000"/>
              </a:spcAft>
            </a:pPr>
            <a:r>
              <a:rPr lang="en-US" sz="2400" b="1" dirty="0" smtClean="0"/>
              <a:t> </a:t>
            </a:r>
          </a:p>
        </p:txBody>
      </p:sp>
      <p:sp>
        <p:nvSpPr>
          <p:cNvPr id="8" name="Rectangle 7"/>
          <p:cNvSpPr/>
          <p:nvPr/>
        </p:nvSpPr>
        <p:spPr>
          <a:xfrm>
            <a:off x="310338" y="5601172"/>
            <a:ext cx="4572000" cy="853311"/>
          </a:xfrm>
          <a:prstGeom prst="rect">
            <a:avLst/>
          </a:prstGeom>
        </p:spPr>
        <p:txBody>
          <a:bodyPr>
            <a:spAutoFit/>
          </a:bodyPr>
          <a:lstStyle/>
          <a:p>
            <a:pPr marL="457200" lvl="0" indent="-457200" defTabSz="1111250">
              <a:lnSpc>
                <a:spcPct val="90000"/>
              </a:lnSpc>
              <a:spcBef>
                <a:spcPct val="0"/>
              </a:spcBef>
              <a:spcAft>
                <a:spcPct val="35000"/>
              </a:spcAft>
              <a:buFont typeface="+mj-lt"/>
              <a:buAutoNum type="arabicPeriod"/>
            </a:pPr>
            <a:r>
              <a:rPr lang="en-US" sz="2300" b="1" dirty="0">
                <a:solidFill>
                  <a:schemeClr val="bg1"/>
                </a:solidFill>
              </a:rPr>
              <a:t>Pilot programs</a:t>
            </a:r>
          </a:p>
          <a:p>
            <a:pPr marL="457200" lvl="0" indent="-457200" defTabSz="1111250">
              <a:lnSpc>
                <a:spcPct val="90000"/>
              </a:lnSpc>
              <a:spcBef>
                <a:spcPct val="0"/>
              </a:spcBef>
              <a:spcAft>
                <a:spcPct val="35000"/>
              </a:spcAft>
              <a:buFont typeface="+mj-lt"/>
              <a:buAutoNum type="arabicPeriod"/>
            </a:pPr>
            <a:r>
              <a:rPr lang="en-US" sz="2300" b="1" dirty="0" smtClean="0">
                <a:solidFill>
                  <a:schemeClr val="bg1"/>
                </a:solidFill>
              </a:rPr>
              <a:t>Metrics</a:t>
            </a:r>
            <a:endParaRPr lang="en-US" sz="2300" b="1" dirty="0">
              <a:solidFill>
                <a:schemeClr val="bg1"/>
              </a:solidFill>
            </a:endParaRPr>
          </a:p>
        </p:txBody>
      </p:sp>
      <p:sp>
        <p:nvSpPr>
          <p:cNvPr id="9" name="Rectangle 8"/>
          <p:cNvSpPr/>
          <p:nvPr/>
        </p:nvSpPr>
        <p:spPr>
          <a:xfrm>
            <a:off x="3343040" y="5579680"/>
            <a:ext cx="4572000" cy="853311"/>
          </a:xfrm>
          <a:prstGeom prst="rect">
            <a:avLst/>
          </a:prstGeom>
        </p:spPr>
        <p:txBody>
          <a:bodyPr>
            <a:spAutoFit/>
          </a:bodyPr>
          <a:lstStyle/>
          <a:p>
            <a:pPr marL="457200" lvl="0" indent="-457200" defTabSz="1111250">
              <a:lnSpc>
                <a:spcPct val="90000"/>
              </a:lnSpc>
              <a:spcBef>
                <a:spcPct val="0"/>
              </a:spcBef>
              <a:spcAft>
                <a:spcPct val="35000"/>
              </a:spcAft>
              <a:buFont typeface="+mj-lt"/>
              <a:buAutoNum type="arabicPeriod" startAt="3"/>
            </a:pPr>
            <a:r>
              <a:rPr lang="en-US" sz="2300" b="1" dirty="0" smtClean="0">
                <a:solidFill>
                  <a:schemeClr val="bg1"/>
                </a:solidFill>
              </a:rPr>
              <a:t>Contracts</a:t>
            </a:r>
            <a:endParaRPr lang="en-US" sz="2300" b="1" dirty="0">
              <a:solidFill>
                <a:schemeClr val="bg1"/>
              </a:solidFill>
            </a:endParaRPr>
          </a:p>
          <a:p>
            <a:pPr marL="457200" lvl="0" indent="-457200" defTabSz="1111250">
              <a:lnSpc>
                <a:spcPct val="90000"/>
              </a:lnSpc>
              <a:spcBef>
                <a:spcPct val="0"/>
              </a:spcBef>
              <a:spcAft>
                <a:spcPct val="35000"/>
              </a:spcAft>
              <a:buFont typeface="+mj-lt"/>
              <a:buAutoNum type="arabicPeriod" startAt="3"/>
            </a:pPr>
            <a:r>
              <a:rPr lang="en-US" sz="2300" b="1" dirty="0" smtClean="0">
                <a:solidFill>
                  <a:schemeClr val="bg1"/>
                </a:solidFill>
              </a:rPr>
              <a:t>Legislation</a:t>
            </a:r>
            <a:endParaRPr lang="en-US" sz="2300" b="1" dirty="0">
              <a:solidFill>
                <a:schemeClr val="bg1"/>
              </a:solidFill>
            </a:endParaRPr>
          </a:p>
        </p:txBody>
      </p:sp>
      <p:sp>
        <p:nvSpPr>
          <p:cNvPr id="10" name="Rectangle 9"/>
          <p:cNvSpPr/>
          <p:nvPr/>
        </p:nvSpPr>
        <p:spPr>
          <a:xfrm>
            <a:off x="5875965" y="5579680"/>
            <a:ext cx="4572000" cy="853311"/>
          </a:xfrm>
          <a:prstGeom prst="rect">
            <a:avLst/>
          </a:prstGeom>
        </p:spPr>
        <p:txBody>
          <a:bodyPr>
            <a:spAutoFit/>
          </a:bodyPr>
          <a:lstStyle/>
          <a:p>
            <a:pPr marL="457200" lvl="0" indent="-457200" defTabSz="1111250">
              <a:lnSpc>
                <a:spcPct val="90000"/>
              </a:lnSpc>
              <a:spcBef>
                <a:spcPct val="0"/>
              </a:spcBef>
              <a:spcAft>
                <a:spcPct val="35000"/>
              </a:spcAft>
              <a:buFont typeface="+mj-lt"/>
              <a:buAutoNum type="arabicPeriod" startAt="5"/>
            </a:pPr>
            <a:r>
              <a:rPr lang="en-US" sz="2300" b="1" dirty="0" smtClean="0">
                <a:solidFill>
                  <a:schemeClr val="bg1"/>
                </a:solidFill>
              </a:rPr>
              <a:t>Communications</a:t>
            </a:r>
            <a:endParaRPr lang="en-US" sz="2300" b="1" dirty="0">
              <a:solidFill>
                <a:schemeClr val="bg1"/>
              </a:solidFill>
            </a:endParaRPr>
          </a:p>
          <a:p>
            <a:pPr marL="457200" lvl="0" indent="-457200" defTabSz="1111250">
              <a:lnSpc>
                <a:spcPct val="90000"/>
              </a:lnSpc>
              <a:spcBef>
                <a:spcPct val="0"/>
              </a:spcBef>
              <a:spcAft>
                <a:spcPct val="35000"/>
              </a:spcAft>
              <a:buFont typeface="+mj-lt"/>
              <a:buAutoNum type="arabicPeriod" startAt="5"/>
            </a:pPr>
            <a:endParaRPr lang="en-US" sz="2300" b="1" dirty="0">
              <a:solidFill>
                <a:schemeClr val="bg1"/>
              </a:solidFill>
            </a:endParaRPr>
          </a:p>
        </p:txBody>
      </p:sp>
    </p:spTree>
    <p:extLst>
      <p:ext uri="{BB962C8B-B14F-4D97-AF65-F5344CB8AC3E}">
        <p14:creationId xmlns:p14="http://schemas.microsoft.com/office/powerpoint/2010/main" val="223741900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00400" y="6448425"/>
            <a:ext cx="2667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066800" y="381000"/>
            <a:ext cx="7576130" cy="820510"/>
          </a:xfrm>
        </p:spPr>
        <p:txBody>
          <a:bodyPr>
            <a:normAutofit/>
          </a:bodyPr>
          <a:lstStyle/>
          <a:p>
            <a:r>
              <a:rPr lang="en-US" dirty="0" smtClean="0"/>
              <a:t>Stakeholder Engagement and </a:t>
            </a:r>
            <a:r>
              <a:rPr lang="en-US" dirty="0" err="1" smtClean="0"/>
              <a:t>RFI</a:t>
            </a:r>
            <a:endParaRPr lang="en-US" dirty="0"/>
          </a:p>
        </p:txBody>
      </p:sp>
      <p:sp>
        <p:nvSpPr>
          <p:cNvPr id="7" name="Rectangle 6"/>
          <p:cNvSpPr/>
          <p:nvPr/>
        </p:nvSpPr>
        <p:spPr>
          <a:xfrm>
            <a:off x="218528" y="3659430"/>
            <a:ext cx="8651488" cy="2954655"/>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ts val="2400"/>
              </a:spcBef>
            </a:pPr>
            <a:r>
              <a:rPr lang="en-US" sz="2400" b="1" u="sng" dirty="0"/>
              <a:t>Request for </a:t>
            </a:r>
            <a:r>
              <a:rPr lang="en-US" sz="2400" b="1" u="sng" dirty="0" smtClean="0"/>
              <a:t>Information</a:t>
            </a:r>
            <a:r>
              <a:rPr lang="en-US" sz="2400" b="1" dirty="0" smtClean="0"/>
              <a:t/>
            </a:r>
            <a:br>
              <a:rPr lang="en-US" sz="2400" b="1" dirty="0" smtClean="0"/>
            </a:br>
            <a:r>
              <a:rPr lang="en-US" sz="2000" b="1" dirty="0" smtClean="0"/>
              <a:t>Key </a:t>
            </a:r>
            <a:r>
              <a:rPr lang="en-US" sz="2000" b="1" dirty="0"/>
              <a:t>areas of interest</a:t>
            </a:r>
            <a:r>
              <a:rPr lang="en-US" sz="2000" b="1" dirty="0" smtClean="0"/>
              <a:t>: (</a:t>
            </a:r>
            <a:r>
              <a:rPr lang="en-US" sz="2000" b="1" dirty="0"/>
              <a:t>1) </a:t>
            </a:r>
            <a:r>
              <a:rPr lang="en-US" sz="2000" dirty="0"/>
              <a:t>Tech Commercialization Fund;</a:t>
            </a:r>
            <a:r>
              <a:rPr lang="en-US" sz="2000" b="1" dirty="0"/>
              <a:t> (2) </a:t>
            </a:r>
            <a:r>
              <a:rPr lang="en-US" sz="2000" dirty="0"/>
              <a:t>Cross-R&amp;D Linkages and Innovation Cycle Transitions;</a:t>
            </a:r>
            <a:r>
              <a:rPr lang="en-US" sz="2000" b="1" dirty="0"/>
              <a:t> (3) </a:t>
            </a:r>
            <a:r>
              <a:rPr lang="en-US" sz="2000" dirty="0"/>
              <a:t>Central Policies and Procedures; </a:t>
            </a:r>
            <a:r>
              <a:rPr lang="en-US" sz="2000" b="1" dirty="0"/>
              <a:t>(4)</a:t>
            </a:r>
            <a:r>
              <a:rPr lang="en-US" sz="2000" dirty="0"/>
              <a:t> DOE National Laboratory Technology Transitions; </a:t>
            </a:r>
            <a:r>
              <a:rPr lang="en-US" sz="2000" b="1" dirty="0"/>
              <a:t>(5) </a:t>
            </a:r>
            <a:r>
              <a:rPr lang="en-US" sz="2000" dirty="0"/>
              <a:t>Extramural Technology Transitions</a:t>
            </a:r>
          </a:p>
          <a:p>
            <a:pPr>
              <a:spcBef>
                <a:spcPts val="600"/>
              </a:spcBef>
            </a:pPr>
            <a:r>
              <a:rPr lang="en-US" sz="2400" b="1" dirty="0"/>
              <a:t>Strong, Diverse Response – 54 </a:t>
            </a:r>
            <a:r>
              <a:rPr lang="en-US" sz="2400" b="1" dirty="0" smtClean="0"/>
              <a:t>Submissions</a:t>
            </a:r>
          </a:p>
          <a:p>
            <a:pPr>
              <a:spcBef>
                <a:spcPts val="600"/>
              </a:spcBef>
            </a:pPr>
            <a:endParaRPr lang="en-US" sz="2400" dirty="0"/>
          </a:p>
          <a:p>
            <a:pPr>
              <a:spcBef>
                <a:spcPts val="2400"/>
              </a:spcBef>
            </a:pPr>
            <a:endParaRPr lang="en-US" sz="2400" dirty="0" smtClean="0"/>
          </a:p>
        </p:txBody>
      </p:sp>
      <p:pic>
        <p:nvPicPr>
          <p:cNvPr id="2050" name="Picture 2" descr="http://www.entrepreneurship-foundation.com/sitebuildercontent/sitebuilderpictures/roundtab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233" y="1524610"/>
            <a:ext cx="3848894"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8528" y="1355130"/>
            <a:ext cx="5918005" cy="2279085"/>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defTabSz="1111250">
              <a:lnSpc>
                <a:spcPct val="90000"/>
              </a:lnSpc>
              <a:spcBef>
                <a:spcPct val="0"/>
              </a:spcBef>
              <a:spcAft>
                <a:spcPts val="600"/>
              </a:spcAft>
            </a:pPr>
            <a:r>
              <a:rPr lang="en-US" sz="2400" b="1" u="sng" dirty="0" smtClean="0"/>
              <a:t>OTT Introduction and Listening Tour</a:t>
            </a:r>
          </a:p>
          <a:p>
            <a:pPr marL="342900" lvl="0" indent="-342900" defTabSz="1111250">
              <a:lnSpc>
                <a:spcPct val="90000"/>
              </a:lnSpc>
              <a:spcBef>
                <a:spcPct val="0"/>
              </a:spcBef>
              <a:spcAft>
                <a:spcPts val="300"/>
              </a:spcAft>
              <a:buFont typeface="Arial" panose="020B0604020202020204" pitchFamily="34" charset="0"/>
              <a:buChar char="•"/>
            </a:pPr>
            <a:r>
              <a:rPr lang="en-US" sz="2000" dirty="0" smtClean="0"/>
              <a:t>4 Lab workshops since the beginning of the year</a:t>
            </a:r>
          </a:p>
          <a:p>
            <a:pPr marL="342900" lvl="0" indent="-342900" defTabSz="1111250">
              <a:lnSpc>
                <a:spcPct val="90000"/>
              </a:lnSpc>
              <a:spcBef>
                <a:spcPct val="0"/>
              </a:spcBef>
              <a:spcAft>
                <a:spcPts val="300"/>
              </a:spcAft>
              <a:buFont typeface="Arial" panose="020B0604020202020204" pitchFamily="34" charset="0"/>
              <a:buChar char="•"/>
            </a:pPr>
            <a:r>
              <a:rPr lang="en-US" sz="2000" dirty="0" smtClean="0"/>
              <a:t>Request for Information (due June 10, 2015)</a:t>
            </a:r>
          </a:p>
          <a:p>
            <a:pPr marL="342900" lvl="0" indent="-342900" defTabSz="1111250">
              <a:lnSpc>
                <a:spcPct val="90000"/>
              </a:lnSpc>
              <a:spcBef>
                <a:spcPct val="0"/>
              </a:spcBef>
              <a:spcAft>
                <a:spcPts val="300"/>
              </a:spcAft>
              <a:buFont typeface="Arial" panose="020B0604020202020204" pitchFamily="34" charset="0"/>
              <a:buChar char="•"/>
            </a:pPr>
            <a:r>
              <a:rPr lang="en-US" sz="2000" dirty="0" smtClean="0"/>
              <a:t>Roundtable on Regional Technology Transitions (June 29, 2015)</a:t>
            </a:r>
          </a:p>
          <a:p>
            <a:pPr marL="342900" lvl="0" indent="-342900" defTabSz="1111250">
              <a:lnSpc>
                <a:spcPct val="90000"/>
              </a:lnSpc>
              <a:spcBef>
                <a:spcPct val="0"/>
              </a:spcBef>
              <a:spcAft>
                <a:spcPts val="300"/>
              </a:spcAft>
              <a:buFont typeface="Arial" panose="020B0604020202020204" pitchFamily="34" charset="0"/>
              <a:buChar char="•"/>
            </a:pPr>
            <a:r>
              <a:rPr lang="en-US" sz="2000" dirty="0" smtClean="0"/>
              <a:t>Roundtable with State Governments (July 2015) – EPSA, OTT, and Jobs Council</a:t>
            </a:r>
          </a:p>
        </p:txBody>
      </p:sp>
      <p:sp>
        <p:nvSpPr>
          <p:cNvPr id="3" name="TextBox 2"/>
          <p:cNvSpPr txBox="1"/>
          <p:nvPr/>
        </p:nvSpPr>
        <p:spPr>
          <a:xfrm>
            <a:off x="172519" y="5360749"/>
            <a:ext cx="3171125" cy="1292662"/>
          </a:xfrm>
          <a:prstGeom prst="rect">
            <a:avLst/>
          </a:prstGeom>
          <a:noFill/>
        </p:spPr>
        <p:txBody>
          <a:bodyPr wrap="none" rtlCol="0">
            <a:spAutoFit/>
          </a:bodyPr>
          <a:lstStyle/>
          <a:p>
            <a:pPr marL="800100" lvl="1" indent="-342900">
              <a:spcBef>
                <a:spcPts val="0"/>
              </a:spcBef>
              <a:buFont typeface="Arial" panose="020B0604020202020204" pitchFamily="34" charset="0"/>
              <a:buChar char="•"/>
            </a:pPr>
            <a:r>
              <a:rPr lang="en-US" sz="2000" dirty="0">
                <a:solidFill>
                  <a:schemeClr val="bg1"/>
                </a:solidFill>
              </a:rPr>
              <a:t>National Labs</a:t>
            </a:r>
          </a:p>
          <a:p>
            <a:pPr marL="800100" lvl="1" indent="-342900">
              <a:spcBef>
                <a:spcPts val="0"/>
              </a:spcBef>
              <a:buFont typeface="Arial" panose="020B0604020202020204" pitchFamily="34" charset="0"/>
              <a:buChar char="•"/>
            </a:pPr>
            <a:r>
              <a:rPr lang="en-US" sz="2000" dirty="0">
                <a:solidFill>
                  <a:schemeClr val="bg1"/>
                </a:solidFill>
              </a:rPr>
              <a:t>Universities </a:t>
            </a:r>
          </a:p>
          <a:p>
            <a:pPr marL="800100" lvl="1" indent="-342900">
              <a:spcBef>
                <a:spcPts val="0"/>
              </a:spcBef>
              <a:buFont typeface="Arial" panose="020B0604020202020204" pitchFamily="34" charset="0"/>
              <a:buChar char="•"/>
            </a:pPr>
            <a:r>
              <a:rPr lang="en-US" sz="2000" dirty="0">
                <a:solidFill>
                  <a:schemeClr val="bg1"/>
                </a:solidFill>
              </a:rPr>
              <a:t>Research institutions</a:t>
            </a:r>
          </a:p>
          <a:p>
            <a:pPr marL="285750" indent="-285750">
              <a:buFont typeface="Arial" panose="020B0604020202020204" pitchFamily="34" charset="0"/>
              <a:buChar char="•"/>
            </a:pPr>
            <a:endParaRPr lang="en-US" b="1" dirty="0">
              <a:solidFill>
                <a:schemeClr val="bg1"/>
              </a:solidFill>
            </a:endParaRPr>
          </a:p>
        </p:txBody>
      </p:sp>
      <p:sp>
        <p:nvSpPr>
          <p:cNvPr id="9" name="TextBox 8"/>
          <p:cNvSpPr txBox="1"/>
          <p:nvPr/>
        </p:nvSpPr>
        <p:spPr>
          <a:xfrm>
            <a:off x="3879876" y="5360749"/>
            <a:ext cx="3688317" cy="1292662"/>
          </a:xfrm>
          <a:prstGeom prst="rect">
            <a:avLst/>
          </a:prstGeom>
          <a:noFill/>
        </p:spPr>
        <p:txBody>
          <a:bodyPr wrap="none" rtlCol="0">
            <a:spAutoFit/>
          </a:bodyPr>
          <a:lstStyle/>
          <a:p>
            <a:pPr marL="800100" lvl="1" indent="-342900">
              <a:spcBef>
                <a:spcPts val="0"/>
              </a:spcBef>
              <a:buFont typeface="Arial" panose="020B0604020202020204" pitchFamily="34" charset="0"/>
              <a:buChar char="•"/>
            </a:pPr>
            <a:r>
              <a:rPr lang="en-US" sz="2000" dirty="0" smtClean="0">
                <a:solidFill>
                  <a:schemeClr val="bg1"/>
                </a:solidFill>
              </a:rPr>
              <a:t>Corporates </a:t>
            </a:r>
            <a:r>
              <a:rPr lang="en-US" sz="2000" dirty="0">
                <a:solidFill>
                  <a:schemeClr val="bg1"/>
                </a:solidFill>
              </a:rPr>
              <a:t>and </a:t>
            </a:r>
            <a:r>
              <a:rPr lang="en-US" sz="2000" dirty="0" err="1">
                <a:solidFill>
                  <a:schemeClr val="bg1"/>
                </a:solidFill>
              </a:rPr>
              <a:t>SMEs</a:t>
            </a:r>
            <a:endParaRPr lang="en-US" sz="2000" dirty="0">
              <a:solidFill>
                <a:schemeClr val="bg1"/>
              </a:solidFill>
            </a:endParaRPr>
          </a:p>
          <a:p>
            <a:pPr marL="800100" lvl="1" indent="-342900">
              <a:spcBef>
                <a:spcPts val="0"/>
              </a:spcBef>
              <a:buFont typeface="Arial" panose="020B0604020202020204" pitchFamily="34" charset="0"/>
              <a:buChar char="•"/>
            </a:pPr>
            <a:r>
              <a:rPr lang="en-US" sz="2000" dirty="0">
                <a:solidFill>
                  <a:schemeClr val="bg1"/>
                </a:solidFill>
              </a:rPr>
              <a:t>Incubators and nonprofits</a:t>
            </a:r>
          </a:p>
          <a:p>
            <a:pPr marL="800100" lvl="1" indent="-342900">
              <a:spcBef>
                <a:spcPts val="0"/>
              </a:spcBef>
              <a:buFont typeface="Arial" panose="020B0604020202020204" pitchFamily="34" charset="0"/>
              <a:buChar char="•"/>
            </a:pPr>
            <a:r>
              <a:rPr lang="en-US" sz="2000" dirty="0">
                <a:solidFill>
                  <a:schemeClr val="bg1"/>
                </a:solidFill>
              </a:rPr>
              <a:t>State government</a:t>
            </a: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272209547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Activities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5107963"/>
              </p:ext>
            </p:extLst>
          </p:nvPr>
        </p:nvGraphicFramePr>
        <p:xfrm>
          <a:off x="457200" y="1662370"/>
          <a:ext cx="4729280" cy="446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5224885" y="1662370"/>
            <a:ext cx="3686880" cy="457019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smtClean="0"/>
              <a:t>Technology Commercialization Fund</a:t>
            </a:r>
          </a:p>
          <a:p>
            <a:pPr marL="285750" indent="-285750">
              <a:buFont typeface="Arial" panose="020B0604020202020204" pitchFamily="34" charset="0"/>
              <a:buChar char="•"/>
            </a:pPr>
            <a:r>
              <a:rPr lang="en-US" sz="2000" dirty="0" smtClean="0"/>
              <a:t>ACT Pilot</a:t>
            </a:r>
          </a:p>
          <a:p>
            <a:pPr marL="285750" indent="-285750">
              <a:buFont typeface="Arial" panose="020B0604020202020204" pitchFamily="34" charset="0"/>
              <a:buChar char="•"/>
            </a:pPr>
            <a:r>
              <a:rPr lang="en-US" sz="2000" dirty="0" smtClean="0"/>
              <a:t>Streamlined Agreement Activities</a:t>
            </a:r>
          </a:p>
          <a:p>
            <a:pPr marL="285750" indent="-285750">
              <a:buFont typeface="Arial" panose="020B0604020202020204" pitchFamily="34" charset="0"/>
              <a:buChar char="•"/>
            </a:pPr>
            <a:r>
              <a:rPr lang="en-US" sz="2000" dirty="0" smtClean="0"/>
              <a:t>Technology Transition Policy Statement</a:t>
            </a:r>
          </a:p>
          <a:p>
            <a:pPr marL="285750" indent="-285750">
              <a:buFont typeface="Arial" panose="020B0604020202020204" pitchFamily="34" charset="0"/>
              <a:buChar char="•"/>
            </a:pPr>
            <a:r>
              <a:rPr lang="en-US" sz="2000" dirty="0" smtClean="0"/>
              <a:t>Data Protection/Sharing Policy</a:t>
            </a:r>
          </a:p>
          <a:p>
            <a:pPr marL="285750" indent="-285750">
              <a:buFont typeface="Arial" panose="020B0604020202020204" pitchFamily="34" charset="0"/>
              <a:buChar char="•"/>
            </a:pPr>
            <a:r>
              <a:rPr lang="en-US" sz="2000" dirty="0" smtClean="0"/>
              <a:t>Increased Support for Private Sector Engagement (Concierge)</a:t>
            </a:r>
          </a:p>
          <a:p>
            <a:pPr marL="285750" indent="-285750">
              <a:buFont typeface="Arial" panose="020B0604020202020204" pitchFamily="34" charset="0"/>
              <a:buChar char="•"/>
            </a:pPr>
            <a:r>
              <a:rPr lang="en-US" sz="2000" dirty="0" smtClean="0"/>
              <a:t>Elevated Importance of Technology Transfer </a:t>
            </a:r>
          </a:p>
          <a:p>
            <a:pPr marL="285750" indent="-285750">
              <a:buFont typeface="Arial" panose="020B0604020202020204" pitchFamily="34" charset="0"/>
              <a:buChar char="•"/>
            </a:pPr>
            <a:r>
              <a:rPr lang="en-US" sz="2000" dirty="0" smtClean="0"/>
              <a:t>Communications Strategy</a:t>
            </a:r>
            <a:endParaRPr lang="en-US" sz="2000" dirty="0"/>
          </a:p>
        </p:txBody>
      </p:sp>
      <p:sp>
        <p:nvSpPr>
          <p:cNvPr id="8" name="Rectangle 7"/>
          <p:cNvSpPr/>
          <p:nvPr/>
        </p:nvSpPr>
        <p:spPr>
          <a:xfrm>
            <a:off x="3200400" y="6448425"/>
            <a:ext cx="2667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7474039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Transfer Execution Plan</a:t>
            </a:r>
            <a:endParaRPr lang="en-US" dirty="0"/>
          </a:p>
        </p:txBody>
      </p:sp>
      <p:sp>
        <p:nvSpPr>
          <p:cNvPr id="3" name="Content Placeholder 2"/>
          <p:cNvSpPr>
            <a:spLocks noGrp="1"/>
          </p:cNvSpPr>
          <p:nvPr>
            <p:ph idx="1"/>
          </p:nvPr>
        </p:nvSpPr>
        <p:spPr>
          <a:xfrm>
            <a:off x="457200" y="1447800"/>
            <a:ext cx="8229600" cy="4093475"/>
          </a:xfrm>
        </p:spPr>
        <p:txBody>
          <a:bodyPr>
            <a:normAutofit fontScale="40000" lnSpcReduction="20000"/>
          </a:bodyPr>
          <a:lstStyle/>
          <a:p>
            <a:pPr marL="0" indent="0">
              <a:buNone/>
            </a:pPr>
            <a:r>
              <a:rPr lang="en-US" sz="6300" b="1" dirty="0" err="1"/>
              <a:t>EPAct</a:t>
            </a:r>
            <a:r>
              <a:rPr lang="en-US" sz="6300" b="1" dirty="0"/>
              <a:t> 05: </a:t>
            </a:r>
            <a:r>
              <a:rPr lang="en-US" sz="6300" b="1" dirty="0" smtClean="0"/>
              <a:t>Planning and Reporting Requirements</a:t>
            </a:r>
          </a:p>
          <a:p>
            <a:r>
              <a:rPr lang="en-US" sz="4500" dirty="0" smtClean="0"/>
              <a:t>Not </a:t>
            </a:r>
            <a:r>
              <a:rPr lang="en-US" sz="4500" dirty="0"/>
              <a:t>later than 180 days after the </a:t>
            </a:r>
            <a:r>
              <a:rPr lang="en-US" sz="4500" dirty="0" smtClean="0"/>
              <a:t>date of </a:t>
            </a:r>
            <a:r>
              <a:rPr lang="en-US" sz="4500" dirty="0"/>
              <a:t>enactment of this Act, the Secretary shall submit to </a:t>
            </a:r>
            <a:r>
              <a:rPr lang="en-US" sz="4500" dirty="0" smtClean="0"/>
              <a:t>Congress a </a:t>
            </a:r>
            <a:r>
              <a:rPr lang="en-US" sz="4500" u="sng" dirty="0"/>
              <a:t>T</a:t>
            </a:r>
            <a:r>
              <a:rPr lang="en-US" sz="4500" u="sng" dirty="0" smtClean="0"/>
              <a:t>echnology Transfer Execution Plan</a:t>
            </a:r>
            <a:r>
              <a:rPr lang="en-US" sz="4500" dirty="0" smtClean="0"/>
              <a:t> (TTEP)</a:t>
            </a:r>
          </a:p>
          <a:p>
            <a:r>
              <a:rPr lang="en-US" sz="4500" dirty="0" smtClean="0"/>
              <a:t>Each </a:t>
            </a:r>
            <a:r>
              <a:rPr lang="en-US" sz="4500" dirty="0"/>
              <a:t>year after the submission of the </a:t>
            </a:r>
            <a:r>
              <a:rPr lang="en-US" sz="4500" dirty="0" smtClean="0"/>
              <a:t>plan the </a:t>
            </a:r>
            <a:r>
              <a:rPr lang="en-US" sz="4500" dirty="0"/>
              <a:t>Secretary shall submit to </a:t>
            </a:r>
            <a:r>
              <a:rPr lang="en-US" sz="4500" dirty="0" smtClean="0"/>
              <a:t>Congress an </a:t>
            </a:r>
            <a:r>
              <a:rPr lang="en-US" sz="4500" dirty="0"/>
              <a:t>updated execution plan and reports that describe </a:t>
            </a:r>
            <a:r>
              <a:rPr lang="en-US" sz="4500" dirty="0" smtClean="0"/>
              <a:t>progress toward </a:t>
            </a:r>
            <a:r>
              <a:rPr lang="en-US" sz="4500" dirty="0"/>
              <a:t>meeting goals set forth in the execution plan and </a:t>
            </a:r>
            <a:r>
              <a:rPr lang="en-US" sz="4500" dirty="0" smtClean="0"/>
              <a:t>the funds </a:t>
            </a:r>
            <a:r>
              <a:rPr lang="en-US" sz="4500" dirty="0"/>
              <a:t>expended under </a:t>
            </a:r>
            <a:r>
              <a:rPr lang="en-US" sz="4500" dirty="0" smtClean="0"/>
              <a:t>the Technology Commercialization Fund (TCF</a:t>
            </a:r>
            <a:r>
              <a:rPr lang="en-US" sz="4500" dirty="0"/>
              <a:t>)</a:t>
            </a:r>
            <a:endParaRPr lang="en-US" dirty="0"/>
          </a:p>
          <a:p>
            <a:pPr marL="0" indent="0">
              <a:buNone/>
            </a:pPr>
            <a:r>
              <a:rPr lang="en-US" sz="4500" b="1" dirty="0" smtClean="0"/>
              <a:t>Current Approach:</a:t>
            </a:r>
            <a:endParaRPr lang="en-US" sz="4500" dirty="0"/>
          </a:p>
          <a:p>
            <a:pPr marL="576263" lvl="1" indent="-176213"/>
            <a:r>
              <a:rPr lang="en-US" sz="4500" dirty="0" smtClean="0"/>
              <a:t>Develop a TTEP-focused on </a:t>
            </a:r>
            <a:r>
              <a:rPr lang="en-US" sz="4500" dirty="0"/>
              <a:t>DOE’s current goals and implementation steps for enhancing National Laboratory commercial impact from FY 2015 – 2017</a:t>
            </a:r>
          </a:p>
          <a:p>
            <a:pPr marL="576263" lvl="1" indent="-176213"/>
            <a:r>
              <a:rPr lang="en-US" sz="4500" dirty="0"/>
              <a:t>Outline DOE’s updated, future-looking approach to the TCF</a:t>
            </a:r>
          </a:p>
          <a:p>
            <a:pPr marL="576263" lvl="1" indent="-176213"/>
            <a:r>
              <a:rPr lang="en-US" sz="4500" dirty="0"/>
              <a:t>Emphasize OTT’s role in technology transfer leadership and coordination responsibilities in </a:t>
            </a:r>
            <a:r>
              <a:rPr lang="en-US" sz="4500" dirty="0" err="1"/>
              <a:t>EPAct</a:t>
            </a:r>
            <a:r>
              <a:rPr lang="en-US" sz="4500" dirty="0"/>
              <a:t> 05</a:t>
            </a:r>
          </a:p>
          <a:p>
            <a:pPr marL="576263" lvl="1" indent="-176213"/>
            <a:r>
              <a:rPr lang="en-US" sz="4500" dirty="0"/>
              <a:t>Explore the potential for </a:t>
            </a:r>
            <a:r>
              <a:rPr lang="en-US" sz="4500" dirty="0" smtClean="0"/>
              <a:t>expanding a TTEP to </a:t>
            </a:r>
            <a:r>
              <a:rPr lang="en-US" sz="4500" dirty="0"/>
              <a:t>encompass a broader set of technology transition plans </a:t>
            </a:r>
            <a:r>
              <a:rPr lang="en-US" sz="4500" dirty="0" smtClean="0"/>
              <a:t>beyond </a:t>
            </a:r>
            <a:r>
              <a:rPr lang="en-US" sz="4500" dirty="0"/>
              <a:t>the National Laboratories </a:t>
            </a:r>
            <a:r>
              <a:rPr lang="en-US" sz="4500" dirty="0" smtClean="0"/>
              <a:t>and TCF</a:t>
            </a:r>
            <a:endParaRPr lang="en-US" sz="4500" dirty="0"/>
          </a:p>
        </p:txBody>
      </p:sp>
      <p:sp>
        <p:nvSpPr>
          <p:cNvPr id="4" name="Slide Number Placeholder 3"/>
          <p:cNvSpPr>
            <a:spLocks noGrp="1"/>
          </p:cNvSpPr>
          <p:nvPr>
            <p:ph type="sldNum" sz="quarter" idx="12"/>
          </p:nvPr>
        </p:nvSpPr>
        <p:spPr/>
        <p:txBody>
          <a:bodyPr/>
          <a:lstStyle/>
          <a:p>
            <a:fld id="{7F54B2F1-82B9-4229-A38D-C0B0D2AFF670}"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614655434"/>
              </p:ext>
            </p:extLst>
          </p:nvPr>
        </p:nvGraphicFramePr>
        <p:xfrm>
          <a:off x="228600" y="5257800"/>
          <a:ext cx="8763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70290920"/>
              </p:ext>
            </p:extLst>
          </p:nvPr>
        </p:nvGraphicFramePr>
        <p:xfrm>
          <a:off x="152400" y="5511800"/>
          <a:ext cx="3429000" cy="27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3200400" y="6448425"/>
            <a:ext cx="2667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348895" y="6266676"/>
            <a:ext cx="1251305" cy="276999"/>
          </a:xfrm>
          <a:prstGeom prst="rect">
            <a:avLst/>
          </a:prstGeom>
          <a:solidFill>
            <a:srgbClr val="00B050"/>
          </a:solidFill>
        </p:spPr>
        <p:txBody>
          <a:bodyPr wrap="none" rtlCol="0">
            <a:spAutoFit/>
          </a:bodyPr>
          <a:lstStyle/>
          <a:p>
            <a:r>
              <a:rPr lang="en-US" sz="1200" dirty="0" smtClean="0"/>
              <a:t>Status: Complete</a:t>
            </a:r>
            <a:endParaRPr lang="en-US" sz="1200" dirty="0"/>
          </a:p>
        </p:txBody>
      </p:sp>
      <p:sp>
        <p:nvSpPr>
          <p:cNvPr id="11" name="TextBox 10"/>
          <p:cNvSpPr txBox="1"/>
          <p:nvPr/>
        </p:nvSpPr>
        <p:spPr>
          <a:xfrm>
            <a:off x="1878577" y="6276201"/>
            <a:ext cx="1169423" cy="276999"/>
          </a:xfrm>
          <a:prstGeom prst="rect">
            <a:avLst/>
          </a:prstGeom>
          <a:solidFill>
            <a:schemeClr val="accent6"/>
          </a:solidFill>
        </p:spPr>
        <p:txBody>
          <a:bodyPr wrap="none" rtlCol="0">
            <a:spAutoFit/>
          </a:bodyPr>
          <a:lstStyle/>
          <a:p>
            <a:r>
              <a:rPr lang="en-US" sz="1200" dirty="0" smtClean="0"/>
              <a:t>Status: Ongoing</a:t>
            </a:r>
            <a:endParaRPr lang="en-US" sz="1200" dirty="0"/>
          </a:p>
        </p:txBody>
      </p:sp>
      <p:sp>
        <p:nvSpPr>
          <p:cNvPr id="12" name="TextBox 11"/>
          <p:cNvSpPr txBox="1"/>
          <p:nvPr/>
        </p:nvSpPr>
        <p:spPr>
          <a:xfrm>
            <a:off x="3276600" y="6276201"/>
            <a:ext cx="1169423" cy="276999"/>
          </a:xfrm>
          <a:prstGeom prst="rect">
            <a:avLst/>
          </a:prstGeom>
          <a:solidFill>
            <a:schemeClr val="accent6"/>
          </a:solidFill>
        </p:spPr>
        <p:txBody>
          <a:bodyPr wrap="none" rtlCol="0">
            <a:spAutoFit/>
          </a:bodyPr>
          <a:lstStyle/>
          <a:p>
            <a:r>
              <a:rPr lang="en-US" sz="1200" dirty="0" smtClean="0"/>
              <a:t>Status: Ongoing</a:t>
            </a:r>
            <a:endParaRPr lang="en-US" sz="1200" dirty="0"/>
          </a:p>
        </p:txBody>
      </p:sp>
    </p:spTree>
    <p:extLst>
      <p:ext uri="{BB962C8B-B14F-4D97-AF65-F5344CB8AC3E}">
        <p14:creationId xmlns:p14="http://schemas.microsoft.com/office/powerpoint/2010/main" val="327260719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295399"/>
            <a:ext cx="8763000" cy="274320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endParaRPr lang="en-US" sz="2000" dirty="0" smtClean="0">
              <a:solidFill>
                <a:schemeClr val="tx1"/>
              </a:solidFill>
            </a:endParaRPr>
          </a:p>
          <a:p>
            <a:pPr lvl="0" algn="ctr"/>
            <a:r>
              <a:rPr lang="en-US" sz="2200" b="1" dirty="0" err="1" smtClean="0">
                <a:solidFill>
                  <a:schemeClr val="tx1"/>
                </a:solidFill>
              </a:rPr>
              <a:t>EPAct</a:t>
            </a:r>
            <a:r>
              <a:rPr lang="en-US" sz="2200" b="1" dirty="0" smtClean="0">
                <a:solidFill>
                  <a:schemeClr val="tx1"/>
                </a:solidFill>
              </a:rPr>
              <a:t> 2005 Energy </a:t>
            </a:r>
            <a:r>
              <a:rPr lang="en-US" sz="2200" b="1" dirty="0">
                <a:solidFill>
                  <a:schemeClr val="tx1"/>
                </a:solidFill>
              </a:rPr>
              <a:t>Technology Commercialization </a:t>
            </a:r>
            <a:r>
              <a:rPr lang="en-US" sz="2200" b="1" dirty="0" smtClean="0">
                <a:solidFill>
                  <a:schemeClr val="tx1"/>
                </a:solidFill>
              </a:rPr>
              <a:t>Fund</a:t>
            </a:r>
            <a:endParaRPr lang="en-US" sz="2200" dirty="0">
              <a:solidFill>
                <a:schemeClr val="tx1"/>
              </a:solidFill>
            </a:endParaRPr>
          </a:p>
          <a:p>
            <a:pPr marL="234950" lvl="0" indent="0">
              <a:spcBef>
                <a:spcPts val="600"/>
              </a:spcBef>
              <a:buNone/>
              <a:tabLst>
                <a:tab pos="339725" algn="l"/>
              </a:tabLst>
            </a:pPr>
            <a:r>
              <a:rPr lang="en-US" sz="2200" i="1" dirty="0">
                <a:solidFill>
                  <a:schemeClr val="tx1"/>
                </a:solidFill>
              </a:rPr>
              <a:t>“The Secretary shall establish an Energy Technology Commercialization Fund, using 0.9 percent of the amount made available to the Department for applied energy research, development, demonstration, and commercial application for each fiscal year </a:t>
            </a:r>
            <a:r>
              <a:rPr lang="en-US" sz="2200" i="1" u="sng" dirty="0">
                <a:solidFill>
                  <a:schemeClr val="tx1"/>
                </a:solidFill>
              </a:rPr>
              <a:t>based on future planned activities and the amount of the appropriations for the fiscal year</a:t>
            </a:r>
            <a:r>
              <a:rPr lang="en-US" sz="2200" i="1" dirty="0">
                <a:solidFill>
                  <a:schemeClr val="tx1"/>
                </a:solidFill>
              </a:rPr>
              <a:t>, to be used to provide matching funds with private partners to promote promising energy technologies for commercial purposes.”</a:t>
            </a:r>
          </a:p>
          <a:p>
            <a:pPr algn="ctr"/>
            <a:endParaRPr lang="en-US" dirty="0">
              <a:solidFill>
                <a:schemeClr val="tx1"/>
              </a:solidFill>
            </a:endParaRPr>
          </a:p>
        </p:txBody>
      </p:sp>
      <p:sp>
        <p:nvSpPr>
          <p:cNvPr id="2" name="Title 1"/>
          <p:cNvSpPr>
            <a:spLocks noGrp="1"/>
          </p:cNvSpPr>
          <p:nvPr>
            <p:ph type="title"/>
          </p:nvPr>
        </p:nvSpPr>
        <p:spPr>
          <a:xfrm>
            <a:off x="1066800" y="381000"/>
            <a:ext cx="7010400" cy="710821"/>
          </a:xfrm>
        </p:spPr>
        <p:txBody>
          <a:bodyPr>
            <a:normAutofit fontScale="90000"/>
          </a:bodyPr>
          <a:lstStyle/>
          <a:p>
            <a:r>
              <a:rPr lang="en-US" dirty="0" smtClean="0"/>
              <a:t>Technology Commercialization Fund</a:t>
            </a:r>
            <a:endParaRPr lang="en-US" dirty="0"/>
          </a:p>
        </p:txBody>
      </p:sp>
      <p:graphicFrame>
        <p:nvGraphicFramePr>
          <p:cNvPr id="6" name="Diagram 5"/>
          <p:cNvGraphicFramePr/>
          <p:nvPr>
            <p:extLst>
              <p:ext uri="{D42A27DB-BD31-4B8C-83A1-F6EECF244321}">
                <p14:modId xmlns:p14="http://schemas.microsoft.com/office/powerpoint/2010/main" val="1764487509"/>
              </p:ext>
            </p:extLst>
          </p:nvPr>
        </p:nvGraphicFramePr>
        <p:xfrm>
          <a:off x="228600" y="4191000"/>
          <a:ext cx="8763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F54B2F1-82B9-4229-A38D-C0B0D2AFF670}" type="slidenum">
              <a:rPr lang="en-US" smtClean="0"/>
              <a:t>9</a:t>
            </a:fld>
            <a:endParaRPr lang="en-US"/>
          </a:p>
        </p:txBody>
      </p:sp>
      <p:sp>
        <p:nvSpPr>
          <p:cNvPr id="7" name="Rectangle 6"/>
          <p:cNvSpPr/>
          <p:nvPr/>
        </p:nvSpPr>
        <p:spPr>
          <a:xfrm>
            <a:off x="3225012" y="6477000"/>
            <a:ext cx="2737107"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15056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1242</Words>
  <Application>Microsoft Office PowerPoint</Application>
  <PresentationFormat>On-screen Show (4:3)</PresentationFormat>
  <Paragraphs>203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Office of Technology Transitions Department of Energy</vt:lpstr>
      <vt:lpstr>Office of Technology Transitions Overview</vt:lpstr>
      <vt:lpstr>OTT Team</vt:lpstr>
      <vt:lpstr>Reporting Structure for OTT</vt:lpstr>
      <vt:lpstr>EPAct 05 Technology Transfer Coordinator and Technology Transfer Working Group </vt:lpstr>
      <vt:lpstr>Stakeholder Engagement and RFI</vt:lpstr>
      <vt:lpstr>Office Activities</vt:lpstr>
      <vt:lpstr>Technology Transfer Execution Plan</vt:lpstr>
      <vt:lpstr>Technology Commercialization Fund</vt:lpstr>
      <vt:lpstr>Technology Commercialization Fund</vt:lpstr>
      <vt:lpstr>ACT Pilot</vt:lpstr>
      <vt:lpstr>Lab Concierge Service Concept</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Recommendation from Mike Knotek to Bernard Bigot</dc:title>
  <dc:creator>Treese</dc:creator>
  <cp:lastModifiedBy>psavuser</cp:lastModifiedBy>
  <cp:revision>263</cp:revision>
  <cp:lastPrinted>2015-06-11T17:06:13Z</cp:lastPrinted>
  <dcterms:created xsi:type="dcterms:W3CDTF">2015-01-27T17:35:53Z</dcterms:created>
  <dcterms:modified xsi:type="dcterms:W3CDTF">2015-06-17T15:27:56Z</dcterms:modified>
</cp:coreProperties>
</file>