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56" r:id="rId3"/>
    <p:sldId id="327" r:id="rId4"/>
    <p:sldId id="328" r:id="rId5"/>
    <p:sldId id="329" r:id="rId6"/>
    <p:sldId id="330" r:id="rId7"/>
    <p:sldId id="325" r:id="rId8"/>
    <p:sldId id="322" r:id="rId9"/>
    <p:sldId id="323" r:id="rId10"/>
    <p:sldId id="31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A39E3FB-C80E-7449-95B7-CDA757B40AFE}">
          <p14:sldIdLst>
            <p14:sldId id="256"/>
            <p14:sldId id="327"/>
            <p14:sldId id="328"/>
            <p14:sldId id="329"/>
            <p14:sldId id="330"/>
            <p14:sldId id="325"/>
            <p14:sldId id="322"/>
            <p14:sldId id="323"/>
            <p14:sldId id="31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18" autoAdjust="0"/>
  </p:normalViewPr>
  <p:slideViewPr>
    <p:cSldViewPr snapToGrid="0" snapToObjects="1">
      <p:cViewPr>
        <p:scale>
          <a:sx n="100" d="100"/>
          <a:sy n="100" d="100"/>
        </p:scale>
        <p:origin x="-12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88F758E-754C-E44D-8C5B-8211645695A7}" type="datetimeFigureOut">
              <a:rPr lang="en-US"/>
              <a:pPr>
                <a:defRPr/>
              </a:pPr>
              <a:t>4/17/15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F92C943D-BE40-0545-AC06-79B0C68446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4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334113C-C5C8-3A45-AFD9-10AEDD934740}" type="datetimeFigureOut">
              <a:rPr lang="en-US"/>
              <a:pPr>
                <a:defRPr/>
              </a:pPr>
              <a:t>4/17/15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4EDAE08-14D0-8D49-9127-9E898E36DA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23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716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22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B9AB4E8-2224-7747-B239-B22A1C407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1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CA6B-1F80-7742-8059-0E1CAE0283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7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35C7-1A70-B649-A54E-59D1ED34F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1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D0A4A-E0AB-A142-A607-FAED9AD87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AFA7-ECBD-724C-8E1D-8F208D4F9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6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E283-1DC6-C94D-A5D0-7FF4A195C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5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147F-3CE3-6B45-AF02-6A2233B9E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2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FE99-95F2-5F46-9AFD-2F3780135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8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Peter Wilson | Fermilab SBN Program Status and Planning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330CEA48-7262-0741-988E-D51F450EB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0DCD32A0-71D1-EF4F-8936-010FACBDF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Fermilab SBN Program –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Organization</a:t>
            </a:r>
            <a:br>
              <a:rPr lang="en-US" dirty="0" smtClean="0">
                <a:solidFill>
                  <a:schemeClr val="tx2"/>
                </a:solidFill>
                <a:latin typeface="Helvetica" charset="0"/>
              </a:rPr>
            </a:b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Concept for Discussion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Peter Wilson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April 19 2015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SBN Program Organization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B4E8-2224-7747-B239-B22A1C407E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" name="Picture 9" descr="SBN_Program_Org Chart-v1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901700"/>
            <a:ext cx="7930676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0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SBN WBS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B4E8-2224-7747-B239-B22A1C407E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" name="Picture 9" descr="SBN WBS Structure Options v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923203"/>
            <a:ext cx="8496300" cy="5232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71963" y="5075534"/>
            <a:ext cx="4356100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Details of structure are responsibility of respective Technical Coordinator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809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Science Organization - 2015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B4E8-2224-7747-B239-B22A1C407E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1" name="Picture 10" descr="SBN Science Collaboration 201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50" y="999403"/>
            <a:ext cx="6537198" cy="4737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02088" y="5115572"/>
            <a:ext cx="4356100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 err="1" smtClean="0"/>
              <a:t>MicroBooNE</a:t>
            </a:r>
            <a:r>
              <a:rPr lang="en-US" sz="1800" dirty="0" smtClean="0"/>
              <a:t> Run 1 is fully under </a:t>
            </a:r>
            <a:r>
              <a:rPr lang="en-US" sz="1800" dirty="0" err="1" smtClean="0"/>
              <a:t>MicroBooNE</a:t>
            </a:r>
            <a:r>
              <a:rPr lang="en-US" sz="1800" dirty="0" smtClean="0"/>
              <a:t> authority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ICARUS data from LNGS operation is fully under ICARUS authority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007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Science Organization – 2017(?)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B4E8-2224-7747-B239-B22A1C407E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Picture 9" descr="SBN Science Collaboration 2017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702" y="1073150"/>
            <a:ext cx="5106736" cy="49466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70588" y="4137672"/>
            <a:ext cx="2944812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 err="1" smtClean="0"/>
              <a:t>MicroBooNE</a:t>
            </a:r>
            <a:r>
              <a:rPr lang="en-US" sz="1800" dirty="0" smtClean="0"/>
              <a:t> organization continue to analyze Run 1 data</a:t>
            </a:r>
          </a:p>
        </p:txBody>
      </p:sp>
    </p:spTree>
    <p:extLst>
      <p:ext uri="{BB962C8B-B14F-4D97-AF65-F5344CB8AC3E}">
        <p14:creationId xmlns:p14="http://schemas.microsoft.com/office/powerpoint/2010/main" val="267416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SBN Program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SBN Program Coordinator</a:t>
            </a:r>
          </a:p>
          <a:p>
            <a:r>
              <a:rPr lang="en-US" dirty="0" smtClean="0"/>
              <a:t>Deputy Coordinator</a:t>
            </a:r>
          </a:p>
          <a:p>
            <a:r>
              <a:rPr lang="en-US" dirty="0" smtClean="0"/>
              <a:t>Program Mechanical Engineer</a:t>
            </a:r>
          </a:p>
          <a:p>
            <a:r>
              <a:rPr lang="en-US" dirty="0" smtClean="0"/>
              <a:t>Program Electrical Engineer</a:t>
            </a:r>
          </a:p>
          <a:p>
            <a:r>
              <a:rPr lang="en-US" dirty="0" smtClean="0"/>
              <a:t>FNAL </a:t>
            </a:r>
          </a:p>
          <a:p>
            <a:r>
              <a:rPr lang="en-US" dirty="0" smtClean="0"/>
              <a:t>CERN Technical Safety Coordination - Olga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B4E8-2224-7747-B239-B22A1C407E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3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SBN Program Organization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Three </a:t>
            </a:r>
            <a:r>
              <a:rPr lang="en-US" sz="2000" dirty="0" smtClean="0"/>
              <a:t>Collaborations and a Consortium</a:t>
            </a:r>
          </a:p>
          <a:p>
            <a:pPr lvl="1"/>
            <a:r>
              <a:rPr lang="en-US" sz="2000" dirty="0" err="1" smtClean="0"/>
              <a:t>MicroBooNE</a:t>
            </a:r>
            <a:r>
              <a:rPr lang="en-US" sz="2000" dirty="0" smtClean="0"/>
              <a:t>: </a:t>
            </a:r>
            <a:r>
              <a:rPr lang="en-US" sz="2000" dirty="0" smtClean="0"/>
              <a:t>commission</a:t>
            </a:r>
            <a:r>
              <a:rPr lang="en-US" sz="2000" dirty="0" smtClean="0"/>
              <a:t> detector, </a:t>
            </a:r>
            <a:r>
              <a:rPr lang="en-US" sz="2000" dirty="0" smtClean="0"/>
              <a:t>physics with first 6.6E20 </a:t>
            </a:r>
            <a:r>
              <a:rPr lang="en-US" sz="2000" dirty="0" smtClean="0"/>
              <a:t>POT</a:t>
            </a:r>
          </a:p>
          <a:p>
            <a:pPr lvl="1"/>
            <a:r>
              <a:rPr lang="en-US" sz="2000" dirty="0" smtClean="0"/>
              <a:t>SB</a:t>
            </a:r>
            <a:r>
              <a:rPr lang="en-US" sz="2000" dirty="0" smtClean="0"/>
              <a:t>ND</a:t>
            </a:r>
            <a:r>
              <a:rPr lang="en-US" sz="2000" dirty="0" smtClean="0"/>
              <a:t>: build near detector, cross-section physics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smtClean="0"/>
              <a:t>ICARUS: deliver refurbished T600 to Fermilab, physics  </a:t>
            </a:r>
          </a:p>
          <a:p>
            <a:pPr lvl="1"/>
            <a:r>
              <a:rPr lang="en-US" sz="2000" dirty="0" smtClean="0"/>
              <a:t>SBN Collaboration/Consortium: Responsible for oscillation physics</a:t>
            </a:r>
          </a:p>
          <a:p>
            <a:pPr lvl="2"/>
            <a:r>
              <a:rPr lang="en-US" sz="1800" dirty="0" smtClean="0"/>
              <a:t>Build on Taskforce and WGs</a:t>
            </a:r>
            <a:endParaRPr lang="en-US" sz="1800" dirty="0"/>
          </a:p>
          <a:p>
            <a:pPr lvl="2"/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B4E8-2224-7747-B239-B22A1C407E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0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Boards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Technical Boards for Near and Far Detectors</a:t>
            </a:r>
          </a:p>
          <a:p>
            <a:pPr lvl="1"/>
            <a:r>
              <a:rPr lang="en-US" dirty="0" smtClean="0"/>
              <a:t>Focus on needs for designs that are quite </a:t>
            </a:r>
            <a:r>
              <a:rPr lang="en-US" dirty="0" smtClean="0"/>
              <a:t>different</a:t>
            </a:r>
          </a:p>
          <a:p>
            <a:pPr lvl="1"/>
            <a:r>
              <a:rPr lang="en-US" dirty="0" smtClean="0"/>
              <a:t>Chair</a:t>
            </a:r>
            <a:endParaRPr lang="en-US" dirty="0" smtClean="0"/>
          </a:p>
          <a:p>
            <a:pPr lvl="1"/>
            <a:r>
              <a:rPr lang="en-US" dirty="0" smtClean="0"/>
              <a:t>Need </a:t>
            </a:r>
            <a:r>
              <a:rPr lang="en-US" dirty="0" smtClean="0"/>
              <a:t>to coordinate with TC for Infrastructure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B4E8-2224-7747-B239-B22A1C407E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2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Organization: Oversight and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Require close coordination between collaborations, CERN, Fermilab, INFN, and other funding stakeholders</a:t>
            </a:r>
          </a:p>
          <a:p>
            <a:pPr lvl="1"/>
            <a:r>
              <a:rPr lang="en-US" sz="1800" dirty="0" smtClean="0"/>
              <a:t>Similar challenge to LHC experiments but at a different scale</a:t>
            </a:r>
          </a:p>
          <a:p>
            <a:pPr lvl="1"/>
            <a:r>
              <a:rPr lang="en-US" sz="1800" dirty="0" smtClean="0"/>
              <a:t>LBN faces same challenge at a bigger scale</a:t>
            </a:r>
          </a:p>
          <a:p>
            <a:r>
              <a:rPr lang="en-US" sz="2000" dirty="0" smtClean="0"/>
              <a:t>Proposed structure for construction</a:t>
            </a:r>
          </a:p>
          <a:p>
            <a:pPr lvl="1"/>
            <a:r>
              <a:rPr lang="en-US" sz="1800" dirty="0" smtClean="0"/>
              <a:t>Three collaborations responsible for delivery of their detectors at least through commissioning</a:t>
            </a:r>
          </a:p>
          <a:p>
            <a:pPr lvl="1"/>
            <a:r>
              <a:rPr lang="en-US" sz="1800" dirty="0" smtClean="0"/>
              <a:t>MOUs (or equivalent) between collaborations and Fermilab</a:t>
            </a:r>
          </a:p>
          <a:p>
            <a:r>
              <a:rPr lang="en-US" sz="2000" dirty="0" smtClean="0"/>
              <a:t>Cost, schedule and technical reviews will be required:</a:t>
            </a:r>
          </a:p>
          <a:p>
            <a:pPr lvl="1"/>
            <a:r>
              <a:rPr lang="en-US" sz="1800" dirty="0"/>
              <a:t>Expect SBN Program to be external to DOE CD Process (413.2b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Propose that peer reviewing be organized by Fermilab as Director’s Reviews</a:t>
            </a:r>
          </a:p>
          <a:p>
            <a:r>
              <a:rPr lang="en-US" sz="2000" dirty="0" smtClean="0"/>
              <a:t>Oversight of finances will be required:</a:t>
            </a:r>
          </a:p>
          <a:p>
            <a:pPr lvl="1"/>
            <a:r>
              <a:rPr lang="en-US" sz="1800" dirty="0" smtClean="0"/>
              <a:t>Propose that Fermilab will organize a Resource Review Board</a:t>
            </a:r>
          </a:p>
          <a:p>
            <a:r>
              <a:rPr lang="en-US" sz="2000" dirty="0" smtClean="0"/>
              <a:t>Propose a steering group to guide the work: SBN Task force provides an example of a possible organization.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Wilson | Fermilab SBN Program Status and Planning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AB4E8-2224-7747-B239-B22A1C407E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2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17993</TotalTime>
  <Words>420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FermilabTemplate</vt:lpstr>
      <vt:lpstr>Fermilab: Footer Only</vt:lpstr>
      <vt:lpstr>Fermilab SBN Program – Organization Concept for Discussion</vt:lpstr>
      <vt:lpstr>Proposed SBN Program Organization</vt:lpstr>
      <vt:lpstr>Proposed SBN WBS</vt:lpstr>
      <vt:lpstr>Proposed Science Organization - 2015</vt:lpstr>
      <vt:lpstr>Possible Science Organization – 2017(?)</vt:lpstr>
      <vt:lpstr>SBN Program Office</vt:lpstr>
      <vt:lpstr>Possible SBN Program Organization</vt:lpstr>
      <vt:lpstr>Technical Boards </vt:lpstr>
      <vt:lpstr>Organization: Oversight and Review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Peter J Wilson</cp:lastModifiedBy>
  <cp:revision>302</cp:revision>
  <cp:lastPrinted>2015-04-17T17:57:26Z</cp:lastPrinted>
  <dcterms:created xsi:type="dcterms:W3CDTF">2014-01-03T20:18:13Z</dcterms:created>
  <dcterms:modified xsi:type="dcterms:W3CDTF">2015-04-19T04:49:17Z</dcterms:modified>
</cp:coreProperties>
</file>