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1" r:id="rId3"/>
    <p:sldId id="262" r:id="rId4"/>
    <p:sldId id="259" r:id="rId5"/>
    <p:sldId id="256" r:id="rId6"/>
    <p:sldId id="263" r:id="rId7"/>
    <p:sldId id="257" r:id="rId8"/>
    <p:sldId id="258" r:id="rId9"/>
    <p:sldId id="273" r:id="rId10"/>
    <p:sldId id="274" r:id="rId11"/>
    <p:sldId id="275" r:id="rId12"/>
    <p:sldId id="276" r:id="rId13"/>
    <p:sldId id="277"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81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3F4DD-9574-4C31-9979-08B209E46B95}"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28325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3F4DD-9574-4C31-9979-08B209E46B95}"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87280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3F4DD-9574-4C31-9979-08B209E46B95}"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395923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3F4DD-9574-4C31-9979-08B209E46B95}"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339866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cxnSp>
        <p:nvCxnSpPr>
          <p:cNvPr id="3" name="Straight Connector 2"/>
          <p:cNvCxnSpPr/>
          <p:nvPr userDrawn="1"/>
        </p:nvCxnSpPr>
        <p:spPr>
          <a:xfrm>
            <a:off x="76200" y="6371651"/>
            <a:ext cx="8810625"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txBox="1">
            <a:spLocks/>
          </p:cNvSpPr>
          <p:nvPr userDrawn="1"/>
        </p:nvSpPr>
        <p:spPr>
          <a:xfrm>
            <a:off x="8429625" y="6338888"/>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4C7C587-718F-46DB-AFB1-138359A6EC39}" type="slidenum">
              <a:rPr lang="en-US" smtClean="0">
                <a:solidFill>
                  <a:prstClr val="black">
                    <a:tint val="75000"/>
                  </a:prstClr>
                </a:solidFill>
              </a:rPr>
              <a:pPr fontAlgn="auto">
                <a:spcBef>
                  <a:spcPts val="0"/>
                </a:spcBef>
                <a:spcAft>
                  <a:spcPts val="0"/>
                </a:spcAft>
                <a:defRPr/>
              </a:pPr>
              <a:t>‹#›</a:t>
            </a:fld>
            <a:endParaRPr lang="en-US" dirty="0">
              <a:solidFill>
                <a:prstClr val="black">
                  <a:tint val="75000"/>
                </a:prstClr>
              </a:solidFill>
            </a:endParaRPr>
          </a:p>
        </p:txBody>
      </p:sp>
      <p:cxnSp>
        <p:nvCxnSpPr>
          <p:cNvPr id="7" name="Straight Connector 6"/>
          <p:cNvCxnSpPr/>
          <p:nvPr userDrawn="1"/>
        </p:nvCxnSpPr>
        <p:spPr>
          <a:xfrm>
            <a:off x="152400" y="769937"/>
            <a:ext cx="87630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57200" y="152400"/>
            <a:ext cx="8229600" cy="609600"/>
          </a:xfrm>
        </p:spPr>
        <p:txBody>
          <a:bodyPr>
            <a:normAutofit/>
          </a:bodyPr>
          <a:lstStyle>
            <a:lvl1pPr>
              <a:defRPr sz="2800">
                <a:solidFill>
                  <a:schemeClr val="tx2">
                    <a:lumMod val="75000"/>
                  </a:schemeClr>
                </a:solidFill>
              </a:defRPr>
            </a:lvl1pPr>
          </a:lstStyle>
          <a:p>
            <a:r>
              <a:rPr lang="en-US" dirty="0" smtClean="0"/>
              <a:t>Click to edit Master title style</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666" t="21333" r="90556" b="60889"/>
          <a:stretch>
            <a:fillRect/>
          </a:stretch>
        </p:blipFill>
        <p:spPr bwMode="auto">
          <a:xfrm>
            <a:off x="76200" y="141446"/>
            <a:ext cx="405549" cy="57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94093"/>
            <a:ext cx="470359" cy="473210"/>
          </a:xfrm>
          <a:prstGeom prst="rect">
            <a:avLst/>
          </a:prstGeom>
        </p:spPr>
      </p:pic>
      <p:pic>
        <p:nvPicPr>
          <p:cNvPr id="10" name="Picture 2" descr="The logo of the Tampere University of Technolog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2074" y="6400800"/>
            <a:ext cx="1834528" cy="317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3505200" y="6400800"/>
            <a:ext cx="3187155" cy="276999"/>
          </a:xfrm>
          <a:prstGeom prst="rect">
            <a:avLst/>
          </a:prstGeom>
          <a:noFill/>
        </p:spPr>
        <p:txBody>
          <a:bodyPr wrap="none" rtlCol="0">
            <a:spAutoFit/>
          </a:bodyPr>
          <a:lstStyle/>
          <a:p>
            <a:r>
              <a:rPr lang="en-US" sz="1200" dirty="0" smtClean="0"/>
              <a:t>QXF Quench Protection Workshop</a:t>
            </a:r>
            <a:r>
              <a:rPr lang="en-US" sz="1200" baseline="0" dirty="0" smtClean="0"/>
              <a:t> - 04/29/2014</a:t>
            </a:r>
            <a:endParaRPr lang="en-US" sz="1200" dirty="0"/>
          </a:p>
        </p:txBody>
      </p:sp>
    </p:spTree>
    <p:extLst>
      <p:ext uri="{BB962C8B-B14F-4D97-AF65-F5344CB8AC3E}">
        <p14:creationId xmlns:p14="http://schemas.microsoft.com/office/powerpoint/2010/main" val="100721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3F4DD-9574-4C31-9979-08B209E46B95}"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14049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3F4DD-9574-4C31-9979-08B209E46B95}"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19519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3F4DD-9574-4C31-9979-08B209E46B95}"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375498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3F4DD-9574-4C31-9979-08B209E46B95}"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99795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3F4DD-9574-4C31-9979-08B209E46B95}"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196590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3F4DD-9574-4C31-9979-08B209E46B95}"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96C09-E494-43DF-A73C-3CA21025921B}" type="slidenum">
              <a:rPr lang="en-US" smtClean="0"/>
              <a:t>‹#›</a:t>
            </a:fld>
            <a:endParaRPr lang="en-US"/>
          </a:p>
        </p:txBody>
      </p:sp>
      <p:pic>
        <p:nvPicPr>
          <p:cNvPr id="5" name="Picture 15" descr="C:\Users\jesses\Documents\larp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87404"/>
            <a:ext cx="603250" cy="7921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2011-10-04_logoHiLumi561px.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7938"/>
            <a:ext cx="171926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69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12, 2015 - CM24</a:t>
            </a:r>
            <a:endParaRPr lang="en-US"/>
          </a:p>
        </p:txBody>
      </p:sp>
      <p:sp>
        <p:nvSpPr>
          <p:cNvPr id="3" name="Footer Placeholder 2"/>
          <p:cNvSpPr>
            <a:spLocks noGrp="1"/>
          </p:cNvSpPr>
          <p:nvPr>
            <p:ph type="ftr" sz="quarter" idx="11"/>
          </p:nvPr>
        </p:nvSpPr>
        <p:spPr/>
        <p:txBody>
          <a:bodyPr/>
          <a:lstStyle/>
          <a:p>
            <a:r>
              <a:rPr lang="en-US" smtClean="0"/>
              <a:t>J. Schmalzle</a:t>
            </a:r>
            <a:endParaRPr lang="en-US"/>
          </a:p>
        </p:txBody>
      </p:sp>
      <p:sp>
        <p:nvSpPr>
          <p:cNvPr id="4" name="Slide Number Placeholder 3"/>
          <p:cNvSpPr>
            <a:spLocks noGrp="1"/>
          </p:cNvSpPr>
          <p:nvPr>
            <p:ph type="sldNum" sz="quarter" idx="12"/>
          </p:nvPr>
        </p:nvSpPr>
        <p:spPr/>
        <p:txBody>
          <a:bodyPr/>
          <a:lstStyle/>
          <a:p>
            <a:fld id="{3AB07016-B26F-4457-AC76-80C2563D864E}" type="slidenum">
              <a:rPr lang="en-US" smtClean="0"/>
              <a:pPr/>
              <a:t>‹#›</a:t>
            </a:fld>
            <a:endParaRPr lang="en-US"/>
          </a:p>
        </p:txBody>
      </p:sp>
    </p:spTree>
    <p:extLst>
      <p:ext uri="{BB962C8B-B14F-4D97-AF65-F5344CB8AC3E}">
        <p14:creationId xmlns:p14="http://schemas.microsoft.com/office/powerpoint/2010/main" val="77673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3F4DD-9574-4C31-9979-08B209E46B95}"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96C09-E494-43DF-A73C-3CA21025921B}" type="slidenum">
              <a:rPr lang="en-US" smtClean="0"/>
              <a:t>‹#›</a:t>
            </a:fld>
            <a:endParaRPr lang="en-US"/>
          </a:p>
        </p:txBody>
      </p:sp>
    </p:spTree>
    <p:extLst>
      <p:ext uri="{BB962C8B-B14F-4D97-AF65-F5344CB8AC3E}">
        <p14:creationId xmlns:p14="http://schemas.microsoft.com/office/powerpoint/2010/main" val="361228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3F4DD-9574-4C31-9979-08B209E46B95}" type="datetimeFigureOut">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96C09-E494-43DF-A73C-3CA21025921B}" type="slidenum">
              <a:rPr lang="en-US" smtClean="0"/>
              <a:t>‹#›</a:t>
            </a:fld>
            <a:endParaRPr lang="en-US"/>
          </a:p>
        </p:txBody>
      </p:sp>
    </p:spTree>
    <p:extLst>
      <p:ext uri="{BB962C8B-B14F-4D97-AF65-F5344CB8AC3E}">
        <p14:creationId xmlns:p14="http://schemas.microsoft.com/office/powerpoint/2010/main" val="19355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29" y="1676400"/>
            <a:ext cx="7239000" cy="1200329"/>
          </a:xfrm>
          <a:prstGeom prst="rect">
            <a:avLst/>
          </a:prstGeom>
          <a:noFill/>
        </p:spPr>
        <p:txBody>
          <a:bodyPr wrap="square" rtlCol="0">
            <a:spAutoFit/>
          </a:bodyPr>
          <a:lstStyle/>
          <a:p>
            <a:pPr algn="ctr"/>
            <a:r>
              <a:rPr lang="en-US" sz="3600" dirty="0" smtClean="0">
                <a:solidFill>
                  <a:srgbClr val="0070C0"/>
                </a:solidFill>
              </a:rPr>
              <a:t>Heaters for the QXF magnets: </a:t>
            </a:r>
          </a:p>
          <a:p>
            <a:pPr algn="ctr"/>
            <a:r>
              <a:rPr lang="en-US" sz="3600" dirty="0" smtClean="0">
                <a:solidFill>
                  <a:srgbClr val="0070C0"/>
                </a:solidFill>
              </a:rPr>
              <a:t>designs and testing and QC</a:t>
            </a:r>
            <a:endParaRPr lang="en-US" sz="3600" dirty="0">
              <a:solidFill>
                <a:srgbClr val="0070C0"/>
              </a:solidFill>
            </a:endParaRPr>
          </a:p>
        </p:txBody>
      </p:sp>
      <p:sp>
        <p:nvSpPr>
          <p:cNvPr id="3" name="TextBox 2"/>
          <p:cNvSpPr txBox="1"/>
          <p:nvPr/>
        </p:nvSpPr>
        <p:spPr>
          <a:xfrm>
            <a:off x="3298021" y="3276600"/>
            <a:ext cx="2275816" cy="369332"/>
          </a:xfrm>
          <a:prstGeom prst="rect">
            <a:avLst/>
          </a:prstGeom>
          <a:noFill/>
        </p:spPr>
        <p:txBody>
          <a:bodyPr wrap="none" rtlCol="0">
            <a:spAutoFit/>
          </a:bodyPr>
          <a:lstStyle/>
          <a:p>
            <a:r>
              <a:rPr lang="en-US" dirty="0" smtClean="0"/>
              <a:t>M. </a:t>
            </a:r>
            <a:r>
              <a:rPr lang="en-US" dirty="0" err="1" smtClean="0"/>
              <a:t>Marchevsky</a:t>
            </a:r>
            <a:r>
              <a:rPr lang="en-US" dirty="0" smtClean="0"/>
              <a:t> (LBNL)</a:t>
            </a:r>
            <a:endParaRPr lang="en-US" dirty="0"/>
          </a:p>
        </p:txBody>
      </p:sp>
    </p:spTree>
    <p:extLst>
      <p:ext uri="{BB962C8B-B14F-4D97-AF65-F5344CB8AC3E}">
        <p14:creationId xmlns:p14="http://schemas.microsoft.com/office/powerpoint/2010/main" val="149861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657" y="0"/>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rPr>
              <a:t>Time-resolved heat diffusion </a:t>
            </a:r>
          </a:p>
          <a:p>
            <a:r>
              <a:rPr lang="en-US" sz="3200" dirty="0" smtClean="0">
                <a:solidFill>
                  <a:srgbClr val="0070C0"/>
                </a:solidFill>
              </a:rPr>
              <a:t>(300 V pulse)</a:t>
            </a:r>
            <a:endParaRPr lang="en-US" sz="3200"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3886200"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86200"/>
            <a:ext cx="3886200" cy="2590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744" y="1166037"/>
            <a:ext cx="3882656" cy="2588437"/>
          </a:xfrm>
          <a:prstGeom prst="rect">
            <a:avLst/>
          </a:prstGeom>
        </p:spPr>
      </p:pic>
      <p:sp>
        <p:nvSpPr>
          <p:cNvPr id="7" name="TextBox 6"/>
          <p:cNvSpPr txBox="1"/>
          <p:nvPr/>
        </p:nvSpPr>
        <p:spPr>
          <a:xfrm>
            <a:off x="1875843" y="1138899"/>
            <a:ext cx="744114" cy="369332"/>
          </a:xfrm>
          <a:prstGeom prst="rect">
            <a:avLst/>
          </a:prstGeom>
          <a:solidFill>
            <a:schemeClr val="bg1"/>
          </a:solidFill>
          <a:ln>
            <a:solidFill>
              <a:schemeClr val="accent1">
                <a:lumMod val="60000"/>
                <a:lumOff val="40000"/>
              </a:schemeClr>
            </a:solidFill>
          </a:ln>
        </p:spPr>
        <p:txBody>
          <a:bodyPr wrap="none" rtlCol="0">
            <a:spAutoFit/>
          </a:bodyPr>
          <a:lstStyle/>
          <a:p>
            <a:r>
              <a:rPr lang="en-US" dirty="0" smtClean="0">
                <a:solidFill>
                  <a:srgbClr val="FF0000"/>
                </a:solidFill>
              </a:rPr>
              <a:t>+9 </a:t>
            </a:r>
            <a:r>
              <a:rPr lang="en-US" dirty="0" err="1" smtClean="0">
                <a:solidFill>
                  <a:srgbClr val="FF0000"/>
                </a:solidFill>
              </a:rPr>
              <a:t>ms</a:t>
            </a:r>
            <a:endParaRPr lang="en-US" dirty="0">
              <a:solidFill>
                <a:srgbClr val="FF0000"/>
              </a:solidFill>
            </a:endParaRPr>
          </a:p>
        </p:txBody>
      </p:sp>
      <p:sp>
        <p:nvSpPr>
          <p:cNvPr id="8" name="TextBox 7"/>
          <p:cNvSpPr txBox="1"/>
          <p:nvPr/>
        </p:nvSpPr>
        <p:spPr>
          <a:xfrm>
            <a:off x="1758824" y="3884540"/>
            <a:ext cx="861133" cy="369332"/>
          </a:xfrm>
          <a:prstGeom prst="rect">
            <a:avLst/>
          </a:prstGeom>
          <a:solidFill>
            <a:schemeClr val="bg1"/>
          </a:solidFill>
          <a:ln>
            <a:solidFill>
              <a:srgbClr val="0070C0"/>
            </a:solidFill>
          </a:ln>
        </p:spPr>
        <p:txBody>
          <a:bodyPr wrap="none" rtlCol="0">
            <a:spAutoFit/>
          </a:bodyPr>
          <a:lstStyle/>
          <a:p>
            <a:r>
              <a:rPr lang="en-US" dirty="0" smtClean="0">
                <a:solidFill>
                  <a:srgbClr val="FF0000"/>
                </a:solidFill>
              </a:rPr>
              <a:t>+18 </a:t>
            </a:r>
            <a:r>
              <a:rPr lang="en-US" dirty="0" err="1" smtClean="0">
                <a:solidFill>
                  <a:srgbClr val="FF0000"/>
                </a:solidFill>
              </a:rPr>
              <a:t>ms</a:t>
            </a:r>
            <a:endParaRPr lang="en-US" dirty="0">
              <a:solidFill>
                <a:srgbClr val="FF0000"/>
              </a:solidFill>
            </a:endParaRPr>
          </a:p>
        </p:txBody>
      </p:sp>
      <p:sp>
        <p:nvSpPr>
          <p:cNvPr id="9" name="Rectangle 8"/>
          <p:cNvSpPr/>
          <p:nvPr/>
        </p:nvSpPr>
        <p:spPr>
          <a:xfrm>
            <a:off x="6516714" y="1166037"/>
            <a:ext cx="861133" cy="369332"/>
          </a:xfrm>
          <a:prstGeom prst="rect">
            <a:avLst/>
          </a:prstGeom>
          <a:solidFill>
            <a:schemeClr val="bg1"/>
          </a:solidFill>
          <a:ln>
            <a:solidFill>
              <a:srgbClr val="0070C0"/>
            </a:solidFill>
          </a:ln>
        </p:spPr>
        <p:txBody>
          <a:bodyPr wrap="none">
            <a:spAutoFit/>
          </a:bodyPr>
          <a:lstStyle/>
          <a:p>
            <a:r>
              <a:rPr lang="en-US" dirty="0" smtClean="0">
                <a:solidFill>
                  <a:srgbClr val="FF0000"/>
                </a:solidFill>
              </a:rPr>
              <a:t>+18 </a:t>
            </a:r>
            <a:r>
              <a:rPr lang="en-US" dirty="0" err="1" smtClean="0">
                <a:solidFill>
                  <a:srgbClr val="FF0000"/>
                </a:solidFill>
              </a:rPr>
              <a:t>ms</a:t>
            </a:r>
            <a:endParaRPr lang="en-US" dirty="0">
              <a:solidFill>
                <a:srgbClr val="FF00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0923" y="3916645"/>
            <a:ext cx="3872717" cy="2581811"/>
          </a:xfrm>
          <a:prstGeom prst="rect">
            <a:avLst/>
          </a:prstGeom>
        </p:spPr>
      </p:pic>
      <p:sp>
        <p:nvSpPr>
          <p:cNvPr id="11" name="Rectangle 10"/>
          <p:cNvSpPr/>
          <p:nvPr/>
        </p:nvSpPr>
        <p:spPr>
          <a:xfrm>
            <a:off x="6543505" y="3916645"/>
            <a:ext cx="861133" cy="369332"/>
          </a:xfrm>
          <a:prstGeom prst="rect">
            <a:avLst/>
          </a:prstGeom>
          <a:solidFill>
            <a:schemeClr val="bg1"/>
          </a:solidFill>
          <a:ln>
            <a:solidFill>
              <a:srgbClr val="0070C0"/>
            </a:solidFill>
          </a:ln>
        </p:spPr>
        <p:txBody>
          <a:bodyPr wrap="none">
            <a:spAutoFit/>
          </a:bodyPr>
          <a:lstStyle/>
          <a:p>
            <a:r>
              <a:rPr lang="en-US" dirty="0" smtClean="0">
                <a:solidFill>
                  <a:srgbClr val="FF0000"/>
                </a:solidFill>
              </a:rPr>
              <a:t>+36 </a:t>
            </a:r>
            <a:r>
              <a:rPr lang="en-US" dirty="0" err="1" smtClean="0">
                <a:solidFill>
                  <a:srgbClr val="FF0000"/>
                </a:solidFill>
              </a:rPr>
              <a:t>ms</a:t>
            </a:r>
            <a:endParaRPr lang="en-US" dirty="0">
              <a:solidFill>
                <a:srgbClr val="FF0000"/>
              </a:solidFill>
            </a:endParaRPr>
          </a:p>
        </p:txBody>
      </p:sp>
    </p:spTree>
    <p:extLst>
      <p:ext uri="{BB962C8B-B14F-4D97-AF65-F5344CB8AC3E}">
        <p14:creationId xmlns:p14="http://schemas.microsoft.com/office/powerpoint/2010/main" val="161967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08858"/>
            <a:ext cx="6324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rPr>
              <a:t>Time-resolved IR “tomography” of heat diffusion</a:t>
            </a:r>
            <a:endParaRPr lang="en-US" sz="3200" dirty="0">
              <a:solidFill>
                <a:srgbClr val="0070C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8" y="1238559"/>
            <a:ext cx="4495799" cy="296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196" t="4498" r="58486" b="6030"/>
          <a:stretch/>
        </p:blipFill>
        <p:spPr bwMode="auto">
          <a:xfrm>
            <a:off x="4848667" y="1266786"/>
            <a:ext cx="320257" cy="293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13293"/>
            <a:ext cx="3200400" cy="249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36309" y="1124259"/>
            <a:ext cx="593432" cy="369332"/>
          </a:xfrm>
          <a:prstGeom prst="rect">
            <a:avLst/>
          </a:prstGeom>
          <a:noFill/>
        </p:spPr>
        <p:txBody>
          <a:bodyPr wrap="none" rtlCol="0">
            <a:spAutoFit/>
          </a:bodyPr>
          <a:lstStyle/>
          <a:p>
            <a:r>
              <a:rPr lang="en-US" dirty="0" smtClean="0"/>
              <a:t>33.8</a:t>
            </a:r>
            <a:endParaRPr lang="en-US" dirty="0"/>
          </a:p>
        </p:txBody>
      </p:sp>
      <p:sp>
        <p:nvSpPr>
          <p:cNvPr id="7" name="TextBox 6"/>
          <p:cNvSpPr txBox="1"/>
          <p:nvPr/>
        </p:nvSpPr>
        <p:spPr>
          <a:xfrm>
            <a:off x="5136309" y="3927036"/>
            <a:ext cx="593432" cy="369332"/>
          </a:xfrm>
          <a:prstGeom prst="rect">
            <a:avLst/>
          </a:prstGeom>
          <a:noFill/>
        </p:spPr>
        <p:txBody>
          <a:bodyPr wrap="none" rtlCol="0">
            <a:spAutoFit/>
          </a:bodyPr>
          <a:lstStyle/>
          <a:p>
            <a:r>
              <a:rPr lang="en-US" dirty="0" smtClean="0"/>
              <a:t>21.7</a:t>
            </a:r>
            <a:endParaRPr lang="en-US" dirty="0"/>
          </a:p>
        </p:txBody>
      </p:sp>
      <p:sp>
        <p:nvSpPr>
          <p:cNvPr id="8" name="TextBox 7"/>
          <p:cNvSpPr txBox="1"/>
          <p:nvPr/>
        </p:nvSpPr>
        <p:spPr>
          <a:xfrm>
            <a:off x="5199542" y="2471373"/>
            <a:ext cx="614271" cy="369332"/>
          </a:xfrm>
          <a:prstGeom prst="rect">
            <a:avLst/>
          </a:prstGeom>
          <a:noFill/>
        </p:spPr>
        <p:txBody>
          <a:bodyPr wrap="none" rtlCol="0">
            <a:spAutoFit/>
          </a:bodyPr>
          <a:lstStyle/>
          <a:p>
            <a:r>
              <a:rPr lang="en-US" dirty="0" smtClean="0"/>
              <a:t>T (C)</a:t>
            </a:r>
            <a:endParaRPr lang="en-US" dirty="0"/>
          </a:p>
        </p:txBody>
      </p:sp>
      <p:sp>
        <p:nvSpPr>
          <p:cNvPr id="9" name="TextBox 8"/>
          <p:cNvSpPr txBox="1"/>
          <p:nvPr/>
        </p:nvSpPr>
        <p:spPr>
          <a:xfrm>
            <a:off x="134014" y="4228561"/>
            <a:ext cx="8839200" cy="646331"/>
          </a:xfrm>
          <a:prstGeom prst="rect">
            <a:avLst/>
          </a:prstGeom>
          <a:noFill/>
        </p:spPr>
        <p:txBody>
          <a:bodyPr wrap="square" rtlCol="0">
            <a:spAutoFit/>
          </a:bodyPr>
          <a:lstStyle/>
          <a:p>
            <a:r>
              <a:rPr lang="en-US" dirty="0" smtClean="0"/>
              <a:t>Image was </a:t>
            </a:r>
            <a:r>
              <a:rPr lang="en-US" smtClean="0"/>
              <a:t>taken </a:t>
            </a:r>
            <a:r>
              <a:rPr lang="en-US" smtClean="0">
                <a:latin typeface="Symbol" panose="05050102010706020507" pitchFamily="18" charset="2"/>
              </a:rPr>
              <a:t>~</a:t>
            </a:r>
            <a:r>
              <a:rPr lang="en-US" smtClean="0"/>
              <a:t>9 </a:t>
            </a:r>
            <a:r>
              <a:rPr lang="en-US" dirty="0" err="1" smtClean="0"/>
              <a:t>ms</a:t>
            </a:r>
            <a:r>
              <a:rPr lang="en-US" dirty="0" smtClean="0"/>
              <a:t> after the current pulse has been applied. Fine details of thermal diffusivity profile are seen revealing the underlying cable and its edge profile.</a:t>
            </a:r>
            <a:endParaRPr lang="en-US" dirty="0"/>
          </a:p>
        </p:txBody>
      </p:sp>
      <p:sp>
        <p:nvSpPr>
          <p:cNvPr id="10" name="TextBox 9"/>
          <p:cNvSpPr txBox="1"/>
          <p:nvPr/>
        </p:nvSpPr>
        <p:spPr>
          <a:xfrm>
            <a:off x="227049" y="5069147"/>
            <a:ext cx="2514600" cy="923330"/>
          </a:xfrm>
          <a:prstGeom prst="rect">
            <a:avLst/>
          </a:prstGeom>
          <a:noFill/>
          <a:ln>
            <a:solidFill>
              <a:srgbClr val="FF0000"/>
            </a:solidFill>
          </a:ln>
        </p:spPr>
        <p:txBody>
          <a:bodyPr wrap="square" rtlCol="0">
            <a:spAutoFit/>
          </a:bodyPr>
          <a:lstStyle/>
          <a:p>
            <a:r>
              <a:rPr lang="en-US" i="1" dirty="0" smtClean="0"/>
              <a:t>Heat diffusion time and dimensional scale are related as:  </a:t>
            </a:r>
            <a:r>
              <a:rPr lang="en-US" dirty="0" smtClean="0">
                <a:latin typeface="Symbol" panose="05050102010706020507" pitchFamily="18" charset="2"/>
              </a:rPr>
              <a:t>t=</a:t>
            </a:r>
            <a:r>
              <a:rPr lang="en-US" dirty="0" smtClean="0"/>
              <a:t>a</a:t>
            </a:r>
            <a:r>
              <a:rPr lang="en-US" baseline="30000" dirty="0" smtClean="0"/>
              <a:t>2</a:t>
            </a:r>
            <a:r>
              <a:rPr lang="en-US" dirty="0" smtClean="0"/>
              <a:t>/D</a:t>
            </a:r>
            <a:endParaRPr lang="en-US" dirty="0">
              <a:latin typeface="Symbol" panose="05050102010706020507" pitchFamily="18" charset="2"/>
            </a:endParaRPr>
          </a:p>
        </p:txBody>
      </p:sp>
      <p:sp>
        <p:nvSpPr>
          <p:cNvPr id="11" name="TextBox 10"/>
          <p:cNvSpPr txBox="1"/>
          <p:nvPr/>
        </p:nvSpPr>
        <p:spPr>
          <a:xfrm>
            <a:off x="2964058" y="4874892"/>
            <a:ext cx="5629475" cy="1323439"/>
          </a:xfrm>
          <a:prstGeom prst="rect">
            <a:avLst/>
          </a:prstGeom>
          <a:noFill/>
        </p:spPr>
        <p:txBody>
          <a:bodyPr wrap="square" rtlCol="0">
            <a:spAutoFit/>
          </a:bodyPr>
          <a:lstStyle/>
          <a:p>
            <a:r>
              <a:rPr lang="en-US" dirty="0" smtClean="0"/>
              <a:t>For copper: </a:t>
            </a:r>
            <a:r>
              <a:rPr lang="en-US" dirty="0"/>
              <a:t>D= </a:t>
            </a:r>
            <a:r>
              <a:rPr lang="en-US" dirty="0" smtClean="0"/>
              <a:t>1.16 x </a:t>
            </a:r>
            <a:r>
              <a:rPr lang="en-US" dirty="0" smtClean="0"/>
              <a:t>10</a:t>
            </a:r>
            <a:r>
              <a:rPr lang="en-US" baseline="30000" dirty="0" smtClean="0"/>
              <a:t>-4</a:t>
            </a:r>
            <a:r>
              <a:rPr lang="en-US" dirty="0" smtClean="0"/>
              <a:t>  m</a:t>
            </a:r>
            <a:r>
              <a:rPr lang="en-US" baseline="30000" dirty="0" smtClean="0"/>
              <a:t>2</a:t>
            </a:r>
            <a:r>
              <a:rPr lang="en-US" dirty="0" smtClean="0"/>
              <a:t>/s (293 K), </a:t>
            </a:r>
          </a:p>
          <a:p>
            <a:r>
              <a:rPr lang="en-US" dirty="0" smtClean="0"/>
              <a:t>hence at </a:t>
            </a:r>
            <a:r>
              <a:rPr lang="en-US" dirty="0" smtClean="0">
                <a:latin typeface="Symbol" panose="05050102010706020507" pitchFamily="18" charset="2"/>
              </a:rPr>
              <a:t>t</a:t>
            </a:r>
            <a:r>
              <a:rPr lang="en-US" dirty="0" smtClean="0"/>
              <a:t> = 9 </a:t>
            </a:r>
            <a:r>
              <a:rPr lang="en-US" dirty="0" err="1" smtClean="0"/>
              <a:t>ms</a:t>
            </a:r>
            <a:r>
              <a:rPr lang="en-US" dirty="0" smtClean="0"/>
              <a:t> we are probing depths of </a:t>
            </a:r>
            <a:r>
              <a:rPr lang="en-US" dirty="0" smtClean="0">
                <a:latin typeface="Symbol" panose="05050102010706020507" pitchFamily="18" charset="2"/>
              </a:rPr>
              <a:t>~</a:t>
            </a:r>
            <a:r>
              <a:rPr lang="en-US" dirty="0" smtClean="0"/>
              <a:t> 1 mm</a:t>
            </a:r>
          </a:p>
          <a:p>
            <a:endParaRPr lang="en-US" sz="800" dirty="0" smtClean="0"/>
          </a:p>
          <a:p>
            <a:r>
              <a:rPr lang="en-US" dirty="0" smtClean="0"/>
              <a:t>For </a:t>
            </a:r>
            <a:r>
              <a:rPr lang="en-US" dirty="0" err="1"/>
              <a:t>K</a:t>
            </a:r>
            <a:r>
              <a:rPr lang="en-US" dirty="0" err="1" smtClean="0"/>
              <a:t>apton</a:t>
            </a:r>
            <a:r>
              <a:rPr lang="en-US" dirty="0" smtClean="0"/>
              <a:t> insulation</a:t>
            </a:r>
            <a:r>
              <a:rPr lang="en-US" dirty="0"/>
              <a:t>: </a:t>
            </a:r>
            <a:r>
              <a:rPr lang="en-US" dirty="0" smtClean="0"/>
              <a:t>D= </a:t>
            </a:r>
            <a:r>
              <a:rPr lang="en-US" dirty="0" smtClean="0"/>
              <a:t>1.8 x 10</a:t>
            </a:r>
            <a:r>
              <a:rPr lang="en-US" baseline="30000" dirty="0" smtClean="0"/>
              <a:t>-7</a:t>
            </a:r>
            <a:r>
              <a:rPr lang="en-US" dirty="0" smtClean="0"/>
              <a:t>(293 </a:t>
            </a:r>
            <a:r>
              <a:rPr lang="en-US" dirty="0" smtClean="0"/>
              <a:t>K)</a:t>
            </a:r>
          </a:p>
          <a:p>
            <a:r>
              <a:rPr lang="en-US" dirty="0" smtClean="0"/>
              <a:t>hence at </a:t>
            </a:r>
            <a:r>
              <a:rPr lang="en-US" dirty="0">
                <a:latin typeface="Symbol" panose="05050102010706020507" pitchFamily="18" charset="2"/>
              </a:rPr>
              <a:t>t</a:t>
            </a:r>
            <a:r>
              <a:rPr lang="en-US" dirty="0"/>
              <a:t> = </a:t>
            </a:r>
            <a:r>
              <a:rPr lang="en-US" dirty="0" smtClean="0"/>
              <a:t>9 </a:t>
            </a:r>
            <a:r>
              <a:rPr lang="en-US" dirty="0" err="1" smtClean="0"/>
              <a:t>ms</a:t>
            </a:r>
            <a:r>
              <a:rPr lang="en-US" dirty="0" smtClean="0"/>
              <a:t> we are probing depths of </a:t>
            </a:r>
            <a:r>
              <a:rPr lang="en-US" dirty="0" smtClean="0">
                <a:latin typeface="Symbol" panose="05050102010706020507" pitchFamily="18" charset="2"/>
              </a:rPr>
              <a:t>~</a:t>
            </a:r>
            <a:r>
              <a:rPr lang="en-US" dirty="0" smtClean="0"/>
              <a:t> </a:t>
            </a:r>
            <a:r>
              <a:rPr lang="en-US" dirty="0" smtClean="0">
                <a:solidFill>
                  <a:srgbClr val="C00000"/>
                </a:solidFill>
              </a:rPr>
              <a:t>40 micron</a:t>
            </a:r>
            <a:endParaRPr lang="en-US" dirty="0">
              <a:solidFill>
                <a:srgbClr val="C00000"/>
              </a:solidFill>
            </a:endParaRPr>
          </a:p>
        </p:txBody>
      </p:sp>
      <p:sp>
        <p:nvSpPr>
          <p:cNvPr id="12" name="TextBox 11"/>
          <p:cNvSpPr txBox="1"/>
          <p:nvPr/>
        </p:nvSpPr>
        <p:spPr>
          <a:xfrm>
            <a:off x="818899" y="6260068"/>
            <a:ext cx="7602338" cy="369332"/>
          </a:xfrm>
          <a:prstGeom prst="rect">
            <a:avLst/>
          </a:prstGeom>
          <a:solidFill>
            <a:schemeClr val="accent3">
              <a:lumMod val="40000"/>
              <a:lumOff val="60000"/>
            </a:schemeClr>
          </a:solidFill>
        </p:spPr>
        <p:txBody>
          <a:bodyPr wrap="none" rtlCol="0">
            <a:spAutoFit/>
          </a:bodyPr>
          <a:lstStyle/>
          <a:p>
            <a:r>
              <a:rPr lang="en-US" b="1" dirty="0" smtClean="0">
                <a:solidFill>
                  <a:srgbClr val="008000"/>
                </a:solidFill>
              </a:rPr>
              <a:t>An effective tool for testing uniformity of the insulation layer under the trace!</a:t>
            </a:r>
            <a:endParaRPr lang="en-US" b="1" dirty="0">
              <a:solidFill>
                <a:srgbClr val="008000"/>
              </a:solidFill>
            </a:endParaRPr>
          </a:p>
        </p:txBody>
      </p:sp>
    </p:spTree>
    <p:extLst>
      <p:ext uri="{BB962C8B-B14F-4D97-AF65-F5344CB8AC3E}">
        <p14:creationId xmlns:p14="http://schemas.microsoft.com/office/powerpoint/2010/main" val="40318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0476" y="152399"/>
            <a:ext cx="71628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rPr>
              <a:t>Epoxy thickness variations under the heater trace</a:t>
            </a:r>
            <a:endParaRPr lang="en-US" sz="3200" dirty="0">
              <a:solidFill>
                <a:srgbClr val="0070C0"/>
              </a:solidFill>
            </a:endParaRPr>
          </a:p>
        </p:txBody>
      </p:sp>
      <p:sp>
        <p:nvSpPr>
          <p:cNvPr id="3" name="TextBox 2"/>
          <p:cNvSpPr txBox="1"/>
          <p:nvPr/>
        </p:nvSpPr>
        <p:spPr>
          <a:xfrm>
            <a:off x="914400" y="5734224"/>
            <a:ext cx="7282763" cy="400110"/>
          </a:xfrm>
          <a:prstGeom prst="rect">
            <a:avLst/>
          </a:prstGeom>
          <a:noFill/>
        </p:spPr>
        <p:txBody>
          <a:bodyPr wrap="none" rtlCol="0">
            <a:spAutoFit/>
          </a:bodyPr>
          <a:lstStyle/>
          <a:p>
            <a:r>
              <a:rPr lang="en-US" sz="2000" b="1" dirty="0" smtClean="0">
                <a:solidFill>
                  <a:srgbClr val="008000"/>
                </a:solidFill>
              </a:rPr>
              <a:t>Can be readily probed with a non-destructive IR imaging technique</a:t>
            </a:r>
            <a:endParaRPr lang="en-US" sz="2000" b="1" dirty="0">
              <a:solidFill>
                <a:srgbClr val="008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44" b="-1"/>
          <a:stretch/>
        </p:blipFill>
        <p:spPr>
          <a:xfrm>
            <a:off x="1267019" y="1676400"/>
            <a:ext cx="1742756" cy="345077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39"/>
          <a:stretch/>
        </p:blipFill>
        <p:spPr>
          <a:xfrm>
            <a:off x="4038600" y="1696832"/>
            <a:ext cx="3574676" cy="3443598"/>
          </a:xfrm>
          <a:prstGeom prst="rect">
            <a:avLst/>
          </a:prstGeom>
        </p:spPr>
      </p:pic>
      <p:sp>
        <p:nvSpPr>
          <p:cNvPr id="6" name="TextBox 5"/>
          <p:cNvSpPr txBox="1"/>
          <p:nvPr/>
        </p:nvSpPr>
        <p:spPr>
          <a:xfrm>
            <a:off x="1752600" y="5215579"/>
            <a:ext cx="466794" cy="400110"/>
          </a:xfrm>
          <a:prstGeom prst="rect">
            <a:avLst/>
          </a:prstGeom>
          <a:noFill/>
        </p:spPr>
        <p:txBody>
          <a:bodyPr wrap="none" rtlCol="0">
            <a:spAutoFit/>
          </a:bodyPr>
          <a:lstStyle/>
          <a:p>
            <a:r>
              <a:rPr lang="en-US" sz="2000" b="1" dirty="0" smtClean="0"/>
              <a:t>OL</a:t>
            </a:r>
            <a:endParaRPr lang="en-US" sz="2000" b="1" dirty="0"/>
          </a:p>
        </p:txBody>
      </p:sp>
      <p:sp>
        <p:nvSpPr>
          <p:cNvPr id="7" name="TextBox 6"/>
          <p:cNvSpPr txBox="1"/>
          <p:nvPr/>
        </p:nvSpPr>
        <p:spPr>
          <a:xfrm>
            <a:off x="5825938" y="5124100"/>
            <a:ext cx="362600" cy="400110"/>
          </a:xfrm>
          <a:prstGeom prst="rect">
            <a:avLst/>
          </a:prstGeom>
          <a:noFill/>
        </p:spPr>
        <p:txBody>
          <a:bodyPr wrap="none" rtlCol="0">
            <a:spAutoFit/>
          </a:bodyPr>
          <a:lstStyle/>
          <a:p>
            <a:r>
              <a:rPr lang="en-US" sz="2000" b="1" dirty="0" smtClean="0"/>
              <a:t>IL</a:t>
            </a:r>
            <a:endParaRPr lang="en-US" sz="2000" b="1" dirty="0"/>
          </a:p>
        </p:txBody>
      </p:sp>
    </p:spTree>
    <p:extLst>
      <p:ext uri="{BB962C8B-B14F-4D97-AF65-F5344CB8AC3E}">
        <p14:creationId xmlns:p14="http://schemas.microsoft.com/office/powerpoint/2010/main" val="109676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76200"/>
            <a:ext cx="7086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2">
                    <a:lumMod val="75000"/>
                  </a:schemeClr>
                </a:solidFill>
                <a:latin typeface="+mj-lt"/>
                <a:ea typeface="+mj-ea"/>
                <a:cs typeface="+mj-cs"/>
              </a:defRPr>
            </a:lvl1pPr>
          </a:lstStyle>
          <a:p>
            <a:r>
              <a:rPr lang="en-US" sz="3200" dirty="0" smtClean="0">
                <a:solidFill>
                  <a:srgbClr val="0070C0"/>
                </a:solidFill>
              </a:rPr>
              <a:t>Bubbles in the HQ heater (HQ02 Coil 16)</a:t>
            </a:r>
            <a:endParaRPr lang="en-US" sz="3200" dirty="0">
              <a:solidFill>
                <a:srgbClr val="0070C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384051"/>
            <a:ext cx="7467600" cy="2470897"/>
          </a:xfrm>
          <a:prstGeom prst="rect">
            <a:avLst/>
          </a:prstGeom>
        </p:spPr>
      </p:pic>
      <p:cxnSp>
        <p:nvCxnSpPr>
          <p:cNvPr id="5" name="Straight Arrow Connector 4"/>
          <p:cNvCxnSpPr/>
          <p:nvPr/>
        </p:nvCxnSpPr>
        <p:spPr>
          <a:xfrm flipH="1">
            <a:off x="4419600" y="1600200"/>
            <a:ext cx="762000" cy="19050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81600" y="1369367"/>
            <a:ext cx="1313180" cy="461665"/>
          </a:xfrm>
          <a:prstGeom prst="rect">
            <a:avLst/>
          </a:prstGeom>
          <a:noFill/>
        </p:spPr>
        <p:txBody>
          <a:bodyPr wrap="none" rtlCol="0">
            <a:spAutoFit/>
          </a:bodyPr>
          <a:lstStyle/>
          <a:p>
            <a:r>
              <a:rPr lang="en-US" sz="2400" dirty="0" smtClean="0">
                <a:solidFill>
                  <a:srgbClr val="FF0000"/>
                </a:solidFill>
              </a:rPr>
              <a:t>“bubble”</a:t>
            </a:r>
            <a:endParaRPr lang="en-US" sz="2400" dirty="0">
              <a:solidFill>
                <a:srgbClr val="FF0000"/>
              </a:solidFill>
            </a:endParaRPr>
          </a:p>
        </p:txBody>
      </p:sp>
    </p:spTree>
    <p:extLst>
      <p:ext uri="{BB962C8B-B14F-4D97-AF65-F5344CB8AC3E}">
        <p14:creationId xmlns:p14="http://schemas.microsoft.com/office/powerpoint/2010/main" val="97123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181" y="119743"/>
            <a:ext cx="70104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rPr>
              <a:t>Bubbles in the HQ heater (HQ02 Coil 16)</a:t>
            </a:r>
            <a:endParaRPr lang="en-US" sz="3200" dirty="0">
              <a:solidFill>
                <a:srgbClr val="0070C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15" y="1384143"/>
            <a:ext cx="3111500" cy="1477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27034" y="1377055"/>
            <a:ext cx="628698" cy="369332"/>
          </a:xfrm>
          <a:prstGeom prst="rect">
            <a:avLst/>
          </a:prstGeom>
          <a:noFill/>
        </p:spPr>
        <p:txBody>
          <a:bodyPr wrap="none" rtlCol="0">
            <a:spAutoFit/>
          </a:bodyPr>
          <a:lstStyle/>
          <a:p>
            <a:r>
              <a:rPr lang="en-US" dirty="0" smtClean="0"/>
              <a:t>0 </a:t>
            </a:r>
            <a:r>
              <a:rPr lang="en-US" dirty="0" err="1" smtClean="0"/>
              <a:t>ms</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38" y="3132831"/>
            <a:ext cx="3162817"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82460" y="3132831"/>
            <a:ext cx="861133" cy="369332"/>
          </a:xfrm>
          <a:prstGeom prst="rect">
            <a:avLst/>
          </a:prstGeom>
          <a:noFill/>
        </p:spPr>
        <p:txBody>
          <a:bodyPr wrap="none" rtlCol="0">
            <a:spAutoFit/>
          </a:bodyPr>
          <a:lstStyle/>
          <a:p>
            <a:r>
              <a:rPr lang="en-US" dirty="0" smtClean="0"/>
              <a:t>+18 </a:t>
            </a:r>
            <a:r>
              <a:rPr lang="en-US" dirty="0" err="1" smtClean="0"/>
              <a:t>ms</a:t>
            </a:r>
            <a:endParaRPr lang="en-US"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79" y="4813143"/>
            <a:ext cx="3126476" cy="147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53738" y="4797287"/>
            <a:ext cx="914033" cy="369332"/>
          </a:xfrm>
          <a:prstGeom prst="rect">
            <a:avLst/>
          </a:prstGeom>
          <a:noFill/>
        </p:spPr>
        <p:txBody>
          <a:bodyPr wrap="none" rtlCol="0">
            <a:spAutoFit/>
          </a:bodyPr>
          <a:lstStyle/>
          <a:p>
            <a:r>
              <a:rPr lang="en-US" dirty="0" smtClean="0"/>
              <a:t>+ 18 </a:t>
            </a:r>
            <a:r>
              <a:rPr lang="en-US" dirty="0" err="1" smtClean="0"/>
              <a:t>ms</a:t>
            </a:r>
            <a:endParaRPr lang="en-US" dirty="0"/>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798" y="1409023"/>
            <a:ext cx="3089336" cy="146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074464" y="1409023"/>
            <a:ext cx="861133" cy="369332"/>
          </a:xfrm>
          <a:prstGeom prst="rect">
            <a:avLst/>
          </a:prstGeom>
          <a:noFill/>
        </p:spPr>
        <p:txBody>
          <a:bodyPr wrap="none" rtlCol="0">
            <a:spAutoFit/>
          </a:bodyPr>
          <a:lstStyle/>
          <a:p>
            <a:r>
              <a:rPr lang="en-US" dirty="0" smtClean="0"/>
              <a:t>+18 </a:t>
            </a:r>
            <a:r>
              <a:rPr lang="en-US" dirty="0" err="1" smtClean="0"/>
              <a:t>ms</a:t>
            </a:r>
            <a:endParaRPr lang="en-US" dirty="0"/>
          </a:p>
        </p:txBody>
      </p:sp>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798" y="3125813"/>
            <a:ext cx="3089336" cy="146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130467" y="3109219"/>
            <a:ext cx="861133" cy="369332"/>
          </a:xfrm>
          <a:prstGeom prst="rect">
            <a:avLst/>
          </a:prstGeom>
          <a:noFill/>
        </p:spPr>
        <p:txBody>
          <a:bodyPr wrap="none" rtlCol="0">
            <a:spAutoFit/>
          </a:bodyPr>
          <a:lstStyle/>
          <a:p>
            <a:r>
              <a:rPr lang="en-US" dirty="0" smtClean="0"/>
              <a:t>+36 </a:t>
            </a:r>
            <a:r>
              <a:rPr lang="en-US" dirty="0" err="1" smtClean="0"/>
              <a:t>ms</a:t>
            </a:r>
            <a:endParaRPr lang="en-US" dirty="0"/>
          </a:p>
        </p:txBody>
      </p:sp>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797" y="4860371"/>
            <a:ext cx="3089337" cy="144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073515" y="4845111"/>
            <a:ext cx="861133" cy="369332"/>
          </a:xfrm>
          <a:prstGeom prst="rect">
            <a:avLst/>
          </a:prstGeom>
          <a:noFill/>
        </p:spPr>
        <p:txBody>
          <a:bodyPr wrap="none" rtlCol="0">
            <a:spAutoFit/>
          </a:bodyPr>
          <a:lstStyle/>
          <a:p>
            <a:r>
              <a:rPr lang="en-US" dirty="0" smtClean="0"/>
              <a:t>+36 </a:t>
            </a:r>
            <a:r>
              <a:rPr lang="en-US" dirty="0" err="1" smtClean="0"/>
              <a:t>ms</a:t>
            </a:r>
            <a:endParaRPr lang="en-US" dirty="0"/>
          </a:p>
        </p:txBody>
      </p:sp>
      <p:sp>
        <p:nvSpPr>
          <p:cNvPr id="15" name="TextBox 14"/>
          <p:cNvSpPr txBox="1"/>
          <p:nvPr/>
        </p:nvSpPr>
        <p:spPr>
          <a:xfrm>
            <a:off x="2907240" y="914400"/>
            <a:ext cx="3496983" cy="369332"/>
          </a:xfrm>
          <a:prstGeom prst="rect">
            <a:avLst/>
          </a:prstGeom>
          <a:noFill/>
        </p:spPr>
        <p:txBody>
          <a:bodyPr wrap="none" rtlCol="0">
            <a:spAutoFit/>
          </a:bodyPr>
          <a:lstStyle/>
          <a:p>
            <a:r>
              <a:rPr lang="en-US" dirty="0" smtClean="0">
                <a:latin typeface="Symbol" panose="05050102010706020507" pitchFamily="18" charset="2"/>
              </a:rPr>
              <a:t>~ </a:t>
            </a:r>
            <a:r>
              <a:rPr lang="en-US" dirty="0" smtClean="0"/>
              <a:t>126 </a:t>
            </a:r>
            <a:r>
              <a:rPr lang="en-US" dirty="0" err="1" smtClean="0"/>
              <a:t>ms</a:t>
            </a:r>
            <a:r>
              <a:rPr lang="en-US" dirty="0" smtClean="0"/>
              <a:t> time interval; 350 V pulse</a:t>
            </a:r>
            <a:endParaRPr lang="en-US" dirty="0"/>
          </a:p>
        </p:txBody>
      </p:sp>
      <p:pic>
        <p:nvPicPr>
          <p:cNvPr id="1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4226" t="-606" r="33812" b="2618"/>
          <a:stretch/>
        </p:blipFill>
        <p:spPr bwMode="auto">
          <a:xfrm flipH="1">
            <a:off x="319571" y="1911747"/>
            <a:ext cx="378238" cy="149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95943" y="3369923"/>
            <a:ext cx="593432" cy="369332"/>
          </a:xfrm>
          <a:prstGeom prst="rect">
            <a:avLst/>
          </a:prstGeom>
          <a:noFill/>
        </p:spPr>
        <p:txBody>
          <a:bodyPr wrap="none" rtlCol="0">
            <a:spAutoFit/>
          </a:bodyPr>
          <a:lstStyle/>
          <a:p>
            <a:r>
              <a:rPr lang="en-US" dirty="0" smtClean="0"/>
              <a:t>21.7</a:t>
            </a:r>
            <a:endParaRPr lang="en-US" dirty="0"/>
          </a:p>
        </p:txBody>
      </p:sp>
      <p:sp>
        <p:nvSpPr>
          <p:cNvPr id="18" name="TextBox 17"/>
          <p:cNvSpPr txBox="1"/>
          <p:nvPr/>
        </p:nvSpPr>
        <p:spPr>
          <a:xfrm>
            <a:off x="211974" y="1542415"/>
            <a:ext cx="593432" cy="369332"/>
          </a:xfrm>
          <a:prstGeom prst="rect">
            <a:avLst/>
          </a:prstGeom>
          <a:noFill/>
        </p:spPr>
        <p:txBody>
          <a:bodyPr wrap="none" rtlCol="0">
            <a:spAutoFit/>
          </a:bodyPr>
          <a:lstStyle/>
          <a:p>
            <a:r>
              <a:rPr lang="en-US" dirty="0" smtClean="0"/>
              <a:t>30.1</a:t>
            </a:r>
            <a:endParaRPr lang="en-US" dirty="0"/>
          </a:p>
        </p:txBody>
      </p:sp>
      <p:sp>
        <p:nvSpPr>
          <p:cNvPr id="19" name="TextBox 18"/>
          <p:cNvSpPr txBox="1"/>
          <p:nvPr/>
        </p:nvSpPr>
        <p:spPr>
          <a:xfrm>
            <a:off x="218416" y="1283732"/>
            <a:ext cx="614271" cy="369332"/>
          </a:xfrm>
          <a:prstGeom prst="rect">
            <a:avLst/>
          </a:prstGeom>
          <a:noFill/>
        </p:spPr>
        <p:txBody>
          <a:bodyPr wrap="none" rtlCol="0">
            <a:spAutoFit/>
          </a:bodyPr>
          <a:lstStyle/>
          <a:p>
            <a:r>
              <a:rPr lang="en-US" dirty="0" smtClean="0"/>
              <a:t>T (C)</a:t>
            </a:r>
            <a:endParaRPr lang="en-US" dirty="0"/>
          </a:p>
        </p:txBody>
      </p:sp>
    </p:spTree>
    <p:extLst>
      <p:ext uri="{BB962C8B-B14F-4D97-AF65-F5344CB8AC3E}">
        <p14:creationId xmlns:p14="http://schemas.microsoft.com/office/powerpoint/2010/main" val="368963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Heater plan for the short QXF one year ago</a:t>
            </a:r>
            <a:endParaRPr lang="en-US" dirty="0"/>
          </a:p>
        </p:txBody>
      </p:sp>
      <p:sp>
        <p:nvSpPr>
          <p:cNvPr id="3" name="Rectangle 2"/>
          <p:cNvSpPr>
            <a:spLocks noChangeArrowheads="1"/>
          </p:cNvSpPr>
          <p:nvPr/>
        </p:nvSpPr>
        <p:spPr bwMode="auto">
          <a:xfrm>
            <a:off x="457200" y="909221"/>
            <a:ext cx="83057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1"/>
            <a:r>
              <a:rPr lang="en-US" altLang="en-US" sz="1400" b="1" u="sng" dirty="0">
                <a:solidFill>
                  <a:srgbClr val="1F497D"/>
                </a:solidFill>
              </a:rPr>
              <a:t>Coil </a:t>
            </a:r>
            <a:r>
              <a:rPr lang="en-US" altLang="en-US" sz="1400" b="1" u="sng" dirty="0" smtClean="0">
                <a:solidFill>
                  <a:srgbClr val="1F497D"/>
                </a:solidFill>
              </a:rPr>
              <a:t>1: LARP</a:t>
            </a:r>
            <a:endParaRPr lang="en-US" altLang="en-US" sz="1400" b="1" u="sng" dirty="0">
              <a:solidFill>
                <a:srgbClr val="1F497D"/>
              </a:solidFill>
            </a:endParaRPr>
          </a:p>
          <a:p>
            <a:pPr lvl="1"/>
            <a:endParaRPr lang="en-US" altLang="en-US" sz="1400" u="sng" dirty="0">
              <a:solidFill>
                <a:srgbClr val="1F497D"/>
              </a:solidFill>
            </a:endParaRPr>
          </a:p>
          <a:p>
            <a:pPr marL="742950" lvl="1" indent="-285750">
              <a:lnSpc>
                <a:spcPct val="150000"/>
              </a:lnSpc>
              <a:buFont typeface="Wingdings" panose="05000000000000000000" pitchFamily="2" charset="2"/>
              <a:buChar char="Ø"/>
            </a:pPr>
            <a:r>
              <a:rPr lang="en-US" altLang="en-US" sz="1400" dirty="0">
                <a:solidFill>
                  <a:srgbClr val="1F497D"/>
                </a:solidFill>
              </a:rPr>
              <a:t>IL :“SS only”</a:t>
            </a:r>
          </a:p>
          <a:p>
            <a:pPr marL="742950" lvl="1" indent="-285750">
              <a:lnSpc>
                <a:spcPct val="150000"/>
              </a:lnSpc>
              <a:buFont typeface="Wingdings" panose="05000000000000000000" pitchFamily="2" charset="2"/>
              <a:buChar char="Ø"/>
            </a:pPr>
            <a:r>
              <a:rPr lang="en-US" altLang="en-US" sz="1400" dirty="0">
                <a:solidFill>
                  <a:srgbClr val="1F497D"/>
                </a:solidFill>
              </a:rPr>
              <a:t>OL: “SS </a:t>
            </a:r>
            <a:r>
              <a:rPr lang="en-US" altLang="en-US" sz="1400" dirty="0" smtClean="0">
                <a:solidFill>
                  <a:srgbClr val="1F497D"/>
                </a:solidFill>
              </a:rPr>
              <a:t>only</a:t>
            </a:r>
            <a:endParaRPr lang="en-US" altLang="en-US" sz="1400" dirty="0"/>
          </a:p>
          <a:p>
            <a:pPr marL="457200" marR="0" lvl="1" indent="0" algn="l" defTabSz="914400" rtl="0" eaLnBrk="1" fontAlgn="base" latinLnBrk="0" hangingPunct="1">
              <a:lnSpc>
                <a:spcPct val="100000"/>
              </a:lnSpc>
              <a:spcBef>
                <a:spcPct val="0"/>
              </a:spcBef>
              <a:spcAft>
                <a:spcPct val="0"/>
              </a:spcAft>
              <a:buClrTx/>
              <a:buSzTx/>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lvl="1"/>
            <a:r>
              <a:rPr kumimoji="0" lang="en-US" altLang="en-US" sz="1400" b="1" i="0" u="sng" strike="noStrike" cap="none" normalizeH="0" baseline="0" dirty="0" smtClean="0">
                <a:ln>
                  <a:noFill/>
                </a:ln>
                <a:solidFill>
                  <a:srgbClr val="1F497D"/>
                </a:solidFill>
                <a:effectLst/>
                <a:latin typeface="Arial" pitchFamily="34" charset="0"/>
                <a:cs typeface="Arial" pitchFamily="34" charset="0"/>
              </a:rPr>
              <a:t>Coil 1: CERN</a:t>
            </a:r>
          </a:p>
          <a:p>
            <a:pPr lvl="1"/>
            <a:endParaRPr kumimoji="0" lang="en-US" altLang="en-US" sz="1400" b="0" i="0" u="sng" strike="noStrike" cap="none" normalizeH="0" baseline="0" dirty="0" smtClean="0">
              <a:ln>
                <a:noFill/>
              </a:ln>
              <a:solidFill>
                <a:srgbClr val="1F497D"/>
              </a:solidFill>
              <a:effectLst/>
              <a:latin typeface="Arial" pitchFamily="34" charset="0"/>
              <a:cs typeface="Arial" pitchFamily="34" charset="0"/>
            </a:endParaRPr>
          </a:p>
          <a:p>
            <a:pPr marL="742950" lvl="1" indent="-285750">
              <a:lnSpc>
                <a:spcPct val="150000"/>
              </a:lnSpc>
              <a:buFont typeface="Wingdings" panose="05000000000000000000" pitchFamily="2" charset="2"/>
              <a:buChar char="Ø"/>
            </a:pPr>
            <a:r>
              <a:rPr kumimoji="0" lang="en-US" altLang="en-US" sz="1400" b="0" i="0" u="none" strike="noStrike" cap="none" normalizeH="0" baseline="0" dirty="0" smtClean="0">
                <a:ln>
                  <a:noFill/>
                </a:ln>
                <a:solidFill>
                  <a:srgbClr val="1F497D"/>
                </a:solidFill>
                <a:effectLst/>
                <a:latin typeface="Arial" pitchFamily="34" charset="0"/>
                <a:cs typeface="Arial" pitchFamily="34" charset="0"/>
              </a:rPr>
              <a:t>IL :</a:t>
            </a:r>
            <a:r>
              <a:rPr lang="en-US" altLang="en-US" sz="1400" dirty="0" smtClean="0">
                <a:solidFill>
                  <a:srgbClr val="1F497D"/>
                </a:solidFill>
              </a:rPr>
              <a:t>“SS </a:t>
            </a:r>
            <a:r>
              <a:rPr lang="en-US" altLang="en-US" sz="1400" dirty="0">
                <a:solidFill>
                  <a:srgbClr val="1F497D"/>
                </a:solidFill>
              </a:rPr>
              <a:t>only</a:t>
            </a:r>
            <a:r>
              <a:rPr lang="en-US" altLang="en-US" sz="1400" dirty="0" smtClean="0">
                <a:solidFill>
                  <a:srgbClr val="1F497D"/>
                </a:solidFill>
              </a:rPr>
              <a:t>”</a:t>
            </a:r>
          </a:p>
          <a:p>
            <a:pPr marL="742950" lvl="1" indent="-285750">
              <a:lnSpc>
                <a:spcPct val="150000"/>
              </a:lnSpc>
              <a:buFont typeface="Wingdings" panose="05000000000000000000" pitchFamily="2" charset="2"/>
              <a:buChar char="Ø"/>
            </a:pPr>
            <a:r>
              <a:rPr lang="en-US" altLang="en-US" sz="1400" dirty="0" smtClean="0">
                <a:solidFill>
                  <a:srgbClr val="1F497D"/>
                </a:solidFill>
              </a:rPr>
              <a:t>OL: “SS </a:t>
            </a:r>
            <a:r>
              <a:rPr lang="en-US" altLang="en-US" sz="1400" dirty="0">
                <a:solidFill>
                  <a:srgbClr val="1F497D"/>
                </a:solidFill>
              </a:rPr>
              <a:t>only</a:t>
            </a:r>
            <a:r>
              <a:rPr lang="en-US" altLang="en-US" sz="1400" dirty="0" smtClean="0">
                <a:solidFill>
                  <a:srgbClr val="1F497D"/>
                </a:solidFill>
              </a:rPr>
              <a:t>”</a:t>
            </a:r>
          </a:p>
          <a:p>
            <a:pPr lvl="1"/>
            <a:endParaRPr lang="en-US" altLang="en-US" sz="1400" dirty="0" smtClean="0"/>
          </a:p>
          <a:p>
            <a:pPr lvl="1"/>
            <a:endParaRPr lang="en-US" altLang="en-US" sz="1400" dirty="0"/>
          </a:p>
          <a:p>
            <a:pPr lvl="1" eaLnBrk="0" hangingPunct="0"/>
            <a:r>
              <a:rPr kumimoji="0" lang="en-US" altLang="en-US" sz="1400" b="1" i="0" u="sng" strike="noStrike" cap="none" normalizeH="0" baseline="0" dirty="0" smtClean="0">
                <a:ln>
                  <a:noFill/>
                </a:ln>
                <a:solidFill>
                  <a:srgbClr val="1F497D"/>
                </a:solidFill>
                <a:effectLst/>
                <a:latin typeface="Arial" pitchFamily="34" charset="0"/>
                <a:cs typeface="Arial" pitchFamily="34" charset="0"/>
              </a:rPr>
              <a:t>Coils 2-3: LARP</a:t>
            </a:r>
          </a:p>
          <a:p>
            <a:pPr lvl="1" eaLnBrk="0" hangingPunct="0"/>
            <a:r>
              <a:rPr kumimoji="0" lang="en-US" altLang="en-US" sz="1400" b="0" i="0" u="sng" strike="noStrike" cap="none" normalizeH="0" baseline="0" dirty="0" smtClean="0">
                <a:ln>
                  <a:noFill/>
                </a:ln>
                <a:solidFill>
                  <a:srgbClr val="1F497D"/>
                </a:solidFill>
                <a:effectLst/>
                <a:latin typeface="Arial" pitchFamily="34" charset="0"/>
                <a:cs typeface="Arial" pitchFamily="34" charset="0"/>
              </a:rPr>
              <a:t> </a:t>
            </a:r>
          </a:p>
          <a:p>
            <a:pPr marL="742950" lvl="1" indent="-285750" eaLnBrk="0" hangingPunct="0">
              <a:lnSpc>
                <a:spcPct val="150000"/>
              </a:lnSpc>
              <a:buFont typeface="Wingdings" panose="05000000000000000000" pitchFamily="2" charset="2"/>
              <a:buChar char="Ø"/>
            </a:pPr>
            <a:r>
              <a:rPr lang="en-US" altLang="en-US" sz="1400" dirty="0" smtClean="0">
                <a:solidFill>
                  <a:srgbClr val="1F497D"/>
                </a:solidFill>
              </a:rPr>
              <a:t>IL: </a:t>
            </a:r>
            <a:r>
              <a:rPr lang="en-US" altLang="en-US" sz="1400" dirty="0">
                <a:solidFill>
                  <a:srgbClr val="1F497D"/>
                </a:solidFill>
              </a:rPr>
              <a:t>“Cu plating” option </a:t>
            </a:r>
            <a:r>
              <a:rPr lang="en-US" altLang="en-US" sz="1400" dirty="0" smtClean="0">
                <a:solidFill>
                  <a:srgbClr val="1F497D"/>
                </a:solidFill>
              </a:rPr>
              <a:t>1</a:t>
            </a:r>
          </a:p>
          <a:p>
            <a:pPr marL="742950" lvl="1" indent="-285750" eaLnBrk="0" hangingPunct="0">
              <a:lnSpc>
                <a:spcPct val="150000"/>
              </a:lnSpc>
              <a:buFont typeface="Wingdings" panose="05000000000000000000" pitchFamily="2" charset="2"/>
              <a:buChar char="Ø"/>
            </a:pPr>
            <a:r>
              <a:rPr lang="en-US" altLang="en-US" sz="1400" dirty="0" smtClean="0">
                <a:solidFill>
                  <a:srgbClr val="1F497D"/>
                </a:solidFill>
              </a:rPr>
              <a:t>OL: “SS </a:t>
            </a:r>
            <a:r>
              <a:rPr lang="en-US" altLang="en-US" sz="1400" dirty="0">
                <a:solidFill>
                  <a:srgbClr val="1F497D"/>
                </a:solidFill>
              </a:rPr>
              <a:t>only</a:t>
            </a:r>
            <a:r>
              <a:rPr lang="en-US" altLang="en-US" sz="1400" dirty="0" smtClean="0">
                <a:solidFill>
                  <a:srgbClr val="1F497D"/>
                </a:solidFill>
              </a:rPr>
              <a: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lvl="1" eaLnBrk="0" hangingPunct="0"/>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en-US" sz="1400" b="1" i="0" u="sng" strike="noStrike" cap="none" normalizeH="0" baseline="0" dirty="0" smtClean="0">
                <a:ln>
                  <a:noFill/>
                </a:ln>
                <a:solidFill>
                  <a:srgbClr val="1F497D"/>
                </a:solidFill>
                <a:effectLst/>
                <a:latin typeface="Arial" pitchFamily="34" charset="0"/>
                <a:cs typeface="Arial" pitchFamily="34" charset="0"/>
              </a:rPr>
              <a:t>Coils 2-3:</a:t>
            </a:r>
            <a:r>
              <a:rPr kumimoji="0" lang="en-US" altLang="en-US" sz="1400" b="1" i="0" u="sng" strike="noStrike" cap="none" normalizeH="0" dirty="0" smtClean="0">
                <a:ln>
                  <a:noFill/>
                </a:ln>
                <a:solidFill>
                  <a:srgbClr val="1F497D"/>
                </a:solidFill>
                <a:effectLst/>
                <a:latin typeface="Arial" pitchFamily="34" charset="0"/>
                <a:cs typeface="Arial" pitchFamily="34" charset="0"/>
              </a:rPr>
              <a:t> </a:t>
            </a:r>
            <a:r>
              <a:rPr kumimoji="0" lang="en-US" altLang="en-US" sz="1400" b="1" i="0" u="sng" strike="noStrike" cap="none" normalizeH="0" baseline="0" dirty="0" smtClean="0">
                <a:ln>
                  <a:noFill/>
                </a:ln>
                <a:solidFill>
                  <a:srgbClr val="1F497D"/>
                </a:solidFill>
                <a:effectLst/>
                <a:latin typeface="Arial" pitchFamily="34" charset="0"/>
                <a:cs typeface="Arial" pitchFamily="34" charset="0"/>
              </a:rPr>
              <a:t> CERN</a:t>
            </a:r>
            <a:r>
              <a:rPr kumimoji="0" lang="en-US" altLang="en-US" sz="1400" b="1" i="0" u="none" strike="noStrike" cap="none" normalizeH="0" baseline="0" dirty="0" smtClean="0">
                <a:ln>
                  <a:noFill/>
                </a:ln>
                <a:solidFill>
                  <a:srgbClr val="1F497D"/>
                </a:solidFill>
                <a:effectLst/>
                <a:latin typeface="Arial" pitchFamily="34" charset="0"/>
                <a:cs typeface="Arial" pitchFamily="34" charset="0"/>
              </a:rPr>
              <a:t>: </a:t>
            </a:r>
            <a:endParaRPr lang="en-US" altLang="en-US" sz="1400" b="1" dirty="0">
              <a:solidFill>
                <a:srgbClr val="1F497D"/>
              </a:solidFill>
            </a:endParaRP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smtClean="0">
              <a:ln>
                <a:noFill/>
              </a:ln>
              <a:solidFill>
                <a:srgbClr val="1F497D"/>
              </a:solidFill>
              <a:effectLst/>
              <a:latin typeface="Arial" pitchFamily="34" charset="0"/>
              <a:cs typeface="Arial" pitchFamily="34" charset="0"/>
            </a:endParaRPr>
          </a:p>
          <a:p>
            <a:pPr marL="742950" lvl="1" indent="-285750" eaLnBrk="0" hangingPunct="0">
              <a:lnSpc>
                <a:spcPct val="150000"/>
              </a:lnSpc>
              <a:buFont typeface="Wingdings" panose="05000000000000000000" pitchFamily="2" charset="2"/>
              <a:buChar char="Ø"/>
            </a:pPr>
            <a:r>
              <a:rPr kumimoji="0" lang="en-US" altLang="en-US" sz="1400" b="0" i="0" u="none" strike="noStrike" cap="none" normalizeH="0" baseline="0" dirty="0" smtClean="0">
                <a:ln>
                  <a:noFill/>
                </a:ln>
                <a:solidFill>
                  <a:srgbClr val="1F497D"/>
                </a:solidFill>
                <a:effectLst/>
                <a:latin typeface="Arial" pitchFamily="34" charset="0"/>
                <a:cs typeface="Arial" pitchFamily="34" charset="0"/>
              </a:rPr>
              <a:t>IL</a:t>
            </a:r>
            <a:r>
              <a:rPr lang="en-US" altLang="en-US" sz="1400" dirty="0">
                <a:solidFill>
                  <a:srgbClr val="1F497D"/>
                </a:solidFill>
              </a:rPr>
              <a:t>: “Cu plating” IL, option 2</a:t>
            </a:r>
            <a:endParaRPr lang="en-US" altLang="en-US" sz="1600" dirty="0"/>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1400" b="0" i="0" u="none" strike="noStrike" cap="none" normalizeH="0" baseline="0" dirty="0" smtClean="0">
                <a:ln>
                  <a:noFill/>
                </a:ln>
                <a:solidFill>
                  <a:srgbClr val="1F497D"/>
                </a:solidFill>
                <a:effectLst/>
                <a:latin typeface="Arial" pitchFamily="34" charset="0"/>
                <a:cs typeface="Arial" pitchFamily="34" charset="0"/>
              </a:rPr>
              <a:t>OL: “Cu plating” OL option</a:t>
            </a:r>
            <a:r>
              <a:rPr kumimoji="0" lang="en-US" altLang="en-US" sz="1400" b="0" i="0" u="none" strike="noStrike" cap="none" normalizeH="0" dirty="0" smtClean="0">
                <a:ln>
                  <a:noFill/>
                </a:ln>
                <a:solidFill>
                  <a:srgbClr val="1F497D"/>
                </a:solidFill>
                <a:effectLst/>
                <a:latin typeface="Arial" pitchFamily="34" charset="0"/>
                <a:cs typeface="Arial" pitchFamily="34" charset="0"/>
              </a:rPr>
              <a:t> 1 or 2</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784" y="1183166"/>
            <a:ext cx="299287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139" y="2382377"/>
            <a:ext cx="2822523" cy="57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673"/>
          <a:stretch/>
        </p:blipFill>
        <p:spPr bwMode="auto">
          <a:xfrm>
            <a:off x="3543106" y="4079266"/>
            <a:ext cx="2769748" cy="34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9417" y="3718598"/>
            <a:ext cx="1707002" cy="14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9417" y="3870998"/>
            <a:ext cx="1707003" cy="14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576" y="4677136"/>
            <a:ext cx="1109904" cy="32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433146" y="5555009"/>
            <a:ext cx="1356765" cy="83791"/>
            <a:chOff x="552450" y="4268316"/>
            <a:chExt cx="8210550" cy="647700"/>
          </a:xfrm>
        </p:grpSpPr>
        <p:sp>
          <p:nvSpPr>
            <p:cNvPr id="12" name="Rectangle à coins arrondis 1"/>
            <p:cNvSpPr/>
            <p:nvPr/>
          </p:nvSpPr>
          <p:spPr bwMode="auto">
            <a:xfrm>
              <a:off x="552450" y="4268316"/>
              <a:ext cx="8210550" cy="647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3" name="Rectangle à coins arrondis 2"/>
            <p:cNvSpPr/>
            <p:nvPr/>
          </p:nvSpPr>
          <p:spPr bwMode="auto">
            <a:xfrm>
              <a:off x="1447800" y="4287366"/>
              <a:ext cx="2857500" cy="6096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4" name="Rectangle à coins arrondis 7"/>
            <p:cNvSpPr/>
            <p:nvPr/>
          </p:nvSpPr>
          <p:spPr bwMode="auto">
            <a:xfrm>
              <a:off x="5162550" y="4287366"/>
              <a:ext cx="2857500" cy="609600"/>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grpSp>
        <p:nvGrpSpPr>
          <p:cNvPr id="17" name="Group 16"/>
          <p:cNvGrpSpPr/>
          <p:nvPr/>
        </p:nvGrpSpPr>
        <p:grpSpPr>
          <a:xfrm>
            <a:off x="4752662" y="5699818"/>
            <a:ext cx="1356765" cy="83791"/>
            <a:chOff x="552450" y="4268316"/>
            <a:chExt cx="8210550" cy="647700"/>
          </a:xfrm>
        </p:grpSpPr>
        <p:sp>
          <p:nvSpPr>
            <p:cNvPr id="18" name="Rectangle à coins arrondis 1"/>
            <p:cNvSpPr/>
            <p:nvPr/>
          </p:nvSpPr>
          <p:spPr bwMode="auto">
            <a:xfrm>
              <a:off x="552450" y="4268316"/>
              <a:ext cx="8210550" cy="647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9" name="Rectangle à coins arrondis 2"/>
            <p:cNvSpPr/>
            <p:nvPr/>
          </p:nvSpPr>
          <p:spPr bwMode="auto">
            <a:xfrm>
              <a:off x="1447800" y="4287366"/>
              <a:ext cx="2857500" cy="6096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0" name="Rectangle à coins arrondis 7"/>
            <p:cNvSpPr/>
            <p:nvPr/>
          </p:nvSpPr>
          <p:spPr bwMode="auto">
            <a:xfrm>
              <a:off x="5162550" y="4287366"/>
              <a:ext cx="2857500" cy="609600"/>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grpSp>
        <p:nvGrpSpPr>
          <p:cNvPr id="21" name="Group 20"/>
          <p:cNvGrpSpPr/>
          <p:nvPr/>
        </p:nvGrpSpPr>
        <p:grpSpPr>
          <a:xfrm>
            <a:off x="4634034" y="5936009"/>
            <a:ext cx="1356765" cy="83791"/>
            <a:chOff x="552450" y="4268316"/>
            <a:chExt cx="8210550" cy="647700"/>
          </a:xfrm>
        </p:grpSpPr>
        <p:sp>
          <p:nvSpPr>
            <p:cNvPr id="22" name="Rectangle à coins arrondis 1"/>
            <p:cNvSpPr/>
            <p:nvPr/>
          </p:nvSpPr>
          <p:spPr bwMode="auto">
            <a:xfrm>
              <a:off x="552450" y="4268316"/>
              <a:ext cx="8210550" cy="647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3" name="Rectangle à coins arrondis 2"/>
            <p:cNvSpPr/>
            <p:nvPr/>
          </p:nvSpPr>
          <p:spPr bwMode="auto">
            <a:xfrm>
              <a:off x="1447800" y="4287366"/>
              <a:ext cx="2857500" cy="6096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4" name="Rectangle à coins arrondis 7"/>
            <p:cNvSpPr/>
            <p:nvPr/>
          </p:nvSpPr>
          <p:spPr bwMode="auto">
            <a:xfrm>
              <a:off x="5162550" y="4287366"/>
              <a:ext cx="2857500" cy="609600"/>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grpSp>
        <p:nvGrpSpPr>
          <p:cNvPr id="25" name="Group 24"/>
          <p:cNvGrpSpPr/>
          <p:nvPr/>
        </p:nvGrpSpPr>
        <p:grpSpPr>
          <a:xfrm>
            <a:off x="4334228" y="6088409"/>
            <a:ext cx="1356765" cy="83791"/>
            <a:chOff x="552450" y="4268316"/>
            <a:chExt cx="8210550" cy="647700"/>
          </a:xfrm>
        </p:grpSpPr>
        <p:sp>
          <p:nvSpPr>
            <p:cNvPr id="26" name="Rectangle à coins arrondis 1"/>
            <p:cNvSpPr/>
            <p:nvPr/>
          </p:nvSpPr>
          <p:spPr bwMode="auto">
            <a:xfrm>
              <a:off x="552450" y="4268316"/>
              <a:ext cx="8210550" cy="647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7" name="Rectangle à coins arrondis 2"/>
            <p:cNvSpPr/>
            <p:nvPr/>
          </p:nvSpPr>
          <p:spPr bwMode="auto">
            <a:xfrm>
              <a:off x="1447800" y="4287366"/>
              <a:ext cx="2857500" cy="6096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8" name="Rectangle à coins arrondis 7"/>
            <p:cNvSpPr/>
            <p:nvPr/>
          </p:nvSpPr>
          <p:spPr bwMode="auto">
            <a:xfrm>
              <a:off x="5162550" y="4287366"/>
              <a:ext cx="2857500" cy="609600"/>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sp>
        <p:nvSpPr>
          <p:cNvPr id="9" name="TextBox 8"/>
          <p:cNvSpPr txBox="1"/>
          <p:nvPr/>
        </p:nvSpPr>
        <p:spPr>
          <a:xfrm>
            <a:off x="6676599" y="850642"/>
            <a:ext cx="583814" cy="369332"/>
          </a:xfrm>
          <a:prstGeom prst="rect">
            <a:avLst/>
          </a:prstGeom>
          <a:noFill/>
        </p:spPr>
        <p:txBody>
          <a:bodyPr wrap="none" rtlCol="0">
            <a:spAutoFit/>
          </a:bodyPr>
          <a:lstStyle/>
          <a:p>
            <a:r>
              <a:rPr lang="en-US" dirty="0" smtClean="0"/>
              <a:t>CAD</a:t>
            </a:r>
            <a:endParaRPr lang="en-US" dirty="0"/>
          </a:p>
        </p:txBody>
      </p:sp>
      <p:sp>
        <p:nvSpPr>
          <p:cNvPr id="15" name="TextBox 14"/>
          <p:cNvSpPr txBox="1"/>
          <p:nvPr/>
        </p:nvSpPr>
        <p:spPr>
          <a:xfrm>
            <a:off x="7743399" y="843289"/>
            <a:ext cx="681790" cy="369332"/>
          </a:xfrm>
          <a:prstGeom prst="rect">
            <a:avLst/>
          </a:prstGeom>
          <a:noFill/>
        </p:spPr>
        <p:txBody>
          <a:bodyPr wrap="none" rtlCol="0">
            <a:spAutoFit/>
          </a:bodyPr>
          <a:lstStyle/>
          <a:p>
            <a:r>
              <a:rPr lang="en-US" dirty="0" smtClean="0"/>
              <a:t>Trace</a:t>
            </a:r>
            <a:endParaRPr lang="en-US" dirty="0"/>
          </a:p>
        </p:txBody>
      </p:sp>
      <p:sp>
        <p:nvSpPr>
          <p:cNvPr id="29" name="TextBox 28"/>
          <p:cNvSpPr txBox="1"/>
          <p:nvPr/>
        </p:nvSpPr>
        <p:spPr>
          <a:xfrm>
            <a:off x="6495581" y="3672955"/>
            <a:ext cx="1103572" cy="338554"/>
          </a:xfrm>
          <a:prstGeom prst="rect">
            <a:avLst/>
          </a:prstGeom>
          <a:noFill/>
        </p:spPr>
        <p:txBody>
          <a:bodyPr wrap="none" rtlCol="0">
            <a:spAutoFit/>
          </a:bodyPr>
          <a:lstStyle/>
          <a:p>
            <a:r>
              <a:rPr lang="en-US" sz="1600" dirty="0" smtClean="0"/>
              <a:t>In progress</a:t>
            </a:r>
            <a:endParaRPr lang="en-US" sz="1600" dirty="0"/>
          </a:p>
        </p:txBody>
      </p:sp>
      <p:sp>
        <p:nvSpPr>
          <p:cNvPr id="31" name="TextBox 30"/>
          <p:cNvSpPr txBox="1"/>
          <p:nvPr/>
        </p:nvSpPr>
        <p:spPr>
          <a:xfrm>
            <a:off x="7931047" y="1115344"/>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4" name="TextBox 33"/>
          <p:cNvSpPr txBox="1"/>
          <p:nvPr/>
        </p:nvSpPr>
        <p:spPr>
          <a:xfrm>
            <a:off x="7931047" y="1287911"/>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5" name="TextBox 34"/>
          <p:cNvSpPr txBox="1"/>
          <p:nvPr/>
        </p:nvSpPr>
        <p:spPr>
          <a:xfrm>
            <a:off x="6828999" y="1066800"/>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6" name="TextBox 35"/>
          <p:cNvSpPr txBox="1"/>
          <p:nvPr/>
        </p:nvSpPr>
        <p:spPr>
          <a:xfrm>
            <a:off x="6828999" y="1266855"/>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7" name="TextBox 36"/>
          <p:cNvSpPr txBox="1"/>
          <p:nvPr/>
        </p:nvSpPr>
        <p:spPr>
          <a:xfrm>
            <a:off x="6827305" y="2286000"/>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8" name="TextBox 37"/>
          <p:cNvSpPr txBox="1"/>
          <p:nvPr/>
        </p:nvSpPr>
        <p:spPr>
          <a:xfrm>
            <a:off x="6827305" y="2486055"/>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9" name="TextBox 38"/>
          <p:cNvSpPr txBox="1"/>
          <p:nvPr/>
        </p:nvSpPr>
        <p:spPr>
          <a:xfrm>
            <a:off x="6828999" y="3892766"/>
            <a:ext cx="306494" cy="400110"/>
          </a:xfrm>
          <a:prstGeom prst="rect">
            <a:avLst/>
          </a:prstGeom>
          <a:noFill/>
        </p:spPr>
        <p:txBody>
          <a:bodyPr wrap="none" rtlCol="0">
            <a:spAutoFit/>
          </a:bodyPr>
          <a:lstStyle/>
          <a:p>
            <a:r>
              <a:rPr lang="en-US" sz="2000" b="1" dirty="0" smtClean="0">
                <a:solidFill>
                  <a:srgbClr val="00B050"/>
                </a:solidFill>
              </a:rPr>
              <a:t>v</a:t>
            </a:r>
            <a:endParaRPr lang="en-US" sz="2000" b="1" dirty="0">
              <a:solidFill>
                <a:srgbClr val="00B050"/>
              </a:solidFill>
            </a:endParaRPr>
          </a:p>
        </p:txBody>
      </p:sp>
      <p:sp>
        <p:nvSpPr>
          <p:cNvPr id="32" name="TextBox 31"/>
          <p:cNvSpPr txBox="1"/>
          <p:nvPr/>
        </p:nvSpPr>
        <p:spPr>
          <a:xfrm>
            <a:off x="7917577" y="2336317"/>
            <a:ext cx="290464" cy="369332"/>
          </a:xfrm>
          <a:prstGeom prst="rect">
            <a:avLst/>
          </a:prstGeom>
          <a:noFill/>
        </p:spPr>
        <p:txBody>
          <a:bodyPr wrap="none" rtlCol="0">
            <a:spAutoFit/>
          </a:bodyPr>
          <a:lstStyle/>
          <a:p>
            <a:r>
              <a:rPr lang="en-US" b="1" dirty="0" smtClean="0"/>
              <a:t>x</a:t>
            </a:r>
            <a:endParaRPr lang="en-US" b="1" dirty="0"/>
          </a:p>
        </p:txBody>
      </p:sp>
      <p:sp>
        <p:nvSpPr>
          <p:cNvPr id="44" name="TextBox 43"/>
          <p:cNvSpPr txBox="1"/>
          <p:nvPr/>
        </p:nvSpPr>
        <p:spPr>
          <a:xfrm>
            <a:off x="7918446" y="2514600"/>
            <a:ext cx="290464" cy="369332"/>
          </a:xfrm>
          <a:prstGeom prst="rect">
            <a:avLst/>
          </a:prstGeom>
          <a:noFill/>
        </p:spPr>
        <p:txBody>
          <a:bodyPr wrap="none" rtlCol="0">
            <a:spAutoFit/>
          </a:bodyPr>
          <a:lstStyle/>
          <a:p>
            <a:r>
              <a:rPr lang="en-US" b="1" dirty="0" smtClean="0"/>
              <a:t>x</a:t>
            </a:r>
            <a:endParaRPr lang="en-US" b="1" dirty="0"/>
          </a:p>
        </p:txBody>
      </p:sp>
      <p:sp>
        <p:nvSpPr>
          <p:cNvPr id="45" name="TextBox 44"/>
          <p:cNvSpPr txBox="1"/>
          <p:nvPr/>
        </p:nvSpPr>
        <p:spPr>
          <a:xfrm>
            <a:off x="7947077" y="3672955"/>
            <a:ext cx="290464" cy="369332"/>
          </a:xfrm>
          <a:prstGeom prst="rect">
            <a:avLst/>
          </a:prstGeom>
          <a:noFill/>
        </p:spPr>
        <p:txBody>
          <a:bodyPr wrap="none" rtlCol="0">
            <a:spAutoFit/>
          </a:bodyPr>
          <a:lstStyle/>
          <a:p>
            <a:r>
              <a:rPr lang="en-US" b="1" dirty="0" smtClean="0"/>
              <a:t>x</a:t>
            </a:r>
            <a:endParaRPr lang="en-US" b="1" dirty="0"/>
          </a:p>
        </p:txBody>
      </p:sp>
      <p:sp>
        <p:nvSpPr>
          <p:cNvPr id="46" name="TextBox 45"/>
          <p:cNvSpPr txBox="1"/>
          <p:nvPr/>
        </p:nvSpPr>
        <p:spPr>
          <a:xfrm>
            <a:off x="7939062" y="3892766"/>
            <a:ext cx="290464" cy="369332"/>
          </a:xfrm>
          <a:prstGeom prst="rect">
            <a:avLst/>
          </a:prstGeom>
          <a:noFill/>
        </p:spPr>
        <p:txBody>
          <a:bodyPr wrap="none" rtlCol="0">
            <a:spAutoFit/>
          </a:bodyPr>
          <a:lstStyle/>
          <a:p>
            <a:r>
              <a:rPr lang="en-US" b="1" dirty="0" smtClean="0"/>
              <a:t>x</a:t>
            </a:r>
            <a:endParaRPr lang="en-US" b="1" dirty="0"/>
          </a:p>
        </p:txBody>
      </p:sp>
      <p:sp>
        <p:nvSpPr>
          <p:cNvPr id="47" name="TextBox 46"/>
          <p:cNvSpPr txBox="1"/>
          <p:nvPr/>
        </p:nvSpPr>
        <p:spPr>
          <a:xfrm>
            <a:off x="7903814" y="4973457"/>
            <a:ext cx="290464" cy="369332"/>
          </a:xfrm>
          <a:prstGeom prst="rect">
            <a:avLst/>
          </a:prstGeom>
          <a:noFill/>
        </p:spPr>
        <p:txBody>
          <a:bodyPr wrap="none" rtlCol="0">
            <a:spAutoFit/>
          </a:bodyPr>
          <a:lstStyle/>
          <a:p>
            <a:r>
              <a:rPr lang="en-US" b="1" dirty="0" smtClean="0"/>
              <a:t>x</a:t>
            </a:r>
            <a:endParaRPr lang="en-US" b="1" dirty="0"/>
          </a:p>
        </p:txBody>
      </p:sp>
      <p:sp>
        <p:nvSpPr>
          <p:cNvPr id="48" name="TextBox 47"/>
          <p:cNvSpPr txBox="1"/>
          <p:nvPr/>
        </p:nvSpPr>
        <p:spPr>
          <a:xfrm>
            <a:off x="7895799" y="5193268"/>
            <a:ext cx="290464" cy="369332"/>
          </a:xfrm>
          <a:prstGeom prst="rect">
            <a:avLst/>
          </a:prstGeom>
          <a:noFill/>
        </p:spPr>
        <p:txBody>
          <a:bodyPr wrap="none" rtlCol="0">
            <a:spAutoFit/>
          </a:bodyPr>
          <a:lstStyle/>
          <a:p>
            <a:r>
              <a:rPr lang="en-US" b="1" dirty="0" smtClean="0"/>
              <a:t>x</a:t>
            </a:r>
            <a:endParaRPr lang="en-US" b="1" dirty="0"/>
          </a:p>
        </p:txBody>
      </p:sp>
      <p:sp>
        <p:nvSpPr>
          <p:cNvPr id="49" name="TextBox 48"/>
          <p:cNvSpPr txBox="1"/>
          <p:nvPr/>
        </p:nvSpPr>
        <p:spPr>
          <a:xfrm>
            <a:off x="6919535" y="4973457"/>
            <a:ext cx="290464" cy="369332"/>
          </a:xfrm>
          <a:prstGeom prst="rect">
            <a:avLst/>
          </a:prstGeom>
          <a:noFill/>
        </p:spPr>
        <p:txBody>
          <a:bodyPr wrap="none" rtlCol="0">
            <a:spAutoFit/>
          </a:bodyPr>
          <a:lstStyle/>
          <a:p>
            <a:r>
              <a:rPr lang="en-US" b="1" dirty="0" smtClean="0"/>
              <a:t>x</a:t>
            </a:r>
            <a:endParaRPr lang="en-US" b="1" dirty="0"/>
          </a:p>
        </p:txBody>
      </p:sp>
      <p:sp>
        <p:nvSpPr>
          <p:cNvPr id="50" name="TextBox 49"/>
          <p:cNvSpPr txBox="1"/>
          <p:nvPr/>
        </p:nvSpPr>
        <p:spPr>
          <a:xfrm>
            <a:off x="6911520" y="5193268"/>
            <a:ext cx="290464" cy="369332"/>
          </a:xfrm>
          <a:prstGeom prst="rect">
            <a:avLst/>
          </a:prstGeom>
          <a:noFill/>
        </p:spPr>
        <p:txBody>
          <a:bodyPr wrap="none" rtlCol="0">
            <a:spAutoFit/>
          </a:bodyPr>
          <a:lstStyle/>
          <a:p>
            <a:r>
              <a:rPr lang="en-US" b="1" dirty="0" smtClean="0"/>
              <a:t>x</a:t>
            </a:r>
            <a:endParaRPr lang="en-US" b="1" dirty="0"/>
          </a:p>
        </p:txBody>
      </p:sp>
      <p:pic>
        <p:nvPicPr>
          <p:cNvPr id="51" name="Picture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6465" y="5053679"/>
            <a:ext cx="1099132" cy="32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685800" y="850642"/>
            <a:ext cx="7848600" cy="2578358"/>
            <a:chOff x="685800" y="850642"/>
            <a:chExt cx="7848600" cy="2578358"/>
          </a:xfrm>
        </p:grpSpPr>
        <p:cxnSp>
          <p:nvCxnSpPr>
            <p:cNvPr id="16" name="Straight Connector 15"/>
            <p:cNvCxnSpPr/>
            <p:nvPr/>
          </p:nvCxnSpPr>
          <p:spPr>
            <a:xfrm>
              <a:off x="838200" y="850642"/>
              <a:ext cx="7399341" cy="2502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85800" y="1115344"/>
              <a:ext cx="7848600" cy="231365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50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p:nvPr/>
        </p:nvGrpSpPr>
        <p:grpSpPr>
          <a:xfrm>
            <a:off x="4724388" y="1312079"/>
            <a:ext cx="4091609" cy="1159817"/>
            <a:chOff x="552450" y="3714750"/>
            <a:chExt cx="8210550" cy="1697682"/>
          </a:xfrm>
        </p:grpSpPr>
        <p:cxnSp>
          <p:nvCxnSpPr>
            <p:cNvPr id="3" name="Connecteur droit avec flèche 6"/>
            <p:cNvCxnSpPr/>
            <p:nvPr/>
          </p:nvCxnSpPr>
          <p:spPr bwMode="auto">
            <a:xfrm>
              <a:off x="1581150" y="4514850"/>
              <a:ext cx="272415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 name="ZoneTexte 8"/>
            <p:cNvSpPr txBox="1"/>
            <p:nvPr/>
          </p:nvSpPr>
          <p:spPr>
            <a:xfrm>
              <a:off x="2242402" y="4643735"/>
              <a:ext cx="1268296" cy="461665"/>
            </a:xfrm>
            <a:prstGeom prst="rect">
              <a:avLst/>
            </a:prstGeom>
            <a:noFill/>
          </p:spPr>
          <p:txBody>
            <a:bodyPr wrap="none" rtlCol="0">
              <a:spAutoFit/>
            </a:bodyPr>
            <a:lstStyle/>
            <a:p>
              <a:r>
                <a:rPr lang="fr-CH" dirty="0" smtClean="0"/>
                <a:t>120 mm</a:t>
              </a:r>
              <a:endParaRPr lang="en-GB" dirty="0"/>
            </a:p>
          </p:txBody>
        </p:sp>
        <p:sp>
          <p:nvSpPr>
            <p:cNvPr id="5" name="ZoneTexte 15"/>
            <p:cNvSpPr txBox="1"/>
            <p:nvPr/>
          </p:nvSpPr>
          <p:spPr>
            <a:xfrm>
              <a:off x="4195771" y="4950767"/>
              <a:ext cx="1114408" cy="461665"/>
            </a:xfrm>
            <a:prstGeom prst="rect">
              <a:avLst/>
            </a:prstGeom>
            <a:noFill/>
          </p:spPr>
          <p:txBody>
            <a:bodyPr wrap="none" rtlCol="0">
              <a:spAutoFit/>
            </a:bodyPr>
            <a:lstStyle/>
            <a:p>
              <a:r>
                <a:rPr lang="fr-CH" dirty="0"/>
                <a:t>4</a:t>
              </a:r>
              <a:r>
                <a:rPr lang="fr-CH" dirty="0" smtClean="0"/>
                <a:t>0 mm</a:t>
              </a:r>
              <a:endParaRPr lang="en-GB" dirty="0"/>
            </a:p>
          </p:txBody>
        </p:sp>
        <p:cxnSp>
          <p:nvCxnSpPr>
            <p:cNvPr id="6" name="Connecteur droit avec flèche 12"/>
            <p:cNvCxnSpPr/>
            <p:nvPr/>
          </p:nvCxnSpPr>
          <p:spPr bwMode="auto">
            <a:xfrm>
              <a:off x="4305300" y="4874567"/>
              <a:ext cx="857250" cy="0"/>
            </a:xfrm>
            <a:prstGeom prst="straightConnector1">
              <a:avLst/>
            </a:prstGeom>
            <a:solidFill>
              <a:schemeClr val="accent1"/>
            </a:solidFill>
            <a:ln w="9525" cap="flat" cmpd="sng" algn="ctr">
              <a:solidFill>
                <a:schemeClr val="tx1"/>
              </a:solidFill>
              <a:prstDash val="solid"/>
              <a:round/>
              <a:headEnd type="arrow"/>
              <a:tailEnd type="arrow"/>
            </a:ln>
            <a:effectLst/>
          </p:spPr>
        </p:cxnSp>
        <p:grpSp>
          <p:nvGrpSpPr>
            <p:cNvPr id="7" name="Groupe 16"/>
            <p:cNvGrpSpPr/>
            <p:nvPr/>
          </p:nvGrpSpPr>
          <p:grpSpPr>
            <a:xfrm>
              <a:off x="552450" y="3714750"/>
              <a:ext cx="8210550" cy="647700"/>
              <a:chOff x="552450" y="3295650"/>
              <a:chExt cx="8210550" cy="647700"/>
            </a:xfrm>
          </p:grpSpPr>
          <p:sp>
            <p:nvSpPr>
              <p:cNvPr id="8" name="Rectangle à coins arrondis 1"/>
              <p:cNvSpPr/>
              <p:nvPr/>
            </p:nvSpPr>
            <p:spPr bwMode="auto">
              <a:xfrm>
                <a:off x="552450" y="3295650"/>
                <a:ext cx="8210550" cy="64770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grpSp>
            <p:nvGrpSpPr>
              <p:cNvPr id="9" name="Groupe 14"/>
              <p:cNvGrpSpPr/>
              <p:nvPr/>
            </p:nvGrpSpPr>
            <p:grpSpPr>
              <a:xfrm>
                <a:off x="1447800" y="3314700"/>
                <a:ext cx="6572250" cy="609600"/>
                <a:chOff x="1447800" y="3314700"/>
                <a:chExt cx="6572250" cy="609600"/>
              </a:xfrm>
            </p:grpSpPr>
            <p:sp>
              <p:nvSpPr>
                <p:cNvPr id="10" name="Rectangle à coins arrondis 2"/>
                <p:cNvSpPr/>
                <p:nvPr/>
              </p:nvSpPr>
              <p:spPr bwMode="auto">
                <a:xfrm>
                  <a:off x="1447800" y="3314700"/>
                  <a:ext cx="2857500" cy="6096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1" name="Rectangle à coins arrondis 7"/>
                <p:cNvSpPr/>
                <p:nvPr/>
              </p:nvSpPr>
              <p:spPr bwMode="auto">
                <a:xfrm>
                  <a:off x="5162550" y="3314700"/>
                  <a:ext cx="2857500" cy="609600"/>
                </a:xfrm>
                <a:prstGeom prst="roundRect">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2" name="ZoneTexte 13"/>
                <p:cNvSpPr txBox="1"/>
                <p:nvPr/>
              </p:nvSpPr>
              <p:spPr>
                <a:xfrm>
                  <a:off x="2577876" y="3407717"/>
                  <a:ext cx="588623" cy="461665"/>
                </a:xfrm>
                <a:prstGeom prst="rect">
                  <a:avLst/>
                </a:prstGeom>
                <a:noFill/>
              </p:spPr>
              <p:txBody>
                <a:bodyPr wrap="none" rtlCol="0">
                  <a:spAutoFit/>
                </a:bodyPr>
                <a:lstStyle/>
                <a:p>
                  <a:r>
                    <a:rPr lang="fr-CH" dirty="0" smtClean="0"/>
                    <a:t>Cu</a:t>
                  </a:r>
                  <a:endParaRPr lang="en-GB" dirty="0"/>
                </a:p>
              </p:txBody>
            </p:sp>
            <p:sp>
              <p:nvSpPr>
                <p:cNvPr id="13" name="ZoneTexte 19"/>
                <p:cNvSpPr txBox="1"/>
                <p:nvPr/>
              </p:nvSpPr>
              <p:spPr>
                <a:xfrm>
                  <a:off x="6335088" y="3407717"/>
                  <a:ext cx="588623" cy="461665"/>
                </a:xfrm>
                <a:prstGeom prst="rect">
                  <a:avLst/>
                </a:prstGeom>
                <a:noFill/>
              </p:spPr>
              <p:txBody>
                <a:bodyPr wrap="none" rtlCol="0">
                  <a:spAutoFit/>
                </a:bodyPr>
                <a:lstStyle/>
                <a:p>
                  <a:r>
                    <a:rPr lang="fr-CH" dirty="0" smtClean="0"/>
                    <a:t>Cu</a:t>
                  </a:r>
                  <a:endParaRPr lang="en-GB" dirty="0"/>
                </a:p>
              </p:txBody>
            </p:sp>
            <p:sp>
              <p:nvSpPr>
                <p:cNvPr id="14" name="ZoneTexte 20"/>
                <p:cNvSpPr txBox="1"/>
                <p:nvPr/>
              </p:nvSpPr>
              <p:spPr>
                <a:xfrm>
                  <a:off x="4403487" y="3369646"/>
                  <a:ext cx="508473" cy="461665"/>
                </a:xfrm>
                <a:prstGeom prst="rect">
                  <a:avLst/>
                </a:prstGeom>
                <a:noFill/>
              </p:spPr>
              <p:txBody>
                <a:bodyPr wrap="none" rtlCol="0">
                  <a:spAutoFit/>
                </a:bodyPr>
                <a:lstStyle/>
                <a:p>
                  <a:r>
                    <a:rPr lang="fr-CH" dirty="0" smtClean="0"/>
                    <a:t>SS</a:t>
                  </a:r>
                  <a:endParaRPr lang="en-GB" dirty="0"/>
                </a:p>
              </p:txBody>
            </p:sp>
          </p:grpSp>
        </p:grpSp>
      </p:gr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743200"/>
            <a:ext cx="4198937"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195"/>
          <a:stretch/>
        </p:blipFill>
        <p:spPr bwMode="auto">
          <a:xfrm flipV="1">
            <a:off x="228598" y="1166409"/>
            <a:ext cx="4083343" cy="88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985256" y="152400"/>
            <a:ext cx="3165867" cy="584775"/>
          </a:xfrm>
          <a:prstGeom prst="rect">
            <a:avLst/>
          </a:prstGeom>
          <a:noFill/>
        </p:spPr>
        <p:txBody>
          <a:bodyPr wrap="none" rtlCol="0">
            <a:spAutoFit/>
          </a:bodyPr>
          <a:lstStyle/>
          <a:p>
            <a:r>
              <a:rPr lang="en-US" sz="3200" dirty="0" smtClean="0">
                <a:solidFill>
                  <a:srgbClr val="0070C0"/>
                </a:solidFill>
              </a:rPr>
              <a:t>OL heater options</a:t>
            </a:r>
            <a:endParaRPr lang="en-US" sz="3200" dirty="0">
              <a:solidFill>
                <a:srgbClr val="0070C0"/>
              </a:solidFill>
            </a:endParaRPr>
          </a:p>
        </p:txBody>
      </p:sp>
      <p:sp>
        <p:nvSpPr>
          <p:cNvPr id="18" name="Rectangle 17"/>
          <p:cNvSpPr/>
          <p:nvPr/>
        </p:nvSpPr>
        <p:spPr>
          <a:xfrm>
            <a:off x="5966479" y="854829"/>
            <a:ext cx="1607428" cy="369332"/>
          </a:xfrm>
          <a:prstGeom prst="rect">
            <a:avLst/>
          </a:prstGeom>
        </p:spPr>
        <p:txBody>
          <a:bodyPr wrap="none">
            <a:spAutoFit/>
          </a:bodyPr>
          <a:lstStyle/>
          <a:p>
            <a:r>
              <a:rPr lang="fi-FI" dirty="0"/>
              <a:t>”Cu” - Option </a:t>
            </a:r>
            <a:r>
              <a:rPr lang="fi-FI" dirty="0" smtClean="0"/>
              <a:t>2</a:t>
            </a:r>
            <a:endParaRPr lang="en-GB" dirty="0"/>
          </a:p>
        </p:txBody>
      </p:sp>
      <p:sp>
        <p:nvSpPr>
          <p:cNvPr id="19" name="Rectangle 18"/>
          <p:cNvSpPr/>
          <p:nvPr/>
        </p:nvSpPr>
        <p:spPr>
          <a:xfrm>
            <a:off x="1280767" y="833058"/>
            <a:ext cx="1979003" cy="369332"/>
          </a:xfrm>
          <a:prstGeom prst="rect">
            <a:avLst/>
          </a:prstGeom>
        </p:spPr>
        <p:txBody>
          <a:bodyPr wrap="none">
            <a:spAutoFit/>
          </a:bodyPr>
          <a:lstStyle/>
          <a:p>
            <a:r>
              <a:rPr lang="fi-FI" dirty="0" smtClean="0"/>
              <a:t>”SS only”- </a:t>
            </a:r>
            <a:r>
              <a:rPr lang="fi-FI" dirty="0"/>
              <a:t>Option 1</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2500905424"/>
              </p:ext>
            </p:extLst>
          </p:nvPr>
        </p:nvGraphicFramePr>
        <p:xfrm>
          <a:off x="545448" y="2895598"/>
          <a:ext cx="3449640" cy="3071361"/>
        </p:xfrm>
        <a:graphic>
          <a:graphicData uri="http://schemas.openxmlformats.org/drawingml/2006/table">
            <a:tbl>
              <a:tblPr firstRow="1" firstCol="1" bandRow="1">
                <a:tableStyleId>{5C22544A-7EE6-4342-B048-85BDC9FD1C3A}</a:tableStyleId>
              </a:tblPr>
              <a:tblGrid>
                <a:gridCol w="1844038"/>
                <a:gridCol w="455722"/>
                <a:gridCol w="1149880"/>
              </a:tblGrid>
              <a:tr h="176158">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100" dirty="0">
                          <a:solidFill>
                            <a:schemeClr val="tx1"/>
                          </a:solidFill>
                          <a:effectLst/>
                        </a:rPr>
                        <a:t>short</a:t>
                      </a:r>
                      <a:endParaRPr lang="en-US" sz="110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5328">
                <a:tc>
                  <a:txBody>
                    <a:bodyPr/>
                    <a:lstStyle/>
                    <a:p>
                      <a:pPr marL="0" marR="0" algn="ctr">
                        <a:lnSpc>
                          <a:spcPct val="100000"/>
                        </a:lnSpc>
                        <a:spcBef>
                          <a:spcPts val="0"/>
                        </a:spcBef>
                        <a:spcAft>
                          <a:spcPts val="0"/>
                        </a:spcAft>
                      </a:pPr>
                      <a:r>
                        <a:rPr lang="en-US" sz="1100" dirty="0">
                          <a:solidFill>
                            <a:schemeClr val="tx1"/>
                          </a:solidFill>
                          <a:effectLst/>
                        </a:rPr>
                        <a:t>Magnet length</a:t>
                      </a:r>
                      <a:endParaRPr lang="en-US" sz="110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1100">
                          <a:effectLst/>
                        </a:rPr>
                        <a:t>(m)</a:t>
                      </a:r>
                      <a:endParaRPr lang="en-US" sz="110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a:t>
                      </a:r>
                      <a:endParaRPr lang="en-US" sz="1100" b="1" dirty="0">
                        <a:solidFill>
                          <a:schemeClr val="tx2">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r h="176158">
                <a:tc>
                  <a:txBody>
                    <a:bodyPr/>
                    <a:lstStyle/>
                    <a:p>
                      <a:pPr marL="0" marR="0" algn="ctr">
                        <a:lnSpc>
                          <a:spcPct val="100000"/>
                        </a:lnSpc>
                        <a:spcBef>
                          <a:spcPts val="0"/>
                        </a:spcBef>
                        <a:spcAft>
                          <a:spcPts val="0"/>
                        </a:spcAft>
                      </a:pPr>
                      <a:r>
                        <a:rPr lang="en-US" sz="1100" dirty="0">
                          <a:solidFill>
                            <a:schemeClr val="tx1"/>
                          </a:solidFill>
                          <a:effectLst/>
                        </a:rPr>
                        <a:t>Heater width</a:t>
                      </a: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(mm)</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a:solidFill>
                            <a:schemeClr val="tx2">
                              <a:lumMod val="60000"/>
                              <a:lumOff val="40000"/>
                            </a:schemeClr>
                          </a:solidFill>
                          <a:effectLst/>
                          <a:latin typeface="Times New Roman" panose="02020603050405020304" pitchFamily="18" charset="0"/>
                          <a:cs typeface="Times New Roman" panose="02020603050405020304" pitchFamily="18" charset="0"/>
                        </a:rPr>
                        <a:t>24</a:t>
                      </a:r>
                      <a:endParaRPr lang="en-US" sz="1100" b="1">
                        <a:solidFill>
                          <a:schemeClr val="tx2">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195328">
                <a:tc>
                  <a:txBody>
                    <a:bodyPr/>
                    <a:lstStyle/>
                    <a:p>
                      <a:pPr marL="0" marR="0" algn="ctr">
                        <a:lnSpc>
                          <a:spcPct val="100000"/>
                        </a:lnSpc>
                        <a:spcBef>
                          <a:spcPts val="0"/>
                        </a:spcBef>
                        <a:spcAft>
                          <a:spcPts val="0"/>
                        </a:spcAft>
                      </a:pPr>
                      <a:r>
                        <a:rPr lang="en-US" sz="1100">
                          <a:solidFill>
                            <a:schemeClr val="tx1"/>
                          </a:solidFill>
                          <a:effectLst/>
                        </a:rPr>
                        <a:t>Heater thickness</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(mm)</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0.025</a:t>
                      </a:r>
                      <a:endParaRPr lang="en-US" sz="1100" b="1" dirty="0">
                        <a:solidFill>
                          <a:schemeClr val="tx2">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195328">
                <a:tc>
                  <a:txBody>
                    <a:bodyPr/>
                    <a:lstStyle/>
                    <a:p>
                      <a:pPr marL="0" marR="0" algn="ctr">
                        <a:lnSpc>
                          <a:spcPct val="100000"/>
                        </a:lnSpc>
                        <a:spcBef>
                          <a:spcPts val="0"/>
                        </a:spcBef>
                        <a:spcAft>
                          <a:spcPts val="0"/>
                        </a:spcAft>
                      </a:pPr>
                      <a:r>
                        <a:rPr lang="en-US" sz="1100" dirty="0">
                          <a:solidFill>
                            <a:schemeClr val="tx1"/>
                          </a:solidFill>
                          <a:effectLst/>
                        </a:rPr>
                        <a:t>Station length</a:t>
                      </a: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(mm)</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12</a:t>
                      </a:r>
                      <a:r>
                        <a:rPr lang="en-US" sz="1100" dirty="0">
                          <a:effectLst/>
                          <a:latin typeface="Times New Roman" panose="02020603050405020304" pitchFamily="18" charset="0"/>
                          <a:cs typeface="Times New Roman" panose="02020603050405020304" pitchFamily="18" charset="0"/>
                        </a:rPr>
                        <a:t> (straight part)</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195328">
                <a:tc>
                  <a:txBody>
                    <a:bodyPr/>
                    <a:lstStyle/>
                    <a:p>
                      <a:pPr marL="0" marR="0" algn="ctr">
                        <a:lnSpc>
                          <a:spcPct val="100000"/>
                        </a:lnSpc>
                        <a:spcBef>
                          <a:spcPts val="0"/>
                        </a:spcBef>
                        <a:spcAft>
                          <a:spcPts val="0"/>
                        </a:spcAft>
                      </a:pPr>
                      <a:r>
                        <a:rPr lang="en-US" sz="1100">
                          <a:solidFill>
                            <a:schemeClr val="tx1"/>
                          </a:solidFill>
                          <a:effectLst/>
                        </a:rPr>
                        <a:t>Station distance</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(mm)</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60.7</a:t>
                      </a:r>
                      <a:endParaRPr lang="en-US" sz="1100" b="1" dirty="0">
                        <a:solidFill>
                          <a:schemeClr val="tx2">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352315">
                <a:tc>
                  <a:txBody>
                    <a:bodyPr/>
                    <a:lstStyle/>
                    <a:p>
                      <a:pPr marL="0" marR="0" algn="ctr">
                        <a:lnSpc>
                          <a:spcPct val="100000"/>
                        </a:lnSpc>
                        <a:spcBef>
                          <a:spcPts val="0"/>
                        </a:spcBef>
                        <a:spcAft>
                          <a:spcPts val="0"/>
                        </a:spcAft>
                      </a:pPr>
                      <a:r>
                        <a:rPr lang="en-US" sz="1100">
                          <a:solidFill>
                            <a:schemeClr val="tx1"/>
                          </a:solidFill>
                          <a:effectLst/>
                        </a:rPr>
                        <a:t>SS resistivity</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(Wm)</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5.0E-07</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352315">
                <a:tc>
                  <a:txBody>
                    <a:bodyPr/>
                    <a:lstStyle/>
                    <a:p>
                      <a:pPr marL="0" marR="0" algn="ctr">
                        <a:lnSpc>
                          <a:spcPct val="100000"/>
                        </a:lnSpc>
                        <a:spcBef>
                          <a:spcPts val="0"/>
                        </a:spcBef>
                        <a:spcAft>
                          <a:spcPts val="0"/>
                        </a:spcAft>
                      </a:pPr>
                      <a:r>
                        <a:rPr lang="en-US" sz="1100">
                          <a:solidFill>
                            <a:schemeClr val="tx1"/>
                          </a:solidFill>
                          <a:effectLst/>
                        </a:rPr>
                        <a:t>Number of stations</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(dimless)</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16</a:t>
                      </a:r>
                      <a:r>
                        <a:rPr lang="en-US" sz="1100" dirty="0">
                          <a:effectLst/>
                          <a:latin typeface="Times New Roman" panose="02020603050405020304" pitchFamily="18" charset="0"/>
                          <a:cs typeface="Times New Roman" panose="02020603050405020304" pitchFamily="18" charset="0"/>
                        </a:rPr>
                        <a:t> (IMT)</a:t>
                      </a:r>
                    </a:p>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17</a:t>
                      </a:r>
                      <a:r>
                        <a:rPr lang="en-US" sz="1100" dirty="0">
                          <a:effectLst/>
                          <a:latin typeface="Times New Roman" panose="02020603050405020304" pitchFamily="18" charset="0"/>
                          <a:cs typeface="Times New Roman" panose="02020603050405020304" pitchFamily="18" charset="0"/>
                        </a:rPr>
                        <a:t> (OMT)</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352315">
                <a:tc>
                  <a:txBody>
                    <a:bodyPr/>
                    <a:lstStyle/>
                    <a:p>
                      <a:pPr marL="0" marR="0" algn="ctr">
                        <a:lnSpc>
                          <a:spcPct val="100000"/>
                        </a:lnSpc>
                        <a:spcBef>
                          <a:spcPts val="0"/>
                        </a:spcBef>
                        <a:spcAft>
                          <a:spcPts val="0"/>
                        </a:spcAft>
                      </a:pPr>
                      <a:r>
                        <a:rPr lang="en-US" sz="1100">
                          <a:solidFill>
                            <a:schemeClr val="tx1"/>
                          </a:solidFill>
                          <a:effectLst/>
                        </a:rPr>
                        <a:t>Total resistance</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(W)</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1.32</a:t>
                      </a:r>
                      <a:r>
                        <a:rPr lang="en-US" sz="1100" dirty="0">
                          <a:effectLst/>
                          <a:latin typeface="Times New Roman" panose="02020603050405020304" pitchFamily="18" charset="0"/>
                          <a:cs typeface="Times New Roman" panose="02020603050405020304" pitchFamily="18" charset="0"/>
                        </a:rPr>
                        <a:t> (IMT)</a:t>
                      </a:r>
                    </a:p>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1.4</a:t>
                      </a:r>
                      <a:r>
                        <a:rPr lang="en-US" sz="1100" dirty="0">
                          <a:effectLst/>
                          <a:latin typeface="Times New Roman" panose="02020603050405020304" pitchFamily="18" charset="0"/>
                          <a:cs typeface="Times New Roman" panose="02020603050405020304" pitchFamily="18" charset="0"/>
                        </a:rPr>
                        <a:t> (OMT)</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176158">
                <a:tc>
                  <a:txBody>
                    <a:bodyPr/>
                    <a:lstStyle/>
                    <a:p>
                      <a:pPr marL="0" marR="0" algn="ctr">
                        <a:lnSpc>
                          <a:spcPct val="100000"/>
                        </a:lnSpc>
                        <a:spcBef>
                          <a:spcPts val="0"/>
                        </a:spcBef>
                        <a:spcAft>
                          <a:spcPts val="0"/>
                        </a:spcAft>
                      </a:pPr>
                      <a:r>
                        <a:rPr lang="en-US" sz="1100">
                          <a:solidFill>
                            <a:schemeClr val="tx1"/>
                          </a:solidFill>
                          <a:effectLst/>
                        </a:rPr>
                        <a:t>Voltage</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(V)</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100</a:t>
                      </a:r>
                      <a:endParaRPr lang="en-US" sz="1100" b="1" dirty="0">
                        <a:solidFill>
                          <a:schemeClr val="tx2">
                            <a:lumMod val="60000"/>
                            <a:lumOff val="40000"/>
                          </a:schemeClr>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352315">
                <a:tc>
                  <a:txBody>
                    <a:bodyPr/>
                    <a:lstStyle/>
                    <a:p>
                      <a:pPr marL="0" marR="0" algn="ctr">
                        <a:lnSpc>
                          <a:spcPct val="100000"/>
                        </a:lnSpc>
                        <a:spcBef>
                          <a:spcPts val="0"/>
                        </a:spcBef>
                        <a:spcAft>
                          <a:spcPts val="0"/>
                        </a:spcAft>
                      </a:pPr>
                      <a:r>
                        <a:rPr lang="en-US" sz="1100">
                          <a:solidFill>
                            <a:schemeClr val="tx1"/>
                          </a:solidFill>
                          <a:effectLst/>
                        </a:rPr>
                        <a:t>Current</a:t>
                      </a:r>
                      <a:endParaRPr lang="en-US" sz="110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a:effectLst/>
                        </a:rPr>
                        <a:t>(A)</a:t>
                      </a:r>
                      <a:endParaRPr lang="en-US" sz="1100">
                        <a:effectLst/>
                        <a:latin typeface="Calibri"/>
                        <a:ea typeface="Calibri"/>
                        <a:cs typeface="Times New Roman"/>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75</a:t>
                      </a:r>
                      <a:r>
                        <a:rPr lang="en-US" sz="1100" dirty="0">
                          <a:effectLst/>
                          <a:latin typeface="Times New Roman" panose="02020603050405020304" pitchFamily="18" charset="0"/>
                          <a:cs typeface="Times New Roman" panose="02020603050405020304" pitchFamily="18" charset="0"/>
                        </a:rPr>
                        <a:t> (IMT)</a:t>
                      </a:r>
                    </a:p>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71.4</a:t>
                      </a:r>
                      <a:r>
                        <a:rPr lang="en-US" sz="1100" dirty="0">
                          <a:effectLst/>
                          <a:latin typeface="Times New Roman" panose="02020603050405020304" pitchFamily="18" charset="0"/>
                          <a:cs typeface="Times New Roman" panose="02020603050405020304" pitchFamily="18" charset="0"/>
                        </a:rPr>
                        <a:t> (OMT)</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r>
              <a:tr h="352315">
                <a:tc>
                  <a:txBody>
                    <a:bodyPr/>
                    <a:lstStyle/>
                    <a:p>
                      <a:pPr marL="0" marR="0" algn="ctr">
                        <a:lnSpc>
                          <a:spcPct val="100000"/>
                        </a:lnSpc>
                        <a:spcBef>
                          <a:spcPts val="0"/>
                        </a:spcBef>
                        <a:spcAft>
                          <a:spcPts val="0"/>
                        </a:spcAft>
                      </a:pPr>
                      <a:r>
                        <a:rPr lang="en-US" sz="1100" dirty="0">
                          <a:solidFill>
                            <a:schemeClr val="tx1"/>
                          </a:solidFill>
                          <a:effectLst/>
                        </a:rPr>
                        <a:t>Power</a:t>
                      </a:r>
                      <a:endParaRPr lang="en-US" sz="1100" dirty="0">
                        <a:solidFill>
                          <a:schemeClr val="tx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100">
                          <a:effectLst/>
                        </a:rPr>
                        <a:t>(W/cm</a:t>
                      </a:r>
                      <a:r>
                        <a:rPr lang="en-US" sz="1100" baseline="30000">
                          <a:effectLst/>
                        </a:rPr>
                        <a:t>2</a:t>
                      </a:r>
                      <a:r>
                        <a:rPr lang="en-US" sz="1100">
                          <a:effectLst/>
                        </a:rPr>
                        <a:t>)</a:t>
                      </a:r>
                      <a:endParaRPr lang="en-US" sz="110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103</a:t>
                      </a:r>
                      <a:r>
                        <a:rPr lang="en-US" sz="1100" dirty="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cs typeface="Times New Roman" panose="02020603050405020304" pitchFamily="18" charset="0"/>
                        </a:rPr>
                        <a:t>(IMT)</a:t>
                      </a:r>
                    </a:p>
                    <a:p>
                      <a:pPr marL="0" marR="0" algn="ctr">
                        <a:lnSpc>
                          <a:spcPct val="100000"/>
                        </a:lnSpc>
                        <a:spcBef>
                          <a:spcPts val="0"/>
                        </a:spcBef>
                        <a:spcAft>
                          <a:spcPts val="0"/>
                        </a:spcAft>
                      </a:pPr>
                      <a:r>
                        <a:rPr lang="en-US" sz="1100" b="1" dirty="0">
                          <a:solidFill>
                            <a:schemeClr val="tx2">
                              <a:lumMod val="60000"/>
                              <a:lumOff val="40000"/>
                            </a:schemeClr>
                          </a:solidFill>
                          <a:effectLst/>
                          <a:latin typeface="Times New Roman" panose="02020603050405020304" pitchFamily="18" charset="0"/>
                          <a:cs typeface="Times New Roman" panose="02020603050405020304" pitchFamily="18" charset="0"/>
                        </a:rPr>
                        <a:t>93</a:t>
                      </a:r>
                      <a:r>
                        <a:rPr lang="en-US" sz="1100" dirty="0">
                          <a:effectLst/>
                          <a:latin typeface="Times New Roman" panose="02020603050405020304" pitchFamily="18" charset="0"/>
                          <a:cs typeface="Times New Roman" panose="02020603050405020304" pitchFamily="18" charset="0"/>
                        </a:rPr>
                        <a:t> (OMT)</a:t>
                      </a: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1953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85434" y="831793"/>
            <a:ext cx="2736304"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2">
                    <a:lumMod val="75000"/>
                  </a:schemeClr>
                </a:solidFill>
                <a:latin typeface="+mj-lt"/>
                <a:ea typeface="+mj-ea"/>
                <a:cs typeface="+mj-cs"/>
              </a:defRPr>
            </a:lvl1pPr>
          </a:lstStyle>
          <a:p>
            <a:r>
              <a:rPr lang="fi-FI" sz="1800" dirty="0" smtClean="0">
                <a:solidFill>
                  <a:schemeClr val="tx1"/>
                </a:solidFill>
              </a:rPr>
              <a:t>”Cu” - </a:t>
            </a:r>
            <a:r>
              <a:rPr lang="fi-FI" sz="1800" dirty="0" smtClean="0">
                <a:solidFill>
                  <a:schemeClr val="tx1"/>
                </a:solidFill>
              </a:rPr>
              <a:t>Option 2</a:t>
            </a:r>
            <a:endParaRPr lang="en-GB" sz="1800" dirty="0">
              <a:solidFill>
                <a:schemeClr val="tx1"/>
              </a:solidFill>
            </a:endParaRPr>
          </a:p>
        </p:txBody>
      </p:sp>
      <p:sp>
        <p:nvSpPr>
          <p:cNvPr id="3" name="Title 1"/>
          <p:cNvSpPr txBox="1">
            <a:spLocks/>
          </p:cNvSpPr>
          <p:nvPr/>
        </p:nvSpPr>
        <p:spPr>
          <a:xfrm>
            <a:off x="685800" y="685800"/>
            <a:ext cx="2736304"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1800" dirty="0" smtClean="0"/>
              <a:t>”Cu” - </a:t>
            </a:r>
            <a:r>
              <a:rPr lang="fi-FI" sz="1800" dirty="0" smtClean="0"/>
              <a:t>Option 1</a:t>
            </a:r>
            <a:endParaRPr lang="en-GB" sz="18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918" y="2918436"/>
            <a:ext cx="3910013"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18" y="2918436"/>
            <a:ext cx="419893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118" y="1626312"/>
            <a:ext cx="3608936" cy="105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495" y="1371600"/>
            <a:ext cx="4155623" cy="141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33571" y="152398"/>
            <a:ext cx="2997552" cy="584775"/>
          </a:xfrm>
          <a:prstGeom prst="rect">
            <a:avLst/>
          </a:prstGeom>
          <a:noFill/>
        </p:spPr>
        <p:txBody>
          <a:bodyPr wrap="none" rtlCol="0">
            <a:spAutoFit/>
          </a:bodyPr>
          <a:lstStyle/>
          <a:p>
            <a:r>
              <a:rPr lang="en-US" sz="3200" dirty="0" smtClean="0">
                <a:solidFill>
                  <a:srgbClr val="0070C0"/>
                </a:solidFill>
              </a:rPr>
              <a:t>IL heater options</a:t>
            </a:r>
            <a:endParaRPr lang="en-US" sz="3200" dirty="0">
              <a:solidFill>
                <a:srgbClr val="0070C0"/>
              </a:solidFill>
            </a:endParaRPr>
          </a:p>
        </p:txBody>
      </p:sp>
    </p:spTree>
    <p:extLst>
      <p:ext uri="{BB962C8B-B14F-4D97-AF65-F5344CB8AC3E}">
        <p14:creationId xmlns:p14="http://schemas.microsoft.com/office/powerpoint/2010/main" val="164566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23530" b="40814"/>
          <a:stretch/>
        </p:blipFill>
        <p:spPr>
          <a:xfrm rot="5400000">
            <a:off x="3681906" y="2718297"/>
            <a:ext cx="4252169" cy="113711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7537" r="22065"/>
          <a:stretch/>
        </p:blipFill>
        <p:spPr>
          <a:xfrm>
            <a:off x="6477001" y="1160767"/>
            <a:ext cx="1607216" cy="4252164"/>
          </a:xfrm>
          <a:prstGeom prst="rect">
            <a:avLst/>
          </a:prstGeom>
        </p:spPr>
      </p:pic>
      <p:sp>
        <p:nvSpPr>
          <p:cNvPr id="6" name="TextBox 5"/>
          <p:cNvSpPr txBox="1"/>
          <p:nvPr/>
        </p:nvSpPr>
        <p:spPr>
          <a:xfrm>
            <a:off x="5685645" y="5410882"/>
            <a:ext cx="1975221" cy="369332"/>
          </a:xfrm>
          <a:prstGeom prst="rect">
            <a:avLst/>
          </a:prstGeom>
          <a:noFill/>
        </p:spPr>
        <p:txBody>
          <a:bodyPr wrap="none" rtlCol="0">
            <a:spAutoFit/>
          </a:bodyPr>
          <a:lstStyle/>
          <a:p>
            <a:r>
              <a:rPr lang="en-US" b="1" dirty="0" smtClean="0">
                <a:solidFill>
                  <a:srgbClr val="00B050"/>
                </a:solidFill>
              </a:rPr>
              <a:t>Coil 103 </a:t>
            </a:r>
            <a:r>
              <a:rPr lang="en-US" b="1" dirty="0" smtClean="0">
                <a:solidFill>
                  <a:srgbClr val="00B050"/>
                </a:solidFill>
              </a:rPr>
              <a:t>&amp; Coil 104</a:t>
            </a:r>
          </a:p>
        </p:txBody>
      </p:sp>
      <p:pic>
        <p:nvPicPr>
          <p:cNvPr id="8" name="Picture 7" descr="\\Discovery\photos\LARP\SQXF\SQXF03\IMG_469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88242" y="1160764"/>
            <a:ext cx="1997957" cy="4183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scovery\photos\LARP\SQXF\SQXF05\IMG_20150420_1542126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59" r="5997" b="5983"/>
          <a:stretch/>
        </p:blipFill>
        <p:spPr bwMode="auto">
          <a:xfrm>
            <a:off x="775153" y="1160767"/>
            <a:ext cx="1052759" cy="41834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7569" y="5385339"/>
            <a:ext cx="3860131" cy="646331"/>
          </a:xfrm>
          <a:prstGeom prst="rect">
            <a:avLst/>
          </a:prstGeom>
          <a:noFill/>
        </p:spPr>
        <p:txBody>
          <a:bodyPr wrap="square" rtlCol="0">
            <a:spAutoFit/>
          </a:bodyPr>
          <a:lstStyle/>
          <a:p>
            <a:r>
              <a:rPr lang="en-US" dirty="0" smtClean="0"/>
              <a:t>SQXF03 (mirror); </a:t>
            </a:r>
            <a:r>
              <a:rPr lang="en-US" dirty="0" smtClean="0"/>
              <a:t>SQXF06 - spare</a:t>
            </a:r>
            <a:endParaRPr lang="en-US" dirty="0" smtClean="0"/>
          </a:p>
          <a:p>
            <a:r>
              <a:rPr lang="en-US" b="1" dirty="0" smtClean="0">
                <a:solidFill>
                  <a:srgbClr val="00B0F0"/>
                </a:solidFill>
              </a:rPr>
              <a:t>SQXF04 or 05 &amp; SQXF05  </a:t>
            </a:r>
            <a:r>
              <a:rPr lang="en-US" dirty="0" smtClean="0"/>
              <a:t>- first magnet</a:t>
            </a:r>
          </a:p>
        </p:txBody>
      </p:sp>
      <p:sp>
        <p:nvSpPr>
          <p:cNvPr id="11" name="TextBox 10"/>
          <p:cNvSpPr txBox="1"/>
          <p:nvPr/>
        </p:nvSpPr>
        <p:spPr>
          <a:xfrm>
            <a:off x="5943601" y="5671152"/>
            <a:ext cx="1459310" cy="369332"/>
          </a:xfrm>
          <a:prstGeom prst="rect">
            <a:avLst/>
          </a:prstGeom>
          <a:noFill/>
        </p:spPr>
        <p:txBody>
          <a:bodyPr wrap="none" rtlCol="0">
            <a:spAutoFit/>
          </a:bodyPr>
          <a:lstStyle/>
          <a:p>
            <a:r>
              <a:rPr lang="en-US" dirty="0" smtClean="0"/>
              <a:t>(first magnet)</a:t>
            </a:r>
            <a:endParaRPr lang="en-US" dirty="0"/>
          </a:p>
        </p:txBody>
      </p:sp>
      <p:sp>
        <p:nvSpPr>
          <p:cNvPr id="12" name="TextBox 11"/>
          <p:cNvSpPr txBox="1"/>
          <p:nvPr/>
        </p:nvSpPr>
        <p:spPr>
          <a:xfrm>
            <a:off x="535225" y="6012788"/>
            <a:ext cx="8297528" cy="369332"/>
          </a:xfrm>
          <a:prstGeom prst="rect">
            <a:avLst/>
          </a:prstGeom>
          <a:noFill/>
        </p:spPr>
        <p:txBody>
          <a:bodyPr wrap="none" rtlCol="0">
            <a:spAutoFit/>
          </a:bodyPr>
          <a:lstStyle/>
          <a:p>
            <a:r>
              <a:rPr lang="en-US" b="1" dirty="0" smtClean="0">
                <a:solidFill>
                  <a:srgbClr val="FF0000"/>
                </a:solidFill>
              </a:rPr>
              <a:t>Two different designs for the inner layer and two different designs for the outer layer</a:t>
            </a:r>
            <a:endParaRPr lang="en-US" b="1" dirty="0">
              <a:solidFill>
                <a:srgbClr val="FF0000"/>
              </a:solidFill>
            </a:endParaRPr>
          </a:p>
        </p:txBody>
      </p:sp>
      <p:sp>
        <p:nvSpPr>
          <p:cNvPr id="14" name="TextBox 13"/>
          <p:cNvSpPr txBox="1"/>
          <p:nvPr/>
        </p:nvSpPr>
        <p:spPr>
          <a:xfrm>
            <a:off x="2464541" y="217712"/>
            <a:ext cx="4023345" cy="584775"/>
          </a:xfrm>
          <a:prstGeom prst="rect">
            <a:avLst/>
          </a:prstGeom>
          <a:noFill/>
        </p:spPr>
        <p:txBody>
          <a:bodyPr wrap="none" rtlCol="0">
            <a:spAutoFit/>
          </a:bodyPr>
          <a:lstStyle/>
          <a:p>
            <a:r>
              <a:rPr lang="en-US" sz="3200" dirty="0" smtClean="0">
                <a:solidFill>
                  <a:srgbClr val="0070C0"/>
                </a:solidFill>
              </a:rPr>
              <a:t>Current short QXF coils</a:t>
            </a:r>
            <a:endParaRPr lang="en-US" sz="3200" dirty="0">
              <a:solidFill>
                <a:srgbClr val="0070C0"/>
              </a:solidFill>
            </a:endParaRPr>
          </a:p>
        </p:txBody>
      </p:sp>
      <p:sp>
        <p:nvSpPr>
          <p:cNvPr id="15" name="TextBox 14"/>
          <p:cNvSpPr txBox="1"/>
          <p:nvPr/>
        </p:nvSpPr>
        <p:spPr>
          <a:xfrm>
            <a:off x="775153" y="802489"/>
            <a:ext cx="659155" cy="369332"/>
          </a:xfrm>
          <a:prstGeom prst="rect">
            <a:avLst/>
          </a:prstGeom>
          <a:noFill/>
        </p:spPr>
        <p:txBody>
          <a:bodyPr wrap="none" rtlCol="0">
            <a:spAutoFit/>
          </a:bodyPr>
          <a:lstStyle/>
          <a:p>
            <a:r>
              <a:rPr lang="en-US" dirty="0" smtClean="0"/>
              <a:t>LARP</a:t>
            </a:r>
            <a:endParaRPr lang="en-US" dirty="0"/>
          </a:p>
        </p:txBody>
      </p:sp>
      <p:sp>
        <p:nvSpPr>
          <p:cNvPr id="16" name="TextBox 15"/>
          <p:cNvSpPr txBox="1"/>
          <p:nvPr/>
        </p:nvSpPr>
        <p:spPr>
          <a:xfrm>
            <a:off x="5201399" y="802489"/>
            <a:ext cx="694421" cy="369332"/>
          </a:xfrm>
          <a:prstGeom prst="rect">
            <a:avLst/>
          </a:prstGeom>
          <a:noFill/>
        </p:spPr>
        <p:txBody>
          <a:bodyPr wrap="none" rtlCol="0">
            <a:spAutoFit/>
          </a:bodyPr>
          <a:lstStyle/>
          <a:p>
            <a:r>
              <a:rPr lang="en-US" dirty="0" smtClean="0"/>
              <a:t>CERN</a:t>
            </a:r>
            <a:endParaRPr lang="en-US" dirty="0"/>
          </a:p>
        </p:txBody>
      </p:sp>
    </p:spTree>
    <p:extLst>
      <p:ext uri="{BB962C8B-B14F-4D97-AF65-F5344CB8AC3E}">
        <p14:creationId xmlns:p14="http://schemas.microsoft.com/office/powerpoint/2010/main" val="325812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4182" y="200241"/>
            <a:ext cx="5295104" cy="584775"/>
          </a:xfrm>
          <a:prstGeom prst="rect">
            <a:avLst/>
          </a:prstGeom>
          <a:noFill/>
        </p:spPr>
        <p:txBody>
          <a:bodyPr wrap="none" rtlCol="0">
            <a:spAutoFit/>
          </a:bodyPr>
          <a:lstStyle/>
          <a:p>
            <a:r>
              <a:rPr lang="en-US" sz="3200" dirty="0" smtClean="0">
                <a:solidFill>
                  <a:srgbClr val="0070C0"/>
                </a:solidFill>
              </a:rPr>
              <a:t>Heater choice for the long QXF</a:t>
            </a:r>
            <a:endParaRPr lang="en-US" sz="3200" dirty="0">
              <a:solidFill>
                <a:srgbClr val="0070C0"/>
              </a:solidFill>
            </a:endParaRPr>
          </a:p>
        </p:txBody>
      </p:sp>
      <p:sp>
        <p:nvSpPr>
          <p:cNvPr id="3" name="TextBox 2"/>
          <p:cNvSpPr txBox="1"/>
          <p:nvPr/>
        </p:nvSpPr>
        <p:spPr>
          <a:xfrm>
            <a:off x="394209" y="1219200"/>
            <a:ext cx="8368791" cy="2523768"/>
          </a:xfrm>
          <a:prstGeom prst="rect">
            <a:avLst/>
          </a:prstGeom>
          <a:noFill/>
        </p:spPr>
        <p:txBody>
          <a:bodyPr wrap="square" rtlCol="0">
            <a:spAutoFit/>
          </a:bodyPr>
          <a:lstStyle/>
          <a:p>
            <a:r>
              <a:rPr lang="en-US" sz="2000" b="1" dirty="0" smtClean="0">
                <a:solidFill>
                  <a:srgbClr val="0070C0"/>
                </a:solidFill>
              </a:rPr>
              <a:t>OL: </a:t>
            </a:r>
          </a:p>
          <a:p>
            <a:r>
              <a:rPr lang="en-US" sz="2000" dirty="0" smtClean="0"/>
              <a:t>G.A: “We need the copper cladding for the long coils. And in a few months from now the CERN style OL heaters will be the only one demonstrated with copper cladding.  If they perform as expected or "good enough"  we have no need to develop and test other solutions.”</a:t>
            </a:r>
          </a:p>
          <a:p>
            <a:r>
              <a:rPr lang="en-US" sz="2000" dirty="0" smtClean="0"/>
              <a:t>“Of course, if we find any issue with these traces, we will come back to other design options.”</a:t>
            </a:r>
            <a:r>
              <a:rPr lang="en-US" dirty="0" smtClean="0"/>
              <a:t/>
            </a:r>
            <a:br>
              <a:rPr lang="en-US" dirty="0" smtClean="0"/>
            </a:br>
            <a:endParaRPr lang="en-US" dirty="0"/>
          </a:p>
        </p:txBody>
      </p:sp>
      <p:sp>
        <p:nvSpPr>
          <p:cNvPr id="4" name="TextBox 3"/>
          <p:cNvSpPr txBox="1"/>
          <p:nvPr/>
        </p:nvSpPr>
        <p:spPr>
          <a:xfrm>
            <a:off x="415980" y="3602858"/>
            <a:ext cx="1896994" cy="707886"/>
          </a:xfrm>
          <a:prstGeom prst="rect">
            <a:avLst/>
          </a:prstGeom>
          <a:noFill/>
        </p:spPr>
        <p:txBody>
          <a:bodyPr wrap="none" rtlCol="0">
            <a:spAutoFit/>
          </a:bodyPr>
          <a:lstStyle/>
          <a:p>
            <a:r>
              <a:rPr lang="en-US" sz="2000" b="1" dirty="0" smtClean="0">
                <a:solidFill>
                  <a:srgbClr val="0070C0"/>
                </a:solidFill>
              </a:rPr>
              <a:t>IL: </a:t>
            </a:r>
          </a:p>
          <a:p>
            <a:r>
              <a:rPr lang="en-US" sz="2000" dirty="0" smtClean="0"/>
              <a:t>No decision yet</a:t>
            </a:r>
            <a:r>
              <a:rPr lang="en-US" dirty="0" smtClean="0"/>
              <a:t>. </a:t>
            </a:r>
            <a:endParaRPr lang="en-US" dirty="0"/>
          </a:p>
        </p:txBody>
      </p:sp>
      <p:sp>
        <p:nvSpPr>
          <p:cNvPr id="5" name="TextBox 4"/>
          <p:cNvSpPr txBox="1"/>
          <p:nvPr/>
        </p:nvSpPr>
        <p:spPr>
          <a:xfrm>
            <a:off x="394208" y="4572000"/>
            <a:ext cx="6502421" cy="707886"/>
          </a:xfrm>
          <a:prstGeom prst="rect">
            <a:avLst/>
          </a:prstGeom>
          <a:noFill/>
        </p:spPr>
        <p:txBody>
          <a:bodyPr wrap="none" rtlCol="0">
            <a:spAutoFit/>
          </a:bodyPr>
          <a:lstStyle/>
          <a:p>
            <a:r>
              <a:rPr lang="en-US" sz="2000" b="1" dirty="0" smtClean="0">
                <a:solidFill>
                  <a:srgbClr val="C00000"/>
                </a:solidFill>
              </a:rPr>
              <a:t>- What is “good enough” in term of numbers?</a:t>
            </a:r>
          </a:p>
          <a:p>
            <a:r>
              <a:rPr lang="en-US" sz="2000" b="1" dirty="0" smtClean="0">
                <a:solidFill>
                  <a:srgbClr val="C00000"/>
                </a:solidFill>
              </a:rPr>
              <a:t>- How and when are we going to select the IL heater design</a:t>
            </a:r>
            <a:r>
              <a:rPr lang="en-US" b="1" dirty="0" smtClean="0">
                <a:solidFill>
                  <a:srgbClr val="C00000"/>
                </a:solidFill>
              </a:rPr>
              <a:t>?</a:t>
            </a:r>
          </a:p>
        </p:txBody>
      </p:sp>
    </p:spTree>
    <p:extLst>
      <p:ext uri="{BB962C8B-B14F-4D97-AF65-F5344CB8AC3E}">
        <p14:creationId xmlns:p14="http://schemas.microsoft.com/office/powerpoint/2010/main" val="233057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588" y="5568571"/>
            <a:ext cx="8139612" cy="707886"/>
          </a:xfrm>
          <a:prstGeom prst="rect">
            <a:avLst/>
          </a:prstGeom>
          <a:noFill/>
        </p:spPr>
        <p:txBody>
          <a:bodyPr wrap="square" rtlCol="0">
            <a:spAutoFit/>
          </a:bodyPr>
          <a:lstStyle/>
          <a:p>
            <a:pPr algn="ctr"/>
            <a:r>
              <a:rPr lang="en-US" sz="2000" dirty="0" smtClean="0">
                <a:solidFill>
                  <a:srgbClr val="C00000"/>
                </a:solidFill>
              </a:rPr>
              <a:t>Which of these heater tests are relevant for qualifying them for the machine?</a:t>
            </a:r>
            <a:endParaRPr lang="en-US" sz="2000" dirty="0">
              <a:solidFill>
                <a:srgbClr val="C00000"/>
              </a:solidFill>
            </a:endParaRPr>
          </a:p>
        </p:txBody>
      </p:sp>
      <p:sp>
        <p:nvSpPr>
          <p:cNvPr id="3" name="TextBox 2"/>
          <p:cNvSpPr txBox="1"/>
          <p:nvPr/>
        </p:nvSpPr>
        <p:spPr>
          <a:xfrm>
            <a:off x="1371600" y="152398"/>
            <a:ext cx="5539273" cy="584775"/>
          </a:xfrm>
          <a:prstGeom prst="rect">
            <a:avLst/>
          </a:prstGeom>
          <a:noFill/>
        </p:spPr>
        <p:txBody>
          <a:bodyPr wrap="none" rtlCol="0">
            <a:spAutoFit/>
          </a:bodyPr>
          <a:lstStyle/>
          <a:p>
            <a:r>
              <a:rPr lang="en-US" sz="3200" dirty="0" smtClean="0">
                <a:solidFill>
                  <a:srgbClr val="0070C0"/>
                </a:solidFill>
              </a:rPr>
              <a:t>Typical scope of the heater tests</a:t>
            </a:r>
            <a:endParaRPr lang="en-US" sz="3200" dirty="0">
              <a:solidFill>
                <a:srgbClr val="0070C0"/>
              </a:solidFill>
            </a:endParaRPr>
          </a:p>
        </p:txBody>
      </p:sp>
      <p:sp>
        <p:nvSpPr>
          <p:cNvPr id="4" name="TextBox 3"/>
          <p:cNvSpPr txBox="1"/>
          <p:nvPr/>
        </p:nvSpPr>
        <p:spPr>
          <a:xfrm>
            <a:off x="694261" y="990600"/>
            <a:ext cx="7916339" cy="4401205"/>
          </a:xfrm>
          <a:prstGeom prst="rect">
            <a:avLst/>
          </a:prstGeom>
          <a:noFill/>
        </p:spPr>
        <p:txBody>
          <a:bodyPr wrap="square" rtlCol="0">
            <a:spAutoFit/>
          </a:bodyPr>
          <a:lstStyle/>
          <a:p>
            <a:r>
              <a:rPr lang="en-US" sz="2400" dirty="0" smtClean="0">
                <a:solidFill>
                  <a:srgbClr val="0070C0"/>
                </a:solidFill>
              </a:rPr>
              <a:t>Heater performance </a:t>
            </a:r>
          </a:p>
          <a:p>
            <a:pPr marL="342900" indent="-342900">
              <a:buAutoNum type="arabicPeriod"/>
            </a:pPr>
            <a:endParaRPr lang="en-US" sz="1000" dirty="0" smtClean="0"/>
          </a:p>
          <a:p>
            <a:pPr marL="342900" indent="-342900">
              <a:buFont typeface="Arial" panose="020B0604020202020204" pitchFamily="34" charset="0"/>
              <a:buChar char="•"/>
            </a:pPr>
            <a:r>
              <a:rPr lang="en-US" sz="2000" dirty="0" smtClean="0"/>
              <a:t>Quench delays as function of heater power density</a:t>
            </a:r>
          </a:p>
          <a:p>
            <a:pPr marL="342900" indent="-342900">
              <a:buFont typeface="Arial" panose="020B0604020202020204" pitchFamily="34" charset="0"/>
              <a:buChar char="•"/>
            </a:pPr>
            <a:r>
              <a:rPr lang="en-US" sz="2000" dirty="0" smtClean="0"/>
              <a:t>Quench delays as function of magnet current</a:t>
            </a:r>
          </a:p>
          <a:p>
            <a:pPr marL="342900" indent="-342900">
              <a:buFont typeface="Arial" panose="020B0604020202020204" pitchFamily="34" charset="0"/>
              <a:buChar char="•"/>
            </a:pPr>
            <a:r>
              <a:rPr lang="en-US" sz="2000" dirty="0" smtClean="0"/>
              <a:t>MIITS studies with varying heater power / firing delays / in combination with CLIQ</a:t>
            </a:r>
          </a:p>
          <a:p>
            <a:endParaRPr lang="en-US" dirty="0"/>
          </a:p>
          <a:p>
            <a:r>
              <a:rPr lang="en-US" i="1" dirty="0" smtClean="0"/>
              <a:t>(In the past LQ/HQ tests these were mainly driven by T. </a:t>
            </a:r>
            <a:r>
              <a:rPr lang="en-US" i="1" dirty="0" err="1" smtClean="0"/>
              <a:t>Salmi’s</a:t>
            </a:r>
            <a:r>
              <a:rPr lang="en-US" i="1" dirty="0" smtClean="0"/>
              <a:t> effort for validating the </a:t>
            </a:r>
            <a:r>
              <a:rPr lang="en-US" i="1" dirty="0" err="1" smtClean="0"/>
              <a:t>CoHDA</a:t>
            </a:r>
            <a:r>
              <a:rPr lang="en-US" i="1" dirty="0" smtClean="0"/>
              <a:t> code )</a:t>
            </a:r>
          </a:p>
          <a:p>
            <a:endParaRPr lang="en-US" dirty="0" smtClean="0"/>
          </a:p>
          <a:p>
            <a:r>
              <a:rPr lang="en-US" sz="2400" dirty="0" smtClean="0">
                <a:solidFill>
                  <a:srgbClr val="0070C0"/>
                </a:solidFill>
              </a:rPr>
              <a:t>Heater reliability</a:t>
            </a:r>
          </a:p>
          <a:p>
            <a:endParaRPr lang="en-US" sz="1000" dirty="0" smtClean="0"/>
          </a:p>
          <a:p>
            <a:pPr marL="342900" indent="-342900">
              <a:buFont typeface="Arial" panose="020B0604020202020204" pitchFamily="34" charset="0"/>
              <a:buChar char="•"/>
            </a:pPr>
            <a:r>
              <a:rPr lang="en-US" sz="2000" dirty="0" smtClean="0"/>
              <a:t>Bubbles  / delamination</a:t>
            </a:r>
          </a:p>
          <a:p>
            <a:pPr marL="342900" indent="-342900">
              <a:buFont typeface="Arial" panose="020B0604020202020204" pitchFamily="34" charset="0"/>
              <a:buChar char="•"/>
            </a:pPr>
            <a:r>
              <a:rPr lang="en-US" sz="2000" dirty="0" err="1" smtClean="0"/>
              <a:t>Hipot</a:t>
            </a:r>
            <a:r>
              <a:rPr lang="en-US" sz="2000" dirty="0" smtClean="0"/>
              <a:t> issues</a:t>
            </a:r>
          </a:p>
          <a:p>
            <a:pPr marL="342900" indent="-342900">
              <a:buFont typeface="Arial" panose="020B0604020202020204" pitchFamily="34" charset="0"/>
              <a:buChar char="•"/>
            </a:pPr>
            <a:r>
              <a:rPr lang="en-US" sz="2000" dirty="0" smtClean="0"/>
              <a:t>Cracks / burnouts</a:t>
            </a:r>
          </a:p>
        </p:txBody>
      </p:sp>
    </p:spTree>
    <p:extLst>
      <p:ext uri="{BB962C8B-B14F-4D97-AF65-F5344CB8AC3E}">
        <p14:creationId xmlns:p14="http://schemas.microsoft.com/office/powerpoint/2010/main" val="2824625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255" y="1981200"/>
            <a:ext cx="806334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Firing heaters at “nominal magnet” current using standard HFU settings of the LHC (450 V?)</a:t>
            </a:r>
            <a:r>
              <a:rPr lang="en-US" dirty="0"/>
              <a:t> </a:t>
            </a:r>
            <a:r>
              <a:rPr lang="en-US" dirty="0" smtClean="0"/>
              <a:t>and accessing quench delays and MIITS</a:t>
            </a:r>
            <a:endParaRPr lang="en-US" dirty="0"/>
          </a:p>
          <a:p>
            <a:pPr marL="285750" indent="-285750">
              <a:buFont typeface="Arial" panose="020B0604020202020204" pitchFamily="34" charset="0"/>
              <a:buChar char="•"/>
            </a:pPr>
            <a:r>
              <a:rPr lang="en-US" dirty="0" smtClean="0"/>
              <a:t>Repeating tests for 80%, 50%, 30% of the “nominal” current</a:t>
            </a:r>
            <a:endParaRPr lang="en-US" dirty="0"/>
          </a:p>
          <a:p>
            <a:pPr marL="285750" indent="-285750">
              <a:buFont typeface="Arial" panose="020B0604020202020204" pitchFamily="34" charset="0"/>
              <a:buChar char="•"/>
            </a:pPr>
            <a:r>
              <a:rPr lang="en-US" dirty="0" smtClean="0"/>
              <a:t>Repeating above tests in combination with CLIQ (</a:t>
            </a:r>
            <a:r>
              <a:rPr lang="en-US" dirty="0" err="1" smtClean="0"/>
              <a:t>tbd</a:t>
            </a:r>
            <a:r>
              <a:rPr lang="en-US" dirty="0" smtClean="0"/>
              <a:t>)</a:t>
            </a:r>
            <a:endParaRPr lang="en-US" dirty="0"/>
          </a:p>
        </p:txBody>
      </p:sp>
      <p:sp>
        <p:nvSpPr>
          <p:cNvPr id="5" name="TextBox 4"/>
          <p:cNvSpPr txBox="1"/>
          <p:nvPr/>
        </p:nvSpPr>
        <p:spPr>
          <a:xfrm>
            <a:off x="486197" y="1523999"/>
            <a:ext cx="2942409" cy="461665"/>
          </a:xfrm>
          <a:prstGeom prst="rect">
            <a:avLst/>
          </a:prstGeom>
          <a:noFill/>
        </p:spPr>
        <p:txBody>
          <a:bodyPr wrap="none" rtlCol="0">
            <a:spAutoFit/>
          </a:bodyPr>
          <a:lstStyle/>
          <a:p>
            <a:r>
              <a:rPr lang="en-US" sz="2400" dirty="0" smtClean="0">
                <a:solidFill>
                  <a:srgbClr val="0070C0"/>
                </a:solidFill>
              </a:rPr>
              <a:t>Validating  protection:</a:t>
            </a:r>
            <a:endParaRPr lang="en-US" sz="2400" dirty="0">
              <a:solidFill>
                <a:srgbClr val="0070C0"/>
              </a:solidFill>
            </a:endParaRPr>
          </a:p>
        </p:txBody>
      </p:sp>
      <p:sp>
        <p:nvSpPr>
          <p:cNvPr id="7" name="TextBox 6"/>
          <p:cNvSpPr txBox="1"/>
          <p:nvPr/>
        </p:nvSpPr>
        <p:spPr>
          <a:xfrm>
            <a:off x="562397" y="3500734"/>
            <a:ext cx="4826578" cy="461665"/>
          </a:xfrm>
          <a:prstGeom prst="rect">
            <a:avLst/>
          </a:prstGeom>
          <a:noFill/>
        </p:spPr>
        <p:txBody>
          <a:bodyPr wrap="none" rtlCol="0">
            <a:spAutoFit/>
          </a:bodyPr>
          <a:lstStyle/>
          <a:p>
            <a:r>
              <a:rPr lang="en-US" sz="2400" dirty="0" smtClean="0">
                <a:solidFill>
                  <a:srgbClr val="0070C0"/>
                </a:solidFill>
              </a:rPr>
              <a:t>Accessing reliability and degradation:</a:t>
            </a:r>
            <a:endParaRPr lang="en-US" sz="2400" dirty="0">
              <a:solidFill>
                <a:srgbClr val="0070C0"/>
              </a:solidFill>
            </a:endParaRPr>
          </a:p>
        </p:txBody>
      </p:sp>
      <p:sp>
        <p:nvSpPr>
          <p:cNvPr id="8" name="TextBox 7"/>
          <p:cNvSpPr txBox="1"/>
          <p:nvPr/>
        </p:nvSpPr>
        <p:spPr>
          <a:xfrm>
            <a:off x="547255" y="4092474"/>
            <a:ext cx="8063345" cy="1477328"/>
          </a:xfrm>
          <a:prstGeom prst="rect">
            <a:avLst/>
          </a:prstGeom>
          <a:noFill/>
        </p:spPr>
        <p:txBody>
          <a:bodyPr wrap="square" rtlCol="0">
            <a:spAutoFit/>
          </a:bodyPr>
          <a:lstStyle/>
          <a:p>
            <a:r>
              <a:rPr lang="en-US" dirty="0" smtClean="0"/>
              <a:t>Multiple firing of a single heater:</a:t>
            </a:r>
          </a:p>
          <a:p>
            <a:pPr marL="285750" indent="-285750">
              <a:buFont typeface="Arial" panose="020B0604020202020204" pitchFamily="34" charset="0"/>
              <a:buChar char="•"/>
            </a:pPr>
            <a:r>
              <a:rPr lang="en-US" dirty="0" smtClean="0"/>
              <a:t>performance comparison between the beginning and the end of the firing sequence</a:t>
            </a:r>
          </a:p>
          <a:p>
            <a:pPr marL="285750" indent="-285750">
              <a:buFont typeface="Arial" panose="020B0604020202020204" pitchFamily="34" charset="0"/>
              <a:buChar char="•"/>
            </a:pPr>
            <a:r>
              <a:rPr lang="en-US" dirty="0" smtClean="0"/>
              <a:t>visual  / IR imaging / resistivity assessment before and after the test for detecting bubbles / cracks / delamination</a:t>
            </a:r>
            <a:endParaRPr lang="en-US" dirty="0"/>
          </a:p>
        </p:txBody>
      </p:sp>
      <p:sp>
        <p:nvSpPr>
          <p:cNvPr id="9" name="TextBox 8"/>
          <p:cNvSpPr txBox="1"/>
          <p:nvPr/>
        </p:nvSpPr>
        <p:spPr>
          <a:xfrm>
            <a:off x="2975686" y="5569802"/>
            <a:ext cx="5653984" cy="369332"/>
          </a:xfrm>
          <a:prstGeom prst="rect">
            <a:avLst/>
          </a:prstGeom>
          <a:noFill/>
        </p:spPr>
        <p:txBody>
          <a:bodyPr wrap="none" rtlCol="0">
            <a:spAutoFit/>
          </a:bodyPr>
          <a:lstStyle/>
          <a:p>
            <a:r>
              <a:rPr lang="en-US" dirty="0" smtClean="0">
                <a:solidFill>
                  <a:schemeClr val="accent3">
                    <a:lumMod val="50000"/>
                  </a:schemeClr>
                </a:solidFill>
              </a:rPr>
              <a:t>(</a:t>
            </a:r>
            <a:r>
              <a:rPr lang="en-US" i="1" dirty="0" smtClean="0">
                <a:solidFill>
                  <a:schemeClr val="accent3">
                    <a:lumMod val="50000"/>
                  </a:schemeClr>
                </a:solidFill>
              </a:rPr>
              <a:t>may be done even without having current in the magnet!)</a:t>
            </a:r>
            <a:endParaRPr lang="en-US" i="1" dirty="0">
              <a:solidFill>
                <a:schemeClr val="accent3">
                  <a:lumMod val="50000"/>
                </a:schemeClr>
              </a:solidFill>
            </a:endParaRPr>
          </a:p>
        </p:txBody>
      </p:sp>
      <p:sp>
        <p:nvSpPr>
          <p:cNvPr id="10" name="TextBox 9"/>
          <p:cNvSpPr txBox="1"/>
          <p:nvPr/>
        </p:nvSpPr>
        <p:spPr>
          <a:xfrm>
            <a:off x="914400" y="113155"/>
            <a:ext cx="6301690" cy="1077218"/>
          </a:xfrm>
          <a:prstGeom prst="rect">
            <a:avLst/>
          </a:prstGeom>
          <a:noFill/>
        </p:spPr>
        <p:txBody>
          <a:bodyPr wrap="square" rtlCol="0">
            <a:spAutoFit/>
          </a:bodyPr>
          <a:lstStyle/>
          <a:p>
            <a:pPr algn="ctr"/>
            <a:r>
              <a:rPr lang="en-US" sz="3200" dirty="0" smtClean="0">
                <a:solidFill>
                  <a:srgbClr val="0070C0"/>
                </a:solidFill>
              </a:rPr>
              <a:t>Minimal list of heater tests for the short QXF</a:t>
            </a:r>
            <a:endParaRPr lang="en-US" sz="3200" dirty="0">
              <a:solidFill>
                <a:srgbClr val="0070C0"/>
              </a:solidFill>
            </a:endParaRPr>
          </a:p>
        </p:txBody>
      </p:sp>
    </p:spTree>
    <p:extLst>
      <p:ext uri="{BB962C8B-B14F-4D97-AF65-F5344CB8AC3E}">
        <p14:creationId xmlns:p14="http://schemas.microsoft.com/office/powerpoint/2010/main" val="423551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657" y="32657"/>
            <a:ext cx="8229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70C0"/>
                </a:solidFill>
              </a:rPr>
              <a:t>IR heater imaging results</a:t>
            </a:r>
            <a:endParaRPr lang="en-US" sz="3200" dirty="0">
              <a:solidFill>
                <a:srgbClr val="0070C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4625"/>
            <a:ext cx="4876800" cy="28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189" t="4020" r="62907" b="4401"/>
          <a:stretch/>
        </p:blipFill>
        <p:spPr bwMode="auto">
          <a:xfrm>
            <a:off x="5334000" y="1074625"/>
            <a:ext cx="287079" cy="281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22102" y="1066800"/>
            <a:ext cx="593432" cy="369332"/>
          </a:xfrm>
          <a:prstGeom prst="rect">
            <a:avLst/>
          </a:prstGeom>
          <a:noFill/>
        </p:spPr>
        <p:txBody>
          <a:bodyPr wrap="none" rtlCol="0">
            <a:spAutoFit/>
          </a:bodyPr>
          <a:lstStyle/>
          <a:p>
            <a:r>
              <a:rPr lang="en-US" dirty="0" smtClean="0"/>
              <a:t>27.4</a:t>
            </a:r>
            <a:endParaRPr lang="en-US" dirty="0"/>
          </a:p>
        </p:txBody>
      </p:sp>
      <p:sp>
        <p:nvSpPr>
          <p:cNvPr id="6" name="TextBox 5"/>
          <p:cNvSpPr txBox="1"/>
          <p:nvPr/>
        </p:nvSpPr>
        <p:spPr>
          <a:xfrm>
            <a:off x="5669702" y="3502024"/>
            <a:ext cx="593432" cy="369332"/>
          </a:xfrm>
          <a:prstGeom prst="rect">
            <a:avLst/>
          </a:prstGeom>
          <a:noFill/>
        </p:spPr>
        <p:txBody>
          <a:bodyPr wrap="none" rtlCol="0">
            <a:spAutoFit/>
          </a:bodyPr>
          <a:lstStyle/>
          <a:p>
            <a:r>
              <a:rPr lang="en-US" dirty="0" smtClean="0"/>
              <a:t>21.9</a:t>
            </a:r>
            <a:endParaRPr lang="en-US" dirty="0"/>
          </a:p>
        </p:txBody>
      </p:sp>
      <p:sp>
        <p:nvSpPr>
          <p:cNvPr id="7" name="TextBox 6"/>
          <p:cNvSpPr txBox="1"/>
          <p:nvPr/>
        </p:nvSpPr>
        <p:spPr>
          <a:xfrm>
            <a:off x="5669702" y="2217625"/>
            <a:ext cx="614271" cy="369332"/>
          </a:xfrm>
          <a:prstGeom prst="rect">
            <a:avLst/>
          </a:prstGeom>
          <a:noFill/>
        </p:spPr>
        <p:txBody>
          <a:bodyPr wrap="none" rtlCol="0">
            <a:spAutoFit/>
          </a:bodyPr>
          <a:lstStyle/>
          <a:p>
            <a:r>
              <a:rPr lang="en-US" dirty="0" smtClean="0"/>
              <a:t>T (C)</a:t>
            </a:r>
            <a:endParaRPr lang="en-US" dirty="0"/>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75" y="4114800"/>
            <a:ext cx="2971650" cy="231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57999" y="4607880"/>
            <a:ext cx="2089741" cy="1200329"/>
          </a:xfrm>
          <a:prstGeom prst="rect">
            <a:avLst/>
          </a:prstGeom>
          <a:noFill/>
        </p:spPr>
        <p:txBody>
          <a:bodyPr wrap="square" rtlCol="0">
            <a:spAutoFit/>
          </a:bodyPr>
          <a:lstStyle/>
          <a:p>
            <a:r>
              <a:rPr lang="en-US" dirty="0" smtClean="0"/>
              <a:t>Hot spots at the concave-curved portion of the heating station </a:t>
            </a:r>
            <a:endParaRPr lang="en-US" dirty="0"/>
          </a:p>
        </p:txBody>
      </p:sp>
      <p:pic>
        <p:nvPicPr>
          <p:cNvPr id="1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0465" t="6506" r="69477" b="7690"/>
          <a:stretch/>
        </p:blipFill>
        <p:spPr bwMode="auto">
          <a:xfrm>
            <a:off x="815162" y="1251465"/>
            <a:ext cx="978195" cy="243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971800" cy="227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90800" y="4255164"/>
            <a:ext cx="521297" cy="369332"/>
          </a:xfrm>
          <a:prstGeom prst="rect">
            <a:avLst/>
          </a:prstGeom>
          <a:noFill/>
        </p:spPr>
        <p:txBody>
          <a:bodyPr wrap="none" rtlCol="0">
            <a:spAutoFit/>
          </a:bodyPr>
          <a:lstStyle/>
          <a:p>
            <a:r>
              <a:rPr lang="en-US" dirty="0" smtClean="0">
                <a:solidFill>
                  <a:schemeClr val="bg1">
                    <a:lumMod val="85000"/>
                  </a:schemeClr>
                </a:solidFill>
              </a:rPr>
              <a:t>A-A</a:t>
            </a:r>
            <a:endParaRPr lang="en-US" dirty="0">
              <a:solidFill>
                <a:schemeClr val="bg1">
                  <a:lumMod val="85000"/>
                </a:schemeClr>
              </a:solidFill>
            </a:endParaRPr>
          </a:p>
        </p:txBody>
      </p:sp>
      <p:sp>
        <p:nvSpPr>
          <p:cNvPr id="13" name="TextBox 12"/>
          <p:cNvSpPr txBox="1"/>
          <p:nvPr/>
        </p:nvSpPr>
        <p:spPr>
          <a:xfrm>
            <a:off x="5950469" y="4255164"/>
            <a:ext cx="505267" cy="369332"/>
          </a:xfrm>
          <a:prstGeom prst="rect">
            <a:avLst/>
          </a:prstGeom>
          <a:noFill/>
        </p:spPr>
        <p:txBody>
          <a:bodyPr wrap="none" rtlCol="0">
            <a:spAutoFit/>
          </a:bodyPr>
          <a:lstStyle/>
          <a:p>
            <a:r>
              <a:rPr lang="en-US" dirty="0" smtClean="0">
                <a:solidFill>
                  <a:schemeClr val="bg1">
                    <a:lumMod val="85000"/>
                  </a:schemeClr>
                </a:solidFill>
              </a:rPr>
              <a:t>B-B</a:t>
            </a:r>
            <a:endParaRPr lang="en-US" dirty="0">
              <a:solidFill>
                <a:schemeClr val="bg1">
                  <a:lumMod val="85000"/>
                </a:schemeClr>
              </a:solidFill>
            </a:endParaRPr>
          </a:p>
        </p:txBody>
      </p:sp>
      <p:sp>
        <p:nvSpPr>
          <p:cNvPr id="14" name="TextBox 13"/>
          <p:cNvSpPr txBox="1"/>
          <p:nvPr/>
        </p:nvSpPr>
        <p:spPr>
          <a:xfrm>
            <a:off x="656304" y="1102242"/>
            <a:ext cx="317716" cy="369332"/>
          </a:xfrm>
          <a:prstGeom prst="rect">
            <a:avLst/>
          </a:prstGeom>
          <a:noFill/>
        </p:spPr>
        <p:txBody>
          <a:bodyPr wrap="none" rtlCol="0">
            <a:spAutoFit/>
          </a:bodyPr>
          <a:lstStyle/>
          <a:p>
            <a:r>
              <a:rPr lang="en-US" dirty="0" smtClean="0">
                <a:solidFill>
                  <a:schemeClr val="bg1">
                    <a:lumMod val="85000"/>
                  </a:schemeClr>
                </a:solidFill>
              </a:rPr>
              <a:t>A</a:t>
            </a:r>
            <a:endParaRPr lang="en-US" dirty="0">
              <a:solidFill>
                <a:schemeClr val="bg1">
                  <a:lumMod val="85000"/>
                </a:schemeClr>
              </a:solidFill>
            </a:endParaRPr>
          </a:p>
        </p:txBody>
      </p:sp>
      <p:sp>
        <p:nvSpPr>
          <p:cNvPr id="15" name="TextBox 14"/>
          <p:cNvSpPr txBox="1"/>
          <p:nvPr/>
        </p:nvSpPr>
        <p:spPr>
          <a:xfrm>
            <a:off x="1497834" y="1836257"/>
            <a:ext cx="309700" cy="369332"/>
          </a:xfrm>
          <a:prstGeom prst="rect">
            <a:avLst/>
          </a:prstGeom>
          <a:noFill/>
        </p:spPr>
        <p:txBody>
          <a:bodyPr wrap="none" rtlCol="0">
            <a:spAutoFit/>
          </a:bodyPr>
          <a:lstStyle/>
          <a:p>
            <a:r>
              <a:rPr lang="en-US" dirty="0" smtClean="0">
                <a:solidFill>
                  <a:schemeClr val="bg1">
                    <a:lumMod val="85000"/>
                  </a:schemeClr>
                </a:solidFill>
              </a:rPr>
              <a:t>B</a:t>
            </a:r>
            <a:endParaRPr lang="en-US" dirty="0">
              <a:solidFill>
                <a:schemeClr val="bg1">
                  <a:lumMod val="85000"/>
                </a:schemeClr>
              </a:solidFill>
            </a:endParaRPr>
          </a:p>
        </p:txBody>
      </p:sp>
      <p:sp>
        <p:nvSpPr>
          <p:cNvPr id="16" name="TextBox 15"/>
          <p:cNvSpPr txBox="1"/>
          <p:nvPr/>
        </p:nvSpPr>
        <p:spPr>
          <a:xfrm>
            <a:off x="1145401" y="3123832"/>
            <a:ext cx="317716" cy="369332"/>
          </a:xfrm>
          <a:prstGeom prst="rect">
            <a:avLst/>
          </a:prstGeom>
          <a:noFill/>
        </p:spPr>
        <p:txBody>
          <a:bodyPr wrap="none" rtlCol="0">
            <a:spAutoFit/>
          </a:bodyPr>
          <a:lstStyle/>
          <a:p>
            <a:r>
              <a:rPr lang="en-US" dirty="0" smtClean="0">
                <a:solidFill>
                  <a:schemeClr val="bg1">
                    <a:lumMod val="85000"/>
                  </a:schemeClr>
                </a:solidFill>
              </a:rPr>
              <a:t>A</a:t>
            </a:r>
            <a:endParaRPr lang="en-US" dirty="0">
              <a:solidFill>
                <a:schemeClr val="bg1">
                  <a:lumMod val="85000"/>
                </a:schemeClr>
              </a:solidFill>
            </a:endParaRPr>
          </a:p>
        </p:txBody>
      </p:sp>
      <p:sp>
        <p:nvSpPr>
          <p:cNvPr id="17" name="TextBox 16"/>
          <p:cNvSpPr txBox="1"/>
          <p:nvPr/>
        </p:nvSpPr>
        <p:spPr>
          <a:xfrm>
            <a:off x="4572000" y="2315344"/>
            <a:ext cx="309700" cy="369332"/>
          </a:xfrm>
          <a:prstGeom prst="rect">
            <a:avLst/>
          </a:prstGeom>
          <a:noFill/>
        </p:spPr>
        <p:txBody>
          <a:bodyPr wrap="none" rtlCol="0">
            <a:spAutoFit/>
          </a:bodyPr>
          <a:lstStyle/>
          <a:p>
            <a:r>
              <a:rPr lang="en-US" dirty="0" smtClean="0">
                <a:solidFill>
                  <a:schemeClr val="bg1">
                    <a:lumMod val="85000"/>
                  </a:schemeClr>
                </a:solidFill>
              </a:rPr>
              <a:t>B</a:t>
            </a:r>
            <a:endParaRPr lang="en-US" dirty="0">
              <a:solidFill>
                <a:schemeClr val="bg1">
                  <a:lumMod val="85000"/>
                </a:schemeClr>
              </a:solidFill>
            </a:endParaRPr>
          </a:p>
        </p:txBody>
      </p:sp>
      <p:pic>
        <p:nvPicPr>
          <p:cNvPr id="1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2191" y="1132175"/>
            <a:ext cx="2495550" cy="267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9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814</Words>
  <Application>Microsoft Office PowerPoint</Application>
  <PresentationFormat>On-screen Show (4:3)</PresentationFormat>
  <Paragraphs>180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Heater plan for the short QXF one year ago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 Martchevskii</dc:creator>
  <cp:lastModifiedBy>Maxim Martchevskii</cp:lastModifiedBy>
  <cp:revision>26</cp:revision>
  <dcterms:created xsi:type="dcterms:W3CDTF">2015-05-13T04:01:37Z</dcterms:created>
  <dcterms:modified xsi:type="dcterms:W3CDTF">2015-05-13T19:11:05Z</dcterms:modified>
</cp:coreProperties>
</file>