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007" r:id="rId2"/>
    <p:sldId id="1061" r:id="rId3"/>
    <p:sldId id="1083" r:id="rId4"/>
    <p:sldId id="1082" r:id="rId5"/>
    <p:sldId id="1070" r:id="rId6"/>
    <p:sldId id="1071" r:id="rId7"/>
    <p:sldId id="1076" r:id="rId8"/>
    <p:sldId id="1077" r:id="rId9"/>
    <p:sldId id="1072" r:id="rId10"/>
    <p:sldId id="1079" r:id="rId11"/>
    <p:sldId id="1078" r:id="rId12"/>
    <p:sldId id="1064" r:id="rId13"/>
    <p:sldId id="1062" r:id="rId14"/>
    <p:sldId id="1066" r:id="rId15"/>
    <p:sldId id="1081" r:id="rId16"/>
    <p:sldId id="1080" r:id="rId17"/>
    <p:sldId id="1065" r:id="rId1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3399"/>
    <a:srgbClr val="0033CC"/>
    <a:srgbClr val="003366"/>
    <a:srgbClr val="800000"/>
    <a:srgbClr val="FF9966"/>
    <a:srgbClr val="FFFF66"/>
    <a:srgbClr val="FF3300"/>
    <a:srgbClr val="FFFF00"/>
    <a:srgbClr val="EAEA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9" autoAdjust="0"/>
    <p:restoredTop sz="98933" autoAdjust="0"/>
  </p:normalViewPr>
  <p:slideViewPr>
    <p:cSldViewPr>
      <p:cViewPr>
        <p:scale>
          <a:sx n="66" d="100"/>
          <a:sy n="66" d="100"/>
        </p:scale>
        <p:origin x="-49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6697663" y="9131300"/>
            <a:ext cx="5730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860" tIns="62735" rIns="128860" bIns="62735" anchor="ctr">
            <a:spAutoFit/>
          </a:bodyPr>
          <a:lstStyle/>
          <a:p>
            <a:pPr algn="r" defTabSz="1296988"/>
            <a:fld id="{0C248C74-A1BF-4A9C-97C3-5A5D6B022034}" type="slidenum">
              <a:rPr lang="en-US" sz="2000">
                <a:latin typeface="Arial" charset="0"/>
              </a:rPr>
              <a:pPr algn="r" defTabSz="1296988"/>
              <a:t>‹#›</a:t>
            </a:fld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928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8860" tIns="62735" rIns="128860" bIns="627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3900"/>
            <a:ext cx="4786313" cy="3589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697663" y="9131300"/>
            <a:ext cx="5730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860" tIns="62735" rIns="128860" bIns="62735" anchor="ctr">
            <a:spAutoFit/>
          </a:bodyPr>
          <a:lstStyle/>
          <a:p>
            <a:pPr algn="r" defTabSz="1296988"/>
            <a:fld id="{E7B1BAEA-71C4-45DD-B483-2339FDD29BB8}" type="slidenum">
              <a:rPr lang="en-US" sz="2000">
                <a:latin typeface="Arial" charset="0"/>
              </a:rPr>
              <a:pPr algn="r" defTabSz="1296988"/>
              <a:t>‹#›</a:t>
            </a:fld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8698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562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60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38100"/>
            <a:ext cx="2105025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"/>
            <a:ext cx="6162675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2994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8100"/>
            <a:ext cx="8420100" cy="628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9232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"/>
            <a:ext cx="750570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193800"/>
            <a:ext cx="7759700" cy="5130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="" xmlns:p14="http://schemas.microsoft.com/office/powerpoint/2010/main" val="164172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866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025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938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450" y="11938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110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036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950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895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9967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9962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6"/>
          <p:cNvSpPr>
            <a:spLocks noChangeShapeType="1"/>
          </p:cNvSpPr>
          <p:nvPr/>
        </p:nvSpPr>
        <p:spPr bwMode="auto">
          <a:xfrm flipH="1">
            <a:off x="0" y="6477000"/>
            <a:ext cx="9144000" cy="0"/>
          </a:xfrm>
          <a:prstGeom prst="line">
            <a:avLst/>
          </a:prstGeom>
          <a:noFill/>
          <a:ln w="7620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"/>
            <a:ext cx="7505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93800"/>
            <a:ext cx="77597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level5</a:t>
            </a:r>
          </a:p>
        </p:txBody>
      </p:sp>
      <p:sp>
        <p:nvSpPr>
          <p:cNvPr id="1029" name="Text Box 10"/>
          <p:cNvSpPr txBox="1">
            <a:spLocks noChangeArrowheads="1"/>
          </p:cNvSpPr>
          <p:nvPr userDrawn="1"/>
        </p:nvSpPr>
        <p:spPr bwMode="auto">
          <a:xfrm>
            <a:off x="212725" y="6553200"/>
            <a:ext cx="28352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000" dirty="0" smtClean="0"/>
              <a:t>CM24 Test WG</a:t>
            </a:r>
          </a:p>
        </p:txBody>
      </p:sp>
      <p:sp>
        <p:nvSpPr>
          <p:cNvPr id="1030" name="Text Box 12"/>
          <p:cNvSpPr txBox="1">
            <a:spLocks noChangeArrowheads="1"/>
          </p:cNvSpPr>
          <p:nvPr userDrawn="1"/>
        </p:nvSpPr>
        <p:spPr bwMode="auto">
          <a:xfrm>
            <a:off x="3065463" y="6553200"/>
            <a:ext cx="29543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000" dirty="0" smtClean="0"/>
              <a:t>Quench Protection Test Plan – G. Sabbi</a:t>
            </a:r>
          </a:p>
        </p:txBody>
      </p:sp>
      <p:sp>
        <p:nvSpPr>
          <p:cNvPr id="1031" name="TextBox 7"/>
          <p:cNvSpPr txBox="1">
            <a:spLocks noChangeArrowheads="1"/>
          </p:cNvSpPr>
          <p:nvPr userDrawn="1"/>
        </p:nvSpPr>
        <p:spPr bwMode="auto">
          <a:xfrm>
            <a:off x="8656638" y="6543675"/>
            <a:ext cx="334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E90346AF-ACFB-4C64-9BFA-79D3B779B3BC}" type="slidenum">
              <a:rPr lang="en-US" sz="1000" smtClean="0"/>
              <a:pPr>
                <a:defRPr/>
              </a:pPr>
              <a:t>‹#›</a:t>
            </a:fld>
            <a:endParaRPr lang="en-US" sz="10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—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981200"/>
            <a:ext cx="8382000" cy="182880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3600" dirty="0" smtClean="0"/>
              <a:t>MQXFS1 </a:t>
            </a:r>
            <a:br>
              <a:rPr lang="en-US" sz="3600" dirty="0" smtClean="0"/>
            </a:br>
            <a:r>
              <a:rPr lang="en-US" sz="3600" dirty="0" smtClean="0"/>
              <a:t>Quench Protection Test Plan</a:t>
            </a:r>
            <a:br>
              <a:rPr lang="en-US" sz="3600" dirty="0" smtClean="0"/>
            </a:br>
            <a:r>
              <a:rPr lang="en-US" sz="3600" dirty="0" smtClean="0"/>
              <a:t>Overview</a:t>
            </a:r>
            <a:endParaRPr lang="en-US" sz="2400" b="0" i="1" dirty="0" smtClean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533401"/>
            <a:ext cx="619384" cy="81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114800"/>
            <a:ext cx="7967663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G. Sabbi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0" y="5562600"/>
            <a:ext cx="796766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sz="2400" b="1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sz="2000" b="1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b="0" i="1" kern="0" dirty="0" smtClean="0"/>
              <a:t>LARP-</a:t>
            </a:r>
            <a:r>
              <a:rPr lang="en-US" sz="2000" b="0" i="1" kern="0" dirty="0" err="1" smtClean="0"/>
              <a:t>HILumi</a:t>
            </a:r>
            <a:r>
              <a:rPr lang="en-US" sz="2000" b="0" i="1" kern="0" dirty="0" smtClean="0"/>
              <a:t> Collaboration Meeting 24</a:t>
            </a:r>
          </a:p>
        </p:txBody>
      </p:sp>
      <p:pic>
        <p:nvPicPr>
          <p:cNvPr id="7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523874"/>
            <a:ext cx="1600201" cy="77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Line 4"/>
          <p:cNvSpPr>
            <a:spLocks noChangeShapeType="1"/>
          </p:cNvSpPr>
          <p:nvPr/>
        </p:nvSpPr>
        <p:spPr bwMode="auto">
          <a:xfrm>
            <a:off x="1250950" y="990600"/>
            <a:ext cx="6597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55277" y="346075"/>
            <a:ext cx="7606570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Inductance Measurement Proposal (1/2) 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49249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066800"/>
            <a:ext cx="7561968" cy="528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035206" y="1581090"/>
            <a:ext cx="151733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V. Marinozzi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9676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Line 4"/>
          <p:cNvSpPr>
            <a:spLocks noChangeShapeType="1"/>
          </p:cNvSpPr>
          <p:nvPr/>
        </p:nvSpPr>
        <p:spPr bwMode="auto">
          <a:xfrm>
            <a:off x="1250950" y="990600"/>
            <a:ext cx="6597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51630" y="346075"/>
            <a:ext cx="7606570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Inductance Measurement Proposal (2/2) 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49249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295400"/>
            <a:ext cx="8285163" cy="471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154948" y="1451430"/>
            <a:ext cx="151733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V. Marinozzi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9676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95600" y="304800"/>
            <a:ext cx="3214341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Protection Limits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04800"/>
            <a:ext cx="457200" cy="60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970504" y="904352"/>
            <a:ext cx="6597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7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295401" cy="62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1676400"/>
            <a:ext cx="76962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General questions on strategy: define MIITs limits at each step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May get useful information even</a:t>
            </a:r>
            <a:r>
              <a:rPr lang="en-US" sz="2000" dirty="0" smtClean="0"/>
              <a:t> </a:t>
            </a:r>
            <a:r>
              <a:rPr lang="en-US" sz="2000" dirty="0" smtClean="0"/>
              <a:t>with a conservative MIITs limit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Depending on conditions, only one coil is at risk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Spot heater was successfully tested in HQ, with critical </a:t>
            </a:r>
            <a:r>
              <a:rPr lang="en-US" sz="2000" dirty="0" smtClean="0"/>
              <a:t>role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HQ showed very fast natural decay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Also helps to characterize other protection systems</a:t>
            </a:r>
            <a:endParaRPr lang="en-US" sz="20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Ultimate protection limit </a:t>
            </a:r>
            <a:r>
              <a:rPr lang="en-US" sz="2000" dirty="0" smtClean="0"/>
              <a:t>study requires </a:t>
            </a:r>
            <a:r>
              <a:rPr lang="en-US" sz="2000" dirty="0" smtClean="0"/>
              <a:t>stringent</a:t>
            </a:r>
            <a:r>
              <a:rPr lang="en-US" sz="2000" dirty="0" smtClean="0"/>
              <a:t> </a:t>
            </a:r>
            <a:r>
              <a:rPr lang="en-US" sz="2000" dirty="0" smtClean="0"/>
              <a:t>conditions to work well, for example to reach high fraction SSL</a:t>
            </a:r>
            <a:r>
              <a:rPr lang="en-US" sz="2000" dirty="0" smtClean="0"/>
              <a:t>, </a:t>
            </a:r>
            <a:r>
              <a:rPr lang="en-US" sz="2000" dirty="0" smtClean="0"/>
              <a:t>and </a:t>
            </a:r>
            <a:r>
              <a:rPr lang="en-US" sz="2000" dirty="0" smtClean="0"/>
              <a:t>repeated </a:t>
            </a:r>
            <a:r>
              <a:rPr lang="en-US" sz="2000" dirty="0" smtClean="0"/>
              <a:t>quenches in same conditions (coil, location)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However, may do some preparation work, </a:t>
            </a:r>
            <a:r>
              <a:rPr lang="en-US" sz="2000" dirty="0" smtClean="0"/>
              <a:t>in particular how to reach high MIITs</a:t>
            </a: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0527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90600" y="304800"/>
            <a:ext cx="6667210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HQ02b Protection Test Plan (part 1)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04800"/>
            <a:ext cx="457200" cy="60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970504" y="904352"/>
            <a:ext cx="6597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7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295401" cy="62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143000"/>
            <a:ext cx="8839200" cy="520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527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90600" y="304800"/>
            <a:ext cx="6667210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HQ02b Protection Test Plan (part 2)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04800"/>
            <a:ext cx="457200" cy="60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970504" y="904352"/>
            <a:ext cx="6597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7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295401" cy="62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2478" y="1066800"/>
            <a:ext cx="746039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527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Line 4"/>
          <p:cNvSpPr>
            <a:spLocks noChangeShapeType="1"/>
          </p:cNvSpPr>
          <p:nvPr/>
        </p:nvSpPr>
        <p:spPr bwMode="auto">
          <a:xfrm>
            <a:off x="1250950" y="990600"/>
            <a:ext cx="6597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31596" y="3048000"/>
            <a:ext cx="3329759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Additional Slides 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49249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676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Line 4"/>
          <p:cNvSpPr>
            <a:spLocks noChangeShapeType="1"/>
          </p:cNvSpPr>
          <p:nvPr/>
        </p:nvSpPr>
        <p:spPr bwMode="auto">
          <a:xfrm>
            <a:off x="1250950" y="990600"/>
            <a:ext cx="6597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24933" y="346075"/>
            <a:ext cx="3659976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QI vs. Temperature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49249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34200" y="1295400"/>
            <a:ext cx="151733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V. Marinozzi</a:t>
            </a:r>
            <a:endParaRPr lang="en-US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7" t="6454" r="1835"/>
          <a:stretch>
            <a:fillRect/>
          </a:stretch>
        </p:blipFill>
        <p:spPr bwMode="auto">
          <a:xfrm>
            <a:off x="609600" y="1752600"/>
            <a:ext cx="8077200" cy="441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676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038600" y="304800"/>
            <a:ext cx="943656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Title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04800"/>
            <a:ext cx="457200" cy="60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970504" y="904352"/>
            <a:ext cx="6597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7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295401" cy="62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180969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txt</a:t>
            </a:r>
          </a:p>
        </p:txBody>
      </p:sp>
    </p:spTree>
    <p:extLst>
      <p:ext uri="{BB962C8B-B14F-4D97-AF65-F5344CB8AC3E}">
        <p14:creationId xmlns="" xmlns:p14="http://schemas.microsoft.com/office/powerpoint/2010/main" val="30527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28800" y="304800"/>
            <a:ext cx="5195461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Goals, Agenda and Outline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04800"/>
            <a:ext cx="457200" cy="60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970504" y="904352"/>
            <a:ext cx="6597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7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295401" cy="62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1143000"/>
            <a:ext cx="8382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Goal for today is to present some initial ideas and get feedback to help more detailed test planning</a:t>
            </a:r>
          </a:p>
          <a:p>
            <a:pPr marL="342900" indent="-342900">
              <a:spcAft>
                <a:spcPts val="300"/>
              </a:spcAft>
            </a:pPr>
            <a:endParaRPr lang="en-US" sz="800" dirty="0" smtClean="0"/>
          </a:p>
          <a:p>
            <a:pPr marL="342900" indent="-342900">
              <a:spcAft>
                <a:spcPts val="300"/>
              </a:spcAft>
            </a:pPr>
            <a:r>
              <a:rPr lang="en-US" sz="2200" dirty="0" smtClean="0"/>
              <a:t>Presentations: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Overview - GianLuca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H</a:t>
            </a:r>
            <a:r>
              <a:rPr lang="en-US" sz="2200" dirty="0" smtClean="0"/>
              <a:t>eaters configuration </a:t>
            </a:r>
            <a:r>
              <a:rPr lang="en-US" sz="2200" dirty="0" smtClean="0"/>
              <a:t>and </a:t>
            </a:r>
            <a:r>
              <a:rPr lang="en-US" sz="2200" dirty="0" smtClean="0"/>
              <a:t>characterization</a:t>
            </a:r>
            <a:r>
              <a:rPr lang="en-US" sz="2200" dirty="0" smtClean="0"/>
              <a:t> </a:t>
            </a:r>
            <a:r>
              <a:rPr lang="en-US" sz="2200" dirty="0" smtClean="0"/>
              <a:t>– Maxim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CLIQ </a:t>
            </a:r>
            <a:r>
              <a:rPr lang="en-US" sz="2200" dirty="0" smtClean="0"/>
              <a:t>tests </a:t>
            </a:r>
            <a:r>
              <a:rPr lang="en-US" sz="2200" dirty="0" smtClean="0"/>
              <a:t>– Emmanuele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i="1" dirty="0" smtClean="0"/>
              <a:t>(initial </a:t>
            </a:r>
            <a:r>
              <a:rPr lang="en-US" sz="2200" i="1" dirty="0" smtClean="0"/>
              <a:t>input from Vittorio, Tiina et al. is included)</a:t>
            </a:r>
          </a:p>
          <a:p>
            <a:pPr marL="342900" indent="-342900">
              <a:spcAft>
                <a:spcPts val="300"/>
              </a:spcAft>
            </a:pPr>
            <a:endParaRPr lang="en-US" sz="800" dirty="0" smtClean="0"/>
          </a:p>
          <a:p>
            <a:pPr marL="342900" indent="-342900">
              <a:spcAft>
                <a:spcPts val="300"/>
              </a:spcAft>
            </a:pPr>
            <a:r>
              <a:rPr lang="en-US" sz="2200" dirty="0" smtClean="0"/>
              <a:t>Outline:</a:t>
            </a:r>
          </a:p>
          <a:p>
            <a:pPr marL="800100" lvl="1" indent="-34290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smtClean="0"/>
              <a:t>Studies to be included in the plan</a:t>
            </a:r>
          </a:p>
          <a:p>
            <a:pPr marL="800100" lvl="1" indent="-34290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smtClean="0"/>
              <a:t>Needs for programmatic guidance</a:t>
            </a:r>
          </a:p>
          <a:p>
            <a:pPr marL="800100" lvl="1" indent="-34290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smtClean="0"/>
              <a:t>Preliminary schedule of studies in each area</a:t>
            </a:r>
          </a:p>
          <a:p>
            <a:pPr marL="800100" lvl="1" indent="-342900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dirty="0" smtClean="0"/>
              <a:t>Test plan optimization, HQ experience</a:t>
            </a:r>
          </a:p>
        </p:txBody>
      </p:sp>
    </p:spTree>
    <p:extLst>
      <p:ext uri="{BB962C8B-B14F-4D97-AF65-F5344CB8AC3E}">
        <p14:creationId xmlns="" xmlns:p14="http://schemas.microsoft.com/office/powerpoint/2010/main" val="30527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8602" y="304800"/>
            <a:ext cx="5059398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Quench Protection Studies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04800"/>
            <a:ext cx="457200" cy="60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970504" y="904352"/>
            <a:ext cx="6597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7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295401" cy="62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1066800"/>
            <a:ext cx="8534400" cy="517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3399"/>
                </a:solidFill>
              </a:rPr>
              <a:t>Detection</a:t>
            </a:r>
            <a:r>
              <a:rPr lang="en-US" sz="2200" dirty="0" smtClean="0"/>
              <a:t> times, thresholds, redundancy </a:t>
            </a:r>
            <a:r>
              <a:rPr lang="en-US" sz="2200" i="1" dirty="0" smtClean="0"/>
              <a:t>(during </a:t>
            </a:r>
            <a:r>
              <a:rPr lang="en-US" sz="2200" i="1" dirty="0" smtClean="0"/>
              <a:t>training phase)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Natural </a:t>
            </a:r>
            <a:r>
              <a:rPr lang="en-US" sz="2200" dirty="0" smtClean="0">
                <a:solidFill>
                  <a:srgbClr val="003399"/>
                </a:solidFill>
              </a:rPr>
              <a:t>propagation </a:t>
            </a:r>
            <a:r>
              <a:rPr lang="en-US" sz="2200" dirty="0" smtClean="0"/>
              <a:t>(along turn, turn to turn, layer to layer)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Also during training </a:t>
            </a:r>
            <a:r>
              <a:rPr lang="en-US" sz="2200" dirty="0" smtClean="0"/>
              <a:t>phase, </a:t>
            </a:r>
            <a:r>
              <a:rPr lang="en-US" sz="2200" dirty="0" smtClean="0"/>
              <a:t>impacts</a:t>
            </a:r>
            <a:r>
              <a:rPr lang="en-US" sz="2200" i="1" dirty="0" smtClean="0"/>
              <a:t> selection of heater and extraction delays</a:t>
            </a:r>
            <a:r>
              <a:rPr lang="en-US" sz="2200" dirty="0" smtClean="0"/>
              <a:t>. Important to verify expectations/models</a:t>
            </a:r>
            <a:endParaRPr lang="en-US" sz="2200" dirty="0" smtClean="0"/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3399"/>
                </a:solidFill>
              </a:rPr>
              <a:t>Heater performance </a:t>
            </a:r>
            <a:r>
              <a:rPr lang="en-US" sz="2200" dirty="0" smtClean="0"/>
              <a:t>(delays to first start, propagation from layer to layer, quench integral)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3399"/>
                </a:solidFill>
              </a:rPr>
              <a:t>Schedule of tests </a:t>
            </a:r>
            <a:r>
              <a:rPr lang="en-US" sz="2200" dirty="0" smtClean="0"/>
              <a:t>(current, power) – reference form previous tests, e.g. mirror, HQ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3399"/>
                </a:solidFill>
              </a:rPr>
              <a:t>Different heaters designs </a:t>
            </a:r>
            <a:r>
              <a:rPr lang="en-US" sz="2200" dirty="0" smtClean="0"/>
              <a:t>(mixed in same magnet): strategy for comparison, decision points 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3399"/>
                </a:solidFill>
              </a:rPr>
              <a:t>CLIQ performance </a:t>
            </a:r>
            <a:r>
              <a:rPr lang="en-US" sz="2200" dirty="0" smtClean="0"/>
              <a:t>(foreseen to be available from first model)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3399"/>
                </a:solidFill>
              </a:rPr>
              <a:t>CLIQ + heaters</a:t>
            </a:r>
            <a:r>
              <a:rPr lang="en-US" sz="2200" dirty="0" smtClean="0"/>
              <a:t>: comparisons, optimization, application 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3399"/>
                </a:solidFill>
              </a:rPr>
              <a:t>Inductance</a:t>
            </a:r>
            <a:r>
              <a:rPr lang="en-US" sz="2200" dirty="0" smtClean="0"/>
              <a:t> measurements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Protection </a:t>
            </a:r>
            <a:r>
              <a:rPr lang="en-US" sz="2200" dirty="0" smtClean="0">
                <a:solidFill>
                  <a:srgbClr val="003399"/>
                </a:solidFill>
              </a:rPr>
              <a:t>limits</a:t>
            </a:r>
          </a:p>
        </p:txBody>
      </p:sp>
    </p:spTree>
    <p:extLst>
      <p:ext uri="{BB962C8B-B14F-4D97-AF65-F5344CB8AC3E}">
        <p14:creationId xmlns="" xmlns:p14="http://schemas.microsoft.com/office/powerpoint/2010/main" val="30527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6000" y="304800"/>
            <a:ext cx="4602542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Programmatic Guidance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04800"/>
            <a:ext cx="457200" cy="60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970504" y="904352"/>
            <a:ext cx="6597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7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295401" cy="62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1447800"/>
            <a:ext cx="8305800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Input needed regarding </a:t>
            </a:r>
            <a:r>
              <a:rPr lang="en-US" sz="2200" dirty="0" smtClean="0">
                <a:solidFill>
                  <a:srgbClr val="003399"/>
                </a:solidFill>
              </a:rPr>
              <a:t>goals at each step </a:t>
            </a:r>
            <a:r>
              <a:rPr lang="en-US" sz="2200" dirty="0" smtClean="0"/>
              <a:t>(i.e. model test) in order to  </a:t>
            </a:r>
            <a:r>
              <a:rPr lang="en-US" sz="2200" dirty="0" smtClean="0">
                <a:solidFill>
                  <a:srgbClr val="003399"/>
                </a:solidFill>
              </a:rPr>
              <a:t>establish key parameters and boundary conditions</a:t>
            </a:r>
          </a:p>
          <a:p>
            <a:pPr marL="342900" indent="-342900">
              <a:spcAft>
                <a:spcPts val="300"/>
              </a:spcAft>
            </a:pPr>
            <a:endParaRPr lang="en-US" sz="800" dirty="0" smtClean="0"/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3399"/>
                </a:solidFill>
              </a:rPr>
              <a:t>Limits for various studies: voltages, temperature/MIITs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3399"/>
                </a:solidFill>
              </a:rPr>
              <a:t>Priorities</a:t>
            </a:r>
            <a:r>
              <a:rPr lang="en-US" sz="2200" dirty="0" smtClean="0"/>
              <a:t> for allocation of testing time </a:t>
            </a:r>
          </a:p>
          <a:p>
            <a:pPr marL="342900" indent="-342900">
              <a:spcAft>
                <a:spcPts val="300"/>
              </a:spcAft>
            </a:pPr>
            <a:endParaRPr lang="en-US" sz="800" dirty="0" smtClean="0"/>
          </a:p>
          <a:p>
            <a:pPr marL="342900" indent="-342900">
              <a:spcAft>
                <a:spcPts val="300"/>
              </a:spcAft>
            </a:pPr>
            <a:r>
              <a:rPr lang="en-US" sz="2200" u="sng" dirty="0" smtClean="0"/>
              <a:t>Drivers</a:t>
            </a:r>
            <a:r>
              <a:rPr lang="en-US" sz="2200" dirty="0" smtClean="0"/>
              <a:t>:</a:t>
            </a:r>
          </a:p>
          <a:p>
            <a:pPr marL="342900" indent="-342900">
              <a:spcAft>
                <a:spcPts val="300"/>
              </a:spcAft>
            </a:pPr>
            <a:endParaRPr lang="en-US" sz="800" dirty="0" smtClean="0"/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What feedback is needed at which time 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3399"/>
                </a:solidFill>
              </a:rPr>
              <a:t>Links between testing and design/fabrication decisions</a:t>
            </a:r>
            <a:r>
              <a:rPr lang="en-US" sz="2200" dirty="0" smtClean="0"/>
              <a:t> 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Balance with more progressive/conservative approach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Need to reuse coils for future magnets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Overall </a:t>
            </a:r>
            <a:r>
              <a:rPr lang="en-US" sz="2200" dirty="0" smtClean="0">
                <a:solidFill>
                  <a:srgbClr val="003399"/>
                </a:solidFill>
              </a:rPr>
              <a:t>test time/budget </a:t>
            </a:r>
            <a:r>
              <a:rPr lang="en-US" sz="2200" dirty="0" smtClean="0"/>
              <a:t>(a strong constraint in the past)</a:t>
            </a:r>
          </a:p>
        </p:txBody>
      </p:sp>
    </p:spTree>
    <p:extLst>
      <p:ext uri="{BB962C8B-B14F-4D97-AF65-F5344CB8AC3E}">
        <p14:creationId xmlns="" xmlns:p14="http://schemas.microsoft.com/office/powerpoint/2010/main" val="30527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90800" y="346075"/>
            <a:ext cx="3533340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MQXF Model Plan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1250950" y="990600"/>
            <a:ext cx="6597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49249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372" y="1066800"/>
            <a:ext cx="883192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527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43000" y="304800"/>
            <a:ext cx="6151043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Protection studies during training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04800"/>
            <a:ext cx="457200" cy="60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970504" y="904352"/>
            <a:ext cx="6597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7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295401" cy="62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1066800"/>
            <a:ext cx="8534400" cy="52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Only opportunity (hopefully) </a:t>
            </a:r>
            <a:r>
              <a:rPr lang="en-US" sz="2200" dirty="0" smtClean="0">
                <a:solidFill>
                  <a:srgbClr val="003399"/>
                </a:solidFill>
              </a:rPr>
              <a:t>to get data from spontaneous quenches </a:t>
            </a:r>
            <a:r>
              <a:rPr lang="en-US" sz="2200" dirty="0" smtClean="0"/>
              <a:t>at various current levels  </a:t>
            </a: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Propagation, quench integral in various conditions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Choice of parameters: minimum MIITs (large dump, minimum delays) vs. propagation studies (larger delays) or accelerator relevant conditions (smaller dump)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Use of </a:t>
            </a:r>
            <a:r>
              <a:rPr lang="en-US" sz="2200" dirty="0" smtClean="0">
                <a:solidFill>
                  <a:srgbClr val="003399"/>
                </a:solidFill>
              </a:rPr>
              <a:t>CLIQ as a standard protection tool </a:t>
            </a:r>
            <a:r>
              <a:rPr lang="en-US" sz="2200" dirty="0" smtClean="0"/>
              <a:t>during training and other phases of the test</a:t>
            </a: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Gain </a:t>
            </a:r>
            <a:r>
              <a:rPr lang="en-US" sz="2200" dirty="0" smtClean="0">
                <a:solidFill>
                  <a:srgbClr val="003399"/>
                </a:solidFill>
              </a:rPr>
              <a:t>operational experience</a:t>
            </a: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Decrease MIITs: possibly </a:t>
            </a:r>
            <a:r>
              <a:rPr lang="en-US" sz="2200" dirty="0" smtClean="0">
                <a:solidFill>
                  <a:srgbClr val="003399"/>
                </a:solidFill>
              </a:rPr>
              <a:t>reduce risk, improve performance</a:t>
            </a:r>
          </a:p>
          <a:p>
            <a:pPr marL="1257300" lvl="2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And/or, </a:t>
            </a:r>
            <a:r>
              <a:rPr lang="en-US" sz="2200" dirty="0" smtClean="0">
                <a:solidFill>
                  <a:srgbClr val="003399"/>
                </a:solidFill>
              </a:rPr>
              <a:t>more flexibility </a:t>
            </a:r>
            <a:r>
              <a:rPr lang="en-US" sz="2200" dirty="0" smtClean="0"/>
              <a:t>in selecting delays</a:t>
            </a: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But, tends to generate longer recovery times (more energy absorbed in the magnet)</a:t>
            </a:r>
          </a:p>
          <a:p>
            <a:pPr marL="800100" lvl="1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Some implications on </a:t>
            </a:r>
            <a:r>
              <a:rPr lang="en-US" sz="2200" dirty="0" smtClean="0">
                <a:solidFill>
                  <a:srgbClr val="003399"/>
                </a:solidFill>
              </a:rPr>
              <a:t>test schedule </a:t>
            </a:r>
            <a:r>
              <a:rPr lang="en-US" sz="2200" dirty="0" smtClean="0"/>
              <a:t>(see HQ example)</a:t>
            </a:r>
          </a:p>
        </p:txBody>
      </p:sp>
    </p:spTree>
    <p:extLst>
      <p:ext uri="{BB962C8B-B14F-4D97-AF65-F5344CB8AC3E}">
        <p14:creationId xmlns="" xmlns:p14="http://schemas.microsoft.com/office/powerpoint/2010/main" val="30527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78982" y="304800"/>
            <a:ext cx="2712602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Heater delays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04800"/>
            <a:ext cx="457200" cy="60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970504" y="904352"/>
            <a:ext cx="6597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7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295401" cy="62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1600200"/>
            <a:ext cx="87630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Set 60 </a:t>
            </a:r>
            <a:r>
              <a:rPr lang="en-US" sz="2200" dirty="0" err="1" smtClean="0"/>
              <a:t>mOhm</a:t>
            </a:r>
            <a:r>
              <a:rPr lang="en-US" sz="2200" dirty="0" smtClean="0"/>
              <a:t> dump configuration </a:t>
            </a:r>
            <a:r>
              <a:rPr lang="en-US" sz="2200" i="1" dirty="0" smtClean="0">
                <a:solidFill>
                  <a:srgbClr val="003399"/>
                </a:solidFill>
              </a:rPr>
              <a:t>(confirm)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Check the lowest required power density quenching the magnet at different currents </a:t>
            </a:r>
            <a:r>
              <a:rPr lang="en-US" sz="2200" dirty="0" err="1" smtClean="0"/>
              <a:t>I</a:t>
            </a:r>
            <a:r>
              <a:rPr lang="en-US" sz="2200" baseline="-25000" dirty="0" err="1" smtClean="0"/>
              <a:t>mag</a:t>
            </a:r>
            <a:r>
              <a:rPr lang="en-US" sz="2200" dirty="0" smtClean="0"/>
              <a:t> = 0.2 </a:t>
            </a:r>
            <a:r>
              <a:rPr lang="en-US" sz="2200" dirty="0" err="1" smtClean="0"/>
              <a:t>I</a:t>
            </a:r>
            <a:r>
              <a:rPr lang="en-US" sz="2200" baseline="-25000" dirty="0" err="1" smtClean="0"/>
              <a:t>nom</a:t>
            </a:r>
            <a:r>
              <a:rPr lang="en-US" sz="2200" dirty="0" smtClean="0"/>
              <a:t>, 0.5I</a:t>
            </a:r>
            <a:r>
              <a:rPr lang="en-US" sz="2200" baseline="-25000" dirty="0" smtClean="0"/>
              <a:t>nom</a:t>
            </a:r>
            <a:r>
              <a:rPr lang="en-US" sz="2200" dirty="0" smtClean="0"/>
              <a:t>, 0.8 </a:t>
            </a:r>
            <a:r>
              <a:rPr lang="en-US" sz="2200" dirty="0" err="1" smtClean="0"/>
              <a:t>I</a:t>
            </a:r>
            <a:r>
              <a:rPr lang="en-US" sz="2200" baseline="-25000" dirty="0" err="1" smtClean="0"/>
              <a:t>nom</a:t>
            </a:r>
            <a:r>
              <a:rPr lang="en-US" sz="2200" dirty="0" smtClean="0"/>
              <a:t> and </a:t>
            </a:r>
            <a:r>
              <a:rPr lang="en-US" sz="2200" dirty="0" err="1" smtClean="0"/>
              <a:t>I</a:t>
            </a:r>
            <a:r>
              <a:rPr lang="en-US" sz="2200" baseline="-25000" dirty="0" err="1" smtClean="0"/>
              <a:t>nom</a:t>
            </a:r>
            <a:r>
              <a:rPr lang="en-US" sz="2200" dirty="0" smtClean="0"/>
              <a:t>. All heaters are fired, gradually increase the HFU voltage. </a:t>
            </a:r>
            <a:r>
              <a:rPr lang="en-US" sz="2200" i="1" dirty="0" smtClean="0">
                <a:solidFill>
                  <a:srgbClr val="003399"/>
                </a:solidFill>
              </a:rPr>
              <a:t>(</a:t>
            </a:r>
            <a:r>
              <a:rPr lang="en-US" sz="2200" i="1" dirty="0" err="1" smtClean="0">
                <a:solidFill>
                  <a:srgbClr val="003399"/>
                </a:solidFill>
              </a:rPr>
              <a:t>I</a:t>
            </a:r>
            <a:r>
              <a:rPr lang="en-US" sz="2200" i="1" baseline="-25000" dirty="0" err="1" smtClean="0">
                <a:solidFill>
                  <a:srgbClr val="003399"/>
                </a:solidFill>
              </a:rPr>
              <a:t>nom</a:t>
            </a:r>
            <a:r>
              <a:rPr lang="en-US" sz="2200" i="1" dirty="0" smtClean="0">
                <a:solidFill>
                  <a:srgbClr val="003399"/>
                </a:solidFill>
              </a:rPr>
              <a:t> =? why stop at </a:t>
            </a:r>
            <a:r>
              <a:rPr lang="en-US" sz="2200" i="1" dirty="0" err="1" smtClean="0">
                <a:solidFill>
                  <a:srgbClr val="003399"/>
                </a:solidFill>
              </a:rPr>
              <a:t>I</a:t>
            </a:r>
            <a:r>
              <a:rPr lang="en-US" sz="2200" i="1" baseline="-25000" dirty="0" err="1" smtClean="0">
                <a:solidFill>
                  <a:srgbClr val="003399"/>
                </a:solidFill>
              </a:rPr>
              <a:t>nom</a:t>
            </a:r>
            <a:r>
              <a:rPr lang="en-US" sz="2200" i="1" dirty="0" smtClean="0">
                <a:solidFill>
                  <a:srgbClr val="003399"/>
                </a:solidFill>
              </a:rPr>
              <a:t>?)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PH delay as a function of the magnet current. Compare performance of the IL and OL heaters </a:t>
            </a:r>
            <a:r>
              <a:rPr lang="en-US" sz="2200" i="1" dirty="0" smtClean="0">
                <a:solidFill>
                  <a:srgbClr val="003399"/>
                </a:solidFill>
              </a:rPr>
              <a:t>(…for different types of heaters)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PH delay as a function of the peak power density at </a:t>
            </a:r>
            <a:r>
              <a:rPr lang="en-US" sz="2200" dirty="0" err="1" smtClean="0"/>
              <a:t>I</a:t>
            </a:r>
            <a:r>
              <a:rPr lang="en-US" sz="2200" baseline="-25000" dirty="0" err="1" smtClean="0"/>
              <a:t>mag</a:t>
            </a:r>
            <a:r>
              <a:rPr lang="en-US" sz="2200" dirty="0" smtClean="0"/>
              <a:t>=0.6 </a:t>
            </a:r>
            <a:r>
              <a:rPr lang="en-US" sz="2200" dirty="0" err="1" smtClean="0"/>
              <a:t>I</a:t>
            </a:r>
            <a:r>
              <a:rPr lang="en-US" sz="2200" baseline="-25000" dirty="0" err="1" smtClean="0"/>
              <a:t>nom</a:t>
            </a:r>
            <a:r>
              <a:rPr lang="en-US" sz="2200" dirty="0" smtClean="0"/>
              <a:t>, 0.8 </a:t>
            </a:r>
            <a:r>
              <a:rPr lang="en-US" sz="2200" dirty="0" err="1" smtClean="0"/>
              <a:t>I</a:t>
            </a:r>
            <a:r>
              <a:rPr lang="en-US" sz="2200" baseline="-25000" dirty="0" err="1" smtClean="0"/>
              <a:t>nom</a:t>
            </a:r>
            <a:r>
              <a:rPr lang="en-US" sz="2200" dirty="0" smtClean="0"/>
              <a:t> and </a:t>
            </a:r>
            <a:r>
              <a:rPr lang="en-US" sz="2200" dirty="0" err="1" smtClean="0"/>
              <a:t>I</a:t>
            </a:r>
            <a:r>
              <a:rPr lang="en-US" sz="2200" baseline="-25000" dirty="0" err="1" smtClean="0"/>
              <a:t>nom</a:t>
            </a:r>
            <a:endParaRPr lang="en-US" sz="22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PH delay as a function of the HFU decay time constant at </a:t>
            </a:r>
            <a:r>
              <a:rPr lang="en-US" sz="2200" dirty="0" err="1" smtClean="0"/>
              <a:t>I</a:t>
            </a:r>
            <a:r>
              <a:rPr lang="en-US" sz="2200" baseline="-25000" dirty="0" err="1" smtClean="0"/>
              <a:t>mag</a:t>
            </a:r>
            <a:r>
              <a:rPr lang="en-US" sz="2200" dirty="0" smtClean="0"/>
              <a:t>=0.6 </a:t>
            </a:r>
            <a:r>
              <a:rPr lang="en-US" sz="2200" dirty="0" err="1" smtClean="0"/>
              <a:t>I</a:t>
            </a:r>
            <a:r>
              <a:rPr lang="en-US" sz="2200" baseline="-25000" dirty="0" err="1" smtClean="0"/>
              <a:t>nom</a:t>
            </a:r>
            <a:r>
              <a:rPr lang="en-US" sz="2200" dirty="0" smtClean="0"/>
              <a:t>, 0.8 </a:t>
            </a:r>
            <a:r>
              <a:rPr lang="en-US" sz="2200" dirty="0" err="1" smtClean="0"/>
              <a:t>I</a:t>
            </a:r>
            <a:r>
              <a:rPr lang="en-US" sz="2200" baseline="-25000" dirty="0" err="1" smtClean="0"/>
              <a:t>nom</a:t>
            </a:r>
            <a:r>
              <a:rPr lang="en-US" sz="2200" dirty="0" smtClean="0"/>
              <a:t> and </a:t>
            </a:r>
            <a:r>
              <a:rPr lang="en-US" sz="2200" dirty="0" err="1" smtClean="0"/>
              <a:t>I</a:t>
            </a:r>
            <a:r>
              <a:rPr lang="en-US" sz="2200" baseline="-25000" dirty="0" err="1" smtClean="0"/>
              <a:t>nom</a:t>
            </a:r>
            <a:endParaRPr lang="en-US" sz="22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Reproducibility check for the IL and OL heater delay at different magnet current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990600"/>
            <a:ext cx="390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(From MQXFSM1 Test Plan) 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30527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0" y="304800"/>
            <a:ext cx="5399235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Heaters: QI and Propagation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04800"/>
            <a:ext cx="457200" cy="60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970504" y="904352"/>
            <a:ext cx="6597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7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295401" cy="62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1600200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Set </a:t>
            </a:r>
            <a:r>
              <a:rPr lang="en-US" sz="2200" dirty="0" smtClean="0">
                <a:solidFill>
                  <a:srgbClr val="003399"/>
                </a:solidFill>
              </a:rPr>
              <a:t>2.5 </a:t>
            </a:r>
            <a:r>
              <a:rPr lang="en-US" sz="2200" dirty="0" err="1" smtClean="0">
                <a:solidFill>
                  <a:srgbClr val="003399"/>
                </a:solidFill>
              </a:rPr>
              <a:t>mOhm</a:t>
            </a:r>
            <a:r>
              <a:rPr lang="en-US" sz="2200" dirty="0" smtClean="0">
                <a:solidFill>
                  <a:srgbClr val="003399"/>
                </a:solidFill>
              </a:rPr>
              <a:t> </a:t>
            </a:r>
            <a:r>
              <a:rPr lang="en-US" sz="2200" dirty="0" smtClean="0"/>
              <a:t>dump configuration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Quench integral (QI) and quench propagation (from the OL to the IL) study with dump delay of 1000 ms (“no dump” configuration)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Start with a manual trip at low currents (</a:t>
            </a:r>
            <a:r>
              <a:rPr lang="en-US" sz="2200" dirty="0" err="1" smtClean="0"/>
              <a:t>Iq</a:t>
            </a:r>
            <a:r>
              <a:rPr lang="en-US" sz="2200" dirty="0" smtClean="0"/>
              <a:t>/ISSL=0.3) without the dump resistor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Gradually increase the magnet current. Stop testing </a:t>
            </a:r>
            <a:r>
              <a:rPr lang="en-US" sz="2200" dirty="0" smtClean="0">
                <a:solidFill>
                  <a:srgbClr val="003399"/>
                </a:solidFill>
              </a:rPr>
              <a:t>if the QI is 2 MIITs higher than in the spontaneous training quenches </a:t>
            </a:r>
            <a:r>
              <a:rPr lang="en-US" sz="2200" dirty="0" smtClean="0"/>
              <a:t>with a standard protection settings. </a:t>
            </a:r>
            <a:r>
              <a:rPr lang="en-US" sz="2200" i="1" dirty="0" smtClean="0">
                <a:solidFill>
                  <a:srgbClr val="003399"/>
                </a:solidFill>
              </a:rPr>
              <a:t>(how to select MIITs limits?)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Repeat selected points with 5 </a:t>
            </a:r>
            <a:r>
              <a:rPr lang="en-US" sz="2200" dirty="0" err="1" smtClean="0"/>
              <a:t>mΩ</a:t>
            </a:r>
            <a:r>
              <a:rPr lang="en-US" sz="2200" dirty="0" smtClean="0"/>
              <a:t> dump resistor </a:t>
            </a:r>
            <a:r>
              <a:rPr lang="en-US" sz="2200" i="1" dirty="0" smtClean="0">
                <a:solidFill>
                  <a:srgbClr val="003399"/>
                </a:solidFill>
              </a:rPr>
              <a:t>(specify points)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Fast extraction study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3800" y="990600"/>
            <a:ext cx="390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(From MQXFSM1 Test Plan) 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30527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09800" y="304800"/>
            <a:ext cx="4330032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Heater Design Options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04800"/>
            <a:ext cx="457200" cy="60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970504" y="904352"/>
            <a:ext cx="6597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7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295401" cy="62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160772"/>
            <a:ext cx="6629400" cy="41732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419600" y="5410200"/>
            <a:ext cx="3387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Comparison criteria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Model magnet configuration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Timeline for selection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76804" y="5410200"/>
            <a:ext cx="3147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Information for test planning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0527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BNL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BN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BN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N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Settings\Administrator\Application Data\Microsoft\Templates\LBNL.pot</Template>
  <TotalTime>18472</TotalTime>
  <Pages>1</Pages>
  <Words>808</Words>
  <Application>Microsoft Office PowerPoint</Application>
  <PresentationFormat>On-screen Show (4:3)</PresentationFormat>
  <Paragraphs>93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LBNL</vt:lpstr>
      <vt:lpstr>MQXFS1  Quench Protection Test Plan Overview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LBNL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Division Future Plans</dc:title>
  <dc:subject>Berkeley Lab Generic Presentation</dc:subject>
  <dc:creator>PCuser</dc:creator>
  <cp:keywords>Presentation Generic</cp:keywords>
  <cp:lastModifiedBy>v40gls</cp:lastModifiedBy>
  <cp:revision>1492</cp:revision>
  <cp:lastPrinted>2012-10-08T02:40:40Z</cp:lastPrinted>
  <dcterms:created xsi:type="dcterms:W3CDTF">2004-10-30T19:36:16Z</dcterms:created>
  <dcterms:modified xsi:type="dcterms:W3CDTF">2015-05-13T17:12:21Z</dcterms:modified>
</cp:coreProperties>
</file>