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0" r:id="rId2"/>
    <p:sldId id="281" r:id="rId3"/>
    <p:sldId id="278" r:id="rId4"/>
    <p:sldId id="279" r:id="rId5"/>
    <p:sldId id="283" r:id="rId6"/>
    <p:sldId id="284" r:id="rId7"/>
    <p:sldId id="285" r:id="rId8"/>
    <p:sldId id="286" r:id="rId9"/>
    <p:sldId id="287" r:id="rId10"/>
    <p:sldId id="288" r:id="rId11"/>
    <p:sldId id="272" r:id="rId12"/>
    <p:sldId id="273" r:id="rId13"/>
    <p:sldId id="274" r:id="rId14"/>
    <p:sldId id="275" r:id="rId15"/>
    <p:sldId id="276" r:id="rId16"/>
    <p:sldId id="277" r:id="rId17"/>
    <p:sldId id="266" r:id="rId18"/>
    <p:sldId id="267" r:id="rId19"/>
    <p:sldId id="268" r:id="rId20"/>
    <p:sldId id="269" r:id="rId21"/>
    <p:sldId id="270" r:id="rId22"/>
    <p:sldId id="27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329" autoAdjust="0"/>
    <p:restoredTop sz="94660"/>
  </p:normalViewPr>
  <p:slideViewPr>
    <p:cSldViewPr showGuides="1">
      <p:cViewPr varScale="1">
        <p:scale>
          <a:sx n="83" d="100"/>
          <a:sy n="83"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C67D4-E0E4-405E-A820-1FB2B51B240E}" type="datetimeFigureOut">
              <a:rPr lang="en-GB" smtClean="0"/>
              <a:t>12/05/2015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46C24F-2E6E-4C6F-9E72-1108BBD5BBC2}" type="slidenum">
              <a:rPr lang="en-GB" smtClean="0"/>
              <a:t>‹#›</a:t>
            </a:fld>
            <a:endParaRPr lang="en-GB"/>
          </a:p>
        </p:txBody>
      </p:sp>
    </p:spTree>
    <p:extLst>
      <p:ext uri="{BB962C8B-B14F-4D97-AF65-F5344CB8AC3E}">
        <p14:creationId xmlns:p14="http://schemas.microsoft.com/office/powerpoint/2010/main" val="192105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BC34D-B5F7-417A-B42A-D43427AF0F4C}" type="slidenum">
              <a:rPr lang="en-GB" smtClean="0"/>
              <a:t>17</a:t>
            </a:fld>
            <a:endParaRPr lang="en-GB"/>
          </a:p>
        </p:txBody>
      </p:sp>
    </p:spTree>
    <p:extLst>
      <p:ext uri="{BB962C8B-B14F-4D97-AF65-F5344CB8AC3E}">
        <p14:creationId xmlns:p14="http://schemas.microsoft.com/office/powerpoint/2010/main" val="366605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BC34D-B5F7-417A-B42A-D43427AF0F4C}" type="slidenum">
              <a:rPr lang="en-GB" smtClean="0"/>
              <a:t>18</a:t>
            </a:fld>
            <a:endParaRPr lang="en-GB"/>
          </a:p>
        </p:txBody>
      </p:sp>
    </p:spTree>
    <p:extLst>
      <p:ext uri="{BB962C8B-B14F-4D97-AF65-F5344CB8AC3E}">
        <p14:creationId xmlns:p14="http://schemas.microsoft.com/office/powerpoint/2010/main" val="127792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BC34D-B5F7-417A-B42A-D43427AF0F4C}" type="slidenum">
              <a:rPr lang="en-GB" smtClean="0"/>
              <a:t>19</a:t>
            </a:fld>
            <a:endParaRPr lang="en-GB"/>
          </a:p>
        </p:txBody>
      </p:sp>
    </p:spTree>
    <p:extLst>
      <p:ext uri="{BB962C8B-B14F-4D97-AF65-F5344CB8AC3E}">
        <p14:creationId xmlns:p14="http://schemas.microsoft.com/office/powerpoint/2010/main" val="249009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BC34D-B5F7-417A-B42A-D43427AF0F4C}" type="slidenum">
              <a:rPr lang="en-GB" smtClean="0"/>
              <a:t>20</a:t>
            </a:fld>
            <a:endParaRPr lang="en-GB"/>
          </a:p>
        </p:txBody>
      </p:sp>
    </p:spTree>
    <p:extLst>
      <p:ext uri="{BB962C8B-B14F-4D97-AF65-F5344CB8AC3E}">
        <p14:creationId xmlns:p14="http://schemas.microsoft.com/office/powerpoint/2010/main" val="238127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BC34D-B5F7-417A-B42A-D43427AF0F4C}" type="slidenum">
              <a:rPr lang="en-GB" smtClean="0"/>
              <a:t>21</a:t>
            </a:fld>
            <a:endParaRPr lang="en-GB"/>
          </a:p>
        </p:txBody>
      </p:sp>
    </p:spTree>
    <p:extLst>
      <p:ext uri="{BB962C8B-B14F-4D97-AF65-F5344CB8AC3E}">
        <p14:creationId xmlns:p14="http://schemas.microsoft.com/office/powerpoint/2010/main" val="56417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BC34D-B5F7-417A-B42A-D43427AF0F4C}" type="slidenum">
              <a:rPr lang="en-GB" smtClean="0"/>
              <a:t>22</a:t>
            </a:fld>
            <a:endParaRPr lang="en-GB"/>
          </a:p>
        </p:txBody>
      </p:sp>
    </p:spTree>
    <p:extLst>
      <p:ext uri="{BB962C8B-B14F-4D97-AF65-F5344CB8AC3E}">
        <p14:creationId xmlns:p14="http://schemas.microsoft.com/office/powerpoint/2010/main" val="4180823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Ref idx="1001">
        <a:schemeClr val="bg2"/>
      </p:bgRef>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2440" y="2999945"/>
            <a:ext cx="1102596" cy="1091515"/>
          </a:xfrm>
          <a:prstGeom prst="rect">
            <a:avLst/>
          </a:prstGeom>
        </p:spPr>
      </p:pic>
    </p:spTree>
    <p:extLst>
      <p:ext uri="{BB962C8B-B14F-4D97-AF65-F5344CB8AC3E}">
        <p14:creationId xmlns:p14="http://schemas.microsoft.com/office/powerpoint/2010/main" val="33922121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smtClean="0"/>
              <a:t>Click to edit Master title style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smtClean="0"/>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6" name="Espace réservé pour une image  4"/>
          <p:cNvSpPr>
            <a:spLocks noGrp="1"/>
          </p:cNvSpPr>
          <p:nvPr>
            <p:ph type="pic" sz="quarter" idx="10" hasCustomPrompt="1"/>
          </p:nvPr>
        </p:nvSpPr>
        <p:spPr>
          <a:xfrm>
            <a:off x="996950" y="6525344"/>
            <a:ext cx="7687104" cy="237406"/>
          </a:xfrm>
        </p:spPr>
        <p:txBody>
          <a:bodyPr>
            <a:normAutofit/>
          </a:bodyPr>
          <a:lstStyle>
            <a:lvl1pPr marL="36576" indent="0" algn="ctr">
              <a:buNone/>
              <a:defRPr sz="1400">
                <a:solidFill>
                  <a:schemeClr val="accent4"/>
                </a:solidFill>
              </a:defRPr>
            </a:lvl1pPr>
          </a:lstStyle>
          <a:p>
            <a:r>
              <a:rPr lang="fr-FR" dirty="0" smtClean="0"/>
              <a:t>Susana Izquierdo Bermudez</a:t>
            </a:r>
            <a:endParaRPr lang="fr-FR" dirty="0"/>
          </a:p>
        </p:txBody>
      </p:sp>
    </p:spTree>
    <p:extLst>
      <p:ext uri="{BB962C8B-B14F-4D97-AF65-F5344CB8AC3E}">
        <p14:creationId xmlns:p14="http://schemas.microsoft.com/office/powerpoint/2010/main" val="22052045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n-US" smtClean="0"/>
              <a:t>Click to edit Master title style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Espace réservé pour une image  4"/>
          <p:cNvSpPr>
            <a:spLocks noGrp="1"/>
          </p:cNvSpPr>
          <p:nvPr>
            <p:ph type="pic" sz="quarter" idx="10" hasCustomPrompt="1"/>
          </p:nvPr>
        </p:nvSpPr>
        <p:spPr>
          <a:xfrm>
            <a:off x="996950" y="6525344"/>
            <a:ext cx="7687104" cy="237406"/>
          </a:xfrm>
        </p:spPr>
        <p:txBody>
          <a:bodyPr>
            <a:normAutofit/>
          </a:bodyPr>
          <a:lstStyle>
            <a:lvl1pPr marL="36576" indent="0" algn="ctr">
              <a:buNone/>
              <a:defRPr sz="1400">
                <a:solidFill>
                  <a:schemeClr val="accent4"/>
                </a:solidFill>
              </a:defRPr>
            </a:lvl1pPr>
          </a:lstStyle>
          <a:p>
            <a:r>
              <a:rPr lang="fr-FR" dirty="0" smtClean="0"/>
              <a:t>Susana Izquierdo Bermudez</a:t>
            </a:r>
            <a:endParaRPr lang="fr-FR" dirty="0"/>
          </a:p>
        </p:txBody>
      </p:sp>
    </p:spTree>
    <p:extLst>
      <p:ext uri="{BB962C8B-B14F-4D97-AF65-F5344CB8AC3E}">
        <p14:creationId xmlns:p14="http://schemas.microsoft.com/office/powerpoint/2010/main" val="14159426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Espace réservé pour une image  4"/>
          <p:cNvSpPr>
            <a:spLocks noGrp="1"/>
          </p:cNvSpPr>
          <p:nvPr>
            <p:ph type="pic" sz="quarter" idx="10" hasCustomPrompt="1"/>
          </p:nvPr>
        </p:nvSpPr>
        <p:spPr>
          <a:xfrm>
            <a:off x="996950" y="6525344"/>
            <a:ext cx="7687104" cy="237406"/>
          </a:xfrm>
        </p:spPr>
        <p:txBody>
          <a:bodyPr>
            <a:normAutofit/>
          </a:bodyPr>
          <a:lstStyle>
            <a:lvl1pPr marL="36576" indent="0" algn="ctr">
              <a:buNone/>
              <a:defRPr sz="1400">
                <a:solidFill>
                  <a:schemeClr val="accent4"/>
                </a:solidFill>
              </a:defRPr>
            </a:lvl1pPr>
          </a:lstStyle>
          <a:p>
            <a:r>
              <a:rPr lang="fr-FR" dirty="0" smtClean="0"/>
              <a:t>Susana Izquierdo Bermudez</a:t>
            </a:r>
            <a:endParaRPr lang="fr-FR" dirty="0"/>
          </a:p>
        </p:txBody>
      </p:sp>
    </p:spTree>
    <p:extLst>
      <p:ext uri="{BB962C8B-B14F-4D97-AF65-F5344CB8AC3E}">
        <p14:creationId xmlns:p14="http://schemas.microsoft.com/office/powerpoint/2010/main" val="11252071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1606318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191000" cy="48307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114800" cy="48307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934200" y="6335713"/>
            <a:ext cx="1146175" cy="365125"/>
          </a:xfrm>
          <a:prstGeom prst="rect">
            <a:avLst/>
          </a:prstGeom>
        </p:spPr>
        <p:txBody>
          <a:bodyPr/>
          <a:lstStyle>
            <a:lvl1pPr algn="l">
              <a:defRPr sz="1300">
                <a:solidFill>
                  <a:schemeClr val="tx2"/>
                </a:solidFill>
              </a:defRPr>
            </a:lvl1pPr>
          </a:lstStyle>
          <a:p>
            <a:pPr>
              <a:defRPr/>
            </a:pPr>
            <a:r>
              <a:rPr lang="en-US" smtClean="0">
                <a:solidFill>
                  <a:srgbClr val="0C377B"/>
                </a:solidFill>
              </a:rPr>
              <a:t>01/04/2014</a:t>
            </a:r>
            <a:endParaRPr lang="en-US" dirty="0">
              <a:solidFill>
                <a:srgbClr val="0C377B"/>
              </a:solidFill>
            </a:endParaRPr>
          </a:p>
        </p:txBody>
      </p:sp>
      <p:sp>
        <p:nvSpPr>
          <p:cNvPr id="6" name="Footer Placeholder 5"/>
          <p:cNvSpPr>
            <a:spLocks noGrp="1"/>
          </p:cNvSpPr>
          <p:nvPr>
            <p:ph type="ftr" sz="quarter" idx="11"/>
          </p:nvPr>
        </p:nvSpPr>
        <p:spPr>
          <a:xfrm>
            <a:off x="3124200" y="6324600"/>
            <a:ext cx="2895600" cy="365125"/>
          </a:xfrm>
          <a:prstGeom prst="rect">
            <a:avLst/>
          </a:prstGeom>
        </p:spPr>
        <p:txBody>
          <a:bodyPr/>
          <a:lstStyle>
            <a:lvl1pPr>
              <a:defRPr sz="1400">
                <a:solidFill>
                  <a:schemeClr val="tx2"/>
                </a:solidFill>
              </a:defRPr>
            </a:lvl1pPr>
          </a:lstStyle>
          <a:p>
            <a:pPr>
              <a:defRPr/>
            </a:pPr>
            <a:r>
              <a:rPr lang="es-ES" smtClean="0">
                <a:solidFill>
                  <a:srgbClr val="0C377B"/>
                </a:solidFill>
              </a:rPr>
              <a:t>P. Ferracin, S. Izquierdo Bermudez, J. Mazet, J. C. Perez, X. Sarasola</a:t>
            </a:r>
            <a:endParaRPr lang="en-US" dirty="0">
              <a:solidFill>
                <a:srgbClr val="0C377B"/>
              </a:solidFill>
            </a:endParaRPr>
          </a:p>
        </p:txBody>
      </p:sp>
      <p:sp>
        <p:nvSpPr>
          <p:cNvPr id="7" name="Slide Number Placeholder 6"/>
          <p:cNvSpPr>
            <a:spLocks noGrp="1"/>
          </p:cNvSpPr>
          <p:nvPr>
            <p:ph type="sldNum" sz="quarter" idx="12"/>
          </p:nvPr>
        </p:nvSpPr>
        <p:spPr>
          <a:xfrm>
            <a:off x="8153400" y="6324600"/>
            <a:ext cx="609600" cy="365125"/>
          </a:xfrm>
        </p:spPr>
        <p:txBody>
          <a:bodyPr/>
          <a:lstStyle>
            <a:lvl1pPr>
              <a:defRPr sz="1400">
                <a:solidFill>
                  <a:schemeClr val="tx2"/>
                </a:solidFill>
              </a:defRPr>
            </a:lvl1pPr>
          </a:lstStyle>
          <a:p>
            <a:pPr>
              <a:defRPr/>
            </a:pPr>
            <a:fld id="{B4F978B0-7DEB-4CEB-A436-DEA996D962DE}" type="slidenum">
              <a:rPr lang="en-US">
                <a:solidFill>
                  <a:srgbClr val="0C377B"/>
                </a:solidFill>
              </a:rPr>
              <a:pPr>
                <a:defRPr/>
              </a:pPr>
              <a:t>‹#›</a:t>
            </a:fld>
            <a:endParaRPr lang="en-US" dirty="0">
              <a:solidFill>
                <a:srgbClr val="0C377B"/>
              </a:solidFill>
            </a:endParaRPr>
          </a:p>
        </p:txBody>
      </p:sp>
    </p:spTree>
    <p:extLst>
      <p:ext uri="{BB962C8B-B14F-4D97-AF65-F5344CB8AC3E}">
        <p14:creationId xmlns:p14="http://schemas.microsoft.com/office/powerpoint/2010/main" val="391984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DC768E-6ED1-40E1-9188-085BB17D4BEF}" type="datetimeFigureOut">
              <a:rPr lang="en-GB">
                <a:solidFill>
                  <a:srgbClr val="0C377B"/>
                </a:solidFill>
              </a:rPr>
              <a:pPr/>
              <a:t>12/05/2015</a:t>
            </a:fld>
            <a:endParaRPr lang="en-GB">
              <a:solidFill>
                <a:srgbClr val="0C377B"/>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srgbClr val="0C377B"/>
              </a:solidFill>
            </a:endParaRPr>
          </a:p>
        </p:txBody>
      </p:sp>
      <p:sp>
        <p:nvSpPr>
          <p:cNvPr id="6" name="Slide Number Placeholder 5"/>
          <p:cNvSpPr>
            <a:spLocks noGrp="1"/>
          </p:cNvSpPr>
          <p:nvPr>
            <p:ph type="sldNum" sz="quarter" idx="12"/>
          </p:nvPr>
        </p:nvSpPr>
        <p:spPr/>
        <p:txBody>
          <a:bodyPr/>
          <a:lstStyle/>
          <a:p>
            <a:fld id="{8D2A6AEC-A3D3-4DD5-A290-34F2876144B1}" type="slidenum">
              <a:rPr lang="en-GB" smtClean="0">
                <a:solidFill>
                  <a:srgbClr val="0C377B"/>
                </a:solidFill>
              </a:rPr>
              <a:pPr/>
              <a:t>‹#›</a:t>
            </a:fld>
            <a:endParaRPr lang="en-GB">
              <a:solidFill>
                <a:srgbClr val="0C377B"/>
              </a:solidFill>
            </a:endParaRPr>
          </a:p>
        </p:txBody>
      </p:sp>
    </p:spTree>
    <p:extLst>
      <p:ext uri="{BB962C8B-B14F-4D97-AF65-F5344CB8AC3E}">
        <p14:creationId xmlns:p14="http://schemas.microsoft.com/office/powerpoint/2010/main" val="428414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37827766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80729"/>
          </a:xfrm>
          <a:solidFill>
            <a:schemeClr val="tx1"/>
          </a:solidFill>
        </p:spPr>
        <p:txBody>
          <a:bodyPr/>
          <a:lstStyle>
            <a:lvl1pPr algn="l">
              <a:defRPr>
                <a:solidFill>
                  <a:schemeClr val="bg1"/>
                </a:solidFill>
              </a:defRPr>
            </a:lvl1pPr>
          </a:lstStyle>
          <a:p>
            <a:r>
              <a:rPr kumimoji="0" lang="en-US" dirty="0" smtClean="0"/>
              <a:t>Click to edit Master title style</a:t>
            </a:r>
            <a:endParaRPr kumimoji="0" lang="en-US" dirty="0"/>
          </a:p>
        </p:txBody>
      </p:sp>
      <p:sp>
        <p:nvSpPr>
          <p:cNvPr id="3" name="Espace réservé du contenu 2"/>
          <p:cNvSpPr>
            <a:spLocks noGrp="1"/>
          </p:cNvSpPr>
          <p:nvPr>
            <p:ph idx="1"/>
          </p:nvPr>
        </p:nvSpPr>
        <p:spPr>
          <a:xfrm>
            <a:off x="457200" y="1124744"/>
            <a:ext cx="8226854" cy="4868283"/>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a:xfrm>
            <a:off x="8172400" y="6356350"/>
            <a:ext cx="514400" cy="385018"/>
          </a:xfrm>
          <a:prstGeom prst="rect">
            <a:avLst/>
          </a:prstGeom>
        </p:spPr>
        <p:txBody>
          <a:bodyPr/>
          <a:lstStyle/>
          <a:p>
            <a:fld id="{91FE0CF9-301C-4DC2-9DD4-D8FCF2197C95}" type="slidenum">
              <a:rPr lang="en-GB" smtClean="0">
                <a:solidFill>
                  <a:srgbClr val="0C377B"/>
                </a:solidFill>
              </a:rPr>
              <a:pPr/>
              <a:t>‹#›</a:t>
            </a:fld>
            <a:endParaRPr lang="en-GB">
              <a:solidFill>
                <a:srgbClr val="0C377B"/>
              </a:solidFill>
            </a:endParaRPr>
          </a:p>
        </p:txBody>
      </p:sp>
      <p:sp>
        <p:nvSpPr>
          <p:cNvPr id="7" name="TextBox 6"/>
          <p:cNvSpPr txBox="1"/>
          <p:nvPr userDrawn="1"/>
        </p:nvSpPr>
        <p:spPr>
          <a:xfrm>
            <a:off x="3743888" y="6551766"/>
            <a:ext cx="1656223" cy="261610"/>
          </a:xfrm>
          <a:prstGeom prst="rect">
            <a:avLst/>
          </a:prstGeom>
          <a:noFill/>
        </p:spPr>
        <p:txBody>
          <a:bodyPr wrap="none" rtlCol="0">
            <a:spAutoFit/>
          </a:bodyPr>
          <a:lstStyle/>
          <a:p>
            <a:pPr>
              <a:defRPr/>
            </a:pPr>
            <a:r>
              <a:rPr lang="es-ES" sz="1100" dirty="0" smtClean="0">
                <a:solidFill>
                  <a:srgbClr val="0C377B"/>
                </a:solidFill>
              </a:rPr>
              <a:t> </a:t>
            </a:r>
            <a:r>
              <a:rPr lang="es-ES" sz="1100" dirty="0">
                <a:solidFill>
                  <a:srgbClr val="0C377B"/>
                </a:solidFill>
              </a:rPr>
              <a:t>S. Izquierdo </a:t>
            </a:r>
            <a:r>
              <a:rPr lang="es-ES" sz="1100" dirty="0" smtClean="0">
                <a:solidFill>
                  <a:srgbClr val="0C377B"/>
                </a:solidFill>
              </a:rPr>
              <a:t>Bermudez</a:t>
            </a:r>
            <a:endParaRPr lang="en-US" sz="1100" dirty="0">
              <a:solidFill>
                <a:srgbClr val="0C377B"/>
              </a:solidFill>
            </a:endParaRPr>
          </a:p>
        </p:txBody>
      </p:sp>
    </p:spTree>
    <p:extLst>
      <p:ext uri="{BB962C8B-B14F-4D97-AF65-F5344CB8AC3E}">
        <p14:creationId xmlns:p14="http://schemas.microsoft.com/office/powerpoint/2010/main" val="23202104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31800" y="2515818"/>
            <a:ext cx="8265984" cy="1826363"/>
          </a:xfr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3" name="Espace réservé du texte 2"/>
          <p:cNvSpPr>
            <a:spLocks noGrp="1"/>
          </p:cNvSpPr>
          <p:nvPr>
            <p:ph type="body" idx="1"/>
          </p:nvPr>
        </p:nvSpPr>
        <p:spPr>
          <a:xfrm>
            <a:off x="431800" y="1329869"/>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533509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a:xfrm>
            <a:off x="8172400" y="6356350"/>
            <a:ext cx="514400" cy="385018"/>
          </a:xfrm>
          <a:prstGeom prst="rect">
            <a:avLst/>
          </a:prstGeom>
        </p:spPr>
        <p:txBody>
          <a:bodyPr/>
          <a:lstStyle/>
          <a:p>
            <a:fld id="{91FE0CF9-301C-4DC2-9DD4-D8FCF2197C95}" type="slidenum">
              <a:rPr lang="en-GB" smtClean="0">
                <a:solidFill>
                  <a:srgbClr val="0C377B"/>
                </a:solidFill>
              </a:rPr>
              <a:pPr/>
              <a:t>‹#›</a:t>
            </a:fld>
            <a:endParaRPr lang="en-GB">
              <a:solidFill>
                <a:srgbClr val="0C377B"/>
              </a:solidFill>
            </a:endParaRPr>
          </a:p>
        </p:txBody>
      </p:sp>
    </p:spTree>
    <p:extLst>
      <p:ext uri="{BB962C8B-B14F-4D97-AF65-F5344CB8AC3E}">
        <p14:creationId xmlns:p14="http://schemas.microsoft.com/office/powerpoint/2010/main" val="30039660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smtClean="0"/>
              <a:t>Click to edit Master title style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Slide Number Placeholder 5"/>
          <p:cNvSpPr>
            <a:spLocks noGrp="1"/>
          </p:cNvSpPr>
          <p:nvPr>
            <p:ph type="sldNum" sz="quarter" idx="12"/>
          </p:nvPr>
        </p:nvSpPr>
        <p:spPr>
          <a:xfrm>
            <a:off x="8172400" y="6356350"/>
            <a:ext cx="514400" cy="385018"/>
          </a:xfrm>
          <a:prstGeom prst="rect">
            <a:avLst/>
          </a:prstGeom>
        </p:spPr>
        <p:txBody>
          <a:bodyPr/>
          <a:lstStyle/>
          <a:p>
            <a:fld id="{91FE0CF9-301C-4DC2-9DD4-D8FCF2197C95}" type="slidenum">
              <a:rPr lang="en-GB" smtClean="0">
                <a:solidFill>
                  <a:srgbClr val="0C377B"/>
                </a:solidFill>
              </a:rPr>
              <a:pPr/>
              <a:t>‹#›</a:t>
            </a:fld>
            <a:endParaRPr lang="en-GB">
              <a:solidFill>
                <a:srgbClr val="0C377B"/>
              </a:solidFill>
            </a:endParaRPr>
          </a:p>
        </p:txBody>
      </p:sp>
    </p:spTree>
    <p:extLst>
      <p:ext uri="{BB962C8B-B14F-4D97-AF65-F5344CB8AC3E}">
        <p14:creationId xmlns:p14="http://schemas.microsoft.com/office/powerpoint/2010/main" val="1889516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4" name="Slide Number Placeholder 5"/>
          <p:cNvSpPr>
            <a:spLocks noGrp="1"/>
          </p:cNvSpPr>
          <p:nvPr>
            <p:ph type="sldNum" sz="quarter" idx="12"/>
          </p:nvPr>
        </p:nvSpPr>
        <p:spPr>
          <a:xfrm>
            <a:off x="8460432" y="6309320"/>
            <a:ext cx="514400" cy="385018"/>
          </a:xfrm>
          <a:prstGeom prst="rect">
            <a:avLst/>
          </a:prstGeom>
        </p:spPr>
        <p:txBody>
          <a:bodyPr/>
          <a:lstStyle/>
          <a:p>
            <a:fld id="{91FE0CF9-301C-4DC2-9DD4-D8FCF2197C95}" type="slidenum">
              <a:rPr lang="en-GB" smtClean="0">
                <a:solidFill>
                  <a:srgbClr val="0C377B"/>
                </a:solidFill>
              </a:rPr>
              <a:pPr/>
              <a:t>‹#›</a:t>
            </a:fld>
            <a:endParaRPr lang="en-GB">
              <a:solidFill>
                <a:srgbClr val="0C377B"/>
              </a:solidFill>
            </a:endParaRPr>
          </a:p>
        </p:txBody>
      </p:sp>
    </p:spTree>
    <p:extLst>
      <p:ext uri="{BB962C8B-B14F-4D97-AF65-F5344CB8AC3E}">
        <p14:creationId xmlns:p14="http://schemas.microsoft.com/office/powerpoint/2010/main" val="25175837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6909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smtClean="0"/>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Espace réservé pour une image  4"/>
          <p:cNvSpPr>
            <a:spLocks noGrp="1"/>
          </p:cNvSpPr>
          <p:nvPr>
            <p:ph type="pic" sz="quarter" idx="10" hasCustomPrompt="1"/>
          </p:nvPr>
        </p:nvSpPr>
        <p:spPr>
          <a:xfrm>
            <a:off x="996950" y="6525344"/>
            <a:ext cx="7687104" cy="237406"/>
          </a:xfrm>
        </p:spPr>
        <p:txBody>
          <a:bodyPr>
            <a:normAutofit/>
          </a:bodyPr>
          <a:lstStyle>
            <a:lvl1pPr marL="36576" indent="0" algn="ctr">
              <a:buNone/>
              <a:defRPr sz="1400">
                <a:solidFill>
                  <a:schemeClr val="accent4"/>
                </a:solidFill>
              </a:defRPr>
            </a:lvl1pPr>
          </a:lstStyle>
          <a:p>
            <a:r>
              <a:rPr lang="fr-FR" dirty="0" smtClean="0"/>
              <a:t>Susana Izquierdo Bermudez</a:t>
            </a:r>
            <a:endParaRPr lang="fr-FR" dirty="0"/>
          </a:p>
        </p:txBody>
      </p:sp>
    </p:spTree>
    <p:extLst>
      <p:ext uri="{BB962C8B-B14F-4D97-AF65-F5344CB8AC3E}">
        <p14:creationId xmlns:p14="http://schemas.microsoft.com/office/powerpoint/2010/main" val="11295650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3" name="Image 2" descr="bande-02.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49" y="6124202"/>
            <a:ext cx="9144000" cy="707202"/>
          </a:xfrm>
          <a:prstGeom prst="rect">
            <a:avLst/>
          </a:prstGeom>
        </p:spPr>
      </p:pic>
      <p:sp>
        <p:nvSpPr>
          <p:cNvPr id="5" name="Slide Number Placeholder 5"/>
          <p:cNvSpPr>
            <a:spLocks noGrp="1"/>
          </p:cNvSpPr>
          <p:nvPr>
            <p:ph type="sldNum" sz="quarter" idx="4"/>
          </p:nvPr>
        </p:nvSpPr>
        <p:spPr>
          <a:xfrm>
            <a:off x="8172400" y="6356350"/>
            <a:ext cx="514400" cy="385018"/>
          </a:xfrm>
          <a:prstGeom prst="rect">
            <a:avLst/>
          </a:prstGeom>
        </p:spPr>
        <p:txBody>
          <a:bodyPr/>
          <a:lstStyle/>
          <a:p>
            <a:fld id="{91FE0CF9-301C-4DC2-9DD4-D8FCF2197C95}" type="slidenum">
              <a:rPr lang="en-GB">
                <a:solidFill>
                  <a:srgbClr val="0C377B"/>
                </a:solidFill>
              </a:rPr>
              <a:pPr/>
              <a:t>‹#›</a:t>
            </a:fld>
            <a:endParaRPr lang="en-GB">
              <a:solidFill>
                <a:srgbClr val="0C377B"/>
              </a:solidFill>
            </a:endParaRPr>
          </a:p>
        </p:txBody>
      </p:sp>
    </p:spTree>
    <p:extLst>
      <p:ext uri="{BB962C8B-B14F-4D97-AF65-F5344CB8AC3E}">
        <p14:creationId xmlns:p14="http://schemas.microsoft.com/office/powerpoint/2010/main" val="2351270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Second generation coils: technical details</a:t>
            </a:r>
            <a:endParaRPr lang="en-GB" dirty="0"/>
          </a:p>
        </p:txBody>
      </p:sp>
      <p:sp>
        <p:nvSpPr>
          <p:cNvPr id="3" name="Text Placeholder 2"/>
          <p:cNvSpPr>
            <a:spLocks noGrp="1"/>
          </p:cNvSpPr>
          <p:nvPr>
            <p:ph type="body" idx="1"/>
          </p:nvPr>
        </p:nvSpPr>
        <p:spPr>
          <a:xfrm>
            <a:off x="431800" y="1329869"/>
            <a:ext cx="7020520" cy="1066688"/>
          </a:xfrm>
        </p:spPr>
        <p:txBody>
          <a:bodyPr/>
          <a:lstStyle/>
          <a:p>
            <a:r>
              <a:rPr lang="en-GB" dirty="0" smtClean="0"/>
              <a:t>Susana Izquierdo Bermudez</a:t>
            </a:r>
          </a:p>
        </p:txBody>
      </p:sp>
      <p:sp>
        <p:nvSpPr>
          <p:cNvPr id="4" name="Rectangle 3"/>
          <p:cNvSpPr/>
          <p:nvPr/>
        </p:nvSpPr>
        <p:spPr>
          <a:xfrm>
            <a:off x="341784" y="5154275"/>
            <a:ext cx="8460432"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Joint </a:t>
            </a:r>
            <a:r>
              <a:rPr lang="en-GB" dirty="0" err="1"/>
              <a:t>HiLumi</a:t>
            </a:r>
            <a:r>
              <a:rPr lang="en-GB" dirty="0"/>
              <a:t> LHC-LARP Annual Meeting/24th LARP Collaboration Meeting</a:t>
            </a:r>
          </a:p>
          <a:p>
            <a:pPr algn="ctr"/>
            <a:r>
              <a:rPr lang="en-GB" dirty="0"/>
              <a:t>12</a:t>
            </a:r>
            <a:r>
              <a:rPr lang="en-GB" baseline="30000" dirty="0"/>
              <a:t>th</a:t>
            </a:r>
            <a:r>
              <a:rPr lang="en-GB" dirty="0"/>
              <a:t> May, 2015</a:t>
            </a:r>
          </a:p>
        </p:txBody>
      </p:sp>
    </p:spTree>
    <p:extLst>
      <p:ext uri="{BB962C8B-B14F-4D97-AF65-F5344CB8AC3E}">
        <p14:creationId xmlns:p14="http://schemas.microsoft.com/office/powerpoint/2010/main" val="1306742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0781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10 stack measurements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11</a:t>
            </a:fld>
            <a:endParaRPr lang="en-GB">
              <a:solidFill>
                <a:srgbClr val="0C377B"/>
              </a:solidFill>
            </a:endParaRPr>
          </a:p>
        </p:txBody>
      </p:sp>
      <p:sp>
        <p:nvSpPr>
          <p:cNvPr id="5" name="TextBox 4"/>
          <p:cNvSpPr txBox="1"/>
          <p:nvPr/>
        </p:nvSpPr>
        <p:spPr>
          <a:xfrm>
            <a:off x="575556" y="1268760"/>
            <a:ext cx="7992888" cy="3231654"/>
          </a:xfrm>
          <a:prstGeom prst="rect">
            <a:avLst/>
          </a:prstGeom>
          <a:noFill/>
        </p:spPr>
        <p:txBody>
          <a:bodyPr wrap="square" rtlCol="0">
            <a:spAutoFit/>
          </a:bodyPr>
          <a:lstStyle/>
          <a:p>
            <a:pPr lvl="0"/>
            <a:r>
              <a:rPr lang="de-CH" sz="2400" b="1" dirty="0" smtClean="0">
                <a:solidFill>
                  <a:srgbClr val="0C377B"/>
                </a:solidFill>
              </a:rPr>
              <a:t>Scope</a:t>
            </a:r>
          </a:p>
          <a:p>
            <a:pPr lvl="0"/>
            <a:endParaRPr lang="de-CH" sz="2000" dirty="0" smtClean="0">
              <a:solidFill>
                <a:srgbClr val="0C377B"/>
              </a:solidFill>
            </a:endParaRPr>
          </a:p>
          <a:p>
            <a:pPr lvl="0" algn="just"/>
            <a:r>
              <a:rPr lang="de-CH" sz="2000" dirty="0" smtClean="0">
                <a:solidFill>
                  <a:srgbClr val="0C377B"/>
                </a:solidFill>
              </a:rPr>
              <a:t>The aim of the 10 stack measurements is to verify the thickness of the insulation of the cable.</a:t>
            </a:r>
          </a:p>
          <a:p>
            <a:pPr lvl="0" algn="just"/>
            <a:endParaRPr lang="de-CH" sz="2000" dirty="0" smtClean="0">
              <a:solidFill>
                <a:srgbClr val="0C377B"/>
              </a:solidFill>
            </a:endParaRPr>
          </a:p>
          <a:p>
            <a:pPr algn="just"/>
            <a:r>
              <a:rPr lang="de-CH" sz="2000" dirty="0">
                <a:solidFill>
                  <a:srgbClr val="0C377B"/>
                </a:solidFill>
              </a:rPr>
              <a:t>The insulation thickness shall not be higher than 150 </a:t>
            </a:r>
            <a:r>
              <a:rPr lang="el-GR" sz="2000" dirty="0">
                <a:solidFill>
                  <a:srgbClr val="0C377B"/>
                </a:solidFill>
              </a:rPr>
              <a:t>μ</a:t>
            </a:r>
            <a:r>
              <a:rPr lang="de-CH" sz="2000" dirty="0" smtClean="0">
                <a:solidFill>
                  <a:srgbClr val="0C377B"/>
                </a:solidFill>
              </a:rPr>
              <a:t>m.</a:t>
            </a:r>
            <a:endParaRPr lang="de-CH" sz="2000" dirty="0">
              <a:solidFill>
                <a:srgbClr val="0C377B"/>
              </a:solidFill>
            </a:endParaRPr>
          </a:p>
          <a:p>
            <a:pPr lvl="0" algn="just"/>
            <a:endParaRPr lang="de-CH" sz="2000" dirty="0">
              <a:solidFill>
                <a:srgbClr val="0C377B"/>
              </a:solidFill>
            </a:endParaRPr>
          </a:p>
          <a:p>
            <a:pPr lvl="0" algn="just"/>
            <a:r>
              <a:rPr lang="de-CH" sz="2000" dirty="0" smtClean="0">
                <a:solidFill>
                  <a:srgbClr val="0C377B"/>
                </a:solidFill>
              </a:rPr>
              <a:t>The operation is done as soon as we receive the insulated cable from the company that perform the insulation, before starting winding.</a:t>
            </a:r>
          </a:p>
          <a:p>
            <a:pPr lvl="0"/>
            <a:endParaRPr lang="de-CH" sz="2000" dirty="0">
              <a:solidFill>
                <a:srgbClr val="0C377B"/>
              </a:solidFill>
            </a:endParaRPr>
          </a:p>
        </p:txBody>
      </p:sp>
    </p:spTree>
    <p:extLst>
      <p:ext uri="{BB962C8B-B14F-4D97-AF65-F5344CB8AC3E}">
        <p14:creationId xmlns:p14="http://schemas.microsoft.com/office/powerpoint/2010/main" val="2384066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10 stack measurements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12</a:t>
            </a:fld>
            <a:endParaRPr lang="en-GB">
              <a:solidFill>
                <a:srgbClr val="0C377B"/>
              </a:solidFill>
            </a:endParaRPr>
          </a:p>
        </p:txBody>
      </p:sp>
      <p:sp>
        <p:nvSpPr>
          <p:cNvPr id="5" name="TextBox 4"/>
          <p:cNvSpPr txBox="1"/>
          <p:nvPr/>
        </p:nvSpPr>
        <p:spPr>
          <a:xfrm>
            <a:off x="575556" y="980729"/>
            <a:ext cx="7992888" cy="4462760"/>
          </a:xfrm>
          <a:prstGeom prst="rect">
            <a:avLst/>
          </a:prstGeom>
          <a:noFill/>
        </p:spPr>
        <p:txBody>
          <a:bodyPr wrap="square" rtlCol="0">
            <a:spAutoFit/>
          </a:bodyPr>
          <a:lstStyle/>
          <a:p>
            <a:pPr lvl="0"/>
            <a:r>
              <a:rPr lang="de-CH" sz="2400" b="1" dirty="0" smtClean="0">
                <a:solidFill>
                  <a:srgbClr val="0C377B"/>
                </a:solidFill>
              </a:rPr>
              <a:t>Measurement criteria</a:t>
            </a:r>
          </a:p>
          <a:p>
            <a:pPr lvl="0"/>
            <a:endParaRPr lang="de-CH" sz="2000" dirty="0" smtClean="0">
              <a:solidFill>
                <a:srgbClr val="0C377B"/>
              </a:solidFill>
            </a:endParaRPr>
          </a:p>
          <a:p>
            <a:pPr lvl="0"/>
            <a:r>
              <a:rPr lang="de-CH" sz="2000" dirty="0" smtClean="0">
                <a:solidFill>
                  <a:srgbClr val="0C377B"/>
                </a:solidFill>
              </a:rPr>
              <a:t>10 pieces of cable are piled up, with such orientation to have a rectangular shape (Keystone angles).</a:t>
            </a:r>
          </a:p>
          <a:p>
            <a:pPr lvl="0"/>
            <a:endParaRPr lang="de-CH" sz="2000" dirty="0">
              <a:solidFill>
                <a:srgbClr val="0C377B"/>
              </a:solidFill>
            </a:endParaRPr>
          </a:p>
          <a:p>
            <a:pPr lvl="0"/>
            <a:r>
              <a:rPr lang="de-CH" sz="2000" dirty="0" smtClean="0">
                <a:solidFill>
                  <a:srgbClr val="0C377B"/>
                </a:solidFill>
              </a:rPr>
              <a:t>N°3 stacks are prepared for the cable of each coil.</a:t>
            </a:r>
          </a:p>
          <a:p>
            <a:pPr lvl="0"/>
            <a:endParaRPr lang="de-CH" sz="2000" dirty="0" smtClean="0">
              <a:solidFill>
                <a:srgbClr val="0C377B"/>
              </a:solidFill>
            </a:endParaRPr>
          </a:p>
          <a:p>
            <a:pPr lvl="0"/>
            <a:endParaRPr lang="de-CH" sz="2000" dirty="0">
              <a:solidFill>
                <a:srgbClr val="0C377B"/>
              </a:solidFill>
            </a:endParaRPr>
          </a:p>
          <a:p>
            <a:pPr lvl="0"/>
            <a:endParaRPr lang="de-CH" sz="2000" dirty="0" smtClean="0">
              <a:solidFill>
                <a:srgbClr val="0C377B"/>
              </a:solidFill>
            </a:endParaRPr>
          </a:p>
          <a:p>
            <a:pPr lvl="0"/>
            <a:endParaRPr lang="de-CH" sz="2000" dirty="0">
              <a:solidFill>
                <a:srgbClr val="0C377B"/>
              </a:solidFill>
            </a:endParaRPr>
          </a:p>
          <a:p>
            <a:pPr lvl="0"/>
            <a:endParaRPr lang="de-CH" sz="2000" dirty="0" smtClean="0">
              <a:solidFill>
                <a:srgbClr val="0C377B"/>
              </a:solidFill>
            </a:endParaRPr>
          </a:p>
          <a:p>
            <a:pPr lvl="0"/>
            <a:endParaRPr lang="de-CH" sz="2000" dirty="0">
              <a:solidFill>
                <a:srgbClr val="0C377B"/>
              </a:solidFill>
            </a:endParaRPr>
          </a:p>
          <a:p>
            <a:pPr lvl="0"/>
            <a:endParaRPr lang="de-CH" sz="2000" dirty="0" smtClean="0">
              <a:solidFill>
                <a:srgbClr val="0C377B"/>
              </a:solidFill>
            </a:endParaRPr>
          </a:p>
          <a:p>
            <a:pPr lvl="0"/>
            <a:endParaRPr lang="de-CH" sz="2000" dirty="0">
              <a:solidFill>
                <a:srgbClr val="0C377B"/>
              </a:solidFill>
            </a:endParaRPr>
          </a:p>
        </p:txBody>
      </p:sp>
      <p:pic>
        <p:nvPicPr>
          <p:cNvPr id="6" name="Picture 5" descr="C:\Users\lgarciaf\AppData\Local\Microsoft\Windows\Temporary Internet Files\Content.Word\IMG_1377.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3419872" y="3284984"/>
            <a:ext cx="2224405" cy="2523490"/>
          </a:xfrm>
          <a:prstGeom prst="rect">
            <a:avLst/>
          </a:prstGeom>
          <a:noFill/>
          <a:ln>
            <a:noFill/>
          </a:ln>
        </p:spPr>
      </p:pic>
    </p:spTree>
    <p:extLst>
      <p:ext uri="{BB962C8B-B14F-4D97-AF65-F5344CB8AC3E}">
        <p14:creationId xmlns:p14="http://schemas.microsoft.com/office/powerpoint/2010/main" val="3814953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10 stack measurements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13</a:t>
            </a:fld>
            <a:endParaRPr lang="en-GB">
              <a:solidFill>
                <a:srgbClr val="0C377B"/>
              </a:solidFill>
            </a:endParaRPr>
          </a:p>
        </p:txBody>
      </p:sp>
      <p:sp>
        <p:nvSpPr>
          <p:cNvPr id="3" name="TextBox 2"/>
          <p:cNvSpPr txBox="1"/>
          <p:nvPr/>
        </p:nvSpPr>
        <p:spPr>
          <a:xfrm>
            <a:off x="556522" y="1340768"/>
            <a:ext cx="8030956" cy="2308324"/>
          </a:xfrm>
          <a:prstGeom prst="rect">
            <a:avLst/>
          </a:prstGeom>
          <a:noFill/>
        </p:spPr>
        <p:txBody>
          <a:bodyPr wrap="square" rtlCol="0">
            <a:spAutoFit/>
          </a:bodyPr>
          <a:lstStyle/>
          <a:p>
            <a:pPr lvl="0" algn="just"/>
            <a:r>
              <a:rPr lang="de-CH" dirty="0" smtClean="0">
                <a:solidFill>
                  <a:srgbClr val="0C377B"/>
                </a:solidFill>
              </a:rPr>
              <a:t>Each stack </a:t>
            </a:r>
            <a:r>
              <a:rPr lang="de-CH" dirty="0">
                <a:solidFill>
                  <a:srgbClr val="0C377B"/>
                </a:solidFill>
              </a:rPr>
              <a:t>of insulated cables </a:t>
            </a:r>
            <a:r>
              <a:rPr lang="de-CH" dirty="0" smtClean="0">
                <a:solidFill>
                  <a:srgbClr val="0C377B"/>
                </a:solidFill>
              </a:rPr>
              <a:t>is </a:t>
            </a:r>
            <a:r>
              <a:rPr lang="de-CH" dirty="0">
                <a:solidFill>
                  <a:srgbClr val="0C377B"/>
                </a:solidFill>
              </a:rPr>
              <a:t>then placed inside a </a:t>
            </a:r>
            <a:r>
              <a:rPr lang="de-CH" dirty="0" smtClean="0">
                <a:solidFill>
                  <a:srgbClr val="0C377B"/>
                </a:solidFill>
              </a:rPr>
              <a:t>press, </a:t>
            </a:r>
            <a:r>
              <a:rPr lang="de-CH" dirty="0">
                <a:solidFill>
                  <a:srgbClr val="0C377B"/>
                </a:solidFill>
              </a:rPr>
              <a:t>and subjected to 3 cycles of pressure up to 5 MPa, measuring </a:t>
            </a:r>
            <a:r>
              <a:rPr lang="de-CH" dirty="0" smtClean="0">
                <a:solidFill>
                  <a:srgbClr val="0C377B"/>
                </a:solidFill>
              </a:rPr>
              <a:t>its deformation </a:t>
            </a:r>
            <a:r>
              <a:rPr lang="de-CH" dirty="0">
                <a:solidFill>
                  <a:srgbClr val="0C377B"/>
                </a:solidFill>
              </a:rPr>
              <a:t>by displacement sensors.</a:t>
            </a:r>
          </a:p>
          <a:p>
            <a:pPr lvl="0"/>
            <a:endParaRPr lang="de-CH" dirty="0" smtClean="0">
              <a:solidFill>
                <a:srgbClr val="0C377B"/>
              </a:solidFill>
            </a:endParaRPr>
          </a:p>
          <a:p>
            <a:pPr lvl="0"/>
            <a:endParaRPr lang="de-CH" dirty="0">
              <a:solidFill>
                <a:srgbClr val="0C377B"/>
              </a:solidFill>
            </a:endParaRPr>
          </a:p>
          <a:p>
            <a:pPr lvl="0"/>
            <a:endParaRPr lang="de-CH" dirty="0" smtClean="0">
              <a:solidFill>
                <a:srgbClr val="0C377B"/>
              </a:solidFill>
            </a:endParaRPr>
          </a:p>
          <a:p>
            <a:pPr lvl="0"/>
            <a:endParaRPr lang="de-CH" dirty="0">
              <a:solidFill>
                <a:srgbClr val="0C377B"/>
              </a:solidFill>
            </a:endParaRPr>
          </a:p>
          <a:p>
            <a:endParaRPr lang="en-GB" dirty="0"/>
          </a:p>
        </p:txBody>
      </p:sp>
      <p:pic>
        <p:nvPicPr>
          <p:cNvPr id="6" name="Picture 5" descr="C:\Users\ecavanna\foto\10_stack\varie_per_procedura_09-02-2015\P1090476.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2411760" y="2636912"/>
            <a:ext cx="3816424" cy="3024336"/>
          </a:xfrm>
          <a:prstGeom prst="rect">
            <a:avLst/>
          </a:prstGeom>
          <a:noFill/>
          <a:ln>
            <a:noFill/>
          </a:ln>
        </p:spPr>
      </p:pic>
    </p:spTree>
    <p:extLst>
      <p:ext uri="{BB962C8B-B14F-4D97-AF65-F5344CB8AC3E}">
        <p14:creationId xmlns:p14="http://schemas.microsoft.com/office/powerpoint/2010/main" val="2953912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10 stack measurements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14</a:t>
            </a:fld>
            <a:endParaRPr lang="en-GB">
              <a:solidFill>
                <a:srgbClr val="0C377B"/>
              </a:solidFill>
            </a:endParaRPr>
          </a:p>
        </p:txBody>
      </p:sp>
      <p:sp>
        <p:nvSpPr>
          <p:cNvPr id="3" name="TextBox 2"/>
          <p:cNvSpPr txBox="1"/>
          <p:nvPr/>
        </p:nvSpPr>
        <p:spPr>
          <a:xfrm>
            <a:off x="556522" y="1340768"/>
            <a:ext cx="8030956" cy="646331"/>
          </a:xfrm>
          <a:prstGeom prst="rect">
            <a:avLst/>
          </a:prstGeom>
          <a:noFill/>
        </p:spPr>
        <p:txBody>
          <a:bodyPr wrap="square" rtlCol="0">
            <a:spAutoFit/>
          </a:bodyPr>
          <a:lstStyle/>
          <a:p>
            <a:pPr lvl="0"/>
            <a:r>
              <a:rPr lang="de-CH" dirty="0" smtClean="0">
                <a:solidFill>
                  <a:srgbClr val="0C377B"/>
                </a:solidFill>
              </a:rPr>
              <a:t>Then </a:t>
            </a:r>
            <a:r>
              <a:rPr lang="de-CH" dirty="0">
                <a:solidFill>
                  <a:srgbClr val="0C377B"/>
                </a:solidFill>
              </a:rPr>
              <a:t>the insulation is removed and the same meaurement is repeated on the </a:t>
            </a:r>
            <a:r>
              <a:rPr lang="de-CH" dirty="0" smtClean="0">
                <a:solidFill>
                  <a:srgbClr val="0C377B"/>
                </a:solidFill>
              </a:rPr>
              <a:t>stacks </a:t>
            </a:r>
            <a:r>
              <a:rPr lang="de-CH" dirty="0">
                <a:solidFill>
                  <a:srgbClr val="0C377B"/>
                </a:solidFill>
              </a:rPr>
              <a:t>of bare cables</a:t>
            </a:r>
            <a:r>
              <a:rPr lang="de-CH" dirty="0" smtClean="0">
                <a:solidFill>
                  <a:srgbClr val="0C377B"/>
                </a:solidFill>
              </a:rPr>
              <a:t>.</a:t>
            </a:r>
            <a:endParaRPr lang="de-CH" dirty="0">
              <a:solidFill>
                <a:srgbClr val="0C377B"/>
              </a:solidFill>
            </a:endParaRPr>
          </a:p>
        </p:txBody>
      </p:sp>
      <p:pic>
        <p:nvPicPr>
          <p:cNvPr id="5" name="Picture 4" descr="C:\Users\ecavanna\foto\10_stack\varie_per_procedura_09-02-2015\P1090469.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827584" y="2350566"/>
            <a:ext cx="3359785" cy="2519680"/>
          </a:xfrm>
          <a:prstGeom prst="rect">
            <a:avLst/>
          </a:prstGeom>
          <a:noFill/>
          <a:ln>
            <a:noFill/>
          </a:ln>
        </p:spPr>
      </p:pic>
      <p:pic>
        <p:nvPicPr>
          <p:cNvPr id="6" name="Picture 5" descr="C:\Users\ecavanna\foto\10_stack\varie_per_procedura_09-02-2015\P1090478.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4932040" y="2347138"/>
            <a:ext cx="3359785" cy="2519680"/>
          </a:xfrm>
          <a:prstGeom prst="rect">
            <a:avLst/>
          </a:prstGeom>
          <a:noFill/>
          <a:ln>
            <a:noFill/>
          </a:ln>
        </p:spPr>
      </p:pic>
    </p:spTree>
    <p:extLst>
      <p:ext uri="{BB962C8B-B14F-4D97-AF65-F5344CB8AC3E}">
        <p14:creationId xmlns:p14="http://schemas.microsoft.com/office/powerpoint/2010/main" val="3350176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10 stack measurements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15</a:t>
            </a:fld>
            <a:endParaRPr lang="en-GB">
              <a:solidFill>
                <a:srgbClr val="0C377B"/>
              </a:solidFill>
            </a:endParaRPr>
          </a:p>
        </p:txBody>
      </p:sp>
      <p:sp>
        <p:nvSpPr>
          <p:cNvPr id="3" name="TextBox 2"/>
          <p:cNvSpPr txBox="1"/>
          <p:nvPr/>
        </p:nvSpPr>
        <p:spPr>
          <a:xfrm>
            <a:off x="556522" y="1340768"/>
            <a:ext cx="8030956" cy="923330"/>
          </a:xfrm>
          <a:prstGeom prst="rect">
            <a:avLst/>
          </a:prstGeom>
          <a:noFill/>
        </p:spPr>
        <p:txBody>
          <a:bodyPr wrap="square" rtlCol="0">
            <a:spAutoFit/>
          </a:bodyPr>
          <a:lstStyle/>
          <a:p>
            <a:pPr lvl="0"/>
            <a:r>
              <a:rPr lang="de-CH" dirty="0" smtClean="0">
                <a:solidFill>
                  <a:srgbClr val="0C377B"/>
                </a:solidFill>
              </a:rPr>
              <a:t>Comparing </a:t>
            </a:r>
            <a:r>
              <a:rPr lang="de-CH" dirty="0">
                <a:solidFill>
                  <a:srgbClr val="0C377B"/>
                </a:solidFill>
              </a:rPr>
              <a:t>the two measurements, it is possible to evaluate the thickness of the insulation.</a:t>
            </a:r>
          </a:p>
          <a:p>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420888"/>
            <a:ext cx="4104456" cy="2736304"/>
          </a:xfrm>
          <a:prstGeom prst="rect">
            <a:avLst/>
          </a:prstGeom>
          <a:noFill/>
        </p:spPr>
      </p:pic>
    </p:spTree>
    <p:extLst>
      <p:ext uri="{BB962C8B-B14F-4D97-AF65-F5344CB8AC3E}">
        <p14:creationId xmlns:p14="http://schemas.microsoft.com/office/powerpoint/2010/main" val="667723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10 stack measurements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16</a:t>
            </a:fld>
            <a:endParaRPr lang="en-GB">
              <a:solidFill>
                <a:srgbClr val="0C377B"/>
              </a:solidFill>
            </a:endParaRPr>
          </a:p>
        </p:txBody>
      </p:sp>
      <p:sp>
        <p:nvSpPr>
          <p:cNvPr id="3" name="TextBox 2"/>
          <p:cNvSpPr txBox="1"/>
          <p:nvPr/>
        </p:nvSpPr>
        <p:spPr>
          <a:xfrm>
            <a:off x="556522" y="1340768"/>
            <a:ext cx="8030956" cy="646331"/>
          </a:xfrm>
          <a:prstGeom prst="rect">
            <a:avLst/>
          </a:prstGeom>
          <a:noFill/>
        </p:spPr>
        <p:txBody>
          <a:bodyPr wrap="square" rtlCol="0">
            <a:spAutoFit/>
          </a:bodyPr>
          <a:lstStyle/>
          <a:p>
            <a:pPr lvl="0"/>
            <a:r>
              <a:rPr lang="de-CH" dirty="0" smtClean="0">
                <a:solidFill>
                  <a:srgbClr val="0C377B"/>
                </a:solidFill>
              </a:rPr>
              <a:t>Summary of the insulation thickness for cables of coils 102, 103, 104</a:t>
            </a:r>
            <a:endParaRPr lang="de-CH" dirty="0">
              <a:solidFill>
                <a:srgbClr val="0C377B"/>
              </a:solidFill>
            </a:endParaRPr>
          </a:p>
          <a:p>
            <a:endParaRPr lang="en-GB" dirty="0"/>
          </a:p>
        </p:txBody>
      </p:sp>
      <p:pic>
        <p:nvPicPr>
          <p:cNvPr id="5" name="Picture 4"/>
          <p:cNvPicPr>
            <a:picLocks noChangeAspect="1"/>
          </p:cNvPicPr>
          <p:nvPr/>
        </p:nvPicPr>
        <p:blipFill rotWithShape="1">
          <a:blip r:embed="rId2"/>
          <a:srcRect b="18278"/>
          <a:stretch/>
        </p:blipFill>
        <p:spPr>
          <a:xfrm>
            <a:off x="2195736" y="1811724"/>
            <a:ext cx="5732895" cy="1440160"/>
          </a:xfrm>
          <a:prstGeom prst="rect">
            <a:avLst/>
          </a:prstGeom>
        </p:spPr>
      </p:pic>
      <p:sp>
        <p:nvSpPr>
          <p:cNvPr id="6" name="TextBox 5"/>
          <p:cNvSpPr txBox="1"/>
          <p:nvPr/>
        </p:nvSpPr>
        <p:spPr>
          <a:xfrm>
            <a:off x="772816" y="2590479"/>
            <a:ext cx="1066310" cy="369332"/>
          </a:xfrm>
          <a:prstGeom prst="rect">
            <a:avLst/>
          </a:prstGeom>
          <a:noFill/>
        </p:spPr>
        <p:txBody>
          <a:bodyPr wrap="square" rtlCol="0">
            <a:spAutoFit/>
          </a:bodyPr>
          <a:lstStyle/>
          <a:p>
            <a:r>
              <a:rPr lang="de-CH" dirty="0" smtClean="0"/>
              <a:t>Coil 102</a:t>
            </a:r>
            <a:endParaRPr lang="en-GB" dirty="0"/>
          </a:p>
        </p:txBody>
      </p:sp>
      <p:pic>
        <p:nvPicPr>
          <p:cNvPr id="7" name="Picture 6"/>
          <p:cNvPicPr>
            <a:picLocks noChangeAspect="1"/>
          </p:cNvPicPr>
          <p:nvPr/>
        </p:nvPicPr>
        <p:blipFill rotWithShape="1">
          <a:blip r:embed="rId3"/>
          <a:srcRect t="18182" b="18183"/>
          <a:stretch/>
        </p:blipFill>
        <p:spPr>
          <a:xfrm>
            <a:off x="2191974" y="4797368"/>
            <a:ext cx="5732895" cy="1008112"/>
          </a:xfrm>
          <a:prstGeom prst="rect">
            <a:avLst/>
          </a:prstGeom>
        </p:spPr>
      </p:pic>
      <p:pic>
        <p:nvPicPr>
          <p:cNvPr id="8" name="Picture 7"/>
          <p:cNvPicPr>
            <a:picLocks noChangeAspect="1"/>
          </p:cNvPicPr>
          <p:nvPr/>
        </p:nvPicPr>
        <p:blipFill rotWithShape="1">
          <a:blip r:embed="rId4"/>
          <a:srcRect t="23757" b="17225"/>
          <a:stretch/>
        </p:blipFill>
        <p:spPr>
          <a:xfrm>
            <a:off x="2191974" y="3501008"/>
            <a:ext cx="5732895" cy="1040028"/>
          </a:xfrm>
          <a:prstGeom prst="rect">
            <a:avLst/>
          </a:prstGeom>
        </p:spPr>
      </p:pic>
      <p:sp>
        <p:nvSpPr>
          <p:cNvPr id="9" name="TextBox 8"/>
          <p:cNvSpPr txBox="1"/>
          <p:nvPr/>
        </p:nvSpPr>
        <p:spPr>
          <a:xfrm>
            <a:off x="796008" y="3881996"/>
            <a:ext cx="1066310" cy="369332"/>
          </a:xfrm>
          <a:prstGeom prst="rect">
            <a:avLst/>
          </a:prstGeom>
          <a:noFill/>
        </p:spPr>
        <p:txBody>
          <a:bodyPr wrap="square" rtlCol="0">
            <a:spAutoFit/>
          </a:bodyPr>
          <a:lstStyle/>
          <a:p>
            <a:r>
              <a:rPr lang="de-CH" dirty="0" smtClean="0"/>
              <a:t>Coil 103</a:t>
            </a:r>
            <a:endParaRPr lang="en-GB" dirty="0"/>
          </a:p>
        </p:txBody>
      </p:sp>
      <p:sp>
        <p:nvSpPr>
          <p:cNvPr id="10" name="TextBox 9"/>
          <p:cNvSpPr txBox="1"/>
          <p:nvPr/>
        </p:nvSpPr>
        <p:spPr>
          <a:xfrm>
            <a:off x="796008" y="5116758"/>
            <a:ext cx="1066310" cy="369332"/>
          </a:xfrm>
          <a:prstGeom prst="rect">
            <a:avLst/>
          </a:prstGeom>
          <a:noFill/>
        </p:spPr>
        <p:txBody>
          <a:bodyPr wrap="square" rtlCol="0">
            <a:spAutoFit/>
          </a:bodyPr>
          <a:lstStyle/>
          <a:p>
            <a:r>
              <a:rPr lang="de-CH" dirty="0" smtClean="0"/>
              <a:t>Coil 104</a:t>
            </a:r>
            <a:endParaRPr lang="en-GB" dirty="0"/>
          </a:p>
        </p:txBody>
      </p:sp>
      <p:sp>
        <p:nvSpPr>
          <p:cNvPr id="11" name="TextBox 10"/>
          <p:cNvSpPr txBox="1"/>
          <p:nvPr/>
        </p:nvSpPr>
        <p:spPr>
          <a:xfrm>
            <a:off x="5652120" y="5902528"/>
            <a:ext cx="3034680" cy="646331"/>
          </a:xfrm>
          <a:prstGeom prst="rect">
            <a:avLst/>
          </a:prstGeom>
          <a:noFill/>
        </p:spPr>
        <p:txBody>
          <a:bodyPr wrap="square" rtlCol="0">
            <a:spAutoFit/>
          </a:bodyPr>
          <a:lstStyle/>
          <a:p>
            <a:pPr marL="171450" indent="-171450">
              <a:buFont typeface="Arial" panose="020B0604020202020204" pitchFamily="34" charset="0"/>
              <a:buChar char="•"/>
            </a:pPr>
            <a:r>
              <a:rPr lang="de-CH" sz="1200" dirty="0" smtClean="0"/>
              <a:t>S1, S2, S2: sample (stack) n° 1, 2, 3</a:t>
            </a:r>
          </a:p>
          <a:p>
            <a:pPr marL="171450" indent="-171450">
              <a:buFont typeface="Arial" panose="020B0604020202020204" pitchFamily="34" charset="0"/>
              <a:buChar char="•"/>
            </a:pPr>
            <a:r>
              <a:rPr lang="de-CH" sz="1200" dirty="0" smtClean="0"/>
              <a:t>UI: unreacted insulated sample</a:t>
            </a:r>
          </a:p>
          <a:p>
            <a:pPr marL="171450" indent="-171450">
              <a:buFont typeface="Arial" panose="020B0604020202020204" pitchFamily="34" charset="0"/>
              <a:buChar char="•"/>
            </a:pPr>
            <a:r>
              <a:rPr lang="de-CH" sz="1200" dirty="0" smtClean="0"/>
              <a:t>UB: unreacted bare sample</a:t>
            </a:r>
            <a:endParaRPr lang="en-GB" sz="1200" dirty="0"/>
          </a:p>
        </p:txBody>
      </p:sp>
    </p:spTree>
    <p:extLst>
      <p:ext uri="{BB962C8B-B14F-4D97-AF65-F5344CB8AC3E}">
        <p14:creationId xmlns:p14="http://schemas.microsoft.com/office/powerpoint/2010/main" val="2641356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stacks of S2 Glass layers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17</a:t>
            </a:fld>
            <a:endParaRPr lang="en-GB">
              <a:solidFill>
                <a:srgbClr val="0C377B"/>
              </a:solidFill>
            </a:endParaRPr>
          </a:p>
        </p:txBody>
      </p:sp>
      <p:sp>
        <p:nvSpPr>
          <p:cNvPr id="6" name="TextBox 5"/>
          <p:cNvSpPr txBox="1"/>
          <p:nvPr/>
        </p:nvSpPr>
        <p:spPr>
          <a:xfrm>
            <a:off x="819917" y="1124744"/>
            <a:ext cx="7344816" cy="4524315"/>
          </a:xfrm>
          <a:prstGeom prst="rect">
            <a:avLst/>
          </a:prstGeom>
          <a:noFill/>
        </p:spPr>
        <p:txBody>
          <a:bodyPr wrap="square" rtlCol="0">
            <a:spAutoFit/>
          </a:bodyPr>
          <a:lstStyle/>
          <a:p>
            <a:r>
              <a:rPr lang="de-CH" dirty="0" smtClean="0"/>
              <a:t>Some measurements of 10 stacks have been performed on the layers of S2 glass that we use as insulation layers on the coils.</a:t>
            </a:r>
          </a:p>
          <a:p>
            <a:endParaRPr lang="de-CH" dirty="0"/>
          </a:p>
          <a:p>
            <a:pPr lvl="0"/>
            <a:r>
              <a:rPr lang="en-GB" b="1" dirty="0"/>
              <a:t>S2 933, with nominal thickness 0.250 mm</a:t>
            </a:r>
            <a:r>
              <a:rPr lang="en-GB" dirty="0"/>
              <a:t>. </a:t>
            </a:r>
            <a:endParaRPr lang="en-GB" dirty="0" smtClean="0"/>
          </a:p>
          <a:p>
            <a:pPr lvl="0"/>
            <a:r>
              <a:rPr lang="de-CH" dirty="0" smtClean="0"/>
              <a:t>This is used as interlayer.</a:t>
            </a:r>
            <a:endParaRPr lang="en-GB" dirty="0" smtClean="0"/>
          </a:p>
          <a:p>
            <a:pPr lvl="0"/>
            <a:r>
              <a:rPr lang="en-GB" dirty="0" smtClean="0"/>
              <a:t>This </a:t>
            </a:r>
            <a:r>
              <a:rPr lang="en-GB" dirty="0"/>
              <a:t>fiberglass has </a:t>
            </a:r>
            <a:r>
              <a:rPr lang="en-GB" dirty="0" smtClean="0"/>
              <a:t>also been </a:t>
            </a:r>
            <a:r>
              <a:rPr lang="en-GB" dirty="0"/>
              <a:t>used in coils 103 and 104 as insulation between the turns and the end spacers, i.e. it has been placed all around the perimeter of the end spacers</a:t>
            </a:r>
            <a:r>
              <a:rPr lang="en-GB" dirty="0" smtClean="0"/>
              <a:t>. </a:t>
            </a:r>
          </a:p>
          <a:p>
            <a:pPr marL="285750" lvl="0" indent="-285750">
              <a:buFont typeface="Arial" panose="020B0604020202020204" pitchFamily="34" charset="0"/>
              <a:buChar char="•"/>
            </a:pPr>
            <a:endParaRPr lang="en-GB" b="1" dirty="0"/>
          </a:p>
          <a:p>
            <a:pPr lvl="0"/>
            <a:r>
              <a:rPr lang="en-GB" b="1" dirty="0" smtClean="0"/>
              <a:t>S2 </a:t>
            </a:r>
            <a:r>
              <a:rPr lang="en-GB" b="1" dirty="0"/>
              <a:t>33 TEX 493, with nominal thickness 0.175 mm.</a:t>
            </a:r>
            <a:r>
              <a:rPr lang="en-GB" dirty="0"/>
              <a:t> </a:t>
            </a:r>
            <a:endParaRPr lang="en-GB" dirty="0" smtClean="0"/>
          </a:p>
          <a:p>
            <a:pPr lvl="0"/>
            <a:r>
              <a:rPr lang="en-GB" dirty="0" smtClean="0"/>
              <a:t>This </a:t>
            </a:r>
            <a:r>
              <a:rPr lang="en-GB" dirty="0"/>
              <a:t>fiberglass is placed around the pole as insulation with respect to the first turn</a:t>
            </a:r>
            <a:r>
              <a:rPr lang="en-GB" dirty="0" smtClean="0"/>
              <a:t>.</a:t>
            </a:r>
          </a:p>
          <a:p>
            <a:pPr marL="285750" lvl="0" indent="-285750">
              <a:buFont typeface="Arial" panose="020B0604020202020204" pitchFamily="34" charset="0"/>
              <a:buChar char="•"/>
            </a:pPr>
            <a:endParaRPr lang="en-GB" dirty="0"/>
          </a:p>
          <a:p>
            <a:pPr lvl="0"/>
            <a:r>
              <a:rPr lang="en-GB" b="1" dirty="0"/>
              <a:t>S2 glass sleeve, with nominal thickness 0.125 mm. </a:t>
            </a:r>
            <a:endParaRPr lang="en-GB" b="1" dirty="0" smtClean="0"/>
          </a:p>
          <a:p>
            <a:pPr lvl="0"/>
            <a:r>
              <a:rPr lang="en-GB" dirty="0" smtClean="0"/>
              <a:t>This </a:t>
            </a:r>
            <a:r>
              <a:rPr lang="en-GB" dirty="0"/>
              <a:t>fiberglass is used for the insulation of the copper wedges.</a:t>
            </a:r>
          </a:p>
          <a:p>
            <a:endParaRPr lang="en-GB" dirty="0"/>
          </a:p>
        </p:txBody>
      </p:sp>
    </p:spTree>
    <p:extLst>
      <p:ext uri="{BB962C8B-B14F-4D97-AF65-F5344CB8AC3E}">
        <p14:creationId xmlns:p14="http://schemas.microsoft.com/office/powerpoint/2010/main" val="1227703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stacks of S2 Glass layers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18</a:t>
            </a:fld>
            <a:endParaRPr lang="en-GB">
              <a:solidFill>
                <a:srgbClr val="0C377B"/>
              </a:solidFill>
            </a:endParaRPr>
          </a:p>
        </p:txBody>
      </p:sp>
      <p:sp>
        <p:nvSpPr>
          <p:cNvPr id="6" name="TextBox 5"/>
          <p:cNvSpPr txBox="1"/>
          <p:nvPr/>
        </p:nvSpPr>
        <p:spPr>
          <a:xfrm>
            <a:off x="819917" y="1124744"/>
            <a:ext cx="7344816" cy="2862322"/>
          </a:xfrm>
          <a:prstGeom prst="rect">
            <a:avLst/>
          </a:prstGeom>
          <a:noFill/>
        </p:spPr>
        <p:txBody>
          <a:bodyPr wrap="square" rtlCol="0">
            <a:spAutoFit/>
          </a:bodyPr>
          <a:lstStyle/>
          <a:p>
            <a:pPr algn="just"/>
            <a:r>
              <a:rPr lang="en-GB" dirty="0"/>
              <a:t>The goal is the measurement of the insulation thickness when it is compressed at a pressure of 5 MPa, considered the upper boundary of the pressure seen by the coil during the fabrication process.</a:t>
            </a:r>
          </a:p>
          <a:p>
            <a:pPr algn="just"/>
            <a:r>
              <a:rPr lang="en-GB" dirty="0"/>
              <a:t> </a:t>
            </a:r>
          </a:p>
          <a:p>
            <a:pPr algn="just"/>
            <a:r>
              <a:rPr lang="en-GB" dirty="0"/>
              <a:t>The thickness of the insulation has been measured in a way similar to the one that is commonly used for the 10 stack measurements of the cables.</a:t>
            </a:r>
          </a:p>
          <a:p>
            <a:endParaRPr lang="de-CH" dirty="0" smtClean="0"/>
          </a:p>
          <a:p>
            <a:pPr algn="just"/>
            <a:r>
              <a:rPr lang="de-CH" dirty="0" smtClean="0"/>
              <a:t>N° 3 cycle of pressure up to 5 MPa have been performed on the samples.</a:t>
            </a:r>
            <a:endParaRPr lang="en-GB" dirty="0"/>
          </a:p>
        </p:txBody>
      </p:sp>
      <p:pic>
        <p:nvPicPr>
          <p:cNvPr id="5" name="Picture 4" descr="C:\Users\ecavanna\foto\MQXF\10_stack\10_stack_S2_glass_26-27-03-2015\P109076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820046"/>
            <a:ext cx="3528392" cy="2520280"/>
          </a:xfrm>
          <a:prstGeom prst="rect">
            <a:avLst/>
          </a:prstGeom>
          <a:noFill/>
          <a:ln>
            <a:noFill/>
          </a:ln>
        </p:spPr>
      </p:pic>
    </p:spTree>
    <p:extLst>
      <p:ext uri="{BB962C8B-B14F-4D97-AF65-F5344CB8AC3E}">
        <p14:creationId xmlns:p14="http://schemas.microsoft.com/office/powerpoint/2010/main" val="2537175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stacks of S2 Glass layers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19</a:t>
            </a:fld>
            <a:endParaRPr lang="en-GB">
              <a:solidFill>
                <a:srgbClr val="0C377B"/>
              </a:solidFill>
            </a:endParaRPr>
          </a:p>
        </p:txBody>
      </p:sp>
      <p:sp>
        <p:nvSpPr>
          <p:cNvPr id="3" name="TextBox 2"/>
          <p:cNvSpPr txBox="1"/>
          <p:nvPr/>
        </p:nvSpPr>
        <p:spPr>
          <a:xfrm>
            <a:off x="827584" y="1196752"/>
            <a:ext cx="7488832" cy="923330"/>
          </a:xfrm>
          <a:prstGeom prst="rect">
            <a:avLst/>
          </a:prstGeom>
          <a:noFill/>
        </p:spPr>
        <p:txBody>
          <a:bodyPr wrap="square" rtlCol="0">
            <a:spAutoFit/>
          </a:bodyPr>
          <a:lstStyle/>
          <a:p>
            <a:r>
              <a:rPr lang="de-CH" b="1" dirty="0" smtClean="0"/>
              <a:t>Summary of the results</a:t>
            </a:r>
          </a:p>
          <a:p>
            <a:endParaRPr lang="en-GB" b="1" dirty="0"/>
          </a:p>
          <a:p>
            <a:r>
              <a:rPr lang="de-CH" dirty="0" smtClean="0"/>
              <a:t>Thickness of the insulation at 5 MPa</a:t>
            </a:r>
            <a:endParaRPr lang="en-GB" dirty="0"/>
          </a:p>
        </p:txBody>
      </p:sp>
      <p:graphicFrame>
        <p:nvGraphicFramePr>
          <p:cNvPr id="8" name="Table 7"/>
          <p:cNvGraphicFramePr>
            <a:graphicFrameLocks noGrp="1"/>
          </p:cNvGraphicFramePr>
          <p:nvPr>
            <p:extLst/>
          </p:nvPr>
        </p:nvGraphicFramePr>
        <p:xfrm>
          <a:off x="1403648" y="2420888"/>
          <a:ext cx="5868670" cy="963930"/>
        </p:xfrm>
        <a:graphic>
          <a:graphicData uri="http://schemas.openxmlformats.org/drawingml/2006/table">
            <a:tbl>
              <a:tblPr firstRow="1" firstCol="1" bandRow="1"/>
              <a:tblGrid>
                <a:gridCol w="1951990"/>
                <a:gridCol w="1832610"/>
                <a:gridCol w="2084070"/>
              </a:tblGrid>
              <a:tr h="0">
                <a:tc>
                  <a:txBody>
                    <a:bodyPr/>
                    <a:lstStyle/>
                    <a:p>
                      <a:pPr algn="ctr">
                        <a:lnSpc>
                          <a:spcPct val="115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Type of S2 glass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Nominal thickness [μm]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Measured thickness @ 5 MPa [μm]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S2 933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S2 33 TEX 493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S2 glass sleeve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01368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473" t="22490" r="10893" b="49152"/>
          <a:stretch/>
        </p:blipFill>
        <p:spPr bwMode="auto">
          <a:xfrm>
            <a:off x="1619672" y="1556792"/>
            <a:ext cx="6048672" cy="176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Coil insulation</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2</a:t>
            </a:fld>
            <a:endParaRPr lang="en-GB">
              <a:solidFill>
                <a:srgbClr val="0C377B"/>
              </a:solidFill>
            </a:endParaRPr>
          </a:p>
        </p:txBody>
      </p:sp>
      <p:pic>
        <p:nvPicPr>
          <p:cNvPr id="9218"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473" t="57259" r="10893" b="9112"/>
          <a:stretch/>
        </p:blipFill>
        <p:spPr bwMode="auto">
          <a:xfrm>
            <a:off x="1493991" y="2993222"/>
            <a:ext cx="5526281" cy="191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476" y="1065510"/>
            <a:ext cx="3175372" cy="923330"/>
          </a:xfrm>
          <a:prstGeom prst="rect">
            <a:avLst/>
          </a:prstGeom>
          <a:noFill/>
          <a:ln>
            <a:solidFill>
              <a:srgbClr val="FF0000"/>
            </a:solidFill>
          </a:ln>
        </p:spPr>
        <p:txBody>
          <a:bodyPr wrap="square" rtlCol="0">
            <a:spAutoFit/>
          </a:bodyPr>
          <a:lstStyle/>
          <a:p>
            <a:r>
              <a:rPr lang="en-GB" dirty="0" smtClean="0"/>
              <a:t>Outer radius: </a:t>
            </a:r>
          </a:p>
          <a:p>
            <a:r>
              <a:rPr lang="en-GB" dirty="0" smtClean="0">
                <a:solidFill>
                  <a:schemeClr val="tx2"/>
                </a:solidFill>
              </a:rPr>
              <a:t>150 </a:t>
            </a:r>
            <a:r>
              <a:rPr lang="en-GB" dirty="0">
                <a:solidFill>
                  <a:schemeClr val="tx2"/>
                </a:solidFill>
              </a:rPr>
              <a:t>µm</a:t>
            </a:r>
            <a:r>
              <a:rPr lang="en-GB" dirty="0" smtClean="0">
                <a:solidFill>
                  <a:schemeClr val="tx2"/>
                </a:solidFill>
              </a:rPr>
              <a:t> </a:t>
            </a:r>
            <a:r>
              <a:rPr lang="en-GB" dirty="0" smtClean="0"/>
              <a:t>S2 Glass </a:t>
            </a:r>
            <a:r>
              <a:rPr lang="en-GB" dirty="0" smtClean="0">
                <a:sym typeface="Wingdings" panose="05000000000000000000" pitchFamily="2" charset="2"/>
              </a:rPr>
              <a:t></a:t>
            </a:r>
          </a:p>
          <a:p>
            <a:r>
              <a:rPr lang="en-GB" dirty="0" smtClean="0">
                <a:sym typeface="Wingdings" panose="05000000000000000000" pitchFamily="2" charset="2"/>
              </a:rPr>
              <a:t> 2 x </a:t>
            </a:r>
            <a:r>
              <a:rPr lang="en-GB" dirty="0"/>
              <a:t>150 </a:t>
            </a:r>
            <a:r>
              <a:rPr lang="en-GB" dirty="0" smtClean="0">
                <a:solidFill>
                  <a:srgbClr val="FF0000"/>
                </a:solidFill>
              </a:rPr>
              <a:t> </a:t>
            </a:r>
            <a:r>
              <a:rPr lang="en-GB" dirty="0" smtClean="0">
                <a:solidFill>
                  <a:schemeClr val="tx2"/>
                </a:solidFill>
              </a:rPr>
              <a:t>=</a:t>
            </a:r>
            <a:r>
              <a:rPr lang="en-GB" dirty="0" smtClean="0">
                <a:solidFill>
                  <a:srgbClr val="FF0000"/>
                </a:solidFill>
              </a:rPr>
              <a:t> </a:t>
            </a:r>
            <a:r>
              <a:rPr lang="en-GB" dirty="0" smtClean="0">
                <a:solidFill>
                  <a:srgbClr val="FF0000"/>
                </a:solidFill>
              </a:rPr>
              <a:t>300*</a:t>
            </a:r>
            <a:r>
              <a:rPr lang="en-GB" dirty="0" smtClean="0">
                <a:sym typeface="Wingdings" panose="05000000000000000000" pitchFamily="2" charset="2"/>
              </a:rPr>
              <a:t> </a:t>
            </a:r>
            <a:r>
              <a:rPr lang="en-GB" dirty="0">
                <a:solidFill>
                  <a:srgbClr val="FF0000"/>
                </a:solidFill>
              </a:rPr>
              <a:t>µm</a:t>
            </a:r>
            <a:r>
              <a:rPr lang="en-GB" dirty="0" smtClean="0">
                <a:sym typeface="Wingdings" panose="05000000000000000000" pitchFamily="2" charset="2"/>
              </a:rPr>
              <a:t> S2 Glass</a:t>
            </a:r>
            <a:endParaRPr lang="en-GB" dirty="0"/>
          </a:p>
        </p:txBody>
      </p:sp>
      <p:sp>
        <p:nvSpPr>
          <p:cNvPr id="7" name="TextBox 6"/>
          <p:cNvSpPr txBox="1"/>
          <p:nvPr/>
        </p:nvSpPr>
        <p:spPr>
          <a:xfrm>
            <a:off x="6575660" y="2049794"/>
            <a:ext cx="2532844" cy="923330"/>
          </a:xfrm>
          <a:prstGeom prst="rect">
            <a:avLst/>
          </a:prstGeom>
          <a:noFill/>
          <a:ln>
            <a:solidFill>
              <a:srgbClr val="FF0000"/>
            </a:solidFill>
          </a:ln>
        </p:spPr>
        <p:txBody>
          <a:bodyPr wrap="square" rtlCol="0">
            <a:spAutoFit/>
          </a:bodyPr>
          <a:lstStyle/>
          <a:p>
            <a:r>
              <a:rPr lang="en-GB" dirty="0" smtClean="0"/>
              <a:t>Inter layer: </a:t>
            </a:r>
          </a:p>
          <a:p>
            <a:r>
              <a:rPr lang="en-GB" dirty="0" smtClean="0"/>
              <a:t>500 </a:t>
            </a:r>
            <a:r>
              <a:rPr lang="en-GB" dirty="0">
                <a:solidFill>
                  <a:schemeClr val="tx2"/>
                </a:solidFill>
              </a:rPr>
              <a:t>µm</a:t>
            </a:r>
            <a:r>
              <a:rPr lang="en-GB" dirty="0" smtClean="0"/>
              <a:t> S2 Glass </a:t>
            </a:r>
          </a:p>
          <a:p>
            <a:r>
              <a:rPr lang="en-GB" dirty="0" smtClean="0">
                <a:sym typeface="Wingdings" panose="05000000000000000000" pitchFamily="2" charset="2"/>
              </a:rPr>
              <a:t> </a:t>
            </a:r>
            <a:r>
              <a:rPr lang="en-GB" dirty="0" smtClean="0">
                <a:solidFill>
                  <a:srgbClr val="FF0000"/>
                </a:solidFill>
                <a:sym typeface="Wingdings" panose="05000000000000000000" pitchFamily="2" charset="2"/>
              </a:rPr>
              <a:t>650* </a:t>
            </a:r>
            <a:r>
              <a:rPr lang="en-GB" dirty="0">
                <a:solidFill>
                  <a:srgbClr val="FF0000"/>
                </a:solidFill>
              </a:rPr>
              <a:t>µm</a:t>
            </a:r>
            <a:r>
              <a:rPr lang="en-GB" dirty="0" smtClean="0">
                <a:sym typeface="Wingdings" panose="05000000000000000000" pitchFamily="2" charset="2"/>
              </a:rPr>
              <a:t> S2 Glass</a:t>
            </a:r>
            <a:endParaRPr lang="en-GB" dirty="0"/>
          </a:p>
        </p:txBody>
      </p:sp>
      <p:cxnSp>
        <p:nvCxnSpPr>
          <p:cNvPr id="11" name="Straight Arrow Connector 10"/>
          <p:cNvCxnSpPr/>
          <p:nvPr/>
        </p:nvCxnSpPr>
        <p:spPr>
          <a:xfrm>
            <a:off x="6084168" y="2797296"/>
            <a:ext cx="432048" cy="391852"/>
          </a:xfrm>
          <a:prstGeom prst="straightConnector1">
            <a:avLst/>
          </a:prstGeom>
          <a:ln w="38100">
            <a:solidFill>
              <a:schemeClr val="tx2"/>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516216" y="3189148"/>
            <a:ext cx="1440160" cy="0"/>
          </a:xfrm>
          <a:prstGeom prst="straightConnector1">
            <a:avLst/>
          </a:prstGeom>
          <a:ln w="38100">
            <a:solidFill>
              <a:schemeClr val="tx2"/>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2339752" y="1988840"/>
            <a:ext cx="504056" cy="408221"/>
          </a:xfrm>
          <a:prstGeom prst="straightConnector1">
            <a:avLst/>
          </a:prstGeom>
          <a:ln w="38100">
            <a:solidFill>
              <a:schemeClr val="tx2"/>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7298949" y="3421360"/>
            <a:ext cx="1061509" cy="369332"/>
          </a:xfrm>
          <a:prstGeom prst="rect">
            <a:avLst/>
          </a:prstGeom>
          <a:noFill/>
        </p:spPr>
        <p:txBody>
          <a:bodyPr wrap="none" rtlCol="0">
            <a:spAutoFit/>
          </a:bodyPr>
          <a:lstStyle/>
          <a:p>
            <a:r>
              <a:rPr lang="en-GB" b="1" dirty="0" smtClean="0">
                <a:solidFill>
                  <a:srgbClr val="FF0000"/>
                </a:solidFill>
              </a:rPr>
              <a:t>*660 </a:t>
            </a:r>
            <a:r>
              <a:rPr lang="en-GB" b="1" dirty="0">
                <a:solidFill>
                  <a:srgbClr val="FF0000"/>
                </a:solidFill>
              </a:rPr>
              <a:t>µm</a:t>
            </a:r>
          </a:p>
        </p:txBody>
      </p:sp>
      <p:sp>
        <p:nvSpPr>
          <p:cNvPr id="12" name="TextBox 11"/>
          <p:cNvSpPr txBox="1"/>
          <p:nvPr/>
        </p:nvSpPr>
        <p:spPr>
          <a:xfrm>
            <a:off x="1162351" y="2212394"/>
            <a:ext cx="997389" cy="369332"/>
          </a:xfrm>
          <a:prstGeom prst="rect">
            <a:avLst/>
          </a:prstGeom>
          <a:noFill/>
        </p:spPr>
        <p:txBody>
          <a:bodyPr wrap="none" rtlCol="0">
            <a:spAutoFit/>
          </a:bodyPr>
          <a:lstStyle/>
          <a:p>
            <a:r>
              <a:rPr lang="en-GB" b="1" dirty="0" smtClean="0">
                <a:solidFill>
                  <a:srgbClr val="FF0000"/>
                </a:solidFill>
              </a:rPr>
              <a:t>*310µm</a:t>
            </a:r>
            <a:endParaRPr lang="en-GB" b="1" dirty="0">
              <a:solidFill>
                <a:srgbClr val="FF0000"/>
              </a:solidFill>
            </a:endParaRPr>
          </a:p>
        </p:txBody>
      </p:sp>
      <p:graphicFrame>
        <p:nvGraphicFramePr>
          <p:cNvPr id="13" name="Content Placeholder 4"/>
          <p:cNvGraphicFramePr>
            <a:graphicFrameLocks noGrp="1"/>
          </p:cNvGraphicFramePr>
          <p:nvPr>
            <p:ph idx="1"/>
            <p:extLst>
              <p:ext uri="{D42A27DB-BD31-4B8C-83A1-F6EECF244321}">
                <p14:modId xmlns:p14="http://schemas.microsoft.com/office/powerpoint/2010/main" val="3966236001"/>
              </p:ext>
            </p:extLst>
          </p:nvPr>
        </p:nvGraphicFramePr>
        <p:xfrm>
          <a:off x="107504" y="4869160"/>
          <a:ext cx="8820595" cy="1911239"/>
        </p:xfrm>
        <a:graphic>
          <a:graphicData uri="http://schemas.openxmlformats.org/drawingml/2006/table">
            <a:tbl>
              <a:tblPr/>
              <a:tblGrid>
                <a:gridCol w="1963357"/>
                <a:gridCol w="971550"/>
                <a:gridCol w="1442847"/>
                <a:gridCol w="1499997"/>
                <a:gridCol w="1442847"/>
                <a:gridCol w="1499997"/>
              </a:tblGrid>
              <a:tr h="339614">
                <a:tc>
                  <a:txBody>
                    <a:bodyPr/>
                    <a:lstStyle/>
                    <a:p>
                      <a:pPr algn="l" fontAlgn="b"/>
                      <a:r>
                        <a:rPr lang="en-GB" sz="2000" b="1" i="0" u="none" strike="noStrike" dirty="0" smtClean="0">
                          <a:solidFill>
                            <a:srgbClr val="000000"/>
                          </a:solidFill>
                          <a:effectLst/>
                          <a:latin typeface="Calibri"/>
                        </a:rPr>
                        <a:t>S2 thickness</a:t>
                      </a:r>
                      <a:endParaRPr lang="en-GB"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20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GB" sz="2000" b="1" i="0" u="none" strike="noStrike" dirty="0">
                          <a:solidFill>
                            <a:srgbClr val="000000"/>
                          </a:solidFill>
                          <a:effectLst/>
                          <a:latin typeface="Calibri"/>
                        </a:rPr>
                        <a:t>Without binder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1" i="0" u="none" strike="noStrike" dirty="0" smtClean="0">
                          <a:solidFill>
                            <a:srgbClr val="000000"/>
                          </a:solidFill>
                          <a:effectLst/>
                          <a:latin typeface="Calibri"/>
                        </a:rPr>
                        <a:t>With binder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GB"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a:solidFill>
                            <a:srgbClr val="000000"/>
                          </a:solidFill>
                          <a:effectLst/>
                          <a:latin typeface="Calibri"/>
                        </a:rPr>
                        <a:t> </a:t>
                      </a:r>
                      <a:r>
                        <a:rPr lang="en-GB" sz="2000" b="1" i="0" u="none" strike="noStrike" dirty="0" smtClean="0">
                          <a:solidFill>
                            <a:srgbClr val="000000"/>
                          </a:solidFill>
                          <a:effectLst/>
                          <a:latin typeface="Calibri"/>
                        </a:rPr>
                        <a:t>µm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2000" b="1" i="0" u="none" strike="noStrike">
                          <a:solidFill>
                            <a:srgbClr val="000000"/>
                          </a:solidFill>
                          <a:effectLst/>
                          <a:latin typeface="Calibri"/>
                        </a:rPr>
                        <a:t>Nominal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2000" b="1" i="0" u="none" strike="noStrike" dirty="0" smtClean="0">
                          <a:solidFill>
                            <a:srgbClr val="000000"/>
                          </a:solidFill>
                          <a:effectLst/>
                          <a:latin typeface="Calibri"/>
                        </a:rPr>
                        <a:t>Meas. 1 MPa</a:t>
                      </a:r>
                      <a:endParaRPr lang="en-GB"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2000" b="1" i="0" u="none" strike="noStrike" dirty="0" smtClean="0">
                          <a:solidFill>
                            <a:srgbClr val="000000"/>
                          </a:solidFill>
                          <a:effectLst/>
                          <a:latin typeface="Calibri"/>
                        </a:rPr>
                        <a:t>Meas.  </a:t>
                      </a:r>
                      <a:r>
                        <a:rPr lang="en-GB" sz="2000" b="1" i="0" u="none" strike="noStrike" dirty="0">
                          <a:solidFill>
                            <a:srgbClr val="000000"/>
                          </a:solidFill>
                          <a:effectLst/>
                          <a:latin typeface="Calibri"/>
                        </a:rPr>
                        <a:t>5 </a:t>
                      </a:r>
                      <a:r>
                        <a:rPr lang="en-GB" sz="2000" b="1" i="0" u="none" strike="noStrike" dirty="0" smtClean="0">
                          <a:solidFill>
                            <a:srgbClr val="000000"/>
                          </a:solidFill>
                          <a:effectLst/>
                          <a:latin typeface="Calibri"/>
                        </a:rPr>
                        <a:t>MPa</a:t>
                      </a:r>
                      <a:endParaRPr lang="en-GB"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2000" b="1" i="0" u="none" strike="noStrike" dirty="0" smtClean="0">
                          <a:solidFill>
                            <a:srgbClr val="000000"/>
                          </a:solidFill>
                          <a:effectLst/>
                          <a:latin typeface="Calibri"/>
                        </a:rPr>
                        <a:t>Meas. 1 MPa</a:t>
                      </a:r>
                      <a:endParaRPr lang="en-GB"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2000" b="1" i="0" u="none" strike="noStrike" dirty="0" smtClean="0">
                          <a:solidFill>
                            <a:srgbClr val="000000"/>
                          </a:solidFill>
                          <a:effectLst/>
                          <a:latin typeface="Calibri"/>
                        </a:rPr>
                        <a:t>Meas.  </a:t>
                      </a:r>
                      <a:r>
                        <a:rPr lang="en-GB" sz="2000" b="1" i="0" u="none" strike="noStrike" dirty="0">
                          <a:solidFill>
                            <a:srgbClr val="000000"/>
                          </a:solidFill>
                          <a:effectLst/>
                          <a:latin typeface="Calibri"/>
                        </a:rPr>
                        <a:t>5 </a:t>
                      </a:r>
                      <a:r>
                        <a:rPr lang="en-GB" sz="2000" b="1" i="0" u="none" strike="noStrike" dirty="0" smtClean="0">
                          <a:solidFill>
                            <a:srgbClr val="000000"/>
                          </a:solidFill>
                          <a:effectLst/>
                          <a:latin typeface="Calibri"/>
                        </a:rPr>
                        <a:t>MPa</a:t>
                      </a:r>
                      <a:endParaRPr lang="en-GB"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GB" sz="2000" b="1" i="0" u="none" strike="noStrike" dirty="0" smtClean="0">
                          <a:solidFill>
                            <a:srgbClr val="000000"/>
                          </a:solidFill>
                          <a:effectLst/>
                          <a:latin typeface="Calibri"/>
                        </a:rPr>
                        <a:t>66 </a:t>
                      </a:r>
                      <a:r>
                        <a:rPr lang="en-GB" sz="2000" b="1" i="0" u="none" strike="noStrike" dirty="0">
                          <a:solidFill>
                            <a:srgbClr val="000000"/>
                          </a:solidFill>
                          <a:effectLst/>
                          <a:latin typeface="Calibri"/>
                        </a:rPr>
                        <a:t>TEX 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2000" b="0" i="0" u="none" strike="noStrike" dirty="0">
                          <a:solidFill>
                            <a:srgbClr val="000000"/>
                          </a:solidFill>
                          <a:effectLst/>
                          <a:latin typeface="Calibri"/>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2000" b="0" i="0" u="none" strike="noStrike" dirty="0">
                          <a:solidFill>
                            <a:srgbClr val="000000"/>
                          </a:solidFill>
                          <a:effectLst/>
                          <a:latin typeface="Calibri"/>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2000" b="0" i="0" u="none" strike="noStrike" dirty="0">
                          <a:solidFill>
                            <a:srgbClr val="000000"/>
                          </a:solidFill>
                          <a:effectLst/>
                          <a:latin typeface="Calibri"/>
                        </a:rPr>
                        <a:t>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20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20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GB" sz="2000" b="1" i="0" u="none" strike="noStrike" dirty="0" smtClean="0">
                          <a:solidFill>
                            <a:srgbClr val="000000"/>
                          </a:solidFill>
                          <a:effectLst/>
                          <a:latin typeface="Calibri"/>
                        </a:rPr>
                        <a:t>33 </a:t>
                      </a:r>
                      <a:r>
                        <a:rPr lang="en-GB" sz="2000" b="1" i="0" u="none" strike="noStrike" dirty="0">
                          <a:solidFill>
                            <a:srgbClr val="000000"/>
                          </a:solidFill>
                          <a:effectLst/>
                          <a:latin typeface="Calibri"/>
                        </a:rPr>
                        <a:t>TEX 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2000" b="0" i="0" u="none" strike="noStrike">
                          <a:solidFill>
                            <a:srgbClr val="000000"/>
                          </a:solidFill>
                          <a:effectLst/>
                          <a:latin typeface="Calibri"/>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2000" b="0" i="0" u="none" strike="noStrike">
                          <a:solidFill>
                            <a:srgbClr val="000000"/>
                          </a:solidFill>
                          <a:effectLst/>
                          <a:latin typeface="Calibri"/>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2000" b="0" i="0" u="none" strike="noStrike" dirty="0">
                          <a:solidFill>
                            <a:srgbClr val="000000"/>
                          </a:solidFill>
                          <a:effectLst/>
                          <a:latin typeface="Calibri"/>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2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2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GB" sz="2000" b="1" i="0" u="none" strike="noStrike" dirty="0" smtClean="0">
                          <a:solidFill>
                            <a:srgbClr val="000000"/>
                          </a:solidFill>
                          <a:effectLst/>
                          <a:latin typeface="Calibri"/>
                        </a:rPr>
                        <a:t>Wedge</a:t>
                      </a:r>
                      <a:endParaRPr lang="en-GB"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20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2000" b="0" i="0" u="none" strike="noStrike" dirty="0">
                          <a:solidFill>
                            <a:srgbClr val="000000"/>
                          </a:solidFill>
                          <a:effectLst/>
                          <a:latin typeface="Calibri"/>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2000" b="0" i="0" u="none" strike="noStrike" dirty="0">
                          <a:solidFill>
                            <a:srgbClr val="000000"/>
                          </a:solidFill>
                          <a:effectLst/>
                          <a:latin typeface="Calibri"/>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2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2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GB" sz="2000" b="1" i="0" u="none" strike="noStrike" dirty="0" smtClean="0">
                          <a:solidFill>
                            <a:srgbClr val="000000"/>
                          </a:solidFill>
                          <a:effectLst/>
                          <a:latin typeface="Calibri"/>
                        </a:rPr>
                        <a:t>Cable 66 TEX 933</a:t>
                      </a:r>
                      <a:endParaRPr lang="en-GB"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2000" b="0" i="0" u="none" strike="noStrike" dirty="0" smtClean="0">
                          <a:solidFill>
                            <a:srgbClr val="000000"/>
                          </a:solidFill>
                          <a:effectLst/>
                          <a:latin typeface="Calibri"/>
                        </a:rPr>
                        <a:t>145</a:t>
                      </a:r>
                      <a:endParaRPr lang="en-GB" sz="2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2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Calibri"/>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2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Calibri"/>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49392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stacks of S2 Glass layers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20</a:t>
            </a:fld>
            <a:endParaRPr lang="en-GB">
              <a:solidFill>
                <a:srgbClr val="0C377B"/>
              </a:solidFill>
            </a:endParaRPr>
          </a:p>
        </p:txBody>
      </p:sp>
      <p:sp>
        <p:nvSpPr>
          <p:cNvPr id="3" name="TextBox 2"/>
          <p:cNvSpPr txBox="1"/>
          <p:nvPr/>
        </p:nvSpPr>
        <p:spPr>
          <a:xfrm>
            <a:off x="827584" y="1196752"/>
            <a:ext cx="7488832" cy="923330"/>
          </a:xfrm>
          <a:prstGeom prst="rect">
            <a:avLst/>
          </a:prstGeom>
          <a:noFill/>
        </p:spPr>
        <p:txBody>
          <a:bodyPr wrap="square" rtlCol="0">
            <a:spAutoFit/>
          </a:bodyPr>
          <a:lstStyle/>
          <a:p>
            <a:r>
              <a:rPr lang="de-CH" b="1" dirty="0" smtClean="0"/>
              <a:t>Summary of the results</a:t>
            </a:r>
          </a:p>
          <a:p>
            <a:pPr algn="just"/>
            <a:r>
              <a:rPr lang="en-GB" dirty="0"/>
              <a:t>V</a:t>
            </a:r>
            <a:r>
              <a:rPr lang="en-GB" dirty="0" smtClean="0"/>
              <a:t>ariation </a:t>
            </a:r>
            <a:r>
              <a:rPr lang="en-GB" dirty="0"/>
              <a:t>of the thickness with respect to the pressure, S2 933, nominal </a:t>
            </a:r>
            <a:r>
              <a:rPr lang="en-GB" dirty="0" err="1"/>
              <a:t>thk</a:t>
            </a:r>
            <a:r>
              <a:rPr lang="en-GB" dirty="0"/>
              <a:t>. 250 µm.</a:t>
            </a:r>
            <a:endParaRPr lang="en-GB" b="1" dirty="0"/>
          </a:p>
        </p:txBody>
      </p:sp>
      <p:graphicFrame>
        <p:nvGraphicFramePr>
          <p:cNvPr id="5" name="Table 4"/>
          <p:cNvGraphicFramePr>
            <a:graphicFrameLocks noGrp="1"/>
          </p:cNvGraphicFramePr>
          <p:nvPr>
            <p:extLst/>
          </p:nvPr>
        </p:nvGraphicFramePr>
        <p:xfrm>
          <a:off x="1553783" y="2204864"/>
          <a:ext cx="5820410" cy="1156716"/>
        </p:xfrm>
        <a:graphic>
          <a:graphicData uri="http://schemas.openxmlformats.org/drawingml/2006/table">
            <a:tbl>
              <a:tblPr firstRow="1" firstCol="1" bandRow="1"/>
              <a:tblGrid>
                <a:gridCol w="2910205"/>
                <a:gridCol w="2910205"/>
              </a:tblGrid>
              <a:tr h="0">
                <a:tc>
                  <a:txBody>
                    <a:bodyPr/>
                    <a:lstStyle/>
                    <a:p>
                      <a:pPr algn="ctr">
                        <a:lnSpc>
                          <a:spcPct val="115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Pressure [MPa]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Thickness [µm]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0,97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2,79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Immagine 12"/>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674578"/>
            <a:ext cx="3960440" cy="2664296"/>
          </a:xfrm>
          <a:prstGeom prst="rect">
            <a:avLst/>
          </a:prstGeom>
          <a:noFill/>
        </p:spPr>
      </p:pic>
    </p:spTree>
    <p:extLst>
      <p:ext uri="{BB962C8B-B14F-4D97-AF65-F5344CB8AC3E}">
        <p14:creationId xmlns:p14="http://schemas.microsoft.com/office/powerpoint/2010/main" val="3343966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stacks of S2 Glass layers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21</a:t>
            </a:fld>
            <a:endParaRPr lang="en-GB">
              <a:solidFill>
                <a:srgbClr val="0C377B"/>
              </a:solidFill>
            </a:endParaRPr>
          </a:p>
        </p:txBody>
      </p:sp>
      <p:sp>
        <p:nvSpPr>
          <p:cNvPr id="3" name="TextBox 2"/>
          <p:cNvSpPr txBox="1"/>
          <p:nvPr/>
        </p:nvSpPr>
        <p:spPr>
          <a:xfrm>
            <a:off x="827584" y="1196752"/>
            <a:ext cx="7488832" cy="923330"/>
          </a:xfrm>
          <a:prstGeom prst="rect">
            <a:avLst/>
          </a:prstGeom>
          <a:noFill/>
        </p:spPr>
        <p:txBody>
          <a:bodyPr wrap="square" rtlCol="0">
            <a:spAutoFit/>
          </a:bodyPr>
          <a:lstStyle/>
          <a:p>
            <a:r>
              <a:rPr lang="de-CH" b="1" dirty="0" smtClean="0"/>
              <a:t>Summary of the results</a:t>
            </a:r>
          </a:p>
          <a:p>
            <a:pPr algn="just"/>
            <a:r>
              <a:rPr lang="en-GB" dirty="0"/>
              <a:t>V</a:t>
            </a:r>
            <a:r>
              <a:rPr lang="en-GB" dirty="0" smtClean="0"/>
              <a:t>ariation </a:t>
            </a:r>
            <a:r>
              <a:rPr lang="en-GB" dirty="0"/>
              <a:t>of the thickness with respect to the pressure, S2 33 TEX 493, nominal </a:t>
            </a:r>
            <a:r>
              <a:rPr lang="en-GB" dirty="0" err="1"/>
              <a:t>thk</a:t>
            </a:r>
            <a:r>
              <a:rPr lang="en-GB" dirty="0"/>
              <a:t>. 175 µm.</a:t>
            </a:r>
            <a:endParaRPr lang="en-GB" b="1" dirty="0"/>
          </a:p>
        </p:txBody>
      </p:sp>
      <p:graphicFrame>
        <p:nvGraphicFramePr>
          <p:cNvPr id="8" name="Table 7"/>
          <p:cNvGraphicFramePr>
            <a:graphicFrameLocks noGrp="1"/>
          </p:cNvGraphicFramePr>
          <p:nvPr>
            <p:extLst/>
          </p:nvPr>
        </p:nvGraphicFramePr>
        <p:xfrm>
          <a:off x="1619672" y="2204864"/>
          <a:ext cx="5820410" cy="1156716"/>
        </p:xfrm>
        <a:graphic>
          <a:graphicData uri="http://schemas.openxmlformats.org/drawingml/2006/table">
            <a:tbl>
              <a:tblPr firstRow="1" firstCol="1" bandRow="1"/>
              <a:tblGrid>
                <a:gridCol w="2910205"/>
                <a:gridCol w="2910205"/>
              </a:tblGrid>
              <a:tr h="0">
                <a:tc>
                  <a:txBody>
                    <a:bodyPr/>
                    <a:lstStyle/>
                    <a:p>
                      <a:pPr algn="ctr">
                        <a:lnSpc>
                          <a:spcPct val="115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Pressure [MPa]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Thickness [µm]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3,08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3,99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Immagine 13"/>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608659"/>
            <a:ext cx="4464496" cy="2738454"/>
          </a:xfrm>
          <a:prstGeom prst="rect">
            <a:avLst/>
          </a:prstGeom>
          <a:noFill/>
        </p:spPr>
      </p:pic>
    </p:spTree>
    <p:extLst>
      <p:ext uri="{BB962C8B-B14F-4D97-AF65-F5344CB8AC3E}">
        <p14:creationId xmlns:p14="http://schemas.microsoft.com/office/powerpoint/2010/main" val="473491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stacks of S2 Glass layers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22</a:t>
            </a:fld>
            <a:endParaRPr lang="en-GB">
              <a:solidFill>
                <a:srgbClr val="0C377B"/>
              </a:solidFill>
            </a:endParaRPr>
          </a:p>
        </p:txBody>
      </p:sp>
      <p:sp>
        <p:nvSpPr>
          <p:cNvPr id="3" name="TextBox 2"/>
          <p:cNvSpPr txBox="1"/>
          <p:nvPr/>
        </p:nvSpPr>
        <p:spPr>
          <a:xfrm>
            <a:off x="827584" y="1196752"/>
            <a:ext cx="7488832" cy="923330"/>
          </a:xfrm>
          <a:prstGeom prst="rect">
            <a:avLst/>
          </a:prstGeom>
          <a:noFill/>
        </p:spPr>
        <p:txBody>
          <a:bodyPr wrap="square" rtlCol="0">
            <a:spAutoFit/>
          </a:bodyPr>
          <a:lstStyle/>
          <a:p>
            <a:r>
              <a:rPr lang="de-CH" b="1" dirty="0" smtClean="0"/>
              <a:t>Summary of the results</a:t>
            </a:r>
          </a:p>
          <a:p>
            <a:pPr algn="just"/>
            <a:r>
              <a:rPr lang="en-GB" dirty="0"/>
              <a:t>V</a:t>
            </a:r>
            <a:r>
              <a:rPr lang="en-GB" dirty="0" smtClean="0"/>
              <a:t>ariation </a:t>
            </a:r>
            <a:r>
              <a:rPr lang="en-GB" dirty="0"/>
              <a:t>of the thickness with respect to the pressure, S2 sleeve, nominal </a:t>
            </a:r>
            <a:r>
              <a:rPr lang="en-GB" dirty="0" err="1"/>
              <a:t>thk</a:t>
            </a:r>
            <a:r>
              <a:rPr lang="en-GB" dirty="0"/>
              <a:t>. 125 µm</a:t>
            </a:r>
            <a:endParaRPr lang="en-GB" b="1" dirty="0"/>
          </a:p>
        </p:txBody>
      </p:sp>
      <p:graphicFrame>
        <p:nvGraphicFramePr>
          <p:cNvPr id="5" name="Table 4"/>
          <p:cNvGraphicFramePr>
            <a:graphicFrameLocks noGrp="1"/>
          </p:cNvGraphicFramePr>
          <p:nvPr>
            <p:extLst/>
          </p:nvPr>
        </p:nvGraphicFramePr>
        <p:xfrm>
          <a:off x="1619672" y="2204864"/>
          <a:ext cx="5820410" cy="1156716"/>
        </p:xfrm>
        <a:graphic>
          <a:graphicData uri="http://schemas.openxmlformats.org/drawingml/2006/table">
            <a:tbl>
              <a:tblPr firstRow="1" firstCol="1" bandRow="1"/>
              <a:tblGrid>
                <a:gridCol w="2910205"/>
                <a:gridCol w="2910205"/>
              </a:tblGrid>
              <a:tr h="0">
                <a:tc>
                  <a:txBody>
                    <a:bodyPr/>
                    <a:lstStyle/>
                    <a:p>
                      <a:pPr algn="ctr">
                        <a:lnSpc>
                          <a:spcPct val="115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Pressure [MPa]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Thickness [µm]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Immagine 17"/>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645024"/>
            <a:ext cx="4584700" cy="2767965"/>
          </a:xfrm>
          <a:prstGeom prst="rect">
            <a:avLst/>
          </a:prstGeom>
          <a:noFill/>
        </p:spPr>
      </p:pic>
    </p:spTree>
    <p:extLst>
      <p:ext uri="{BB962C8B-B14F-4D97-AF65-F5344CB8AC3E}">
        <p14:creationId xmlns:p14="http://schemas.microsoft.com/office/powerpoint/2010/main" val="819220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Insulation layers</a:t>
            </a:r>
            <a:endParaRPr lang="en-GB" dirty="0"/>
          </a:p>
        </p:txBody>
      </p:sp>
      <p:sp>
        <p:nvSpPr>
          <p:cNvPr id="3" name="Content Placeholder 2"/>
          <p:cNvSpPr>
            <a:spLocks noGrp="1"/>
          </p:cNvSpPr>
          <p:nvPr>
            <p:ph idx="1"/>
          </p:nvPr>
        </p:nvSpPr>
        <p:spPr>
          <a:xfrm>
            <a:off x="-28610" y="1124744"/>
            <a:ext cx="5608722" cy="4601355"/>
          </a:xfrm>
        </p:spPr>
        <p:txBody>
          <a:bodyPr>
            <a:normAutofit fontScale="55000" lnSpcReduction="20000"/>
          </a:bodyPr>
          <a:lstStyle/>
          <a:p>
            <a:r>
              <a:rPr lang="en-GB" dirty="0" smtClean="0"/>
              <a:t>Wedge:</a:t>
            </a:r>
          </a:p>
          <a:p>
            <a:pPr lvl="1"/>
            <a:r>
              <a:rPr lang="en-GB" sz="2500" dirty="0" smtClean="0">
                <a:solidFill>
                  <a:srgbClr val="7030A0"/>
                </a:solidFill>
              </a:rPr>
              <a:t>S2 ??TEX-??? </a:t>
            </a:r>
            <a:r>
              <a:rPr lang="en-GB" sz="2500" dirty="0" smtClean="0"/>
              <a:t>Sleeve </a:t>
            </a:r>
            <a:r>
              <a:rPr lang="en-GB" sz="2500" dirty="0"/>
              <a:t>0.125 </a:t>
            </a:r>
            <a:r>
              <a:rPr lang="en-GB" dirty="0"/>
              <a:t>mm thickness</a:t>
            </a:r>
            <a:endParaRPr lang="en-GB" dirty="0" smtClean="0">
              <a:solidFill>
                <a:srgbClr val="FF0000"/>
              </a:solidFill>
            </a:endParaRPr>
          </a:p>
          <a:p>
            <a:r>
              <a:rPr lang="en-GB" dirty="0" smtClean="0"/>
              <a:t>Coil Inter-Layer: </a:t>
            </a:r>
          </a:p>
          <a:p>
            <a:pPr lvl="1"/>
            <a:r>
              <a:rPr lang="en-GB" dirty="0" smtClean="0"/>
              <a:t>2 x S2 66TEX-933 </a:t>
            </a:r>
          </a:p>
          <a:p>
            <a:pPr marL="448056" lvl="1" indent="0">
              <a:buNone/>
            </a:pPr>
            <a:r>
              <a:rPr lang="en-GB" dirty="0"/>
              <a:t>	</a:t>
            </a:r>
            <a:r>
              <a:rPr lang="en-GB" dirty="0" smtClean="0"/>
              <a:t>(250 mm width, 0.250 mm thickness)</a:t>
            </a:r>
          </a:p>
          <a:p>
            <a:r>
              <a:rPr lang="en-GB" dirty="0" smtClean="0"/>
              <a:t>Splice box Inter-Layer</a:t>
            </a:r>
            <a:r>
              <a:rPr lang="en-GB" dirty="0"/>
              <a:t>: </a:t>
            </a:r>
          </a:p>
          <a:p>
            <a:pPr lvl="1"/>
            <a:r>
              <a:rPr lang="en-GB" dirty="0" smtClean="0">
                <a:solidFill>
                  <a:srgbClr val="7030A0"/>
                </a:solidFill>
              </a:rPr>
              <a:t>3? </a:t>
            </a:r>
            <a:r>
              <a:rPr lang="en-GB" dirty="0" smtClean="0"/>
              <a:t>x </a:t>
            </a:r>
            <a:r>
              <a:rPr lang="en-GB" dirty="0"/>
              <a:t>S2 33TEX–493</a:t>
            </a:r>
            <a:r>
              <a:rPr lang="en-GB" dirty="0" smtClean="0"/>
              <a:t> </a:t>
            </a:r>
            <a:r>
              <a:rPr lang="en-GB" i="1" dirty="0" smtClean="0">
                <a:solidFill>
                  <a:srgbClr val="7030A0"/>
                </a:solidFill>
              </a:rPr>
              <a:t>(is it supposed to be better for impregnation if it is not reacted?)</a:t>
            </a:r>
            <a:endParaRPr lang="en-GB" i="1" dirty="0">
              <a:solidFill>
                <a:srgbClr val="7030A0"/>
              </a:solidFill>
            </a:endParaRPr>
          </a:p>
          <a:p>
            <a:pPr marL="448056" lvl="1" indent="0">
              <a:buNone/>
            </a:pPr>
            <a:r>
              <a:rPr lang="en-GB" dirty="0"/>
              <a:t>	(250 mm width, 0.250 mm thickness</a:t>
            </a:r>
            <a:r>
              <a:rPr lang="en-GB" dirty="0" smtClean="0"/>
              <a:t>)</a:t>
            </a:r>
          </a:p>
          <a:p>
            <a:r>
              <a:rPr lang="en-GB" dirty="0" smtClean="0"/>
              <a:t>Pole: </a:t>
            </a:r>
          </a:p>
          <a:p>
            <a:pPr lvl="1"/>
            <a:r>
              <a:rPr lang="en-GB" dirty="0" smtClean="0"/>
              <a:t>2 x S2 33TEX–493 </a:t>
            </a:r>
            <a:r>
              <a:rPr lang="en-GB" dirty="0">
                <a:sym typeface="Wingdings" panose="05000000000000000000" pitchFamily="2" charset="2"/>
              </a:rPr>
              <a:t></a:t>
            </a:r>
            <a:r>
              <a:rPr lang="en-GB" dirty="0"/>
              <a:t> </a:t>
            </a:r>
            <a:r>
              <a:rPr lang="en-GB" i="1" dirty="0">
                <a:solidFill>
                  <a:srgbClr val="FF0000"/>
                </a:solidFill>
              </a:rPr>
              <a:t>66TEX-933</a:t>
            </a:r>
            <a:r>
              <a:rPr lang="en-GB" i="1" dirty="0" smtClean="0">
                <a:solidFill>
                  <a:srgbClr val="FF0000"/>
                </a:solidFill>
              </a:rPr>
              <a:t>?</a:t>
            </a:r>
            <a:endParaRPr lang="en-GB" dirty="0" smtClean="0"/>
          </a:p>
          <a:p>
            <a:pPr marL="448056" lvl="1" indent="0">
              <a:buNone/>
            </a:pPr>
            <a:r>
              <a:rPr lang="en-GB" dirty="0"/>
              <a:t>	</a:t>
            </a:r>
            <a:r>
              <a:rPr lang="en-GB" dirty="0" smtClean="0"/>
              <a:t>(19 mm width, 0.175 mm thickness)</a:t>
            </a:r>
          </a:p>
          <a:p>
            <a:pPr lvl="1"/>
            <a:r>
              <a:rPr lang="en-GB" dirty="0" smtClean="0">
                <a:solidFill>
                  <a:srgbClr val="00B050"/>
                </a:solidFill>
              </a:rPr>
              <a:t>4 or 5 </a:t>
            </a:r>
            <a:r>
              <a:rPr lang="en-GB" dirty="0">
                <a:solidFill>
                  <a:srgbClr val="00B050"/>
                </a:solidFill>
              </a:rPr>
              <a:t>x S2 33TEX–493 </a:t>
            </a:r>
            <a:r>
              <a:rPr lang="en-GB" dirty="0">
                <a:solidFill>
                  <a:srgbClr val="00B050"/>
                </a:solidFill>
                <a:sym typeface="Wingdings" panose="05000000000000000000" pitchFamily="2" charset="2"/>
              </a:rPr>
              <a:t></a:t>
            </a:r>
            <a:r>
              <a:rPr lang="en-GB" dirty="0">
                <a:solidFill>
                  <a:srgbClr val="00B050"/>
                </a:solidFill>
              </a:rPr>
              <a:t> </a:t>
            </a:r>
            <a:r>
              <a:rPr lang="en-GB" i="1" dirty="0">
                <a:solidFill>
                  <a:srgbClr val="00B050"/>
                </a:solidFill>
              </a:rPr>
              <a:t>66TEX-933?</a:t>
            </a:r>
            <a:endParaRPr lang="en-GB" dirty="0">
              <a:solidFill>
                <a:srgbClr val="00B050"/>
              </a:solidFill>
            </a:endParaRPr>
          </a:p>
          <a:p>
            <a:pPr marL="448056" lvl="1" indent="0">
              <a:buNone/>
            </a:pPr>
            <a:r>
              <a:rPr lang="en-GB" dirty="0">
                <a:solidFill>
                  <a:srgbClr val="00B050"/>
                </a:solidFill>
              </a:rPr>
              <a:t>	(19 mm width, </a:t>
            </a:r>
            <a:r>
              <a:rPr lang="en-GB" dirty="0" smtClean="0">
                <a:solidFill>
                  <a:srgbClr val="00B050"/>
                </a:solidFill>
              </a:rPr>
              <a:t>0.100 </a:t>
            </a:r>
            <a:r>
              <a:rPr lang="en-GB" dirty="0">
                <a:solidFill>
                  <a:srgbClr val="00B050"/>
                </a:solidFill>
              </a:rPr>
              <a:t>mm thickness</a:t>
            </a:r>
            <a:r>
              <a:rPr lang="en-GB" dirty="0" smtClean="0">
                <a:solidFill>
                  <a:srgbClr val="00B050"/>
                </a:solidFill>
              </a:rPr>
              <a:t>)</a:t>
            </a:r>
          </a:p>
          <a:p>
            <a:pPr lvl="1"/>
            <a:r>
              <a:rPr lang="en-GB" dirty="0" smtClean="0">
                <a:solidFill>
                  <a:srgbClr val="00B050"/>
                </a:solidFill>
              </a:rPr>
              <a:t>4 </a:t>
            </a:r>
            <a:r>
              <a:rPr lang="en-GB" dirty="0">
                <a:solidFill>
                  <a:srgbClr val="00B050"/>
                </a:solidFill>
              </a:rPr>
              <a:t>x S2 33TEX–493 </a:t>
            </a:r>
            <a:r>
              <a:rPr lang="en-GB" dirty="0">
                <a:solidFill>
                  <a:srgbClr val="00B050"/>
                </a:solidFill>
                <a:sym typeface="Wingdings" panose="05000000000000000000" pitchFamily="2" charset="2"/>
              </a:rPr>
              <a:t></a:t>
            </a:r>
            <a:r>
              <a:rPr lang="en-GB" dirty="0">
                <a:solidFill>
                  <a:srgbClr val="00B050"/>
                </a:solidFill>
              </a:rPr>
              <a:t> </a:t>
            </a:r>
            <a:r>
              <a:rPr lang="en-GB" i="1" dirty="0">
                <a:solidFill>
                  <a:srgbClr val="00B050"/>
                </a:solidFill>
              </a:rPr>
              <a:t>66TEX-933?</a:t>
            </a:r>
            <a:endParaRPr lang="en-GB" dirty="0">
              <a:solidFill>
                <a:srgbClr val="00B050"/>
              </a:solidFill>
            </a:endParaRPr>
          </a:p>
          <a:p>
            <a:pPr marL="448056" lvl="1" indent="0">
              <a:buNone/>
            </a:pPr>
            <a:r>
              <a:rPr lang="en-GB" dirty="0">
                <a:solidFill>
                  <a:srgbClr val="00B050"/>
                </a:solidFill>
              </a:rPr>
              <a:t>	(19 mm width, </a:t>
            </a:r>
            <a:r>
              <a:rPr lang="en-GB" dirty="0" smtClean="0">
                <a:solidFill>
                  <a:srgbClr val="00B050"/>
                </a:solidFill>
              </a:rPr>
              <a:t>0.125 </a:t>
            </a:r>
            <a:r>
              <a:rPr lang="en-GB" dirty="0">
                <a:solidFill>
                  <a:srgbClr val="00B050"/>
                </a:solidFill>
              </a:rPr>
              <a:t>mm thickness)</a:t>
            </a:r>
          </a:p>
          <a:p>
            <a:r>
              <a:rPr lang="en-GB" dirty="0" smtClean="0"/>
              <a:t>Interface spacers-conductor: </a:t>
            </a:r>
          </a:p>
          <a:p>
            <a:pPr lvl="1"/>
            <a:r>
              <a:rPr lang="en-GB" dirty="0"/>
              <a:t>1 x S2 </a:t>
            </a:r>
            <a:r>
              <a:rPr lang="en-GB" dirty="0" smtClean="0"/>
              <a:t>33TEX–493 </a:t>
            </a:r>
            <a:r>
              <a:rPr lang="en-GB" dirty="0" smtClean="0">
                <a:sym typeface="Wingdings" panose="05000000000000000000" pitchFamily="2" charset="2"/>
              </a:rPr>
              <a:t></a:t>
            </a:r>
            <a:r>
              <a:rPr lang="en-GB" dirty="0"/>
              <a:t> </a:t>
            </a:r>
            <a:r>
              <a:rPr lang="en-GB" i="1" dirty="0" smtClean="0">
                <a:solidFill>
                  <a:srgbClr val="FF0000"/>
                </a:solidFill>
              </a:rPr>
              <a:t>66TEX-933?</a:t>
            </a:r>
          </a:p>
          <a:p>
            <a:pPr marL="448056" lvl="1" indent="0">
              <a:buNone/>
            </a:pPr>
            <a:r>
              <a:rPr lang="en-GB" dirty="0"/>
              <a:t>	</a:t>
            </a:r>
            <a:r>
              <a:rPr lang="en-GB" dirty="0" smtClean="0"/>
              <a:t>(19</a:t>
            </a:r>
            <a:r>
              <a:rPr lang="en-GB" dirty="0" smtClean="0">
                <a:solidFill>
                  <a:srgbClr val="FF0000"/>
                </a:solidFill>
                <a:sym typeface="Wingdings" panose="05000000000000000000" pitchFamily="2" charset="2"/>
              </a:rPr>
              <a:t>25</a:t>
            </a:r>
            <a:r>
              <a:rPr lang="en-GB" dirty="0" smtClean="0">
                <a:solidFill>
                  <a:srgbClr val="FF0000"/>
                </a:solidFill>
              </a:rPr>
              <a:t> </a:t>
            </a:r>
            <a:r>
              <a:rPr lang="en-GB" dirty="0"/>
              <a:t>mm </a:t>
            </a:r>
            <a:r>
              <a:rPr lang="en-GB" dirty="0" smtClean="0"/>
              <a:t>width</a:t>
            </a:r>
            <a:r>
              <a:rPr lang="en-GB" dirty="0"/>
              <a:t>, </a:t>
            </a:r>
            <a:r>
              <a:rPr lang="en-GB" dirty="0" smtClean="0"/>
              <a:t>0.175 mm </a:t>
            </a:r>
            <a:r>
              <a:rPr lang="en-GB" dirty="0"/>
              <a:t>thickness</a:t>
            </a:r>
            <a:r>
              <a:rPr lang="en-GB" dirty="0" smtClean="0"/>
              <a:t>)</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23</a:t>
            </a:fld>
            <a:endParaRPr lang="en-GB">
              <a:solidFill>
                <a:srgbClr val="0C377B"/>
              </a:solidFill>
            </a:endParaRPr>
          </a:p>
        </p:txBody>
      </p:sp>
      <p:sp>
        <p:nvSpPr>
          <p:cNvPr id="5" name="Rectangle 4"/>
          <p:cNvSpPr/>
          <p:nvPr/>
        </p:nvSpPr>
        <p:spPr>
          <a:xfrm>
            <a:off x="180278" y="5590981"/>
            <a:ext cx="8489825" cy="646331"/>
          </a:xfrm>
          <a:prstGeom prst="rect">
            <a:avLst/>
          </a:prstGeom>
          <a:ln>
            <a:solidFill>
              <a:schemeClr val="tx1"/>
            </a:solidFill>
          </a:ln>
        </p:spPr>
        <p:txBody>
          <a:bodyPr wrap="none">
            <a:spAutoFit/>
          </a:bodyPr>
          <a:lstStyle/>
          <a:p>
            <a:r>
              <a:rPr lang="en-GB" dirty="0">
                <a:solidFill>
                  <a:srgbClr val="0C377B"/>
                </a:solidFill>
              </a:rPr>
              <a:t>933 </a:t>
            </a:r>
            <a:r>
              <a:rPr lang="en-GB" dirty="0">
                <a:solidFill>
                  <a:srgbClr val="0C377B"/>
                </a:solidFill>
                <a:sym typeface="Wingdings" panose="05000000000000000000" pitchFamily="2" charset="2"/>
              </a:rPr>
              <a:t> Thermally stable inorganic sizing </a:t>
            </a:r>
          </a:p>
          <a:p>
            <a:r>
              <a:rPr lang="en-GB" dirty="0">
                <a:solidFill>
                  <a:srgbClr val="0C377B"/>
                </a:solidFill>
              </a:rPr>
              <a:t>493 </a:t>
            </a:r>
            <a:r>
              <a:rPr lang="en-GB" dirty="0">
                <a:solidFill>
                  <a:srgbClr val="0C377B"/>
                </a:solidFill>
                <a:sym typeface="Wingdings" panose="05000000000000000000" pitchFamily="2" charset="2"/>
              </a:rPr>
              <a:t></a:t>
            </a:r>
            <a:r>
              <a:rPr lang="en-GB" dirty="0">
                <a:solidFill>
                  <a:srgbClr val="0C377B"/>
                </a:solidFill>
              </a:rPr>
              <a:t>  Sizing compatible with epoxies or polyesters (slightly darker after reaction)</a:t>
            </a:r>
          </a:p>
        </p:txBody>
      </p:sp>
      <p:pic>
        <p:nvPicPr>
          <p:cNvPr id="4098" name="Picture 2" descr="https://vector.cern.ch/files/step/49639-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936" y="1412776"/>
            <a:ext cx="3738063" cy="28803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69409" y="4475016"/>
            <a:ext cx="2300694" cy="923330"/>
          </a:xfrm>
          <a:prstGeom prst="rect">
            <a:avLst/>
          </a:prstGeom>
          <a:noFill/>
        </p:spPr>
        <p:txBody>
          <a:bodyPr wrap="none" rtlCol="0">
            <a:spAutoFit/>
          </a:bodyPr>
          <a:lstStyle/>
          <a:p>
            <a:r>
              <a:rPr lang="en-GB" dirty="0" smtClean="0">
                <a:solidFill>
                  <a:srgbClr val="00B050"/>
                </a:solidFill>
              </a:rPr>
              <a:t>Additional orders</a:t>
            </a:r>
          </a:p>
          <a:p>
            <a:r>
              <a:rPr lang="en-GB" dirty="0" smtClean="0">
                <a:solidFill>
                  <a:srgbClr val="FF0000"/>
                </a:solidFill>
              </a:rPr>
              <a:t>Can we change?</a:t>
            </a:r>
          </a:p>
          <a:p>
            <a:r>
              <a:rPr lang="en-GB" dirty="0" smtClean="0">
                <a:solidFill>
                  <a:srgbClr val="7030A0"/>
                </a:solidFill>
              </a:rPr>
              <a:t>To be cross-checked</a:t>
            </a:r>
            <a:endParaRPr lang="en-GB" dirty="0">
              <a:solidFill>
                <a:srgbClr val="7030A0"/>
              </a:solidFill>
            </a:endParaRPr>
          </a:p>
        </p:txBody>
      </p:sp>
    </p:spTree>
    <p:extLst>
      <p:ext uri="{BB962C8B-B14F-4D97-AF65-F5344CB8AC3E}">
        <p14:creationId xmlns:p14="http://schemas.microsoft.com/office/powerpoint/2010/main" val="3867504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Coil dimensions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3</a:t>
            </a:fld>
            <a:endParaRPr lang="en-GB">
              <a:solidFill>
                <a:srgbClr val="0C377B"/>
              </a:solidFill>
            </a:endParaRPr>
          </a:p>
        </p:txBody>
      </p:sp>
      <p:pic>
        <p:nvPicPr>
          <p:cNvPr id="5" name="Picture 4"/>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5899" t="43786" r="26823" b="45198"/>
          <a:stretch/>
        </p:blipFill>
        <p:spPr bwMode="auto">
          <a:xfrm>
            <a:off x="6578441" y="3886554"/>
            <a:ext cx="2071654" cy="886678"/>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46904" t="42190" r="38433" b="48709"/>
          <a:stretch/>
        </p:blipFill>
        <p:spPr bwMode="auto">
          <a:xfrm flipH="1">
            <a:off x="498176" y="4047786"/>
            <a:ext cx="2002155" cy="835025"/>
          </a:xfrm>
          <a:prstGeom prst="rect">
            <a:avLst/>
          </a:prstGeom>
          <a:noFill/>
          <a:ln>
            <a:noFill/>
          </a:ln>
          <a:extLst>
            <a:ext uri="{53640926-AAD7-44D8-BBD7-CCE9431645EC}">
              <a14:shadowObscured xmlns:a14="http://schemas.microsoft.com/office/drawing/2010/main"/>
            </a:ext>
          </a:extLst>
        </p:spPr>
      </p:pic>
      <p:cxnSp>
        <p:nvCxnSpPr>
          <p:cNvPr id="7" name="Straight Arrow Connector 6"/>
          <p:cNvCxnSpPr/>
          <p:nvPr/>
        </p:nvCxnSpPr>
        <p:spPr>
          <a:xfrm>
            <a:off x="2439806" y="4192959"/>
            <a:ext cx="4343446" cy="0"/>
          </a:xfrm>
          <a:prstGeom prst="straightConnector1">
            <a:avLst/>
          </a:prstGeom>
          <a:ln>
            <a:solidFill>
              <a:schemeClr val="tx2"/>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2091249" y="4480991"/>
            <a:ext cx="4968552" cy="0"/>
          </a:xfrm>
          <a:prstGeom prst="straightConnector1">
            <a:avLst/>
          </a:prstGeom>
          <a:ln>
            <a:solidFill>
              <a:schemeClr val="tx2"/>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4159834" y="4211438"/>
            <a:ext cx="903389" cy="307777"/>
          </a:xfrm>
          <a:prstGeom prst="rect">
            <a:avLst/>
          </a:prstGeom>
        </p:spPr>
        <p:txBody>
          <a:bodyPr wrap="none">
            <a:spAutoFit/>
          </a:bodyPr>
          <a:lstStyle/>
          <a:p>
            <a:r>
              <a:rPr lang="en-GB" sz="1400" dirty="0" smtClean="0"/>
              <a:t>1119 mm</a:t>
            </a:r>
            <a:endParaRPr lang="en-GB" sz="1400" dirty="0">
              <a:latin typeface="Calibri"/>
              <a:ea typeface="Times New Roman"/>
              <a:cs typeface="Times New Roman"/>
            </a:endParaRPr>
          </a:p>
        </p:txBody>
      </p:sp>
      <p:sp>
        <p:nvSpPr>
          <p:cNvPr id="10" name="Rectangle 9"/>
          <p:cNvSpPr/>
          <p:nvPr/>
        </p:nvSpPr>
        <p:spPr>
          <a:xfrm>
            <a:off x="4143066" y="3889480"/>
            <a:ext cx="930063" cy="307777"/>
          </a:xfrm>
          <a:prstGeom prst="rect">
            <a:avLst/>
          </a:prstGeom>
        </p:spPr>
        <p:txBody>
          <a:bodyPr wrap="none">
            <a:spAutoFit/>
          </a:bodyPr>
          <a:lstStyle/>
          <a:p>
            <a:r>
              <a:rPr lang="en-GB" sz="1400" dirty="0" smtClean="0"/>
              <a:t>1081 mm</a:t>
            </a:r>
            <a:endParaRPr lang="en-GB" sz="1400" dirty="0">
              <a:latin typeface="Calibri"/>
              <a:ea typeface="Times New Roman"/>
              <a:cs typeface="Times New Roman"/>
            </a:endParaRPr>
          </a:p>
        </p:txBody>
      </p:sp>
      <p:pic>
        <p:nvPicPr>
          <p:cNvPr id="11" name="Picture 10"/>
          <p:cNvPicPr/>
          <p:nvPr/>
        </p:nvPicPr>
        <p:blipFill rotWithShape="1">
          <a:blip r:embed="rId4" cstate="print">
            <a:extLst>
              <a:ext uri="{28A0092B-C50C-407E-A947-70E740481C1C}">
                <a14:useLocalDpi xmlns:a14="http://schemas.microsoft.com/office/drawing/2010/main" val="0"/>
              </a:ext>
            </a:extLst>
          </a:blip>
          <a:srcRect l="2724" t="12667" b="67456"/>
          <a:stretch/>
        </p:blipFill>
        <p:spPr bwMode="auto">
          <a:xfrm>
            <a:off x="5902997" y="1977294"/>
            <a:ext cx="3173028" cy="622300"/>
          </a:xfrm>
          <a:prstGeom prst="rect">
            <a:avLst/>
          </a:prstGeom>
          <a:noFill/>
          <a:ln>
            <a:noFill/>
          </a:ln>
          <a:extLst>
            <a:ext uri="{53640926-AAD7-44D8-BBD7-CCE9431645EC}">
              <a14:shadowObscured xmlns:a14="http://schemas.microsoft.com/office/drawing/2010/main"/>
            </a:ext>
          </a:extLst>
        </p:spPr>
      </p:pic>
      <p:pic>
        <p:nvPicPr>
          <p:cNvPr id="12" name="Picture 11"/>
          <p:cNvPicPr/>
          <p:nvPr/>
        </p:nvPicPr>
        <p:blipFill rotWithShape="1">
          <a:blip r:embed="rId4">
            <a:extLst>
              <a:ext uri="{28A0092B-C50C-407E-A947-70E740481C1C}">
                <a14:useLocalDpi xmlns:a14="http://schemas.microsoft.com/office/drawing/2010/main" val="0"/>
              </a:ext>
            </a:extLst>
          </a:blip>
          <a:srcRect t="62042" b="19144"/>
          <a:stretch/>
        </p:blipFill>
        <p:spPr bwMode="auto">
          <a:xfrm flipH="1">
            <a:off x="12267" y="1984964"/>
            <a:ext cx="3231110" cy="660400"/>
          </a:xfrm>
          <a:prstGeom prst="rect">
            <a:avLst/>
          </a:prstGeom>
          <a:noFill/>
          <a:ln>
            <a:noFill/>
          </a:ln>
          <a:extLst>
            <a:ext uri="{53640926-AAD7-44D8-BBD7-CCE9431645EC}">
              <a14:shadowObscured xmlns:a14="http://schemas.microsoft.com/office/drawing/2010/main"/>
            </a:ext>
          </a:extLst>
        </p:spPr>
      </p:pic>
      <p:cxnSp>
        <p:nvCxnSpPr>
          <p:cNvPr id="13" name="Straight Arrow Connector 12"/>
          <p:cNvCxnSpPr/>
          <p:nvPr/>
        </p:nvCxnSpPr>
        <p:spPr>
          <a:xfrm>
            <a:off x="2439806" y="2028278"/>
            <a:ext cx="4138635" cy="0"/>
          </a:xfrm>
          <a:prstGeom prst="straightConnector1">
            <a:avLst/>
          </a:prstGeom>
          <a:ln>
            <a:solidFill>
              <a:schemeClr val="tx2"/>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2091249" y="2361614"/>
            <a:ext cx="4692003" cy="0"/>
          </a:xfrm>
          <a:prstGeom prst="straightConnector1">
            <a:avLst/>
          </a:prstGeom>
          <a:ln>
            <a:solidFill>
              <a:schemeClr val="tx2"/>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4169740" y="2057976"/>
            <a:ext cx="916726" cy="307777"/>
          </a:xfrm>
          <a:prstGeom prst="rect">
            <a:avLst/>
          </a:prstGeom>
        </p:spPr>
        <p:txBody>
          <a:bodyPr wrap="none">
            <a:spAutoFit/>
          </a:bodyPr>
          <a:lstStyle/>
          <a:p>
            <a:r>
              <a:rPr lang="en-GB" sz="1400" dirty="0" smtClean="0"/>
              <a:t>1104 mm</a:t>
            </a:r>
            <a:endParaRPr lang="en-GB" sz="1400" dirty="0">
              <a:latin typeface="Calibri"/>
              <a:ea typeface="Times New Roman"/>
              <a:cs typeface="Times New Roman"/>
            </a:endParaRPr>
          </a:p>
        </p:txBody>
      </p:sp>
      <p:sp>
        <p:nvSpPr>
          <p:cNvPr id="16" name="Rectangle 15"/>
          <p:cNvSpPr/>
          <p:nvPr/>
        </p:nvSpPr>
        <p:spPr>
          <a:xfrm>
            <a:off x="4133160" y="1720501"/>
            <a:ext cx="930063" cy="307777"/>
          </a:xfrm>
          <a:prstGeom prst="rect">
            <a:avLst/>
          </a:prstGeom>
        </p:spPr>
        <p:txBody>
          <a:bodyPr wrap="none">
            <a:spAutoFit/>
          </a:bodyPr>
          <a:lstStyle/>
          <a:p>
            <a:r>
              <a:rPr lang="en-GB" sz="1400" dirty="0" smtClean="0"/>
              <a:t>1066 mm</a:t>
            </a:r>
            <a:endParaRPr lang="en-GB" sz="1400" dirty="0">
              <a:latin typeface="Calibri"/>
              <a:ea typeface="Times New Roman"/>
              <a:cs typeface="Times New Roman"/>
            </a:endParaRPr>
          </a:p>
        </p:txBody>
      </p:sp>
      <p:sp>
        <p:nvSpPr>
          <p:cNvPr id="17" name="Rectangle 16"/>
          <p:cNvSpPr/>
          <p:nvPr/>
        </p:nvSpPr>
        <p:spPr>
          <a:xfrm>
            <a:off x="6411729" y="3889480"/>
            <a:ext cx="1368152" cy="993332"/>
          </a:xfrm>
          <a:prstGeom prst="rect">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p:cNvSpPr txBox="1"/>
          <p:nvPr/>
        </p:nvSpPr>
        <p:spPr>
          <a:xfrm>
            <a:off x="6675882" y="3904868"/>
            <a:ext cx="839845" cy="276999"/>
          </a:xfrm>
          <a:prstGeom prst="rect">
            <a:avLst/>
          </a:prstGeom>
          <a:noFill/>
        </p:spPr>
        <p:txBody>
          <a:bodyPr wrap="none" rtlCol="0">
            <a:spAutoFit/>
          </a:bodyPr>
          <a:lstStyle/>
          <a:p>
            <a:r>
              <a:rPr lang="el-GR" sz="1200" dirty="0">
                <a:solidFill>
                  <a:srgbClr val="FF0000"/>
                </a:solidFill>
              </a:rPr>
              <a:t>Δ</a:t>
            </a:r>
            <a:r>
              <a:rPr lang="en-GB" sz="1200" dirty="0">
                <a:solidFill>
                  <a:srgbClr val="FF0000"/>
                </a:solidFill>
              </a:rPr>
              <a:t> </a:t>
            </a:r>
            <a:r>
              <a:rPr lang="en-GB" sz="1200" dirty="0" smtClean="0">
                <a:solidFill>
                  <a:srgbClr val="FF0000"/>
                </a:solidFill>
              </a:rPr>
              <a:t>= 5 mm</a:t>
            </a:r>
            <a:endParaRPr lang="en-GB" sz="1200" dirty="0">
              <a:solidFill>
                <a:srgbClr val="FF0000"/>
              </a:solidFill>
            </a:endParaRPr>
          </a:p>
        </p:txBody>
      </p:sp>
      <p:sp>
        <p:nvSpPr>
          <p:cNvPr id="19" name="TextBox 18"/>
          <p:cNvSpPr txBox="1"/>
          <p:nvPr/>
        </p:nvSpPr>
        <p:spPr>
          <a:xfrm>
            <a:off x="227895" y="1402293"/>
            <a:ext cx="2518638" cy="369332"/>
          </a:xfrm>
          <a:prstGeom prst="rect">
            <a:avLst/>
          </a:prstGeom>
          <a:noFill/>
        </p:spPr>
        <p:txBody>
          <a:bodyPr wrap="none" rtlCol="0">
            <a:spAutoFit/>
          </a:bodyPr>
          <a:lstStyle/>
          <a:p>
            <a:r>
              <a:rPr lang="en-GB" b="1" dirty="0" smtClean="0"/>
              <a:t>First generation coils</a:t>
            </a:r>
            <a:endParaRPr lang="en-GB" b="1" dirty="0"/>
          </a:p>
        </p:txBody>
      </p:sp>
      <p:sp>
        <p:nvSpPr>
          <p:cNvPr id="20" name="TextBox 19"/>
          <p:cNvSpPr txBox="1"/>
          <p:nvPr/>
        </p:nvSpPr>
        <p:spPr>
          <a:xfrm>
            <a:off x="227895" y="3267109"/>
            <a:ext cx="2852063" cy="369332"/>
          </a:xfrm>
          <a:prstGeom prst="rect">
            <a:avLst/>
          </a:prstGeom>
          <a:noFill/>
        </p:spPr>
        <p:txBody>
          <a:bodyPr wrap="none" rtlCol="0">
            <a:spAutoFit/>
          </a:bodyPr>
          <a:lstStyle/>
          <a:p>
            <a:r>
              <a:rPr lang="en-GB" b="1" dirty="0" smtClean="0"/>
              <a:t>Second generation coils</a:t>
            </a:r>
            <a:endParaRPr lang="en-GB" b="1" dirty="0"/>
          </a:p>
        </p:txBody>
      </p:sp>
      <p:sp>
        <p:nvSpPr>
          <p:cNvPr id="21" name="Rectangle 20"/>
          <p:cNvSpPr/>
          <p:nvPr/>
        </p:nvSpPr>
        <p:spPr>
          <a:xfrm>
            <a:off x="1384622" y="4480991"/>
            <a:ext cx="823381" cy="401821"/>
          </a:xfrm>
          <a:prstGeom prst="rect">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flipH="1">
            <a:off x="1627822" y="4681901"/>
            <a:ext cx="272387" cy="2926"/>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1412158" y="4903211"/>
            <a:ext cx="976101" cy="276999"/>
          </a:xfrm>
          <a:prstGeom prst="rect">
            <a:avLst/>
          </a:prstGeom>
          <a:noFill/>
        </p:spPr>
        <p:txBody>
          <a:bodyPr wrap="none" rtlCol="0">
            <a:spAutoFit/>
          </a:bodyPr>
          <a:lstStyle/>
          <a:p>
            <a:r>
              <a:rPr lang="el-GR" sz="1200" dirty="0" smtClean="0">
                <a:solidFill>
                  <a:srgbClr val="FF0000"/>
                </a:solidFill>
              </a:rPr>
              <a:t>Δ</a:t>
            </a:r>
            <a:r>
              <a:rPr lang="en-GB" sz="1200" dirty="0" smtClean="0">
                <a:solidFill>
                  <a:srgbClr val="FF0000"/>
                </a:solidFill>
              </a:rPr>
              <a:t> = -10 mm</a:t>
            </a:r>
            <a:endParaRPr lang="en-GB" sz="1200" dirty="0">
              <a:solidFill>
                <a:srgbClr val="FF0000"/>
              </a:solidFill>
            </a:endParaRPr>
          </a:p>
        </p:txBody>
      </p:sp>
      <p:cxnSp>
        <p:nvCxnSpPr>
          <p:cNvPr id="24" name="Straight Arrow Connector 23"/>
          <p:cNvCxnSpPr/>
          <p:nvPr/>
        </p:nvCxnSpPr>
        <p:spPr>
          <a:xfrm>
            <a:off x="7048881" y="4389960"/>
            <a:ext cx="440630" cy="2926"/>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815133" y="4678974"/>
            <a:ext cx="369845" cy="2927"/>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42431" y="4876610"/>
            <a:ext cx="924805" cy="276999"/>
          </a:xfrm>
          <a:prstGeom prst="rect">
            <a:avLst/>
          </a:prstGeom>
          <a:noFill/>
        </p:spPr>
        <p:txBody>
          <a:bodyPr wrap="none" rtlCol="0">
            <a:spAutoFit/>
          </a:bodyPr>
          <a:lstStyle/>
          <a:p>
            <a:r>
              <a:rPr lang="el-GR" sz="1200" dirty="0" smtClean="0">
                <a:solidFill>
                  <a:srgbClr val="FF0000"/>
                </a:solidFill>
              </a:rPr>
              <a:t>Δ</a:t>
            </a:r>
            <a:r>
              <a:rPr lang="en-GB" sz="1200" dirty="0" smtClean="0">
                <a:solidFill>
                  <a:srgbClr val="FF0000"/>
                </a:solidFill>
              </a:rPr>
              <a:t> = 10 mm</a:t>
            </a:r>
            <a:endParaRPr lang="en-GB" sz="1200" dirty="0">
              <a:solidFill>
                <a:srgbClr val="FF0000"/>
              </a:solidFill>
            </a:endParaRPr>
          </a:p>
        </p:txBody>
      </p:sp>
      <p:cxnSp>
        <p:nvCxnSpPr>
          <p:cNvPr id="27" name="Straight Arrow Connector 26"/>
          <p:cNvCxnSpPr/>
          <p:nvPr/>
        </p:nvCxnSpPr>
        <p:spPr>
          <a:xfrm flipH="1">
            <a:off x="2167419" y="4325981"/>
            <a:ext cx="272387" cy="2926"/>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a:off x="1660118" y="4323055"/>
            <a:ext cx="272387" cy="2926"/>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1219511" y="4315514"/>
            <a:ext cx="272387" cy="2926"/>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1068738" y="3898286"/>
            <a:ext cx="591380" cy="276999"/>
          </a:xfrm>
          <a:prstGeom prst="rect">
            <a:avLst/>
          </a:prstGeom>
          <a:noFill/>
        </p:spPr>
        <p:txBody>
          <a:bodyPr wrap="none" rtlCol="0">
            <a:spAutoFit/>
          </a:bodyPr>
          <a:lstStyle/>
          <a:p>
            <a:r>
              <a:rPr lang="el-GR" sz="1200" dirty="0" smtClean="0">
                <a:solidFill>
                  <a:srgbClr val="FF0000"/>
                </a:solidFill>
              </a:rPr>
              <a:t>Δ</a:t>
            </a:r>
            <a:r>
              <a:rPr lang="en-GB" sz="1200" dirty="0" smtClean="0">
                <a:solidFill>
                  <a:srgbClr val="FF0000"/>
                </a:solidFill>
              </a:rPr>
              <a:t> = -5</a:t>
            </a:r>
            <a:endParaRPr lang="en-GB" sz="1200" dirty="0">
              <a:solidFill>
                <a:srgbClr val="FF0000"/>
              </a:solidFill>
            </a:endParaRPr>
          </a:p>
        </p:txBody>
      </p:sp>
      <p:sp>
        <p:nvSpPr>
          <p:cNvPr id="31" name="TextBox 30"/>
          <p:cNvSpPr txBox="1"/>
          <p:nvPr/>
        </p:nvSpPr>
        <p:spPr>
          <a:xfrm>
            <a:off x="1615174" y="3898286"/>
            <a:ext cx="634661" cy="276999"/>
          </a:xfrm>
          <a:prstGeom prst="rect">
            <a:avLst/>
          </a:prstGeom>
          <a:noFill/>
        </p:spPr>
        <p:txBody>
          <a:bodyPr wrap="none" rtlCol="0">
            <a:spAutoFit/>
          </a:bodyPr>
          <a:lstStyle/>
          <a:p>
            <a:r>
              <a:rPr lang="el-GR" sz="1200" dirty="0" smtClean="0">
                <a:solidFill>
                  <a:srgbClr val="FF0000"/>
                </a:solidFill>
              </a:rPr>
              <a:t>Δ</a:t>
            </a:r>
            <a:r>
              <a:rPr lang="en-GB" sz="1200" dirty="0" smtClean="0">
                <a:solidFill>
                  <a:srgbClr val="FF0000"/>
                </a:solidFill>
              </a:rPr>
              <a:t> = -9 </a:t>
            </a:r>
            <a:endParaRPr lang="en-GB" sz="1200" dirty="0">
              <a:solidFill>
                <a:srgbClr val="FF0000"/>
              </a:solidFill>
            </a:endParaRPr>
          </a:p>
        </p:txBody>
      </p:sp>
      <p:sp>
        <p:nvSpPr>
          <p:cNvPr id="32" name="TextBox 31"/>
          <p:cNvSpPr txBox="1"/>
          <p:nvPr/>
        </p:nvSpPr>
        <p:spPr>
          <a:xfrm>
            <a:off x="2167419" y="3886427"/>
            <a:ext cx="719621" cy="276999"/>
          </a:xfrm>
          <a:prstGeom prst="rect">
            <a:avLst/>
          </a:prstGeom>
          <a:noFill/>
        </p:spPr>
        <p:txBody>
          <a:bodyPr wrap="none" rtlCol="0">
            <a:spAutoFit/>
          </a:bodyPr>
          <a:lstStyle/>
          <a:p>
            <a:r>
              <a:rPr lang="el-GR" sz="1200" dirty="0" smtClean="0">
                <a:solidFill>
                  <a:srgbClr val="FF0000"/>
                </a:solidFill>
              </a:rPr>
              <a:t>Δ</a:t>
            </a:r>
            <a:r>
              <a:rPr lang="en-GB" sz="1200" dirty="0" smtClean="0">
                <a:solidFill>
                  <a:srgbClr val="FF0000"/>
                </a:solidFill>
              </a:rPr>
              <a:t> = -10 </a:t>
            </a:r>
            <a:endParaRPr lang="en-GB" sz="1200" dirty="0">
              <a:solidFill>
                <a:srgbClr val="FF0000"/>
              </a:solidFill>
            </a:endParaRPr>
          </a:p>
        </p:txBody>
      </p:sp>
    </p:spTree>
    <p:extLst>
      <p:ext uri="{BB962C8B-B14F-4D97-AF65-F5344CB8AC3E}">
        <p14:creationId xmlns:p14="http://schemas.microsoft.com/office/powerpoint/2010/main" val="4273524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Coil shimming</a:t>
            </a:r>
            <a:endParaRPr lang="en-GB" dirty="0"/>
          </a:p>
        </p:txBody>
      </p:sp>
      <p:sp>
        <p:nvSpPr>
          <p:cNvPr id="3" name="Content Placeholder 2"/>
          <p:cNvSpPr>
            <a:spLocks noGrp="1"/>
          </p:cNvSpPr>
          <p:nvPr>
            <p:ph idx="1"/>
          </p:nvPr>
        </p:nvSpPr>
        <p:spPr>
          <a:xfrm>
            <a:off x="0" y="1160931"/>
            <a:ext cx="9324528" cy="1368151"/>
          </a:xfrm>
        </p:spPr>
        <p:txBody>
          <a:bodyPr>
            <a:normAutofit/>
          </a:bodyPr>
          <a:lstStyle/>
          <a:p>
            <a:pPr marL="36576" indent="0">
              <a:buNone/>
            </a:pPr>
            <a:r>
              <a:rPr lang="en-GB" sz="1800" b="1" dirty="0" smtClean="0"/>
              <a:t>Flexibility to add/remove ~ 100 µm shim with no impact on coil compaction</a:t>
            </a:r>
            <a:endParaRPr lang="en-GB" sz="1800" b="1" dirty="0"/>
          </a:p>
        </p:txBody>
      </p:sp>
      <p:sp>
        <p:nvSpPr>
          <p:cNvPr id="4" name="Slide Number Placeholder 3"/>
          <p:cNvSpPr>
            <a:spLocks noGrp="1"/>
          </p:cNvSpPr>
          <p:nvPr>
            <p:ph type="sldNum" sz="quarter" idx="12"/>
          </p:nvPr>
        </p:nvSpPr>
        <p:spPr/>
        <p:txBody>
          <a:bodyPr/>
          <a:lstStyle/>
          <a:p>
            <a:fld id="{91FE0CF9-301C-4DC2-9DD4-D8FCF2197C95}" type="slidenum">
              <a:rPr lang="en-GB" smtClean="0"/>
              <a:t>4</a:t>
            </a:fld>
            <a:endParaRPr lang="en-GB"/>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05" t="50000" r="29660" b="20608"/>
          <a:stretch/>
        </p:blipFill>
        <p:spPr bwMode="auto">
          <a:xfrm>
            <a:off x="2139352" y="1776481"/>
            <a:ext cx="1531771" cy="167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62436" y="3056549"/>
            <a:ext cx="846221" cy="45719"/>
          </a:xfrm>
          <a:prstGeom prst="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a:off x="2464575" y="3105157"/>
            <a:ext cx="844083" cy="46800"/>
          </a:xfrm>
          <a:prstGeom prst="rect">
            <a:avLst/>
          </a:prstGeom>
          <a:solidFill>
            <a:srgbClr val="0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Arrow Connector 7"/>
          <p:cNvCxnSpPr/>
          <p:nvPr/>
        </p:nvCxnSpPr>
        <p:spPr>
          <a:xfrm flipV="1">
            <a:off x="2905237" y="2683274"/>
            <a:ext cx="0" cy="353347"/>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311859" y="1633658"/>
            <a:ext cx="154748" cy="285646"/>
          </a:xfrm>
          <a:prstGeom prst="straightConnector1">
            <a:avLst/>
          </a:prstGeom>
          <a:ln w="38100">
            <a:solidFill>
              <a:srgbClr val="000000"/>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0" name="Rectangle 9"/>
          <p:cNvSpPr/>
          <p:nvPr/>
        </p:nvSpPr>
        <p:spPr>
          <a:xfrm rot="19904207">
            <a:off x="2128262" y="2057265"/>
            <a:ext cx="427640" cy="60826"/>
          </a:xfrm>
          <a:prstGeom prst="rect">
            <a:avLst/>
          </a:prstGeom>
          <a:no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rot="19904207">
            <a:off x="2532069" y="1887804"/>
            <a:ext cx="427640" cy="60826"/>
          </a:xfrm>
          <a:prstGeom prst="rect">
            <a:avLst/>
          </a:prstGeom>
          <a:no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05" t="50000" r="29660" b="20608"/>
          <a:stretch/>
        </p:blipFill>
        <p:spPr bwMode="auto">
          <a:xfrm>
            <a:off x="5441375" y="1834387"/>
            <a:ext cx="1531771" cy="167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766598" y="3163063"/>
            <a:ext cx="844083" cy="46800"/>
          </a:xfrm>
          <a:prstGeom prst="rect">
            <a:avLst/>
          </a:prstGeom>
          <a:solidFill>
            <a:schemeClr val="bg1"/>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6" name="Straight Arrow Connector 15"/>
          <p:cNvCxnSpPr/>
          <p:nvPr/>
        </p:nvCxnSpPr>
        <p:spPr>
          <a:xfrm>
            <a:off x="5927001" y="2132636"/>
            <a:ext cx="130914" cy="272583"/>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8" name="Rectangle 17"/>
          <p:cNvSpPr/>
          <p:nvPr/>
        </p:nvSpPr>
        <p:spPr>
          <a:xfrm rot="19904207">
            <a:off x="5430285" y="2115171"/>
            <a:ext cx="427640" cy="60826"/>
          </a:xfrm>
          <a:prstGeom prst="rect">
            <a:avLst/>
          </a:prstGeom>
          <a:solidFill>
            <a:srgbClr val="000000"/>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p:cNvSpPr/>
          <p:nvPr/>
        </p:nvSpPr>
        <p:spPr>
          <a:xfrm rot="19904207">
            <a:off x="5834092" y="1945710"/>
            <a:ext cx="427640" cy="60826"/>
          </a:xfrm>
          <a:prstGeom prst="rect">
            <a:avLst/>
          </a:prstGeom>
          <a:solidFill>
            <a:srgbClr val="000000"/>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p:cNvSpPr/>
          <p:nvPr/>
        </p:nvSpPr>
        <p:spPr>
          <a:xfrm rot="19904207">
            <a:off x="5455272" y="2181580"/>
            <a:ext cx="427640" cy="60826"/>
          </a:xfrm>
          <a:prstGeom prst="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p:cNvSpPr/>
          <p:nvPr/>
        </p:nvSpPr>
        <p:spPr>
          <a:xfrm rot="19904207">
            <a:off x="5844095" y="1994605"/>
            <a:ext cx="427640" cy="60826"/>
          </a:xfrm>
          <a:prstGeom prst="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4" name="Straight Arrow Connector 23"/>
          <p:cNvCxnSpPr>
            <a:stCxn id="13" idx="2"/>
          </p:cNvCxnSpPr>
          <p:nvPr/>
        </p:nvCxnSpPr>
        <p:spPr>
          <a:xfrm flipH="1" flipV="1">
            <a:off x="6181430" y="3203499"/>
            <a:ext cx="0" cy="308119"/>
          </a:xfrm>
          <a:prstGeom prst="straightConnector1">
            <a:avLst/>
          </a:prstGeom>
          <a:ln w="38100">
            <a:solidFill>
              <a:srgbClr val="000000"/>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0" y="3412219"/>
            <a:ext cx="9036496" cy="2246769"/>
          </a:xfrm>
          <a:prstGeom prst="rect">
            <a:avLst/>
          </a:prstGeom>
          <a:noFill/>
        </p:spPr>
        <p:txBody>
          <a:bodyPr wrap="square" rtlCol="0">
            <a:spAutoFit/>
          </a:bodyPr>
          <a:lstStyle/>
          <a:p>
            <a:r>
              <a:rPr lang="en-GB" sz="2000" dirty="0" smtClean="0"/>
              <a:t>How to do it?</a:t>
            </a:r>
          </a:p>
          <a:p>
            <a:pPr marL="285750" indent="-285750">
              <a:buFontTx/>
              <a:buChar char="-"/>
            </a:pPr>
            <a:r>
              <a:rPr lang="en-GB" sz="2000" dirty="0" smtClean="0"/>
              <a:t>Mid-plane:  </a:t>
            </a:r>
          </a:p>
          <a:p>
            <a:pPr marL="742950" lvl="1" indent="-285750">
              <a:buFontTx/>
              <a:buChar char="-"/>
            </a:pPr>
            <a:r>
              <a:rPr lang="en-GB" sz="2000" dirty="0" smtClean="0"/>
              <a:t>1</a:t>
            </a:r>
            <a:r>
              <a:rPr lang="en-GB" sz="2000" baseline="30000" dirty="0" smtClean="0"/>
              <a:t>st</a:t>
            </a:r>
            <a:r>
              <a:rPr lang="en-GB" sz="2000" dirty="0" smtClean="0"/>
              <a:t> Generation: 0.125 mm G11 in the mid-plane</a:t>
            </a:r>
          </a:p>
          <a:p>
            <a:pPr marL="742950" lvl="1" indent="-285750">
              <a:buFontTx/>
              <a:buChar char="-"/>
            </a:pPr>
            <a:r>
              <a:rPr lang="en-GB" sz="2000" dirty="0" smtClean="0"/>
              <a:t>2</a:t>
            </a:r>
            <a:r>
              <a:rPr lang="en-GB" sz="2000" baseline="30000" dirty="0" smtClean="0"/>
              <a:t>nd</a:t>
            </a:r>
            <a:r>
              <a:rPr lang="en-GB" sz="2000" dirty="0" smtClean="0"/>
              <a:t> </a:t>
            </a:r>
            <a:r>
              <a:rPr lang="en-GB" sz="2000" dirty="0"/>
              <a:t>Generation: </a:t>
            </a:r>
            <a:r>
              <a:rPr lang="en-GB" sz="2000" dirty="0" smtClean="0">
                <a:solidFill>
                  <a:srgbClr val="FF0000"/>
                </a:solidFill>
              </a:rPr>
              <a:t>2x0.125 </a:t>
            </a:r>
            <a:r>
              <a:rPr lang="en-GB" sz="2000" dirty="0">
                <a:solidFill>
                  <a:srgbClr val="FF0000"/>
                </a:solidFill>
              </a:rPr>
              <a:t>mm G11 in the </a:t>
            </a:r>
            <a:r>
              <a:rPr lang="en-GB" sz="2000" dirty="0" smtClean="0">
                <a:solidFill>
                  <a:srgbClr val="FF0000"/>
                </a:solidFill>
              </a:rPr>
              <a:t>mid-plane?</a:t>
            </a:r>
            <a:endParaRPr lang="en-GB" sz="2000" dirty="0" smtClean="0"/>
          </a:p>
          <a:p>
            <a:pPr marL="285750" indent="-285750">
              <a:buFontTx/>
              <a:buChar char="-"/>
            </a:pPr>
            <a:r>
              <a:rPr lang="en-GB" sz="2000" dirty="0" smtClean="0"/>
              <a:t>Pole:  modify insulation layout around the pole</a:t>
            </a:r>
          </a:p>
          <a:p>
            <a:pPr marL="742950" lvl="1" indent="-285750">
              <a:buFontTx/>
              <a:buChar char="-"/>
            </a:pPr>
            <a:r>
              <a:rPr lang="en-GB" sz="2000" dirty="0"/>
              <a:t>1</a:t>
            </a:r>
            <a:r>
              <a:rPr lang="en-GB" sz="2000" baseline="30000" dirty="0"/>
              <a:t>st</a:t>
            </a:r>
            <a:r>
              <a:rPr lang="en-GB" sz="2000" dirty="0"/>
              <a:t> Generation: 2 </a:t>
            </a:r>
            <a:r>
              <a:rPr lang="en-GB" sz="2000" dirty="0" smtClean="0"/>
              <a:t>x 0.175 mm.</a:t>
            </a:r>
          </a:p>
          <a:p>
            <a:pPr marL="742950" lvl="1" indent="-285750">
              <a:buFontTx/>
              <a:buChar char="-"/>
            </a:pPr>
            <a:r>
              <a:rPr lang="en-GB" sz="2000" dirty="0" smtClean="0"/>
              <a:t>2</a:t>
            </a:r>
            <a:r>
              <a:rPr lang="en-GB" sz="2000" baseline="30000" dirty="0" smtClean="0"/>
              <a:t>nd</a:t>
            </a:r>
            <a:r>
              <a:rPr lang="en-GB" sz="2000" dirty="0" smtClean="0"/>
              <a:t> Generation</a:t>
            </a:r>
            <a:r>
              <a:rPr lang="en-GB" sz="2000" dirty="0" smtClean="0">
                <a:solidFill>
                  <a:srgbClr val="FF0000"/>
                </a:solidFill>
              </a:rPr>
              <a:t>: 4 x 0.125 mm</a:t>
            </a:r>
          </a:p>
        </p:txBody>
      </p:sp>
    </p:spTree>
    <p:extLst>
      <p:ext uri="{BB962C8B-B14F-4D97-AF65-F5344CB8AC3E}">
        <p14:creationId xmlns:p14="http://schemas.microsoft.com/office/powerpoint/2010/main" val="3619536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Update of Traces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5</a:t>
            </a:fld>
            <a:endParaRPr lang="en-GB">
              <a:solidFill>
                <a:srgbClr val="0C377B"/>
              </a:solidFill>
            </a:endParaRPr>
          </a:p>
        </p:txBody>
      </p:sp>
      <p:sp>
        <p:nvSpPr>
          <p:cNvPr id="5" name="TextBox 4"/>
          <p:cNvSpPr txBox="1"/>
          <p:nvPr/>
        </p:nvSpPr>
        <p:spPr>
          <a:xfrm>
            <a:off x="498376" y="1268760"/>
            <a:ext cx="8147248" cy="923330"/>
          </a:xfrm>
          <a:prstGeom prst="rect">
            <a:avLst/>
          </a:prstGeom>
          <a:noFill/>
        </p:spPr>
        <p:txBody>
          <a:bodyPr wrap="square" rtlCol="0">
            <a:spAutoFit/>
          </a:bodyPr>
          <a:lstStyle/>
          <a:p>
            <a:pPr algn="just"/>
            <a:r>
              <a:rPr lang="de-CH" dirty="0" smtClean="0"/>
              <a:t>During the installation of the traces on the coils from 001 to 104, some little issues were found, so it has been decided to make some modifications on the traces (update from version V2 to version V3).</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23728" y="2420888"/>
            <a:ext cx="4472116" cy="3354087"/>
          </a:xfrm>
          <a:prstGeom prst="rect">
            <a:avLst/>
          </a:prstGeom>
        </p:spPr>
      </p:pic>
    </p:spTree>
    <p:extLst>
      <p:ext uri="{BB962C8B-B14F-4D97-AF65-F5344CB8AC3E}">
        <p14:creationId xmlns:p14="http://schemas.microsoft.com/office/powerpoint/2010/main" val="3055253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Update of Traces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6</a:t>
            </a:fld>
            <a:endParaRPr lang="en-GB">
              <a:solidFill>
                <a:srgbClr val="0C377B"/>
              </a:solidFill>
            </a:endParaRPr>
          </a:p>
        </p:txBody>
      </p:sp>
      <p:sp>
        <p:nvSpPr>
          <p:cNvPr id="5" name="TextBox 4"/>
          <p:cNvSpPr txBox="1"/>
          <p:nvPr/>
        </p:nvSpPr>
        <p:spPr>
          <a:xfrm>
            <a:off x="547564" y="1196752"/>
            <a:ext cx="8147248" cy="1538883"/>
          </a:xfrm>
          <a:prstGeom prst="rect">
            <a:avLst/>
          </a:prstGeom>
          <a:noFill/>
        </p:spPr>
        <p:txBody>
          <a:bodyPr wrap="square" rtlCol="0">
            <a:spAutoFit/>
          </a:bodyPr>
          <a:lstStyle/>
          <a:p>
            <a:pPr algn="just"/>
            <a:r>
              <a:rPr lang="de-CH" sz="2000" b="1" dirty="0" smtClean="0"/>
              <a:t>List of modifications on the traces:</a:t>
            </a:r>
          </a:p>
          <a:p>
            <a:pPr algn="just"/>
            <a:endParaRPr lang="de-CH" sz="2000" b="1" dirty="0"/>
          </a:p>
          <a:p>
            <a:pPr marL="342900" indent="-342900" algn="just">
              <a:buFont typeface="+mj-lt"/>
              <a:buAutoNum type="arabicPeriod"/>
            </a:pPr>
            <a:r>
              <a:rPr lang="de-CH" dirty="0" smtClean="0"/>
              <a:t>All the pads for the soldering of the vtaps have been elongated of 5 mm (i.e. 2.5 mm on each side), to better accomodate the position of the vtaps coming from the coil.</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944" y="2492896"/>
            <a:ext cx="3168352" cy="3997061"/>
          </a:xfrm>
          <a:prstGeom prst="rect">
            <a:avLst/>
          </a:prstGeom>
        </p:spPr>
      </p:pic>
    </p:spTree>
    <p:extLst>
      <p:ext uri="{BB962C8B-B14F-4D97-AF65-F5344CB8AC3E}">
        <p14:creationId xmlns:p14="http://schemas.microsoft.com/office/powerpoint/2010/main" val="1057377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Update of Traces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7</a:t>
            </a:fld>
            <a:endParaRPr lang="en-GB">
              <a:solidFill>
                <a:srgbClr val="0C377B"/>
              </a:solidFill>
            </a:endParaRPr>
          </a:p>
        </p:txBody>
      </p:sp>
      <p:sp>
        <p:nvSpPr>
          <p:cNvPr id="5" name="TextBox 4"/>
          <p:cNvSpPr txBox="1"/>
          <p:nvPr/>
        </p:nvSpPr>
        <p:spPr>
          <a:xfrm>
            <a:off x="547564" y="1196752"/>
            <a:ext cx="8147248" cy="1200329"/>
          </a:xfrm>
          <a:prstGeom prst="rect">
            <a:avLst/>
          </a:prstGeom>
          <a:noFill/>
        </p:spPr>
        <p:txBody>
          <a:bodyPr wrap="square" rtlCol="0">
            <a:spAutoFit/>
          </a:bodyPr>
          <a:lstStyle/>
          <a:p>
            <a:pPr marL="342900" indent="-342900" algn="just">
              <a:buFont typeface="+mj-lt"/>
              <a:buAutoNum type="arabicPeriod" startAt="2"/>
            </a:pPr>
            <a:r>
              <a:rPr lang="de-CH" dirty="0" smtClean="0"/>
              <a:t>The pads for soldering the vtaps coming from the splice area have been displaced of 10 mm towards LE.</a:t>
            </a:r>
          </a:p>
          <a:p>
            <a:pPr algn="just"/>
            <a:r>
              <a:rPr lang="de-CH" dirty="0" smtClean="0"/>
              <a:t>     </a:t>
            </a:r>
          </a:p>
          <a:p>
            <a:pPr algn="just"/>
            <a:r>
              <a:rPr lang="de-CH" i="1" dirty="0" smtClean="0"/>
              <a:t>Before, they didn’t match with the position of the vtaps.</a:t>
            </a: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5576" y="2375756"/>
            <a:ext cx="2922526" cy="3960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536" y="2445698"/>
            <a:ext cx="3640021" cy="195341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537" y="4399113"/>
            <a:ext cx="3600000" cy="2161538"/>
          </a:xfrm>
          <a:prstGeom prst="rect">
            <a:avLst/>
          </a:prstGeom>
        </p:spPr>
      </p:pic>
    </p:spTree>
    <p:extLst>
      <p:ext uri="{BB962C8B-B14F-4D97-AF65-F5344CB8AC3E}">
        <p14:creationId xmlns:p14="http://schemas.microsoft.com/office/powerpoint/2010/main" val="2122100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Update of Traces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8</a:t>
            </a:fld>
            <a:endParaRPr lang="en-GB">
              <a:solidFill>
                <a:srgbClr val="0C377B"/>
              </a:solidFill>
            </a:endParaRPr>
          </a:p>
        </p:txBody>
      </p:sp>
      <p:sp>
        <p:nvSpPr>
          <p:cNvPr id="5" name="TextBox 4"/>
          <p:cNvSpPr txBox="1"/>
          <p:nvPr/>
        </p:nvSpPr>
        <p:spPr>
          <a:xfrm>
            <a:off x="547564" y="1196752"/>
            <a:ext cx="8147248" cy="1200329"/>
          </a:xfrm>
          <a:prstGeom prst="rect">
            <a:avLst/>
          </a:prstGeom>
          <a:noFill/>
        </p:spPr>
        <p:txBody>
          <a:bodyPr wrap="square" rtlCol="0">
            <a:spAutoFit/>
          </a:bodyPr>
          <a:lstStyle/>
          <a:p>
            <a:pPr marL="342900" indent="-342900" algn="just">
              <a:buFont typeface="+mj-lt"/>
              <a:buAutoNum type="arabicPeriod" startAt="3"/>
            </a:pPr>
            <a:r>
              <a:rPr lang="de-CH" dirty="0" smtClean="0"/>
              <a:t>The quench heaters of low field area of outer layer have been displaced 5 mm towards the midplanes.</a:t>
            </a:r>
          </a:p>
          <a:p>
            <a:pPr algn="just"/>
            <a:r>
              <a:rPr lang="de-CH" dirty="0" smtClean="0"/>
              <a:t>      </a:t>
            </a:r>
          </a:p>
          <a:p>
            <a:pPr algn="just"/>
            <a:r>
              <a:rPr lang="de-CH" i="1" dirty="0" smtClean="0"/>
              <a:t>Before, they were partially on the copper wedge.</a:t>
            </a:r>
            <a:endParaRPr lang="de-CH"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7564" y="2564904"/>
            <a:ext cx="3925591" cy="284506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852936"/>
            <a:ext cx="3935970" cy="2232248"/>
          </a:xfrm>
          <a:prstGeom prst="rect">
            <a:avLst/>
          </a:prstGeom>
        </p:spPr>
      </p:pic>
    </p:spTree>
    <p:extLst>
      <p:ext uri="{BB962C8B-B14F-4D97-AF65-F5344CB8AC3E}">
        <p14:creationId xmlns:p14="http://schemas.microsoft.com/office/powerpoint/2010/main" val="2698028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 trace</a:t>
            </a:r>
            <a:r>
              <a:rPr lang="en-GB" smtClean="0"/>
              <a:t>, questions</a:t>
            </a:r>
            <a:endParaRPr lang="en-GB"/>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9</a:t>
            </a:fld>
            <a:endParaRPr lang="en-GB">
              <a:solidFill>
                <a:srgbClr val="0C377B"/>
              </a:solidFill>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64" t="45466" r="2279" b="41714"/>
          <a:stretch/>
        </p:blipFill>
        <p:spPr bwMode="auto">
          <a:xfrm>
            <a:off x="159195" y="1124744"/>
            <a:ext cx="8825609" cy="7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4" t="45466" r="2279" b="41714"/>
          <a:stretch/>
        </p:blipFill>
        <p:spPr bwMode="auto">
          <a:xfrm>
            <a:off x="159195" y="2204864"/>
            <a:ext cx="8825609"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3698063"/>
      </p:ext>
    </p:extLst>
  </p:cSld>
  <p:clrMapOvr>
    <a:masterClrMapping/>
  </p:clrMapOvr>
</p:sld>
</file>

<file path=ppt/theme/theme1.xml><?xml version="1.0" encoding="utf-8"?>
<a:theme xmlns:a="http://schemas.openxmlformats.org/drawingml/2006/main" name="CERNPre╠üsentation2">
  <a:themeElements>
    <a:clrScheme name="Colors CERN">
      <a:dk1>
        <a:srgbClr val="0C377B"/>
      </a:dk1>
      <a:lt1>
        <a:srgbClr val="FFFFFF"/>
      </a:lt1>
      <a:dk2>
        <a:srgbClr val="0C377B"/>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15265</TotalTime>
  <Words>1033</Words>
  <Application>Microsoft Office PowerPoint</Application>
  <PresentationFormat>On-screen Show (4:3)</PresentationFormat>
  <Paragraphs>244</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CERNPre╠üsentation2</vt:lpstr>
      <vt:lpstr>Second generation coils: technical details</vt:lpstr>
      <vt:lpstr>Coil insulation</vt:lpstr>
      <vt:lpstr>Coil dimensions</vt:lpstr>
      <vt:lpstr>Coil shimming</vt:lpstr>
      <vt:lpstr>Update of Traces</vt:lpstr>
      <vt:lpstr>Update of Traces</vt:lpstr>
      <vt:lpstr>Update of Traces</vt:lpstr>
      <vt:lpstr>Update of Traces</vt:lpstr>
      <vt:lpstr>IL trace, questions</vt:lpstr>
      <vt:lpstr>Additional slides</vt:lpstr>
      <vt:lpstr>10 stack measurements</vt:lpstr>
      <vt:lpstr>10 stack measurements</vt:lpstr>
      <vt:lpstr>10 stack measurements</vt:lpstr>
      <vt:lpstr>10 stack measurements</vt:lpstr>
      <vt:lpstr>10 stack measurements</vt:lpstr>
      <vt:lpstr>10 stack measurements</vt:lpstr>
      <vt:lpstr>10 stacks of S2 Glass layers</vt:lpstr>
      <vt:lpstr>10 stacks of S2 Glass layers</vt:lpstr>
      <vt:lpstr>10 stacks of S2 Glass layers</vt:lpstr>
      <vt:lpstr>10 stacks of S2 Glass layers</vt:lpstr>
      <vt:lpstr>10 stacks of S2 Glass layers</vt:lpstr>
      <vt:lpstr>10 stacks of S2 Glass layers</vt:lpstr>
      <vt:lpstr>Insulation layers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Insulation layers</dc:title>
  <dc:creator>Susana Izquierdo Bermudez</dc:creator>
  <cp:lastModifiedBy>Susana Izquierdo Bermudez</cp:lastModifiedBy>
  <cp:revision>224</cp:revision>
  <dcterms:created xsi:type="dcterms:W3CDTF">2015-02-12T09:25:36Z</dcterms:created>
  <dcterms:modified xsi:type="dcterms:W3CDTF">2015-05-12T02:38:41Z</dcterms:modified>
</cp:coreProperties>
</file>