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7" r:id="rId3"/>
    <p:sldId id="366" r:id="rId4"/>
    <p:sldId id="362" r:id="rId5"/>
    <p:sldId id="357" r:id="rId6"/>
    <p:sldId id="346" r:id="rId7"/>
    <p:sldId id="358" r:id="rId8"/>
    <p:sldId id="407" r:id="rId9"/>
    <p:sldId id="408" r:id="rId10"/>
    <p:sldId id="409" r:id="rId11"/>
    <p:sldId id="391" r:id="rId12"/>
    <p:sldId id="406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up Ghos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FF"/>
    <a:srgbClr val="C0C0C0"/>
    <a:srgbClr val="FF0066"/>
    <a:srgbClr val="FFFFFF"/>
    <a:srgbClr val="FFFFCC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4660"/>
  </p:normalViewPr>
  <p:slideViewPr>
    <p:cSldViewPr snapToGrid="0">
      <p:cViewPr>
        <p:scale>
          <a:sx n="75" d="100"/>
          <a:sy n="75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notesViewPr>
    <p:cSldViewPr snapToGrid="0">
      <p:cViewPr varScale="1">
        <p:scale>
          <a:sx n="56" d="100"/>
          <a:sy n="56" d="100"/>
        </p:scale>
        <p:origin x="-185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39C9826E-2480-4F82-8D93-3825770F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F6ABC803-ACD5-4C2A-9F96-30418B85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3900"/>
            <a:ext cx="4784725" cy="3589338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  <a:ln/>
        </p:spPr>
        <p:txBody>
          <a:bodyPr lIns="128849" tIns="62729" rIns="128849" bIns="62729"/>
          <a:lstStyle/>
          <a:p>
            <a:pPr defTabSz="1284288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18D6-2C70-4231-82A6-0DE4A8E0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43C7-CF86-45E5-8A28-FCDCE0D14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0608-E820-4A22-BDBA-D68671C23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50FD-421D-4670-9431-14326F68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97C4-F76A-4A0A-967A-1038FDB43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6578-81AF-4F2F-B48F-89FCF9526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F918-4498-4AE6-A3FA-D273430C0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CA81-F883-4AAA-98E9-2EF196B17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B87D-7287-4740-8332-2D11464A9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9A51-937D-4A3C-9BC1-C28941481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5461-8DD6-43EB-84CD-F436676D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536700" y="6584950"/>
            <a:ext cx="7607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cs typeface="+mn-c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33613" y="6588125"/>
            <a:ext cx="4605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/>
              <a:t>A.K. Ghosh CM 24 @FNAL, May 14, 2015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9175" y="6602413"/>
            <a:ext cx="1774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8B89D68-A162-43D5-8136-CF8A972D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2238" y="6092825"/>
            <a:ext cx="590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7875" y="6121400"/>
            <a:ext cx="11160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smtClean="0"/>
              <a:t>MQXFS Coil L03 and L05</a:t>
            </a:r>
            <a:br>
              <a:rPr lang="en-US" sz="3200" smtClean="0"/>
            </a:br>
            <a:r>
              <a:rPr lang="en-US" sz="3200" smtClean="0"/>
              <a:t>Conductor Test Report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sz="2800" u="sng" dirty="0" smtClean="0">
                <a:solidFill>
                  <a:srgbClr val="0070C0"/>
                </a:solidFill>
              </a:rPr>
              <a:t>Arup. K. Ghosh</a:t>
            </a:r>
            <a:endParaRPr lang="en-US" sz="2800" dirty="0" smtClean="0"/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MQXFS1 Magnet Readiness Review</a:t>
            </a:r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FNAL</a:t>
            </a:r>
          </a:p>
          <a:p>
            <a:pPr marL="457200" indent="-45720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 14, 2015</a:t>
            </a:r>
          </a:p>
        </p:txBody>
      </p:sp>
      <p:sp>
        <p:nvSpPr>
          <p:cNvPr id="15363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6D504E-9EDF-4B33-BE97-3E146A4255DB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8229600" y="0"/>
            <a:ext cx="914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2241550" y="5305425"/>
            <a:ext cx="5037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r>
              <a:rPr lang="en-US" sz="2400">
                <a:latin typeface="Tahoma" pitchFamily="34" charset="0"/>
              </a:rPr>
              <a:t> </a:t>
            </a:r>
            <a:endParaRPr lang="en-US" sz="2400" i="1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</p:txBody>
      </p:sp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163513"/>
            <a:ext cx="1676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330200"/>
            <a:ext cx="9207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6648450"/>
            <a:ext cx="7419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Short Sample Limit at 4.5 K and at 1.9 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E8496-C574-414C-B722-49EBF36C60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368425"/>
            <a:ext cx="6261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267700" cy="5181600"/>
          </a:xfrm>
        </p:spPr>
        <p:txBody>
          <a:bodyPr/>
          <a:lstStyle/>
          <a:p>
            <a:r>
              <a:rPr lang="en-US" smtClean="0"/>
              <a:t>Extracted strand tests show that the critical current and the RRR for the cable in both coils are acceptable for use in the magnet.</a:t>
            </a:r>
          </a:p>
          <a:p>
            <a:r>
              <a:rPr lang="en-US" smtClean="0"/>
              <a:t>The short sample limit of the two coils is fairly similar; 20.12 kA and 19.73 kA at 4.5 K. 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29650" y="6556375"/>
            <a:ext cx="366713" cy="301625"/>
          </a:xfrm>
        </p:spPr>
        <p:txBody>
          <a:bodyPr/>
          <a:lstStyle/>
          <a:p>
            <a:pPr>
              <a:defRPr/>
            </a:pPr>
            <a:fld id="{52E15A21-24E0-4383-A282-9BCE4A4E11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3D6884-EEBB-4E5B-A82A-4D961BB46429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14"/>
          <p:cNvSpPr>
            <a:spLocks noChangeArrowheads="1"/>
          </p:cNvSpPr>
          <p:nvPr/>
        </p:nvSpPr>
        <p:spPr bwMode="auto">
          <a:xfrm>
            <a:off x="8229600" y="0"/>
            <a:ext cx="914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7651" name="Rectangle 23"/>
          <p:cNvSpPr>
            <a:spLocks noChangeArrowheads="1"/>
          </p:cNvSpPr>
          <p:nvPr/>
        </p:nvSpPr>
        <p:spPr bwMode="auto">
          <a:xfrm>
            <a:off x="2157413" y="5305425"/>
            <a:ext cx="5037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r>
              <a:rPr lang="en-US" sz="2400">
                <a:latin typeface="Tahoma" pitchFamily="34" charset="0"/>
              </a:rPr>
              <a:t> </a:t>
            </a:r>
            <a:endParaRPr lang="en-US" sz="2400" i="1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  <a:p>
            <a:pPr eaLnBrk="0" hangingPunct="0"/>
            <a:endParaRPr lang="en-US" sz="2400">
              <a:latin typeface="Tahoma" pitchFamily="34" charset="0"/>
            </a:endParaRPr>
          </a:p>
        </p:txBody>
      </p:sp>
      <p:pic>
        <p:nvPicPr>
          <p:cNvPr id="27652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6648450"/>
            <a:ext cx="7419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428750"/>
            <a:ext cx="8610600" cy="474345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150000"/>
              <a:defRPr/>
            </a:pPr>
            <a:r>
              <a:rPr lang="en-US" sz="2400" kern="0" dirty="0">
                <a:latin typeface="+mn-lt"/>
                <a:cs typeface="+mn-cs"/>
              </a:rPr>
              <a:t>End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360" tIns="44280" rIns="90360" bIns="44280"/>
          <a:lstStyle/>
          <a:p>
            <a:pPr>
              <a:defRPr/>
            </a:pPr>
            <a:r>
              <a:rPr lang="en-US" sz="2400" smtClean="0"/>
              <a:t>Outline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176338" y="990600"/>
            <a:ext cx="6291262" cy="5181600"/>
          </a:xfrm>
        </p:spPr>
        <p:txBody>
          <a:bodyPr lIns="90360" tIns="44280" rIns="90360" bIns="44280"/>
          <a:lstStyle/>
          <a:p>
            <a:pPr marL="381000" indent="-381000" defTabSz="457200"/>
            <a:r>
              <a:rPr lang="en-US" sz="2800" smtClean="0">
                <a:latin typeface="Trebuchet MS" pitchFamily="34" charset="0"/>
              </a:rPr>
              <a:t>Introduction</a:t>
            </a:r>
          </a:p>
          <a:p>
            <a:pPr marL="381000" indent="-381000" defTabSz="457200"/>
            <a:r>
              <a:rPr lang="en-US" sz="2800" smtClean="0">
                <a:latin typeface="Trebuchet MS" pitchFamily="34" charset="0"/>
              </a:rPr>
              <a:t>Extracted Strand Tests</a:t>
            </a:r>
          </a:p>
          <a:p>
            <a:pPr marL="381000" indent="-381000" defTabSz="457200"/>
            <a:r>
              <a:rPr lang="en-US" sz="2800" smtClean="0">
                <a:latin typeface="Trebuchet MS" pitchFamily="34" charset="0"/>
              </a:rPr>
              <a:t>Summary</a:t>
            </a:r>
          </a:p>
          <a:p>
            <a:pPr marL="381000" indent="-381000" defTabSz="457200">
              <a:buFontTx/>
              <a:buAutoNum type="arabicPeriod"/>
            </a:pPr>
            <a:endParaRPr lang="en-US" sz="2800" smtClean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4D6C7-C91E-4FA9-85C0-178F75C939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Introduction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849313"/>
            <a:ext cx="8610600" cy="5664200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MQXFS-L03 and L05 are made from 1</a:t>
            </a:r>
            <a:r>
              <a:rPr lang="en-US" baseline="30000" smtClean="0">
                <a:latin typeface="Trebuchet MS" pitchFamily="34" charset="0"/>
              </a:rPr>
              <a:t>st</a:t>
            </a:r>
            <a:r>
              <a:rPr lang="en-US" smtClean="0">
                <a:latin typeface="Trebuchet MS" pitchFamily="34" charset="0"/>
              </a:rPr>
              <a:t> Gen. cable using the RRP 108/127 Ti-Ternary strand with Nb/Sn=3.6 </a:t>
            </a:r>
          </a:p>
          <a:p>
            <a:r>
              <a:rPr lang="en-US" u="sng" smtClean="0">
                <a:latin typeface="Trebuchet MS" pitchFamily="34" charset="0"/>
              </a:rPr>
              <a:t>Reaction temperature used 640 C/48 h</a:t>
            </a:r>
            <a:endParaRPr lang="en-US" u="sng" smtClean="0">
              <a:latin typeface="Trebuchet MS" pitchFamily="34" charset="0"/>
              <a:cs typeface="Tahoma" pitchFamily="34" charset="0"/>
            </a:endParaRPr>
          </a:p>
        </p:txBody>
      </p:sp>
      <p:pic>
        <p:nvPicPr>
          <p:cNvPr id="17417" name="Picture 5" descr="1mm 10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793875"/>
            <a:ext cx="21018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3375" y="1751013"/>
            <a:ext cx="804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AA9D0-54AC-44D0-BB0F-1252AED76E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7414" name="Chart 7"/>
          <p:cNvGraphicFramePr>
            <a:graphicFrameLocks/>
          </p:cNvGraphicFramePr>
          <p:nvPr/>
        </p:nvGraphicFramePr>
        <p:xfrm>
          <a:off x="101600" y="2054225"/>
          <a:ext cx="6416675" cy="4587875"/>
        </p:xfrm>
        <a:graphic>
          <a:graphicData uri="http://schemas.openxmlformats.org/presentationml/2006/ole">
            <p:oleObj spid="_x0000_s17414" r:id="rId5" imgW="6413548" imgH="4590686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57950" y="4133850"/>
            <a:ext cx="23241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Ic (15 T) = 400 A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Ic (12 T) = 751 A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Cu/Non-Cu = 1.14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0360" tIns="44280" rIns="90360" bIns="44280"/>
          <a:lstStyle/>
          <a:p>
            <a:pPr>
              <a:defRPr/>
            </a:pPr>
            <a:r>
              <a:rPr lang="en-US" dirty="0" smtClean="0"/>
              <a:t>Extracted Strand as witness to Coil reaction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08050" y="1000125"/>
            <a:ext cx="72548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>
                <a:latin typeface="Trebuchet MS" pitchFamily="34" charset="0"/>
              </a:rPr>
              <a:t>Coil L03: cable ID: P33OL1053AA. Cable fabricated using:</a:t>
            </a:r>
          </a:p>
          <a:p>
            <a:pPr marL="914400" lvl="1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>
                <a:latin typeface="Trebuchet MS" pitchFamily="34" charset="0"/>
              </a:rPr>
              <a:t>Billet </a:t>
            </a:r>
            <a:r>
              <a:rPr lang="en-US" sz="2400">
                <a:solidFill>
                  <a:srgbClr val="0070C0"/>
                </a:solidFill>
                <a:latin typeface="Trebuchet MS" pitchFamily="34" charset="0"/>
              </a:rPr>
              <a:t>14896 (34 strands)</a:t>
            </a:r>
            <a:r>
              <a:rPr lang="en-US" sz="2400">
                <a:latin typeface="Trebuchet MS" pitchFamily="34" charset="0"/>
              </a:rPr>
              <a:t>, </a:t>
            </a:r>
            <a:r>
              <a:rPr lang="en-US" sz="2400">
                <a:solidFill>
                  <a:srgbClr val="FF0066"/>
                </a:solidFill>
                <a:latin typeface="Trebuchet MS" pitchFamily="34" charset="0"/>
              </a:rPr>
              <a:t>14752 (4 strands</a:t>
            </a:r>
            <a:r>
              <a:rPr lang="en-US" sz="2400">
                <a:latin typeface="Trebuchet MS" pitchFamily="34" charset="0"/>
              </a:rPr>
              <a:t>) and </a:t>
            </a:r>
            <a:r>
              <a:rPr lang="en-US" sz="2400">
                <a:solidFill>
                  <a:srgbClr val="009900"/>
                </a:solidFill>
                <a:latin typeface="Trebuchet MS" pitchFamily="34" charset="0"/>
              </a:rPr>
              <a:t>14984 (2 strands)</a:t>
            </a:r>
          </a:p>
          <a:p>
            <a:pPr marL="914400" lvl="1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 u="sng">
                <a:latin typeface="Trebuchet MS" pitchFamily="34" charset="0"/>
              </a:rPr>
              <a:t>7 extracted and 1 round</a:t>
            </a:r>
            <a:r>
              <a:rPr lang="en-US" sz="2400">
                <a:latin typeface="Trebuchet MS" pitchFamily="34" charset="0"/>
              </a:rPr>
              <a:t> (</a:t>
            </a:r>
            <a:r>
              <a:rPr lang="en-US" sz="2400">
                <a:solidFill>
                  <a:srgbClr val="0070C0"/>
                </a:solidFill>
                <a:latin typeface="Trebuchet MS" pitchFamily="34" charset="0"/>
              </a:rPr>
              <a:t>14896</a:t>
            </a:r>
            <a:r>
              <a:rPr lang="en-US" sz="2400">
                <a:latin typeface="Trebuchet MS" pitchFamily="34" charset="0"/>
              </a:rPr>
              <a:t>) wires were measured</a:t>
            </a:r>
          </a:p>
          <a:p>
            <a:pPr marL="457200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>
                <a:latin typeface="Trebuchet MS" pitchFamily="34" charset="0"/>
              </a:rPr>
              <a:t>Coil L05: cable ID: P33OL1057AD. Cable fabricated using:</a:t>
            </a:r>
          </a:p>
          <a:p>
            <a:pPr marL="914400" lvl="1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>
                <a:latin typeface="Trebuchet MS" pitchFamily="34" charset="0"/>
              </a:rPr>
              <a:t>Billet </a:t>
            </a:r>
            <a:r>
              <a:rPr lang="en-US" sz="2400">
                <a:solidFill>
                  <a:srgbClr val="0070C0"/>
                </a:solidFill>
                <a:latin typeface="Trebuchet MS" pitchFamily="34" charset="0"/>
              </a:rPr>
              <a:t>14983 (19 strands), </a:t>
            </a:r>
            <a:r>
              <a:rPr lang="en-US" sz="2400">
                <a:solidFill>
                  <a:srgbClr val="FF0066"/>
                </a:solidFill>
                <a:latin typeface="Trebuchet MS" pitchFamily="34" charset="0"/>
              </a:rPr>
              <a:t>14752 (15 strands)</a:t>
            </a:r>
            <a:r>
              <a:rPr lang="en-US" sz="2400">
                <a:latin typeface="Trebuchet MS" pitchFamily="34" charset="0"/>
              </a:rPr>
              <a:t> and </a:t>
            </a:r>
            <a:r>
              <a:rPr lang="en-US" sz="2400">
                <a:solidFill>
                  <a:srgbClr val="009900"/>
                </a:solidFill>
                <a:latin typeface="Trebuchet MS" pitchFamily="34" charset="0"/>
              </a:rPr>
              <a:t>15519 (5 strands)</a:t>
            </a:r>
          </a:p>
          <a:p>
            <a:pPr marL="914400" lvl="1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 u="sng">
                <a:latin typeface="Trebuchet MS" pitchFamily="34" charset="0"/>
              </a:rPr>
              <a:t>6 extracted strands and 2 round</a:t>
            </a:r>
            <a:r>
              <a:rPr lang="en-US" sz="2400">
                <a:latin typeface="Trebuchet MS" pitchFamily="34" charset="0"/>
              </a:rPr>
              <a:t> (</a:t>
            </a:r>
            <a:r>
              <a:rPr lang="en-US" sz="2400">
                <a:solidFill>
                  <a:srgbClr val="0070C0"/>
                </a:solidFill>
                <a:latin typeface="Trebuchet MS" pitchFamily="34" charset="0"/>
              </a:rPr>
              <a:t>14983 and </a:t>
            </a:r>
            <a:r>
              <a:rPr lang="en-US" sz="2400">
                <a:solidFill>
                  <a:srgbClr val="009900"/>
                </a:solidFill>
                <a:latin typeface="Trebuchet MS" pitchFamily="34" charset="0"/>
              </a:rPr>
              <a:t>15519</a:t>
            </a:r>
            <a:r>
              <a:rPr lang="en-US" sz="2400">
                <a:latin typeface="Trebuchet MS" pitchFamily="34" charset="0"/>
              </a:rPr>
              <a:t>)wires were measured </a:t>
            </a:r>
          </a:p>
          <a:p>
            <a:pPr marL="914400" lvl="1" indent="-457200" eaLnBrk="0" hangingPunct="0">
              <a:buClr>
                <a:srgbClr val="0070C0"/>
              </a:buClr>
              <a:buSzPct val="134000"/>
              <a:buFont typeface="Arial" charset="0"/>
              <a:buChar char="•"/>
            </a:pPr>
            <a:r>
              <a:rPr lang="en-US" sz="2400">
                <a:solidFill>
                  <a:srgbClr val="009900"/>
                </a:solidFill>
                <a:latin typeface="Trebuchet MS" pitchFamily="34" charset="0"/>
              </a:rPr>
              <a:t>15519 has a lower Ic and Kramer field than other billets with a 640 C/48 h reaction</a:t>
            </a:r>
            <a:r>
              <a:rPr lang="en-US" sz="2400">
                <a:solidFill>
                  <a:srgbClr val="0000FF"/>
                </a:solidFill>
                <a:latin typeface="Trebuchet MS" pitchFamily="34" charset="0"/>
              </a:rPr>
              <a:t>.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endParaRPr lang="en-US" sz="240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44C6C-AA54-4FF7-BE67-67D6EE2AD4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15"/>
          <p:cNvSpPr txBox="1">
            <a:spLocks noChangeArrowheads="1"/>
          </p:cNvSpPr>
          <p:nvPr/>
        </p:nvSpPr>
        <p:spPr bwMode="auto">
          <a:xfrm>
            <a:off x="885825" y="5307013"/>
            <a:ext cx="7696200" cy="461962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33CC"/>
                </a:solidFill>
                <a:latin typeface="Trebuchet MS" pitchFamily="34" charset="0"/>
              </a:rPr>
              <a:t>I</a:t>
            </a:r>
            <a:r>
              <a:rPr lang="en-US" sz="2400" baseline="-25000">
                <a:solidFill>
                  <a:srgbClr val="0033CC"/>
                </a:solidFill>
                <a:latin typeface="Trebuchet MS" pitchFamily="34" charset="0"/>
              </a:rPr>
              <a:t>c</a:t>
            </a:r>
            <a:r>
              <a:rPr lang="en-US" sz="2400">
                <a:solidFill>
                  <a:srgbClr val="0033CC"/>
                </a:solidFill>
                <a:latin typeface="Trebuchet MS" pitchFamily="34" charset="0"/>
              </a:rPr>
              <a:t> of 15519 is 8 % lower at 15 T and 5% lower at 12 T</a:t>
            </a:r>
          </a:p>
        </p:txBody>
      </p:sp>
      <p:sp>
        <p:nvSpPr>
          <p:cNvPr id="19462" name="Rectangle 15"/>
          <p:cNvSpPr>
            <a:spLocks noGrp="1" noChangeArrowheads="1"/>
          </p:cNvSpPr>
          <p:nvPr>
            <p:ph type="title"/>
          </p:nvPr>
        </p:nvSpPr>
        <p:spPr>
          <a:xfrm>
            <a:off x="334963" y="317500"/>
            <a:ext cx="8610600" cy="685800"/>
          </a:xfrm>
        </p:spPr>
        <p:txBody>
          <a:bodyPr/>
          <a:lstStyle/>
          <a:p>
            <a:pPr algn="ctr"/>
            <a:r>
              <a:rPr lang="en-US" smtClean="0">
                <a:effectLst/>
              </a:rPr>
              <a:t>I</a:t>
            </a:r>
            <a:r>
              <a:rPr lang="en-US" baseline="-25000" smtClean="0">
                <a:effectLst/>
              </a:rPr>
              <a:t>c</a:t>
            </a:r>
            <a:r>
              <a:rPr lang="en-US" smtClean="0">
                <a:effectLst/>
              </a:rPr>
              <a:t> – H  for 14983 and 15519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39FA5-9749-481C-8156-6042DFC3E7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9460" name="Chart 14"/>
          <p:cNvGraphicFramePr>
            <a:graphicFrameLocks noGrp="1"/>
          </p:cNvGraphicFramePr>
          <p:nvPr/>
        </p:nvGraphicFramePr>
        <p:xfrm>
          <a:off x="1163638" y="869950"/>
          <a:ext cx="6869112" cy="4487863"/>
        </p:xfrm>
        <a:graphic>
          <a:graphicData uri="http://schemas.openxmlformats.org/presentationml/2006/ole">
            <p:oleObj spid="_x0000_s19460" r:id="rId4" imgW="6870787" imgH="44870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Ic of Extracted Strands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3625" y="6602413"/>
            <a:ext cx="354013" cy="255587"/>
          </a:xfrm>
          <a:noFill/>
        </p:spPr>
        <p:txBody>
          <a:bodyPr/>
          <a:lstStyle/>
          <a:p>
            <a:fld id="{F85AAEDC-1976-4F02-806C-362FEDD809A2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21507" name="Chart 7"/>
          <p:cNvGraphicFramePr>
            <a:graphicFrameLocks noGrp="1"/>
          </p:cNvGraphicFramePr>
          <p:nvPr/>
        </p:nvGraphicFramePr>
        <p:xfrm>
          <a:off x="866775" y="979488"/>
          <a:ext cx="6572250" cy="4135437"/>
        </p:xfrm>
        <a:graphic>
          <a:graphicData uri="http://schemas.openxmlformats.org/presentationml/2006/ole">
            <p:oleObj spid="_x0000_s21507" r:id="rId3" imgW="7718205" imgH="5090601" progId="Excel.Chart.8">
              <p:embed/>
            </p:oleObj>
          </a:graphicData>
        </a:graphic>
      </p:graphicFrame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0325" y="5154613"/>
            <a:ext cx="62801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336800" y="3835400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MQXFS-L03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194300" y="3784600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MQXFS-L05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257175"/>
            <a:ext cx="8610600" cy="581025"/>
          </a:xfrm>
        </p:spPr>
        <p:txBody>
          <a:bodyPr/>
          <a:lstStyle/>
          <a:p>
            <a:pPr algn="ctr"/>
            <a:r>
              <a:rPr lang="en-US" smtClean="0">
                <a:effectLst/>
              </a:rPr>
              <a:t>RRR of Extracted Strands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83DCF-4F06-43F6-886B-6F675478B8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2531" name="Chart 9"/>
          <p:cNvGraphicFramePr>
            <a:graphicFrameLocks noGrp="1"/>
          </p:cNvGraphicFramePr>
          <p:nvPr/>
        </p:nvGraphicFramePr>
        <p:xfrm>
          <a:off x="1206500" y="773113"/>
          <a:ext cx="6410325" cy="4602162"/>
        </p:xfrm>
        <a:graphic>
          <a:graphicData uri="http://schemas.openxmlformats.org/presentationml/2006/ole">
            <p:oleObj spid="_x0000_s22531" r:id="rId3" imgW="7285351" imgH="5291787" progId="Excel.Chart.8">
              <p:embed/>
            </p:oleObj>
          </a:graphicData>
        </a:graphic>
      </p:graphicFrame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888" y="5281613"/>
            <a:ext cx="42116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336800" y="3835400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MQXFS-L03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194300" y="3784600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MQXFS-L05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SSL for MQXFS-L03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E5FA2-1722-47AB-8D2B-8814082527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3555" name="Chart 3"/>
          <p:cNvGraphicFramePr>
            <a:graphicFrameLocks noGrp="1"/>
          </p:cNvGraphicFramePr>
          <p:nvPr/>
        </p:nvGraphicFramePr>
        <p:xfrm>
          <a:off x="601663" y="1027113"/>
          <a:ext cx="8116887" cy="5310187"/>
        </p:xfrm>
        <a:graphic>
          <a:graphicData uri="http://schemas.openxmlformats.org/presentationml/2006/ole">
            <p:oleObj spid="_x0000_s23555" r:id="rId3" imgW="8114479" imgH="531007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SSL for MQXFS-L05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811A5-4840-4C5A-8B25-CFACFAE138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4579" name="Chart 3"/>
          <p:cNvGraphicFramePr>
            <a:graphicFrameLocks noGrp="1"/>
          </p:cNvGraphicFramePr>
          <p:nvPr/>
        </p:nvGraphicFramePr>
        <p:xfrm>
          <a:off x="515938" y="1027113"/>
          <a:ext cx="8174037" cy="5357812"/>
        </p:xfrm>
        <a:graphic>
          <a:graphicData uri="http://schemas.openxmlformats.org/presentationml/2006/ole">
            <p:oleObj spid="_x0000_s24579" r:id="rId3" imgW="8175445" imgH="5352752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SC">
  <a:themeElements>
    <a:clrScheme name="A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C">
      <a:majorFont>
        <a:latin typeface="Trebuchet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</Template>
  <TotalTime>10809</TotalTime>
  <Words>251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Tahoma</vt:lpstr>
      <vt:lpstr>Wingdings</vt:lpstr>
      <vt:lpstr>ASC</vt:lpstr>
      <vt:lpstr>Microsoft Excel Chart</vt:lpstr>
      <vt:lpstr>MQXFS Coil L03 and L05 Conductor Test Report</vt:lpstr>
      <vt:lpstr>Outline</vt:lpstr>
      <vt:lpstr>Introduction</vt:lpstr>
      <vt:lpstr>Extracted Strand as witness to Coil reaction</vt:lpstr>
      <vt:lpstr>Ic – H  for 14983 and 15519</vt:lpstr>
      <vt:lpstr>Ic of Extracted Strands</vt:lpstr>
      <vt:lpstr>RRR of Extracted Strands</vt:lpstr>
      <vt:lpstr>SSL for MQXFS-L03</vt:lpstr>
      <vt:lpstr>SSL for MQXFS-L05</vt:lpstr>
      <vt:lpstr>Short Sample Limit at 4.5 K and at 1.9 K</vt:lpstr>
      <vt:lpstr>Summary</vt:lpstr>
      <vt:lpstr>Slide 12</vt:lpstr>
    </vt:vector>
  </TitlesOfParts>
  <Company>Magnet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QXF RRP Nb3Sn Strand</dc:title>
  <dc:subject>CM20</dc:subject>
  <dc:creator>GHOSH, ARUP</dc:creator>
  <cp:lastModifiedBy>Arup Ghosh</cp:lastModifiedBy>
  <cp:revision>362</cp:revision>
  <dcterms:created xsi:type="dcterms:W3CDTF">2008-07-30T19:17:32Z</dcterms:created>
  <dcterms:modified xsi:type="dcterms:W3CDTF">2015-05-14T02:04:52Z</dcterms:modified>
</cp:coreProperties>
</file>