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343" r:id="rId3"/>
    <p:sldId id="346" r:id="rId4"/>
    <p:sldId id="344" r:id="rId5"/>
    <p:sldId id="339" r:id="rId6"/>
    <p:sldId id="349" r:id="rId7"/>
    <p:sldId id="340" r:id="rId8"/>
    <p:sldId id="341" r:id="rId9"/>
    <p:sldId id="350" r:id="rId10"/>
    <p:sldId id="348" r:id="rId11"/>
    <p:sldId id="327" r:id="rId12"/>
    <p:sldId id="328" r:id="rId13"/>
    <p:sldId id="329" r:id="rId14"/>
    <p:sldId id="336" r:id="rId15"/>
    <p:sldId id="330" r:id="rId16"/>
    <p:sldId id="331" r:id="rId17"/>
    <p:sldId id="332" r:id="rId18"/>
    <p:sldId id="337" r:id="rId19"/>
    <p:sldId id="333" r:id="rId20"/>
    <p:sldId id="334" r:id="rId21"/>
    <p:sldId id="335" r:id="rId22"/>
    <p:sldId id="33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9" autoAdjust="0"/>
    <p:restoredTop sz="94660"/>
  </p:normalViewPr>
  <p:slideViewPr>
    <p:cSldViewPr showGuides="1">
      <p:cViewPr varScale="1">
        <p:scale>
          <a:sx n="83" d="100"/>
          <a:sy n="83" d="100"/>
        </p:scale>
        <p:origin x="-142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conferences\1505_HiLumi_CM23_FNAL\05\grafici_SIB.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Sheet1!$B$2</c:f>
              <c:strCache>
                <c:ptCount val="1"/>
                <c:pt idx="0">
                  <c:v>coil 101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Sheet1!$A$3:$A$9</c:f>
              <c:numCache>
                <c:formatCode>General</c:formatCode>
                <c:ptCount val="7"/>
                <c:pt idx="0">
                  <c:v>1</c:v>
                </c:pt>
                <c:pt idx="1">
                  <c:v>2</c:v>
                </c:pt>
                <c:pt idx="2">
                  <c:v>3</c:v>
                </c:pt>
                <c:pt idx="3">
                  <c:v>4</c:v>
                </c:pt>
                <c:pt idx="4">
                  <c:v>5</c:v>
                </c:pt>
                <c:pt idx="5">
                  <c:v>6</c:v>
                </c:pt>
                <c:pt idx="6">
                  <c:v>7</c:v>
                </c:pt>
              </c:numCache>
            </c:numRef>
          </c:xVal>
          <c:yVal>
            <c:numRef>
              <c:f>Sheet1!$B$3:$B$9</c:f>
              <c:numCache>
                <c:formatCode>General</c:formatCode>
                <c:ptCount val="7"/>
                <c:pt idx="0">
                  <c:v>-0.57899999999999996</c:v>
                </c:pt>
                <c:pt idx="1">
                  <c:v>0.11899999999999999</c:v>
                </c:pt>
                <c:pt idx="2">
                  <c:v>0.437</c:v>
                </c:pt>
                <c:pt idx="3">
                  <c:v>0.59499999999999997</c:v>
                </c:pt>
                <c:pt idx="4">
                  <c:v>0.38900000000000001</c:v>
                </c:pt>
                <c:pt idx="5">
                  <c:v>7.6999999999999999E-2</c:v>
                </c:pt>
                <c:pt idx="6">
                  <c:v>-0.56100000000000005</c:v>
                </c:pt>
              </c:numCache>
            </c:numRef>
          </c:yVal>
          <c:smooth val="0"/>
        </c:ser>
        <c:ser>
          <c:idx val="1"/>
          <c:order val="1"/>
          <c:tx>
            <c:strRef>
              <c:f>Sheet1!$C$2</c:f>
              <c:strCache>
                <c:ptCount val="1"/>
                <c:pt idx="0">
                  <c:v>coil 102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Sheet1!$A$3:$A$9</c:f>
              <c:numCache>
                <c:formatCode>General</c:formatCode>
                <c:ptCount val="7"/>
                <c:pt idx="0">
                  <c:v>1</c:v>
                </c:pt>
                <c:pt idx="1">
                  <c:v>2</c:v>
                </c:pt>
                <c:pt idx="2">
                  <c:v>3</c:v>
                </c:pt>
                <c:pt idx="3">
                  <c:v>4</c:v>
                </c:pt>
                <c:pt idx="4">
                  <c:v>5</c:v>
                </c:pt>
                <c:pt idx="5">
                  <c:v>6</c:v>
                </c:pt>
                <c:pt idx="6">
                  <c:v>7</c:v>
                </c:pt>
              </c:numCache>
            </c:numRef>
          </c:xVal>
          <c:yVal>
            <c:numRef>
              <c:f>Sheet1!$C$3:$C$9</c:f>
              <c:numCache>
                <c:formatCode>General</c:formatCode>
                <c:ptCount val="7"/>
                <c:pt idx="0">
                  <c:v>-0.51100000000000001</c:v>
                </c:pt>
                <c:pt idx="1">
                  <c:v>0.02</c:v>
                </c:pt>
                <c:pt idx="2">
                  <c:v>0.28899999999999998</c:v>
                </c:pt>
                <c:pt idx="3">
                  <c:v>0.38400000000000001</c:v>
                </c:pt>
                <c:pt idx="4">
                  <c:v>0.26700000000000002</c:v>
                </c:pt>
                <c:pt idx="5">
                  <c:v>-0.1</c:v>
                </c:pt>
                <c:pt idx="6">
                  <c:v>-0.48699999999999999</c:v>
                </c:pt>
              </c:numCache>
            </c:numRef>
          </c:yVal>
          <c:smooth val="0"/>
        </c:ser>
        <c:ser>
          <c:idx val="2"/>
          <c:order val="2"/>
          <c:tx>
            <c:strRef>
              <c:f>Sheet1!$F$2</c:f>
              <c:strCache>
                <c:ptCount val="1"/>
                <c:pt idx="0">
                  <c:v>coil 103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Sheet1!$A$3:$A$9</c:f>
              <c:numCache>
                <c:formatCode>General</c:formatCode>
                <c:ptCount val="7"/>
                <c:pt idx="0">
                  <c:v>1</c:v>
                </c:pt>
                <c:pt idx="1">
                  <c:v>2</c:v>
                </c:pt>
                <c:pt idx="2">
                  <c:v>3</c:v>
                </c:pt>
                <c:pt idx="3">
                  <c:v>4</c:v>
                </c:pt>
                <c:pt idx="4">
                  <c:v>5</c:v>
                </c:pt>
                <c:pt idx="5">
                  <c:v>6</c:v>
                </c:pt>
                <c:pt idx="6">
                  <c:v>7</c:v>
                </c:pt>
              </c:numCache>
            </c:numRef>
          </c:xVal>
          <c:yVal>
            <c:numRef>
              <c:f>Sheet1!$F$3:$F$9</c:f>
              <c:numCache>
                <c:formatCode>General</c:formatCode>
                <c:ptCount val="7"/>
                <c:pt idx="0">
                  <c:v>-0.44</c:v>
                </c:pt>
                <c:pt idx="1">
                  <c:v>0.01</c:v>
                </c:pt>
                <c:pt idx="2">
                  <c:v>0.04</c:v>
                </c:pt>
                <c:pt idx="3">
                  <c:v>0.05</c:v>
                </c:pt>
                <c:pt idx="4">
                  <c:v>0.01</c:v>
                </c:pt>
                <c:pt idx="5">
                  <c:v>-0.12</c:v>
                </c:pt>
                <c:pt idx="6">
                  <c:v>-0.29199999999999998</c:v>
                </c:pt>
              </c:numCache>
            </c:numRef>
          </c:yVal>
          <c:smooth val="0"/>
        </c:ser>
        <c:ser>
          <c:idx val="3"/>
          <c:order val="3"/>
          <c:tx>
            <c:strRef>
              <c:f>Sheet1!$G$2</c:f>
              <c:strCache>
                <c:ptCount val="1"/>
                <c:pt idx="0">
                  <c:v>coil 104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Sheet1!$A$3:$A$9</c:f>
              <c:numCache>
                <c:formatCode>General</c:formatCode>
                <c:ptCount val="7"/>
                <c:pt idx="0">
                  <c:v>1</c:v>
                </c:pt>
                <c:pt idx="1">
                  <c:v>2</c:v>
                </c:pt>
                <c:pt idx="2">
                  <c:v>3</c:v>
                </c:pt>
                <c:pt idx="3">
                  <c:v>4</c:v>
                </c:pt>
                <c:pt idx="4">
                  <c:v>5</c:v>
                </c:pt>
                <c:pt idx="5">
                  <c:v>6</c:v>
                </c:pt>
                <c:pt idx="6">
                  <c:v>7</c:v>
                </c:pt>
              </c:numCache>
            </c:numRef>
          </c:xVal>
          <c:yVal>
            <c:numRef>
              <c:f>Sheet1!$G$3:$G$9</c:f>
              <c:numCache>
                <c:formatCode>General</c:formatCode>
                <c:ptCount val="7"/>
                <c:pt idx="0">
                  <c:v>-0.65</c:v>
                </c:pt>
                <c:pt idx="1">
                  <c:v>-6.2E-2</c:v>
                </c:pt>
                <c:pt idx="2">
                  <c:v>0.19</c:v>
                </c:pt>
                <c:pt idx="3">
                  <c:v>0.3</c:v>
                </c:pt>
                <c:pt idx="4">
                  <c:v>0.18</c:v>
                </c:pt>
                <c:pt idx="5">
                  <c:v>-9.7000000000000003E-2</c:v>
                </c:pt>
                <c:pt idx="6">
                  <c:v>-0.46</c:v>
                </c:pt>
              </c:numCache>
            </c:numRef>
          </c:yVal>
          <c:smooth val="0"/>
        </c:ser>
        <c:dLbls>
          <c:showLegendKey val="0"/>
          <c:showVal val="0"/>
          <c:showCatName val="0"/>
          <c:showSerName val="0"/>
          <c:showPercent val="0"/>
          <c:showBubbleSize val="0"/>
        </c:dLbls>
        <c:axId val="175221760"/>
        <c:axId val="175228416"/>
      </c:scatterChart>
      <c:valAx>
        <c:axId val="175221760"/>
        <c:scaling>
          <c:orientation val="minMax"/>
          <c:max val="7"/>
        </c:scaling>
        <c:delete val="0"/>
        <c:axPos val="b"/>
        <c:title>
          <c:tx>
            <c:rich>
              <a:bodyPr rot="0" vert="horz"/>
              <a:lstStyle/>
              <a:p>
                <a:pPr>
                  <a:defRPr/>
                </a:pPr>
                <a:r>
                  <a:rPr lang="en-US"/>
                  <a:t>Cross-Sections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5228416"/>
        <c:crosses val="autoZero"/>
        <c:crossBetween val="midCat"/>
        <c:minorUnit val="1"/>
      </c:valAx>
      <c:valAx>
        <c:axId val="17522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Deviation from the longitudinal reference (mm)</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5221760"/>
        <c:crosses val="autoZero"/>
        <c:crossBetween val="midCat"/>
      </c:valAx>
      <c:spPr>
        <a:noFill/>
        <a:ln>
          <a:noFill/>
        </a:ln>
        <a:effectLst/>
      </c:spPr>
    </c:plotArea>
    <c:legend>
      <c:legendPos val="r"/>
      <c:layout>
        <c:manualLayout>
          <c:xMode val="edge"/>
          <c:yMode val="edge"/>
          <c:x val="0.62500795033266365"/>
          <c:y val="0.66007857679615778"/>
          <c:w val="0.21459229878682001"/>
          <c:h val="0.23340412323978174"/>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0"/>
          <c:tx>
            <c:strRef>
              <c:f>sib!$C$2</c:f>
              <c:strCache>
                <c:ptCount val="1"/>
                <c:pt idx="0">
                  <c:v>coil 102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sib!$A$3:$A$9</c:f>
              <c:numCache>
                <c:formatCode>General</c:formatCode>
                <c:ptCount val="7"/>
                <c:pt idx="0">
                  <c:v>1</c:v>
                </c:pt>
                <c:pt idx="1">
                  <c:v>2</c:v>
                </c:pt>
                <c:pt idx="2">
                  <c:v>3</c:v>
                </c:pt>
                <c:pt idx="3">
                  <c:v>4</c:v>
                </c:pt>
                <c:pt idx="4">
                  <c:v>5</c:v>
                </c:pt>
                <c:pt idx="5">
                  <c:v>6</c:v>
                </c:pt>
                <c:pt idx="6">
                  <c:v>7</c:v>
                </c:pt>
              </c:numCache>
            </c:numRef>
          </c:xVal>
          <c:yVal>
            <c:numRef>
              <c:f>sib!$I$22:$I$28</c:f>
              <c:numCache>
                <c:formatCode>General</c:formatCode>
                <c:ptCount val="7"/>
                <c:pt idx="0">
                  <c:v>-0.18</c:v>
                </c:pt>
                <c:pt idx="1">
                  <c:v>-0.15</c:v>
                </c:pt>
                <c:pt idx="2">
                  <c:v>-0.1</c:v>
                </c:pt>
                <c:pt idx="3">
                  <c:v>-0.05</c:v>
                </c:pt>
                <c:pt idx="4">
                  <c:v>-0.125</c:v>
                </c:pt>
                <c:pt idx="5">
                  <c:v>-0.17499999999999999</c:v>
                </c:pt>
                <c:pt idx="6">
                  <c:v>-0.14399999999999999</c:v>
                </c:pt>
              </c:numCache>
            </c:numRef>
          </c:yVal>
          <c:smooth val="0"/>
        </c:ser>
        <c:ser>
          <c:idx val="2"/>
          <c:order val="1"/>
          <c:tx>
            <c:strRef>
              <c:f>sib!$F$2</c:f>
              <c:strCache>
                <c:ptCount val="1"/>
                <c:pt idx="0">
                  <c:v>coil 103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sib!$A$3:$A$9</c:f>
              <c:numCache>
                <c:formatCode>General</c:formatCode>
                <c:ptCount val="7"/>
                <c:pt idx="0">
                  <c:v>1</c:v>
                </c:pt>
                <c:pt idx="1">
                  <c:v>2</c:v>
                </c:pt>
                <c:pt idx="2">
                  <c:v>3</c:v>
                </c:pt>
                <c:pt idx="3">
                  <c:v>4</c:v>
                </c:pt>
                <c:pt idx="4">
                  <c:v>5</c:v>
                </c:pt>
                <c:pt idx="5">
                  <c:v>6</c:v>
                </c:pt>
                <c:pt idx="6">
                  <c:v>7</c:v>
                </c:pt>
              </c:numCache>
            </c:numRef>
          </c:xVal>
          <c:yVal>
            <c:numRef>
              <c:f>sib!$O$22:$O$28</c:f>
              <c:numCache>
                <c:formatCode>General</c:formatCode>
                <c:ptCount val="7"/>
                <c:pt idx="0">
                  <c:v>-0.1</c:v>
                </c:pt>
                <c:pt idx="1">
                  <c:v>-0.14000000000000001</c:v>
                </c:pt>
                <c:pt idx="2">
                  <c:v>-0.09</c:v>
                </c:pt>
                <c:pt idx="3">
                  <c:v>-0.05</c:v>
                </c:pt>
                <c:pt idx="4">
                  <c:v>-2.5000000000000001E-2</c:v>
                </c:pt>
                <c:pt idx="5">
                  <c:v>-0.15</c:v>
                </c:pt>
                <c:pt idx="6">
                  <c:v>-0.2</c:v>
                </c:pt>
              </c:numCache>
            </c:numRef>
          </c:yVal>
          <c:smooth val="0"/>
        </c:ser>
        <c:ser>
          <c:idx val="0"/>
          <c:order val="2"/>
          <c:tx>
            <c:strRef>
              <c:f>sib!$G$2</c:f>
              <c:strCache>
                <c:ptCount val="1"/>
                <c:pt idx="0">
                  <c:v>coil 104</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sib!$S$22:$S$28</c:f>
              <c:numCache>
                <c:formatCode>General</c:formatCode>
                <c:ptCount val="7"/>
                <c:pt idx="0">
                  <c:v>1</c:v>
                </c:pt>
                <c:pt idx="1">
                  <c:v>2</c:v>
                </c:pt>
                <c:pt idx="2">
                  <c:v>3</c:v>
                </c:pt>
                <c:pt idx="3">
                  <c:v>4</c:v>
                </c:pt>
                <c:pt idx="4">
                  <c:v>5</c:v>
                </c:pt>
                <c:pt idx="5">
                  <c:v>6</c:v>
                </c:pt>
                <c:pt idx="6">
                  <c:v>7</c:v>
                </c:pt>
              </c:numCache>
            </c:numRef>
          </c:xVal>
          <c:yVal>
            <c:numRef>
              <c:f>sib!$U$22:$U$28</c:f>
              <c:numCache>
                <c:formatCode>General</c:formatCode>
                <c:ptCount val="7"/>
                <c:pt idx="0">
                  <c:v>-0.1</c:v>
                </c:pt>
                <c:pt idx="2">
                  <c:v>-0.2</c:v>
                </c:pt>
                <c:pt idx="3">
                  <c:v>-0.04</c:v>
                </c:pt>
                <c:pt idx="4">
                  <c:v>-0.02</c:v>
                </c:pt>
                <c:pt idx="5">
                  <c:v>-0.05</c:v>
                </c:pt>
                <c:pt idx="6">
                  <c:v>-0.2</c:v>
                </c:pt>
              </c:numCache>
            </c:numRef>
          </c:yVal>
          <c:smooth val="0"/>
        </c:ser>
        <c:dLbls>
          <c:showLegendKey val="0"/>
          <c:showVal val="0"/>
          <c:showCatName val="0"/>
          <c:showSerName val="0"/>
          <c:showPercent val="0"/>
          <c:showBubbleSize val="0"/>
        </c:dLbls>
        <c:axId val="173748608"/>
        <c:axId val="173750912"/>
      </c:scatterChart>
      <c:valAx>
        <c:axId val="173748608"/>
        <c:scaling>
          <c:orientation val="minMax"/>
          <c:max val="7"/>
        </c:scaling>
        <c:delete val="0"/>
        <c:axPos val="b"/>
        <c:title>
          <c:tx>
            <c:rich>
              <a:bodyPr rot="0" vert="horz"/>
              <a:lstStyle/>
              <a:p>
                <a:pPr>
                  <a:defRPr/>
                </a:pPr>
                <a:r>
                  <a:rPr lang="en-US"/>
                  <a:t>Cross-Sections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3750912"/>
        <c:crosses val="autoZero"/>
        <c:crossBetween val="midCat"/>
        <c:minorUnit val="1"/>
      </c:valAx>
      <c:valAx>
        <c:axId val="173750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lgn="ctr" rtl="0">
                  <a:defRPr/>
                </a:pPr>
                <a:r>
                  <a:rPr lang="en-GB" dirty="0"/>
                  <a:t>Deviation from the nominal radial coil thickness</a:t>
                </a:r>
                <a:r>
                  <a:rPr lang="en-US" dirty="0"/>
                  <a:t> (mm</a:t>
                </a:r>
                <a:r>
                  <a:rPr lang="en-US" dirty="0" smtClean="0"/>
                  <a:t>)</a:t>
                </a:r>
                <a:endParaRPr lang="en-GB"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3748608"/>
        <c:crosses val="autoZero"/>
        <c:crossBetween val="midCat"/>
      </c:valAx>
      <c:spPr>
        <a:noFill/>
        <a:ln>
          <a:noFill/>
        </a:ln>
        <a:effectLst/>
      </c:spPr>
    </c:plotArea>
    <c:legend>
      <c:legendPos val="r"/>
      <c:layout>
        <c:manualLayout>
          <c:xMode val="edge"/>
          <c:yMode val="edge"/>
          <c:x val="0.20597192493419858"/>
          <c:y val="0.13930609555548296"/>
          <c:w val="0.2084896529230037"/>
          <c:h val="0.1750530924298363"/>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coil 101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Sheet1!$A$14:$A$18</c:f>
              <c:numCache>
                <c:formatCode>General</c:formatCode>
                <c:ptCount val="5"/>
                <c:pt idx="0">
                  <c:v>2</c:v>
                </c:pt>
                <c:pt idx="1">
                  <c:v>3</c:v>
                </c:pt>
                <c:pt idx="2">
                  <c:v>4</c:v>
                </c:pt>
                <c:pt idx="3">
                  <c:v>5</c:v>
                </c:pt>
                <c:pt idx="4">
                  <c:v>6</c:v>
                </c:pt>
              </c:numCache>
            </c:numRef>
          </c:xVal>
          <c:yVal>
            <c:numRef>
              <c:f>Sheet1!$D$14:$D$18</c:f>
              <c:numCache>
                <c:formatCode>General</c:formatCode>
                <c:ptCount val="5"/>
                <c:pt idx="0">
                  <c:v>-0.3</c:v>
                </c:pt>
                <c:pt idx="1">
                  <c:v>-0.30000000000000004</c:v>
                </c:pt>
                <c:pt idx="3">
                  <c:v>-0.30499999999999999</c:v>
                </c:pt>
                <c:pt idx="4">
                  <c:v>-0.3</c:v>
                </c:pt>
              </c:numCache>
            </c:numRef>
          </c:yVal>
          <c:smooth val="0"/>
        </c:ser>
        <c:ser>
          <c:idx val="1"/>
          <c:order val="1"/>
          <c:tx>
            <c:v>coil 102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Sheet1!$G$14:$G$18</c:f>
              <c:numCache>
                <c:formatCode>General</c:formatCode>
                <c:ptCount val="5"/>
                <c:pt idx="0">
                  <c:v>2</c:v>
                </c:pt>
                <c:pt idx="1">
                  <c:v>3</c:v>
                </c:pt>
                <c:pt idx="2">
                  <c:v>4</c:v>
                </c:pt>
                <c:pt idx="3">
                  <c:v>5</c:v>
                </c:pt>
                <c:pt idx="4">
                  <c:v>6</c:v>
                </c:pt>
              </c:numCache>
            </c:numRef>
          </c:xVal>
          <c:yVal>
            <c:numRef>
              <c:f>Sheet1!$J$14:$J$18</c:f>
              <c:numCache>
                <c:formatCode>General</c:formatCode>
                <c:ptCount val="5"/>
                <c:pt idx="0">
                  <c:v>-0.18</c:v>
                </c:pt>
                <c:pt idx="1">
                  <c:v>-0.04</c:v>
                </c:pt>
                <c:pt idx="2">
                  <c:v>-0.17</c:v>
                </c:pt>
                <c:pt idx="3">
                  <c:v>-0.3</c:v>
                </c:pt>
                <c:pt idx="4">
                  <c:v>-0.38</c:v>
                </c:pt>
              </c:numCache>
            </c:numRef>
          </c:yVal>
          <c:smooth val="0"/>
        </c:ser>
        <c:ser>
          <c:idx val="2"/>
          <c:order val="2"/>
          <c:tx>
            <c:v>coil 103</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Sheet1!$M$14:$M$18</c:f>
              <c:numCache>
                <c:formatCode>General</c:formatCode>
                <c:ptCount val="5"/>
                <c:pt idx="0">
                  <c:v>2</c:v>
                </c:pt>
                <c:pt idx="1">
                  <c:v>3</c:v>
                </c:pt>
                <c:pt idx="2">
                  <c:v>4</c:v>
                </c:pt>
                <c:pt idx="3">
                  <c:v>5</c:v>
                </c:pt>
                <c:pt idx="4">
                  <c:v>6</c:v>
                </c:pt>
              </c:numCache>
            </c:numRef>
          </c:xVal>
          <c:yVal>
            <c:numRef>
              <c:f>Sheet1!$P$14:$P$18</c:f>
              <c:numCache>
                <c:formatCode>General</c:formatCode>
                <c:ptCount val="5"/>
                <c:pt idx="0">
                  <c:v>-0.2</c:v>
                </c:pt>
                <c:pt idx="1">
                  <c:v>-0.154</c:v>
                </c:pt>
                <c:pt idx="2">
                  <c:v>0</c:v>
                </c:pt>
                <c:pt idx="3">
                  <c:v>-0.02</c:v>
                </c:pt>
                <c:pt idx="4">
                  <c:v>-0.27500000000000002</c:v>
                </c:pt>
              </c:numCache>
            </c:numRef>
          </c:yVal>
          <c:smooth val="0"/>
        </c:ser>
        <c:ser>
          <c:idx val="3"/>
          <c:order val="3"/>
          <c:tx>
            <c:v>coil 104</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Sheet1!$S$14:$S$18</c:f>
              <c:numCache>
                <c:formatCode>General</c:formatCode>
                <c:ptCount val="5"/>
                <c:pt idx="0">
                  <c:v>2</c:v>
                </c:pt>
                <c:pt idx="1">
                  <c:v>3</c:v>
                </c:pt>
                <c:pt idx="2">
                  <c:v>4</c:v>
                </c:pt>
                <c:pt idx="3">
                  <c:v>5</c:v>
                </c:pt>
                <c:pt idx="4">
                  <c:v>6</c:v>
                </c:pt>
              </c:numCache>
            </c:numRef>
          </c:xVal>
          <c:yVal>
            <c:numRef>
              <c:f>Sheet1!$V$14:$V$18</c:f>
              <c:numCache>
                <c:formatCode>General</c:formatCode>
                <c:ptCount val="5"/>
                <c:pt idx="0">
                  <c:v>-8.5999999999999993E-2</c:v>
                </c:pt>
                <c:pt idx="1">
                  <c:v>-0.21000000000000002</c:v>
                </c:pt>
                <c:pt idx="2">
                  <c:v>-0.22</c:v>
                </c:pt>
                <c:pt idx="3">
                  <c:v>-0.12000000000000001</c:v>
                </c:pt>
                <c:pt idx="4">
                  <c:v>-0.27</c:v>
                </c:pt>
              </c:numCache>
            </c:numRef>
          </c:yVal>
          <c:smooth val="0"/>
        </c:ser>
        <c:dLbls>
          <c:showLegendKey val="0"/>
          <c:showVal val="0"/>
          <c:showCatName val="0"/>
          <c:showSerName val="0"/>
          <c:showPercent val="0"/>
          <c:showBubbleSize val="0"/>
        </c:dLbls>
        <c:axId val="176389120"/>
        <c:axId val="176420352"/>
      </c:scatterChart>
      <c:valAx>
        <c:axId val="176389120"/>
        <c:scaling>
          <c:orientation val="minMax"/>
        </c:scaling>
        <c:delete val="0"/>
        <c:axPos val="b"/>
        <c:title>
          <c:tx>
            <c:rich>
              <a:bodyPr rot="0" vert="horz"/>
              <a:lstStyle/>
              <a:p>
                <a:pPr>
                  <a:defRPr/>
                </a:pPr>
                <a:r>
                  <a:rPr lang="en-GB"/>
                  <a:t>Cross-Sections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6420352"/>
        <c:crosses val="autoZero"/>
        <c:crossBetween val="midCat"/>
      </c:valAx>
      <c:valAx>
        <c:axId val="176420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AAS (mm)</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76389120"/>
        <c:crosses val="autoZero"/>
        <c:crossBetween val="midCat"/>
      </c:valAx>
      <c:spPr>
        <a:noFill/>
        <a:ln>
          <a:noFill/>
        </a:ln>
        <a:effectLst/>
      </c:spPr>
    </c:plotArea>
    <c:legend>
      <c:legendPos val="r"/>
      <c:layout>
        <c:manualLayout>
          <c:xMode val="edge"/>
          <c:yMode val="edge"/>
          <c:x val="0.11512149396318977"/>
          <c:y val="0.63483329793887233"/>
          <c:w val="0.2932093602833456"/>
          <c:h val="0.2507612734283543"/>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coil 101</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Sheet1!$A$14:$A$18</c:f>
              <c:numCache>
                <c:formatCode>General</c:formatCode>
                <c:ptCount val="5"/>
                <c:pt idx="0">
                  <c:v>2</c:v>
                </c:pt>
                <c:pt idx="1">
                  <c:v>3</c:v>
                </c:pt>
                <c:pt idx="2">
                  <c:v>4</c:v>
                </c:pt>
                <c:pt idx="3">
                  <c:v>5</c:v>
                </c:pt>
                <c:pt idx="4">
                  <c:v>6</c:v>
                </c:pt>
              </c:numCache>
            </c:numRef>
          </c:xVal>
          <c:yVal>
            <c:numRef>
              <c:f>Sheet1!$E$14:$E$18</c:f>
              <c:numCache>
                <c:formatCode>General</c:formatCode>
                <c:ptCount val="5"/>
                <c:pt idx="0">
                  <c:v>0</c:v>
                </c:pt>
                <c:pt idx="1">
                  <c:v>1.999999999999999E-2</c:v>
                </c:pt>
                <c:pt idx="3">
                  <c:v>5.4999999999999993E-2</c:v>
                </c:pt>
                <c:pt idx="4">
                  <c:v>0</c:v>
                </c:pt>
              </c:numCache>
            </c:numRef>
          </c:yVal>
          <c:smooth val="0"/>
        </c:ser>
        <c:ser>
          <c:idx val="1"/>
          <c:order val="1"/>
          <c:tx>
            <c:v>coil 102</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Sheet1!$G$14:$G$18</c:f>
              <c:numCache>
                <c:formatCode>General</c:formatCode>
                <c:ptCount val="5"/>
                <c:pt idx="0">
                  <c:v>2</c:v>
                </c:pt>
                <c:pt idx="1">
                  <c:v>3</c:v>
                </c:pt>
                <c:pt idx="2">
                  <c:v>4</c:v>
                </c:pt>
                <c:pt idx="3">
                  <c:v>5</c:v>
                </c:pt>
                <c:pt idx="4">
                  <c:v>6</c:v>
                </c:pt>
              </c:numCache>
            </c:numRef>
          </c:xVal>
          <c:yVal>
            <c:numRef>
              <c:f>Sheet1!$K$14:$K$18</c:f>
              <c:numCache>
                <c:formatCode>General</c:formatCode>
                <c:ptCount val="5"/>
                <c:pt idx="0">
                  <c:v>-0.14000000000000001</c:v>
                </c:pt>
                <c:pt idx="1">
                  <c:v>0</c:v>
                </c:pt>
                <c:pt idx="2">
                  <c:v>-0.03</c:v>
                </c:pt>
                <c:pt idx="3">
                  <c:v>0</c:v>
                </c:pt>
                <c:pt idx="4">
                  <c:v>0</c:v>
                </c:pt>
              </c:numCache>
            </c:numRef>
          </c:yVal>
          <c:smooth val="0"/>
        </c:ser>
        <c:ser>
          <c:idx val="2"/>
          <c:order val="2"/>
          <c:tx>
            <c:v>coil 103</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Sheet1!$M$14:$M$18</c:f>
              <c:numCache>
                <c:formatCode>General</c:formatCode>
                <c:ptCount val="5"/>
                <c:pt idx="0">
                  <c:v>2</c:v>
                </c:pt>
                <c:pt idx="1">
                  <c:v>3</c:v>
                </c:pt>
                <c:pt idx="2">
                  <c:v>4</c:v>
                </c:pt>
                <c:pt idx="3">
                  <c:v>5</c:v>
                </c:pt>
                <c:pt idx="4">
                  <c:v>6</c:v>
                </c:pt>
              </c:numCache>
            </c:numRef>
          </c:xVal>
          <c:yVal>
            <c:numRef>
              <c:f>Sheet1!$Q$14:$Q$18</c:f>
              <c:numCache>
                <c:formatCode>General</c:formatCode>
                <c:ptCount val="5"/>
                <c:pt idx="0">
                  <c:v>-8.0000000000000016E-2</c:v>
                </c:pt>
                <c:pt idx="1">
                  <c:v>-7.400000000000001E-2</c:v>
                </c:pt>
                <c:pt idx="2">
                  <c:v>-0.1</c:v>
                </c:pt>
                <c:pt idx="3">
                  <c:v>0</c:v>
                </c:pt>
                <c:pt idx="4">
                  <c:v>2.4999999999999994E-2</c:v>
                </c:pt>
              </c:numCache>
            </c:numRef>
          </c:yVal>
          <c:smooth val="0"/>
        </c:ser>
        <c:ser>
          <c:idx val="3"/>
          <c:order val="3"/>
          <c:tx>
            <c:v>coil 104</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Sheet1!$S$14:$S$18</c:f>
              <c:numCache>
                <c:formatCode>General</c:formatCode>
                <c:ptCount val="5"/>
                <c:pt idx="0">
                  <c:v>2</c:v>
                </c:pt>
                <c:pt idx="1">
                  <c:v>3</c:v>
                </c:pt>
                <c:pt idx="2">
                  <c:v>4</c:v>
                </c:pt>
                <c:pt idx="3">
                  <c:v>5</c:v>
                </c:pt>
                <c:pt idx="4">
                  <c:v>6</c:v>
                </c:pt>
              </c:numCache>
            </c:numRef>
          </c:xVal>
          <c:yVal>
            <c:numRef>
              <c:f>Sheet1!$W$14:$W$18</c:f>
              <c:numCache>
                <c:formatCode>General</c:formatCode>
                <c:ptCount val="5"/>
                <c:pt idx="0">
                  <c:v>-5.9999999999999984E-3</c:v>
                </c:pt>
                <c:pt idx="1">
                  <c:v>-7.0000000000000007E-2</c:v>
                </c:pt>
                <c:pt idx="2">
                  <c:v>-1.999999999999999E-2</c:v>
                </c:pt>
                <c:pt idx="3">
                  <c:v>-0.08</c:v>
                </c:pt>
                <c:pt idx="4">
                  <c:v>-7.0000000000000007E-2</c:v>
                </c:pt>
              </c:numCache>
            </c:numRef>
          </c:yVal>
          <c:smooth val="0"/>
        </c:ser>
        <c:dLbls>
          <c:showLegendKey val="0"/>
          <c:showVal val="0"/>
          <c:showCatName val="0"/>
          <c:showSerName val="0"/>
          <c:showPercent val="0"/>
          <c:showBubbleSize val="0"/>
        </c:dLbls>
        <c:axId val="180069120"/>
        <c:axId val="180071424"/>
      </c:scatterChart>
      <c:valAx>
        <c:axId val="180069120"/>
        <c:scaling>
          <c:orientation val="minMax"/>
        </c:scaling>
        <c:delete val="0"/>
        <c:axPos val="b"/>
        <c:title>
          <c:tx>
            <c:rich>
              <a:bodyPr rot="0" vert="horz"/>
              <a:lstStyle/>
              <a:p>
                <a:pPr>
                  <a:defRPr/>
                </a:pPr>
                <a:r>
                  <a:rPr lang="en-GB"/>
                  <a:t>Cross-Sections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80071424"/>
        <c:crosses val="autoZero"/>
        <c:crossBetween val="midCat"/>
      </c:valAx>
      <c:valAx>
        <c:axId val="180071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CSA(mm)</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80069120"/>
        <c:crosses val="autoZero"/>
        <c:crossBetween val="midCat"/>
      </c:valAx>
      <c:spPr>
        <a:noFill/>
        <a:ln>
          <a:noFill/>
        </a:ln>
        <a:effectLst/>
      </c:spPr>
    </c:plotArea>
    <c:legend>
      <c:legendPos val="r"/>
      <c:layout>
        <c:manualLayout>
          <c:xMode val="edge"/>
          <c:yMode val="edge"/>
          <c:x val="0.70900181412591579"/>
          <c:y val="0.68955558959146168"/>
          <c:w val="0.25618845713049426"/>
          <c:h val="0.21595177828652501"/>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2440" y="2999945"/>
            <a:ext cx="1102596" cy="1091515"/>
          </a:xfrm>
          <a:prstGeom prst="rect">
            <a:avLst/>
          </a:prstGeom>
        </p:spPr>
      </p:pic>
    </p:spTree>
    <p:extLst>
      <p:ext uri="{BB962C8B-B14F-4D97-AF65-F5344CB8AC3E}">
        <p14:creationId xmlns:p14="http://schemas.microsoft.com/office/powerpoint/2010/main" val="3392212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6"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22052045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141594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1125207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1606318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48307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114800" cy="483076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934200" y="6335713"/>
            <a:ext cx="1146175" cy="365125"/>
          </a:xfrm>
          <a:prstGeom prst="rect">
            <a:avLst/>
          </a:prstGeom>
        </p:spPr>
        <p:txBody>
          <a:bodyPr/>
          <a:lstStyle>
            <a:lvl1pPr algn="l">
              <a:defRPr sz="1300">
                <a:solidFill>
                  <a:schemeClr val="tx2"/>
                </a:solidFill>
              </a:defRPr>
            </a:lvl1pPr>
          </a:lstStyle>
          <a:p>
            <a:pPr>
              <a:defRPr/>
            </a:pPr>
            <a:r>
              <a:rPr lang="en-US" smtClean="0">
                <a:solidFill>
                  <a:srgbClr val="0C377B"/>
                </a:solidFill>
              </a:rPr>
              <a:t>01/04/2014</a:t>
            </a:r>
            <a:endParaRPr lang="en-US" dirty="0">
              <a:solidFill>
                <a:srgbClr val="0C377B"/>
              </a:solidFill>
            </a:endParaRPr>
          </a:p>
        </p:txBody>
      </p:sp>
      <p:sp>
        <p:nvSpPr>
          <p:cNvPr id="6" name="Footer Placeholder 5"/>
          <p:cNvSpPr>
            <a:spLocks noGrp="1"/>
          </p:cNvSpPr>
          <p:nvPr>
            <p:ph type="ftr" sz="quarter" idx="11"/>
          </p:nvPr>
        </p:nvSpPr>
        <p:spPr>
          <a:xfrm>
            <a:off x="3124200" y="6324600"/>
            <a:ext cx="2895600" cy="365125"/>
          </a:xfrm>
          <a:prstGeom prst="rect">
            <a:avLst/>
          </a:prstGeom>
        </p:spPr>
        <p:txBody>
          <a:bodyPr/>
          <a:lstStyle>
            <a:lvl1pPr>
              <a:defRPr sz="1400">
                <a:solidFill>
                  <a:schemeClr val="tx2"/>
                </a:solidFill>
              </a:defRPr>
            </a:lvl1pPr>
          </a:lstStyle>
          <a:p>
            <a:pPr>
              <a:defRPr/>
            </a:pPr>
            <a:r>
              <a:rPr lang="es-ES" smtClean="0">
                <a:solidFill>
                  <a:srgbClr val="0C377B"/>
                </a:solidFill>
              </a:rPr>
              <a:t>P. Ferracin, S. Izquierdo Bermudez, J. Mazet, J. C. Perez, X. Sarasola</a:t>
            </a:r>
            <a:endParaRPr lang="en-US" dirty="0">
              <a:solidFill>
                <a:srgbClr val="0C377B"/>
              </a:solidFill>
            </a:endParaRPr>
          </a:p>
        </p:txBody>
      </p:sp>
      <p:sp>
        <p:nvSpPr>
          <p:cNvPr id="7" name="Slide Number Placeholder 6"/>
          <p:cNvSpPr>
            <a:spLocks noGrp="1"/>
          </p:cNvSpPr>
          <p:nvPr>
            <p:ph type="sldNum" sz="quarter" idx="12"/>
          </p:nvPr>
        </p:nvSpPr>
        <p:spPr>
          <a:xfrm>
            <a:off x="8153400" y="6324600"/>
            <a:ext cx="609600" cy="365125"/>
          </a:xfrm>
        </p:spPr>
        <p:txBody>
          <a:bodyPr/>
          <a:lstStyle>
            <a:lvl1pPr>
              <a:defRPr sz="1400">
                <a:solidFill>
                  <a:schemeClr val="tx2"/>
                </a:solidFill>
              </a:defRPr>
            </a:lvl1pPr>
          </a:lstStyle>
          <a:p>
            <a:pPr>
              <a:defRPr/>
            </a:pPr>
            <a:fld id="{B4F978B0-7DEB-4CEB-A436-DEA996D962DE}" type="slidenum">
              <a:rPr lang="en-US">
                <a:solidFill>
                  <a:srgbClr val="0C377B"/>
                </a:solidFill>
              </a:rPr>
              <a:pPr>
                <a:defRPr/>
              </a:pPr>
              <a:t>‹#›</a:t>
            </a:fld>
            <a:endParaRPr lang="en-US" dirty="0">
              <a:solidFill>
                <a:srgbClr val="0C377B"/>
              </a:solidFill>
            </a:endParaRPr>
          </a:p>
        </p:txBody>
      </p:sp>
    </p:spTree>
    <p:extLst>
      <p:ext uri="{BB962C8B-B14F-4D97-AF65-F5344CB8AC3E}">
        <p14:creationId xmlns:p14="http://schemas.microsoft.com/office/powerpoint/2010/main" val="391984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DC768E-6ED1-40E1-9188-085BB17D4BEF}" type="datetimeFigureOut">
              <a:rPr lang="en-GB">
                <a:solidFill>
                  <a:srgbClr val="0C377B"/>
                </a:solidFill>
              </a:rPr>
              <a:pPr/>
              <a:t>12/05/2015</a:t>
            </a:fld>
            <a:endParaRPr lang="en-GB">
              <a:solidFill>
                <a:srgbClr val="0C377B"/>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0C377B"/>
              </a:solidFill>
            </a:endParaRPr>
          </a:p>
        </p:txBody>
      </p:sp>
      <p:sp>
        <p:nvSpPr>
          <p:cNvPr id="6" name="Slide Number Placeholder 5"/>
          <p:cNvSpPr>
            <a:spLocks noGrp="1"/>
          </p:cNvSpPr>
          <p:nvPr>
            <p:ph type="sldNum" sz="quarter" idx="12"/>
          </p:nvPr>
        </p:nvSpPr>
        <p:spPr/>
        <p:txBody>
          <a:bodyPr/>
          <a:lstStyle/>
          <a:p>
            <a:fld id="{8D2A6AEC-A3D3-4DD5-A290-34F2876144B1}"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428414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37827766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9"/>
          </a:xfrm>
          <a:solidFill>
            <a:schemeClr val="tx1"/>
          </a:solidFill>
        </p:spPr>
        <p:txBody>
          <a:bodyPr/>
          <a:lstStyle>
            <a:lvl1pPr algn="l">
              <a:defRPr>
                <a:solidFill>
                  <a:schemeClr val="bg1"/>
                </a:solidFill>
              </a:defRPr>
            </a:lvl1pPr>
          </a:lstStyle>
          <a:p>
            <a:r>
              <a:rPr kumimoji="0" lang="en-US" dirty="0" smtClean="0"/>
              <a:t>Click to edit Master title style</a:t>
            </a:r>
            <a:endParaRPr kumimoji="0" lang="en-US" dirty="0"/>
          </a:p>
        </p:txBody>
      </p:sp>
      <p:sp>
        <p:nvSpPr>
          <p:cNvPr id="3" name="Espace réservé du contenu 2"/>
          <p:cNvSpPr>
            <a:spLocks noGrp="1"/>
          </p:cNvSpPr>
          <p:nvPr>
            <p:ph idx="1"/>
          </p:nvPr>
        </p:nvSpPr>
        <p:spPr>
          <a:xfrm>
            <a:off x="457200" y="1124744"/>
            <a:ext cx="8226854" cy="4868283"/>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a:xfrm>
            <a:off x="8172400" y="635635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
        <p:nvSpPr>
          <p:cNvPr id="7" name="TextBox 6"/>
          <p:cNvSpPr txBox="1"/>
          <p:nvPr userDrawn="1"/>
        </p:nvSpPr>
        <p:spPr>
          <a:xfrm>
            <a:off x="2501561" y="6586265"/>
            <a:ext cx="4140877" cy="261610"/>
          </a:xfrm>
          <a:prstGeom prst="rect">
            <a:avLst/>
          </a:prstGeom>
          <a:noFill/>
        </p:spPr>
        <p:txBody>
          <a:bodyPr wrap="none" rtlCol="0">
            <a:spAutoFit/>
          </a:bodyPr>
          <a:lstStyle/>
          <a:p>
            <a:pPr>
              <a:defRPr/>
            </a:pPr>
            <a:r>
              <a:rPr lang="en-GB" sz="1100" dirty="0" smtClean="0"/>
              <a:t>M. Semeraro, E. Cavanna, P. Ferracin, </a:t>
            </a:r>
            <a:r>
              <a:rPr lang="es-ES" sz="1100" dirty="0" smtClean="0">
                <a:solidFill>
                  <a:srgbClr val="0C377B"/>
                </a:solidFill>
              </a:rPr>
              <a:t>S</a:t>
            </a:r>
            <a:r>
              <a:rPr lang="es-ES" sz="1100" dirty="0">
                <a:solidFill>
                  <a:srgbClr val="0C377B"/>
                </a:solidFill>
              </a:rPr>
              <a:t>. </a:t>
            </a:r>
            <a:r>
              <a:rPr lang="es-ES" sz="1100" dirty="0" smtClean="0">
                <a:solidFill>
                  <a:srgbClr val="0C377B"/>
                </a:solidFill>
              </a:rPr>
              <a:t>Izquierdo, J.C. Perez</a:t>
            </a:r>
            <a:endParaRPr lang="en-US" sz="1100" dirty="0">
              <a:solidFill>
                <a:srgbClr val="0C377B"/>
              </a:solidFill>
            </a:endParaRPr>
          </a:p>
        </p:txBody>
      </p:sp>
    </p:spTree>
    <p:extLst>
      <p:ext uri="{BB962C8B-B14F-4D97-AF65-F5344CB8AC3E}">
        <p14:creationId xmlns:p14="http://schemas.microsoft.com/office/powerpoint/2010/main" val="2320210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53350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8172400" y="635635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3003966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5"/>
          <p:cNvSpPr>
            <a:spLocks noGrp="1"/>
          </p:cNvSpPr>
          <p:nvPr>
            <p:ph type="sldNum" sz="quarter" idx="12"/>
          </p:nvPr>
        </p:nvSpPr>
        <p:spPr>
          <a:xfrm>
            <a:off x="8172400" y="635635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18895162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4" name="Slide Number Placeholder 5"/>
          <p:cNvSpPr>
            <a:spLocks noGrp="1"/>
          </p:cNvSpPr>
          <p:nvPr>
            <p:ph type="sldNum" sz="quarter" idx="12"/>
          </p:nvPr>
        </p:nvSpPr>
        <p:spPr>
          <a:xfrm>
            <a:off x="8460432" y="6309320"/>
            <a:ext cx="514400" cy="385018"/>
          </a:xfrm>
          <a:prstGeom prst="rect">
            <a:avLst/>
          </a:prstGeom>
        </p:spPr>
        <p:txBody>
          <a:bodyPr/>
          <a:lstStyle/>
          <a:p>
            <a:fld id="{91FE0CF9-301C-4DC2-9DD4-D8FCF2197C95}" type="slidenum">
              <a:rPr lang="en-GB" smtClean="0">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2517583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909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Espace réservé pour une image  4"/>
          <p:cNvSpPr>
            <a:spLocks noGrp="1"/>
          </p:cNvSpPr>
          <p:nvPr>
            <p:ph type="pic" sz="quarter" idx="10" hasCustomPrompt="1"/>
          </p:nvPr>
        </p:nvSpPr>
        <p:spPr>
          <a:xfrm>
            <a:off x="996950" y="6525344"/>
            <a:ext cx="7687104" cy="237406"/>
          </a:xfrm>
        </p:spPr>
        <p:txBody>
          <a:bodyPr>
            <a:normAutofit/>
          </a:bodyPr>
          <a:lstStyle>
            <a:lvl1pPr marL="36576" indent="0" algn="ctr">
              <a:buNone/>
              <a:defRPr sz="1400">
                <a:solidFill>
                  <a:schemeClr val="accent4"/>
                </a:solidFill>
              </a:defRPr>
            </a:lvl1pPr>
          </a:lstStyle>
          <a:p>
            <a:r>
              <a:rPr lang="fr-FR" dirty="0" smtClean="0"/>
              <a:t>Susana Izquierdo Bermudez</a:t>
            </a:r>
            <a:endParaRPr lang="fr-FR" dirty="0"/>
          </a:p>
        </p:txBody>
      </p:sp>
    </p:spTree>
    <p:extLst>
      <p:ext uri="{BB962C8B-B14F-4D97-AF65-F5344CB8AC3E}">
        <p14:creationId xmlns:p14="http://schemas.microsoft.com/office/powerpoint/2010/main" val="11295650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3" name="Image 2" descr="bande-02.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49" y="6124202"/>
            <a:ext cx="9144000" cy="707202"/>
          </a:xfrm>
          <a:prstGeom prst="rect">
            <a:avLst/>
          </a:prstGeom>
        </p:spPr>
      </p:pic>
      <p:sp>
        <p:nvSpPr>
          <p:cNvPr id="5" name="Slide Number Placeholder 5"/>
          <p:cNvSpPr>
            <a:spLocks noGrp="1"/>
          </p:cNvSpPr>
          <p:nvPr>
            <p:ph type="sldNum" sz="quarter" idx="4"/>
          </p:nvPr>
        </p:nvSpPr>
        <p:spPr>
          <a:xfrm>
            <a:off x="8172400" y="6356350"/>
            <a:ext cx="514400" cy="385018"/>
          </a:xfrm>
          <a:prstGeom prst="rect">
            <a:avLst/>
          </a:prstGeom>
        </p:spPr>
        <p:txBody>
          <a:bodyPr/>
          <a:lstStyle/>
          <a:p>
            <a:fld id="{91FE0CF9-301C-4DC2-9DD4-D8FCF2197C95}" type="slidenum">
              <a:rPr lang="en-GB">
                <a:solidFill>
                  <a:srgbClr val="0C377B"/>
                </a:solidFill>
              </a:rPr>
              <a:pPr/>
              <a:t>‹#›</a:t>
            </a:fld>
            <a:endParaRPr lang="en-GB">
              <a:solidFill>
                <a:srgbClr val="0C377B"/>
              </a:solidFill>
            </a:endParaRPr>
          </a:p>
        </p:txBody>
      </p:sp>
    </p:spTree>
    <p:extLst>
      <p:ext uri="{BB962C8B-B14F-4D97-AF65-F5344CB8AC3E}">
        <p14:creationId xmlns:p14="http://schemas.microsoft.com/office/powerpoint/2010/main" val="2351270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SQXF Coil Metrology Report</a:t>
            </a:r>
            <a:endParaRPr lang="en-GB" dirty="0"/>
          </a:p>
        </p:txBody>
      </p:sp>
      <p:sp>
        <p:nvSpPr>
          <p:cNvPr id="3" name="Text Placeholder 2"/>
          <p:cNvSpPr>
            <a:spLocks noGrp="1"/>
          </p:cNvSpPr>
          <p:nvPr>
            <p:ph type="body" idx="1"/>
          </p:nvPr>
        </p:nvSpPr>
        <p:spPr>
          <a:xfrm>
            <a:off x="431800" y="1329869"/>
            <a:ext cx="7956624" cy="1066688"/>
          </a:xfrm>
        </p:spPr>
        <p:txBody>
          <a:bodyPr/>
          <a:lstStyle/>
          <a:p>
            <a:r>
              <a:rPr lang="en-GB" dirty="0" smtClean="0"/>
              <a:t>Michela Semeraro, Eugenio Cavanna, Paolo </a:t>
            </a:r>
            <a:r>
              <a:rPr lang="en-GB" dirty="0"/>
              <a:t>Ferracin, </a:t>
            </a:r>
            <a:r>
              <a:rPr lang="en-GB" dirty="0" smtClean="0"/>
              <a:t>Juan Carlos Perez</a:t>
            </a:r>
            <a:endParaRPr lang="en-GB" dirty="0"/>
          </a:p>
        </p:txBody>
      </p:sp>
      <p:sp>
        <p:nvSpPr>
          <p:cNvPr id="4" name="Rectangle 3"/>
          <p:cNvSpPr/>
          <p:nvPr/>
        </p:nvSpPr>
        <p:spPr>
          <a:xfrm>
            <a:off x="341784" y="5030002"/>
            <a:ext cx="8460432" cy="646331"/>
          </a:xfrm>
          <a:prstGeom prst="rect">
            <a:avLst/>
          </a:prstGeom>
        </p:spPr>
        <p:txBody>
          <a:bodyPr wrap="square">
            <a:spAutoFit/>
          </a:bodyPr>
          <a:lstStyle/>
          <a:p>
            <a:pPr algn="ctr"/>
            <a:r>
              <a:rPr lang="en-GB" dirty="0"/>
              <a:t>Joint </a:t>
            </a:r>
            <a:r>
              <a:rPr lang="en-GB" dirty="0" err="1"/>
              <a:t>HiLumi</a:t>
            </a:r>
            <a:r>
              <a:rPr lang="en-GB" dirty="0"/>
              <a:t> LHC-LARP Annual Meeting/24th LARP Collaboration Meeting</a:t>
            </a:r>
          </a:p>
          <a:p>
            <a:pPr algn="ctr"/>
            <a:r>
              <a:rPr lang="en-GB" dirty="0"/>
              <a:t>12</a:t>
            </a:r>
            <a:r>
              <a:rPr lang="en-GB" baseline="30000" dirty="0"/>
              <a:t>th</a:t>
            </a:r>
            <a:r>
              <a:rPr lang="en-GB" dirty="0"/>
              <a:t> May, 2015</a:t>
            </a:r>
          </a:p>
        </p:txBody>
      </p:sp>
    </p:spTree>
    <p:extLst>
      <p:ext uri="{BB962C8B-B14F-4D97-AF65-F5344CB8AC3E}">
        <p14:creationId xmlns:p14="http://schemas.microsoft.com/office/powerpoint/2010/main" val="327618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6380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101 – Mid Planes deviation</a:t>
            </a:r>
            <a:endParaRPr lang="en-GB" dirty="0"/>
          </a:p>
        </p:txBody>
      </p:sp>
      <p:pic>
        <p:nvPicPr>
          <p:cNvPr id="5" name="Content Placeholder 4"/>
          <p:cNvPicPr>
            <a:picLocks noGrp="1" noChangeAspect="1"/>
          </p:cNvPicPr>
          <p:nvPr>
            <p:ph idx="1"/>
          </p:nvPr>
        </p:nvPicPr>
        <p:blipFill>
          <a:blip r:embed="rId2"/>
          <a:stretch>
            <a:fillRect/>
          </a:stretch>
        </p:blipFill>
        <p:spPr>
          <a:xfrm>
            <a:off x="1223628" y="1124744"/>
            <a:ext cx="6696744" cy="4025171"/>
          </a:xfrm>
          <a:prstGeom prst="rect">
            <a:avLst/>
          </a:prstGeom>
        </p:spPr>
      </p:pic>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11</a:t>
            </a:fld>
            <a:endParaRPr lang="en-GB">
              <a:solidFill>
                <a:srgbClr val="0C377B"/>
              </a:solidFill>
            </a:endParaRPr>
          </a:p>
        </p:txBody>
      </p:sp>
      <p:sp>
        <p:nvSpPr>
          <p:cNvPr id="6" name="TextBox 5"/>
          <p:cNvSpPr txBox="1"/>
          <p:nvPr/>
        </p:nvSpPr>
        <p:spPr>
          <a:xfrm>
            <a:off x="539552" y="5445224"/>
            <a:ext cx="7632848" cy="646331"/>
          </a:xfrm>
          <a:prstGeom prst="rect">
            <a:avLst/>
          </a:prstGeom>
          <a:noFill/>
        </p:spPr>
        <p:txBody>
          <a:bodyPr wrap="square" rtlCol="0">
            <a:spAutoFit/>
          </a:bodyPr>
          <a:lstStyle/>
          <a:p>
            <a:r>
              <a:rPr lang="en-GB" dirty="0" smtClean="0"/>
              <a:t>Was not possible to take measurement on Cross-Section 4 because of the position configuration faro arm-coil.</a:t>
            </a:r>
            <a:endParaRPr lang="en-GB" dirty="0"/>
          </a:p>
        </p:txBody>
      </p:sp>
    </p:spTree>
    <p:extLst>
      <p:ext uri="{BB962C8B-B14F-4D97-AF65-F5344CB8AC3E}">
        <p14:creationId xmlns:p14="http://schemas.microsoft.com/office/powerpoint/2010/main" val="198527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101 – Average Azimuthal Size</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12</a:t>
            </a:fld>
            <a:endParaRPr lang="en-GB">
              <a:solidFill>
                <a:srgbClr val="0C377B"/>
              </a:solidFill>
            </a:endParaRPr>
          </a:p>
        </p:txBody>
      </p:sp>
      <p:pic>
        <p:nvPicPr>
          <p:cNvPr id="7" name="Content Placeholder 6"/>
          <p:cNvPicPr>
            <a:picLocks noGrp="1" noChangeAspect="1"/>
          </p:cNvPicPr>
          <p:nvPr>
            <p:ph idx="1"/>
          </p:nvPr>
        </p:nvPicPr>
        <p:blipFill>
          <a:blip r:embed="rId2"/>
          <a:stretch>
            <a:fillRect/>
          </a:stretch>
        </p:blipFill>
        <p:spPr>
          <a:xfrm>
            <a:off x="539552" y="1196752"/>
            <a:ext cx="7848872" cy="4717674"/>
          </a:xfrm>
          <a:prstGeom prst="rect">
            <a:avLst/>
          </a:prstGeom>
        </p:spPr>
      </p:pic>
    </p:spTree>
    <p:extLst>
      <p:ext uri="{BB962C8B-B14F-4D97-AF65-F5344CB8AC3E}">
        <p14:creationId xmlns:p14="http://schemas.microsoft.com/office/powerpoint/2010/main" val="83225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101 – Coil Size Asymmetry</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13</a:t>
            </a:fld>
            <a:endParaRPr lang="en-GB">
              <a:solidFill>
                <a:srgbClr val="0C377B"/>
              </a:solidFill>
            </a:endParaRPr>
          </a:p>
        </p:txBody>
      </p:sp>
      <p:pic>
        <p:nvPicPr>
          <p:cNvPr id="7" name="Content Placeholder 6"/>
          <p:cNvPicPr>
            <a:picLocks noGrp="1" noChangeAspect="1"/>
          </p:cNvPicPr>
          <p:nvPr>
            <p:ph idx="1"/>
          </p:nvPr>
        </p:nvPicPr>
        <p:blipFill>
          <a:blip r:embed="rId2"/>
          <a:stretch>
            <a:fillRect/>
          </a:stretch>
        </p:blipFill>
        <p:spPr>
          <a:xfrm>
            <a:off x="683568" y="1222934"/>
            <a:ext cx="7743500" cy="4654338"/>
          </a:xfrm>
          <a:prstGeom prst="rect">
            <a:avLst/>
          </a:prstGeom>
        </p:spPr>
      </p:pic>
    </p:spTree>
    <p:extLst>
      <p:ext uri="{BB962C8B-B14F-4D97-AF65-F5344CB8AC3E}">
        <p14:creationId xmlns:p14="http://schemas.microsoft.com/office/powerpoint/2010/main" val="382235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101 – Outer vs Inner diameter</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14</a:t>
            </a:fld>
            <a:endParaRPr lang="en-GB">
              <a:solidFill>
                <a:srgbClr val="0C377B"/>
              </a:solidFill>
            </a:endParaRPr>
          </a:p>
        </p:txBody>
      </p:sp>
      <p:pic>
        <p:nvPicPr>
          <p:cNvPr id="7" name="Content Placeholder 6"/>
          <p:cNvPicPr>
            <a:picLocks noGrp="1" noChangeAspect="1"/>
          </p:cNvPicPr>
          <p:nvPr>
            <p:ph idx="1"/>
          </p:nvPr>
        </p:nvPicPr>
        <p:blipFill>
          <a:blip r:embed="rId2"/>
          <a:stretch>
            <a:fillRect/>
          </a:stretch>
        </p:blipFill>
        <p:spPr>
          <a:xfrm>
            <a:off x="431139" y="1191049"/>
            <a:ext cx="8281721" cy="4977844"/>
          </a:xfrm>
          <a:prstGeom prst="rect">
            <a:avLst/>
          </a:prstGeom>
        </p:spPr>
      </p:pic>
    </p:spTree>
    <p:extLst>
      <p:ext uri="{BB962C8B-B14F-4D97-AF65-F5344CB8AC3E}">
        <p14:creationId xmlns:p14="http://schemas.microsoft.com/office/powerpoint/2010/main" val="307551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 y="0"/>
            <a:ext cx="9144000" cy="980729"/>
          </a:xfrm>
        </p:spPr>
        <p:txBody>
          <a:bodyPr/>
          <a:lstStyle/>
          <a:p>
            <a:r>
              <a:rPr lang="en-GB" dirty="0" smtClean="0"/>
              <a:t>Coil 102 – Mid Planes deviation </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15</a:t>
            </a:fld>
            <a:endParaRPr lang="en-GB">
              <a:solidFill>
                <a:srgbClr val="0C377B"/>
              </a:solidFill>
            </a:endParaRPr>
          </a:p>
        </p:txBody>
      </p:sp>
      <p:pic>
        <p:nvPicPr>
          <p:cNvPr id="8" name="Content Placeholder 7"/>
          <p:cNvPicPr>
            <a:picLocks noGrp="1" noChangeAspect="1"/>
          </p:cNvPicPr>
          <p:nvPr>
            <p:ph idx="1"/>
          </p:nvPr>
        </p:nvPicPr>
        <p:blipFill>
          <a:blip r:embed="rId2"/>
          <a:stretch>
            <a:fillRect/>
          </a:stretch>
        </p:blipFill>
        <p:spPr>
          <a:xfrm>
            <a:off x="778788" y="1268760"/>
            <a:ext cx="7906860" cy="4752528"/>
          </a:xfrm>
          <a:prstGeom prst="rect">
            <a:avLst/>
          </a:prstGeom>
        </p:spPr>
      </p:pic>
    </p:spTree>
    <p:extLst>
      <p:ext uri="{BB962C8B-B14F-4D97-AF65-F5344CB8AC3E}">
        <p14:creationId xmlns:p14="http://schemas.microsoft.com/office/powerpoint/2010/main" val="78229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102 – Average Azimuthal Size</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16</a:t>
            </a:fld>
            <a:endParaRPr lang="en-GB">
              <a:solidFill>
                <a:srgbClr val="0C377B"/>
              </a:solidFill>
            </a:endParaRPr>
          </a:p>
        </p:txBody>
      </p:sp>
      <p:pic>
        <p:nvPicPr>
          <p:cNvPr id="5" name="Content Placeholder 4"/>
          <p:cNvPicPr>
            <a:picLocks noGrp="1" noChangeAspect="1"/>
          </p:cNvPicPr>
          <p:nvPr>
            <p:ph idx="1"/>
          </p:nvPr>
        </p:nvPicPr>
        <p:blipFill>
          <a:blip r:embed="rId2"/>
          <a:stretch>
            <a:fillRect/>
          </a:stretch>
        </p:blipFill>
        <p:spPr>
          <a:xfrm>
            <a:off x="541451" y="1196752"/>
            <a:ext cx="8146461" cy="4896544"/>
          </a:xfrm>
          <a:prstGeom prst="rect">
            <a:avLst/>
          </a:prstGeom>
        </p:spPr>
      </p:pic>
    </p:spTree>
    <p:extLst>
      <p:ext uri="{BB962C8B-B14F-4D97-AF65-F5344CB8AC3E}">
        <p14:creationId xmlns:p14="http://schemas.microsoft.com/office/powerpoint/2010/main" val="372748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 y="0"/>
            <a:ext cx="9144000" cy="980729"/>
          </a:xfrm>
        </p:spPr>
        <p:txBody>
          <a:bodyPr/>
          <a:lstStyle/>
          <a:p>
            <a:r>
              <a:rPr lang="en-GB" dirty="0" smtClean="0"/>
              <a:t>Coil 102 – Coil Size Asymmetry </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17</a:t>
            </a:fld>
            <a:endParaRPr lang="en-GB">
              <a:solidFill>
                <a:srgbClr val="0C377B"/>
              </a:solidFill>
            </a:endParaRPr>
          </a:p>
        </p:txBody>
      </p:sp>
      <p:pic>
        <p:nvPicPr>
          <p:cNvPr id="6" name="Content Placeholder 5"/>
          <p:cNvPicPr>
            <a:picLocks noGrp="1" noChangeAspect="1"/>
          </p:cNvPicPr>
          <p:nvPr>
            <p:ph idx="1"/>
          </p:nvPr>
        </p:nvPicPr>
        <p:blipFill>
          <a:blip r:embed="rId2"/>
          <a:stretch>
            <a:fillRect/>
          </a:stretch>
        </p:blipFill>
        <p:spPr>
          <a:xfrm>
            <a:off x="827584" y="1314473"/>
            <a:ext cx="7848170" cy="4706815"/>
          </a:xfrm>
          <a:prstGeom prst="rect">
            <a:avLst/>
          </a:prstGeom>
        </p:spPr>
      </p:pic>
    </p:spTree>
    <p:extLst>
      <p:ext uri="{BB962C8B-B14F-4D97-AF65-F5344CB8AC3E}">
        <p14:creationId xmlns:p14="http://schemas.microsoft.com/office/powerpoint/2010/main" val="237862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102 – Outer vs Inner diameter</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18</a:t>
            </a:fld>
            <a:endParaRPr lang="en-GB">
              <a:solidFill>
                <a:srgbClr val="0C377B"/>
              </a:solidFill>
            </a:endParaRPr>
          </a:p>
        </p:txBody>
      </p:sp>
      <p:pic>
        <p:nvPicPr>
          <p:cNvPr id="5" name="Content Placeholder 4"/>
          <p:cNvPicPr>
            <a:picLocks noGrp="1" noChangeAspect="1"/>
          </p:cNvPicPr>
          <p:nvPr>
            <p:ph idx="1"/>
          </p:nvPr>
        </p:nvPicPr>
        <p:blipFill>
          <a:blip r:embed="rId2"/>
          <a:stretch>
            <a:fillRect/>
          </a:stretch>
        </p:blipFill>
        <p:spPr>
          <a:xfrm>
            <a:off x="539552" y="1196752"/>
            <a:ext cx="8084877" cy="4859528"/>
          </a:xfrm>
          <a:prstGeom prst="rect">
            <a:avLst/>
          </a:prstGeom>
        </p:spPr>
      </p:pic>
    </p:spTree>
    <p:extLst>
      <p:ext uri="{BB962C8B-B14F-4D97-AF65-F5344CB8AC3E}">
        <p14:creationId xmlns:p14="http://schemas.microsoft.com/office/powerpoint/2010/main" val="282542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 y="-7960"/>
            <a:ext cx="9144000" cy="980729"/>
          </a:xfrm>
        </p:spPr>
        <p:txBody>
          <a:bodyPr/>
          <a:lstStyle/>
          <a:p>
            <a:r>
              <a:rPr lang="en-GB" dirty="0" smtClean="0"/>
              <a:t>Coil 103 – Mid Planes deviation</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19</a:t>
            </a:fld>
            <a:endParaRPr lang="en-GB">
              <a:solidFill>
                <a:srgbClr val="0C377B"/>
              </a:solidFill>
            </a:endParaRPr>
          </a:p>
        </p:txBody>
      </p:sp>
      <p:pic>
        <p:nvPicPr>
          <p:cNvPr id="6" name="Content Placeholder 5"/>
          <p:cNvPicPr>
            <a:picLocks noGrp="1" noChangeAspect="1"/>
          </p:cNvPicPr>
          <p:nvPr>
            <p:ph idx="1"/>
          </p:nvPr>
        </p:nvPicPr>
        <p:blipFill>
          <a:blip r:embed="rId2"/>
          <a:stretch>
            <a:fillRect/>
          </a:stretch>
        </p:blipFill>
        <p:spPr>
          <a:xfrm>
            <a:off x="640010" y="1196752"/>
            <a:ext cx="7906860" cy="4752528"/>
          </a:xfrm>
          <a:prstGeom prst="rect">
            <a:avLst/>
          </a:prstGeom>
        </p:spPr>
      </p:pic>
    </p:spTree>
    <p:extLst>
      <p:ext uri="{BB962C8B-B14F-4D97-AF65-F5344CB8AC3E}">
        <p14:creationId xmlns:p14="http://schemas.microsoft.com/office/powerpoint/2010/main" val="274455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up</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a:t>
            </a:fld>
            <a:endParaRPr lang="en-GB">
              <a:solidFill>
                <a:srgbClr val="0C377B"/>
              </a:solidFill>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0888"/>
            <a:ext cx="6624736" cy="372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1124744"/>
            <a:ext cx="5743880" cy="923330"/>
          </a:xfrm>
          <a:prstGeom prst="rect">
            <a:avLst/>
          </a:prstGeom>
        </p:spPr>
        <p:txBody>
          <a:bodyPr wrap="none">
            <a:spAutoFit/>
          </a:bodyPr>
          <a:lstStyle/>
          <a:p>
            <a:pPr marL="285750" indent="-285750">
              <a:buFont typeface="Arial" panose="020B0604020202020204" pitchFamily="34" charset="0"/>
              <a:buChar char="•"/>
            </a:pPr>
            <a:r>
              <a:rPr lang="en-GB" dirty="0" smtClean="0"/>
              <a:t>Equipment: FARO </a:t>
            </a:r>
            <a:r>
              <a:rPr lang="en-GB" dirty="0"/>
              <a:t>Edge Arm 2,7 </a:t>
            </a:r>
            <a:r>
              <a:rPr lang="en-GB" dirty="0" smtClean="0"/>
              <a:t>m</a:t>
            </a:r>
          </a:p>
          <a:p>
            <a:pPr marL="285750" indent="-285750">
              <a:buFont typeface="Arial" panose="020B0604020202020204" pitchFamily="34" charset="0"/>
              <a:buChar char="•"/>
            </a:pPr>
            <a:r>
              <a:rPr lang="en-GB" dirty="0" smtClean="0"/>
              <a:t>Software for data post-processing: </a:t>
            </a:r>
            <a:r>
              <a:rPr lang="en-GB" dirty="0" err="1" smtClean="0"/>
              <a:t>Polyworks</a:t>
            </a:r>
            <a:r>
              <a:rPr lang="en-GB" dirty="0" smtClean="0"/>
              <a:t> 2014 </a:t>
            </a:r>
          </a:p>
          <a:p>
            <a:pPr marL="285750" indent="-285750">
              <a:buFont typeface="Arial" panose="020B0604020202020204" pitchFamily="34" charset="0"/>
              <a:buChar char="•"/>
            </a:pPr>
            <a:r>
              <a:rPr lang="en-GB" dirty="0" smtClean="0"/>
              <a:t>Coil supported in two points</a:t>
            </a:r>
            <a:endParaRPr lang="en-GB" dirty="0"/>
          </a:p>
        </p:txBody>
      </p:sp>
    </p:spTree>
    <p:extLst>
      <p:ext uri="{BB962C8B-B14F-4D97-AF65-F5344CB8AC3E}">
        <p14:creationId xmlns:p14="http://schemas.microsoft.com/office/powerpoint/2010/main" val="1551993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103 – Average Azimuthal Size</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20</a:t>
            </a:fld>
            <a:endParaRPr lang="en-GB">
              <a:solidFill>
                <a:srgbClr val="0C377B"/>
              </a:solidFill>
            </a:endParaRPr>
          </a:p>
        </p:txBody>
      </p:sp>
      <p:pic>
        <p:nvPicPr>
          <p:cNvPr id="6" name="Content Placeholder 5"/>
          <p:cNvPicPr>
            <a:picLocks noGrp="1" noChangeAspect="1"/>
          </p:cNvPicPr>
          <p:nvPr>
            <p:ph idx="1"/>
          </p:nvPr>
        </p:nvPicPr>
        <p:blipFill>
          <a:blip r:embed="rId2"/>
          <a:stretch>
            <a:fillRect/>
          </a:stretch>
        </p:blipFill>
        <p:spPr>
          <a:xfrm>
            <a:off x="683568" y="1222934"/>
            <a:ext cx="8003232" cy="4810453"/>
          </a:xfrm>
          <a:prstGeom prst="rect">
            <a:avLst/>
          </a:prstGeom>
        </p:spPr>
      </p:pic>
    </p:spTree>
    <p:extLst>
      <p:ext uri="{BB962C8B-B14F-4D97-AF65-F5344CB8AC3E}">
        <p14:creationId xmlns:p14="http://schemas.microsoft.com/office/powerpoint/2010/main" val="307563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 y="0"/>
            <a:ext cx="9144000" cy="980729"/>
          </a:xfrm>
        </p:spPr>
        <p:txBody>
          <a:bodyPr/>
          <a:lstStyle/>
          <a:p>
            <a:r>
              <a:rPr lang="en-GB" dirty="0" smtClean="0"/>
              <a:t>Coil 103 – Coil Size Asymmetry </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21</a:t>
            </a:fld>
            <a:endParaRPr lang="en-GB">
              <a:solidFill>
                <a:srgbClr val="0C377B"/>
              </a:solidFill>
            </a:endParaRPr>
          </a:p>
        </p:txBody>
      </p:sp>
      <p:pic>
        <p:nvPicPr>
          <p:cNvPr id="5" name="Content Placeholder 4"/>
          <p:cNvPicPr>
            <a:picLocks noGrp="1" noChangeAspect="1"/>
          </p:cNvPicPr>
          <p:nvPr>
            <p:ph idx="1"/>
          </p:nvPr>
        </p:nvPicPr>
        <p:blipFill>
          <a:blip r:embed="rId2"/>
          <a:stretch>
            <a:fillRect/>
          </a:stretch>
        </p:blipFill>
        <p:spPr>
          <a:xfrm>
            <a:off x="514219" y="1268760"/>
            <a:ext cx="8172581" cy="4912243"/>
          </a:xfrm>
          <a:prstGeom prst="rect">
            <a:avLst/>
          </a:prstGeom>
        </p:spPr>
      </p:pic>
    </p:spTree>
    <p:extLst>
      <p:ext uri="{BB962C8B-B14F-4D97-AF65-F5344CB8AC3E}">
        <p14:creationId xmlns:p14="http://schemas.microsoft.com/office/powerpoint/2010/main" val="355968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Coil 103 – Outer vs Inner diameter</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22</a:t>
            </a:fld>
            <a:endParaRPr lang="en-GB">
              <a:solidFill>
                <a:srgbClr val="0C377B"/>
              </a:solidFill>
            </a:endParaRPr>
          </a:p>
        </p:txBody>
      </p:sp>
      <p:pic>
        <p:nvPicPr>
          <p:cNvPr id="6" name="Content Placeholder 5"/>
          <p:cNvPicPr>
            <a:picLocks noGrp="1" noChangeAspect="1"/>
          </p:cNvPicPr>
          <p:nvPr>
            <p:ph idx="1"/>
          </p:nvPr>
        </p:nvPicPr>
        <p:blipFill>
          <a:blip r:embed="rId2"/>
          <a:stretch>
            <a:fillRect/>
          </a:stretch>
        </p:blipFill>
        <p:spPr>
          <a:xfrm>
            <a:off x="539551" y="1136371"/>
            <a:ext cx="8246919" cy="4956925"/>
          </a:xfrm>
          <a:prstGeom prst="rect">
            <a:avLst/>
          </a:prstGeom>
        </p:spPr>
      </p:pic>
    </p:spTree>
    <p:extLst>
      <p:ext uri="{BB962C8B-B14F-4D97-AF65-F5344CB8AC3E}">
        <p14:creationId xmlns:p14="http://schemas.microsoft.com/office/powerpoint/2010/main" val="47329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3</a:t>
            </a:fld>
            <a:endParaRPr lang="en-GB">
              <a:solidFill>
                <a:srgbClr val="0C377B"/>
              </a:solidFill>
            </a:endParaRP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184" y="4869160"/>
            <a:ext cx="2819229" cy="14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901" y="1156672"/>
            <a:ext cx="3110628" cy="173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1228110"/>
            <a:ext cx="3339376" cy="369332"/>
          </a:xfrm>
          <a:prstGeom prst="rect">
            <a:avLst/>
          </a:prstGeom>
        </p:spPr>
        <p:txBody>
          <a:bodyPr wrap="none">
            <a:spAutoFit/>
          </a:bodyPr>
          <a:lstStyle/>
          <a:p>
            <a:r>
              <a:rPr lang="en-US" dirty="0"/>
              <a:t>1) </a:t>
            </a:r>
            <a:r>
              <a:rPr lang="en-US" dirty="0" smtClean="0"/>
              <a:t>Scan </a:t>
            </a:r>
            <a:r>
              <a:rPr lang="en-US" dirty="0"/>
              <a:t>of the </a:t>
            </a:r>
            <a:r>
              <a:rPr lang="en-US" dirty="0" smtClean="0"/>
              <a:t>Outer Diameter</a:t>
            </a:r>
            <a:endParaRPr lang="en-US" dirty="0"/>
          </a:p>
        </p:txBody>
      </p:sp>
      <p:sp>
        <p:nvSpPr>
          <p:cNvPr id="5" name="Rectangle 4"/>
          <p:cNvSpPr/>
          <p:nvPr/>
        </p:nvSpPr>
        <p:spPr>
          <a:xfrm>
            <a:off x="251520" y="1951672"/>
            <a:ext cx="5328592" cy="1477328"/>
          </a:xfrm>
          <a:prstGeom prst="rect">
            <a:avLst/>
          </a:prstGeom>
        </p:spPr>
        <p:txBody>
          <a:bodyPr wrap="square">
            <a:spAutoFit/>
          </a:bodyPr>
          <a:lstStyle/>
          <a:p>
            <a:r>
              <a:rPr lang="en-US" dirty="0">
                <a:solidFill>
                  <a:schemeClr val="tx2"/>
                </a:solidFill>
              </a:rPr>
              <a:t>2) Determine the radius and the axis of the cylinder which best fit </a:t>
            </a:r>
            <a:r>
              <a:rPr lang="en-US" dirty="0" smtClean="0">
                <a:solidFill>
                  <a:schemeClr val="tx2"/>
                </a:solidFill>
              </a:rPr>
              <a:t>OD measured </a:t>
            </a:r>
            <a:r>
              <a:rPr lang="en-US" dirty="0">
                <a:solidFill>
                  <a:schemeClr val="tx2"/>
                </a:solidFill>
              </a:rPr>
              <a:t>data. The axis of the best fit cylinder coincides with the coil axis of the CAD model. </a:t>
            </a:r>
          </a:p>
          <a:p>
            <a:endParaRPr lang="en-US" dirty="0"/>
          </a:p>
        </p:txBody>
      </p:sp>
      <p:sp>
        <p:nvSpPr>
          <p:cNvPr id="6" name="Rectangle 5"/>
          <p:cNvSpPr/>
          <p:nvPr/>
        </p:nvSpPr>
        <p:spPr>
          <a:xfrm>
            <a:off x="251520" y="3318083"/>
            <a:ext cx="8640960" cy="369332"/>
          </a:xfrm>
          <a:prstGeom prst="rect">
            <a:avLst/>
          </a:prstGeom>
        </p:spPr>
        <p:txBody>
          <a:bodyPr wrap="square">
            <a:spAutoFit/>
          </a:bodyPr>
          <a:lstStyle/>
          <a:p>
            <a:r>
              <a:rPr lang="en-US" dirty="0"/>
              <a:t>3) The angular alignment is given </a:t>
            </a:r>
            <a:r>
              <a:rPr lang="en-US" dirty="0" smtClean="0"/>
              <a:t>a key inserted in the pole centra</a:t>
            </a:r>
            <a:r>
              <a:rPr lang="en-US" dirty="0"/>
              <a:t>l</a:t>
            </a:r>
            <a:r>
              <a:rPr lang="en-US" dirty="0" smtClean="0"/>
              <a:t> groove</a:t>
            </a:r>
            <a:endParaRPr lang="en-US" dirty="0"/>
          </a:p>
        </p:txBody>
      </p:sp>
      <p:sp>
        <p:nvSpPr>
          <p:cNvPr id="7" name="Rectangle 6"/>
          <p:cNvSpPr/>
          <p:nvPr/>
        </p:nvSpPr>
        <p:spPr>
          <a:xfrm>
            <a:off x="251520" y="5013176"/>
            <a:ext cx="5976664" cy="923330"/>
          </a:xfrm>
          <a:prstGeom prst="rect">
            <a:avLst/>
          </a:prstGeom>
        </p:spPr>
        <p:txBody>
          <a:bodyPr wrap="square">
            <a:spAutoFit/>
          </a:bodyPr>
          <a:lstStyle/>
          <a:p>
            <a:r>
              <a:rPr lang="en-US" dirty="0"/>
              <a:t>4) </a:t>
            </a:r>
            <a:r>
              <a:rPr lang="en-US" dirty="0" smtClean="0"/>
              <a:t>Scan </a:t>
            </a:r>
            <a:r>
              <a:rPr lang="en-US" dirty="0"/>
              <a:t>of the coil cross-section (mid-planes + OD) at </a:t>
            </a:r>
            <a:r>
              <a:rPr lang="en-US" dirty="0" smtClean="0"/>
              <a:t>7 </a:t>
            </a:r>
            <a:r>
              <a:rPr lang="en-US" dirty="0"/>
              <a:t>locations along the length </a:t>
            </a:r>
            <a:r>
              <a:rPr lang="en-US" dirty="0" smtClean="0"/>
              <a:t>(5 </a:t>
            </a:r>
            <a:r>
              <a:rPr lang="en-US" dirty="0"/>
              <a:t>in the straight section and 2 over the end saddles)</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0554"/>
          <a:stretch/>
        </p:blipFill>
        <p:spPr>
          <a:xfrm>
            <a:off x="3779912" y="3710718"/>
            <a:ext cx="1944216" cy="1158442"/>
          </a:xfrm>
          <a:prstGeom prst="rect">
            <a:avLst/>
          </a:prstGeom>
        </p:spPr>
      </p:pic>
      <p:sp>
        <p:nvSpPr>
          <p:cNvPr id="8" name="TextBox 7"/>
          <p:cNvSpPr txBox="1"/>
          <p:nvPr/>
        </p:nvSpPr>
        <p:spPr>
          <a:xfrm>
            <a:off x="971600" y="6022244"/>
            <a:ext cx="3372975" cy="523220"/>
          </a:xfrm>
          <a:prstGeom prst="rect">
            <a:avLst/>
          </a:prstGeom>
          <a:noFill/>
        </p:spPr>
        <p:txBody>
          <a:bodyPr wrap="none" rtlCol="0">
            <a:spAutoFit/>
          </a:bodyPr>
          <a:lstStyle/>
          <a:p>
            <a:r>
              <a:rPr lang="en-GB" sz="2800" b="1" dirty="0" smtClean="0">
                <a:solidFill>
                  <a:srgbClr val="FF0000"/>
                </a:solidFill>
              </a:rPr>
              <a:t>Work in progress!!</a:t>
            </a:r>
            <a:endParaRPr lang="en-GB" sz="2800" b="1" dirty="0">
              <a:solidFill>
                <a:srgbClr val="FF0000"/>
              </a:solidFill>
            </a:endParaRPr>
          </a:p>
        </p:txBody>
      </p:sp>
    </p:spTree>
    <p:extLst>
      <p:ext uri="{BB962C8B-B14F-4D97-AF65-F5344CB8AC3E}">
        <p14:creationId xmlns:p14="http://schemas.microsoft.com/office/powerpoint/2010/main" val="246307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Faro Arm Measurements</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4</a:t>
            </a:fld>
            <a:endParaRPr lang="en-GB">
              <a:solidFill>
                <a:srgbClr val="0C377B"/>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469" b="34766"/>
          <a:stretch/>
        </p:blipFill>
        <p:spPr bwMode="auto">
          <a:xfrm>
            <a:off x="2038370" y="2924944"/>
            <a:ext cx="5517232" cy="107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4397" y="1582402"/>
            <a:ext cx="186267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5599" y="1546776"/>
            <a:ext cx="1883168"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17341" y="1052736"/>
            <a:ext cx="3801041" cy="646331"/>
          </a:xfrm>
          <a:prstGeom prst="rect">
            <a:avLst/>
          </a:prstGeom>
          <a:noFill/>
        </p:spPr>
        <p:txBody>
          <a:bodyPr wrap="none" rtlCol="0">
            <a:spAutoFit/>
          </a:bodyPr>
          <a:lstStyle/>
          <a:p>
            <a:r>
              <a:rPr lang="en-GB" dirty="0" smtClean="0"/>
              <a:t>2 measurements in the ends region</a:t>
            </a:r>
          </a:p>
          <a:p>
            <a:r>
              <a:rPr lang="en-GB" dirty="0" smtClean="0"/>
              <a:t>(azimuthal alignment not possible)</a:t>
            </a:r>
            <a:endParaRPr lang="en-GB" dirty="0"/>
          </a:p>
        </p:txBody>
      </p:sp>
      <p:sp>
        <p:nvSpPr>
          <p:cNvPr id="18" name="TextBox 17"/>
          <p:cNvSpPr txBox="1"/>
          <p:nvPr/>
        </p:nvSpPr>
        <p:spPr>
          <a:xfrm>
            <a:off x="2699792" y="4427820"/>
            <a:ext cx="4147289" cy="369332"/>
          </a:xfrm>
          <a:prstGeom prst="rect">
            <a:avLst/>
          </a:prstGeom>
          <a:noFill/>
        </p:spPr>
        <p:txBody>
          <a:bodyPr wrap="none" rtlCol="0">
            <a:spAutoFit/>
          </a:bodyPr>
          <a:lstStyle/>
          <a:p>
            <a:r>
              <a:rPr lang="en-GB" dirty="0" smtClean="0"/>
              <a:t>5 measurements in the straight section</a:t>
            </a:r>
            <a:endParaRPr lang="en-GB" dirty="0"/>
          </a:p>
        </p:txBody>
      </p:sp>
      <p:cxnSp>
        <p:nvCxnSpPr>
          <p:cNvPr id="11" name="Straight Arrow Connector 10"/>
          <p:cNvCxnSpPr/>
          <p:nvPr/>
        </p:nvCxnSpPr>
        <p:spPr>
          <a:xfrm flipH="1">
            <a:off x="2911050" y="3429000"/>
            <a:ext cx="846212" cy="93610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493907" y="3429000"/>
            <a:ext cx="78093" cy="93610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5285995" y="3394700"/>
            <a:ext cx="1050614" cy="97040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1187624" y="3394700"/>
            <a:ext cx="1519024" cy="97040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6123600" y="3514853"/>
            <a:ext cx="1991935" cy="850251"/>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endCxn id="2057" idx="2"/>
          </p:cNvCxnSpPr>
          <p:nvPr/>
        </p:nvCxnSpPr>
        <p:spPr>
          <a:xfrm flipV="1">
            <a:off x="7197183" y="2626776"/>
            <a:ext cx="0" cy="714032"/>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2195736" y="2534752"/>
            <a:ext cx="0" cy="714032"/>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258"/>
          <a:stretch/>
        </p:blipFill>
        <p:spPr bwMode="auto">
          <a:xfrm>
            <a:off x="7481214" y="4747520"/>
            <a:ext cx="166278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65" r="15840"/>
          <a:stretch/>
        </p:blipFill>
        <p:spPr bwMode="auto">
          <a:xfrm>
            <a:off x="5736078" y="4794744"/>
            <a:ext cx="159781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5070"/>
          <a:stretch/>
        </p:blipFill>
        <p:spPr bwMode="auto">
          <a:xfrm>
            <a:off x="4009648" y="4804888"/>
            <a:ext cx="1574676"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0106"/>
          <a:stretch/>
        </p:blipFill>
        <p:spPr bwMode="auto">
          <a:xfrm>
            <a:off x="2038370" y="4804888"/>
            <a:ext cx="1664601"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1025"/>
          <a:stretch/>
        </p:blipFill>
        <p:spPr bwMode="auto">
          <a:xfrm>
            <a:off x="131279" y="4809652"/>
            <a:ext cx="167163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090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003357515"/>
              </p:ext>
            </p:extLst>
          </p:nvPr>
        </p:nvGraphicFramePr>
        <p:xfrm>
          <a:off x="251520" y="2636912"/>
          <a:ext cx="5518637" cy="347449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Coil Sagitta</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5</a:t>
            </a:fld>
            <a:endParaRPr lang="en-GB">
              <a:solidFill>
                <a:srgbClr val="0C377B"/>
              </a:solidFill>
            </a:endParaRPr>
          </a:p>
        </p:txBody>
      </p:sp>
      <p:sp>
        <p:nvSpPr>
          <p:cNvPr id="3" name="Rectangle 2"/>
          <p:cNvSpPr/>
          <p:nvPr/>
        </p:nvSpPr>
        <p:spPr>
          <a:xfrm>
            <a:off x="0" y="1055847"/>
            <a:ext cx="9144000" cy="1477328"/>
          </a:xfrm>
          <a:prstGeom prst="rect">
            <a:avLst/>
          </a:prstGeom>
        </p:spPr>
        <p:txBody>
          <a:bodyPr wrap="square">
            <a:spAutoFit/>
          </a:bodyPr>
          <a:lstStyle/>
          <a:p>
            <a:pPr marL="285750" indent="-285750">
              <a:buFont typeface="Arial" panose="020B0604020202020204" pitchFamily="34" charset="0"/>
              <a:buChar char="•"/>
            </a:pPr>
            <a:r>
              <a:rPr lang="en-US" dirty="0" smtClean="0"/>
              <a:t>Coil Sagitta = Deviation from </a:t>
            </a:r>
            <a:r>
              <a:rPr lang="en-US" dirty="0"/>
              <a:t>the axis of the cylinder which best fit OD measured data</a:t>
            </a:r>
          </a:p>
          <a:p>
            <a:pPr marL="285750" indent="-285750">
              <a:buFont typeface="Arial" panose="020B0604020202020204" pitchFamily="34" charset="0"/>
              <a:buChar char="•"/>
            </a:pPr>
            <a:r>
              <a:rPr lang="en-US" dirty="0" smtClean="0"/>
              <a:t>The </a:t>
            </a:r>
            <a:r>
              <a:rPr lang="en-US" dirty="0"/>
              <a:t>coil is shaped like a banana after impregnation </a:t>
            </a:r>
            <a:r>
              <a:rPr lang="en-US" dirty="0" smtClean="0"/>
              <a:t>(2 x 0.6 </a:t>
            </a:r>
            <a:r>
              <a:rPr lang="en-US" dirty="0"/>
              <a:t>mm</a:t>
            </a:r>
            <a:r>
              <a:rPr lang="en-US" dirty="0" smtClean="0"/>
              <a:t>).</a:t>
            </a:r>
          </a:p>
          <a:p>
            <a:pPr marL="285750" indent="-285750">
              <a:buFont typeface="Arial" panose="020B0604020202020204" pitchFamily="34" charset="0"/>
              <a:buChar char="•"/>
            </a:pPr>
            <a:r>
              <a:rPr lang="en-US" dirty="0" smtClean="0">
                <a:solidFill>
                  <a:schemeClr val="tx2"/>
                </a:solidFill>
              </a:rPr>
              <a:t>Coil </a:t>
            </a:r>
            <a:r>
              <a:rPr lang="en-US" dirty="0" smtClean="0">
                <a:solidFill>
                  <a:srgbClr val="7030A0"/>
                </a:solidFill>
              </a:rPr>
              <a:t>103</a:t>
            </a:r>
            <a:r>
              <a:rPr lang="en-US" dirty="0" smtClean="0">
                <a:solidFill>
                  <a:schemeClr val="tx2"/>
                </a:solidFill>
              </a:rPr>
              <a:t> is significantly better. Remarks</a:t>
            </a:r>
          </a:p>
          <a:p>
            <a:pPr marL="742950" lvl="1" indent="-285750">
              <a:buFont typeface="Arial" panose="020B0604020202020204" pitchFamily="34" charset="0"/>
              <a:buChar char="•"/>
            </a:pPr>
            <a:r>
              <a:rPr lang="en-US" dirty="0" smtClean="0">
                <a:solidFill>
                  <a:schemeClr val="tx2"/>
                </a:solidFill>
              </a:rPr>
              <a:t>Coil </a:t>
            </a:r>
            <a:r>
              <a:rPr lang="en-US" dirty="0" smtClean="0">
                <a:solidFill>
                  <a:srgbClr val="7030A0"/>
                </a:solidFill>
              </a:rPr>
              <a:t>101</a:t>
            </a:r>
            <a:r>
              <a:rPr lang="en-US" dirty="0" smtClean="0">
                <a:solidFill>
                  <a:schemeClr val="tx2"/>
                </a:solidFill>
              </a:rPr>
              <a:t> data is not very representative (first measured coil)</a:t>
            </a:r>
          </a:p>
          <a:p>
            <a:pPr marL="742950" lvl="1" indent="-285750">
              <a:buFont typeface="Arial" panose="020B0604020202020204" pitchFamily="34" charset="0"/>
              <a:buChar char="•"/>
            </a:pPr>
            <a:r>
              <a:rPr lang="en-US" dirty="0" smtClean="0">
                <a:solidFill>
                  <a:schemeClr val="tx2"/>
                </a:solidFill>
              </a:rPr>
              <a:t>Coils </a:t>
            </a:r>
            <a:r>
              <a:rPr lang="en-US" dirty="0" smtClean="0">
                <a:solidFill>
                  <a:srgbClr val="7030A0"/>
                </a:solidFill>
              </a:rPr>
              <a:t>101</a:t>
            </a:r>
            <a:r>
              <a:rPr lang="en-US" dirty="0" smtClean="0">
                <a:solidFill>
                  <a:schemeClr val="tx2"/>
                </a:solidFill>
              </a:rPr>
              <a:t> and </a:t>
            </a:r>
            <a:r>
              <a:rPr lang="en-US" dirty="0" smtClean="0">
                <a:solidFill>
                  <a:srgbClr val="7030A0"/>
                </a:solidFill>
              </a:rPr>
              <a:t>103</a:t>
            </a:r>
            <a:r>
              <a:rPr lang="en-US" dirty="0" smtClean="0">
                <a:solidFill>
                  <a:schemeClr val="tx2"/>
                </a:solidFill>
              </a:rPr>
              <a:t> where impregnated in “</a:t>
            </a:r>
            <a:r>
              <a:rPr lang="en-US" dirty="0" smtClean="0">
                <a:solidFill>
                  <a:srgbClr val="7030A0"/>
                </a:solidFill>
              </a:rPr>
              <a:t>tool#2</a:t>
            </a:r>
            <a:r>
              <a:rPr lang="en-US" dirty="0" smtClean="0">
                <a:solidFill>
                  <a:schemeClr val="tx2"/>
                </a:solidFill>
              </a:rPr>
              <a:t>”, coils </a:t>
            </a:r>
            <a:r>
              <a:rPr lang="en-US" dirty="0" smtClean="0">
                <a:solidFill>
                  <a:srgbClr val="00B050"/>
                </a:solidFill>
              </a:rPr>
              <a:t>102 </a:t>
            </a:r>
            <a:r>
              <a:rPr lang="en-US" dirty="0" smtClean="0">
                <a:solidFill>
                  <a:schemeClr val="tx2"/>
                </a:solidFill>
              </a:rPr>
              <a:t>and </a:t>
            </a:r>
            <a:r>
              <a:rPr lang="en-US" dirty="0" smtClean="0">
                <a:solidFill>
                  <a:srgbClr val="00B050"/>
                </a:solidFill>
              </a:rPr>
              <a:t>104</a:t>
            </a:r>
            <a:r>
              <a:rPr lang="en-US" dirty="0" smtClean="0">
                <a:solidFill>
                  <a:schemeClr val="tx2"/>
                </a:solidFill>
              </a:rPr>
              <a:t> in </a:t>
            </a:r>
            <a:r>
              <a:rPr lang="en-US" dirty="0">
                <a:solidFill>
                  <a:schemeClr val="tx2"/>
                </a:solidFill>
              </a:rPr>
              <a:t>“</a:t>
            </a:r>
            <a:r>
              <a:rPr lang="en-US" dirty="0" smtClean="0">
                <a:solidFill>
                  <a:srgbClr val="00B050"/>
                </a:solidFill>
              </a:rPr>
              <a:t>tool#1</a:t>
            </a:r>
            <a:r>
              <a:rPr lang="en-US" dirty="0" smtClean="0">
                <a:solidFill>
                  <a:schemeClr val="tx2"/>
                </a:solidFill>
              </a:rPr>
              <a:t>”</a:t>
            </a:r>
            <a:endParaRPr lang="en-US" dirty="0">
              <a:solidFill>
                <a:schemeClr val="tx2"/>
              </a:solidFill>
            </a:endParaRPr>
          </a:p>
        </p:txBody>
      </p:sp>
      <p:cxnSp>
        <p:nvCxnSpPr>
          <p:cNvPr id="7" name="Straight Connector 6"/>
          <p:cNvCxnSpPr/>
          <p:nvPr/>
        </p:nvCxnSpPr>
        <p:spPr>
          <a:xfrm>
            <a:off x="1403648" y="4239435"/>
            <a:ext cx="4392488"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4970204" y="3698405"/>
            <a:ext cx="825932" cy="369332"/>
          </a:xfrm>
          <a:prstGeom prst="rect">
            <a:avLst/>
          </a:prstGeom>
          <a:noFill/>
        </p:spPr>
        <p:txBody>
          <a:bodyPr wrap="none" rtlCol="0">
            <a:spAutoFit/>
          </a:bodyPr>
          <a:lstStyle/>
          <a:p>
            <a:r>
              <a:rPr lang="en-GB" dirty="0" smtClean="0">
                <a:solidFill>
                  <a:srgbClr val="FF0000"/>
                </a:solidFill>
              </a:rPr>
              <a:t>Target</a:t>
            </a:r>
            <a:endParaRPr lang="en-GB" dirty="0">
              <a:solidFill>
                <a:srgbClr val="FF0000"/>
              </a:solidFill>
            </a:endParaRPr>
          </a:p>
        </p:txBody>
      </p:sp>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741324"/>
            <a:ext cx="2750588" cy="153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857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982010141"/>
              </p:ext>
            </p:extLst>
          </p:nvPr>
        </p:nvGraphicFramePr>
        <p:xfrm>
          <a:off x="179512" y="2598195"/>
          <a:ext cx="5760639" cy="36033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GB" dirty="0" smtClean="0"/>
              <a:t>Average radial size</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6</a:t>
            </a:fld>
            <a:endParaRPr lang="en-GB">
              <a:solidFill>
                <a:srgbClr val="0C377B"/>
              </a:solidFill>
            </a:endParaRPr>
          </a:p>
        </p:txBody>
      </p:sp>
      <p:sp>
        <p:nvSpPr>
          <p:cNvPr id="5" name="Rectangle 4"/>
          <p:cNvSpPr/>
          <p:nvPr/>
        </p:nvSpPr>
        <p:spPr>
          <a:xfrm>
            <a:off x="323528" y="1193354"/>
            <a:ext cx="8136904" cy="1477328"/>
          </a:xfrm>
          <a:prstGeom prst="rect">
            <a:avLst/>
          </a:prstGeom>
        </p:spPr>
        <p:txBody>
          <a:bodyPr wrap="square">
            <a:spAutoFit/>
          </a:bodyPr>
          <a:lstStyle/>
          <a:p>
            <a:pPr marL="285750" indent="-285750">
              <a:buFont typeface="Arial" panose="020B0604020202020204" pitchFamily="34" charset="0"/>
              <a:buChar char="•"/>
            </a:pPr>
            <a:r>
              <a:rPr lang="en-US" u="sng" dirty="0" smtClean="0"/>
              <a:t>Average radial size </a:t>
            </a:r>
            <a:r>
              <a:rPr lang="en-US" dirty="0" smtClean="0"/>
              <a:t>= inner radius deviation for a coil aligned in the OD</a:t>
            </a:r>
          </a:p>
          <a:p>
            <a:pPr lvl="1"/>
            <a:r>
              <a:rPr lang="en-US" dirty="0" smtClean="0"/>
              <a:t>&lt; 0 means coil smaller than nominal</a:t>
            </a:r>
          </a:p>
          <a:p>
            <a:pPr marL="285750" indent="-285750">
              <a:buFont typeface="Arial" panose="020B0604020202020204" pitchFamily="34" charset="0"/>
              <a:buChar char="•"/>
            </a:pPr>
            <a:r>
              <a:rPr lang="en-US" dirty="0" smtClean="0"/>
              <a:t>The </a:t>
            </a:r>
            <a:r>
              <a:rPr lang="en-US" dirty="0"/>
              <a:t>coil is </a:t>
            </a:r>
            <a:r>
              <a:rPr lang="en-US" dirty="0" smtClean="0"/>
              <a:t>radially ~ 0.1 mm smaller than nominal</a:t>
            </a:r>
          </a:p>
          <a:p>
            <a:pPr marL="285750" indent="-285750">
              <a:buFont typeface="Arial" panose="020B0604020202020204" pitchFamily="34" charset="0"/>
              <a:buChar char="•"/>
            </a:pPr>
            <a:r>
              <a:rPr lang="en-US" dirty="0" smtClean="0"/>
              <a:t>Coil ends are smaller than the straight section</a:t>
            </a:r>
          </a:p>
          <a:p>
            <a:endParaRPr lang="en-US" dirty="0">
              <a:solidFill>
                <a:srgbClr val="FF0000"/>
              </a:solidFill>
            </a:endParaRPr>
          </a:p>
        </p:txBody>
      </p:sp>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76" r="14735" b="12371"/>
          <a:stretch/>
        </p:blipFill>
        <p:spPr bwMode="auto">
          <a:xfrm>
            <a:off x="6228184" y="1630305"/>
            <a:ext cx="2699983" cy="1798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854604" y="3428999"/>
            <a:ext cx="1551897" cy="646331"/>
          </a:xfrm>
          <a:prstGeom prst="rect">
            <a:avLst/>
          </a:prstGeom>
        </p:spPr>
        <p:txBody>
          <a:bodyPr wrap="square">
            <a:spAutoFit/>
          </a:bodyPr>
          <a:lstStyle/>
          <a:p>
            <a:pPr algn="ctr"/>
            <a:r>
              <a:rPr lang="en-US" sz="1200" dirty="0" smtClean="0">
                <a:solidFill>
                  <a:srgbClr val="00B050"/>
                </a:solidFill>
                <a:sym typeface="Wingdings" panose="05000000000000000000" pitchFamily="2" charset="2"/>
              </a:rPr>
              <a:t>Average deviation from nominal radial thickness</a:t>
            </a:r>
            <a:endParaRPr lang="en-GB" sz="1200" dirty="0">
              <a:solidFill>
                <a:srgbClr val="00B050"/>
              </a:solidFill>
            </a:endParaRPr>
          </a:p>
        </p:txBody>
      </p:sp>
      <p:cxnSp>
        <p:nvCxnSpPr>
          <p:cNvPr id="11" name="Straight Arrow Connector 10"/>
          <p:cNvCxnSpPr/>
          <p:nvPr/>
        </p:nvCxnSpPr>
        <p:spPr>
          <a:xfrm flipV="1">
            <a:off x="7630553" y="2787245"/>
            <a:ext cx="0" cy="198684"/>
          </a:xfrm>
          <a:prstGeom prst="straightConnector1">
            <a:avLst/>
          </a:prstGeom>
          <a:ln>
            <a:solidFill>
              <a:srgbClr val="00B05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1327465" y="2780928"/>
            <a:ext cx="4540679"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877205" y="2442374"/>
            <a:ext cx="755015" cy="338554"/>
          </a:xfrm>
          <a:prstGeom prst="rect">
            <a:avLst/>
          </a:prstGeom>
          <a:noFill/>
        </p:spPr>
        <p:txBody>
          <a:bodyPr wrap="none" rtlCol="0">
            <a:spAutoFit/>
          </a:bodyPr>
          <a:lstStyle/>
          <a:p>
            <a:r>
              <a:rPr lang="en-GB" sz="1600" dirty="0" smtClean="0">
                <a:solidFill>
                  <a:srgbClr val="FF0000"/>
                </a:solidFill>
              </a:rPr>
              <a:t>Target</a:t>
            </a:r>
            <a:endParaRPr lang="en-GB" sz="1600" dirty="0">
              <a:solidFill>
                <a:srgbClr val="FF0000"/>
              </a:solidFill>
            </a:endParaRP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23" y="4797152"/>
            <a:ext cx="2852466" cy="159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41241" y="4150821"/>
            <a:ext cx="2978621" cy="646331"/>
          </a:xfrm>
          <a:prstGeom prst="rect">
            <a:avLst/>
          </a:prstGeom>
          <a:noFill/>
        </p:spPr>
        <p:txBody>
          <a:bodyPr wrap="square" rtlCol="0">
            <a:spAutoFit/>
          </a:bodyPr>
          <a:lstStyle/>
          <a:p>
            <a:r>
              <a:rPr lang="en-GB" sz="1200" b="1" dirty="0" smtClean="0">
                <a:solidFill>
                  <a:srgbClr val="FF0000"/>
                </a:solidFill>
              </a:rPr>
              <a:t>Remark</a:t>
            </a:r>
            <a:r>
              <a:rPr lang="en-GB" sz="1200" dirty="0" smtClean="0">
                <a:solidFill>
                  <a:srgbClr val="FF0000"/>
                </a:solidFill>
              </a:rPr>
              <a:t>: some times the data is very clear, but in other cases it is rather difficult to find the average deviations!</a:t>
            </a:r>
            <a:endParaRPr lang="en-GB" sz="1200" dirty="0">
              <a:solidFill>
                <a:srgbClr val="FF0000"/>
              </a:solidFill>
            </a:endParaRPr>
          </a:p>
        </p:txBody>
      </p:sp>
    </p:spTree>
    <p:extLst>
      <p:ext uri="{BB962C8B-B14F-4D97-AF65-F5344CB8AC3E}">
        <p14:creationId xmlns:p14="http://schemas.microsoft.com/office/powerpoint/2010/main" val="2020264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4198368587"/>
              </p:ext>
            </p:extLst>
          </p:nvPr>
        </p:nvGraphicFramePr>
        <p:xfrm>
          <a:off x="827584" y="3133058"/>
          <a:ext cx="5080257" cy="34186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GB" dirty="0" smtClean="0"/>
              <a:t>Average Azimuthal Size</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7</a:t>
            </a:fld>
            <a:endParaRPr lang="en-GB">
              <a:solidFill>
                <a:srgbClr val="0C377B"/>
              </a:solidFill>
            </a:endParaRPr>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35"/>
          <a:stretch/>
        </p:blipFill>
        <p:spPr bwMode="auto">
          <a:xfrm>
            <a:off x="6035345" y="3717032"/>
            <a:ext cx="3079134" cy="208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1753028" y="3284984"/>
            <a:ext cx="4282317"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081909" y="2915652"/>
            <a:ext cx="825932" cy="369332"/>
          </a:xfrm>
          <a:prstGeom prst="rect">
            <a:avLst/>
          </a:prstGeom>
          <a:noFill/>
        </p:spPr>
        <p:txBody>
          <a:bodyPr wrap="none" rtlCol="0">
            <a:spAutoFit/>
          </a:bodyPr>
          <a:lstStyle/>
          <a:p>
            <a:r>
              <a:rPr lang="en-GB" dirty="0" smtClean="0">
                <a:solidFill>
                  <a:srgbClr val="FF0000"/>
                </a:solidFill>
              </a:rPr>
              <a:t>Target</a:t>
            </a:r>
            <a:endParaRPr lang="en-GB" dirty="0">
              <a:solidFill>
                <a:srgbClr val="FF0000"/>
              </a:solidFill>
            </a:endParaRPr>
          </a:p>
        </p:txBody>
      </p:sp>
      <p:sp>
        <p:nvSpPr>
          <p:cNvPr id="10" name="Rectangle 9"/>
          <p:cNvSpPr/>
          <p:nvPr/>
        </p:nvSpPr>
        <p:spPr>
          <a:xfrm>
            <a:off x="370925" y="1165394"/>
            <a:ext cx="8743554" cy="1754326"/>
          </a:xfrm>
          <a:prstGeom prst="rect">
            <a:avLst/>
          </a:prstGeom>
        </p:spPr>
        <p:txBody>
          <a:bodyPr wrap="square">
            <a:spAutoFit/>
          </a:bodyPr>
          <a:lstStyle/>
          <a:p>
            <a:pPr marL="285750" indent="-285750">
              <a:buFont typeface="Arial" panose="020B0604020202020204" pitchFamily="34" charset="0"/>
              <a:buChar char="•"/>
            </a:pPr>
            <a:r>
              <a:rPr lang="en-US" u="sng" dirty="0" smtClean="0">
                <a:sym typeface="Wingdings" panose="05000000000000000000" pitchFamily="2" charset="2"/>
              </a:rPr>
              <a:t>Average azimuthal side </a:t>
            </a:r>
            <a:r>
              <a:rPr lang="en-US" dirty="0" smtClean="0">
                <a:sym typeface="Wingdings" panose="05000000000000000000" pitchFamily="2" charset="2"/>
              </a:rPr>
              <a:t>= Right </a:t>
            </a:r>
            <a:r>
              <a:rPr lang="en-US" dirty="0">
                <a:sym typeface="Wingdings" panose="05000000000000000000" pitchFamily="2" charset="2"/>
              </a:rPr>
              <a:t>mid-plan deviation </a:t>
            </a:r>
            <a:r>
              <a:rPr lang="en-US" b="1" dirty="0" smtClean="0">
                <a:sym typeface="Wingdings" panose="05000000000000000000" pitchFamily="2" charset="2"/>
              </a:rPr>
              <a:t>+ </a:t>
            </a:r>
            <a:r>
              <a:rPr lang="en-US" dirty="0" smtClean="0">
                <a:sym typeface="Wingdings" panose="05000000000000000000" pitchFamily="2" charset="2"/>
              </a:rPr>
              <a:t> </a:t>
            </a:r>
            <a:r>
              <a:rPr lang="en-US" dirty="0">
                <a:sym typeface="Wingdings" panose="05000000000000000000" pitchFamily="2" charset="2"/>
              </a:rPr>
              <a:t>Left mid-plan </a:t>
            </a:r>
            <a:r>
              <a:rPr lang="en-US" dirty="0" smtClean="0">
                <a:sym typeface="Wingdings" panose="05000000000000000000" pitchFamily="2" charset="2"/>
              </a:rPr>
              <a:t>deviation</a:t>
            </a:r>
          </a:p>
          <a:p>
            <a:r>
              <a:rPr lang="en-US" dirty="0">
                <a:sym typeface="Wingdings" panose="05000000000000000000" pitchFamily="2" charset="2"/>
              </a:rPr>
              <a:t>	</a:t>
            </a:r>
            <a:r>
              <a:rPr lang="en-US" dirty="0" smtClean="0">
                <a:sym typeface="Wingdings" panose="05000000000000000000" pitchFamily="2" charset="2"/>
              </a:rPr>
              <a:t>&lt; 0 means coil smaller than nominal</a:t>
            </a:r>
          </a:p>
          <a:p>
            <a:pPr marL="285750" indent="-285750">
              <a:buFont typeface="Arial" panose="020B0604020202020204" pitchFamily="34" charset="0"/>
              <a:buChar char="•"/>
            </a:pPr>
            <a:r>
              <a:rPr lang="en-US" dirty="0" smtClean="0">
                <a:sym typeface="Wingdings" panose="05000000000000000000" pitchFamily="2" charset="2"/>
              </a:rPr>
              <a:t>Coil is under-sized but it is not very reproducible, in particular for coil </a:t>
            </a:r>
            <a:r>
              <a:rPr lang="en-US" dirty="0" smtClean="0">
                <a:solidFill>
                  <a:srgbClr val="00B050"/>
                </a:solidFill>
                <a:sym typeface="Wingdings" panose="05000000000000000000" pitchFamily="2" charset="2"/>
              </a:rPr>
              <a:t>102</a:t>
            </a:r>
            <a:r>
              <a:rPr lang="en-US" dirty="0" smtClean="0">
                <a:sym typeface="Wingdings" panose="05000000000000000000" pitchFamily="2" charset="2"/>
              </a:rPr>
              <a:t>.</a:t>
            </a:r>
          </a:p>
          <a:p>
            <a:pPr marL="742950" lvl="1" indent="-285750">
              <a:buFont typeface="Arial" panose="020B0604020202020204" pitchFamily="34" charset="0"/>
              <a:buChar char="•"/>
            </a:pPr>
            <a:r>
              <a:rPr lang="en-US" dirty="0" smtClean="0">
                <a:sym typeface="Wingdings" panose="05000000000000000000" pitchFamily="2" charset="2"/>
              </a:rPr>
              <a:t>Coil to coil reproducibility 150-300 µm</a:t>
            </a:r>
          </a:p>
          <a:p>
            <a:pPr marL="742950" lvl="1" indent="-285750">
              <a:buFont typeface="Arial" panose="020B0604020202020204" pitchFamily="34" charset="0"/>
              <a:buChar char="•"/>
            </a:pPr>
            <a:r>
              <a:rPr lang="en-US" dirty="0" smtClean="0">
                <a:sym typeface="Wingdings" panose="05000000000000000000" pitchFamily="2" charset="2"/>
              </a:rPr>
              <a:t>Section to section reproducibility  significantly better in coil </a:t>
            </a:r>
            <a:r>
              <a:rPr lang="en-US" dirty="0" smtClean="0">
                <a:solidFill>
                  <a:srgbClr val="7030A0"/>
                </a:solidFill>
                <a:sym typeface="Wingdings" panose="05000000000000000000" pitchFamily="2" charset="2"/>
              </a:rPr>
              <a:t>104</a:t>
            </a:r>
            <a:r>
              <a:rPr lang="en-US" dirty="0" smtClean="0">
                <a:sym typeface="Wingdings" panose="05000000000000000000" pitchFamily="2" charset="2"/>
              </a:rPr>
              <a:t> </a:t>
            </a:r>
            <a:r>
              <a:rPr lang="en-US" dirty="0">
                <a:sym typeface="Wingdings" panose="05000000000000000000" pitchFamily="2" charset="2"/>
              </a:rPr>
              <a:t>(~</a:t>
            </a:r>
            <a:r>
              <a:rPr lang="en-US" dirty="0" smtClean="0">
                <a:sym typeface="Wingdings" panose="05000000000000000000" pitchFamily="2" charset="2"/>
              </a:rPr>
              <a:t>100µm). For coils </a:t>
            </a:r>
            <a:r>
              <a:rPr lang="en-US" dirty="0" smtClean="0">
                <a:solidFill>
                  <a:srgbClr val="00B050"/>
                </a:solidFill>
                <a:sym typeface="Wingdings" panose="05000000000000000000" pitchFamily="2" charset="2"/>
              </a:rPr>
              <a:t>102</a:t>
            </a:r>
            <a:r>
              <a:rPr lang="en-US" dirty="0" smtClean="0">
                <a:sym typeface="Wingdings" panose="05000000000000000000" pitchFamily="2" charset="2"/>
              </a:rPr>
              <a:t> and </a:t>
            </a:r>
            <a:r>
              <a:rPr lang="en-US" dirty="0" smtClean="0">
                <a:solidFill>
                  <a:srgbClr val="7030A0"/>
                </a:solidFill>
                <a:sym typeface="Wingdings" panose="05000000000000000000" pitchFamily="2" charset="2"/>
              </a:rPr>
              <a:t>103</a:t>
            </a:r>
            <a:r>
              <a:rPr lang="en-US" dirty="0" smtClean="0">
                <a:sym typeface="Wingdings" panose="05000000000000000000" pitchFamily="2" charset="2"/>
              </a:rPr>
              <a:t> section to section reproducibility ~300µm.</a:t>
            </a:r>
            <a:endParaRPr lang="en-US" dirty="0">
              <a:sym typeface="Wingdings" panose="05000000000000000000" pitchFamily="2" charset="2"/>
            </a:endParaRPr>
          </a:p>
        </p:txBody>
      </p:sp>
      <p:sp>
        <p:nvSpPr>
          <p:cNvPr id="11" name="Rectangle 10"/>
          <p:cNvSpPr/>
          <p:nvPr/>
        </p:nvSpPr>
        <p:spPr>
          <a:xfrm>
            <a:off x="7912417" y="5575135"/>
            <a:ext cx="1231583" cy="461665"/>
          </a:xfrm>
          <a:prstGeom prst="rect">
            <a:avLst/>
          </a:prstGeom>
        </p:spPr>
        <p:txBody>
          <a:bodyPr wrap="square">
            <a:spAutoFit/>
          </a:bodyPr>
          <a:lstStyle/>
          <a:p>
            <a:pPr algn="ctr"/>
            <a:r>
              <a:rPr lang="en-US" sz="1200" dirty="0">
                <a:solidFill>
                  <a:srgbClr val="00B050"/>
                </a:solidFill>
                <a:sym typeface="Wingdings" panose="05000000000000000000" pitchFamily="2" charset="2"/>
              </a:rPr>
              <a:t>Right mid-plan deviation </a:t>
            </a:r>
            <a:endParaRPr lang="en-GB" sz="1200" dirty="0">
              <a:solidFill>
                <a:srgbClr val="00B050"/>
              </a:solidFill>
            </a:endParaRPr>
          </a:p>
        </p:txBody>
      </p:sp>
      <p:sp>
        <p:nvSpPr>
          <p:cNvPr id="12" name="Rectangle 11"/>
          <p:cNvSpPr/>
          <p:nvPr/>
        </p:nvSpPr>
        <p:spPr>
          <a:xfrm>
            <a:off x="6279677" y="5572430"/>
            <a:ext cx="1231583" cy="461665"/>
          </a:xfrm>
          <a:prstGeom prst="rect">
            <a:avLst/>
          </a:prstGeom>
        </p:spPr>
        <p:txBody>
          <a:bodyPr wrap="square">
            <a:spAutoFit/>
          </a:bodyPr>
          <a:lstStyle/>
          <a:p>
            <a:pPr algn="ctr"/>
            <a:r>
              <a:rPr lang="en-US" sz="1200" dirty="0" smtClean="0">
                <a:solidFill>
                  <a:srgbClr val="00B050"/>
                </a:solidFill>
                <a:sym typeface="Wingdings" panose="05000000000000000000" pitchFamily="2" charset="2"/>
              </a:rPr>
              <a:t>Left </a:t>
            </a:r>
            <a:r>
              <a:rPr lang="en-US" sz="1200" dirty="0">
                <a:solidFill>
                  <a:srgbClr val="00B050"/>
                </a:solidFill>
                <a:sym typeface="Wingdings" panose="05000000000000000000" pitchFamily="2" charset="2"/>
              </a:rPr>
              <a:t>mid-plan deviation </a:t>
            </a:r>
            <a:endParaRPr lang="en-GB" sz="1200" dirty="0">
              <a:solidFill>
                <a:srgbClr val="00B050"/>
              </a:solidFill>
            </a:endParaRPr>
          </a:p>
        </p:txBody>
      </p:sp>
      <p:cxnSp>
        <p:nvCxnSpPr>
          <p:cNvPr id="14" name="Straight Arrow Connector 13"/>
          <p:cNvCxnSpPr/>
          <p:nvPr/>
        </p:nvCxnSpPr>
        <p:spPr>
          <a:xfrm flipV="1">
            <a:off x="6588224" y="5085184"/>
            <a:ext cx="144016" cy="144016"/>
          </a:xfrm>
          <a:prstGeom prst="straightConnector1">
            <a:avLst/>
          </a:prstGeom>
          <a:ln>
            <a:solidFill>
              <a:srgbClr val="00B05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8820472" y="5085184"/>
            <a:ext cx="144016" cy="144016"/>
          </a:xfrm>
          <a:prstGeom prst="straightConnector1">
            <a:avLst/>
          </a:prstGeom>
          <a:ln>
            <a:solidFill>
              <a:srgbClr val="00B05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4840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556819236"/>
              </p:ext>
            </p:extLst>
          </p:nvPr>
        </p:nvGraphicFramePr>
        <p:xfrm>
          <a:off x="827584" y="2492896"/>
          <a:ext cx="5149954" cy="3959074"/>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495" r="14735"/>
          <a:stretch/>
        </p:blipFill>
        <p:spPr bwMode="auto">
          <a:xfrm>
            <a:off x="5977538" y="3642058"/>
            <a:ext cx="3079134" cy="1932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GB" dirty="0" smtClean="0"/>
              <a:t>Coil left-right asymmetry</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8</a:t>
            </a:fld>
            <a:endParaRPr lang="en-GB">
              <a:solidFill>
                <a:srgbClr val="0C377B"/>
              </a:solidFill>
            </a:endParaRPr>
          </a:p>
        </p:txBody>
      </p:sp>
      <p:sp>
        <p:nvSpPr>
          <p:cNvPr id="3" name="Rectangle 2"/>
          <p:cNvSpPr/>
          <p:nvPr/>
        </p:nvSpPr>
        <p:spPr>
          <a:xfrm>
            <a:off x="395536" y="980728"/>
            <a:ext cx="7704856" cy="369332"/>
          </a:xfrm>
          <a:prstGeom prst="rect">
            <a:avLst/>
          </a:prstGeom>
        </p:spPr>
        <p:txBody>
          <a:bodyPr wrap="square">
            <a:spAutoFit/>
          </a:bodyPr>
          <a:lstStyle/>
          <a:p>
            <a:pPr marL="285750" indent="-285750">
              <a:buFont typeface="Arial" panose="020B0604020202020204" pitchFamily="34" charset="0"/>
              <a:buChar char="•"/>
            </a:pPr>
            <a:r>
              <a:rPr lang="en-US" u="sng" dirty="0" smtClean="0">
                <a:sym typeface="Wingdings" panose="05000000000000000000" pitchFamily="2" charset="2"/>
              </a:rPr>
              <a:t>Coil asymmetry </a:t>
            </a:r>
            <a:r>
              <a:rPr lang="en-US" dirty="0" smtClean="0">
                <a:sym typeface="Wingdings" panose="05000000000000000000" pitchFamily="2" charset="2"/>
              </a:rPr>
              <a:t>= Right </a:t>
            </a:r>
            <a:r>
              <a:rPr lang="en-US" dirty="0">
                <a:sym typeface="Wingdings" panose="05000000000000000000" pitchFamily="2" charset="2"/>
              </a:rPr>
              <a:t>mid-plan deviation </a:t>
            </a:r>
            <a:r>
              <a:rPr lang="en-US" b="1" dirty="0">
                <a:sym typeface="Wingdings" panose="05000000000000000000" pitchFamily="2" charset="2"/>
              </a:rPr>
              <a:t>–</a:t>
            </a:r>
            <a:r>
              <a:rPr lang="en-US" dirty="0">
                <a:sym typeface="Wingdings" panose="05000000000000000000" pitchFamily="2" charset="2"/>
              </a:rPr>
              <a:t> Left mid-plan deviation</a:t>
            </a:r>
            <a:endParaRPr lang="en-US" dirty="0"/>
          </a:p>
        </p:txBody>
      </p:sp>
      <p:sp>
        <p:nvSpPr>
          <p:cNvPr id="5" name="Rectangle 4"/>
          <p:cNvSpPr/>
          <p:nvPr/>
        </p:nvSpPr>
        <p:spPr>
          <a:xfrm>
            <a:off x="395536" y="1356889"/>
            <a:ext cx="7218695" cy="923330"/>
          </a:xfrm>
          <a:prstGeom prst="rect">
            <a:avLst/>
          </a:prstGeom>
        </p:spPr>
        <p:txBody>
          <a:bodyPr wrap="square">
            <a:spAutoFit/>
          </a:bodyPr>
          <a:lstStyle/>
          <a:p>
            <a:pPr marL="285750" indent="-285750">
              <a:buFont typeface="Arial" panose="020B0604020202020204" pitchFamily="34" charset="0"/>
              <a:buChar char="•"/>
            </a:pPr>
            <a:r>
              <a:rPr lang="en-US" dirty="0" smtClean="0"/>
              <a:t>In average</a:t>
            </a:r>
            <a:r>
              <a:rPr lang="en-US" dirty="0"/>
              <a:t>, Left-Right asymmetry ~ </a:t>
            </a:r>
            <a:r>
              <a:rPr lang="en-US" dirty="0" smtClean="0"/>
              <a:t>50 µm</a:t>
            </a:r>
          </a:p>
          <a:p>
            <a:pPr marL="285750" indent="-285750">
              <a:buFont typeface="Arial" panose="020B0604020202020204" pitchFamily="34" charset="0"/>
              <a:buChar char="•"/>
            </a:pPr>
            <a:r>
              <a:rPr lang="en-US" dirty="0" smtClean="0"/>
              <a:t>Left-Right </a:t>
            </a:r>
            <a:r>
              <a:rPr lang="en-US" dirty="0"/>
              <a:t>asymmetry within a coil </a:t>
            </a:r>
            <a:r>
              <a:rPr lang="en-US" dirty="0" smtClean="0"/>
              <a:t>can vary up to ~ 150 µm.</a:t>
            </a:r>
          </a:p>
          <a:p>
            <a:pPr marL="285750" indent="-285750">
              <a:buFont typeface="Arial" panose="020B0604020202020204" pitchFamily="34" charset="0"/>
              <a:buChar char="•"/>
            </a:pPr>
            <a:r>
              <a:rPr lang="en-US" dirty="0" smtClean="0"/>
              <a:t>Section to section reproducibility is better for coil 104.</a:t>
            </a:r>
            <a:endParaRPr lang="en-US" dirty="0"/>
          </a:p>
        </p:txBody>
      </p:sp>
      <p:sp>
        <p:nvSpPr>
          <p:cNvPr id="10" name="Rectangle 9"/>
          <p:cNvSpPr/>
          <p:nvPr/>
        </p:nvSpPr>
        <p:spPr>
          <a:xfrm>
            <a:off x="7854610" y="5343599"/>
            <a:ext cx="1231583" cy="461665"/>
          </a:xfrm>
          <a:prstGeom prst="rect">
            <a:avLst/>
          </a:prstGeom>
        </p:spPr>
        <p:txBody>
          <a:bodyPr wrap="square">
            <a:spAutoFit/>
          </a:bodyPr>
          <a:lstStyle/>
          <a:p>
            <a:pPr algn="ctr"/>
            <a:r>
              <a:rPr lang="en-US" sz="1200" dirty="0">
                <a:solidFill>
                  <a:srgbClr val="00B050"/>
                </a:solidFill>
                <a:sym typeface="Wingdings" panose="05000000000000000000" pitchFamily="2" charset="2"/>
              </a:rPr>
              <a:t>Right mid-plan deviation </a:t>
            </a:r>
            <a:endParaRPr lang="en-GB" sz="1200" dirty="0">
              <a:solidFill>
                <a:srgbClr val="00B050"/>
              </a:solidFill>
            </a:endParaRPr>
          </a:p>
        </p:txBody>
      </p:sp>
      <p:sp>
        <p:nvSpPr>
          <p:cNvPr id="11" name="Rectangle 10"/>
          <p:cNvSpPr/>
          <p:nvPr/>
        </p:nvSpPr>
        <p:spPr>
          <a:xfrm>
            <a:off x="6221870" y="5340894"/>
            <a:ext cx="1231583" cy="461665"/>
          </a:xfrm>
          <a:prstGeom prst="rect">
            <a:avLst/>
          </a:prstGeom>
        </p:spPr>
        <p:txBody>
          <a:bodyPr wrap="square">
            <a:spAutoFit/>
          </a:bodyPr>
          <a:lstStyle/>
          <a:p>
            <a:pPr algn="ctr"/>
            <a:r>
              <a:rPr lang="en-US" sz="1200" dirty="0" smtClean="0">
                <a:solidFill>
                  <a:srgbClr val="00B050"/>
                </a:solidFill>
                <a:sym typeface="Wingdings" panose="05000000000000000000" pitchFamily="2" charset="2"/>
              </a:rPr>
              <a:t>Left </a:t>
            </a:r>
            <a:r>
              <a:rPr lang="en-US" sz="1200" dirty="0">
                <a:solidFill>
                  <a:srgbClr val="00B050"/>
                </a:solidFill>
                <a:sym typeface="Wingdings" panose="05000000000000000000" pitchFamily="2" charset="2"/>
              </a:rPr>
              <a:t>mid-plan deviation </a:t>
            </a:r>
            <a:endParaRPr lang="en-GB" sz="1200" dirty="0">
              <a:solidFill>
                <a:srgbClr val="00B050"/>
              </a:solidFill>
            </a:endParaRPr>
          </a:p>
        </p:txBody>
      </p:sp>
      <p:cxnSp>
        <p:nvCxnSpPr>
          <p:cNvPr id="12" name="Straight Arrow Connector 11"/>
          <p:cNvCxnSpPr/>
          <p:nvPr/>
        </p:nvCxnSpPr>
        <p:spPr>
          <a:xfrm flipV="1">
            <a:off x="6530417" y="4853648"/>
            <a:ext cx="144016" cy="144016"/>
          </a:xfrm>
          <a:prstGeom prst="straightConnector1">
            <a:avLst/>
          </a:prstGeom>
          <a:ln>
            <a:solidFill>
              <a:srgbClr val="00B05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8762665" y="4853648"/>
            <a:ext cx="144016" cy="144016"/>
          </a:xfrm>
          <a:prstGeom prst="straightConnector1">
            <a:avLst/>
          </a:prstGeom>
          <a:ln>
            <a:solidFill>
              <a:srgbClr val="00B05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1763688" y="4005064"/>
            <a:ext cx="4113019"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835696" y="3510560"/>
            <a:ext cx="825932" cy="369332"/>
          </a:xfrm>
          <a:prstGeom prst="rect">
            <a:avLst/>
          </a:prstGeom>
          <a:noFill/>
        </p:spPr>
        <p:txBody>
          <a:bodyPr wrap="none" rtlCol="0">
            <a:spAutoFit/>
          </a:bodyPr>
          <a:lstStyle/>
          <a:p>
            <a:r>
              <a:rPr lang="en-GB" dirty="0" smtClean="0">
                <a:solidFill>
                  <a:srgbClr val="FF0000"/>
                </a:solidFill>
              </a:rPr>
              <a:t>Target</a:t>
            </a:r>
            <a:endParaRPr lang="en-GB" dirty="0">
              <a:solidFill>
                <a:srgbClr val="FF0000"/>
              </a:solidFill>
            </a:endParaRPr>
          </a:p>
        </p:txBody>
      </p:sp>
    </p:spTree>
    <p:extLst>
      <p:ext uri="{BB962C8B-B14F-4D97-AF65-F5344CB8AC3E}">
        <p14:creationId xmlns:p14="http://schemas.microsoft.com/office/powerpoint/2010/main" val="1780387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4" name="Slide Number Placeholder 3"/>
          <p:cNvSpPr>
            <a:spLocks noGrp="1"/>
          </p:cNvSpPr>
          <p:nvPr>
            <p:ph type="sldNum" sz="quarter" idx="12"/>
          </p:nvPr>
        </p:nvSpPr>
        <p:spPr/>
        <p:txBody>
          <a:bodyPr/>
          <a:lstStyle/>
          <a:p>
            <a:fld id="{91FE0CF9-301C-4DC2-9DD4-D8FCF2197C95}" type="slidenum">
              <a:rPr lang="en-GB" smtClean="0">
                <a:solidFill>
                  <a:srgbClr val="0C377B"/>
                </a:solidFill>
              </a:rPr>
              <a:pPr/>
              <a:t>9</a:t>
            </a:fld>
            <a:endParaRPr lang="en-GB">
              <a:solidFill>
                <a:srgbClr val="0C377B"/>
              </a:solidFill>
            </a:endParaRPr>
          </a:p>
        </p:txBody>
      </p:sp>
      <p:sp>
        <p:nvSpPr>
          <p:cNvPr id="5" name="Content Placeholder 4"/>
          <p:cNvSpPr txBox="1">
            <a:spLocks noGrp="1"/>
          </p:cNvSpPr>
          <p:nvPr>
            <p:ph idx="1"/>
          </p:nvPr>
        </p:nvSpPr>
        <p:spPr>
          <a:xfrm>
            <a:off x="899592" y="1124744"/>
            <a:ext cx="7560840" cy="5447645"/>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000" dirty="0" smtClean="0"/>
              <a:t>The coil is shaped like a banana after impregnation (coil Sagitta </a:t>
            </a:r>
            <a:r>
              <a:rPr lang="en-US" sz="2000" u="sng" dirty="0" smtClean="0"/>
              <a:t>0.6 -1.2 mm</a:t>
            </a:r>
            <a:r>
              <a:rPr lang="en-US" sz="2000" dirty="0" smtClean="0"/>
              <a:t>).</a:t>
            </a:r>
            <a:endParaRPr lang="en-US" sz="2000" dirty="0"/>
          </a:p>
          <a:p>
            <a:pPr marL="285750" indent="-285750">
              <a:buClr>
                <a:schemeClr val="tx2"/>
              </a:buClr>
              <a:buFont typeface="Arial" panose="020B0604020202020204" pitchFamily="34" charset="0"/>
              <a:buChar char="•"/>
            </a:pPr>
            <a:r>
              <a:rPr lang="en-US" sz="2000" dirty="0" smtClean="0"/>
              <a:t>Coils are radially </a:t>
            </a:r>
            <a:r>
              <a:rPr lang="en-US" sz="2000" u="sng" dirty="0" smtClean="0"/>
              <a:t>0.1 mm </a:t>
            </a:r>
            <a:r>
              <a:rPr lang="en-US" sz="2000" dirty="0" smtClean="0"/>
              <a:t>smaller than nominal in average. Coil ends are smaller than the straight section. </a:t>
            </a:r>
            <a:endParaRPr lang="en-US" sz="2000" dirty="0"/>
          </a:p>
          <a:p>
            <a:pPr marL="285750" indent="-285750">
              <a:buClr>
                <a:schemeClr val="tx2"/>
              </a:buClr>
              <a:buFont typeface="Arial" panose="020B0604020202020204" pitchFamily="34" charset="0"/>
              <a:buChar char="•"/>
            </a:pPr>
            <a:r>
              <a:rPr lang="en-US" sz="2000" dirty="0" smtClean="0"/>
              <a:t>Coil to coil azimuthal size difference is up to </a:t>
            </a:r>
            <a:r>
              <a:rPr lang="en-GB" sz="2000" u="sng" dirty="0" smtClean="0"/>
              <a:t>0.3 mm, </a:t>
            </a:r>
            <a:r>
              <a:rPr lang="en-GB" sz="2000" dirty="0" smtClean="0"/>
              <a:t>and vary a lot along the coil longitudinal axis.</a:t>
            </a:r>
            <a:endParaRPr lang="en-US" sz="2000" dirty="0" smtClean="0"/>
          </a:p>
          <a:p>
            <a:pPr marL="285750" indent="-285750">
              <a:buClr>
                <a:schemeClr val="tx2"/>
              </a:buClr>
              <a:buFont typeface="Arial" panose="020B0604020202020204" pitchFamily="34" charset="0"/>
              <a:buChar char="•"/>
            </a:pPr>
            <a:r>
              <a:rPr lang="en-US" sz="2000" dirty="0" smtClean="0"/>
              <a:t>Left-Right asymmetry within a coil is about </a:t>
            </a:r>
            <a:r>
              <a:rPr lang="en-GB" sz="2000" u="sng" dirty="0" smtClean="0"/>
              <a:t>0.1 mm</a:t>
            </a:r>
            <a:endParaRPr lang="en-US" sz="2000" dirty="0"/>
          </a:p>
          <a:p>
            <a:pPr marL="285750" indent="-285750">
              <a:buClr>
                <a:schemeClr val="tx2"/>
              </a:buClr>
              <a:buFont typeface="Arial" panose="020B0604020202020204" pitchFamily="34" charset="0"/>
              <a:buChar char="•"/>
            </a:pPr>
            <a:r>
              <a:rPr lang="en-US" sz="2000" dirty="0" smtClean="0"/>
              <a:t>Coils are similar in terms of radial azimuthal size but the behavior is quite erratic for the average azimuthal size and the left-right asymmetry.</a:t>
            </a:r>
          </a:p>
          <a:p>
            <a:pPr marL="285750" indent="-285750">
              <a:buClr>
                <a:schemeClr val="tx2"/>
              </a:buClr>
              <a:buFont typeface="Arial" panose="020B0604020202020204" pitchFamily="34" charset="0"/>
              <a:buChar char="•"/>
            </a:pPr>
            <a:r>
              <a:rPr lang="en-US" sz="2000" dirty="0" smtClean="0"/>
              <a:t>Coil 104 is significantly better than the previous coils in terms of azimuthal size and asymmetry, so there is some hope that we are getting better in terms of production and measuring method </a:t>
            </a:r>
            <a:r>
              <a:rPr lang="en-US" sz="2000" dirty="0" smtClean="0">
                <a:sym typeface="Wingdings" panose="05000000000000000000" pitchFamily="2" charset="2"/>
              </a:rPr>
              <a:t></a:t>
            </a:r>
            <a:endParaRPr lang="en-US" sz="2000" dirty="0" smtClean="0"/>
          </a:p>
          <a:p>
            <a:pPr marL="285750" indent="-285750">
              <a:buClr>
                <a:schemeClr val="tx2"/>
              </a:buClr>
              <a:buFont typeface="Arial" panose="020B0604020202020204" pitchFamily="34" charset="0"/>
              <a:buChar char="•"/>
            </a:pPr>
            <a:endParaRPr lang="en-US" sz="2000" dirty="0"/>
          </a:p>
          <a:p>
            <a:pPr marL="285750" indent="-285750">
              <a:buClr>
                <a:schemeClr val="tx2"/>
              </a:buClr>
              <a:buFont typeface="Arial" panose="020B0604020202020204" pitchFamily="34" charset="0"/>
              <a:buChar char="•"/>
            </a:pPr>
            <a:endParaRPr lang="en-US" sz="2000" dirty="0"/>
          </a:p>
        </p:txBody>
      </p:sp>
    </p:spTree>
    <p:extLst>
      <p:ext uri="{BB962C8B-B14F-4D97-AF65-F5344CB8AC3E}">
        <p14:creationId xmlns:p14="http://schemas.microsoft.com/office/powerpoint/2010/main" val="469884758"/>
      </p:ext>
    </p:extLst>
  </p:cSld>
  <p:clrMapOvr>
    <a:masterClrMapping/>
  </p:clrMapOvr>
</p:sld>
</file>

<file path=ppt/theme/theme1.xml><?xml version="1.0" encoding="utf-8"?>
<a:theme xmlns:a="http://schemas.openxmlformats.org/drawingml/2006/main" name="CERNPre╠üsentation2">
  <a:themeElements>
    <a:clrScheme name="Colors CERN">
      <a:dk1>
        <a:srgbClr val="0C377B"/>
      </a:dk1>
      <a:lt1>
        <a:srgbClr val="FFFFFF"/>
      </a:lt1>
      <a:dk2>
        <a:srgbClr val="0C377B"/>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14162</TotalTime>
  <Words>651</Words>
  <Application>Microsoft Office PowerPoint</Application>
  <PresentationFormat>On-screen Show (4:3)</PresentationFormat>
  <Paragraphs>99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CERNPre╠üsentation2</vt:lpstr>
      <vt:lpstr>SQXF Coil Metrology Report</vt:lpstr>
      <vt:lpstr>Set up</vt:lpstr>
      <vt:lpstr>Method</vt:lpstr>
      <vt:lpstr>Typical Faro Arm Measurements</vt:lpstr>
      <vt:lpstr>Coil Sagitta</vt:lpstr>
      <vt:lpstr>Average radial size</vt:lpstr>
      <vt:lpstr>Average Azimuthal Size</vt:lpstr>
      <vt:lpstr>Coil left-right asymmetry</vt:lpstr>
      <vt:lpstr>Summary</vt:lpstr>
      <vt:lpstr>Additional Slides</vt:lpstr>
      <vt:lpstr>Coil 101 – Mid Planes deviation</vt:lpstr>
      <vt:lpstr>Coil 101 – Average Azimuthal Size</vt:lpstr>
      <vt:lpstr>Coil 101 – Coil Size Asymmetry</vt:lpstr>
      <vt:lpstr>Coil 101 – Outer vs Inner diameter</vt:lpstr>
      <vt:lpstr>Coil 102 – Mid Planes deviation </vt:lpstr>
      <vt:lpstr>Coil 102 – Average Azimuthal Size</vt:lpstr>
      <vt:lpstr>Coil 102 – Coil Size Asymmetry </vt:lpstr>
      <vt:lpstr>Coil 102 – Outer vs Inner diameter</vt:lpstr>
      <vt:lpstr>Coil 103 – Mid Planes deviation</vt:lpstr>
      <vt:lpstr>Coil 103 – Average Azimuthal Size</vt:lpstr>
      <vt:lpstr>Coil 103 – Coil Size Asymmetry </vt:lpstr>
      <vt:lpstr>Coil 103 – Outer vs Inner diameter</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Insulation layers</dc:title>
  <dc:creator>Susana Izquierdo Bermudez</dc:creator>
  <cp:lastModifiedBy>Susana Izquierdo Bermudez</cp:lastModifiedBy>
  <cp:revision>291</cp:revision>
  <dcterms:created xsi:type="dcterms:W3CDTF">2015-02-12T09:25:36Z</dcterms:created>
  <dcterms:modified xsi:type="dcterms:W3CDTF">2015-05-12T19:47:27Z</dcterms:modified>
</cp:coreProperties>
</file>