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7" r:id="rId4"/>
    <p:sldId id="268" r:id="rId5"/>
    <p:sldId id="273" r:id="rId6"/>
    <p:sldId id="274" r:id="rId7"/>
    <p:sldId id="281" r:id="rId8"/>
    <p:sldId id="282" r:id="rId9"/>
    <p:sldId id="288" r:id="rId10"/>
    <p:sldId id="278" r:id="rId11"/>
    <p:sldId id="280" r:id="rId12"/>
    <p:sldId id="275" r:id="rId13"/>
    <p:sldId id="276" r:id="rId14"/>
    <p:sldId id="269" r:id="rId15"/>
    <p:sldId id="270" r:id="rId16"/>
    <p:sldId id="283" r:id="rId17"/>
    <p:sldId id="284" r:id="rId18"/>
    <p:sldId id="285" r:id="rId19"/>
    <p:sldId id="286" r:id="rId20"/>
    <p:sldId id="287" r:id="rId21"/>
    <p:sldId id="264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5591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A40F9-9F74-4BAA-AABF-86E018903739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693F-7281-44C8-BEA2-CD5420382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07A8F-CC8C-4DB9-A060-6A733CA66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35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33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8006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4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H.Felice-D.Cheng - X.Wang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Felice</a:t>
            </a:r>
            <a:r>
              <a:rPr lang="en-US" dirty="0" smtClean="0"/>
              <a:t> – D. Cheng – X. Wang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MQXFS1</a:t>
            </a:r>
            <a:br>
              <a:rPr lang="en-US" dirty="0" smtClean="0"/>
            </a:br>
            <a:r>
              <a:rPr lang="en-US" dirty="0" smtClean="0"/>
              <a:t>Assembly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Compatibility between </a:t>
            </a:r>
            <a:br>
              <a:rPr lang="en-US" dirty="0" smtClean="0"/>
            </a:br>
            <a:r>
              <a:rPr lang="en-US" dirty="0" smtClean="0"/>
              <a:t>CERN and LARP coils</a:t>
            </a:r>
            <a:endParaRPr lang="en-US" dirty="0"/>
          </a:p>
        </p:txBody>
      </p:sp>
      <p:pic>
        <p:nvPicPr>
          <p:cNvPr id="5" name="Content Placeholder 8" descr="1569-22.jpg"/>
          <p:cNvPicPr>
            <a:picLocks noChangeAspect="1"/>
          </p:cNvPicPr>
          <p:nvPr/>
        </p:nvPicPr>
        <p:blipFill>
          <a:blip r:embed="rId2"/>
          <a:srcRect t="-12120" b="-12120"/>
          <a:stretch>
            <a:fillRect/>
          </a:stretch>
        </p:blipFill>
        <p:spPr>
          <a:xfrm>
            <a:off x="457200" y="1295400"/>
            <a:ext cx="82296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1828800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2158 mm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590800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180 mm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678668"/>
            <a:ext cx="10668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145 mm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2438400"/>
            <a:ext cx="100503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355 mm*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33631" y="2071830"/>
            <a:ext cx="100503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428 mm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745846"/>
            <a:ext cx="6248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 Extended lead length due to CERN coils being produced with 375 mm long copper stabilizers instead of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</a:t>
            </a:r>
            <a:r>
              <a:rPr lang="en-US" sz="1400" dirty="0" err="1" smtClean="0"/>
              <a:t>NbTi</a:t>
            </a:r>
            <a:r>
              <a:rPr lang="en-US" sz="1400" dirty="0" smtClean="0"/>
              <a:t> cable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20" descr="su-1004-1569-3.jpg"/>
          <p:cNvPicPr>
            <a:picLocks noChangeAspect="1"/>
          </p:cNvPicPr>
          <p:nvPr/>
        </p:nvPicPr>
        <p:blipFill>
          <a:blip r:embed="rId2"/>
          <a:srcRect l="19608" t="11435" r="24836" b="19488"/>
          <a:stretch>
            <a:fillRect/>
          </a:stretch>
        </p:blipFill>
        <p:spPr>
          <a:xfrm>
            <a:off x="4343400" y="1066800"/>
            <a:ext cx="1903445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MQXFS Assembly </a:t>
            </a:r>
            <a:br>
              <a:rPr lang="en-US" dirty="0" smtClean="0"/>
            </a:br>
            <a:r>
              <a:rPr lang="en-US" dirty="0" smtClean="0"/>
              <a:t>Diameter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9" name="Content Placeholder 18" descr="1569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-9744" b="-9744"/>
          <a:stretch>
            <a:fillRect/>
          </a:stretch>
        </p:blipFill>
        <p:spPr>
          <a:xfrm>
            <a:off x="0" y="1524000"/>
            <a:ext cx="3886200" cy="4602163"/>
          </a:xfrm>
        </p:spPr>
      </p:pic>
      <p:sp>
        <p:nvSpPr>
          <p:cNvPr id="14" name="TextBox 13"/>
          <p:cNvSpPr txBox="1"/>
          <p:nvPr/>
        </p:nvSpPr>
        <p:spPr>
          <a:xfrm>
            <a:off x="228600" y="2590800"/>
            <a:ext cx="100503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614 mm Dia. shell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0920" y="1829410"/>
            <a:ext cx="120476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647 mm</a:t>
            </a:r>
          </a:p>
          <a:p>
            <a:pPr algn="ctr"/>
            <a:r>
              <a:rPr lang="en-US" sz="1400" dirty="0" smtClean="0"/>
              <a:t>Guide Plate*</a:t>
            </a:r>
            <a:endParaRPr lang="en-US" sz="1400" dirty="0"/>
          </a:p>
        </p:txBody>
      </p:sp>
      <p:pic>
        <p:nvPicPr>
          <p:cNvPr id="10" name="Picture 9" descr="IMG_01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05250"/>
            <a:ext cx="2819400" cy="211455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2"/>
          </p:cNvCxnSpPr>
          <p:nvPr/>
        </p:nvCxnSpPr>
        <p:spPr>
          <a:xfrm rot="5400000">
            <a:off x="5767060" y="4291340"/>
            <a:ext cx="619780" cy="1143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3515380"/>
            <a:ext cx="3733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CERN-style shell SG connector on OD of shell, approximately ~15 mm proud in one location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2614136"/>
            <a:ext cx="25146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Connector can be oriented to line up with one of the 647 mm diameter lobes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rot="10800000">
            <a:off x="5830718" y="2597650"/>
            <a:ext cx="722483" cy="3858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Assembly Support Interface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Content Placeholder 10" descr="su-1004-1569-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7843" t="13973" r="13725" b="17515"/>
          <a:stretch>
            <a:fillRect/>
          </a:stretch>
        </p:blipFill>
        <p:spPr>
          <a:xfrm>
            <a:off x="5257800" y="2286000"/>
            <a:ext cx="3886200" cy="2622550"/>
          </a:xfrm>
        </p:spPr>
      </p:pic>
      <p:pic>
        <p:nvPicPr>
          <p:cNvPr id="18" name="Content Placeholder 17" descr="su-1004-1569-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9608" t="11435" r="27451" b="17515"/>
          <a:stretch>
            <a:fillRect/>
          </a:stretch>
        </p:blipFill>
        <p:spPr>
          <a:xfrm>
            <a:off x="0" y="1828800"/>
            <a:ext cx="3886200" cy="4030663"/>
          </a:xfrm>
        </p:spPr>
      </p:pic>
      <p:cxnSp>
        <p:nvCxnSpPr>
          <p:cNvPr id="12" name="Straight Arrow Connector 11"/>
          <p:cNvCxnSpPr>
            <a:stCxn id="15" idx="2"/>
          </p:cNvCxnSpPr>
          <p:nvPr/>
        </p:nvCxnSpPr>
        <p:spPr>
          <a:xfrm rot="16200000" flipH="1">
            <a:off x="4928860" y="2109460"/>
            <a:ext cx="772180" cy="4953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1295400"/>
            <a:ext cx="2362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Typical ¾-10 tapped 4-hole pattern support interface</a:t>
            </a:r>
          </a:p>
        </p:txBody>
      </p:sp>
      <p:cxnSp>
        <p:nvCxnSpPr>
          <p:cNvPr id="20" name="Straight Arrow Connector 19"/>
          <p:cNvCxnSpPr>
            <a:stCxn id="14" idx="2"/>
          </p:cNvCxnSpPr>
          <p:nvPr/>
        </p:nvCxnSpPr>
        <p:spPr>
          <a:xfrm rot="16200000" flipH="1">
            <a:off x="1085440" y="2219080"/>
            <a:ext cx="948013" cy="14709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1447800"/>
            <a:ext cx="2667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HQ-style support ring and connector skirts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40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Wire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 descr="Guide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-8016" r="-8016"/>
          <a:stretch>
            <a:fillRect/>
          </a:stretch>
        </p:blipFill>
        <p:spPr>
          <a:xfrm>
            <a:off x="0" y="1295400"/>
            <a:ext cx="8229600" cy="4953000"/>
          </a:xfrm>
        </p:spPr>
      </p:pic>
      <p:sp>
        <p:nvSpPr>
          <p:cNvPr id="10" name="TextBox 9"/>
          <p:cNvSpPr txBox="1"/>
          <p:nvPr/>
        </p:nvSpPr>
        <p:spPr>
          <a:xfrm>
            <a:off x="304800" y="1905000"/>
            <a:ext cx="236220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 IL wires will pass thru wire guides underneath the axial endplates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16200000" flipH="1">
            <a:off x="1264682" y="2864882"/>
            <a:ext cx="1394936" cy="9525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Pin/no pin between shell and yoke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Yoke position is the reference 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=&gt; accurate positioning of the shell not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pinning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Uneven number of long shell segment to bridge the master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7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case</a:t>
            </a:r>
            <a:br>
              <a:rPr lang="en-US" dirty="0" smtClean="0"/>
            </a:br>
            <a:r>
              <a:rPr lang="en-US" dirty="0" smtClean="0"/>
              <a:t>Azimuthal Stress distribution in coil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3"/>
          <a:stretch/>
        </p:blipFill>
        <p:spPr bwMode="auto">
          <a:xfrm>
            <a:off x="228600" y="2138443"/>
            <a:ext cx="3124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1"/>
          <a:stretch/>
        </p:blipFill>
        <p:spPr bwMode="auto">
          <a:xfrm>
            <a:off x="4572000" y="2124236"/>
            <a:ext cx="309966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7" t="46232" r="1579" b="20822"/>
          <a:stretch/>
        </p:blipFill>
        <p:spPr bwMode="auto">
          <a:xfrm>
            <a:off x="2895599" y="2124237"/>
            <a:ext cx="1379041" cy="153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7" t="45522" b="20349"/>
          <a:stretch/>
        </p:blipFill>
        <p:spPr bwMode="auto">
          <a:xfrm>
            <a:off x="7241395" y="2057400"/>
            <a:ext cx="1498190" cy="1528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Shimming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4.2 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case</a:t>
            </a:r>
            <a:br>
              <a:rPr lang="en-US" dirty="0"/>
            </a:br>
            <a:r>
              <a:rPr lang="en-US" dirty="0"/>
              <a:t>Azimuthal Stress distribution in coil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7"/>
          <a:stretch/>
        </p:blipFill>
        <p:spPr bwMode="auto">
          <a:xfrm>
            <a:off x="76200" y="2286000"/>
            <a:ext cx="3209441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3"/>
          <a:stretch/>
        </p:blipFill>
        <p:spPr bwMode="auto">
          <a:xfrm>
            <a:off x="4495800" y="2362200"/>
            <a:ext cx="3191359" cy="31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9" t="45509" r="922" b="20958"/>
          <a:stretch/>
        </p:blipFill>
        <p:spPr bwMode="auto">
          <a:xfrm>
            <a:off x="2933701" y="2362200"/>
            <a:ext cx="1409700" cy="1518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2" t="45768" r="2167" b="17812"/>
          <a:stretch/>
        </p:blipFill>
        <p:spPr bwMode="auto">
          <a:xfrm>
            <a:off x="7323594" y="2372532"/>
            <a:ext cx="1210805" cy="1465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133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140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case</a:t>
            </a:r>
            <a:br>
              <a:rPr lang="en-US" dirty="0"/>
            </a:br>
            <a:r>
              <a:rPr lang="en-US" dirty="0" smtClean="0"/>
              <a:t>Contact pressure coil to pole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5371"/>
            <a:ext cx="410337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7900"/>
            <a:ext cx="410337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133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140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17963" r="18470" b="13943"/>
          <a:stretch/>
        </p:blipFill>
        <p:spPr bwMode="auto">
          <a:xfrm>
            <a:off x="0" y="1143000"/>
            <a:ext cx="9144000" cy="49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524000"/>
            <a:ext cx="12192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Cool-down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219200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Disassembly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099559"/>
            <a:ext cx="1219200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Assembly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2.5 months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Left Bracket 10"/>
          <p:cNvSpPr/>
          <p:nvPr/>
        </p:nvSpPr>
        <p:spPr>
          <a:xfrm>
            <a:off x="6858000" y="3627120"/>
            <a:ext cx="152400" cy="125265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96200" y="4035623"/>
            <a:ext cx="12192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Warm MM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7696201" y="4916649"/>
            <a:ext cx="152400" cy="102695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50858" y="5168515"/>
            <a:ext cx="1219200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QA, shipping prep and shipping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867400"/>
            <a:ext cx="22098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MQXFS1 at FNAL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87579"/>
            <a:ext cx="4800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Coil ready				6/12/2015</a:t>
            </a:r>
            <a:endParaRPr lang="en-US" sz="1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Operating Gradient target: 133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550 microns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Stress distribution &lt; HQ stress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Compression of the pole turn provided  beyond 140 T/m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</a:t>
            </a:r>
            <a:r>
              <a:rPr lang="en-US" dirty="0" smtClean="0"/>
              <a:t>case</a:t>
            </a:r>
            <a:br>
              <a:rPr lang="en-US" dirty="0" smtClean="0"/>
            </a:br>
            <a:r>
              <a:rPr lang="en-US" dirty="0" smtClean="0"/>
              <a:t>azimuthal stress in shell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93127"/>
            <a:ext cx="4205954" cy="31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205954" cy="31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14097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133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4478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4.2 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magnetic measurements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562600"/>
            <a:ext cx="6705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Measurement probe and support will be ready in early June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92784" y="4769519"/>
            <a:ext cx="219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of HQ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2362" r="16451" b="26217"/>
          <a:stretch/>
        </p:blipFill>
        <p:spPr>
          <a:xfrm>
            <a:off x="4798704" y="1905000"/>
            <a:ext cx="3658577" cy="266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043" y="1600200"/>
            <a:ext cx="41824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Powerful QA tool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Large aperture to measure high-order errors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Track and possible to reduce the geometric errors during assembly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352800"/>
            <a:ext cx="4341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Measurement plans and schedules for MQXFS01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Coil pack assembly, 3 days (including system setup)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the structure before loading, 0.5 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After loading, 0.5 days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Splice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2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style design</a:t>
            </a:r>
            <a:endParaRPr lang="en-US" dirty="0"/>
          </a:p>
        </p:txBody>
      </p:sp>
      <p:pic>
        <p:nvPicPr>
          <p:cNvPr id="2050" name="Picture 2" descr="C:\Helene\Magnets\Hilumi\MQXF\Mech\CAD\splice_box\2015_04\SpliceBox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562600" cy="51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3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Helene\Magnets\Hilumi\MQXF\Mech\CAD\splice_box\2015_04\SpliceBox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905000"/>
            <a:ext cx="4095681" cy="373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Helene\Magnets\Hilumi\MQXF\Mech\CAD\splice_box\2015_04\SpliceBox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75281"/>
            <a:ext cx="4268585" cy="37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5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Helene\Magnets\Hilumi\MQXF\Mech\CAD\splice_box\2015_04\SpliceBo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9437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34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74.7 mm thick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7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Helene\Magnets\Hilumi\MQXF\Mech\CAD\splice_box\2015_04\SpliceBox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19800" cy="50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9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143000"/>
            <a:ext cx="5924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isplaying SU-1004-1569-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11430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R99.06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8375" y="1775376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R101.06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1436754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R101.06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6576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R115.04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46482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R101.06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1411" y="41148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R101.06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0105" y="4832866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R111.46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9700" y="229710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R99.06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H.Felice-D.Cheng - X.Wang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4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393</Words>
  <Application>Microsoft Office PowerPoint</Application>
  <PresentationFormat>On-screen Show (4:3)</PresentationFormat>
  <Paragraphs>138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MQXFS1 Assembly plan</vt:lpstr>
      <vt:lpstr>Schedule</vt:lpstr>
      <vt:lpstr>Warm magnetic measurements </vt:lpstr>
      <vt:lpstr>Splice box</vt:lpstr>
      <vt:lpstr>HQ style design</vt:lpstr>
      <vt:lpstr>PowerPoint Presentation</vt:lpstr>
      <vt:lpstr>PowerPoint Presentation</vt:lpstr>
      <vt:lpstr>PowerPoint Presentation</vt:lpstr>
      <vt:lpstr>PowerPoint Presentation</vt:lpstr>
      <vt:lpstr>Compatibility between  CERN and LARP coils</vt:lpstr>
      <vt:lpstr>MQXFS Assembly  Diameter requirements</vt:lpstr>
      <vt:lpstr>MQXFS Assembly Support Interface</vt:lpstr>
      <vt:lpstr>MQXFS Wire Routing</vt:lpstr>
      <vt:lpstr>Long prototype</vt:lpstr>
      <vt:lpstr>PowerPoint Presentation</vt:lpstr>
      <vt:lpstr>Preload</vt:lpstr>
      <vt:lpstr>Baseline case Azimuthal Stress distribution in coil</vt:lpstr>
      <vt:lpstr>Baseline case Azimuthal Stress distribution in coil</vt:lpstr>
      <vt:lpstr>Baseline case Contact pressure coil to pole</vt:lpstr>
      <vt:lpstr>Summary</vt:lpstr>
      <vt:lpstr>Back up</vt:lpstr>
      <vt:lpstr>Baseline case azimuthal stress in shell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77</cp:revision>
  <dcterms:created xsi:type="dcterms:W3CDTF">2010-03-31T20:55:33Z</dcterms:created>
  <dcterms:modified xsi:type="dcterms:W3CDTF">2015-05-14T14:25:15Z</dcterms:modified>
</cp:coreProperties>
</file>