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60" r:id="rId4"/>
    <p:sldId id="263" r:id="rId5"/>
    <p:sldId id="262" r:id="rId6"/>
    <p:sldId id="259" r:id="rId7"/>
    <p:sldId id="261" r:id="rId8"/>
    <p:sldId id="264" r:id="rId9"/>
    <p:sldId id="265" r:id="rId10"/>
    <p:sldId id="266" r:id="rId11"/>
    <p:sldId id="270" r:id="rId12"/>
    <p:sldId id="271" r:id="rId13"/>
    <p:sldId id="272" r:id="rId14"/>
    <p:sldId id="269" r:id="rId15"/>
    <p:sldId id="268" r:id="rId16"/>
    <p:sldId id="274" r:id="rId17"/>
    <p:sldId id="275" r:id="rId18"/>
    <p:sldId id="276" r:id="rId19"/>
    <p:sldId id="277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a Bajko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61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commentAuthors" Target="commentAuthors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"/>
          <c:y val="0.111111111111111"/>
          <c:w val="0.927777777777778"/>
          <c:h val="0.87962962962963"/>
        </c:manualLayout>
      </c:layout>
      <c:scatterChart>
        <c:scatterStyle val="lineMarker"/>
        <c:varyColors val="0"/>
        <c:ser>
          <c:idx val="0"/>
          <c:order val="0"/>
          <c:marker>
            <c:symbol val="none"/>
          </c:marker>
          <c:xVal>
            <c:numRef>
              <c:f>Sheet1!$E$28:$E$45</c:f>
              <c:numCache>
                <c:formatCode>General</c:formatCode>
                <c:ptCount val="18"/>
                <c:pt idx="0">
                  <c:v>0.0</c:v>
                </c:pt>
                <c:pt idx="1">
                  <c:v>10.0</c:v>
                </c:pt>
                <c:pt idx="2">
                  <c:v>20.0</c:v>
                </c:pt>
                <c:pt idx="3">
                  <c:v>30.0</c:v>
                </c:pt>
                <c:pt idx="4">
                  <c:v>40.0</c:v>
                </c:pt>
                <c:pt idx="5">
                  <c:v>50.0</c:v>
                </c:pt>
                <c:pt idx="6">
                  <c:v>60.0</c:v>
                </c:pt>
                <c:pt idx="7">
                  <c:v>70.0</c:v>
                </c:pt>
                <c:pt idx="8">
                  <c:v>80.0</c:v>
                </c:pt>
                <c:pt idx="9">
                  <c:v>90.0</c:v>
                </c:pt>
                <c:pt idx="10">
                  <c:v>100.0</c:v>
                </c:pt>
                <c:pt idx="11">
                  <c:v>110.0</c:v>
                </c:pt>
                <c:pt idx="12">
                  <c:v>120.0</c:v>
                </c:pt>
                <c:pt idx="13">
                  <c:v>130.0</c:v>
                </c:pt>
                <c:pt idx="14">
                  <c:v>140.0</c:v>
                </c:pt>
                <c:pt idx="15">
                  <c:v>150.0</c:v>
                </c:pt>
                <c:pt idx="16">
                  <c:v>160.0</c:v>
                </c:pt>
                <c:pt idx="17">
                  <c:v>170.0</c:v>
                </c:pt>
              </c:numCache>
            </c:numRef>
          </c:xVal>
          <c:yVal>
            <c:numRef>
              <c:f>Sheet1!$F$28:$F$45</c:f>
              <c:numCache>
                <c:formatCode>General</c:formatCode>
                <c:ptCount val="18"/>
                <c:pt idx="0">
                  <c:v>100.0</c:v>
                </c:pt>
                <c:pt idx="1">
                  <c:v>100.0</c:v>
                </c:pt>
                <c:pt idx="2">
                  <c:v>200.0</c:v>
                </c:pt>
                <c:pt idx="3">
                  <c:v>200.0</c:v>
                </c:pt>
                <c:pt idx="4">
                  <c:v>300.0</c:v>
                </c:pt>
                <c:pt idx="5">
                  <c:v>300.0</c:v>
                </c:pt>
                <c:pt idx="6">
                  <c:v>400.0</c:v>
                </c:pt>
                <c:pt idx="7">
                  <c:v>400.0</c:v>
                </c:pt>
                <c:pt idx="8">
                  <c:v>500.0</c:v>
                </c:pt>
                <c:pt idx="9">
                  <c:v>500.0</c:v>
                </c:pt>
                <c:pt idx="10">
                  <c:v>400.0</c:v>
                </c:pt>
                <c:pt idx="11">
                  <c:v>400.0</c:v>
                </c:pt>
                <c:pt idx="12">
                  <c:v>300.0</c:v>
                </c:pt>
                <c:pt idx="13">
                  <c:v>300.0</c:v>
                </c:pt>
                <c:pt idx="14">
                  <c:v>200.0</c:v>
                </c:pt>
                <c:pt idx="15">
                  <c:v>200.0</c:v>
                </c:pt>
                <c:pt idx="16">
                  <c:v>100.0</c:v>
                </c:pt>
                <c:pt idx="17">
                  <c:v>100.0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4630344"/>
        <c:axId val="-2124627384"/>
      </c:scatterChart>
      <c:valAx>
        <c:axId val="-21246303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2124627384"/>
        <c:crosses val="autoZero"/>
        <c:crossBetween val="midCat"/>
      </c:valAx>
      <c:valAx>
        <c:axId val="-212462738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-21246303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5-09T19:28:16.421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141A9-104B-1144-92F5-61EDA657C7ED}" type="datetimeFigureOut">
              <a:rPr lang="en-US" smtClean="0"/>
              <a:t>12/05/15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5497D-838E-ED49-BACB-BEC593A60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3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5497D-838E-ED49-BACB-BEC593A602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00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5497D-838E-ED49-BACB-BEC593A602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00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5497D-838E-ED49-BACB-BEC593A602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0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5497D-838E-ED49-BACB-BEC593A602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00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5497D-838E-ED49-BACB-BEC593A602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00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0404-E83A-E740-B311-5B1E5708D46E}" type="datetimeFigureOut">
              <a:rPr lang="en-US" smtClean="0"/>
              <a:t>12/05/15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0980-DA2F-8E4C-9A32-153DEFA20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6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0404-E83A-E740-B311-5B1E5708D46E}" type="datetimeFigureOut">
              <a:rPr lang="en-US" smtClean="0"/>
              <a:t>12/05/15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0980-DA2F-8E4C-9A32-153DEFA20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0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0404-E83A-E740-B311-5B1E5708D46E}" type="datetimeFigureOut">
              <a:rPr lang="en-US" smtClean="0"/>
              <a:t>12/05/15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0980-DA2F-8E4C-9A32-153DEFA20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4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0404-E83A-E740-B311-5B1E5708D46E}" type="datetimeFigureOut">
              <a:rPr lang="en-US" smtClean="0"/>
              <a:t>12/05/15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0980-DA2F-8E4C-9A32-153DEFA20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8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0404-E83A-E740-B311-5B1E5708D46E}" type="datetimeFigureOut">
              <a:rPr lang="en-US" smtClean="0"/>
              <a:t>12/05/15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0980-DA2F-8E4C-9A32-153DEFA20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5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0404-E83A-E740-B311-5B1E5708D46E}" type="datetimeFigureOut">
              <a:rPr lang="en-US" smtClean="0"/>
              <a:t>12/05/15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0980-DA2F-8E4C-9A32-153DEFA20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9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0404-E83A-E740-B311-5B1E5708D46E}" type="datetimeFigureOut">
              <a:rPr lang="en-US" smtClean="0"/>
              <a:t>12/05/15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0980-DA2F-8E4C-9A32-153DEFA20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4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0404-E83A-E740-B311-5B1E5708D46E}" type="datetimeFigureOut">
              <a:rPr lang="en-US" smtClean="0"/>
              <a:t>12/05/15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0980-DA2F-8E4C-9A32-153DEFA20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9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0404-E83A-E740-B311-5B1E5708D46E}" type="datetimeFigureOut">
              <a:rPr lang="en-US" smtClean="0"/>
              <a:t>12/05/15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0980-DA2F-8E4C-9A32-153DEFA20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60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0404-E83A-E740-B311-5B1E5708D46E}" type="datetimeFigureOut">
              <a:rPr lang="en-US" smtClean="0"/>
              <a:t>12/05/15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0980-DA2F-8E4C-9A32-153DEFA20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66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50404-E83A-E740-B311-5B1E5708D46E}" type="datetimeFigureOut">
              <a:rPr lang="en-US" smtClean="0"/>
              <a:t>12/05/15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C0980-DA2F-8E4C-9A32-153DEFA20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90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50404-E83A-E740-B311-5B1E5708D46E}" type="datetimeFigureOut">
              <a:rPr lang="en-US" smtClean="0"/>
              <a:t>12/05/15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C0980-DA2F-8E4C-9A32-153DEFA20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7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ACCEPTANCE TESTS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M. Bajko </a:t>
            </a:r>
          </a:p>
          <a:p>
            <a:r>
              <a:rPr lang="en-US" dirty="0" smtClean="0"/>
              <a:t>LARP </a:t>
            </a:r>
            <a:r>
              <a:rPr lang="en-US" dirty="0" smtClean="0"/>
              <a:t>HL LHC collaboration meeting </a:t>
            </a:r>
          </a:p>
          <a:p>
            <a:r>
              <a:rPr lang="en-US" dirty="0" smtClean="0"/>
              <a:t>May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776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264" y="274638"/>
            <a:ext cx="8229600" cy="91703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</a:t>
            </a:r>
            <a:r>
              <a:rPr lang="en-US" dirty="0" smtClean="0"/>
              <a:t>igh </a:t>
            </a:r>
            <a:r>
              <a:rPr lang="en-US" b="1" dirty="0" smtClean="0"/>
              <a:t>V</a:t>
            </a:r>
            <a:r>
              <a:rPr lang="en-US" dirty="0" smtClean="0"/>
              <a:t>oltage </a:t>
            </a:r>
            <a:r>
              <a:rPr lang="en-US" b="1" dirty="0" smtClean="0"/>
              <a:t>T</a:t>
            </a:r>
            <a:r>
              <a:rPr lang="en-US" dirty="0" smtClean="0"/>
              <a:t>est</a:t>
            </a:r>
            <a:br>
              <a:rPr lang="en-US" dirty="0" smtClean="0"/>
            </a:br>
            <a:r>
              <a:rPr lang="en-US" sz="2700" dirty="0" smtClean="0"/>
              <a:t>ELECTRICAL</a:t>
            </a:r>
            <a:endParaRPr lang="en-US" dirty="0"/>
          </a:p>
        </p:txBody>
      </p:sp>
      <p:pic>
        <p:nvPicPr>
          <p:cNvPr id="5" name="Picture 4" descr="Paschen curv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89" y="2632727"/>
            <a:ext cx="5025286" cy="31958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3088" y="1417638"/>
            <a:ext cx="8656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How to move in </a:t>
            </a:r>
            <a:r>
              <a:rPr lang="en-US" dirty="0" smtClean="0"/>
              <a:t>between the curves is CLEAR. </a:t>
            </a:r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 smtClean="0"/>
              <a:t>is not yet agreed WHICH is the condition of the WORST CASE SCENARIO!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75044" y="2807816"/>
            <a:ext cx="3968957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acceptance test is in AIR</a:t>
            </a:r>
          </a:p>
          <a:p>
            <a:r>
              <a:rPr lang="en-US" dirty="0"/>
              <a:t>(</a:t>
            </a:r>
            <a:r>
              <a:rPr lang="en-US" dirty="0" smtClean="0"/>
              <a:t> should be </a:t>
            </a:r>
            <a:r>
              <a:rPr lang="en-US" dirty="0" smtClean="0"/>
              <a:t>3 x </a:t>
            </a:r>
            <a:r>
              <a:rPr lang="en-US" dirty="0" smtClean="0"/>
              <a:t>higher than in </a:t>
            </a:r>
            <a:r>
              <a:rPr lang="en-US" dirty="0" smtClean="0"/>
              <a:t>He gas 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After testing we should consider the presence of </a:t>
            </a:r>
            <a:r>
              <a:rPr lang="en-US" dirty="0" smtClean="0"/>
              <a:t>He gas </a:t>
            </a:r>
            <a:r>
              <a:rPr lang="en-US" dirty="0" smtClean="0"/>
              <a:t>and test coherently</a:t>
            </a:r>
          </a:p>
          <a:p>
            <a:endParaRPr lang="en-US" dirty="0"/>
          </a:p>
          <a:p>
            <a:r>
              <a:rPr lang="en-US" dirty="0" smtClean="0"/>
              <a:t>Repetitive test in the same condition should </a:t>
            </a:r>
            <a:r>
              <a:rPr lang="en-US" dirty="0" smtClean="0"/>
              <a:t>not be @ </a:t>
            </a:r>
            <a:r>
              <a:rPr lang="en-US" dirty="0" smtClean="0"/>
              <a:t>the maximum </a:t>
            </a:r>
            <a:r>
              <a:rPr lang="en-US" dirty="0" smtClean="0"/>
              <a:t>voltage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510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358" y="5055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 </a:t>
            </a:r>
            <a:r>
              <a:rPr lang="en-US" b="1" baseline="-25000" dirty="0" smtClean="0"/>
              <a:t>max</a:t>
            </a:r>
            <a:r>
              <a:rPr lang="en-US" b="1" dirty="0" smtClean="0"/>
              <a:t> </a:t>
            </a:r>
            <a:r>
              <a:rPr lang="en-US" dirty="0" smtClean="0"/>
              <a:t>for the </a:t>
            </a:r>
            <a:r>
              <a:rPr lang="en-US" b="1" dirty="0" smtClean="0"/>
              <a:t>High Voltage Tests</a:t>
            </a:r>
            <a:br>
              <a:rPr lang="en-US" b="1" dirty="0" smtClean="0"/>
            </a:br>
            <a:r>
              <a:rPr lang="en-US" sz="2700" dirty="0" smtClean="0"/>
              <a:t>ELECTRICAL</a:t>
            </a:r>
            <a:endParaRPr lang="en-US" sz="27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27358" y="2311204"/>
            <a:ext cx="6718744" cy="5591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800" dirty="0" smtClean="0"/>
              <a:t>U </a:t>
            </a:r>
            <a:r>
              <a:rPr lang="en-US" sz="2800" baseline="-25000" dirty="0" smtClean="0"/>
              <a:t>max</a:t>
            </a:r>
            <a:r>
              <a:rPr lang="en-US" sz="2800" dirty="0" smtClean="0"/>
              <a:t> = </a:t>
            </a:r>
            <a:r>
              <a:rPr lang="en-US" sz="2800" b="1" dirty="0" smtClean="0">
                <a:solidFill>
                  <a:srgbClr val="FF0000"/>
                </a:solidFill>
              </a:rPr>
              <a:t>U </a:t>
            </a:r>
            <a:r>
              <a:rPr lang="en-US" sz="2800" b="1" baseline="-25000" dirty="0" smtClean="0">
                <a:solidFill>
                  <a:srgbClr val="FF0000"/>
                </a:solidFill>
              </a:rPr>
              <a:t>quench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+ U </a:t>
            </a:r>
            <a:r>
              <a:rPr lang="en-US" sz="2800" baseline="-25000" dirty="0" err="1" smtClean="0"/>
              <a:t>EnergyExtraction</a:t>
            </a:r>
            <a:r>
              <a:rPr lang="en-US" sz="2800" dirty="0" smtClean="0"/>
              <a:t> + U </a:t>
            </a:r>
            <a:r>
              <a:rPr lang="en-US" sz="2800" baseline="-25000" dirty="0" smtClean="0"/>
              <a:t>environment</a:t>
            </a:r>
          </a:p>
        </p:txBody>
      </p:sp>
      <p:cxnSp>
        <p:nvCxnSpPr>
          <p:cNvPr id="4" name="Elbow Connector 3"/>
          <p:cNvCxnSpPr/>
          <p:nvPr/>
        </p:nvCxnSpPr>
        <p:spPr>
          <a:xfrm rot="5400000">
            <a:off x="1080497" y="3053152"/>
            <a:ext cx="1032520" cy="87774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9120" y="4026961"/>
            <a:ext cx="260558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From simulations considering the final powering circuit including the final energy extraction schematics in the IR zone </a:t>
            </a:r>
            <a:r>
              <a:rPr lang="en-US" sz="1600" dirty="0" smtClean="0"/>
              <a:t>( Giorgio and Vittorio’s calculations). Is the heater discharge unit delay considered???</a:t>
            </a:r>
            <a:endParaRPr lang="en-US" sz="1600" dirty="0"/>
          </a:p>
        </p:txBody>
      </p:sp>
      <p:cxnSp>
        <p:nvCxnSpPr>
          <p:cNvPr id="11" name="Elbow Connector 10"/>
          <p:cNvCxnSpPr/>
          <p:nvPr/>
        </p:nvCxnSpPr>
        <p:spPr>
          <a:xfrm rot="16200000" flipH="1">
            <a:off x="4055956" y="3047098"/>
            <a:ext cx="1487303" cy="1344637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30865" y="4463068"/>
            <a:ext cx="31374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To be checked that we are not considering </a:t>
            </a:r>
            <a:r>
              <a:rPr lang="en-US" sz="1600" dirty="0" smtClean="0"/>
              <a:t>twice, as this </a:t>
            </a:r>
            <a:r>
              <a:rPr lang="en-US" sz="1600" dirty="0" smtClean="0"/>
              <a:t>is not a negligible value </a:t>
            </a:r>
          </a:p>
          <a:p>
            <a:pPr algn="ctr"/>
            <a:r>
              <a:rPr lang="en-US" sz="1600" dirty="0" smtClean="0"/>
              <a:t>( 16,5 *50 </a:t>
            </a:r>
            <a:r>
              <a:rPr lang="en-US" sz="1600" dirty="0" err="1" smtClean="0"/>
              <a:t>mOHM</a:t>
            </a:r>
            <a:r>
              <a:rPr lang="en-US" sz="1600" dirty="0" smtClean="0"/>
              <a:t> = 820 V! where is the GRD of the circuit and what is the switch opening time…3 </a:t>
            </a:r>
            <a:r>
              <a:rPr lang="en-US" sz="1600" dirty="0" err="1" smtClean="0"/>
              <a:t>ms</a:t>
            </a:r>
            <a:r>
              <a:rPr lang="en-US" sz="1600" dirty="0" smtClean="0"/>
              <a:t>, 10 </a:t>
            </a:r>
            <a:r>
              <a:rPr lang="en-US" sz="1600" dirty="0" err="1" smtClean="0"/>
              <a:t>ms</a:t>
            </a:r>
            <a:r>
              <a:rPr lang="en-US" sz="1600" dirty="0" smtClean="0"/>
              <a:t>?</a:t>
            </a:r>
            <a:endParaRPr lang="en-US" sz="1600" dirty="0"/>
          </a:p>
        </p:txBody>
      </p:sp>
      <p:cxnSp>
        <p:nvCxnSpPr>
          <p:cNvPr id="14" name="Elbow Connector 13"/>
          <p:cNvCxnSpPr/>
          <p:nvPr/>
        </p:nvCxnSpPr>
        <p:spPr>
          <a:xfrm rot="16200000" flipH="1">
            <a:off x="6586482" y="3176335"/>
            <a:ext cx="1319240" cy="91809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48484" y="4313678"/>
            <a:ext cx="22970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To be evaluated what we have in the environment: bus bars of other magnets… </a:t>
            </a:r>
            <a:r>
              <a:rPr lang="en-US" sz="1600" dirty="0" err="1" smtClean="0"/>
              <a:t>ect</a:t>
            </a:r>
            <a:r>
              <a:rPr lang="en-US" sz="1600" dirty="0" smtClean="0"/>
              <a:t>. It can be in the order of 150 V </a:t>
            </a:r>
            <a:r>
              <a:rPr lang="en-US" sz="1600" dirty="0" smtClean="0"/>
              <a:t>s</a:t>
            </a:r>
            <a:r>
              <a:rPr lang="en-US" sz="1600" dirty="0" smtClean="0"/>
              <a:t>o…. not </a:t>
            </a:r>
            <a:r>
              <a:rPr lang="en-US" sz="1600" dirty="0" smtClean="0"/>
              <a:t>negligible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253864" y="1085827"/>
            <a:ext cx="8890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powering schematics is </a:t>
            </a:r>
            <a:r>
              <a:rPr lang="en-US" sz="1600" dirty="0" smtClean="0"/>
              <a:t>important to know exactly as the </a:t>
            </a:r>
            <a:r>
              <a:rPr lang="en-US" sz="1600" dirty="0" smtClean="0"/>
              <a:t>extraction system and its modus </a:t>
            </a:r>
            <a:r>
              <a:rPr lang="en-US" sz="1600" dirty="0" smtClean="0"/>
              <a:t>operandi ( GRD position)</a:t>
            </a:r>
            <a:r>
              <a:rPr lang="en-US" sz="1600" dirty="0" smtClean="0"/>
              <a:t>. </a:t>
            </a:r>
            <a:r>
              <a:rPr lang="en-US" sz="1600" dirty="0" smtClean="0"/>
              <a:t>In </a:t>
            </a:r>
            <a:r>
              <a:rPr lang="en-US" sz="1600" dirty="0" smtClean="0"/>
              <a:t>case of </a:t>
            </a:r>
            <a:r>
              <a:rPr lang="en-US" sz="1600" b="1" i="1" dirty="0" smtClean="0"/>
              <a:t>delayed extraction </a:t>
            </a:r>
            <a:r>
              <a:rPr lang="en-US" sz="1600" dirty="0" smtClean="0"/>
              <a:t>the </a:t>
            </a:r>
            <a:r>
              <a:rPr lang="en-US" sz="1600" dirty="0" err="1" smtClean="0"/>
              <a:t>Uquench</a:t>
            </a:r>
            <a:r>
              <a:rPr lang="en-US" sz="1600" dirty="0" smtClean="0"/>
              <a:t> max  may or may not be </a:t>
            </a:r>
            <a:r>
              <a:rPr lang="en-US" sz="1600" dirty="0" smtClean="0"/>
              <a:t>arithmetically summed to U </a:t>
            </a:r>
            <a:r>
              <a:rPr lang="en-US" sz="1600" baseline="-25000" dirty="0" smtClean="0"/>
              <a:t>quench</a:t>
            </a:r>
            <a:endParaRPr lang="en-US" sz="1600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4127289" y="2975763"/>
            <a:ext cx="1510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Inom</a:t>
            </a:r>
            <a:r>
              <a:rPr lang="en-US" dirty="0" smtClean="0"/>
              <a:t>* </a:t>
            </a:r>
            <a:r>
              <a:rPr lang="en-US" dirty="0" err="1" smtClean="0"/>
              <a:t>Rdump</a:t>
            </a:r>
            <a:endParaRPr lang="en-US" dirty="0"/>
          </a:p>
        </p:txBody>
      </p:sp>
      <p:sp>
        <p:nvSpPr>
          <p:cNvPr id="20" name="Right Brace 19"/>
          <p:cNvSpPr/>
          <p:nvPr/>
        </p:nvSpPr>
        <p:spPr>
          <a:xfrm rot="16200000">
            <a:off x="2396442" y="1346061"/>
            <a:ext cx="485563" cy="163150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53864" y="6361618"/>
            <a:ext cx="3865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</a:rPr>
              <a:t>Ex. U max = 800 V +  50 + 150 = 1000 V</a:t>
            </a:r>
            <a:endParaRPr lang="en-US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07081" y="2004484"/>
            <a:ext cx="4322543" cy="4001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i="1" dirty="0" smtClean="0"/>
              <a:t>Evaluations should be done @ I nom!!!!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183121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89" y="50551"/>
            <a:ext cx="8936750" cy="104296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U </a:t>
            </a:r>
            <a:r>
              <a:rPr lang="en-US" b="1" baseline="-25000" dirty="0" smtClean="0"/>
              <a:t>acceptance</a:t>
            </a:r>
            <a:r>
              <a:rPr lang="en-US" b="1" dirty="0" smtClean="0"/>
              <a:t> </a:t>
            </a:r>
            <a:r>
              <a:rPr lang="en-US" dirty="0" smtClean="0"/>
              <a:t>for the </a:t>
            </a:r>
            <a:r>
              <a:rPr lang="en-US" b="1" dirty="0" smtClean="0"/>
              <a:t>quality assurance</a:t>
            </a:r>
            <a:br>
              <a:rPr lang="en-US" b="1" dirty="0" smtClean="0"/>
            </a:br>
            <a:r>
              <a:rPr lang="en-US" sz="2700" dirty="0" smtClean="0"/>
              <a:t>ELECTRICAL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122392" y="2304194"/>
            <a:ext cx="3994142" cy="5591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2800" b="1" dirty="0" smtClean="0"/>
              <a:t>U </a:t>
            </a:r>
            <a:r>
              <a:rPr lang="en-US" sz="2800" b="1" baseline="-25000" dirty="0" smtClean="0"/>
              <a:t>acceptance</a:t>
            </a:r>
            <a:r>
              <a:rPr lang="en-US" sz="2800" b="1" dirty="0" smtClean="0"/>
              <a:t> </a:t>
            </a:r>
            <a:r>
              <a:rPr lang="en-US" sz="2800" dirty="0" smtClean="0"/>
              <a:t>= </a:t>
            </a:r>
            <a:r>
              <a:rPr lang="en-US" sz="2800" b="1" dirty="0" smtClean="0"/>
              <a:t>2 x </a:t>
            </a:r>
            <a:r>
              <a:rPr lang="en-US" sz="2800" b="1" dirty="0" err="1" smtClean="0"/>
              <a:t>U</a:t>
            </a:r>
            <a:r>
              <a:rPr lang="en-US" sz="2800" b="1" baseline="-25000" dirty="0" err="1" smtClean="0"/>
              <a:t>max</a:t>
            </a:r>
            <a:r>
              <a:rPr lang="en-US" sz="2800" b="1" dirty="0" smtClean="0"/>
              <a:t> + 500</a:t>
            </a:r>
            <a:endParaRPr lang="en-US" sz="2800" baseline="-25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17010" y="1137989"/>
            <a:ext cx="89269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The acceptance @ REAL CONDITIONS</a:t>
            </a:r>
            <a:r>
              <a:rPr lang="en-US" sz="1600" dirty="0" smtClean="0"/>
              <a:t>.  </a:t>
            </a:r>
            <a:r>
              <a:rPr lang="en-US" sz="1600" dirty="0" smtClean="0"/>
              <a:t>Is </a:t>
            </a:r>
            <a:r>
              <a:rPr lang="en-US" sz="1600" dirty="0" err="1" smtClean="0"/>
              <a:t>Umax</a:t>
            </a:r>
            <a:r>
              <a:rPr lang="en-US" sz="1600" dirty="0" smtClean="0"/>
              <a:t> </a:t>
            </a:r>
            <a:r>
              <a:rPr lang="en-US" sz="1600" dirty="0" smtClean="0"/>
              <a:t>happening in </a:t>
            </a:r>
            <a:r>
              <a:rPr lang="en-US" sz="1600" b="1" dirty="0" err="1" smtClean="0"/>
              <a:t>LHe</a:t>
            </a:r>
            <a:r>
              <a:rPr lang="en-US" sz="1600" b="1" dirty="0" smtClean="0"/>
              <a:t>?  Not….is at </a:t>
            </a:r>
            <a:r>
              <a:rPr lang="en-US" sz="1600" b="1" dirty="0" smtClean="0"/>
              <a:t>? </a:t>
            </a:r>
            <a:r>
              <a:rPr lang="en-US" sz="1600" b="1" dirty="0" smtClean="0"/>
              <a:t>K and </a:t>
            </a:r>
            <a:r>
              <a:rPr lang="en-US" sz="1600" b="1" dirty="0" smtClean="0"/>
              <a:t>? bar</a:t>
            </a:r>
            <a:r>
              <a:rPr lang="en-US" sz="1600" b="1" dirty="0" smtClean="0"/>
              <a:t>? </a:t>
            </a:r>
          </a:p>
          <a:p>
            <a:pPr algn="ctr"/>
            <a:r>
              <a:rPr lang="en-US" sz="1600" dirty="0" smtClean="0"/>
              <a:t>ALL derives from that so is important to get an agreement on the value but also on the condition!!!!! </a:t>
            </a:r>
            <a:r>
              <a:rPr lang="en-US" sz="1600" b="1" dirty="0" err="1" smtClean="0"/>
              <a:t>dT</a:t>
            </a:r>
            <a:r>
              <a:rPr lang="en-US" sz="1600" b="1" dirty="0" smtClean="0"/>
              <a:t> </a:t>
            </a:r>
            <a:r>
              <a:rPr lang="en-US" sz="1600" b="1" baseline="-25000" dirty="0" smtClean="0"/>
              <a:t>test</a:t>
            </a:r>
            <a:r>
              <a:rPr lang="en-US" sz="1600" b="1" dirty="0" smtClean="0"/>
              <a:t> </a:t>
            </a:r>
            <a:r>
              <a:rPr lang="en-US" sz="1600" b="1" dirty="0"/>
              <a:t>=</a:t>
            </a:r>
            <a:r>
              <a:rPr lang="en-US" sz="1600" b="1" dirty="0" smtClean="0"/>
              <a:t> 120 s and </a:t>
            </a:r>
            <a:r>
              <a:rPr lang="en-US" sz="1600" b="1" dirty="0" smtClean="0"/>
              <a:t> </a:t>
            </a:r>
            <a:r>
              <a:rPr lang="en-US" sz="1600" b="1" dirty="0" smtClean="0"/>
              <a:t>l</a:t>
            </a:r>
            <a:r>
              <a:rPr lang="en-US" sz="1600" b="1" baseline="-25000" dirty="0" smtClean="0"/>
              <a:t>eak</a:t>
            </a:r>
            <a:r>
              <a:rPr lang="en-US" sz="1600" b="1" dirty="0" smtClean="0"/>
              <a:t> = 20 </a:t>
            </a:r>
            <a:r>
              <a:rPr lang="en-US" sz="1600" b="1" dirty="0" smtClean="0">
                <a:latin typeface="Symbol" charset="2"/>
                <a:cs typeface="Symbol" charset="2"/>
              </a:rPr>
              <a:t>m</a:t>
            </a:r>
            <a:r>
              <a:rPr lang="en-US" sz="1600" b="1" dirty="0" smtClean="0"/>
              <a:t>A </a:t>
            </a:r>
            <a:r>
              <a:rPr lang="en-US" sz="1600" dirty="0" smtClean="0"/>
              <a:t>acceptance leakage current</a:t>
            </a:r>
          </a:p>
          <a:p>
            <a:pPr algn="ctr"/>
            <a:r>
              <a:rPr lang="en-US" sz="1600" dirty="0"/>
              <a:t>(</a:t>
            </a:r>
            <a:r>
              <a:rPr lang="en-US" sz="1600" dirty="0" smtClean="0"/>
              <a:t>In the case </a:t>
            </a:r>
            <a:r>
              <a:rPr lang="en-US" sz="1600" dirty="0" smtClean="0"/>
              <a:t>of the  </a:t>
            </a:r>
            <a:r>
              <a:rPr lang="en-US" sz="1600" dirty="0" smtClean="0"/>
              <a:t>LHC dipole the condition was finally considered to be </a:t>
            </a:r>
            <a:r>
              <a:rPr lang="en-US" sz="1600" dirty="0" err="1" smtClean="0"/>
              <a:t>LHe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17589" y="5695548"/>
            <a:ext cx="8454473" cy="373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ular Callout 7"/>
          <p:cNvSpPr/>
          <p:nvPr/>
        </p:nvSpPr>
        <p:spPr>
          <a:xfrm>
            <a:off x="401171" y="3821432"/>
            <a:ext cx="1101856" cy="1594008"/>
          </a:xfrm>
          <a:prstGeom prst="wedgeRectCallout">
            <a:avLst>
              <a:gd name="adj1" fmla="val -46257"/>
              <a:gd name="adj2" fmla="val 6815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Delivery in air</a:t>
            </a:r>
            <a:endParaRPr lang="en-US" sz="1600" dirty="0"/>
          </a:p>
        </p:txBody>
      </p:sp>
      <p:sp>
        <p:nvSpPr>
          <p:cNvPr id="23" name="Rectangular Callout 22"/>
          <p:cNvSpPr/>
          <p:nvPr/>
        </p:nvSpPr>
        <p:spPr>
          <a:xfrm>
            <a:off x="1669760" y="4411405"/>
            <a:ext cx="1822627" cy="962426"/>
          </a:xfrm>
          <a:prstGeom prst="wedgeRectCallout">
            <a:avLst>
              <a:gd name="adj1" fmla="val -33999"/>
              <a:gd name="adj2" fmla="val 86120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ACCEPTANCE test before powering in </a:t>
            </a:r>
            <a:r>
              <a:rPr lang="en-US" sz="1600" dirty="0" err="1" smtClean="0"/>
              <a:t>LHe</a:t>
            </a:r>
            <a:endParaRPr lang="en-US" sz="1600" dirty="0"/>
          </a:p>
        </p:txBody>
      </p:sp>
      <p:sp>
        <p:nvSpPr>
          <p:cNvPr id="24" name="Rectangular Callout 23"/>
          <p:cNvSpPr/>
          <p:nvPr/>
        </p:nvSpPr>
        <p:spPr>
          <a:xfrm>
            <a:off x="3667194" y="4964153"/>
            <a:ext cx="1707561" cy="409678"/>
          </a:xfrm>
          <a:prstGeom prst="wedgeRectCallout">
            <a:avLst>
              <a:gd name="adj1" fmla="val -44681"/>
              <a:gd name="adj2" fmla="val 13053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Aftre</a:t>
            </a:r>
            <a:r>
              <a:rPr lang="en-US" dirty="0" smtClean="0"/>
              <a:t> cold test</a:t>
            </a:r>
            <a:endParaRPr lang="en-US" dirty="0"/>
          </a:p>
        </p:txBody>
      </p:sp>
      <p:sp>
        <p:nvSpPr>
          <p:cNvPr id="25" name="Rectangular Callout 24"/>
          <p:cNvSpPr/>
          <p:nvPr/>
        </p:nvSpPr>
        <p:spPr>
          <a:xfrm>
            <a:off x="5634701" y="4820882"/>
            <a:ext cx="1492064" cy="609679"/>
          </a:xfrm>
          <a:prstGeom prst="wedgeRectCallout">
            <a:avLst>
              <a:gd name="adj1" fmla="val -38377"/>
              <a:gd name="adj2" fmla="val 9507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 the circuit in </a:t>
            </a:r>
            <a:r>
              <a:rPr lang="en-US" sz="1600" dirty="0" err="1" smtClean="0"/>
              <a:t>Hegas</a:t>
            </a:r>
            <a:endParaRPr lang="en-US" sz="1600" dirty="0"/>
          </a:p>
        </p:txBody>
      </p:sp>
      <p:sp>
        <p:nvSpPr>
          <p:cNvPr id="26" name="Rectangular Callout 25"/>
          <p:cNvSpPr/>
          <p:nvPr/>
        </p:nvSpPr>
        <p:spPr>
          <a:xfrm>
            <a:off x="7232458" y="4725321"/>
            <a:ext cx="1492064" cy="779033"/>
          </a:xfrm>
          <a:prstGeom prst="wedgeRectCallout">
            <a:avLst>
              <a:gd name="adj1" fmla="val -45469"/>
              <a:gd name="adj2" fmla="val 7798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the circuit </a:t>
            </a:r>
            <a:r>
              <a:rPr lang="en-US" dirty="0" err="1" smtClean="0"/>
              <a:t>LHe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48475" y="3466440"/>
            <a:ext cx="1521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2 x U </a:t>
            </a:r>
            <a:r>
              <a:rPr lang="en-US" sz="1400" dirty="0" err="1" smtClean="0"/>
              <a:t>accep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7232459" y="4115388"/>
            <a:ext cx="1524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This is a repetitive test : 1.2 x </a:t>
            </a:r>
            <a:r>
              <a:rPr lang="en-US" sz="1400" dirty="0" err="1" smtClean="0"/>
              <a:t>Umax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5613457" y="4181512"/>
            <a:ext cx="15244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This is test for problem intercept</a:t>
            </a:r>
            <a:endParaRPr lang="en-US" sz="1400" dirty="0"/>
          </a:p>
        </p:txBody>
      </p:sp>
      <p:sp>
        <p:nvSpPr>
          <p:cNvPr id="43" name="Rectangle 42"/>
          <p:cNvSpPr/>
          <p:nvPr/>
        </p:nvSpPr>
        <p:spPr>
          <a:xfrm>
            <a:off x="5587992" y="2932691"/>
            <a:ext cx="3336999" cy="3428927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  <a:alpha val="10000"/>
                </a:schemeClr>
              </a:gs>
              <a:gs pos="35000">
                <a:schemeClr val="accent4">
                  <a:tint val="37000"/>
                  <a:satMod val="300000"/>
                  <a:alpha val="10000"/>
                </a:schemeClr>
              </a:gs>
              <a:gs pos="100000">
                <a:schemeClr val="accent4">
                  <a:tint val="15000"/>
                  <a:satMod val="350000"/>
                  <a:alpha val="1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rgbClr val="660066"/>
                </a:solidFill>
              </a:rPr>
              <a:t>This is in the tunnel , performed on the </a:t>
            </a:r>
            <a:r>
              <a:rPr lang="en-US" dirty="0" smtClean="0">
                <a:solidFill>
                  <a:srgbClr val="660066"/>
                </a:solidFill>
              </a:rPr>
              <a:t>complete </a:t>
            </a:r>
            <a:r>
              <a:rPr lang="en-US" dirty="0" smtClean="0">
                <a:solidFill>
                  <a:srgbClr val="660066"/>
                </a:solidFill>
              </a:rPr>
              <a:t>circuit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69624" y="4115388"/>
            <a:ext cx="1521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U </a:t>
            </a:r>
            <a:r>
              <a:rPr lang="en-US" sz="1400" dirty="0" err="1" smtClean="0"/>
              <a:t>accep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3979828" y="4713106"/>
            <a:ext cx="15212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U </a:t>
            </a:r>
            <a:r>
              <a:rPr lang="en-US" sz="1400" dirty="0" err="1" smtClean="0"/>
              <a:t>accep</a:t>
            </a:r>
            <a:r>
              <a:rPr lang="en-US" sz="1400" dirty="0" smtClean="0"/>
              <a:t> / 5</a:t>
            </a:r>
            <a:endParaRPr lang="en-US" sz="1400" dirty="0"/>
          </a:p>
        </p:txBody>
      </p:sp>
      <p:sp>
        <p:nvSpPr>
          <p:cNvPr id="46" name="Rectangle 45"/>
          <p:cNvSpPr/>
          <p:nvPr/>
        </p:nvSpPr>
        <p:spPr>
          <a:xfrm>
            <a:off x="217010" y="2932691"/>
            <a:ext cx="5257166" cy="3428927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100000"/>
                  <a:shade val="100000"/>
                  <a:satMod val="130000"/>
                  <a:alpha val="18000"/>
                </a:schemeClr>
              </a:gs>
              <a:gs pos="100000">
                <a:schemeClr val="accent6">
                  <a:tint val="50000"/>
                  <a:shade val="100000"/>
                  <a:satMod val="350000"/>
                  <a:alpha val="18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This is in on the individual magnets or cold masses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01171" y="6487157"/>
            <a:ext cx="4118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77933C"/>
                </a:solidFill>
              </a:rPr>
              <a:t>Ex. U acceptance= 2x1000 + 500 = 2500 V</a:t>
            </a:r>
            <a:endParaRPr lang="en-US" i="1" dirty="0">
              <a:solidFill>
                <a:srgbClr val="77933C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01171" y="5992286"/>
            <a:ext cx="89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77933C"/>
                </a:solidFill>
              </a:rPr>
              <a:t>5000 V</a:t>
            </a:r>
            <a:endParaRPr lang="en-US" i="1" dirty="0">
              <a:solidFill>
                <a:srgbClr val="77933C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860026" y="5987124"/>
            <a:ext cx="89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77933C"/>
                </a:solidFill>
              </a:rPr>
              <a:t>2500 V</a:t>
            </a:r>
            <a:endParaRPr lang="en-US" i="1" dirty="0">
              <a:solidFill>
                <a:srgbClr val="77933C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73103" y="5960020"/>
            <a:ext cx="775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77933C"/>
                </a:solidFill>
              </a:rPr>
              <a:t>5</a:t>
            </a:r>
            <a:r>
              <a:rPr lang="en-US" i="1" dirty="0" smtClean="0">
                <a:solidFill>
                  <a:srgbClr val="77933C"/>
                </a:solidFill>
              </a:rPr>
              <a:t>00 V</a:t>
            </a:r>
            <a:endParaRPr lang="en-US" i="1" dirty="0">
              <a:solidFill>
                <a:srgbClr val="77933C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387552" y="5987124"/>
            <a:ext cx="89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77933C"/>
                </a:solidFill>
              </a:rPr>
              <a:t>1200 V</a:t>
            </a:r>
            <a:endParaRPr lang="en-US" i="1" dirty="0">
              <a:solidFill>
                <a:srgbClr val="77933C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691685" y="5960020"/>
            <a:ext cx="82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>
                <a:solidFill>
                  <a:srgbClr val="77933C"/>
                </a:solidFill>
              </a:rPr>
              <a:t>xxxx</a:t>
            </a:r>
            <a:r>
              <a:rPr lang="en-US" i="1" dirty="0" smtClean="0">
                <a:solidFill>
                  <a:srgbClr val="77933C"/>
                </a:solidFill>
              </a:rPr>
              <a:t> V</a:t>
            </a:r>
            <a:endParaRPr lang="en-US" i="1" dirty="0">
              <a:solidFill>
                <a:srgbClr val="779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INTERTURN SHORT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ELECTRICAL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1277" y="2988449"/>
            <a:ext cx="4833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INFO: Discharge test for LHC dipoles : </a:t>
            </a:r>
            <a:r>
              <a:rPr lang="en-US" dirty="0" smtClean="0"/>
              <a:t>900 V, 7 mF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5751" y="2202173"/>
            <a:ext cx="8295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KV discharge showed no </a:t>
            </a:r>
            <a:r>
              <a:rPr lang="en-US" dirty="0" smtClean="0"/>
              <a:t>problem??? </a:t>
            </a:r>
            <a:r>
              <a:rPr lang="en-US" dirty="0" smtClean="0"/>
              <a:t>… so a sound coil can go up to that level of V…..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25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6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JOINT RESISTANCE </a:t>
            </a:r>
            <a:br>
              <a:rPr lang="en-US" b="1" dirty="0" smtClean="0"/>
            </a:br>
            <a:r>
              <a:rPr lang="en-US" sz="2700" dirty="0" smtClean="0"/>
              <a:t>ELECTRICAL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281" y="1286602"/>
            <a:ext cx="8417519" cy="1535781"/>
          </a:xfrm>
        </p:spPr>
        <p:txBody>
          <a:bodyPr>
            <a:noAutofit/>
          </a:bodyPr>
          <a:lstStyle/>
          <a:p>
            <a:pPr algn="just"/>
            <a:r>
              <a:rPr lang="en-US" sz="1800" dirty="0" smtClean="0"/>
              <a:t>Each individual splice should respect the condition… which would imply an adequate instrumentation scheme or </a:t>
            </a:r>
          </a:p>
          <a:p>
            <a:pPr algn="just"/>
            <a:r>
              <a:rPr lang="en-US" sz="1800" dirty="0"/>
              <a:t>W</a:t>
            </a:r>
            <a:r>
              <a:rPr lang="en-US" sz="1800" dirty="0" smtClean="0"/>
              <a:t>e should rely on a </a:t>
            </a:r>
            <a:r>
              <a:rPr lang="en-US" sz="1600" dirty="0" smtClean="0"/>
              <a:t>experience</a:t>
            </a:r>
            <a:r>
              <a:rPr lang="en-US" sz="1800" dirty="0" smtClean="0"/>
              <a:t> gained on the R&amp;D phase and admit that  several splices measured together  </a:t>
            </a:r>
            <a:r>
              <a:rPr lang="en-US" sz="1800" dirty="0" smtClean="0"/>
              <a:t>(between </a:t>
            </a:r>
            <a:r>
              <a:rPr lang="en-US" sz="1800" dirty="0" smtClean="0"/>
              <a:t>terminal A and B of the example) and resistances are distributed equally…..</a:t>
            </a:r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8929021"/>
              </p:ext>
            </p:extLst>
          </p:nvPr>
        </p:nvGraphicFramePr>
        <p:xfrm>
          <a:off x="269281" y="28029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528683" y="4706914"/>
            <a:ext cx="1457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 &lt; 1 </a:t>
            </a:r>
            <a:r>
              <a:rPr lang="en-US" sz="2000" b="1" dirty="0" err="1" smtClean="0"/>
              <a:t>nOHM</a:t>
            </a:r>
            <a:endParaRPr lang="en-US" sz="2000" b="1" dirty="0"/>
          </a:p>
        </p:txBody>
      </p:sp>
      <p:grpSp>
        <p:nvGrpSpPr>
          <p:cNvPr id="34" name="Group 33"/>
          <p:cNvGrpSpPr/>
          <p:nvPr/>
        </p:nvGrpSpPr>
        <p:grpSpPr>
          <a:xfrm>
            <a:off x="4957166" y="3199892"/>
            <a:ext cx="3723806" cy="2211761"/>
            <a:chOff x="4277046" y="908720"/>
            <a:chExt cx="4687442" cy="2808312"/>
          </a:xfrm>
        </p:grpSpPr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3" cstate="screen"/>
            <a:srcRect/>
            <a:stretch>
              <a:fillRect/>
            </a:stretch>
          </p:blipFill>
          <p:spPr bwMode="auto">
            <a:xfrm>
              <a:off x="5292080" y="908720"/>
              <a:ext cx="3672408" cy="2808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6" name="TextBox 35"/>
            <p:cNvSpPr txBox="1"/>
            <p:nvPr/>
          </p:nvSpPr>
          <p:spPr>
            <a:xfrm>
              <a:off x="7020272" y="2204864"/>
              <a:ext cx="72008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Coil 2</a:t>
              </a:r>
              <a:endParaRPr lang="en-US" sz="1000" dirty="0"/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5400000">
              <a:off x="5520763" y="2338081"/>
              <a:ext cx="288032" cy="0"/>
            </a:xfrm>
            <a:prstGeom prst="line">
              <a:avLst/>
            </a:prstGeom>
            <a:ln w="349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5292080" y="1052736"/>
              <a:ext cx="144016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436096" y="2060848"/>
              <a:ext cx="144016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220072" y="2420888"/>
              <a:ext cx="144016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292080" y="3501008"/>
              <a:ext cx="144016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277046" y="2276873"/>
              <a:ext cx="1293022" cy="29309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00B050"/>
                  </a:solidFill>
                </a:rPr>
                <a:t>SP 3 </a:t>
              </a:r>
              <a:r>
                <a:rPr lang="en-US" sz="900" dirty="0" err="1" smtClean="0">
                  <a:solidFill>
                    <a:srgbClr val="00B050"/>
                  </a:solidFill>
                </a:rPr>
                <a:t>NbTi</a:t>
              </a:r>
              <a:r>
                <a:rPr lang="en-US" sz="900" dirty="0" smtClean="0">
                  <a:solidFill>
                    <a:srgbClr val="00B050"/>
                  </a:solidFill>
                </a:rPr>
                <a:t> -</a:t>
              </a:r>
              <a:r>
                <a:rPr lang="en-US" sz="900" dirty="0" err="1" smtClean="0">
                  <a:solidFill>
                    <a:srgbClr val="00B050"/>
                  </a:solidFill>
                </a:rPr>
                <a:t>NbTi</a:t>
              </a:r>
              <a:endParaRPr lang="en-US" sz="900" dirty="0">
                <a:solidFill>
                  <a:srgbClr val="00B050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367480" y="1924071"/>
              <a:ext cx="1284639" cy="27355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solidFill>
                    <a:schemeClr val="accent1">
                      <a:lumMod val="75000"/>
                    </a:schemeClr>
                  </a:solidFill>
                </a:rPr>
                <a:t>SP 2 </a:t>
              </a:r>
              <a:r>
                <a:rPr lang="en-US" sz="800" dirty="0" err="1" smtClean="0">
                  <a:solidFill>
                    <a:schemeClr val="accent1">
                      <a:lumMod val="75000"/>
                    </a:schemeClr>
                  </a:solidFill>
                </a:rPr>
                <a:t>NbTi</a:t>
              </a:r>
              <a:r>
                <a:rPr lang="en-US" sz="800" dirty="0" smtClean="0">
                  <a:solidFill>
                    <a:schemeClr val="accent1">
                      <a:lumMod val="75000"/>
                    </a:schemeClr>
                  </a:solidFill>
                </a:rPr>
                <a:t> –Nb</a:t>
              </a:r>
              <a:r>
                <a:rPr lang="en-US" sz="800" baseline="-25000" dirty="0" smtClean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r>
                <a:rPr lang="en-US" sz="800" dirty="0" smtClean="0">
                  <a:solidFill>
                    <a:schemeClr val="accent1">
                      <a:lumMod val="75000"/>
                    </a:schemeClr>
                  </a:solidFill>
                </a:rPr>
                <a:t>Sn</a:t>
              </a:r>
              <a:endParaRPr lang="en-US" sz="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503113" y="1196752"/>
              <a:ext cx="1284639" cy="27355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solidFill>
                    <a:schemeClr val="accent1">
                      <a:lumMod val="75000"/>
                    </a:schemeClr>
                  </a:solidFill>
                </a:rPr>
                <a:t>SP 1 </a:t>
              </a:r>
              <a:r>
                <a:rPr lang="en-US" sz="800" dirty="0" err="1" smtClean="0">
                  <a:solidFill>
                    <a:schemeClr val="accent1">
                      <a:lumMod val="75000"/>
                    </a:schemeClr>
                  </a:solidFill>
                </a:rPr>
                <a:t>NbTi</a:t>
              </a:r>
              <a:r>
                <a:rPr lang="en-US" sz="800" dirty="0" smtClean="0">
                  <a:solidFill>
                    <a:schemeClr val="accent1">
                      <a:lumMod val="75000"/>
                    </a:schemeClr>
                  </a:solidFill>
                </a:rPr>
                <a:t> –Nb</a:t>
              </a:r>
              <a:r>
                <a:rPr lang="en-US" sz="800" baseline="-25000" dirty="0" smtClean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r>
                <a:rPr lang="en-US" sz="800" dirty="0" smtClean="0">
                  <a:solidFill>
                    <a:schemeClr val="accent1">
                      <a:lumMod val="75000"/>
                    </a:schemeClr>
                  </a:solidFill>
                </a:rPr>
                <a:t>Sn</a:t>
              </a:r>
              <a:endParaRPr lang="en-US" sz="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367480" y="2564904"/>
              <a:ext cx="1284639" cy="27355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solidFill>
                    <a:schemeClr val="accent1">
                      <a:lumMod val="75000"/>
                    </a:schemeClr>
                  </a:solidFill>
                </a:rPr>
                <a:t>SP 4 </a:t>
              </a:r>
              <a:r>
                <a:rPr lang="en-US" sz="800" dirty="0" err="1" smtClean="0">
                  <a:solidFill>
                    <a:schemeClr val="accent1">
                      <a:lumMod val="75000"/>
                    </a:schemeClr>
                  </a:solidFill>
                </a:rPr>
                <a:t>NbTi</a:t>
              </a:r>
              <a:r>
                <a:rPr lang="en-US" sz="800" dirty="0" smtClean="0">
                  <a:solidFill>
                    <a:schemeClr val="accent1">
                      <a:lumMod val="75000"/>
                    </a:schemeClr>
                  </a:solidFill>
                </a:rPr>
                <a:t> –Nb</a:t>
              </a:r>
              <a:r>
                <a:rPr lang="en-US" sz="800" baseline="-25000" dirty="0" smtClean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r>
                <a:rPr lang="en-US" sz="800" dirty="0" smtClean="0">
                  <a:solidFill>
                    <a:schemeClr val="accent1">
                      <a:lumMod val="75000"/>
                    </a:schemeClr>
                  </a:solidFill>
                </a:rPr>
                <a:t>Sn</a:t>
              </a:r>
              <a:endParaRPr lang="en-US" sz="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503113" y="3356992"/>
              <a:ext cx="1284639" cy="27355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800" dirty="0" smtClean="0">
                  <a:solidFill>
                    <a:schemeClr val="accent1">
                      <a:lumMod val="75000"/>
                    </a:schemeClr>
                  </a:solidFill>
                </a:rPr>
                <a:t>SP 5 </a:t>
              </a:r>
              <a:r>
                <a:rPr lang="en-US" sz="800" dirty="0" err="1" smtClean="0">
                  <a:solidFill>
                    <a:schemeClr val="accent1">
                      <a:lumMod val="75000"/>
                    </a:schemeClr>
                  </a:solidFill>
                </a:rPr>
                <a:t>NbTi</a:t>
              </a:r>
              <a:r>
                <a:rPr lang="en-US" sz="800" dirty="0" smtClean="0">
                  <a:solidFill>
                    <a:schemeClr val="accent1">
                      <a:lumMod val="75000"/>
                    </a:schemeClr>
                  </a:solidFill>
                </a:rPr>
                <a:t> –Nb</a:t>
              </a:r>
              <a:r>
                <a:rPr lang="en-US" sz="800" baseline="-25000" dirty="0" smtClean="0">
                  <a:solidFill>
                    <a:schemeClr val="accent1">
                      <a:lumMod val="75000"/>
                    </a:schemeClr>
                  </a:solidFill>
                </a:rPr>
                <a:t>3</a:t>
              </a:r>
              <a:r>
                <a:rPr lang="en-US" sz="800" dirty="0" smtClean="0">
                  <a:solidFill>
                    <a:schemeClr val="accent1">
                      <a:lumMod val="75000"/>
                    </a:schemeClr>
                  </a:solidFill>
                </a:rPr>
                <a:t>Sn</a:t>
              </a:r>
              <a:endParaRPr lang="en-US" sz="8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508104" y="3501008"/>
              <a:ext cx="144016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508104" y="1052736"/>
              <a:ext cx="144016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5796136" y="1124744"/>
              <a:ext cx="432048" cy="0"/>
            </a:xfrm>
            <a:prstGeom prst="line">
              <a:avLst/>
            </a:prstGeom>
            <a:ln w="349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5878666" y="2204864"/>
              <a:ext cx="432048" cy="0"/>
            </a:xfrm>
            <a:prstGeom prst="line">
              <a:avLst/>
            </a:prstGeom>
            <a:ln w="349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5827153" y="3542005"/>
              <a:ext cx="432048" cy="0"/>
            </a:xfrm>
            <a:prstGeom prst="line">
              <a:avLst/>
            </a:prstGeom>
            <a:ln w="349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5868419" y="2492896"/>
              <a:ext cx="432048" cy="0"/>
            </a:xfrm>
            <a:prstGeom prst="line">
              <a:avLst/>
            </a:prstGeom>
            <a:ln w="34925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Curved Connector 55"/>
          <p:cNvCxnSpPr/>
          <p:nvPr/>
        </p:nvCxnSpPr>
        <p:spPr>
          <a:xfrm rot="10800000">
            <a:off x="5248690" y="2778273"/>
            <a:ext cx="915275" cy="591754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/>
          <p:nvPr/>
        </p:nvCxnSpPr>
        <p:spPr>
          <a:xfrm rot="10800000" flipV="1">
            <a:off x="5397261" y="5273806"/>
            <a:ext cx="791345" cy="669286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029009" y="2501886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5099259" y="5750516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69281" y="5553056"/>
            <a:ext cx="44340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Based on the recent experience this is feasible on both </a:t>
            </a:r>
            <a:r>
              <a:rPr lang="en-US" i="1" dirty="0" err="1" smtClean="0"/>
              <a:t>NbTi-NbTi</a:t>
            </a:r>
            <a:r>
              <a:rPr lang="en-US" i="1" dirty="0" smtClean="0"/>
              <a:t> and Nb</a:t>
            </a:r>
            <a:r>
              <a:rPr lang="en-US" i="1" baseline="-25000" dirty="0" smtClean="0"/>
              <a:t>3</a:t>
            </a:r>
            <a:r>
              <a:rPr lang="en-US" i="1" dirty="0" smtClean="0"/>
              <a:t>Sn-NbTI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6240999" y="5411653"/>
            <a:ext cx="21464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For LHC dipole : </a:t>
            </a:r>
          </a:p>
          <a:p>
            <a:r>
              <a:rPr lang="en-US" dirty="0" smtClean="0"/>
              <a:t>R internal 1.2 </a:t>
            </a:r>
            <a:r>
              <a:rPr lang="en-US" dirty="0" err="1" smtClean="0"/>
              <a:t>nOHM</a:t>
            </a:r>
            <a:endParaRPr lang="en-US" dirty="0" smtClean="0"/>
          </a:p>
          <a:p>
            <a:r>
              <a:rPr lang="en-US" dirty="0" smtClean="0"/>
              <a:t>R external 0.6 </a:t>
            </a:r>
            <a:r>
              <a:rPr lang="en-US" dirty="0" err="1" smtClean="0"/>
              <a:t>nOHM</a:t>
            </a:r>
            <a:endParaRPr lang="en-US" dirty="0" smtClean="0"/>
          </a:p>
          <a:p>
            <a:r>
              <a:rPr lang="en-US" dirty="0" smtClean="0"/>
              <a:t>R total = 7 </a:t>
            </a:r>
            <a:r>
              <a:rPr lang="en-US" dirty="0" err="1" smtClean="0"/>
              <a:t>nOHM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045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ontent Placeholder 2"/>
          <p:cNvSpPr>
            <a:spLocks noGrp="1"/>
          </p:cNvSpPr>
          <p:nvPr>
            <p:ph idx="1"/>
          </p:nvPr>
        </p:nvSpPr>
        <p:spPr>
          <a:xfrm>
            <a:off x="358848" y="822987"/>
            <a:ext cx="2866376" cy="135769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000" dirty="0" smtClean="0"/>
              <a:t>PERFORMANCE</a:t>
            </a:r>
          </a:p>
          <a:p>
            <a:pPr lvl="1"/>
            <a:r>
              <a:rPr lang="en-US" sz="1600" dirty="0" smtClean="0"/>
              <a:t>Training</a:t>
            </a:r>
          </a:p>
          <a:p>
            <a:pPr lvl="1"/>
            <a:r>
              <a:rPr lang="en-US" sz="1600" dirty="0" smtClean="0"/>
              <a:t>Memory</a:t>
            </a:r>
          </a:p>
          <a:p>
            <a:pPr lvl="1"/>
            <a:r>
              <a:rPr lang="en-US" sz="1600" dirty="0" smtClean="0"/>
              <a:t>Protection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505" y="-7161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TRAINING, MEMORY</a:t>
            </a:r>
            <a:br>
              <a:rPr lang="en-US" sz="3600" b="1" dirty="0" smtClean="0"/>
            </a:br>
            <a:r>
              <a:rPr lang="en-US" sz="2700" dirty="0" smtClean="0"/>
              <a:t>PERFORMANCE GUIDLINES</a:t>
            </a:r>
            <a:endParaRPr lang="en-US" sz="27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023153" y="3180646"/>
            <a:ext cx="5662952" cy="0"/>
          </a:xfrm>
          <a:prstGeom prst="line">
            <a:avLst/>
          </a:prstGeom>
          <a:ln>
            <a:solidFill>
              <a:srgbClr val="C0504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23153" y="1814369"/>
            <a:ext cx="5662952" cy="37012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92507" y="1107629"/>
            <a:ext cx="1056925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3">
                    <a:lumMod val="50000"/>
                  </a:schemeClr>
                </a:solidFill>
              </a:rPr>
              <a:t>Iss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( 22 kA )</a:t>
            </a:r>
            <a:endParaRPr lang="en-US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3023153" y="5461002"/>
            <a:ext cx="5928796" cy="197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023153" y="965203"/>
            <a:ext cx="0" cy="4529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023153" y="2749812"/>
            <a:ext cx="5662952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30597" y="1970806"/>
            <a:ext cx="2713403" cy="707886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</a:rPr>
              <a:t>Iaccept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= 108% </a:t>
            </a:r>
            <a:r>
              <a:rPr lang="en-US" sz="2000" b="1" dirty="0" err="1" smtClean="0">
                <a:solidFill>
                  <a:schemeClr val="accent4">
                    <a:lumMod val="75000"/>
                  </a:schemeClr>
                </a:solidFill>
              </a:rPr>
              <a:t>Inominal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2000" b="1" dirty="0" smtClean="0">
                <a:solidFill>
                  <a:schemeClr val="accent4">
                    <a:lumMod val="75000"/>
                  </a:schemeClr>
                </a:solidFill>
              </a:rPr>
              <a:t> 20 kA )</a:t>
            </a:r>
            <a:endParaRPr lang="en-US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Plus 27"/>
          <p:cNvSpPr/>
          <p:nvPr/>
        </p:nvSpPr>
        <p:spPr>
          <a:xfrm>
            <a:off x="3023153" y="4004172"/>
            <a:ext cx="202071" cy="234809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Plus 28"/>
          <p:cNvSpPr/>
          <p:nvPr/>
        </p:nvSpPr>
        <p:spPr>
          <a:xfrm>
            <a:off x="3276588" y="3769363"/>
            <a:ext cx="202071" cy="234809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lus 29"/>
          <p:cNvSpPr/>
          <p:nvPr/>
        </p:nvSpPr>
        <p:spPr>
          <a:xfrm>
            <a:off x="3551473" y="3534554"/>
            <a:ext cx="202071" cy="234809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lus 30"/>
          <p:cNvSpPr/>
          <p:nvPr/>
        </p:nvSpPr>
        <p:spPr>
          <a:xfrm>
            <a:off x="3876593" y="3474723"/>
            <a:ext cx="202071" cy="234809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Plus 31"/>
          <p:cNvSpPr/>
          <p:nvPr/>
        </p:nvSpPr>
        <p:spPr>
          <a:xfrm>
            <a:off x="4191553" y="3357318"/>
            <a:ext cx="202071" cy="234809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lus 32"/>
          <p:cNvSpPr/>
          <p:nvPr/>
        </p:nvSpPr>
        <p:spPr>
          <a:xfrm>
            <a:off x="4373868" y="3180646"/>
            <a:ext cx="202071" cy="234809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Plus 33"/>
          <p:cNvSpPr/>
          <p:nvPr/>
        </p:nvSpPr>
        <p:spPr>
          <a:xfrm>
            <a:off x="4575939" y="3073156"/>
            <a:ext cx="202071" cy="234809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lus 34"/>
          <p:cNvSpPr/>
          <p:nvPr/>
        </p:nvSpPr>
        <p:spPr>
          <a:xfrm>
            <a:off x="4768414" y="2678692"/>
            <a:ext cx="202071" cy="234809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Plus 35"/>
          <p:cNvSpPr/>
          <p:nvPr/>
        </p:nvSpPr>
        <p:spPr>
          <a:xfrm>
            <a:off x="5007174" y="2557900"/>
            <a:ext cx="202071" cy="234809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/>
          <p:nvPr/>
        </p:nvCxnSpPr>
        <p:spPr>
          <a:xfrm>
            <a:off x="5465184" y="1640842"/>
            <a:ext cx="0" cy="38201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076775" y="4258551"/>
            <a:ext cx="2335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cool down to 1.9K 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5465184" y="4258551"/>
            <a:ext cx="2610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Second cool down to 1.9K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90660" y="3238184"/>
            <a:ext cx="2095445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</a:rPr>
              <a:t>Inominal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= 75% </a:t>
            </a:r>
            <a:r>
              <a:rPr lang="en-US" sz="2000" b="1" dirty="0" err="1" smtClean="0">
                <a:solidFill>
                  <a:schemeClr val="accent2">
                    <a:lumMod val="75000"/>
                  </a:schemeClr>
                </a:solidFill>
              </a:rPr>
              <a:t>Iss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( 16.5 kA )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8" name="Plus 47"/>
          <p:cNvSpPr/>
          <p:nvPr/>
        </p:nvSpPr>
        <p:spPr>
          <a:xfrm>
            <a:off x="5588555" y="2806820"/>
            <a:ext cx="202071" cy="234809"/>
          </a:xfrm>
          <a:prstGeom prst="mathPl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Plus 48"/>
          <p:cNvSpPr/>
          <p:nvPr/>
        </p:nvSpPr>
        <p:spPr>
          <a:xfrm>
            <a:off x="5769177" y="2662889"/>
            <a:ext cx="202071" cy="234809"/>
          </a:xfrm>
          <a:prstGeom prst="mathPl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Plus 49"/>
          <p:cNvSpPr/>
          <p:nvPr/>
        </p:nvSpPr>
        <p:spPr>
          <a:xfrm>
            <a:off x="5966731" y="2550001"/>
            <a:ext cx="202071" cy="234809"/>
          </a:xfrm>
          <a:prstGeom prst="mathPl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Plus 50"/>
          <p:cNvSpPr/>
          <p:nvPr/>
        </p:nvSpPr>
        <p:spPr>
          <a:xfrm>
            <a:off x="6192507" y="2408891"/>
            <a:ext cx="202071" cy="234809"/>
          </a:xfrm>
          <a:prstGeom prst="mathPlus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90173" y="5635981"/>
            <a:ext cx="7904728" cy="92333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No CRITERIA is defined for:</a:t>
            </a:r>
          </a:p>
          <a:p>
            <a:r>
              <a:rPr lang="en-US" dirty="0"/>
              <a:t>	</a:t>
            </a:r>
            <a:r>
              <a:rPr lang="en-US" dirty="0" smtClean="0"/>
              <a:t>a. the level of the </a:t>
            </a:r>
            <a:r>
              <a:rPr lang="en-US" b="1" u="sng" dirty="0" smtClean="0"/>
              <a:t>FIRST QUENCH</a:t>
            </a:r>
            <a:r>
              <a:rPr lang="en-US" dirty="0" smtClean="0"/>
              <a:t>( </a:t>
            </a:r>
            <a:r>
              <a:rPr lang="en-US" dirty="0" smtClean="0"/>
              <a:t>@ </a:t>
            </a:r>
            <a:r>
              <a:rPr lang="en-US" dirty="0" smtClean="0"/>
              <a:t>% </a:t>
            </a:r>
            <a:r>
              <a:rPr lang="en-US" dirty="0" err="1" smtClean="0"/>
              <a:t>Inom</a:t>
            </a:r>
            <a:r>
              <a:rPr lang="en-US" dirty="0" smtClean="0"/>
              <a:t>) nor for </a:t>
            </a:r>
          </a:p>
          <a:p>
            <a:r>
              <a:rPr lang="en-US" dirty="0" smtClean="0"/>
              <a:t>	b. the </a:t>
            </a:r>
            <a:r>
              <a:rPr lang="en-US" b="1" u="sng" dirty="0" smtClean="0"/>
              <a:t>NUMBER of QUENCHES </a:t>
            </a:r>
            <a:r>
              <a:rPr lang="en-US" dirty="0" smtClean="0"/>
              <a:t>to attain </a:t>
            </a:r>
            <a:r>
              <a:rPr lang="en-US" b="1" dirty="0" smtClean="0">
                <a:solidFill>
                  <a:srgbClr val="604A7B"/>
                </a:solidFill>
              </a:rPr>
              <a:t>I accept. ……….</a:t>
            </a:r>
            <a:r>
              <a:rPr lang="en-US" b="1" dirty="0" smtClean="0">
                <a:solidFill>
                  <a:srgbClr val="000000"/>
                </a:solidFill>
              </a:rPr>
              <a:t>It is too EARLY for this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58" name="Elbow Connector 57"/>
          <p:cNvCxnSpPr/>
          <p:nvPr/>
        </p:nvCxnSpPr>
        <p:spPr>
          <a:xfrm rot="5400000" flipH="1" flipV="1">
            <a:off x="1665360" y="4386503"/>
            <a:ext cx="1514404" cy="125475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3622028" y="5494871"/>
            <a:ext cx="0" cy="8833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42013" y="2207132"/>
            <a:ext cx="2781140" cy="2062103"/>
          </a:xfrm>
          <a:prstGeom prst="rect">
            <a:avLst/>
          </a:prstGeom>
          <a:noFill/>
          <a:ln>
            <a:solidFill>
              <a:srgbClr val="604A7B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During the </a:t>
            </a:r>
            <a:r>
              <a:rPr lang="en-US" sz="1600" b="1" u="sng" dirty="0" smtClean="0"/>
              <a:t>TRAINING</a:t>
            </a:r>
          </a:p>
          <a:p>
            <a:pPr algn="just"/>
            <a:r>
              <a:rPr lang="en-US" sz="1600" b="1" dirty="0" smtClean="0">
                <a:solidFill>
                  <a:srgbClr val="604A7B"/>
                </a:solidFill>
              </a:rPr>
              <a:t>I accept </a:t>
            </a:r>
            <a:r>
              <a:rPr lang="en-US" sz="1600" dirty="0" smtClean="0"/>
              <a:t>SHOULD be attained</a:t>
            </a:r>
          </a:p>
          <a:p>
            <a:pPr algn="just"/>
            <a:r>
              <a:rPr lang="en-US" sz="1600" dirty="0" smtClean="0"/>
              <a:t>and kept for </a:t>
            </a:r>
            <a:r>
              <a:rPr lang="en-US" sz="1600" b="1" dirty="0" smtClean="0">
                <a:solidFill>
                  <a:srgbClr val="660066"/>
                </a:solidFill>
              </a:rPr>
              <a:t>1h</a:t>
            </a:r>
            <a:r>
              <a:rPr lang="en-US" sz="1600" dirty="0" smtClean="0"/>
              <a:t> </a:t>
            </a:r>
            <a:r>
              <a:rPr lang="en-US" sz="1600" b="1" dirty="0" smtClean="0">
                <a:solidFill>
                  <a:srgbClr val="660066"/>
                </a:solidFill>
              </a:rPr>
              <a:t>CONTINOUSE</a:t>
            </a:r>
            <a:r>
              <a:rPr lang="en-US" sz="1600" dirty="0" smtClean="0"/>
              <a:t> powering without quench</a:t>
            </a:r>
          </a:p>
          <a:p>
            <a:pPr algn="just"/>
            <a:endParaRPr lang="en-US" sz="1600" dirty="0"/>
          </a:p>
          <a:p>
            <a:pPr algn="just"/>
            <a:r>
              <a:rPr lang="en-US" sz="1600" dirty="0" smtClean="0"/>
              <a:t>After </a:t>
            </a:r>
            <a:r>
              <a:rPr lang="en-US" sz="1600" dirty="0" smtClean="0"/>
              <a:t>Thermal Cycle to RT </a:t>
            </a:r>
          </a:p>
          <a:p>
            <a:pPr algn="just"/>
            <a:r>
              <a:rPr lang="en-US" sz="1600" b="1" u="sng" dirty="0" smtClean="0"/>
              <a:t>MEMORY</a:t>
            </a:r>
            <a:r>
              <a:rPr lang="en-US" sz="1600" dirty="0" smtClean="0"/>
              <a:t> should be proven by </a:t>
            </a:r>
            <a:r>
              <a:rPr lang="en-US" sz="1600" dirty="0" smtClean="0"/>
              <a:t>2</a:t>
            </a:r>
            <a:r>
              <a:rPr lang="en-US" sz="1600" baseline="30000" dirty="0" smtClean="0"/>
              <a:t>nd</a:t>
            </a:r>
            <a:r>
              <a:rPr lang="en-US" sz="1600" dirty="0" smtClean="0"/>
              <a:t> </a:t>
            </a:r>
            <a:r>
              <a:rPr lang="en-US" sz="1600" dirty="0" smtClean="0"/>
              <a:t>quench &gt; I nominal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209245" y="1353445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326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6505" y="1314341"/>
            <a:ext cx="3663244" cy="135769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000" dirty="0" smtClean="0"/>
              <a:t>PERFORMANCE</a:t>
            </a:r>
          </a:p>
          <a:p>
            <a:pPr lvl="1"/>
            <a:r>
              <a:rPr lang="en-US" sz="1600" dirty="0" smtClean="0"/>
              <a:t>Training</a:t>
            </a:r>
          </a:p>
          <a:p>
            <a:pPr lvl="1"/>
            <a:r>
              <a:rPr lang="en-US" sz="1600" dirty="0" smtClean="0"/>
              <a:t>Memory</a:t>
            </a:r>
          </a:p>
          <a:p>
            <a:pPr lvl="1"/>
            <a:r>
              <a:rPr lang="en-US" sz="1600" dirty="0" smtClean="0"/>
              <a:t>Protection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6505" y="-71613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PROTECTION</a:t>
            </a:r>
            <a:br>
              <a:rPr lang="en-US" sz="3600" b="1" dirty="0" smtClean="0"/>
            </a:br>
            <a:r>
              <a:rPr lang="en-US" sz="2400" dirty="0" smtClean="0"/>
              <a:t>PERFORMANCE, ELECTRICAL</a:t>
            </a:r>
            <a:endParaRPr lang="en-US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6505" y="2913692"/>
            <a:ext cx="3663244" cy="14227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ELECTRICAL</a:t>
            </a:r>
          </a:p>
          <a:p>
            <a:pPr lvl="1"/>
            <a:r>
              <a:rPr lang="en-US" sz="1600" b="1" dirty="0" smtClean="0"/>
              <a:t>Continuity and instrumentation</a:t>
            </a:r>
          </a:p>
          <a:p>
            <a:pPr lvl="1"/>
            <a:r>
              <a:rPr lang="en-US" sz="1600" b="1" dirty="0" smtClean="0"/>
              <a:t>High Voltage</a:t>
            </a:r>
          </a:p>
          <a:p>
            <a:pPr lvl="1"/>
            <a:r>
              <a:rPr lang="en-US" sz="1600" b="1" dirty="0" smtClean="0"/>
              <a:t>Joint resistance</a:t>
            </a:r>
            <a:endParaRPr lang="en-US" sz="1600" b="1" dirty="0"/>
          </a:p>
        </p:txBody>
      </p:sp>
      <p:sp>
        <p:nvSpPr>
          <p:cNvPr id="8" name="Right Brace 7"/>
          <p:cNvSpPr/>
          <p:nvPr/>
        </p:nvSpPr>
        <p:spPr>
          <a:xfrm>
            <a:off x="4119749" y="2508785"/>
            <a:ext cx="301353" cy="956475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44399" y="1598364"/>
            <a:ext cx="3841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All instrumentation serving the PROTECTION of the magnet by its combined signal analysis should be ok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985498" y="3136144"/>
            <a:ext cx="37006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All quench heaters should be having the correct electrical resistance value at warm and at cold (RRR of SS)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08086" y="4726639"/>
            <a:ext cx="5891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QH to GRD @ </a:t>
            </a:r>
            <a:r>
              <a:rPr lang="en-US" b="1" dirty="0" smtClean="0"/>
              <a:t>U </a:t>
            </a:r>
            <a:r>
              <a:rPr lang="en-US" b="1" baseline="-25000" dirty="0" smtClean="0"/>
              <a:t>acceptance   for </a:t>
            </a:r>
            <a:r>
              <a:rPr lang="en-US" b="1" dirty="0" err="1" smtClean="0"/>
              <a:t>dT</a:t>
            </a:r>
            <a:r>
              <a:rPr lang="en-US" b="1" dirty="0" smtClean="0"/>
              <a:t> </a:t>
            </a:r>
            <a:r>
              <a:rPr lang="en-US" b="1" baseline="-25000" dirty="0" smtClean="0"/>
              <a:t>test</a:t>
            </a:r>
            <a:r>
              <a:rPr lang="en-US" b="1" dirty="0" smtClean="0"/>
              <a:t> = 120 s and I l</a:t>
            </a:r>
            <a:r>
              <a:rPr lang="en-US" b="1" baseline="-25000" dirty="0" smtClean="0"/>
              <a:t>eak</a:t>
            </a:r>
            <a:r>
              <a:rPr lang="en-US" b="1" dirty="0" smtClean="0"/>
              <a:t> = 20 </a:t>
            </a:r>
            <a:r>
              <a:rPr lang="en-US" b="1" dirty="0" smtClean="0">
                <a:latin typeface="Symbol" charset="2"/>
                <a:cs typeface="Symbol" charset="2"/>
              </a:rPr>
              <a:t>m</a:t>
            </a:r>
            <a:r>
              <a:rPr lang="en-US" b="1" dirty="0" smtClean="0"/>
              <a:t>A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QH to COIL should be pass successfully the </a:t>
            </a:r>
            <a:r>
              <a:rPr lang="en-US" b="1" dirty="0" smtClean="0"/>
              <a:t>discharge test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1622" y="5860766"/>
            <a:ext cx="904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QH should work properly and proven by dedicated test trough provoked quench </a:t>
            </a:r>
            <a:r>
              <a:rPr lang="en-US" b="1" dirty="0" smtClean="0"/>
              <a:t>its EFFICENCY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6056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PRESSURE TEST</a:t>
            </a:r>
            <a:br>
              <a:rPr lang="en-US" b="1" dirty="0" smtClean="0"/>
            </a:br>
            <a:r>
              <a:rPr lang="en-US" sz="2700" dirty="0" smtClean="0"/>
              <a:t>MECHANICAL</a:t>
            </a:r>
            <a:endParaRPr lang="en-US" sz="27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76527"/>
            <a:ext cx="2615623" cy="115385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2000" dirty="0" smtClean="0"/>
              <a:t>MECHANICAL</a:t>
            </a:r>
          </a:p>
          <a:p>
            <a:pPr lvl="1"/>
            <a:r>
              <a:rPr lang="en-US" sz="1600" dirty="0" smtClean="0"/>
              <a:t>Pressure test</a:t>
            </a:r>
            <a:endParaRPr lang="en-US" sz="2000" dirty="0" smtClean="0"/>
          </a:p>
          <a:p>
            <a:pPr lvl="1"/>
            <a:r>
              <a:rPr lang="en-US" sz="1600" dirty="0" smtClean="0"/>
              <a:t>Leak test at cold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75386" y="2562811"/>
            <a:ext cx="6320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Cold mass </a:t>
            </a:r>
            <a:r>
              <a:rPr lang="en-US" b="1" dirty="0" smtClean="0"/>
              <a:t>DESIGN</a:t>
            </a:r>
            <a:r>
              <a:rPr lang="en-US" dirty="0" smtClean="0"/>
              <a:t>  is done for  </a:t>
            </a:r>
            <a:r>
              <a:rPr lang="en-US" b="1" dirty="0" smtClean="0"/>
              <a:t>20 bar </a:t>
            </a:r>
            <a:r>
              <a:rPr lang="en-US" dirty="0" smtClean="0"/>
              <a:t>( as for the MB of the LHC).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05864" y="2932143"/>
            <a:ext cx="15677" cy="6159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20734" y="3748405"/>
            <a:ext cx="3787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PRESSURE TEST </a:t>
            </a:r>
            <a:r>
              <a:rPr lang="en-US" dirty="0" smtClean="0"/>
              <a:t>is</a:t>
            </a:r>
            <a:r>
              <a:rPr lang="en-US" b="1" dirty="0" smtClean="0"/>
              <a:t> </a:t>
            </a:r>
            <a:r>
              <a:rPr lang="en-US" dirty="0" smtClean="0"/>
              <a:t>1. 43 * 20 bar</a:t>
            </a:r>
            <a:r>
              <a:rPr lang="en-US" b="1" dirty="0" smtClean="0"/>
              <a:t>= 28.5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317094" y="2947823"/>
            <a:ext cx="0" cy="6002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974123" y="3548059"/>
            <a:ext cx="2712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For MB it was 1.25 factor</a:t>
            </a:r>
          </a:p>
          <a:p>
            <a:r>
              <a:rPr lang="en-US" i="1" dirty="0" smtClean="0"/>
              <a:t>( old regulation), so 26 bar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203084"/>
            <a:ext cx="6663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test should be done at the end of the fabrication process ( including the end cover and final integration of cold bore tubes and all ancillary lines ( X line, M lines) and before cold test!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00142" y="5287622"/>
            <a:ext cx="3145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LEAK TEST </a:t>
            </a:r>
            <a:r>
              <a:rPr lang="en-US" dirty="0" smtClean="0"/>
              <a:t>is performed at cold.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715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ALIGNMENT ?</a:t>
            </a:r>
            <a:br>
              <a:rPr lang="en-US" b="1" dirty="0" smtClean="0"/>
            </a:br>
            <a:r>
              <a:rPr lang="en-US" sz="2700" dirty="0" smtClean="0"/>
              <a:t>GEOMETRICAL</a:t>
            </a:r>
            <a:endParaRPr lang="en-US" sz="27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76527"/>
            <a:ext cx="3148664" cy="128628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000" dirty="0" smtClean="0"/>
              <a:t>GEOMETRICAL</a:t>
            </a:r>
          </a:p>
          <a:p>
            <a:pPr lvl="1"/>
            <a:r>
              <a:rPr lang="en-US" sz="1600" dirty="0" smtClean="0"/>
              <a:t>Alignment of interface</a:t>
            </a:r>
            <a:endParaRPr lang="en-US" sz="2000" dirty="0" smtClean="0"/>
          </a:p>
          <a:p>
            <a:pPr lvl="1"/>
            <a:r>
              <a:rPr lang="en-US" sz="1600" dirty="0" smtClean="0"/>
              <a:t>Geometry of the magnet ( seen </a:t>
            </a:r>
            <a:r>
              <a:rPr lang="en-US" sz="1600" dirty="0" err="1" smtClean="0"/>
              <a:t>trougth</a:t>
            </a:r>
            <a:r>
              <a:rPr lang="en-US" sz="1600" dirty="0" smtClean="0"/>
              <a:t> the CBT?)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75386" y="2562811"/>
            <a:ext cx="6972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Cold mass alignment to be discussed</a:t>
            </a:r>
            <a:r>
              <a:rPr lang="en-US" b="1" dirty="0" smtClean="0"/>
              <a:t> </a:t>
            </a:r>
            <a:r>
              <a:rPr lang="en-US" dirty="0" smtClean="0"/>
              <a:t>( as for the MB and MQ of the LHC).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05864" y="2932143"/>
            <a:ext cx="15677" cy="6159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317094" y="2947823"/>
            <a:ext cx="0" cy="6002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" y="5126414"/>
            <a:ext cx="66630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measurements are done during assembly of the cold mass and at CERN will be only checked while </a:t>
            </a:r>
            <a:r>
              <a:rPr lang="en-US" dirty="0" err="1" smtClean="0"/>
              <a:t>cryostating</a:t>
            </a:r>
            <a:r>
              <a:rPr lang="en-US" dirty="0" smtClean="0"/>
              <a:t> and transferring the </a:t>
            </a:r>
            <a:r>
              <a:rPr lang="en-US" dirty="0" err="1" smtClean="0"/>
              <a:t>fiducials</a:t>
            </a:r>
            <a:r>
              <a:rPr lang="en-US" dirty="0" smtClean="0"/>
              <a:t> from cold mas to cryostat.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99657" y="3552459"/>
            <a:ext cx="42486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Tolerances in order of : 1 mm localization  max </a:t>
            </a:r>
            <a:r>
              <a:rPr lang="en-US" i="1" dirty="0" err="1" smtClean="0"/>
              <a:t>wrt</a:t>
            </a:r>
            <a:r>
              <a:rPr lang="en-US" i="1" dirty="0" smtClean="0"/>
              <a:t> the virtual axes of the machine, interfaces  max. 0.5 mm localization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085130" y="3548059"/>
            <a:ext cx="18343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be discussed…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96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MAG MEAS </a:t>
            </a:r>
            <a:r>
              <a:rPr lang="en-US" b="1" dirty="0" smtClean="0"/>
              <a:t>?</a:t>
            </a:r>
            <a:br>
              <a:rPr lang="en-US" b="1" dirty="0" smtClean="0"/>
            </a:br>
            <a:endParaRPr lang="en-US" sz="27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76527"/>
            <a:ext cx="3148664" cy="997060"/>
          </a:xfr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000" dirty="0" smtClean="0"/>
              <a:t>MAGNETIC</a:t>
            </a:r>
            <a:endParaRPr lang="en-US" sz="2000" dirty="0" smtClean="0"/>
          </a:p>
          <a:p>
            <a:pPr lvl="1"/>
            <a:r>
              <a:rPr lang="en-US" sz="1600" dirty="0" smtClean="0"/>
              <a:t>Integrated field</a:t>
            </a:r>
          </a:p>
          <a:p>
            <a:pPr lvl="1"/>
            <a:r>
              <a:rPr lang="en-US" sz="1600" dirty="0" smtClean="0"/>
              <a:t>Harmonics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16747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Overview of COLD tests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106" y="1600200"/>
            <a:ext cx="8462694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MODELS: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vertical position @ CERN and USA</a:t>
            </a:r>
          </a:p>
          <a:p>
            <a:pPr marL="0" indent="0">
              <a:buNone/>
            </a:pPr>
            <a:r>
              <a:rPr lang="en-US" dirty="0" smtClean="0"/>
              <a:t>PROTOTYPES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vertical position: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4 m  </a:t>
            </a:r>
            <a:r>
              <a:rPr lang="en-US" b="1" i="1" dirty="0" smtClean="0"/>
              <a:t>magnets</a:t>
            </a:r>
            <a:r>
              <a:rPr lang="en-US" dirty="0" smtClean="0"/>
              <a:t> USA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horizontal position: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2 x 4 m  </a:t>
            </a:r>
            <a:r>
              <a:rPr lang="en-US" b="1" i="1" dirty="0" smtClean="0"/>
              <a:t>cold mass </a:t>
            </a:r>
            <a:r>
              <a:rPr lang="en-US" dirty="0" smtClean="0"/>
              <a:t>in USA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1 x 8 m </a:t>
            </a:r>
            <a:r>
              <a:rPr lang="en-US" b="1" i="1" dirty="0" smtClean="0"/>
              <a:t>cold mass </a:t>
            </a:r>
            <a:r>
              <a:rPr lang="en-US" dirty="0"/>
              <a:t>@</a:t>
            </a:r>
            <a:r>
              <a:rPr lang="en-US" dirty="0" smtClean="0"/>
              <a:t> </a:t>
            </a:r>
            <a:r>
              <a:rPr lang="en-US" dirty="0" smtClean="0"/>
              <a:t>CERN</a:t>
            </a:r>
          </a:p>
          <a:p>
            <a:pPr marL="0" indent="0">
              <a:buNone/>
            </a:pPr>
            <a:r>
              <a:rPr lang="en-US" dirty="0" smtClean="0"/>
              <a:t>SERIES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horizontal position: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8 m </a:t>
            </a:r>
            <a:r>
              <a:rPr lang="en-US" b="1" i="1" dirty="0" err="1" smtClean="0"/>
              <a:t>cryostated</a:t>
            </a:r>
            <a:r>
              <a:rPr lang="en-US" b="1" i="1" dirty="0" smtClean="0"/>
              <a:t> cold masses </a:t>
            </a:r>
            <a:r>
              <a:rPr lang="en-US" i="1" dirty="0" smtClean="0"/>
              <a:t>@ </a:t>
            </a:r>
            <a:r>
              <a:rPr lang="en-US" dirty="0" smtClean="0"/>
              <a:t>CERN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458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ACTIONS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HV test </a:t>
            </a:r>
            <a:r>
              <a:rPr lang="en-US" sz="2000" dirty="0" smtClean="0"/>
              <a:t>should be defined with definitive electrical circuit and protection schematics ( or to make several studies for the different schematics) taking into account the impact on the </a:t>
            </a:r>
            <a:r>
              <a:rPr lang="en-US" sz="2000" b="1" dirty="0" smtClean="0"/>
              <a:t>test infrastructure </a:t>
            </a:r>
            <a:r>
              <a:rPr lang="en-US" sz="2000" dirty="0" smtClean="0"/>
              <a:t>design!!!</a:t>
            </a:r>
          </a:p>
          <a:p>
            <a:pPr marL="0" indent="0">
              <a:buNone/>
            </a:pPr>
            <a:r>
              <a:rPr lang="en-US" sz="2000" i="1" dirty="0" smtClean="0"/>
              <a:t>This has been started at CERN. Giorgio will joint us soon for the discussions…</a:t>
            </a:r>
          </a:p>
          <a:p>
            <a:r>
              <a:rPr lang="en-US" sz="2000" b="1" dirty="0" smtClean="0"/>
              <a:t>Protection</a:t>
            </a:r>
            <a:r>
              <a:rPr lang="en-US" sz="2000" dirty="0" smtClean="0"/>
              <a:t> schematics : with or without EE is </a:t>
            </a:r>
            <a:r>
              <a:rPr lang="en-US" sz="2000" b="1" dirty="0" smtClean="0"/>
              <a:t>also important for the infrastructure </a:t>
            </a:r>
            <a:r>
              <a:rPr lang="en-US" sz="2000" dirty="0" smtClean="0"/>
              <a:t>( can be 1 FTE and 200 </a:t>
            </a:r>
            <a:r>
              <a:rPr lang="en-US" sz="2000" dirty="0" err="1" smtClean="0"/>
              <a:t>kCHF</a:t>
            </a:r>
            <a:r>
              <a:rPr lang="en-US" sz="2000" dirty="0" smtClean="0"/>
              <a:t> the price of a 20 kA switch!!!and no space , no time….</a:t>
            </a:r>
          </a:p>
          <a:p>
            <a:pPr marL="0" indent="0">
              <a:buNone/>
            </a:pPr>
            <a:r>
              <a:rPr lang="en-US" sz="2000" i="1" dirty="0" smtClean="0"/>
              <a:t>This is planned by </a:t>
            </a:r>
            <a:r>
              <a:rPr lang="en-US" sz="2000" i="1" dirty="0" err="1" smtClean="0"/>
              <a:t>Ezio</a:t>
            </a:r>
            <a:r>
              <a:rPr lang="en-US" sz="2000" i="1" dirty="0" smtClean="0"/>
              <a:t> to start discussions soon</a:t>
            </a:r>
            <a:r>
              <a:rPr lang="en-US" sz="2000" dirty="0" smtClean="0"/>
              <a:t>…</a:t>
            </a:r>
          </a:p>
          <a:p>
            <a:r>
              <a:rPr lang="en-US" sz="2000" b="1" dirty="0" smtClean="0"/>
              <a:t>The </a:t>
            </a:r>
            <a:r>
              <a:rPr lang="en-US" sz="2000" b="1" smtClean="0"/>
              <a:t>training </a:t>
            </a:r>
            <a:r>
              <a:rPr lang="en-US" sz="2000" smtClean="0"/>
              <a:t>in terms </a:t>
            </a:r>
            <a:r>
              <a:rPr lang="en-US" sz="2000" dirty="0" smtClean="0"/>
              <a:t>of number of quenches to I accept should be defined taking into account </a:t>
            </a:r>
            <a:r>
              <a:rPr lang="en-US" sz="2000" b="1" dirty="0" smtClean="0"/>
              <a:t>test facility capability and schedule</a:t>
            </a:r>
            <a:r>
              <a:rPr lang="en-US" sz="2000" dirty="0" smtClean="0"/>
              <a:t>! </a:t>
            </a:r>
          </a:p>
          <a:p>
            <a:pPr marL="0" indent="0">
              <a:buNone/>
            </a:pPr>
            <a:r>
              <a:rPr lang="en-US" sz="2000" i="1" dirty="0" smtClean="0"/>
              <a:t>What we do with a magnet needing for ex. 3 quenches more than the one defined??????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52799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4" y="1475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MODELS</a:t>
            </a:r>
            <a:br>
              <a:rPr lang="en-US" b="1" dirty="0" smtClean="0"/>
            </a:br>
            <a:r>
              <a:rPr lang="en-US" sz="2700" dirty="0" smtClean="0"/>
              <a:t>Overview of COLD tests</a:t>
            </a:r>
            <a:endParaRPr lang="en-US" sz="2700" dirty="0"/>
          </a:p>
        </p:txBody>
      </p:sp>
      <p:sp>
        <p:nvSpPr>
          <p:cNvPr id="4" name="Rounded Rectangle 3"/>
          <p:cNvSpPr/>
          <p:nvPr/>
        </p:nvSpPr>
        <p:spPr>
          <a:xfrm>
            <a:off x="3295494" y="2948752"/>
            <a:ext cx="387504" cy="10331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774412" y="2923351"/>
            <a:ext cx="387504" cy="10331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n 19"/>
          <p:cNvSpPr/>
          <p:nvPr/>
        </p:nvSpPr>
        <p:spPr>
          <a:xfrm>
            <a:off x="3105856" y="2417201"/>
            <a:ext cx="776111" cy="1665111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7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7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n 20"/>
          <p:cNvSpPr/>
          <p:nvPr/>
        </p:nvSpPr>
        <p:spPr>
          <a:xfrm>
            <a:off x="5589564" y="2417201"/>
            <a:ext cx="776111" cy="1665111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7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7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3570410" y="4609893"/>
            <a:ext cx="227498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VERTICAL TEST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 smtClean="0"/>
              <a:t>@ 1.9 K</a:t>
            </a:r>
          </a:p>
          <a:p>
            <a:pPr algn="ctr"/>
            <a:r>
              <a:rPr lang="en-US" sz="1600" dirty="0" smtClean="0"/>
              <a:t>I max = I </a:t>
            </a:r>
            <a:r>
              <a:rPr lang="en-US" sz="1600" dirty="0" err="1" smtClean="0"/>
              <a:t>ss</a:t>
            </a:r>
            <a:r>
              <a:rPr lang="en-US" sz="1600" dirty="0" smtClean="0"/>
              <a:t> </a:t>
            </a:r>
            <a:r>
              <a:rPr lang="en-US" sz="1600" dirty="0"/>
              <a:t>(</a:t>
            </a:r>
            <a:r>
              <a:rPr lang="en-US" sz="1600" dirty="0" smtClean="0"/>
              <a:t>22 kA)</a:t>
            </a:r>
          </a:p>
          <a:p>
            <a:pPr algn="ctr"/>
            <a:r>
              <a:rPr lang="en-US" sz="1600" dirty="0" smtClean="0"/>
              <a:t>High Voltage </a:t>
            </a:r>
          </a:p>
          <a:p>
            <a:pPr algn="ctr"/>
            <a:r>
              <a:rPr lang="en-US" sz="1600" dirty="0" smtClean="0"/>
              <a:t>Magnetic Measurements</a:t>
            </a:r>
          </a:p>
          <a:p>
            <a:pPr algn="ctr"/>
            <a:r>
              <a:rPr lang="en-US" sz="1600" dirty="0" smtClean="0"/>
              <a:t>CLIC and PH </a:t>
            </a:r>
          </a:p>
          <a:p>
            <a:pPr algn="ctr"/>
            <a:endParaRPr lang="en-US" sz="1600" dirty="0"/>
          </a:p>
        </p:txBody>
      </p:sp>
      <p:sp>
        <p:nvSpPr>
          <p:cNvPr id="35" name="Rectangle 34"/>
          <p:cNvSpPr/>
          <p:nvPr/>
        </p:nvSpPr>
        <p:spPr>
          <a:xfrm>
            <a:off x="2354898" y="1677750"/>
            <a:ext cx="2353003" cy="2932143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  <a:alpha val="20000"/>
                </a:schemeClr>
              </a:gs>
              <a:gs pos="35000">
                <a:schemeClr val="accent3">
                  <a:tint val="37000"/>
                  <a:satMod val="300000"/>
                  <a:alpha val="20000"/>
                </a:schemeClr>
              </a:gs>
              <a:gs pos="100000">
                <a:schemeClr val="accent3">
                  <a:tint val="15000"/>
                  <a:satMod val="350000"/>
                  <a:alpha val="2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@FNAL</a:t>
            </a:r>
            <a:endParaRPr lang="en-US" b="1" dirty="0"/>
          </a:p>
        </p:txBody>
      </p:sp>
      <p:sp>
        <p:nvSpPr>
          <p:cNvPr id="50" name="Rectangle 49"/>
          <p:cNvSpPr/>
          <p:nvPr/>
        </p:nvSpPr>
        <p:spPr>
          <a:xfrm>
            <a:off x="4786046" y="1677750"/>
            <a:ext cx="2353003" cy="2932143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  <a:alpha val="20000"/>
                </a:schemeClr>
              </a:gs>
              <a:gs pos="35000">
                <a:schemeClr val="accent3">
                  <a:tint val="37000"/>
                  <a:satMod val="300000"/>
                  <a:alpha val="20000"/>
                </a:schemeClr>
              </a:gs>
              <a:gs pos="100000">
                <a:schemeClr val="accent3">
                  <a:tint val="15000"/>
                  <a:satMod val="350000"/>
                  <a:alpha val="2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@CERN</a:t>
            </a:r>
            <a:endParaRPr lang="en-US" b="1" dirty="0"/>
          </a:p>
        </p:txBody>
      </p:sp>
      <p:sp>
        <p:nvSpPr>
          <p:cNvPr id="9" name="Line Callout 2 (Border and Accent Bar) 8"/>
          <p:cNvSpPr/>
          <p:nvPr/>
        </p:nvSpPr>
        <p:spPr>
          <a:xfrm>
            <a:off x="7523924" y="1475184"/>
            <a:ext cx="1392357" cy="1077525"/>
          </a:xfrm>
          <a:prstGeom prst="accentBorderCallout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construction</a:t>
            </a:r>
          </a:p>
          <a:p>
            <a:pPr algn="ctr"/>
            <a:r>
              <a:rPr lang="en-US" dirty="0" smtClean="0"/>
              <a:t>Scheduled x June 2016</a:t>
            </a:r>
            <a:endParaRPr lang="en-US" dirty="0"/>
          </a:p>
        </p:txBody>
      </p:sp>
      <p:sp>
        <p:nvSpPr>
          <p:cNvPr id="55" name="Line Callout 2 (Border and Accent Bar) 54"/>
          <p:cNvSpPr/>
          <p:nvPr/>
        </p:nvSpPr>
        <p:spPr>
          <a:xfrm flipH="1">
            <a:off x="577854" y="1475184"/>
            <a:ext cx="1392357" cy="1077525"/>
          </a:xfrm>
          <a:prstGeom prst="accentBorderCallout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83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52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Q1 and Q3 PROTOTYPES</a:t>
            </a:r>
            <a:br>
              <a:rPr lang="en-US" b="1" dirty="0" smtClean="0"/>
            </a:br>
            <a:r>
              <a:rPr lang="en-US" sz="2700" dirty="0" smtClean="0"/>
              <a:t>Overview of COLD tests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81082" y="2948752"/>
            <a:ext cx="387504" cy="10331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917692" y="2948752"/>
            <a:ext cx="387504" cy="10331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n 19"/>
          <p:cNvSpPr/>
          <p:nvPr/>
        </p:nvSpPr>
        <p:spPr>
          <a:xfrm>
            <a:off x="691444" y="2417201"/>
            <a:ext cx="776111" cy="1665111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7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7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n 20"/>
          <p:cNvSpPr/>
          <p:nvPr/>
        </p:nvSpPr>
        <p:spPr>
          <a:xfrm>
            <a:off x="1732844" y="2442602"/>
            <a:ext cx="776111" cy="1665111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7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7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2921000" y="3439787"/>
            <a:ext cx="2783690" cy="431103"/>
            <a:chOff x="2921000" y="3439787"/>
            <a:chExt cx="2783690" cy="431103"/>
          </a:xfrm>
        </p:grpSpPr>
        <p:sp>
          <p:nvSpPr>
            <p:cNvPr id="6" name="Rounded Rectangle 5"/>
            <p:cNvSpPr/>
            <p:nvPr/>
          </p:nvSpPr>
          <p:spPr>
            <a:xfrm rot="16200000">
              <a:off x="3558190" y="3138605"/>
              <a:ext cx="387504" cy="103313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 rot="16200000">
              <a:off x="4673175" y="3138605"/>
              <a:ext cx="387504" cy="103313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endCxn id="12" idx="0"/>
            </p:cNvCxnSpPr>
            <p:nvPr/>
          </p:nvCxnSpPr>
          <p:spPr>
            <a:xfrm flipV="1">
              <a:off x="3137746" y="3447258"/>
              <a:ext cx="2298206" cy="432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endCxn id="12" idx="2"/>
            </p:cNvCxnSpPr>
            <p:nvPr/>
          </p:nvCxnSpPr>
          <p:spPr>
            <a:xfrm>
              <a:off x="3208497" y="3859837"/>
              <a:ext cx="2227455" cy="110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Delay 15"/>
            <p:cNvSpPr/>
            <p:nvPr/>
          </p:nvSpPr>
          <p:spPr>
            <a:xfrm flipH="1">
              <a:off x="3061947" y="3439787"/>
              <a:ext cx="218292" cy="423632"/>
            </a:xfrm>
            <a:prstGeom prst="flowChartDelay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elay 11"/>
            <p:cNvSpPr/>
            <p:nvPr/>
          </p:nvSpPr>
          <p:spPr>
            <a:xfrm>
              <a:off x="5326806" y="3447258"/>
              <a:ext cx="218292" cy="423632"/>
            </a:xfrm>
            <a:prstGeom prst="flowChartDelay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2921000" y="3675529"/>
              <a:ext cx="278369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Can 36"/>
          <p:cNvSpPr/>
          <p:nvPr/>
        </p:nvSpPr>
        <p:spPr>
          <a:xfrm rot="5400000">
            <a:off x="3942677" y="2321195"/>
            <a:ext cx="651669" cy="270866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7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7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5984955" y="3438026"/>
            <a:ext cx="2783690" cy="431103"/>
            <a:chOff x="2921000" y="3439787"/>
            <a:chExt cx="2783690" cy="431103"/>
          </a:xfrm>
        </p:grpSpPr>
        <p:sp>
          <p:nvSpPr>
            <p:cNvPr id="39" name="Rounded Rectangle 38"/>
            <p:cNvSpPr/>
            <p:nvPr/>
          </p:nvSpPr>
          <p:spPr>
            <a:xfrm rot="16200000">
              <a:off x="3558190" y="3138605"/>
              <a:ext cx="387504" cy="103313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 rot="16200000">
              <a:off x="4673175" y="3138605"/>
              <a:ext cx="387504" cy="103313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>
              <a:endCxn id="44" idx="0"/>
            </p:cNvCxnSpPr>
            <p:nvPr/>
          </p:nvCxnSpPr>
          <p:spPr>
            <a:xfrm flipV="1">
              <a:off x="3137746" y="3447258"/>
              <a:ext cx="2298206" cy="432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endCxn id="44" idx="2"/>
            </p:cNvCxnSpPr>
            <p:nvPr/>
          </p:nvCxnSpPr>
          <p:spPr>
            <a:xfrm>
              <a:off x="3208497" y="3859837"/>
              <a:ext cx="2227455" cy="110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Delay 42"/>
            <p:cNvSpPr/>
            <p:nvPr/>
          </p:nvSpPr>
          <p:spPr>
            <a:xfrm flipH="1">
              <a:off x="3061947" y="3439787"/>
              <a:ext cx="218292" cy="423632"/>
            </a:xfrm>
            <a:prstGeom prst="flowChartDelay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Delay 43"/>
            <p:cNvSpPr/>
            <p:nvPr/>
          </p:nvSpPr>
          <p:spPr>
            <a:xfrm>
              <a:off x="5326806" y="3447258"/>
              <a:ext cx="218292" cy="423632"/>
            </a:xfrm>
            <a:prstGeom prst="flowChartDelay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2921000" y="3675529"/>
              <a:ext cx="278369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Can 45"/>
          <p:cNvSpPr/>
          <p:nvPr/>
        </p:nvSpPr>
        <p:spPr>
          <a:xfrm rot="5400000">
            <a:off x="7006632" y="2319434"/>
            <a:ext cx="651669" cy="2708667"/>
          </a:xfrm>
          <a:prstGeom prst="can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214793" y="4817225"/>
            <a:ext cx="2353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max = 108 % </a:t>
            </a:r>
            <a:r>
              <a:rPr lang="en-US" dirty="0" err="1" smtClean="0"/>
              <a:t>Inominal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18 kA  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611312" y="4817225"/>
            <a:ext cx="1599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max = 90% </a:t>
            </a:r>
            <a:r>
              <a:rPr lang="en-US" dirty="0" err="1" smtClean="0"/>
              <a:t>Iss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 20 kA  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808016" y="4835454"/>
            <a:ext cx="1651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max = </a:t>
            </a:r>
            <a:r>
              <a:rPr lang="en-US" dirty="0" smtClean="0"/>
              <a:t>90% I </a:t>
            </a:r>
            <a:r>
              <a:rPr lang="en-US" dirty="0" err="1" smtClean="0"/>
              <a:t>ss</a:t>
            </a:r>
            <a:endParaRPr lang="en-US" dirty="0" smtClean="0"/>
          </a:p>
          <a:p>
            <a:pPr algn="ctr"/>
            <a:r>
              <a:rPr lang="en-US" dirty="0" smtClean="0"/>
              <a:t>20 </a:t>
            </a:r>
            <a:r>
              <a:rPr lang="en-US" dirty="0" smtClean="0"/>
              <a:t>kA 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35" name="Rectangle 34"/>
          <p:cNvSpPr/>
          <p:nvPr/>
        </p:nvSpPr>
        <p:spPr>
          <a:xfrm>
            <a:off x="2914178" y="1685566"/>
            <a:ext cx="2790512" cy="2932143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  <a:alpha val="23000"/>
                </a:schemeClr>
              </a:gs>
              <a:gs pos="35000">
                <a:schemeClr val="accent4">
                  <a:tint val="37000"/>
                  <a:satMod val="300000"/>
                  <a:alpha val="23000"/>
                </a:schemeClr>
              </a:gs>
              <a:gs pos="100000">
                <a:schemeClr val="accent4">
                  <a:tint val="15000"/>
                  <a:satMod val="350000"/>
                  <a:alpha val="23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@FNAL</a:t>
            </a:r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</p:txBody>
      </p:sp>
      <p:sp>
        <p:nvSpPr>
          <p:cNvPr id="51" name="Rectangle 50"/>
          <p:cNvSpPr/>
          <p:nvPr/>
        </p:nvSpPr>
        <p:spPr>
          <a:xfrm>
            <a:off x="457200" y="1677750"/>
            <a:ext cx="2353003" cy="2932143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  <a:alpha val="20000"/>
                </a:schemeClr>
              </a:gs>
              <a:gs pos="35000">
                <a:schemeClr val="accent3">
                  <a:tint val="37000"/>
                  <a:satMod val="300000"/>
                  <a:alpha val="20000"/>
                </a:schemeClr>
              </a:gs>
              <a:gs pos="100000">
                <a:schemeClr val="accent3">
                  <a:tint val="15000"/>
                  <a:satMod val="350000"/>
                  <a:alpha val="2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@</a:t>
            </a:r>
            <a:r>
              <a:rPr lang="en-US" b="1" dirty="0" smtClean="0"/>
              <a:t>BN</a:t>
            </a:r>
            <a:r>
              <a:rPr lang="en-US" b="1" dirty="0" smtClean="0"/>
              <a:t>L</a:t>
            </a:r>
            <a:endParaRPr lang="en-US" b="1" dirty="0"/>
          </a:p>
        </p:txBody>
      </p:sp>
      <p:sp>
        <p:nvSpPr>
          <p:cNvPr id="52" name="Rectangle 51"/>
          <p:cNvSpPr/>
          <p:nvPr/>
        </p:nvSpPr>
        <p:spPr>
          <a:xfrm>
            <a:off x="5823698" y="1685566"/>
            <a:ext cx="2922704" cy="2932143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  <a:alpha val="20000"/>
                </a:schemeClr>
              </a:gs>
              <a:gs pos="35000">
                <a:schemeClr val="dk1">
                  <a:tint val="37000"/>
                  <a:satMod val="300000"/>
                  <a:alpha val="20000"/>
                </a:schemeClr>
              </a:gs>
              <a:gs pos="100000">
                <a:schemeClr val="dk1">
                  <a:tint val="15000"/>
                  <a:satMod val="350000"/>
                  <a:alpha val="20000"/>
                </a:schemeClr>
              </a:gs>
            </a:gsLst>
            <a:lin ang="162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@CERN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25534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Q2a </a:t>
            </a:r>
            <a:r>
              <a:rPr lang="en-US" b="1" dirty="0" smtClean="0"/>
              <a:t>and Q2b PROTOTYPES</a:t>
            </a:r>
            <a:br>
              <a:rPr lang="en-US" b="1" dirty="0" smtClean="0"/>
            </a:br>
            <a:r>
              <a:rPr lang="en-US" sz="2700" dirty="0" smtClean="0"/>
              <a:t>Overview of COLD tests</a:t>
            </a:r>
            <a:endParaRPr lang="en-US" sz="2700" dirty="0"/>
          </a:p>
        </p:txBody>
      </p:sp>
      <p:sp>
        <p:nvSpPr>
          <p:cNvPr id="22" name="Can 21"/>
          <p:cNvSpPr/>
          <p:nvPr/>
        </p:nvSpPr>
        <p:spPr>
          <a:xfrm rot="5400000">
            <a:off x="3949499" y="1286373"/>
            <a:ext cx="651669" cy="270866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7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7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 rot="16200000">
            <a:off x="4083545" y="1653464"/>
            <a:ext cx="387504" cy="199411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3280242" y="2446922"/>
            <a:ext cx="199411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280242" y="2866234"/>
            <a:ext cx="199411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 rot="16200000">
            <a:off x="6218837" y="3540153"/>
            <a:ext cx="387504" cy="22652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 rot="16200000">
            <a:off x="7331976" y="2731689"/>
            <a:ext cx="387504" cy="184344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endCxn id="44" idx="0"/>
          </p:cNvCxnSpPr>
          <p:nvPr/>
        </p:nvCxnSpPr>
        <p:spPr>
          <a:xfrm flipV="1">
            <a:off x="6201701" y="3445497"/>
            <a:ext cx="2298206" cy="43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44" idx="2"/>
          </p:cNvCxnSpPr>
          <p:nvPr/>
        </p:nvCxnSpPr>
        <p:spPr>
          <a:xfrm>
            <a:off x="6272452" y="3858076"/>
            <a:ext cx="2227455" cy="110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Delay 42"/>
          <p:cNvSpPr/>
          <p:nvPr/>
        </p:nvSpPr>
        <p:spPr>
          <a:xfrm flipH="1">
            <a:off x="6125902" y="3438026"/>
            <a:ext cx="218292" cy="423632"/>
          </a:xfrm>
          <a:prstGeom prst="flowChartDela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Delay 43"/>
          <p:cNvSpPr/>
          <p:nvPr/>
        </p:nvSpPr>
        <p:spPr>
          <a:xfrm>
            <a:off x="8390761" y="3445497"/>
            <a:ext cx="218292" cy="423632"/>
          </a:xfrm>
          <a:prstGeom prst="flowChartDelay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>
            <a:off x="5984955" y="3673768"/>
            <a:ext cx="27836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Can 45"/>
          <p:cNvSpPr/>
          <p:nvPr/>
        </p:nvSpPr>
        <p:spPr>
          <a:xfrm rot="5400000">
            <a:off x="7013454" y="2319434"/>
            <a:ext cx="651669" cy="2708667"/>
          </a:xfrm>
          <a:prstGeom prst="can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214793" y="4817225"/>
            <a:ext cx="2353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max = 108 % </a:t>
            </a:r>
            <a:r>
              <a:rPr lang="en-US" dirty="0" err="1" smtClean="0"/>
              <a:t>Inominal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18 kA  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585219" y="4817225"/>
            <a:ext cx="1651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max = 90% I </a:t>
            </a:r>
            <a:r>
              <a:rPr lang="en-US" dirty="0" err="1" smtClean="0"/>
              <a:t>ss</a:t>
            </a:r>
            <a:endParaRPr lang="en-US" dirty="0" smtClean="0"/>
          </a:p>
          <a:p>
            <a:pPr algn="ctr"/>
            <a:r>
              <a:rPr lang="en-US" dirty="0" smtClean="0"/>
              <a:t>20 kA  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5845941" y="1685566"/>
            <a:ext cx="2922704" cy="2932143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  <a:alpha val="20000"/>
                </a:schemeClr>
              </a:gs>
              <a:gs pos="35000">
                <a:schemeClr val="dk1">
                  <a:tint val="37000"/>
                  <a:satMod val="300000"/>
                  <a:alpha val="20000"/>
                </a:schemeClr>
              </a:gs>
              <a:gs pos="100000">
                <a:schemeClr val="dk1">
                  <a:tint val="15000"/>
                  <a:satMod val="350000"/>
                  <a:alpha val="20000"/>
                </a:schemeClr>
              </a:gs>
            </a:gsLst>
            <a:lin ang="162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@CERN</a:t>
            </a:r>
            <a:endParaRPr lang="en-US" b="1" dirty="0"/>
          </a:p>
        </p:txBody>
      </p:sp>
      <p:sp>
        <p:nvSpPr>
          <p:cNvPr id="51" name="Rectangle 50"/>
          <p:cNvSpPr/>
          <p:nvPr/>
        </p:nvSpPr>
        <p:spPr>
          <a:xfrm>
            <a:off x="2816704" y="1685566"/>
            <a:ext cx="2922704" cy="2932143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  <a:alpha val="20000"/>
                </a:schemeClr>
              </a:gs>
              <a:gs pos="35000">
                <a:schemeClr val="dk1">
                  <a:tint val="37000"/>
                  <a:satMod val="300000"/>
                  <a:alpha val="20000"/>
                </a:schemeClr>
              </a:gs>
              <a:gs pos="100000">
                <a:schemeClr val="dk1">
                  <a:tint val="15000"/>
                  <a:satMod val="350000"/>
                  <a:alpha val="20000"/>
                </a:schemeClr>
              </a:gs>
            </a:gsLst>
            <a:lin ang="162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@CERN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177882" y="2164378"/>
            <a:ext cx="398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cxnSp>
        <p:nvCxnSpPr>
          <p:cNvPr id="53" name="Elbow Connector 52"/>
          <p:cNvCxnSpPr/>
          <p:nvPr/>
        </p:nvCxnSpPr>
        <p:spPr>
          <a:xfrm rot="16200000" flipH="1">
            <a:off x="4345528" y="3842358"/>
            <a:ext cx="2671078" cy="607779"/>
          </a:xfrm>
          <a:prstGeom prst="bentConnector3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3725333" y="5679342"/>
            <a:ext cx="44591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i="1" dirty="0" smtClean="0">
                <a:solidFill>
                  <a:srgbClr val="FF0000"/>
                </a:solidFill>
              </a:rPr>
              <a:t>Without end covers, adequate horizontal test cryostat need to be designed. SHOULD be COSIDERED It is the only way to test the magnet before </a:t>
            </a:r>
            <a:r>
              <a:rPr lang="en-US" sz="1600" i="1" dirty="0" err="1" smtClean="0">
                <a:solidFill>
                  <a:srgbClr val="FF0000"/>
                </a:solidFill>
              </a:rPr>
              <a:t>cryostating</a:t>
            </a:r>
            <a:endParaRPr lang="en-US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045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597" y="16174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Q1 and Q3 SERIES</a:t>
            </a:r>
            <a:br>
              <a:rPr lang="en-US" b="1" dirty="0" smtClean="0"/>
            </a:br>
            <a:r>
              <a:rPr lang="en-US" sz="2700" dirty="0" smtClean="0"/>
              <a:t>Overview of COLD tests</a:t>
            </a:r>
            <a:endParaRPr lang="en-US" sz="2700" dirty="0"/>
          </a:p>
        </p:txBody>
      </p:sp>
      <p:sp>
        <p:nvSpPr>
          <p:cNvPr id="4" name="Rounded Rectangle 3"/>
          <p:cNvSpPr/>
          <p:nvPr/>
        </p:nvSpPr>
        <p:spPr>
          <a:xfrm>
            <a:off x="881082" y="2948752"/>
            <a:ext cx="387504" cy="10331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917692" y="2948752"/>
            <a:ext cx="387504" cy="103313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an 19"/>
          <p:cNvSpPr/>
          <p:nvPr/>
        </p:nvSpPr>
        <p:spPr>
          <a:xfrm>
            <a:off x="691444" y="2417201"/>
            <a:ext cx="776111" cy="1665111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7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7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an 20"/>
          <p:cNvSpPr/>
          <p:nvPr/>
        </p:nvSpPr>
        <p:spPr>
          <a:xfrm>
            <a:off x="1732844" y="2442602"/>
            <a:ext cx="776111" cy="1665111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7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7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2921000" y="3439787"/>
            <a:ext cx="2783690" cy="431103"/>
            <a:chOff x="2921000" y="3439787"/>
            <a:chExt cx="2783690" cy="431103"/>
          </a:xfrm>
        </p:grpSpPr>
        <p:sp>
          <p:nvSpPr>
            <p:cNvPr id="6" name="Rounded Rectangle 5"/>
            <p:cNvSpPr/>
            <p:nvPr/>
          </p:nvSpPr>
          <p:spPr>
            <a:xfrm rot="16200000">
              <a:off x="3558190" y="3138605"/>
              <a:ext cx="387504" cy="103313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 rot="16200000">
              <a:off x="4673175" y="3138605"/>
              <a:ext cx="387504" cy="103313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endCxn id="12" idx="0"/>
            </p:cNvCxnSpPr>
            <p:nvPr/>
          </p:nvCxnSpPr>
          <p:spPr>
            <a:xfrm flipV="1">
              <a:off x="3137746" y="3447258"/>
              <a:ext cx="2298206" cy="432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endCxn id="12" idx="2"/>
            </p:cNvCxnSpPr>
            <p:nvPr/>
          </p:nvCxnSpPr>
          <p:spPr>
            <a:xfrm>
              <a:off x="3208497" y="3859837"/>
              <a:ext cx="2227455" cy="110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Delay 15"/>
            <p:cNvSpPr/>
            <p:nvPr/>
          </p:nvSpPr>
          <p:spPr>
            <a:xfrm flipH="1">
              <a:off x="3061947" y="3439787"/>
              <a:ext cx="218292" cy="423632"/>
            </a:xfrm>
            <a:prstGeom prst="flowChartDelay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Delay 11"/>
            <p:cNvSpPr/>
            <p:nvPr/>
          </p:nvSpPr>
          <p:spPr>
            <a:xfrm>
              <a:off x="5326806" y="3447258"/>
              <a:ext cx="218292" cy="423632"/>
            </a:xfrm>
            <a:prstGeom prst="flowChartDelay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2921000" y="3675529"/>
              <a:ext cx="278369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Can 36"/>
          <p:cNvSpPr/>
          <p:nvPr/>
        </p:nvSpPr>
        <p:spPr>
          <a:xfrm rot="5400000">
            <a:off x="3942677" y="2321195"/>
            <a:ext cx="651669" cy="270866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7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7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5984955" y="3438026"/>
            <a:ext cx="2783690" cy="431103"/>
            <a:chOff x="2921000" y="3439787"/>
            <a:chExt cx="2783690" cy="431103"/>
          </a:xfrm>
        </p:grpSpPr>
        <p:sp>
          <p:nvSpPr>
            <p:cNvPr id="39" name="Rounded Rectangle 38"/>
            <p:cNvSpPr/>
            <p:nvPr/>
          </p:nvSpPr>
          <p:spPr>
            <a:xfrm rot="16200000">
              <a:off x="3558190" y="3138605"/>
              <a:ext cx="387504" cy="103313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 rot="16200000">
              <a:off x="4673175" y="3138605"/>
              <a:ext cx="387504" cy="103313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>
              <a:endCxn id="44" idx="0"/>
            </p:cNvCxnSpPr>
            <p:nvPr/>
          </p:nvCxnSpPr>
          <p:spPr>
            <a:xfrm flipV="1">
              <a:off x="3137746" y="3447258"/>
              <a:ext cx="2298206" cy="432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endCxn id="44" idx="2"/>
            </p:cNvCxnSpPr>
            <p:nvPr/>
          </p:nvCxnSpPr>
          <p:spPr>
            <a:xfrm>
              <a:off x="3208497" y="3859837"/>
              <a:ext cx="2227455" cy="110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Delay 42"/>
            <p:cNvSpPr/>
            <p:nvPr/>
          </p:nvSpPr>
          <p:spPr>
            <a:xfrm flipH="1">
              <a:off x="3061947" y="3439787"/>
              <a:ext cx="218292" cy="423632"/>
            </a:xfrm>
            <a:prstGeom prst="flowChartDelay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Delay 43"/>
            <p:cNvSpPr/>
            <p:nvPr/>
          </p:nvSpPr>
          <p:spPr>
            <a:xfrm>
              <a:off x="5326806" y="3447258"/>
              <a:ext cx="218292" cy="423632"/>
            </a:xfrm>
            <a:prstGeom prst="flowChartDelay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2921000" y="3675529"/>
              <a:ext cx="278369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Can 45"/>
          <p:cNvSpPr/>
          <p:nvPr/>
        </p:nvSpPr>
        <p:spPr>
          <a:xfrm rot="5400000">
            <a:off x="7006632" y="2319434"/>
            <a:ext cx="651669" cy="2708667"/>
          </a:xfrm>
          <a:prstGeom prst="can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214793" y="4817225"/>
            <a:ext cx="2353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max = 108 % </a:t>
            </a:r>
            <a:r>
              <a:rPr lang="en-US" dirty="0" err="1" smtClean="0"/>
              <a:t>Inominal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18 kA  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234406" y="4869012"/>
            <a:ext cx="2353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max = 108 % </a:t>
            </a:r>
            <a:r>
              <a:rPr lang="en-US" dirty="0" err="1" smtClean="0"/>
              <a:t>Inominal</a:t>
            </a:r>
            <a:endParaRPr lang="en-US" dirty="0" smtClean="0"/>
          </a:p>
          <a:p>
            <a:pPr algn="ctr"/>
            <a:r>
              <a:rPr lang="en-US" dirty="0" smtClean="0"/>
              <a:t>18 kA  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457200" y="4835454"/>
            <a:ext cx="2353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max ≥ 108 % </a:t>
            </a:r>
            <a:r>
              <a:rPr lang="en-US" dirty="0" err="1" smtClean="0"/>
              <a:t>Inominal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18 kA  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57200" y="1677750"/>
            <a:ext cx="2353003" cy="2932143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  <a:alpha val="20000"/>
                </a:schemeClr>
              </a:gs>
              <a:gs pos="35000">
                <a:schemeClr val="accent3">
                  <a:tint val="37000"/>
                  <a:satMod val="300000"/>
                  <a:alpha val="20000"/>
                </a:schemeClr>
              </a:gs>
              <a:gs pos="100000">
                <a:schemeClr val="accent3">
                  <a:tint val="15000"/>
                  <a:satMod val="350000"/>
                  <a:alpha val="2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@BNL</a:t>
            </a:r>
            <a:endParaRPr lang="en-US" b="1" dirty="0"/>
          </a:p>
        </p:txBody>
      </p:sp>
      <p:sp>
        <p:nvSpPr>
          <p:cNvPr id="51" name="Rectangle 50"/>
          <p:cNvSpPr/>
          <p:nvPr/>
        </p:nvSpPr>
        <p:spPr>
          <a:xfrm>
            <a:off x="2929856" y="1677750"/>
            <a:ext cx="2784163" cy="2932143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  <a:alpha val="23000"/>
                </a:schemeClr>
              </a:gs>
              <a:gs pos="35000">
                <a:schemeClr val="accent4">
                  <a:tint val="37000"/>
                  <a:satMod val="300000"/>
                  <a:alpha val="23000"/>
                </a:schemeClr>
              </a:gs>
              <a:gs pos="100000">
                <a:schemeClr val="accent4">
                  <a:tint val="15000"/>
                  <a:satMod val="350000"/>
                  <a:alpha val="23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@FNAL</a:t>
            </a:r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r>
              <a:rPr lang="en-US" dirty="0" smtClean="0"/>
              <a:t>OR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5845941" y="1685566"/>
            <a:ext cx="2922704" cy="2932143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  <a:alpha val="20000"/>
                </a:schemeClr>
              </a:gs>
              <a:gs pos="35000">
                <a:schemeClr val="dk1">
                  <a:tint val="37000"/>
                  <a:satMod val="300000"/>
                  <a:alpha val="20000"/>
                </a:schemeClr>
              </a:gs>
              <a:gs pos="100000">
                <a:schemeClr val="dk1">
                  <a:tint val="15000"/>
                  <a:satMod val="350000"/>
                  <a:alpha val="20000"/>
                </a:schemeClr>
              </a:gs>
            </a:gsLst>
            <a:lin ang="162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@CERN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224051" y="5463556"/>
            <a:ext cx="2353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max = 108 % </a:t>
            </a:r>
            <a:r>
              <a:rPr lang="en-US" dirty="0" err="1" smtClean="0"/>
              <a:t>Inominal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18 kA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03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an 21"/>
          <p:cNvSpPr/>
          <p:nvPr/>
        </p:nvSpPr>
        <p:spPr>
          <a:xfrm rot="5400000">
            <a:off x="3949499" y="1268584"/>
            <a:ext cx="651669" cy="2708667"/>
          </a:xfrm>
          <a:prstGeom prst="can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7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7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3076889" y="2442602"/>
            <a:ext cx="2249917" cy="423632"/>
            <a:chOff x="3076889" y="2442602"/>
            <a:chExt cx="2249917" cy="423632"/>
          </a:xfrm>
        </p:grpSpPr>
        <p:sp>
          <p:nvSpPr>
            <p:cNvPr id="24" name="Rounded Rectangle 23"/>
            <p:cNvSpPr/>
            <p:nvPr/>
          </p:nvSpPr>
          <p:spPr>
            <a:xfrm rot="16200000">
              <a:off x="3449044" y="2133949"/>
              <a:ext cx="387504" cy="103313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24"/>
            <p:cNvSpPr/>
            <p:nvPr/>
          </p:nvSpPr>
          <p:spPr>
            <a:xfrm rot="16200000">
              <a:off x="4564029" y="2133949"/>
              <a:ext cx="387504" cy="103313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V="1">
              <a:off x="3076889" y="2442602"/>
              <a:ext cx="2249917" cy="432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3099351" y="2855181"/>
              <a:ext cx="2227455" cy="110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5984955" y="3438026"/>
            <a:ext cx="2783690" cy="431103"/>
            <a:chOff x="2921000" y="3439787"/>
            <a:chExt cx="2783690" cy="431103"/>
          </a:xfrm>
        </p:grpSpPr>
        <p:sp>
          <p:nvSpPr>
            <p:cNvPr id="39" name="Rounded Rectangle 38"/>
            <p:cNvSpPr/>
            <p:nvPr/>
          </p:nvSpPr>
          <p:spPr>
            <a:xfrm rot="16200000">
              <a:off x="3558190" y="3138605"/>
              <a:ext cx="387504" cy="103313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 rot="16200000">
              <a:off x="4673175" y="3138605"/>
              <a:ext cx="387504" cy="1033139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>
              <a:endCxn id="44" idx="0"/>
            </p:cNvCxnSpPr>
            <p:nvPr/>
          </p:nvCxnSpPr>
          <p:spPr>
            <a:xfrm flipV="1">
              <a:off x="3137746" y="3447258"/>
              <a:ext cx="2298206" cy="432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endCxn id="44" idx="2"/>
            </p:cNvCxnSpPr>
            <p:nvPr/>
          </p:nvCxnSpPr>
          <p:spPr>
            <a:xfrm>
              <a:off x="3208497" y="3859837"/>
              <a:ext cx="2227455" cy="11053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Delay 42"/>
            <p:cNvSpPr/>
            <p:nvPr/>
          </p:nvSpPr>
          <p:spPr>
            <a:xfrm flipH="1">
              <a:off x="3061947" y="3439787"/>
              <a:ext cx="218292" cy="423632"/>
            </a:xfrm>
            <a:prstGeom prst="flowChartDelay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Delay 43"/>
            <p:cNvSpPr/>
            <p:nvPr/>
          </p:nvSpPr>
          <p:spPr>
            <a:xfrm>
              <a:off x="5326806" y="3447258"/>
              <a:ext cx="218292" cy="423632"/>
            </a:xfrm>
            <a:prstGeom prst="flowChartDelay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2921000" y="3675529"/>
              <a:ext cx="278369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Can 45"/>
          <p:cNvSpPr/>
          <p:nvPr/>
        </p:nvSpPr>
        <p:spPr>
          <a:xfrm rot="5400000">
            <a:off x="7006632" y="2319434"/>
            <a:ext cx="651669" cy="2708667"/>
          </a:xfrm>
          <a:prstGeom prst="can">
            <a:avLst/>
          </a:prstGeom>
          <a:solidFill>
            <a:schemeClr val="accent3">
              <a:lumMod val="60000"/>
              <a:lumOff val="40000"/>
              <a:alpha val="27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214793" y="4817225"/>
            <a:ext cx="2353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max = 108 % </a:t>
            </a:r>
            <a:r>
              <a:rPr lang="en-US" dirty="0" err="1" smtClean="0"/>
              <a:t>Inominal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18 kA  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234405" y="4817225"/>
            <a:ext cx="2353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max ≥ 108 % </a:t>
            </a:r>
            <a:r>
              <a:rPr lang="en-US" dirty="0" err="1" smtClean="0"/>
              <a:t>Inominal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18 kA  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2889644" y="1685566"/>
            <a:ext cx="2784163" cy="2932143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  <a:alpha val="23000"/>
                </a:schemeClr>
              </a:gs>
              <a:gs pos="35000">
                <a:schemeClr val="accent4">
                  <a:tint val="37000"/>
                  <a:satMod val="300000"/>
                  <a:alpha val="23000"/>
                </a:schemeClr>
              </a:gs>
              <a:gs pos="100000">
                <a:schemeClr val="accent4">
                  <a:tint val="15000"/>
                  <a:satMod val="350000"/>
                  <a:alpha val="23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@CERN</a:t>
            </a:r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  <a:p>
            <a:pPr algn="ctr"/>
            <a:endParaRPr lang="en-US" b="1" dirty="0"/>
          </a:p>
          <a:p>
            <a:pPr algn="ctr"/>
            <a:endParaRPr lang="en-US" b="1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5845941" y="1685566"/>
            <a:ext cx="2922704" cy="2932143"/>
          </a:xfrm>
          <a:prstGeom prst="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  <a:alpha val="20000"/>
                </a:schemeClr>
              </a:gs>
              <a:gs pos="35000">
                <a:schemeClr val="dk1">
                  <a:tint val="37000"/>
                  <a:satMod val="300000"/>
                  <a:alpha val="20000"/>
                </a:schemeClr>
              </a:gs>
              <a:gs pos="100000">
                <a:schemeClr val="dk1">
                  <a:tint val="15000"/>
                  <a:satMod val="350000"/>
                  <a:alpha val="20000"/>
                </a:schemeClr>
              </a:gs>
            </a:gsLst>
            <a:lin ang="16200000" scaled="1"/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b="1" dirty="0" smtClean="0"/>
              <a:t>@CERN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224051" y="5463556"/>
            <a:ext cx="2353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 max = 108 % </a:t>
            </a:r>
            <a:r>
              <a:rPr lang="en-US" dirty="0" err="1" smtClean="0"/>
              <a:t>Inominal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18 kA  </a:t>
            </a:r>
            <a:endParaRPr lang="en-US" dirty="0"/>
          </a:p>
        </p:txBody>
      </p:sp>
      <p:sp>
        <p:nvSpPr>
          <p:cNvPr id="54" name="Title 1"/>
          <p:cNvSpPr txBox="1">
            <a:spLocks/>
          </p:cNvSpPr>
          <p:nvPr/>
        </p:nvSpPr>
        <p:spPr>
          <a:xfrm>
            <a:off x="546888" y="1557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Q2a and Q2b SERIES</a:t>
            </a:r>
          </a:p>
          <a:p>
            <a:r>
              <a:rPr lang="en-US" sz="2400" dirty="0" smtClean="0"/>
              <a:t>Overview of COLD tests</a:t>
            </a:r>
            <a:endParaRPr lang="en-US" sz="2400" dirty="0"/>
          </a:p>
        </p:txBody>
      </p:sp>
      <p:cxnSp>
        <p:nvCxnSpPr>
          <p:cNvPr id="55" name="Elbow Connector 54"/>
          <p:cNvCxnSpPr/>
          <p:nvPr/>
        </p:nvCxnSpPr>
        <p:spPr>
          <a:xfrm rot="16200000" flipH="1">
            <a:off x="4236357" y="3951529"/>
            <a:ext cx="2889421" cy="607780"/>
          </a:xfrm>
          <a:prstGeom prst="bentConnector3">
            <a:avLst/>
          </a:prstGeom>
          <a:ln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177882" y="2164378"/>
            <a:ext cx="398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?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655850" y="5700128"/>
            <a:ext cx="43744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i="1" dirty="0" smtClean="0">
                <a:solidFill>
                  <a:srgbClr val="FF0000"/>
                </a:solidFill>
              </a:rPr>
              <a:t>Without end covers, adequate horizontal test cryostat need to be designed. SHOULD be </a:t>
            </a:r>
            <a:r>
              <a:rPr lang="en-US" sz="1600" i="1" dirty="0" smtClean="0">
                <a:solidFill>
                  <a:srgbClr val="FF0000"/>
                </a:solidFill>
              </a:rPr>
              <a:t>COSIDERED. </a:t>
            </a:r>
            <a:r>
              <a:rPr lang="en-US" sz="1600" i="1" dirty="0" smtClean="0">
                <a:solidFill>
                  <a:srgbClr val="FF0000"/>
                </a:solidFill>
              </a:rPr>
              <a:t>It is the only way to test the magnet before </a:t>
            </a:r>
            <a:r>
              <a:rPr lang="en-US" sz="1600" i="1" dirty="0" err="1" smtClean="0">
                <a:solidFill>
                  <a:srgbClr val="FF0000"/>
                </a:solidFill>
              </a:rPr>
              <a:t>cryostating</a:t>
            </a:r>
            <a:endParaRPr lang="en-US" sz="16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851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527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LIST of  ACCEPTANCE  tests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527"/>
            <a:ext cx="8229600" cy="5186362"/>
          </a:xfrm>
        </p:spPr>
        <p:txBody>
          <a:bodyPr>
            <a:noAutofit/>
          </a:bodyPr>
          <a:lstStyle/>
          <a:p>
            <a:r>
              <a:rPr lang="en-US" sz="2000" dirty="0" smtClean="0"/>
              <a:t>ELECTRICAL</a:t>
            </a:r>
          </a:p>
          <a:p>
            <a:pPr lvl="1"/>
            <a:r>
              <a:rPr lang="en-US" sz="1600" dirty="0" smtClean="0"/>
              <a:t>Continuity and instrumentation</a:t>
            </a:r>
          </a:p>
          <a:p>
            <a:pPr lvl="1"/>
            <a:r>
              <a:rPr lang="en-US" sz="1600" dirty="0" smtClean="0"/>
              <a:t>High Voltage</a:t>
            </a:r>
          </a:p>
          <a:p>
            <a:pPr lvl="1"/>
            <a:r>
              <a:rPr lang="en-US" sz="1600" dirty="0" smtClean="0"/>
              <a:t>Joint resistance</a:t>
            </a:r>
          </a:p>
          <a:p>
            <a:r>
              <a:rPr lang="en-US" sz="2000" dirty="0" smtClean="0"/>
              <a:t>PERFORMANCE</a:t>
            </a:r>
          </a:p>
          <a:p>
            <a:pPr lvl="1"/>
            <a:r>
              <a:rPr lang="en-US" sz="1600" dirty="0" smtClean="0"/>
              <a:t>Training</a:t>
            </a:r>
          </a:p>
          <a:p>
            <a:pPr lvl="1"/>
            <a:r>
              <a:rPr lang="en-US" sz="1600" dirty="0" smtClean="0"/>
              <a:t>Memory</a:t>
            </a:r>
          </a:p>
          <a:p>
            <a:pPr lvl="1"/>
            <a:r>
              <a:rPr lang="en-US" sz="1600" dirty="0" smtClean="0"/>
              <a:t>Protection</a:t>
            </a:r>
          </a:p>
          <a:p>
            <a:r>
              <a:rPr lang="en-US" sz="2000" dirty="0" smtClean="0"/>
              <a:t>MECHANICAL</a:t>
            </a:r>
          </a:p>
          <a:p>
            <a:pPr lvl="1"/>
            <a:r>
              <a:rPr lang="en-US" sz="1600" dirty="0" smtClean="0"/>
              <a:t>Pressure test</a:t>
            </a:r>
            <a:endParaRPr lang="en-US" sz="2000" dirty="0" smtClean="0"/>
          </a:p>
          <a:p>
            <a:pPr lvl="1"/>
            <a:r>
              <a:rPr lang="en-US" sz="1600" dirty="0" smtClean="0"/>
              <a:t>Leak test at cold</a:t>
            </a:r>
          </a:p>
          <a:p>
            <a:r>
              <a:rPr lang="en-US" sz="2000" dirty="0" smtClean="0"/>
              <a:t>MAGNETIC</a:t>
            </a:r>
          </a:p>
          <a:p>
            <a:pPr lvl="1"/>
            <a:r>
              <a:rPr lang="en-US" sz="1600" dirty="0" smtClean="0"/>
              <a:t>Field, axes and harmonics</a:t>
            </a:r>
          </a:p>
          <a:p>
            <a:r>
              <a:rPr lang="en-US" sz="2000" dirty="0" smtClean="0"/>
              <a:t>GEOMETRIC </a:t>
            </a:r>
          </a:p>
          <a:p>
            <a:pPr lvl="1"/>
            <a:r>
              <a:rPr lang="en-US" sz="1600" dirty="0" smtClean="0"/>
              <a:t>Axe, position of interface of extremities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437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7847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ELECTRICAL TEST</a:t>
            </a:r>
            <a:endParaRPr lang="en-US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527"/>
            <a:ext cx="3663244" cy="1422781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2000" b="1" dirty="0" smtClean="0"/>
              <a:t>ELECTRICAL</a:t>
            </a:r>
          </a:p>
          <a:p>
            <a:pPr lvl="1"/>
            <a:r>
              <a:rPr lang="en-US" sz="1600" b="1" dirty="0" smtClean="0"/>
              <a:t>Continuity and instrumentation</a:t>
            </a:r>
          </a:p>
          <a:p>
            <a:pPr lvl="1"/>
            <a:r>
              <a:rPr lang="en-US" sz="1600" b="1" dirty="0" smtClean="0"/>
              <a:t>High Voltage</a:t>
            </a:r>
          </a:p>
          <a:p>
            <a:pPr lvl="1"/>
            <a:r>
              <a:rPr lang="en-US" sz="1600" b="1" dirty="0" smtClean="0"/>
              <a:t>Joint resistance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53325" y="1784442"/>
            <a:ext cx="24225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@ </a:t>
            </a:r>
            <a:r>
              <a:rPr lang="en-US" dirty="0" smtClean="0"/>
              <a:t>RT </a:t>
            </a:r>
            <a:r>
              <a:rPr lang="en-US" dirty="0" smtClean="0"/>
              <a:t>and @ cold in </a:t>
            </a:r>
            <a:r>
              <a:rPr lang="en-US" dirty="0" err="1" smtClean="0"/>
              <a:t>LHe</a:t>
            </a:r>
            <a:r>
              <a:rPr lang="en-US" dirty="0" smtClean="0"/>
              <a:t> : should be OK</a:t>
            </a:r>
            <a:endParaRPr lang="en-US" dirty="0"/>
          </a:p>
        </p:txBody>
      </p:sp>
      <p:cxnSp>
        <p:nvCxnSpPr>
          <p:cNvPr id="7" name="Elbow Connector 6"/>
          <p:cNvCxnSpPr/>
          <p:nvPr/>
        </p:nvCxnSpPr>
        <p:spPr>
          <a:xfrm>
            <a:off x="4007556" y="1792111"/>
            <a:ext cx="2417547" cy="369329"/>
          </a:xfrm>
          <a:prstGeom prst="bentConnector3">
            <a:avLst>
              <a:gd name="adj1" fmla="val 7568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30038" y="3226350"/>
            <a:ext cx="5865777" cy="2031325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@ RT, in He </a:t>
            </a:r>
            <a:r>
              <a:rPr lang="en-US" dirty="0" smtClean="0"/>
              <a:t>gas and </a:t>
            </a:r>
            <a:r>
              <a:rPr lang="en-US" dirty="0" smtClean="0"/>
              <a:t>@cold in </a:t>
            </a:r>
            <a:r>
              <a:rPr lang="en-US" dirty="0" err="1" smtClean="0"/>
              <a:t>LHe</a:t>
            </a:r>
            <a:r>
              <a:rPr lang="en-US" dirty="0" smtClean="0"/>
              <a:t>. To be defined in which </a:t>
            </a:r>
            <a:r>
              <a:rPr lang="en-US" dirty="0" smtClean="0"/>
              <a:t>atmosphere </a:t>
            </a:r>
            <a:r>
              <a:rPr lang="en-US" dirty="0" smtClean="0"/>
              <a:t>(air, He at </a:t>
            </a:r>
            <a:r>
              <a:rPr lang="en-US" dirty="0" smtClean="0"/>
              <a:t>which </a:t>
            </a:r>
            <a:r>
              <a:rPr lang="en-US" dirty="0" smtClean="0"/>
              <a:t>temperature and pressure, </a:t>
            </a:r>
            <a:r>
              <a:rPr lang="en-US" dirty="0" err="1" smtClean="0"/>
              <a:t>LHe</a:t>
            </a:r>
            <a:r>
              <a:rPr lang="en-US" dirty="0" smtClean="0"/>
              <a:t>) should be </a:t>
            </a:r>
            <a:r>
              <a:rPr lang="en-US" dirty="0" smtClean="0"/>
              <a:t>tested and @what </a:t>
            </a:r>
            <a:r>
              <a:rPr lang="en-US" dirty="0" smtClean="0"/>
              <a:t>voltage level </a:t>
            </a:r>
            <a:r>
              <a:rPr lang="en-US" dirty="0" smtClean="0"/>
              <a:t>(derived </a:t>
            </a:r>
            <a:r>
              <a:rPr lang="en-US" dirty="0" smtClean="0"/>
              <a:t>voltage levels to be defined </a:t>
            </a:r>
            <a:r>
              <a:rPr lang="en-US" dirty="0" smtClean="0"/>
              <a:t>@the </a:t>
            </a:r>
            <a:r>
              <a:rPr lang="en-US" dirty="0" smtClean="0"/>
              <a:t>minimum necessary level</a:t>
            </a:r>
            <a:r>
              <a:rPr lang="en-US" dirty="0" smtClean="0"/>
              <a:t>). </a:t>
            </a:r>
            <a:r>
              <a:rPr lang="en-US" b="1" i="1" dirty="0" smtClean="0">
                <a:solidFill>
                  <a:srgbClr val="660066"/>
                </a:solidFill>
              </a:rPr>
              <a:t>The test will affect the </a:t>
            </a:r>
            <a:r>
              <a:rPr lang="en-US" b="1" i="1" dirty="0" smtClean="0">
                <a:solidFill>
                  <a:srgbClr val="660066"/>
                </a:solidFill>
              </a:rPr>
              <a:t>current </a:t>
            </a:r>
            <a:r>
              <a:rPr lang="en-US" b="1" i="1" dirty="0">
                <a:solidFill>
                  <a:srgbClr val="660066"/>
                </a:solidFill>
              </a:rPr>
              <a:t>l</a:t>
            </a:r>
            <a:r>
              <a:rPr lang="en-US" b="1" i="1" dirty="0" smtClean="0">
                <a:solidFill>
                  <a:srgbClr val="660066"/>
                </a:solidFill>
              </a:rPr>
              <a:t>eads </a:t>
            </a:r>
            <a:r>
              <a:rPr lang="en-US" b="1" i="1" dirty="0" smtClean="0">
                <a:solidFill>
                  <a:srgbClr val="660066"/>
                </a:solidFill>
              </a:rPr>
              <a:t>and the instrumentation.  </a:t>
            </a:r>
            <a:r>
              <a:rPr lang="en-US" dirty="0" smtClean="0"/>
              <a:t>Test methods to be agreed as well as test instruments.</a:t>
            </a:r>
            <a:endParaRPr lang="en-US" dirty="0"/>
          </a:p>
        </p:txBody>
      </p:sp>
      <p:cxnSp>
        <p:nvCxnSpPr>
          <p:cNvPr id="9" name="Elbow Connector 8"/>
          <p:cNvCxnSpPr>
            <a:endCxn id="8" idx="0"/>
          </p:cNvCxnSpPr>
          <p:nvPr/>
        </p:nvCxnSpPr>
        <p:spPr>
          <a:xfrm>
            <a:off x="4007556" y="2161440"/>
            <a:ext cx="1355371" cy="106491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7200" y="5682269"/>
            <a:ext cx="80518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R &lt; R max/ splices</a:t>
            </a:r>
            <a:r>
              <a:rPr lang="en-US" dirty="0" smtClean="0"/>
              <a:t>. To be defined how, this can be proved when several splices eventually not instrumented individually. Test method to be agreed.</a:t>
            </a:r>
            <a:endParaRPr lang="en-US" dirty="0"/>
          </a:p>
        </p:txBody>
      </p:sp>
      <p:cxnSp>
        <p:nvCxnSpPr>
          <p:cNvPr id="12" name="Elbow Connector 11"/>
          <p:cNvCxnSpPr/>
          <p:nvPr/>
        </p:nvCxnSpPr>
        <p:spPr>
          <a:xfrm rot="16200000" flipH="1">
            <a:off x="-252700" y="3559331"/>
            <a:ext cx="2904295" cy="76482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162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7103</TotalTime>
  <Words>1545</Words>
  <Application>Microsoft Macintosh PowerPoint</Application>
  <PresentationFormat>On-screen Show (4:3)</PresentationFormat>
  <Paragraphs>240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ACCEPTANCE TESTS</vt:lpstr>
      <vt:lpstr>Overview of COLD tests</vt:lpstr>
      <vt:lpstr>MODELS Overview of COLD tests</vt:lpstr>
      <vt:lpstr>Q1 and Q3 PROTOTYPES Overview of COLD tests</vt:lpstr>
      <vt:lpstr>Q2a and Q2b PROTOTYPES Overview of COLD tests</vt:lpstr>
      <vt:lpstr>Q1 and Q3 SERIES Overview of COLD tests</vt:lpstr>
      <vt:lpstr>PowerPoint Presentation</vt:lpstr>
      <vt:lpstr>LIST of  ACCEPTANCE  tests</vt:lpstr>
      <vt:lpstr>ELECTRICAL TEST</vt:lpstr>
      <vt:lpstr>High Voltage Test ELECTRICAL</vt:lpstr>
      <vt:lpstr>U max for the High Voltage Tests ELECTRICAL</vt:lpstr>
      <vt:lpstr>U acceptance for the quality assurance ELECTRICAL</vt:lpstr>
      <vt:lpstr>INTERTURN SHORT ELECTRICAL</vt:lpstr>
      <vt:lpstr>JOINT RESISTANCE  ELECTRICAL</vt:lpstr>
      <vt:lpstr>TRAINING, MEMORY PERFORMANCE GUIDLINES</vt:lpstr>
      <vt:lpstr>PROTECTION PERFORMANCE, ELECTRICAL</vt:lpstr>
      <vt:lpstr>PRESSURE TEST MECHANICAL</vt:lpstr>
      <vt:lpstr>ALIGNMENT ? GEOMETRICAL</vt:lpstr>
      <vt:lpstr>MAG MEAS ? </vt:lpstr>
      <vt:lpstr>ACTIONS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ACCEPTANCE TESTS</dc:title>
  <dc:creator>Marta Bajko</dc:creator>
  <cp:lastModifiedBy>Marta Bajko</cp:lastModifiedBy>
  <cp:revision>59</cp:revision>
  <dcterms:created xsi:type="dcterms:W3CDTF">2015-05-09T12:31:26Z</dcterms:created>
  <dcterms:modified xsi:type="dcterms:W3CDTF">2015-05-14T11:02:25Z</dcterms:modified>
</cp:coreProperties>
</file>