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6"/>
  </p:notesMasterIdLst>
  <p:handoutMasterIdLst>
    <p:handoutMasterId r:id="rId7"/>
  </p:handoutMasterIdLst>
  <p:sldIdLst>
    <p:sldId id="265" r:id="rId3"/>
    <p:sldId id="267" r:id="rId4"/>
    <p:sldId id="268" r:id="rId5"/>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184" y="-10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BA3BD86E-6062-C545-AB2B-FE69C8F8ABE0}" type="datetimeFigureOut">
              <a:rPr lang="en-US"/>
              <a:pPr>
                <a:defRPr/>
              </a:pPr>
              <a:t>4/24/15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7DFE39F6-F003-9A4C-89DA-19C88E62AAFE}" type="slidenum">
              <a:rPr lang="en-US"/>
              <a:pPr>
                <a:defRPr/>
              </a:pPr>
              <a:t>‹#›</a:t>
            </a:fld>
            <a:endParaRPr lang="en-US" dirty="0"/>
          </a:p>
        </p:txBody>
      </p:sp>
    </p:spTree>
    <p:extLst>
      <p:ext uri="{BB962C8B-B14F-4D97-AF65-F5344CB8AC3E}">
        <p14:creationId xmlns:p14="http://schemas.microsoft.com/office/powerpoint/2010/main" val="41884841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B4FCBB6E-3C65-E047-B5C3-8EA13B13FFCE}" type="datetimeFigureOut">
              <a:rPr lang="en-US"/>
              <a:pPr>
                <a:defRPr/>
              </a:pPr>
              <a:t>4/24/15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575A4D85-0866-2140-9BA4-F42316D6CA97}" type="slidenum">
              <a:rPr lang="en-US"/>
              <a:pPr>
                <a:defRPr/>
              </a:pPr>
              <a:t>‹#›</a:t>
            </a:fld>
            <a:endParaRPr lang="en-US" dirty="0"/>
          </a:p>
        </p:txBody>
      </p:sp>
    </p:spTree>
    <p:extLst>
      <p:ext uri="{BB962C8B-B14F-4D97-AF65-F5344CB8AC3E}">
        <p14:creationId xmlns:p14="http://schemas.microsoft.com/office/powerpoint/2010/main" val="402546599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39150714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004C97"/>
                </a:solidFill>
              </a:defRPr>
            </a:lvl1pPr>
          </a:lstStyle>
          <a:p>
            <a:pPr>
              <a:defRPr/>
            </a:pPr>
            <a:fld id="{A485B97C-CB0A-7342-9D0A-C19E5716768E}" type="datetime1">
              <a:rPr lang="en-US"/>
              <a:pPr>
                <a:defRPr/>
              </a:pPr>
              <a:t>4/24/15</a:t>
            </a:fld>
            <a:endParaRPr lang="en-US"/>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a:t>Presenter | Presentation Title</a:t>
            </a:r>
            <a:endParaRPr lang="en-US" b="1" dirty="0"/>
          </a:p>
        </p:txBody>
      </p:sp>
      <p:sp>
        <p:nvSpPr>
          <p:cNvPr id="6" name="Slide Number Placeholder 5"/>
          <p:cNvSpPr>
            <a:spLocks noGrp="1"/>
          </p:cNvSpPr>
          <p:nvPr>
            <p:ph type="sldNum" sz="quarter" idx="12"/>
          </p:nvPr>
        </p:nvSpPr>
        <p:spPr/>
        <p:txBody>
          <a:bodyPr/>
          <a:lstStyle>
            <a:lvl1pPr>
              <a:defRPr sz="900">
                <a:solidFill>
                  <a:srgbClr val="004C97"/>
                </a:solidFill>
              </a:defRPr>
            </a:lvl1pPr>
          </a:lstStyle>
          <a:p>
            <a:pPr>
              <a:defRPr/>
            </a:pPr>
            <a:fld id="{068493A0-E2AF-724F-88F2-6C53CDFB24E8}" type="slidenum">
              <a:rPr lang="en-US"/>
              <a:pPr>
                <a:defRPr/>
              </a:pPr>
              <a:t>‹#›</a:t>
            </a:fld>
            <a:endParaRPr lang="en-US" dirty="0"/>
          </a:p>
        </p:txBody>
      </p:sp>
    </p:spTree>
    <p:extLst>
      <p:ext uri="{BB962C8B-B14F-4D97-AF65-F5344CB8AC3E}">
        <p14:creationId xmlns:p14="http://schemas.microsoft.com/office/powerpoint/2010/main" val="334480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fld id="{E9318F6A-9F0C-C243-83CC-1455921B9BBE}" type="datetime1">
              <a:rPr lang="en-US"/>
              <a:pPr>
                <a:defRPr/>
              </a:pPr>
              <a:t>4/24/15</a:t>
            </a:fld>
            <a:endParaRPr lang="en-US"/>
          </a:p>
        </p:txBody>
      </p:sp>
      <p:sp>
        <p:nvSpPr>
          <p:cNvPr id="8" name="Footer Placeholder 4"/>
          <p:cNvSpPr>
            <a:spLocks noGrp="1"/>
          </p:cNvSpPr>
          <p:nvPr>
            <p:ph type="ftr" sz="quarter" idx="20"/>
          </p:nvPr>
        </p:nvSpPr>
        <p:spPr/>
        <p:txBody>
          <a:bodyPr/>
          <a:lstStyle>
            <a:lvl1pPr>
              <a:defRPr/>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a:lvl1pPr>
          </a:lstStyle>
          <a:p>
            <a:pPr>
              <a:defRPr/>
            </a:pPr>
            <a:fld id="{3C999065-3517-124F-BC5D-EB8B5D295F5C}" type="slidenum">
              <a:rPr lang="en-US"/>
              <a:pPr>
                <a:defRPr/>
              </a:pPr>
              <a:t>‹#›</a:t>
            </a:fld>
            <a:endParaRPr lang="en-US" dirty="0"/>
          </a:p>
        </p:txBody>
      </p:sp>
    </p:spTree>
    <p:extLst>
      <p:ext uri="{BB962C8B-B14F-4D97-AF65-F5344CB8AC3E}">
        <p14:creationId xmlns:p14="http://schemas.microsoft.com/office/powerpoint/2010/main" val="396036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fld id="{7AEC64EF-82BE-1844-A784-D9551482A580}" type="datetime1">
              <a:rPr lang="en-US"/>
              <a:pPr>
                <a:defRPr/>
              </a:pPr>
              <a:t>4/24/15</a:t>
            </a:fld>
            <a:endParaRPr lang="en-US"/>
          </a:p>
        </p:txBody>
      </p:sp>
      <p:sp>
        <p:nvSpPr>
          <p:cNvPr id="6" name="Footer Placeholder 4"/>
          <p:cNvSpPr>
            <a:spLocks noGrp="1"/>
          </p:cNvSpPr>
          <p:nvPr>
            <p:ph type="ftr" sz="quarter" idx="17"/>
          </p:nvPr>
        </p:nvSpPr>
        <p:spPr/>
        <p:txBody>
          <a:bodyPr/>
          <a:lstStyle>
            <a:lvl1pPr>
              <a:defRPr/>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a:lvl1pPr>
          </a:lstStyle>
          <a:p>
            <a:pPr>
              <a:defRPr/>
            </a:pPr>
            <a:fld id="{2DBA344B-C624-794C-8BD8-A89FA7C01A16}" type="slidenum">
              <a:rPr lang="en-US"/>
              <a:pPr>
                <a:defRPr/>
              </a:pPr>
              <a:t>‹#›</a:t>
            </a:fld>
            <a:endParaRPr lang="en-US" dirty="0"/>
          </a:p>
        </p:txBody>
      </p:sp>
    </p:spTree>
    <p:extLst>
      <p:ext uri="{BB962C8B-B14F-4D97-AF65-F5344CB8AC3E}">
        <p14:creationId xmlns:p14="http://schemas.microsoft.com/office/powerpoint/2010/main" val="180969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2AC5306E-AD7D-C249-B3B3-987CA8D7EF01}" type="datetime1">
              <a:rPr lang="en-US"/>
              <a:pPr>
                <a:defRPr/>
              </a:pPr>
              <a:t>4/24/15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a:lvl1pPr>
          </a:lstStyle>
          <a:p>
            <a:pPr>
              <a:defRPr/>
            </a:pPr>
            <a:fld id="{2DF8AF3B-83F8-A447-93DA-6FB5A4FEBD9E}" type="slidenum">
              <a:rPr lang="en-US"/>
              <a:pPr>
                <a:defRPr/>
              </a:pPr>
              <a:t>‹#›</a:t>
            </a:fld>
            <a:endParaRPr lang="en-US" dirty="0"/>
          </a:p>
        </p:txBody>
      </p:sp>
    </p:spTree>
    <p:extLst>
      <p:ext uri="{BB962C8B-B14F-4D97-AF65-F5344CB8AC3E}">
        <p14:creationId xmlns:p14="http://schemas.microsoft.com/office/powerpoint/2010/main" val="241837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ln/>
        </p:spPr>
        <p:txBody>
          <a:bodyPr/>
          <a:lstStyle>
            <a:lvl1pPr>
              <a:defRPr/>
            </a:lvl1pPr>
          </a:lstStyle>
          <a:p>
            <a:pPr>
              <a:defRPr/>
            </a:pPr>
            <a:fld id="{326FD625-6C03-804B-B9B0-F015FF38259D}" type="datetime1">
              <a:rPr lang="en-US"/>
              <a:pPr>
                <a:defRPr/>
              </a:pPr>
              <a:t>4/24/15</a:t>
            </a:fld>
            <a:endParaRPr lang="en-US"/>
          </a:p>
        </p:txBody>
      </p:sp>
      <p:sp>
        <p:nvSpPr>
          <p:cNvPr id="4" name="Footer Placeholder 4"/>
          <p:cNvSpPr>
            <a:spLocks noGrp="1"/>
          </p:cNvSpPr>
          <p:nvPr>
            <p:ph type="ftr" sz="quarter" idx="15"/>
          </p:nvPr>
        </p:nvSpPr>
        <p:spPr>
          <a:ln/>
        </p:spPr>
        <p:txBody>
          <a:bodyPr/>
          <a:lstStyle>
            <a:lvl1pPr>
              <a:defRPr/>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ln/>
        </p:spPr>
        <p:txBody>
          <a:bodyPr/>
          <a:lstStyle>
            <a:lvl1pPr>
              <a:defRPr/>
            </a:lvl1pPr>
          </a:lstStyle>
          <a:p>
            <a:pPr>
              <a:defRPr/>
            </a:pPr>
            <a:fld id="{45832041-31CA-F542-9140-63B6DC60B61B}" type="slidenum">
              <a:rPr lang="en-US"/>
              <a:pPr>
                <a:defRPr/>
              </a:pPr>
              <a:t>‹#›</a:t>
            </a:fld>
            <a:endParaRPr lang="en-US" dirty="0"/>
          </a:p>
        </p:txBody>
      </p:sp>
    </p:spTree>
    <p:extLst>
      <p:ext uri="{BB962C8B-B14F-4D97-AF65-F5344CB8AC3E}">
        <p14:creationId xmlns:p14="http://schemas.microsoft.com/office/powerpoint/2010/main" val="260035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fld id="{EC99AB0B-4254-3049-91E7-974D0B56442B}" type="datetime1">
              <a:rPr lang="en-US"/>
              <a:pPr>
                <a:defRPr/>
              </a:pPr>
              <a:t>4/24/15</a:t>
            </a:fld>
            <a:endParaRPr lang="en-US"/>
          </a:p>
        </p:txBody>
      </p:sp>
      <p:sp>
        <p:nvSpPr>
          <p:cNvPr id="5" name="Footer Placeholder 4"/>
          <p:cNvSpPr>
            <a:spLocks noGrp="1"/>
          </p:cNvSpPr>
          <p:nvPr>
            <p:ph type="ftr" sz="quarter" idx="15"/>
          </p:nvPr>
        </p:nvSpPr>
        <p:spPr>
          <a:ln/>
        </p:spPr>
        <p:txBody>
          <a:bodyPr/>
          <a:lstStyle>
            <a:lvl1pPr>
              <a:defRPr/>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ln/>
        </p:spPr>
        <p:txBody>
          <a:bodyPr/>
          <a:lstStyle>
            <a:lvl1pPr>
              <a:defRPr/>
            </a:lvl1pPr>
          </a:lstStyle>
          <a:p>
            <a:pPr>
              <a:defRPr/>
            </a:pPr>
            <a:fld id="{4E663BB3-263D-F943-862F-FC84507D5C5F}" type="slidenum">
              <a:rPr lang="en-US"/>
              <a:pPr>
                <a:defRPr/>
              </a:pPr>
              <a:t>‹#›</a:t>
            </a:fld>
            <a:endParaRPr lang="en-US" dirty="0"/>
          </a:p>
        </p:txBody>
      </p:sp>
    </p:spTree>
    <p:extLst>
      <p:ext uri="{BB962C8B-B14F-4D97-AF65-F5344CB8AC3E}">
        <p14:creationId xmlns:p14="http://schemas.microsoft.com/office/powerpoint/2010/main" val="109888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ln/>
        </p:spPr>
        <p:txBody>
          <a:bodyPr/>
          <a:lstStyle>
            <a:lvl1pPr>
              <a:defRPr/>
            </a:lvl1pPr>
          </a:lstStyle>
          <a:p>
            <a:pPr>
              <a:defRPr/>
            </a:pPr>
            <a:fld id="{54A6B95B-E26E-6947-82D3-AFDA91FF93C4}" type="datetime1">
              <a:rPr lang="en-US"/>
              <a:pPr>
                <a:defRPr/>
              </a:pPr>
              <a:t>4/24/15</a:t>
            </a:fld>
            <a:endParaRPr lang="en-US"/>
          </a:p>
        </p:txBody>
      </p:sp>
      <p:sp>
        <p:nvSpPr>
          <p:cNvPr id="5" name="Footer Placeholder 4"/>
          <p:cNvSpPr>
            <a:spLocks noGrp="1"/>
          </p:cNvSpPr>
          <p:nvPr>
            <p:ph type="ftr" sz="quarter" idx="11"/>
          </p:nvPr>
        </p:nvSpPr>
        <p:spPr>
          <a:ln/>
        </p:spPr>
        <p:txBody>
          <a:bodyPr/>
          <a:lstStyle>
            <a:lvl1pPr>
              <a:defRPr/>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ln/>
        </p:spPr>
        <p:txBody>
          <a:bodyPr/>
          <a:lstStyle>
            <a:lvl1pPr>
              <a:defRPr/>
            </a:lvl1pPr>
          </a:lstStyle>
          <a:p>
            <a:pPr>
              <a:defRPr/>
            </a:pPr>
            <a:fld id="{735A82CA-BDC1-9446-BA0E-4F2A4579D268}" type="slidenum">
              <a:rPr lang="en-US"/>
              <a:pPr>
                <a:defRPr/>
              </a:pPr>
              <a:t>‹#›</a:t>
            </a:fld>
            <a:endParaRPr lang="en-US" dirty="0"/>
          </a:p>
        </p:txBody>
      </p:sp>
    </p:spTree>
    <p:extLst>
      <p:ext uri="{BB962C8B-B14F-4D97-AF65-F5344CB8AC3E}">
        <p14:creationId xmlns:p14="http://schemas.microsoft.com/office/powerpoint/2010/main" val="712277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fld id="{EFD0F665-EF5D-E149-9179-2CB25F40FDF5}" type="datetime1">
              <a:rPr lang="en-US"/>
              <a:pPr>
                <a:defRPr/>
              </a:pPr>
              <a:t>4/24/15</a:t>
            </a:fld>
            <a:endParaRPr lang="en-US"/>
          </a:p>
        </p:txBody>
      </p:sp>
      <p:sp>
        <p:nvSpPr>
          <p:cNvPr id="11" name="Footer Placeholder 4"/>
          <p:cNvSpPr>
            <a:spLocks noGrp="1"/>
          </p:cNvSpPr>
          <p:nvPr>
            <p:ph type="ftr" sz="quarter" idx="21"/>
          </p:nvPr>
        </p:nvSpPr>
        <p:spPr>
          <a:ln/>
        </p:spPr>
        <p:txBody>
          <a:bodyPr/>
          <a:lstStyle>
            <a:lvl1pPr>
              <a:defRPr/>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ln/>
        </p:spPr>
        <p:txBody>
          <a:bodyPr/>
          <a:lstStyle>
            <a:lvl1pPr>
              <a:defRPr/>
            </a:lvl1pPr>
          </a:lstStyle>
          <a:p>
            <a:pPr>
              <a:defRPr/>
            </a:pPr>
            <a:fld id="{8737F7EF-0AC9-9245-A22C-FF7A255D46D0}" type="slidenum">
              <a:rPr lang="en-US"/>
              <a:pPr>
                <a:defRPr/>
              </a:pPr>
              <a:t>‹#›</a:t>
            </a:fld>
            <a:endParaRPr lang="en-US" dirty="0"/>
          </a:p>
        </p:txBody>
      </p:sp>
    </p:spTree>
    <p:extLst>
      <p:ext uri="{BB962C8B-B14F-4D97-AF65-F5344CB8AC3E}">
        <p14:creationId xmlns:p14="http://schemas.microsoft.com/office/powerpoint/2010/main" val="1794927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004C97"/>
                </a:solidFill>
                <a:latin typeface="Helvetica"/>
              </a:defRPr>
            </a:lvl1pPr>
          </a:lstStyle>
          <a:p>
            <a:pPr>
              <a:defRPr/>
            </a:pPr>
            <a:fld id="{AB17093D-343F-2E49-9508-FABE2C5E822F}" type="datetime1">
              <a:rPr lang="en-US"/>
              <a:pPr>
                <a:defRPr/>
              </a:pPr>
              <a:t>4/24/15</a:t>
            </a:fld>
            <a:endParaRPr 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004C97"/>
                </a:solidFill>
                <a:latin typeface="Helvetica"/>
              </a:defRPr>
            </a:lvl1pPr>
          </a:lstStyle>
          <a:p>
            <a:pPr>
              <a:defRPr/>
            </a:pPr>
            <a:fld id="{5BA4931A-A7F7-514F-AAFD-BC90B13500BD}" type="slidenum">
              <a:rPr lang="en-US"/>
              <a:pPr>
                <a:defRPr/>
              </a:pPr>
              <a:t>‹#›</a:t>
            </a:fld>
            <a:endParaRPr lang="en-US" dirty="0"/>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6" r:id="rId1"/>
    <p:sldLayoutId id="2147484087" r:id="rId2"/>
    <p:sldLayoutId id="2147484079" r:id="rId3"/>
    <p:sldLayoutId id="2147484080" r:id="rId4"/>
    <p:sldLayoutId id="2147484081" r:id="rId5"/>
  </p:sldLayoutIdLst>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ＭＳ Ｐゴシック" charset="0"/>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ＭＳ Ｐゴシック" charset="0"/>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charset="0"/>
                <a:cs typeface="Helvetica" charset="0"/>
              </a:defRPr>
            </a:lvl1pPr>
          </a:lstStyle>
          <a:p>
            <a:pPr>
              <a:defRPr/>
            </a:pPr>
            <a:fld id="{E3FFA06E-5F40-8149-8F46-D67BB35B4F54}" type="datetime1">
              <a:rPr lang="en-US"/>
              <a:pPr>
                <a:defRPr/>
              </a:pPr>
              <a:t>4/24/15</a:t>
            </a:fld>
            <a:endParaRPr 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defRPr>
            </a:lvl1pPr>
          </a:lstStyle>
          <a:p>
            <a:pPr>
              <a:defRPr/>
            </a:pPr>
            <a:fld id="{C462C33B-782B-2548-B279-9778EA36A8C4}" type="slidenum">
              <a:rPr lang="en-US"/>
              <a:pPr>
                <a:defRPr/>
              </a:pPr>
              <a:t>‹#›</a:t>
            </a:fld>
            <a:endParaRPr lang="en-US" dirty="0"/>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Lst>
  <p:timing>
    <p:tnLst>
      <p:par>
        <p:cTn xmlns:p14="http://schemas.microsoft.com/office/powerpoint/2010/mai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ＭＳ Ｐゴシック" charset="0"/>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ＭＳ Ｐゴシック" charset="0"/>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err="1" smtClean="0">
                <a:latin typeface="Helvetica" charset="0"/>
              </a:rPr>
              <a:t>LArSoft</a:t>
            </a:r>
            <a:r>
              <a:rPr lang="en-US" dirty="0" smtClean="0">
                <a:latin typeface="Helvetica" charset="0"/>
              </a:rPr>
              <a:t> Steering Group meeting, introduction</a:t>
            </a:r>
            <a:endParaRPr lang="en-US" dirty="0">
              <a:latin typeface="Helvetica" charset="0"/>
            </a:endParaRP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latin typeface="Helvetica" charset="0"/>
              </a:rPr>
              <a:t>Panagiotis Spentzouris</a:t>
            </a:r>
          </a:p>
          <a:p>
            <a:r>
              <a:rPr lang="en-US" dirty="0" smtClean="0">
                <a:latin typeface="Helvetica" charset="0"/>
              </a:rPr>
              <a:t>24 April 2015</a:t>
            </a:r>
            <a:endParaRPr lang="en-US" dirty="0">
              <a:latin typeface="Helvetica" charset="0"/>
            </a:endParaRPr>
          </a:p>
          <a:p>
            <a:endParaRPr lang="en-US" dirty="0">
              <a:latin typeface="Helvetica"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compatLnSpc="1">
            <a:prstTxWarp prst="textNoShape">
              <a:avLst/>
            </a:prstTxWarp>
          </a:bodyPr>
          <a:lstStyle/>
          <a:p>
            <a:r>
              <a:rPr lang="en-US" dirty="0" smtClean="0">
                <a:latin typeface="Helvetica" charset="0"/>
              </a:rPr>
              <a:t>Guiding </a:t>
            </a:r>
            <a:r>
              <a:rPr lang="en-US" dirty="0" err="1" smtClean="0">
                <a:latin typeface="Helvetica" charset="0"/>
              </a:rPr>
              <a:t>LArSoft</a:t>
            </a:r>
            <a:r>
              <a:rPr lang="en-US" dirty="0" smtClean="0">
                <a:latin typeface="Helvetica" charset="0"/>
              </a:rPr>
              <a:t> </a:t>
            </a:r>
            <a:endParaRPr lang="en-US" dirty="0">
              <a:latin typeface="Helvetica" charset="0"/>
            </a:endParaRPr>
          </a:p>
        </p:txBody>
      </p:sp>
      <p:sp>
        <p:nvSpPr>
          <p:cNvPr id="17410" name="Content Placeholder 2"/>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numCol="1" anchor="t" anchorCtr="0" compatLnSpc="1">
            <a:prstTxWarp prst="textNoShape">
              <a:avLst/>
            </a:prstTxWarp>
            <a:normAutofit lnSpcReduction="10000"/>
          </a:bodyPr>
          <a:lstStyle/>
          <a:p>
            <a:r>
              <a:rPr lang="en-US" dirty="0" err="1" smtClean="0">
                <a:latin typeface="Helvetica" charset="0"/>
              </a:rPr>
              <a:t>LArSoft</a:t>
            </a:r>
            <a:r>
              <a:rPr lang="en-US" dirty="0" smtClean="0">
                <a:latin typeface="Helvetica" charset="0"/>
              </a:rPr>
              <a:t> project overal</a:t>
            </a:r>
            <a:r>
              <a:rPr lang="en-US" dirty="0" smtClean="0">
                <a:latin typeface="Helvetica" charset="0"/>
              </a:rPr>
              <a:t>l a success (despite teething troubles…)</a:t>
            </a:r>
            <a:endParaRPr lang="en-US" dirty="0" smtClean="0">
              <a:latin typeface="Helvetica" charset="0"/>
            </a:endParaRPr>
          </a:p>
          <a:p>
            <a:r>
              <a:rPr lang="en-US" dirty="0" smtClean="0">
                <a:latin typeface="Helvetica" charset="0"/>
              </a:rPr>
              <a:t>Evolution of the FNAL Neutrino Program introduces new challenges and opportunities </a:t>
            </a:r>
          </a:p>
          <a:p>
            <a:pPr lvl="1"/>
            <a:r>
              <a:rPr lang="en-US" dirty="0" smtClean="0">
                <a:latin typeface="Helvetica" charset="0"/>
              </a:rPr>
              <a:t>Full internationalization of the long baseline program</a:t>
            </a:r>
          </a:p>
          <a:p>
            <a:pPr lvl="1"/>
            <a:r>
              <a:rPr lang="en-US" dirty="0" smtClean="0">
                <a:latin typeface="Helvetica" charset="0"/>
              </a:rPr>
              <a:t>Expanded short baseline program (with wider international participation)</a:t>
            </a:r>
          </a:p>
          <a:p>
            <a:pPr lvl="1"/>
            <a:r>
              <a:rPr lang="en-US" dirty="0" smtClean="0">
                <a:latin typeface="Helvetica" charset="0"/>
              </a:rPr>
              <a:t>Additional R&amp;D efforts in scope</a:t>
            </a:r>
          </a:p>
          <a:p>
            <a:pPr lvl="1"/>
            <a:r>
              <a:rPr lang="en-US" dirty="0" smtClean="0">
                <a:latin typeface="Helvetica" charset="0"/>
              </a:rPr>
              <a:t>The introduction of the </a:t>
            </a:r>
            <a:r>
              <a:rPr lang="en-US" smtClean="0">
                <a:latin typeface="Helvetica" charset="0"/>
              </a:rPr>
              <a:t>Neutrino Platform at FNAL</a:t>
            </a:r>
            <a:endParaRPr lang="en-US" dirty="0" smtClean="0">
              <a:latin typeface="Helvetica" charset="0"/>
            </a:endParaRPr>
          </a:p>
          <a:p>
            <a:r>
              <a:rPr lang="en-US" dirty="0" smtClean="0">
                <a:latin typeface="Helvetica" charset="0"/>
              </a:rPr>
              <a:t>The </a:t>
            </a:r>
            <a:r>
              <a:rPr lang="en-US" dirty="0" err="1" smtClean="0">
                <a:latin typeface="Helvetica" charset="0"/>
              </a:rPr>
              <a:t>LArSoft</a:t>
            </a:r>
            <a:r>
              <a:rPr lang="en-US" dirty="0" smtClean="0">
                <a:latin typeface="Helvetica" charset="0"/>
              </a:rPr>
              <a:t> project will have to evolve accordingly to continue providing support to the program (and, of course, improve where </a:t>
            </a:r>
            <a:r>
              <a:rPr lang="en-US" dirty="0" smtClean="0">
                <a:latin typeface="Helvetica" charset="0"/>
              </a:rPr>
              <a:t>and if necessary)</a:t>
            </a:r>
          </a:p>
          <a:p>
            <a:r>
              <a:rPr lang="en-US" dirty="0" smtClean="0">
                <a:latin typeface="Helvetica" charset="0"/>
              </a:rPr>
              <a:t>Steering Group guidance essential!</a:t>
            </a:r>
            <a:endParaRPr lang="en-US" dirty="0">
              <a:latin typeface="Helvetica" charset="0"/>
            </a:endParaRPr>
          </a:p>
        </p:txBody>
      </p:sp>
      <p:sp>
        <p:nvSpPr>
          <p:cNvPr id="17411"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06373B8-EB1F-774B-B11D-5931141A8347}" type="datetime1">
              <a:rPr lang="en-US" sz="900">
                <a:solidFill>
                  <a:srgbClr val="004C97"/>
                </a:solidFill>
                <a:latin typeface="Helvetica" charset="0"/>
              </a:rPr>
              <a:pPr eaLnBrk="1" hangingPunct="1"/>
              <a:t>4/24/15</a:t>
            </a:fld>
            <a:endParaRPr lang="en-US" sz="900">
              <a:solidFill>
                <a:srgbClr val="004C97"/>
              </a:solidFill>
              <a:latin typeface="Helvetica" charset="0"/>
            </a:endParaRPr>
          </a:p>
        </p:txBody>
      </p:sp>
      <p:sp>
        <p:nvSpPr>
          <p:cNvPr id="1741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00">
                <a:solidFill>
                  <a:srgbClr val="004C97"/>
                </a:solidFill>
                <a:latin typeface="Helvetica" charset="0"/>
              </a:rPr>
              <a:t>Presenter | Presentation Title</a:t>
            </a:r>
            <a:endParaRPr lang="en-US" sz="900" b="1">
              <a:solidFill>
                <a:srgbClr val="004C97"/>
              </a:solidFill>
              <a:latin typeface="Helvetica" charset="0"/>
            </a:endParaRP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7F21A31-2743-7F4B-9828-63AFE79F00C3}" type="slidenum">
              <a:rPr lang="en-US" sz="900">
                <a:solidFill>
                  <a:srgbClr val="004C97"/>
                </a:solidFill>
                <a:latin typeface="Helvetica" charset="0"/>
              </a:rPr>
              <a:pPr eaLnBrk="1" hangingPunct="1"/>
              <a:t>2</a:t>
            </a:fld>
            <a:endParaRPr lang="en-US" sz="900">
              <a:solidFill>
                <a:srgbClr val="004C97"/>
              </a:solidFill>
              <a:latin typeface="Helvetica"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3"/>
          </p:nvPr>
        </p:nvSpPr>
        <p:spPr/>
        <p:txBody>
          <a:bodyPr/>
          <a:lstStyle/>
          <a:p>
            <a:pPr marL="0" indent="0">
              <a:buNone/>
            </a:pPr>
            <a:r>
              <a:rPr lang="en-US" dirty="0" smtClean="0"/>
              <a:t>…The </a:t>
            </a:r>
            <a:r>
              <a:rPr lang="en-US" dirty="0" err="1"/>
              <a:t>LArSoft</a:t>
            </a:r>
            <a:r>
              <a:rPr lang="en-US" dirty="0"/>
              <a:t> project’s goals are to provide an integrated, experiment-agnostic set of software tools to be used by multiple </a:t>
            </a:r>
            <a:r>
              <a:rPr lang="en-US" dirty="0" err="1"/>
              <a:t>LAr</a:t>
            </a:r>
            <a:r>
              <a:rPr lang="en-US" dirty="0"/>
              <a:t> neutrino experiments to perform simulation, data reconstruction, and analysis. </a:t>
            </a:r>
            <a:endParaRPr lang="en-US" dirty="0" smtClean="0"/>
          </a:p>
          <a:p>
            <a:pPr marL="0" indent="0">
              <a:buNone/>
            </a:pPr>
            <a:endParaRPr lang="en-US" dirty="0" smtClean="0"/>
          </a:p>
          <a:p>
            <a:pPr marL="0" indent="0">
              <a:buNone/>
            </a:pPr>
            <a:r>
              <a:rPr lang="en-US" dirty="0" smtClean="0"/>
              <a:t>A </a:t>
            </a:r>
            <a:r>
              <a:rPr lang="en-US" dirty="0"/>
              <a:t>broader goal is that through developing common algorithms, services, data structures and architecture, the experiments will dramatically reduce the cost of developing and maintaining the simulation, reconstruction and analysis </a:t>
            </a:r>
            <a:r>
              <a:rPr lang="en-US" dirty="0" smtClean="0"/>
              <a:t>software. </a:t>
            </a:r>
          </a:p>
          <a:p>
            <a:pPr marL="0" indent="0">
              <a:buNone/>
            </a:pPr>
            <a:endParaRPr lang="en-US" dirty="0" smtClean="0"/>
          </a:p>
          <a:p>
            <a:pPr marL="0" indent="0">
              <a:buNone/>
            </a:pPr>
            <a:r>
              <a:rPr lang="en-US" dirty="0" smtClean="0"/>
              <a:t>The </a:t>
            </a:r>
            <a:r>
              <a:rPr lang="en-US" dirty="0" err="1"/>
              <a:t>LArSoft</a:t>
            </a:r>
            <a:r>
              <a:rPr lang="en-US" dirty="0"/>
              <a:t> project includes, as part of its core, the members of the Experiments. The Steering Group will ensure that the deliverables and timelines meet the needs of each individual experiment, without compromising the others. </a:t>
            </a:r>
            <a:endParaRPr lang="en-US" dirty="0"/>
          </a:p>
        </p:txBody>
      </p:sp>
      <p:sp>
        <p:nvSpPr>
          <p:cNvPr id="4" name="Date Placeholder 3"/>
          <p:cNvSpPr>
            <a:spLocks noGrp="1"/>
          </p:cNvSpPr>
          <p:nvPr>
            <p:ph type="dt" sz="half" idx="14"/>
          </p:nvPr>
        </p:nvSpPr>
        <p:spPr/>
        <p:txBody>
          <a:bodyPr/>
          <a:lstStyle/>
          <a:p>
            <a:pPr>
              <a:defRPr/>
            </a:pPr>
            <a:fld id="{A485B97C-CB0A-7342-9D0A-C19E5716768E}" type="datetime1">
              <a:rPr lang="en-US" smtClean="0"/>
              <a:pPr>
                <a:defRPr/>
              </a:pPr>
              <a:t>4/24/15</a:t>
            </a:fld>
            <a:endParaRPr lang="en-US"/>
          </a:p>
        </p:txBody>
      </p:sp>
      <p:sp>
        <p:nvSpPr>
          <p:cNvPr id="5" name="Footer Placeholder 4"/>
          <p:cNvSpPr>
            <a:spLocks noGrp="1"/>
          </p:cNvSpPr>
          <p:nvPr>
            <p:ph type="ftr" sz="quarter" idx="15"/>
          </p:nvPr>
        </p:nvSpPr>
        <p:spPr/>
        <p:txBody>
          <a:bodyPr/>
          <a:lstStyle/>
          <a:p>
            <a:pPr>
              <a:defRPr/>
            </a:pPr>
            <a:r>
              <a:rPr lang="en-US" smtClean="0"/>
              <a:t>Presenter | Presentation Title</a:t>
            </a:r>
            <a:endParaRPr lang="en-US" b="1" dirty="0"/>
          </a:p>
        </p:txBody>
      </p:sp>
      <p:sp>
        <p:nvSpPr>
          <p:cNvPr id="6" name="Slide Number Placeholder 5"/>
          <p:cNvSpPr>
            <a:spLocks noGrp="1"/>
          </p:cNvSpPr>
          <p:nvPr>
            <p:ph type="sldNum" sz="quarter" idx="16"/>
          </p:nvPr>
        </p:nvSpPr>
        <p:spPr/>
        <p:txBody>
          <a:bodyPr/>
          <a:lstStyle/>
          <a:p>
            <a:pPr>
              <a:defRPr/>
            </a:pPr>
            <a:fld id="{068493A0-E2AF-724F-88F2-6C53CDFB24E8}" type="slidenum">
              <a:rPr lang="en-US" smtClean="0"/>
              <a:pPr>
                <a:defRPr/>
              </a:pPr>
              <a:t>3</a:t>
            </a:fld>
            <a:endParaRPr lang="en-US" dirty="0"/>
          </a:p>
        </p:txBody>
      </p:sp>
      <p:sp>
        <p:nvSpPr>
          <p:cNvPr id="8" name="Oval 7"/>
          <p:cNvSpPr/>
          <p:nvPr/>
        </p:nvSpPr>
        <p:spPr>
          <a:xfrm>
            <a:off x="25918" y="2034400"/>
            <a:ext cx="9019272" cy="2241727"/>
          </a:xfrm>
          <a:prstGeom prst="ellipse">
            <a:avLst/>
          </a:prstGeom>
          <a:noFill/>
          <a:ln>
            <a:solidFill>
              <a:schemeClr val="tx1">
                <a:lumMod val="60000"/>
                <a:lumOff val="40000"/>
                <a:alpha val="73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4897600"/>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FNAL_TemplateMac_060514.potx</Template>
  <TotalTime>1913</TotalTime>
  <Words>223</Words>
  <Application>Microsoft Macintosh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FNAL_TemplateMac_060514</vt:lpstr>
      <vt:lpstr>Fermilab: Footer Only</vt:lpstr>
      <vt:lpstr>LArSoft Steering Group meeting, introduction</vt:lpstr>
      <vt:lpstr>Guiding LArSoft </vt:lpstr>
      <vt:lpstr>PowerPoint Presentation</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Panagiotis Spentzouris</cp:lastModifiedBy>
  <cp:revision>148</cp:revision>
  <cp:lastPrinted>2014-01-20T19:40:21Z</cp:lastPrinted>
  <dcterms:created xsi:type="dcterms:W3CDTF">2014-01-03T20:18:13Z</dcterms:created>
  <dcterms:modified xsi:type="dcterms:W3CDTF">2015-04-24T15:30:59Z</dcterms:modified>
</cp:coreProperties>
</file>