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7" r:id="rId4"/>
    <p:sldId id="268" r:id="rId5"/>
    <p:sldId id="269" r:id="rId6"/>
    <p:sldId id="270" r:id="rId7"/>
    <p:sldId id="27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BA3BD86E-6062-C545-AB2B-FE69C8F8ABE0}" type="datetimeFigureOut">
              <a:rPr lang="en-US"/>
              <a:pPr>
                <a:defRPr/>
              </a:pPr>
              <a:t>4/23/15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7DFE39F6-F003-9A4C-89DA-19C88E62A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4841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B4FCBB6E-3C65-E047-B5C3-8EA13B13FFCE}" type="datetimeFigureOut">
              <a:rPr lang="en-US"/>
              <a:pPr>
                <a:defRPr/>
              </a:pPr>
              <a:t>4/23/15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575A4D85-0866-2140-9BA4-F42316D6CA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4659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071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fld id="{A485B97C-CB0A-7342-9D0A-C19E5716768E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fld id="{068493A0-E2AF-724F-88F2-6C53CDFB24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0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18F6A-9F0C-C243-83CC-1455921B9BBE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9065-3517-124F-BC5D-EB8B5D295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6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C64EF-82BE-1844-A784-D9551482A580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A344B-C624-794C-8BD8-A89FA7C01A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9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306E-AD7D-C249-B3B3-987CA8D7EF01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8AF3B-83F8-A447-93DA-6FB5A4FEBD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37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FD625-6C03-804B-B9B0-F015FF38259D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32041-31CA-F542-9140-63B6DC60B6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5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9AB0B-4254-3049-91E7-974D0B56442B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63BB3-263D-F943-862F-FC84507D5C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8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6B95B-E26E-6947-82D3-AFDA91FF93C4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A82CA-BDC1-9446-BA0E-4F2A4579D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27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0F665-EF5D-E149-9179-2CB25F40FDF5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7F7EF-0AC9-9245-A22C-FF7A255D46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92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r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AB17093D-343F-2E49-9508-FABE2C5E822F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5BA4931A-A7F7-514F-AAFD-BC90B13500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charset="0"/>
                <a:cs typeface="Helvetica" charset="0"/>
              </a:defRPr>
            </a:lvl1pPr>
          </a:lstStyle>
          <a:p>
            <a:pPr>
              <a:defRPr/>
            </a:pPr>
            <a:fld id="{E3FFA06E-5F40-8149-8F46-D67BB35B4F54}" type="datetime1">
              <a:rPr lang="en-US"/>
              <a:pPr>
                <a:defRPr/>
              </a:pPr>
              <a:t>4/23/15</a:t>
            </a:fld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</a:defRPr>
            </a:lvl1pPr>
          </a:lstStyle>
          <a:p>
            <a:pPr>
              <a:defRPr/>
            </a:pPr>
            <a:fld id="{C462C33B-782B-2548-B279-9778EA36A8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Helvetica" charset="0"/>
              </a:rPr>
              <a:t>LArSoft</a:t>
            </a:r>
            <a:r>
              <a:rPr lang="en-US" dirty="0" smtClean="0">
                <a:latin typeface="Helvetica" charset="0"/>
              </a:rPr>
              <a:t> evolution – talking points</a:t>
            </a:r>
            <a:endParaRPr lang="en-US" dirty="0">
              <a:latin typeface="Helvetica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Panagiotis Spentzouris</a:t>
            </a:r>
            <a:endParaRPr lang="en-US" dirty="0">
              <a:latin typeface="Helvetica" charset="0"/>
            </a:endParaRPr>
          </a:p>
          <a:p>
            <a:r>
              <a:rPr lang="en-US" dirty="0" err="1" smtClean="0">
                <a:latin typeface="Helvetica" charset="0"/>
              </a:rPr>
              <a:t>LArSoft</a:t>
            </a:r>
            <a:r>
              <a:rPr lang="en-US" dirty="0" smtClean="0">
                <a:latin typeface="Helvetica" charset="0"/>
              </a:rPr>
              <a:t> Steering Group meeting</a:t>
            </a:r>
            <a:endParaRPr lang="en-US" dirty="0">
              <a:latin typeface="Helvetica" charset="0"/>
            </a:endParaRPr>
          </a:p>
          <a:p>
            <a:r>
              <a:rPr lang="en-US" dirty="0" smtClean="0">
                <a:latin typeface="Helvetica" charset="0"/>
              </a:rPr>
              <a:t>04/24/15</a:t>
            </a:r>
            <a:endParaRPr lang="en-US" dirty="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Current State</a:t>
            </a:r>
            <a:endParaRPr lang="en-US" dirty="0">
              <a:latin typeface="Helvetica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>
                <a:latin typeface="Helvetica" charset="0"/>
              </a:rPr>
              <a:t>The </a:t>
            </a:r>
            <a:r>
              <a:rPr lang="en-US" b="1" dirty="0" smtClean="0">
                <a:latin typeface="Helvetica" charset="0"/>
              </a:rPr>
              <a:t>“phase 1” of the project has been (overall) successful, since the common infrastructure has enabled development and (to some extend) sharing of physics modules and </a:t>
            </a:r>
            <a:r>
              <a:rPr lang="en-US" b="1" dirty="0" smtClean="0">
                <a:latin typeface="Helvetica" charset="0"/>
              </a:rPr>
              <a:t>algorithms.  </a:t>
            </a:r>
            <a:r>
              <a:rPr lang="en-US" dirty="0" smtClean="0">
                <a:latin typeface="Helvetica" charset="0"/>
              </a:rPr>
              <a:t>In addition</a:t>
            </a:r>
            <a:endParaRPr lang="en-US" b="1" dirty="0" smtClean="0">
              <a:latin typeface="Helvetica" charset="0"/>
            </a:endParaRPr>
          </a:p>
          <a:p>
            <a:pPr lvl="1"/>
            <a:r>
              <a:rPr lang="en-US" dirty="0" smtClean="0">
                <a:latin typeface="Helvetica" charset="0"/>
              </a:rPr>
              <a:t>the </a:t>
            </a:r>
            <a:r>
              <a:rPr lang="en-US" dirty="0" smtClean="0">
                <a:latin typeface="Helvetica" charset="0"/>
              </a:rPr>
              <a:t>FNAL team is providing support in testing and adapting modules in the </a:t>
            </a:r>
            <a:r>
              <a:rPr lang="en-US" dirty="0" err="1" smtClean="0">
                <a:latin typeface="Helvetica" charset="0"/>
              </a:rPr>
              <a:t>LArSoft</a:t>
            </a:r>
            <a:r>
              <a:rPr lang="en-US" dirty="0" smtClean="0">
                <a:latin typeface="Helvetica" charset="0"/>
              </a:rPr>
              <a:t> </a:t>
            </a:r>
            <a:r>
              <a:rPr lang="en-US" dirty="0" smtClean="0">
                <a:latin typeface="Helvetica" charset="0"/>
              </a:rPr>
              <a:t>environment and</a:t>
            </a:r>
            <a:endParaRPr lang="en-US" dirty="0" smtClean="0">
              <a:latin typeface="Helvetica" charset="0"/>
            </a:endParaRPr>
          </a:p>
          <a:p>
            <a:pPr lvl="1"/>
            <a:r>
              <a:rPr lang="en-US" dirty="0">
                <a:latin typeface="Helvetica" charset="0"/>
              </a:rPr>
              <a:t>p</a:t>
            </a:r>
            <a:r>
              <a:rPr lang="en-US" dirty="0" smtClean="0">
                <a:latin typeface="Helvetica" charset="0"/>
              </a:rPr>
              <a:t>articipating </a:t>
            </a:r>
            <a:r>
              <a:rPr lang="en-US" dirty="0" smtClean="0">
                <a:latin typeface="Helvetica" charset="0"/>
              </a:rPr>
              <a:t>experiments </a:t>
            </a:r>
            <a:r>
              <a:rPr lang="en-US" dirty="0" smtClean="0">
                <a:latin typeface="Helvetica" charset="0"/>
              </a:rPr>
              <a:t>have stepped forward to contribute their codes, modify their interfaces for reuse/common good, and actively participated in moving the project forward.</a:t>
            </a:r>
            <a:endParaRPr lang="en-US" dirty="0">
              <a:latin typeface="Helvetica" charset="0"/>
            </a:endParaRP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506373B8-EB1F-774B-B11D-5931141A8347}" type="datetime1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4/23/15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900">
                <a:solidFill>
                  <a:srgbClr val="004C97"/>
                </a:solidFill>
                <a:latin typeface="Helvetica" charset="0"/>
              </a:rPr>
              <a:t>Presenter | Presentation Title</a:t>
            </a:r>
            <a:endParaRPr lang="en-US" sz="900" b="1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87F21A31-2743-7F4B-9828-63AFE79F00C3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2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Strengthening </a:t>
            </a:r>
            <a:r>
              <a:rPr lang="en-US" dirty="0" err="1" smtClean="0"/>
              <a:t>LArSoft</a:t>
            </a:r>
            <a:r>
              <a:rPr lang="en-US" dirty="0" smtClean="0"/>
              <a:t> for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LArSoft</a:t>
            </a:r>
            <a:r>
              <a:rPr lang="en-US" dirty="0" smtClean="0"/>
              <a:t> would be fully successful if it provides sufficient incentives and value (and organization, environment, mechanisms, …) for experiments to contribute to the common pool of physics modules.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b="1" dirty="0" smtClean="0"/>
              <a:t>We would like to encourage the </a:t>
            </a:r>
            <a:r>
              <a:rPr lang="en-US" b="1" dirty="0" smtClean="0"/>
              <a:t>evolution </a:t>
            </a:r>
            <a:r>
              <a:rPr lang="en-US" b="1" dirty="0" smtClean="0"/>
              <a:t>of the project along this direction (Phase II?)</a:t>
            </a:r>
          </a:p>
          <a:p>
            <a:pPr lvl="1"/>
            <a:r>
              <a:rPr lang="en-US" b="1" dirty="0" smtClean="0"/>
              <a:t>Creating a Collaboration for sharing physics code across </a:t>
            </a:r>
            <a:r>
              <a:rPr lang="en-US" b="1" dirty="0" err="1" smtClean="0"/>
              <a:t>LAr</a:t>
            </a:r>
            <a:r>
              <a:rPr lang="en-US" b="1" dirty="0" smtClean="0"/>
              <a:t> TPC experiments with goals driven by the </a:t>
            </a:r>
            <a:r>
              <a:rPr lang="en-US" b="1" dirty="0" smtClean="0"/>
              <a:t>experiments</a:t>
            </a:r>
            <a:r>
              <a:rPr lang="en-US" b="1" dirty="0" smtClean="0"/>
              <a:t> </a:t>
            </a:r>
            <a:r>
              <a:rPr lang="en-US" b="1" dirty="0" smtClean="0"/>
              <a:t>and their science needs and timelines..</a:t>
            </a:r>
            <a:r>
              <a:rPr lang="en-US" dirty="0"/>
              <a:t> including ownership definition, credit mechanisms, …</a:t>
            </a:r>
          </a:p>
          <a:p>
            <a:pPr marL="457200" lvl="1" indent="0"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5B97C-CB0A-7342-9D0A-C19E5716768E}" type="datetime1">
              <a:rPr lang="en-US" smtClean="0"/>
              <a:pPr>
                <a:defRPr/>
              </a:pPr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493A0-E2AF-724F-88F2-6C53CDFB24E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43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Strengthening </a:t>
            </a:r>
            <a:r>
              <a:rPr lang="en-US" dirty="0" err="1" smtClean="0"/>
              <a:t>LArSoft</a:t>
            </a:r>
            <a:r>
              <a:rPr lang="en-US" dirty="0" smtClean="0"/>
              <a:t> for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Cross-Lab Neutrino Platform strategy naturally includes software and computing</a:t>
            </a:r>
          </a:p>
          <a:p>
            <a:pPr lvl="1"/>
            <a:r>
              <a:rPr lang="en-US" dirty="0" smtClean="0"/>
              <a:t>“services” or “competencies” Fermilab offers to its neutrino users </a:t>
            </a:r>
          </a:p>
          <a:p>
            <a:pPr lvl="1"/>
            <a:r>
              <a:rPr lang="en-US" dirty="0" err="1" smtClean="0"/>
              <a:t>LArSoft</a:t>
            </a:r>
            <a:r>
              <a:rPr lang="en-US" dirty="0" smtClean="0"/>
              <a:t> is part of the Platform but extends further</a:t>
            </a:r>
            <a:r>
              <a:rPr lang="en-US" dirty="0"/>
              <a:t> </a:t>
            </a:r>
            <a:r>
              <a:rPr lang="en-US" dirty="0" smtClean="0"/>
              <a:t>- it requires active ownership as well as participation from the experiments</a:t>
            </a:r>
          </a:p>
          <a:p>
            <a:pPr marL="457200" lvl="1" indent="0">
              <a:buNone/>
            </a:pPr>
            <a:endParaRPr lang="en-US" dirty="0" smtClean="0"/>
          </a:p>
          <a:p>
            <a:pPr fontAlgn="auto">
              <a:spcAft>
                <a:spcPts val="0"/>
              </a:spcAft>
            </a:pPr>
            <a:r>
              <a:rPr lang="en-US" sz="2200" dirty="0" smtClean="0">
                <a:solidFill>
                  <a:prstClr val="black"/>
                </a:solidFill>
                <a:ea typeface="+mn-ea"/>
                <a:cs typeface="Helvetica"/>
              </a:rPr>
              <a:t>Fermilab Institutional Review: Ensure software collaborations are international and inclusive</a:t>
            </a:r>
          </a:p>
          <a:p>
            <a:pPr fontAlgn="auto">
              <a:spcAft>
                <a:spcPts val="0"/>
              </a:spcAft>
            </a:pPr>
            <a:endParaRPr lang="en-US" sz="2200" dirty="0">
              <a:solidFill>
                <a:prstClr val="black"/>
              </a:solidFill>
              <a:ea typeface="+mn-ea"/>
              <a:cs typeface="Helvetica"/>
            </a:endParaRPr>
          </a:p>
          <a:p>
            <a:r>
              <a:rPr lang="en-US" sz="2200" dirty="0" smtClean="0"/>
              <a:t>P5 recommendations: Could </a:t>
            </a:r>
            <a:r>
              <a:rPr lang="en-US" sz="2200" dirty="0"/>
              <a:t>the </a:t>
            </a:r>
            <a:r>
              <a:rPr lang="en-US" sz="2200" dirty="0" err="1"/>
              <a:t>LArSoft</a:t>
            </a:r>
            <a:r>
              <a:rPr lang="en-US" sz="2200" dirty="0"/>
              <a:t> community benefit from </a:t>
            </a:r>
            <a:r>
              <a:rPr lang="en-US" sz="2200" dirty="0" smtClean="0"/>
              <a:t> </a:t>
            </a:r>
            <a:r>
              <a:rPr lang="en-US" sz="2200" dirty="0"/>
              <a:t>vision and </a:t>
            </a:r>
            <a:r>
              <a:rPr lang="en-US" sz="2200" dirty="0" smtClean="0"/>
              <a:t>strategy expressed there?</a:t>
            </a:r>
            <a:endParaRPr lang="en-US" sz="2200" dirty="0"/>
          </a:p>
          <a:p>
            <a:pPr marL="0" indent="0">
              <a:buNone/>
            </a:pPr>
            <a:endParaRPr lang="en-US" sz="2000" dirty="0"/>
          </a:p>
          <a:p>
            <a:pPr fontAlgn="auto">
              <a:spcAft>
                <a:spcPts val="0"/>
              </a:spcAft>
            </a:pPr>
            <a:endParaRPr lang="en-US" sz="2200" dirty="0">
              <a:solidFill>
                <a:prstClr val="black"/>
              </a:solidFill>
              <a:ea typeface="+mn-ea"/>
              <a:cs typeface="Helvetica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5B97C-CB0A-7342-9D0A-C19E5716768E}" type="datetime1">
              <a:rPr lang="en-US" smtClean="0"/>
              <a:pPr>
                <a:defRPr/>
              </a:pPr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493A0-E2AF-724F-88F2-6C53CDFB24E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6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Strengthening </a:t>
            </a:r>
            <a:r>
              <a:rPr lang="en-US" dirty="0" err="1" smtClean="0"/>
              <a:t>LArSoft</a:t>
            </a:r>
            <a:r>
              <a:rPr lang="en-US" dirty="0" smtClean="0"/>
              <a:t>,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We would like to ask for the </a:t>
            </a:r>
            <a:r>
              <a:rPr lang="en-US" b="1" dirty="0" smtClean="0"/>
              <a:t>experiments and </a:t>
            </a:r>
            <a:r>
              <a:rPr lang="en-US" b="1" dirty="0" err="1" smtClean="0"/>
              <a:t>LArSoft</a:t>
            </a:r>
            <a:r>
              <a:rPr lang="en-US" b="1" dirty="0" smtClean="0"/>
              <a:t> leadership to discuss an organizational structure and </a:t>
            </a:r>
            <a:r>
              <a:rPr lang="en-US" b="1" dirty="0" smtClean="0"/>
              <a:t>expanded </a:t>
            </a:r>
            <a:r>
              <a:rPr lang="en-US" b="1" dirty="0" smtClean="0"/>
              <a:t>scope </a:t>
            </a:r>
            <a:r>
              <a:rPr lang="en-US" b="1" dirty="0" smtClean="0"/>
              <a:t>of </a:t>
            </a:r>
            <a:r>
              <a:rPr lang="en-US" b="1" dirty="0" err="1" smtClean="0"/>
              <a:t>LArSoft</a:t>
            </a:r>
            <a:r>
              <a:rPr lang="en-US" b="1" dirty="0" smtClean="0"/>
              <a:t> toward this “phase-II” of the project. </a:t>
            </a:r>
            <a:endParaRPr lang="en-US" b="1" dirty="0"/>
          </a:p>
          <a:p>
            <a:pPr lvl="1"/>
            <a:r>
              <a:rPr lang="en-US" dirty="0" smtClean="0"/>
              <a:t>Facilitated by the Steering Group (possibly involving subgroup of experts), discuss proposed organization changes @ next Steering Group meeting, aim to implement by the following meeting.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nclude</a:t>
            </a:r>
          </a:p>
          <a:p>
            <a:pPr lvl="1"/>
            <a:r>
              <a:rPr lang="en-US" dirty="0" smtClean="0"/>
              <a:t>Experiments own physics code but contribute components; define mechanisms and organization structure</a:t>
            </a:r>
          </a:p>
          <a:p>
            <a:pPr lvl="1"/>
            <a:r>
              <a:rPr lang="en-US" dirty="0" smtClean="0"/>
              <a:t>Identify formal roles of non-lab staff contributors or other credit mechanisms for </a:t>
            </a:r>
            <a:r>
              <a:rPr lang="en-US" dirty="0" smtClean="0"/>
              <a:t>contributing</a:t>
            </a:r>
            <a:r>
              <a:rPr lang="en-US" dirty="0" smtClean="0"/>
              <a:t> </a:t>
            </a:r>
            <a:r>
              <a:rPr lang="en-US" dirty="0" smtClean="0"/>
              <a:t>researchers</a:t>
            </a:r>
          </a:p>
          <a:p>
            <a:pPr lvl="1"/>
            <a:r>
              <a:rPr lang="en-US" dirty="0" smtClean="0"/>
              <a:t>Define other (if any) additional components of the “core infrastructure” that are necessary for moving toward this collaborative “ecosystem”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5B97C-CB0A-7342-9D0A-C19E5716768E}" type="datetime1">
              <a:rPr lang="en-US" smtClean="0"/>
              <a:pPr>
                <a:defRPr/>
              </a:pPr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493A0-E2AF-724F-88F2-6C53CDFB24E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95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And, are </a:t>
            </a:r>
            <a:r>
              <a:rPr lang="en-US" dirty="0" smtClean="0"/>
              <a:t>there additional ways to benefit?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training and </a:t>
            </a:r>
            <a:r>
              <a:rPr lang="en-US" dirty="0" smtClean="0"/>
              <a:t>education? </a:t>
            </a:r>
            <a:endParaRPr lang="en-US" dirty="0"/>
          </a:p>
          <a:p>
            <a:r>
              <a:rPr lang="en-US" dirty="0" smtClean="0"/>
              <a:t>Developing </a:t>
            </a:r>
            <a:r>
              <a:rPr lang="en-US" dirty="0"/>
              <a:t>new 3-d reconstruction capabilities and visualization?</a:t>
            </a:r>
          </a:p>
          <a:p>
            <a:r>
              <a:rPr lang="en-US" dirty="0"/>
              <a:t>Algorithms that might benefit from ports to GPUs? </a:t>
            </a:r>
          </a:p>
          <a:p>
            <a:r>
              <a:rPr lang="en-US" dirty="0"/>
              <a:t>Collaboration with computer scientists to improve tracking/vertex/… algorithms and validations.</a:t>
            </a:r>
          </a:p>
          <a:p>
            <a:r>
              <a:rPr lang="en-US" dirty="0"/>
              <a:t>Common interfaces to other frameworks and analysis </a:t>
            </a:r>
            <a:r>
              <a:rPr lang="en-US" dirty="0" smtClean="0"/>
              <a:t>toolkits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Might these be incorporated in the goals of a “Phase-II” of </a:t>
            </a:r>
            <a:r>
              <a:rPr lang="en-US" dirty="0" err="1" smtClean="0"/>
              <a:t>LArSoft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5B97C-CB0A-7342-9D0A-C19E5716768E}" type="datetime1">
              <a:rPr lang="en-US" smtClean="0"/>
              <a:pPr>
                <a:defRPr/>
              </a:pPr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493A0-E2AF-724F-88F2-6C53CDFB24E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4883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FNAL_TemplateMac_060514.potx</Template>
  <TotalTime>1978</TotalTime>
  <Words>491</Words>
  <Application>Microsoft Macintosh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FNAL_TemplateMac_060514</vt:lpstr>
      <vt:lpstr>Fermilab: Footer Only</vt:lpstr>
      <vt:lpstr>LArSoft evolution – talking points</vt:lpstr>
      <vt:lpstr>Current State</vt:lpstr>
      <vt:lpstr>Strengthening LArSoft for the future</vt:lpstr>
      <vt:lpstr>Strengthening LArSoft for the future</vt:lpstr>
      <vt:lpstr>Strengthening LArSoft, next steps</vt:lpstr>
      <vt:lpstr>And, are there additional ways to benefit?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Panagiotis Spentzouris</cp:lastModifiedBy>
  <cp:revision>165</cp:revision>
  <cp:lastPrinted>2014-01-20T19:40:21Z</cp:lastPrinted>
  <dcterms:created xsi:type="dcterms:W3CDTF">2014-01-03T20:18:13Z</dcterms:created>
  <dcterms:modified xsi:type="dcterms:W3CDTF">2015-04-24T02:07:44Z</dcterms:modified>
</cp:coreProperties>
</file>