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</p:sldMasterIdLst>
  <p:notesMasterIdLst>
    <p:notesMasterId r:id="rId37"/>
  </p:notesMasterIdLst>
  <p:handoutMasterIdLst>
    <p:handoutMasterId r:id="rId38"/>
  </p:handoutMasterIdLst>
  <p:sldIdLst>
    <p:sldId id="814" r:id="rId5"/>
    <p:sldId id="826" r:id="rId6"/>
    <p:sldId id="868" r:id="rId7"/>
    <p:sldId id="925" r:id="rId8"/>
    <p:sldId id="926" r:id="rId9"/>
    <p:sldId id="915" r:id="rId10"/>
    <p:sldId id="916" r:id="rId11"/>
    <p:sldId id="917" r:id="rId12"/>
    <p:sldId id="935" r:id="rId13"/>
    <p:sldId id="914" r:id="rId14"/>
    <p:sldId id="923" r:id="rId15"/>
    <p:sldId id="941" r:id="rId16"/>
    <p:sldId id="937" r:id="rId17"/>
    <p:sldId id="938" r:id="rId18"/>
    <p:sldId id="939" r:id="rId19"/>
    <p:sldId id="907" r:id="rId20"/>
    <p:sldId id="908" r:id="rId21"/>
    <p:sldId id="909" r:id="rId22"/>
    <p:sldId id="910" r:id="rId23"/>
    <p:sldId id="892" r:id="rId24"/>
    <p:sldId id="884" r:id="rId25"/>
    <p:sldId id="885" r:id="rId26"/>
    <p:sldId id="865" r:id="rId27"/>
    <p:sldId id="866" r:id="rId28"/>
    <p:sldId id="849" r:id="rId29"/>
    <p:sldId id="943" r:id="rId30"/>
    <p:sldId id="820" r:id="rId31"/>
    <p:sldId id="913" r:id="rId32"/>
    <p:sldId id="942" r:id="rId33"/>
    <p:sldId id="944" r:id="rId34"/>
    <p:sldId id="903" r:id="rId35"/>
    <p:sldId id="901" r:id="rId36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00"/>
    <a:srgbClr val="000066"/>
    <a:srgbClr val="333399"/>
    <a:srgbClr val="66FF66"/>
    <a:srgbClr val="A4001D"/>
    <a:srgbClr val="9A0000"/>
    <a:srgbClr val="FFCC99"/>
    <a:srgbClr val="9D343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86364" autoAdjust="0"/>
  </p:normalViewPr>
  <p:slideViewPr>
    <p:cSldViewPr snapToGrid="0">
      <p:cViewPr>
        <p:scale>
          <a:sx n="70" d="100"/>
          <a:sy n="70" d="100"/>
        </p:scale>
        <p:origin x="1572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1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2" descr="C:\Documents and Settings\mcdunn\Desktop\banner-lcls-ii_wd500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850" y="544513"/>
            <a:ext cx="4251325" cy="8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sp>
        <p:nvSpPr>
          <p:cNvPr id="17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9224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Cryomodule Final Design Review, May 13-15,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1"/>
          <p:cNvSpPr txBox="1">
            <a:spLocks/>
          </p:cNvSpPr>
          <p:nvPr userDrawn="1"/>
        </p:nvSpPr>
        <p:spPr>
          <a:xfrm>
            <a:off x="597872" y="6553200"/>
            <a:ext cx="4126528" cy="314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r>
              <a:rPr lang="en-US" dirty="0" smtClean="0"/>
              <a:t>Cryomodule Final Design Review, May 13-15,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30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-rostock.de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557213" y="536575"/>
            <a:ext cx="8008937" cy="224631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TESLA SRF Cavities (as used for LCLS-II)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F. Marhauser</a:t>
            </a:r>
            <a:endParaRPr lang="en-US" dirty="0">
              <a:latin typeface="Calibri Light" panose="020F0302020204030204" pitchFamily="34" charset="0"/>
            </a:endParaRPr>
          </a:p>
          <a:p>
            <a:r>
              <a:rPr lang="en-US" dirty="0" smtClean="0">
                <a:latin typeface="Calibri Light" panose="020F0302020204030204" pitchFamily="34" charset="0"/>
              </a:rPr>
              <a:t>13-May-2014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57213" y="2755011"/>
            <a:ext cx="8008937" cy="369189"/>
          </a:xfrm>
        </p:spPr>
        <p:txBody>
          <a:bodyPr/>
          <a:lstStyle/>
          <a:p>
            <a:r>
              <a:rPr lang="en-US" sz="2200" dirty="0">
                <a:latin typeface="Calibri Light" panose="020F0302020204030204" pitchFamily="34" charset="0"/>
              </a:rPr>
              <a:t>LCLS-II Production Cryomodule Final Design Review</a:t>
            </a:r>
          </a:p>
        </p:txBody>
      </p:sp>
    </p:spTree>
    <p:extLst>
      <p:ext uri="{BB962C8B-B14F-4D97-AF65-F5344CB8AC3E}">
        <p14:creationId xmlns:p14="http://schemas.microsoft.com/office/powerpoint/2010/main" val="10157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Operational Parameters Main Linac Cavities (vs. CEBAF cavities)</a:t>
            </a:r>
            <a:endParaRPr lang="en-US" dirty="0">
              <a:latin typeface="Calibri Light" panose="020F0302020204030204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68303"/>
              </p:ext>
            </p:extLst>
          </p:nvPr>
        </p:nvGraphicFramePr>
        <p:xfrm>
          <a:off x="754380" y="1352489"/>
          <a:ext cx="7532683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799"/>
                <a:gridCol w="925720"/>
                <a:gridCol w="2383155"/>
                <a:gridCol w="1971009"/>
              </a:tblGrid>
              <a:tr h="167284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LCLS-II</a:t>
                      </a:r>
                    </a:p>
                    <a:p>
                      <a:r>
                        <a:rPr lang="en-US" dirty="0" smtClean="0"/>
                        <a:t>TESLA cavities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CEBAF</a:t>
                      </a:r>
                      <a:endParaRPr lang="en-US" baseline="0" dirty="0" smtClean="0"/>
                    </a:p>
                    <a:p>
                      <a:r>
                        <a:rPr lang="en-US" dirty="0" smtClean="0"/>
                        <a:t>C100 LL cavities</a:t>
                      </a:r>
                      <a:endParaRPr lang="en-US" dirty="0"/>
                    </a:p>
                  </a:txBody>
                  <a:tcPr/>
                </a:tc>
              </a:tr>
              <a:tr h="153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Frequency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GHz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1.3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1.497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</a:tr>
              <a:tr h="153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</a:t>
                      </a:r>
                      <a:r>
                        <a:rPr lang="en-US" sz="1600" baseline="0" dirty="0" smtClean="0"/>
                        <a:t> of operation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CW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</a:tr>
              <a:tr h="1533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+mn-lt"/>
                        </a:rPr>
                        <a:t>Fine</a:t>
                      </a:r>
                      <a:r>
                        <a:rPr lang="en-US" sz="1600" b="0" baseline="0" dirty="0" smtClean="0">
                          <a:latin typeface="+mn-lt"/>
                        </a:rPr>
                        <a:t> grain RRR ≥ 300</a:t>
                      </a:r>
                      <a:endParaRPr lang="en-US" sz="1600" b="0" dirty="0" smtClean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533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ym typeface="Symbol"/>
                        </a:rPr>
                        <a:t>E</a:t>
                      </a:r>
                      <a:r>
                        <a:rPr lang="en-US" sz="1600" baseline="-25000" dirty="0" smtClean="0">
                          <a:sym typeface="Symbol"/>
                        </a:rPr>
                        <a:t>acc</a:t>
                      </a:r>
                      <a:endParaRPr lang="en-US" sz="1600" baseline="-25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MV/m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16</a:t>
                      </a:r>
                      <a:r>
                        <a:rPr lang="en-US" sz="1600" b="1" dirty="0" smtClean="0"/>
                        <a:t>*/</a:t>
                      </a:r>
                      <a:r>
                        <a:rPr lang="en-US" sz="1600" b="1" dirty="0" smtClean="0">
                          <a:solidFill>
                            <a:srgbClr val="00B0F0"/>
                          </a:solidFill>
                        </a:rPr>
                        <a:t>18**</a:t>
                      </a:r>
                      <a:endParaRPr lang="en-US" sz="16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19.2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53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2.07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5334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Symbol"/>
                        </a:rPr>
                        <a:t>E</a:t>
                      </a:r>
                      <a:r>
                        <a:rPr lang="en-US" sz="1600" baseline="-25000" dirty="0" smtClean="0">
                          <a:sym typeface="Symbol"/>
                        </a:rPr>
                        <a:t>pk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MV/m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32</a:t>
                      </a:r>
                      <a:r>
                        <a:rPr lang="en-US" sz="1600" dirty="0" smtClean="0"/>
                        <a:t>/</a:t>
                      </a:r>
                      <a:r>
                        <a:rPr lang="en-US" sz="1600" b="1" dirty="0" smtClean="0">
                          <a:solidFill>
                            <a:srgbClr val="00B0F0"/>
                          </a:solidFill>
                        </a:rPr>
                        <a:t>36</a:t>
                      </a:r>
                      <a:endParaRPr lang="en-US" sz="1600" b="1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41.7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5334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Symbol"/>
                        </a:rPr>
                        <a:t>B</a:t>
                      </a:r>
                      <a:r>
                        <a:rPr lang="en-US" sz="1600" baseline="-25000" dirty="0" smtClean="0">
                          <a:sym typeface="Symbol"/>
                        </a:rPr>
                        <a:t>pk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mT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68.2</a:t>
                      </a:r>
                      <a:r>
                        <a:rPr lang="en-US" sz="1600" dirty="0" smtClean="0"/>
                        <a:t>/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76.7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71.8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53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&lt;Q</a:t>
                      </a:r>
                      <a:r>
                        <a:rPr lang="en-US" sz="1600" baseline="-25000" dirty="0" smtClean="0"/>
                        <a:t>0</a:t>
                      </a:r>
                      <a:r>
                        <a:rPr lang="en-US" sz="1600" baseline="0" dirty="0" smtClean="0"/>
                        <a:t>&gt;</a:t>
                      </a:r>
                      <a:endParaRPr lang="en-US" sz="1600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2.7e10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7.2e9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53344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R</a:t>
                      </a:r>
                      <a:r>
                        <a:rPr lang="en-US" sz="1600" baseline="-25000" dirty="0" smtClean="0"/>
                        <a:t>s</a:t>
                      </a:r>
                      <a:endParaRPr lang="en-US" sz="1600" baseline="-25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</a:t>
                      </a:r>
                      <a:r>
                        <a:rPr lang="el-GR" sz="1600" dirty="0" smtClean="0"/>
                        <a:t>Ω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10.0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38.9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53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</a:t>
                      </a:r>
                      <a:r>
                        <a:rPr lang="en-US" sz="1600" baseline="-25000" dirty="0" smtClean="0"/>
                        <a:t>wall</a:t>
                      </a:r>
                      <a:endParaRPr lang="en-US" sz="1600" baseline="-25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9.8</a:t>
                      </a:r>
                      <a:r>
                        <a:rPr lang="en-US" sz="1600" b="1" dirty="0" smtClean="0"/>
                        <a:t>/</a:t>
                      </a:r>
                      <a:r>
                        <a:rPr lang="en-US" sz="1600" b="1" dirty="0" smtClean="0">
                          <a:solidFill>
                            <a:srgbClr val="00B0F0"/>
                          </a:solidFill>
                        </a:rPr>
                        <a:t>12.4</a:t>
                      </a:r>
                      <a:r>
                        <a:rPr lang="en-US" sz="1600" b="1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00B0F0"/>
                          </a:solidFill>
                        </a:rPr>
                        <a:t>(when same Q0)</a:t>
                      </a:r>
                      <a:endParaRPr lang="en-US" sz="14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16280" y="5646935"/>
            <a:ext cx="7711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* &lt;E</a:t>
            </a:r>
            <a:r>
              <a:rPr lang="en-US" sz="1400" baseline="-25000" dirty="0" smtClean="0"/>
              <a:t>acc</a:t>
            </a:r>
            <a:r>
              <a:rPr lang="en-US" sz="1400" dirty="0" smtClean="0"/>
              <a:t>&gt; rounded, slightly </a:t>
            </a:r>
            <a:r>
              <a:rPr lang="en-US" sz="1400" dirty="0"/>
              <a:t>less than 16 </a:t>
            </a:r>
            <a:r>
              <a:rPr lang="en-US" sz="1400" dirty="0" smtClean="0"/>
              <a:t>MV/m</a:t>
            </a:r>
            <a:r>
              <a:rPr lang="en-US" sz="1400" dirty="0"/>
              <a:t>, </a:t>
            </a:r>
            <a:r>
              <a:rPr lang="en-US" sz="1400" dirty="0" smtClean="0"/>
              <a:t>yields 4.14 GeV with nominal </a:t>
            </a:r>
            <a:br>
              <a:rPr lang="en-US" sz="1400" dirty="0" smtClean="0"/>
            </a:br>
            <a:r>
              <a:rPr lang="en-US" sz="1400" dirty="0" smtClean="0"/>
              <a:t>   phasing </a:t>
            </a:r>
            <a:r>
              <a:rPr lang="en-US" sz="1400" dirty="0"/>
              <a:t>for 100 </a:t>
            </a:r>
            <a:r>
              <a:rPr lang="en-US" sz="1400" dirty="0" smtClean="0"/>
              <a:t>pC and 6% cavities unpowered</a:t>
            </a:r>
          </a:p>
          <a:p>
            <a:r>
              <a:rPr lang="en-US" sz="1400" dirty="0" smtClean="0"/>
              <a:t>** max. (14-18 MV/m range)</a:t>
            </a:r>
          </a:p>
        </p:txBody>
      </p:sp>
    </p:spTree>
    <p:extLst>
      <p:ext uri="{BB962C8B-B14F-4D97-AF65-F5344CB8AC3E}">
        <p14:creationId xmlns:p14="http://schemas.microsoft.com/office/powerpoint/2010/main" val="40375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/>
              <a:t>Tesla Cavity Design Changes (LCLS-II vs. XFEL)</a:t>
            </a:r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57198" y="1243583"/>
            <a:ext cx="8601559" cy="47775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1" indent="-231775"/>
            <a:r>
              <a:rPr lang="en-US" b="1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Hardware</a:t>
            </a:r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576263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 </a:t>
            </a:r>
            <a:r>
              <a:rPr lang="en-US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geometrical design </a:t>
            </a:r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changes to TESLA cavity itself</a:t>
            </a:r>
          </a:p>
          <a:p>
            <a:pPr marL="576263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Modifications </a:t>
            </a:r>
            <a:r>
              <a:rPr lang="en-US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concern cavities’ ancillary </a:t>
            </a:r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components </a:t>
            </a:r>
            <a:r>
              <a:rPr lang="en-US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(He </a:t>
            </a:r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vessel, tuner, </a:t>
            </a:r>
            <a:r>
              <a:rPr lang="en-US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HOM RF feedthroughs, magnetic shielding &lt;5mG) and </a:t>
            </a:r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cryomodule </a:t>
            </a:r>
            <a:r>
              <a:rPr lang="en-US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component design (e.g. adaption </a:t>
            </a:r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to CW </a:t>
            </a:r>
            <a:r>
              <a:rPr lang="en-US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operation, magnetic flux expulsion)</a:t>
            </a:r>
          </a:p>
          <a:p>
            <a:pPr marL="576263" lvl="2" indent="-3429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31775" lvl="1" indent="-231775"/>
            <a:r>
              <a:rPr lang="en-US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Surface post-processing</a:t>
            </a:r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576263" lvl="2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Nitrogen-doping</a:t>
            </a:r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as part of high-T baking process added</a:t>
            </a:r>
          </a:p>
          <a:p>
            <a:pPr marL="800100" lvl="3" indent="-342900"/>
            <a:r>
              <a:rPr lang="en-US" dirty="0">
                <a:latin typeface="Calibri Light" panose="020F0302020204030204" pitchFamily="34" charset="0"/>
              </a:rPr>
              <a:t>High-Q</a:t>
            </a:r>
            <a:r>
              <a:rPr lang="en-US" baseline="-25000" dirty="0">
                <a:latin typeface="Calibri Light" panose="020F0302020204030204" pitchFamily="34" charset="0"/>
              </a:rPr>
              <a:t>0</a:t>
            </a:r>
            <a:r>
              <a:rPr lang="en-US" dirty="0">
                <a:latin typeface="Calibri Light" panose="020F0302020204030204" pitchFamily="34" charset="0"/>
              </a:rPr>
              <a:t> recipe developed </a:t>
            </a:r>
            <a:r>
              <a:rPr lang="en-US" dirty="0" smtClean="0">
                <a:latin typeface="Calibri Light" panose="020F0302020204030204" pitchFamily="34" charset="0"/>
              </a:rPr>
              <a:t>at FNAL yields consistent results among partner labs</a:t>
            </a:r>
            <a:endParaRPr lang="en-US" dirty="0">
              <a:latin typeface="Calibri Light" panose="020F0302020204030204" pitchFamily="34" charset="0"/>
            </a:endParaRPr>
          </a:p>
          <a:p>
            <a:pPr marL="800100" lvl="3" indent="-342900"/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Goal was to develop robust recipe that can be transferred to industry achieving Q</a:t>
            </a:r>
            <a:r>
              <a:rPr lang="en-US" baseline="-250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=2.7e10 at 16 MV/m for production cavities</a:t>
            </a:r>
          </a:p>
          <a:p>
            <a:pPr marL="576263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Slower (temperature-controlled) </a:t>
            </a:r>
            <a:r>
              <a:rPr lang="en-US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Electropolishing</a:t>
            </a:r>
            <a:endParaRPr lang="en-US" dirty="0">
              <a:latin typeface="Calibri Light" panose="020F03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47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2359" y="216976"/>
            <a:ext cx="8103570" cy="69742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Cavity Process Flow  (LCLS-II vs. XFEL Recipes)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6853" y="1483323"/>
            <a:ext cx="1448973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Cavity after mechanical fabrication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78194" y="3351036"/>
            <a:ext cx="1448973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EP 110 um (temperature controlled)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76860" y="3018794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US Degrease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76852" y="2281717"/>
            <a:ext cx="144897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External 20 um BCP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76850" y="4537900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Short HPR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76851" y="5067103"/>
            <a:ext cx="1448973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800C HT Bake + N2 Doping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78194" y="5726307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RF Tuning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78194" y="6152373"/>
            <a:ext cx="1448973" cy="2769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EP 5 um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767339" y="3535702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Long HPR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767344" y="3098968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Final Assembly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767351" y="6152374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US Degrease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767341" y="4412043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Long HPR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767340" y="4869890"/>
            <a:ext cx="1448973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Helium Tank Welding Procedure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2767347" y="3981824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VT Assembly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2767351" y="5691810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Standard HPR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2767342" y="2176255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HOM Tuning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767351" y="1575656"/>
            <a:ext cx="1448973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Ship to FNAL/JLab</a:t>
            </a:r>
            <a:endParaRPr lang="en-US" sz="1200" dirty="0"/>
          </a:p>
        </p:txBody>
      </p:sp>
      <p:cxnSp>
        <p:nvCxnSpPr>
          <p:cNvPr id="40" name="Straight Arrow Connector 39"/>
          <p:cNvCxnSpPr>
            <a:stCxn id="7" idx="2"/>
            <a:endCxn id="11" idx="0"/>
          </p:cNvCxnSpPr>
          <p:nvPr/>
        </p:nvCxnSpPr>
        <p:spPr>
          <a:xfrm flipH="1">
            <a:off x="1501339" y="2129654"/>
            <a:ext cx="1" cy="15206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1" idx="2"/>
            <a:endCxn id="10" idx="0"/>
          </p:cNvCxnSpPr>
          <p:nvPr/>
        </p:nvCxnSpPr>
        <p:spPr>
          <a:xfrm>
            <a:off x="1501339" y="2743382"/>
            <a:ext cx="8" cy="275412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8" idx="2"/>
            <a:endCxn id="333" idx="0"/>
          </p:cNvCxnSpPr>
          <p:nvPr/>
        </p:nvCxnSpPr>
        <p:spPr>
          <a:xfrm flipH="1">
            <a:off x="1501336" y="3997367"/>
            <a:ext cx="1345" cy="9233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3" idx="2"/>
            <a:endCxn id="14" idx="0"/>
          </p:cNvCxnSpPr>
          <p:nvPr/>
        </p:nvCxnSpPr>
        <p:spPr>
          <a:xfrm>
            <a:off x="1501338" y="5528768"/>
            <a:ext cx="1343" cy="19753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5" idx="3"/>
          </p:cNvCxnSpPr>
          <p:nvPr/>
        </p:nvCxnSpPr>
        <p:spPr>
          <a:xfrm>
            <a:off x="2227167" y="6290873"/>
            <a:ext cx="540184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3491838" y="5968809"/>
            <a:ext cx="0" cy="18356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3491829" y="2445505"/>
            <a:ext cx="9" cy="18991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endCxn id="31" idx="2"/>
          </p:cNvCxnSpPr>
          <p:nvPr/>
        </p:nvCxnSpPr>
        <p:spPr>
          <a:xfrm flipV="1">
            <a:off x="3491829" y="2037321"/>
            <a:ext cx="9" cy="131186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14" idx="2"/>
            <a:endCxn id="15" idx="0"/>
          </p:cNvCxnSpPr>
          <p:nvPr/>
        </p:nvCxnSpPr>
        <p:spPr>
          <a:xfrm>
            <a:off x="1502681" y="6003306"/>
            <a:ext cx="0" cy="14906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3491826" y="3375967"/>
            <a:ext cx="5" cy="15973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21" idx="0"/>
          </p:cNvCxnSpPr>
          <p:nvPr/>
        </p:nvCxnSpPr>
        <p:spPr>
          <a:xfrm flipV="1">
            <a:off x="3491827" y="4689043"/>
            <a:ext cx="1" cy="18084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0" idx="2"/>
            <a:endCxn id="8" idx="0"/>
          </p:cNvCxnSpPr>
          <p:nvPr/>
        </p:nvCxnSpPr>
        <p:spPr>
          <a:xfrm>
            <a:off x="1501347" y="3295793"/>
            <a:ext cx="1334" cy="5524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12" idx="2"/>
            <a:endCxn id="13" idx="0"/>
          </p:cNvCxnSpPr>
          <p:nvPr/>
        </p:nvCxnSpPr>
        <p:spPr>
          <a:xfrm>
            <a:off x="1501337" y="4814899"/>
            <a:ext cx="1" cy="25220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endCxn id="21" idx="2"/>
          </p:cNvCxnSpPr>
          <p:nvPr/>
        </p:nvCxnSpPr>
        <p:spPr>
          <a:xfrm flipH="1" flipV="1">
            <a:off x="3491827" y="5516221"/>
            <a:ext cx="12" cy="175591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 flipH="1" flipV="1">
            <a:off x="3491826" y="3812701"/>
            <a:ext cx="8" cy="16912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flipV="1">
            <a:off x="3491828" y="4258823"/>
            <a:ext cx="6" cy="15322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2767351" y="2635423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Leak Check</a:t>
            </a:r>
            <a:endParaRPr lang="en-US" sz="1200" dirty="0"/>
          </a:p>
        </p:txBody>
      </p:sp>
      <p:cxnSp>
        <p:nvCxnSpPr>
          <p:cNvPr id="176" name="Straight Arrow Connector 175"/>
          <p:cNvCxnSpPr/>
          <p:nvPr/>
        </p:nvCxnSpPr>
        <p:spPr>
          <a:xfrm flipV="1">
            <a:off x="3491831" y="2912422"/>
            <a:ext cx="7" cy="186546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TextBox 217"/>
          <p:cNvSpPr txBox="1"/>
          <p:nvPr/>
        </p:nvSpPr>
        <p:spPr>
          <a:xfrm>
            <a:off x="5158356" y="1409535"/>
            <a:ext cx="1448973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/>
              <a:t>Cavity after mechanical fabrication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5158353" y="2174965"/>
            <a:ext cx="144897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EP 110 or </a:t>
            </a:r>
          </a:p>
          <a:p>
            <a:pPr algn="ctr"/>
            <a:r>
              <a:rPr lang="en-US" sz="1200" dirty="0" smtClean="0"/>
              <a:t>EP 140 um</a:t>
            </a:r>
            <a:endParaRPr lang="en-US" sz="1200" dirty="0"/>
          </a:p>
        </p:txBody>
      </p:sp>
      <p:sp>
        <p:nvSpPr>
          <p:cNvPr id="220" name="TextBox 219"/>
          <p:cNvSpPr txBox="1"/>
          <p:nvPr/>
        </p:nvSpPr>
        <p:spPr>
          <a:xfrm>
            <a:off x="5159697" y="3892251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Ethanol Rinse</a:t>
            </a:r>
            <a:endParaRPr lang="en-US" sz="1200" dirty="0"/>
          </a:p>
        </p:txBody>
      </p:sp>
      <p:sp>
        <p:nvSpPr>
          <p:cNvPr id="221" name="TextBox 220"/>
          <p:cNvSpPr txBox="1"/>
          <p:nvPr/>
        </p:nvSpPr>
        <p:spPr>
          <a:xfrm>
            <a:off x="5158355" y="3198740"/>
            <a:ext cx="144897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External 20 um BCP</a:t>
            </a:r>
            <a:endParaRPr lang="en-US" sz="1200" dirty="0"/>
          </a:p>
        </p:txBody>
      </p:sp>
      <p:sp>
        <p:nvSpPr>
          <p:cNvPr id="222" name="TextBox 221"/>
          <p:cNvSpPr txBox="1"/>
          <p:nvPr/>
        </p:nvSpPr>
        <p:spPr>
          <a:xfrm>
            <a:off x="5159697" y="2751749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Short HPR</a:t>
            </a:r>
            <a:endParaRPr lang="en-US" sz="1200" dirty="0"/>
          </a:p>
        </p:txBody>
      </p:sp>
      <p:sp>
        <p:nvSpPr>
          <p:cNvPr id="223" name="TextBox 222"/>
          <p:cNvSpPr txBox="1"/>
          <p:nvPr/>
        </p:nvSpPr>
        <p:spPr>
          <a:xfrm>
            <a:off x="5158354" y="4443451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800C HT Bake</a:t>
            </a:r>
            <a:endParaRPr lang="en-US" sz="1200" dirty="0"/>
          </a:p>
        </p:txBody>
      </p:sp>
      <p:sp>
        <p:nvSpPr>
          <p:cNvPr id="224" name="TextBox 223"/>
          <p:cNvSpPr txBox="1"/>
          <p:nvPr/>
        </p:nvSpPr>
        <p:spPr>
          <a:xfrm>
            <a:off x="5159697" y="4972955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RF Tuning</a:t>
            </a:r>
            <a:endParaRPr lang="en-US" sz="1200" dirty="0"/>
          </a:p>
        </p:txBody>
      </p:sp>
      <p:sp>
        <p:nvSpPr>
          <p:cNvPr id="225" name="TextBox 224"/>
          <p:cNvSpPr txBox="1"/>
          <p:nvPr/>
        </p:nvSpPr>
        <p:spPr>
          <a:xfrm>
            <a:off x="5159697" y="5455941"/>
            <a:ext cx="149448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EP 40 um or</a:t>
            </a:r>
          </a:p>
          <a:p>
            <a:pPr algn="ctr"/>
            <a:r>
              <a:rPr lang="en-US" sz="1200" dirty="0" smtClean="0"/>
              <a:t>Flash BCP 10 um</a:t>
            </a:r>
            <a:endParaRPr lang="en-US" sz="1200" dirty="0"/>
          </a:p>
        </p:txBody>
      </p:sp>
      <p:sp>
        <p:nvSpPr>
          <p:cNvPr id="226" name="TextBox 225"/>
          <p:cNvSpPr txBox="1"/>
          <p:nvPr/>
        </p:nvSpPr>
        <p:spPr>
          <a:xfrm>
            <a:off x="7046946" y="5819177"/>
            <a:ext cx="1448973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Ethanol Rinse when final EP applied</a:t>
            </a:r>
            <a:endParaRPr lang="en-US" sz="1200" dirty="0"/>
          </a:p>
        </p:txBody>
      </p:sp>
      <p:cxnSp>
        <p:nvCxnSpPr>
          <p:cNvPr id="227" name="Straight Arrow Connector 226"/>
          <p:cNvCxnSpPr>
            <a:stCxn id="218" idx="2"/>
            <a:endCxn id="219" idx="0"/>
          </p:cNvCxnSpPr>
          <p:nvPr/>
        </p:nvCxnSpPr>
        <p:spPr>
          <a:xfrm flipH="1">
            <a:off x="5882840" y="2055866"/>
            <a:ext cx="3" cy="11909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>
            <a:stCxn id="221" idx="2"/>
            <a:endCxn id="220" idx="0"/>
          </p:cNvCxnSpPr>
          <p:nvPr/>
        </p:nvCxnSpPr>
        <p:spPr>
          <a:xfrm>
            <a:off x="5882842" y="3660405"/>
            <a:ext cx="1342" cy="231846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19" idx="2"/>
            <a:endCxn id="222" idx="0"/>
          </p:cNvCxnSpPr>
          <p:nvPr/>
        </p:nvCxnSpPr>
        <p:spPr>
          <a:xfrm>
            <a:off x="5882840" y="2636630"/>
            <a:ext cx="1344" cy="11511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3" idx="2"/>
            <a:endCxn id="224" idx="0"/>
          </p:cNvCxnSpPr>
          <p:nvPr/>
        </p:nvCxnSpPr>
        <p:spPr>
          <a:xfrm>
            <a:off x="5882841" y="4720450"/>
            <a:ext cx="1343" cy="25250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>
            <a:stCxn id="220" idx="2"/>
            <a:endCxn id="223" idx="0"/>
          </p:cNvCxnSpPr>
          <p:nvPr/>
        </p:nvCxnSpPr>
        <p:spPr>
          <a:xfrm flipH="1">
            <a:off x="5882841" y="4169250"/>
            <a:ext cx="1343" cy="274201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>
            <a:stCxn id="222" idx="2"/>
            <a:endCxn id="221" idx="0"/>
          </p:cNvCxnSpPr>
          <p:nvPr/>
        </p:nvCxnSpPr>
        <p:spPr>
          <a:xfrm flipH="1">
            <a:off x="5882842" y="3028748"/>
            <a:ext cx="1342" cy="169992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extBox 234"/>
          <p:cNvSpPr txBox="1"/>
          <p:nvPr/>
        </p:nvSpPr>
        <p:spPr>
          <a:xfrm>
            <a:off x="7046944" y="3808103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Long HPR</a:t>
            </a:r>
            <a:endParaRPr lang="en-US" sz="1200" dirty="0"/>
          </a:p>
        </p:txBody>
      </p:sp>
      <p:sp>
        <p:nvSpPr>
          <p:cNvPr id="236" name="TextBox 235"/>
          <p:cNvSpPr txBox="1"/>
          <p:nvPr/>
        </p:nvSpPr>
        <p:spPr>
          <a:xfrm>
            <a:off x="7046949" y="3404996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Final Assembly</a:t>
            </a:r>
            <a:endParaRPr lang="en-US" sz="1200" dirty="0"/>
          </a:p>
        </p:txBody>
      </p:sp>
      <p:sp>
        <p:nvSpPr>
          <p:cNvPr id="237" name="TextBox 236"/>
          <p:cNvSpPr txBox="1"/>
          <p:nvPr/>
        </p:nvSpPr>
        <p:spPr>
          <a:xfrm>
            <a:off x="7046956" y="5419960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Long HPR</a:t>
            </a:r>
            <a:endParaRPr lang="en-US" sz="1200" dirty="0"/>
          </a:p>
        </p:txBody>
      </p:sp>
      <p:sp>
        <p:nvSpPr>
          <p:cNvPr id="238" name="TextBox 237"/>
          <p:cNvSpPr txBox="1"/>
          <p:nvPr/>
        </p:nvSpPr>
        <p:spPr>
          <a:xfrm>
            <a:off x="7046944" y="4634699"/>
            <a:ext cx="1448973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Helium Tank Welding</a:t>
            </a:r>
          </a:p>
          <a:p>
            <a:pPr algn="ctr"/>
            <a:r>
              <a:rPr lang="en-US" sz="1200" dirty="0" smtClean="0"/>
              <a:t>Procedure</a:t>
            </a:r>
            <a:endParaRPr lang="en-US" sz="1200" dirty="0"/>
          </a:p>
        </p:txBody>
      </p:sp>
      <p:sp>
        <p:nvSpPr>
          <p:cNvPr id="239" name="TextBox 238"/>
          <p:cNvSpPr txBox="1"/>
          <p:nvPr/>
        </p:nvSpPr>
        <p:spPr>
          <a:xfrm>
            <a:off x="7046952" y="4229510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VT Assembly</a:t>
            </a:r>
            <a:endParaRPr lang="en-US" sz="1200" dirty="0"/>
          </a:p>
        </p:txBody>
      </p:sp>
      <p:sp>
        <p:nvSpPr>
          <p:cNvPr id="240" name="TextBox 239"/>
          <p:cNvSpPr txBox="1"/>
          <p:nvPr/>
        </p:nvSpPr>
        <p:spPr>
          <a:xfrm>
            <a:off x="5158352" y="6092164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Standard HPR</a:t>
            </a:r>
            <a:endParaRPr lang="en-US" sz="1200" dirty="0"/>
          </a:p>
        </p:txBody>
      </p:sp>
      <p:sp>
        <p:nvSpPr>
          <p:cNvPr id="241" name="TextBox 240"/>
          <p:cNvSpPr txBox="1"/>
          <p:nvPr/>
        </p:nvSpPr>
        <p:spPr>
          <a:xfrm>
            <a:off x="7046944" y="1998514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HOM Tuning</a:t>
            </a:r>
            <a:endParaRPr lang="en-US" sz="1200" dirty="0"/>
          </a:p>
        </p:txBody>
      </p:sp>
      <p:sp>
        <p:nvSpPr>
          <p:cNvPr id="242" name="TextBox 241"/>
          <p:cNvSpPr txBox="1"/>
          <p:nvPr/>
        </p:nvSpPr>
        <p:spPr>
          <a:xfrm>
            <a:off x="7046956" y="1509049"/>
            <a:ext cx="1448973" cy="27699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Ship to DESY</a:t>
            </a:r>
            <a:endParaRPr lang="en-US" sz="1200" dirty="0"/>
          </a:p>
        </p:txBody>
      </p:sp>
      <p:cxnSp>
        <p:nvCxnSpPr>
          <p:cNvPr id="243" name="Straight Arrow Connector 242"/>
          <p:cNvCxnSpPr>
            <a:stCxn id="250" idx="0"/>
            <a:endCxn id="318" idx="2"/>
          </p:cNvCxnSpPr>
          <p:nvPr/>
        </p:nvCxnSpPr>
        <p:spPr>
          <a:xfrm flipV="1">
            <a:off x="7771443" y="2737178"/>
            <a:ext cx="0" cy="21879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41" idx="0"/>
            <a:endCxn id="242" idx="2"/>
          </p:cNvCxnSpPr>
          <p:nvPr/>
        </p:nvCxnSpPr>
        <p:spPr>
          <a:xfrm flipV="1">
            <a:off x="7771431" y="1786048"/>
            <a:ext cx="12" cy="212466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35" idx="0"/>
            <a:endCxn id="236" idx="2"/>
          </p:cNvCxnSpPr>
          <p:nvPr/>
        </p:nvCxnSpPr>
        <p:spPr>
          <a:xfrm flipV="1">
            <a:off x="7771431" y="3681995"/>
            <a:ext cx="5" cy="12610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38" idx="0"/>
            <a:endCxn id="239" idx="2"/>
          </p:cNvCxnSpPr>
          <p:nvPr/>
        </p:nvCxnSpPr>
        <p:spPr>
          <a:xfrm flipV="1">
            <a:off x="7771431" y="4506509"/>
            <a:ext cx="8" cy="12819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>
            <a:off x="6607325" y="6217785"/>
            <a:ext cx="450405" cy="128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>
            <a:stCxn id="239" idx="0"/>
            <a:endCxn id="235" idx="2"/>
          </p:cNvCxnSpPr>
          <p:nvPr/>
        </p:nvCxnSpPr>
        <p:spPr>
          <a:xfrm flipH="1" flipV="1">
            <a:off x="7771431" y="4085102"/>
            <a:ext cx="8" cy="14440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237" idx="0"/>
            <a:endCxn id="238" idx="2"/>
          </p:cNvCxnSpPr>
          <p:nvPr/>
        </p:nvCxnSpPr>
        <p:spPr>
          <a:xfrm flipH="1" flipV="1">
            <a:off x="7771431" y="5281030"/>
            <a:ext cx="12" cy="13893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extBox 249"/>
          <p:cNvSpPr txBox="1"/>
          <p:nvPr/>
        </p:nvSpPr>
        <p:spPr>
          <a:xfrm>
            <a:off x="7046956" y="2955977"/>
            <a:ext cx="1448973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Leak Check</a:t>
            </a:r>
            <a:endParaRPr lang="en-US" sz="1200" dirty="0"/>
          </a:p>
        </p:txBody>
      </p:sp>
      <p:cxnSp>
        <p:nvCxnSpPr>
          <p:cNvPr id="251" name="Straight Arrow Connector 250"/>
          <p:cNvCxnSpPr>
            <a:stCxn id="236" idx="0"/>
            <a:endCxn id="250" idx="2"/>
          </p:cNvCxnSpPr>
          <p:nvPr/>
        </p:nvCxnSpPr>
        <p:spPr>
          <a:xfrm flipV="1">
            <a:off x="7771436" y="3232976"/>
            <a:ext cx="7" cy="17202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6" idx="0"/>
            <a:endCxn id="237" idx="2"/>
          </p:cNvCxnSpPr>
          <p:nvPr/>
        </p:nvCxnSpPr>
        <p:spPr>
          <a:xfrm flipV="1">
            <a:off x="7771433" y="5696959"/>
            <a:ext cx="10" cy="12221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TextBox 317"/>
          <p:cNvSpPr txBox="1"/>
          <p:nvPr/>
        </p:nvSpPr>
        <p:spPr>
          <a:xfrm>
            <a:off x="7046956" y="2460179"/>
            <a:ext cx="1448973" cy="2769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120C bake</a:t>
            </a:r>
            <a:endParaRPr lang="en-US" sz="1200" dirty="0"/>
          </a:p>
        </p:txBody>
      </p:sp>
      <p:cxnSp>
        <p:nvCxnSpPr>
          <p:cNvPr id="325" name="Straight Arrow Connector 324"/>
          <p:cNvCxnSpPr>
            <a:stCxn id="318" idx="0"/>
            <a:endCxn id="241" idx="2"/>
          </p:cNvCxnSpPr>
          <p:nvPr/>
        </p:nvCxnSpPr>
        <p:spPr>
          <a:xfrm flipH="1" flipV="1">
            <a:off x="7771431" y="2275513"/>
            <a:ext cx="12" cy="184666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TextBox 332"/>
          <p:cNvSpPr txBox="1"/>
          <p:nvPr/>
        </p:nvSpPr>
        <p:spPr>
          <a:xfrm>
            <a:off x="776849" y="4089700"/>
            <a:ext cx="1448973" cy="2769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US Degrease</a:t>
            </a:r>
            <a:endParaRPr lang="en-US" sz="1200" dirty="0"/>
          </a:p>
        </p:txBody>
      </p:sp>
      <p:sp>
        <p:nvSpPr>
          <p:cNvPr id="400" name="Oval 399"/>
          <p:cNvSpPr/>
          <p:nvPr/>
        </p:nvSpPr>
        <p:spPr>
          <a:xfrm>
            <a:off x="691688" y="6009791"/>
            <a:ext cx="1619293" cy="647581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3" name="TextBox 412"/>
          <p:cNvSpPr txBox="1"/>
          <p:nvPr/>
        </p:nvSpPr>
        <p:spPr>
          <a:xfrm>
            <a:off x="7473925" y="2183179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X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5605446" y="3596541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X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7473912" y="5764799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X</a:t>
            </a:r>
            <a:endParaRPr lang="en-US" dirty="0"/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5881495" y="5251844"/>
            <a:ext cx="1343" cy="25250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880152" y="5882757"/>
            <a:ext cx="1343" cy="25250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567807" y="1118856"/>
            <a:ext cx="3872458" cy="54214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4890671" y="1118855"/>
            <a:ext cx="3872458" cy="54149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/>
          <p:nvPr/>
        </p:nvSpPr>
        <p:spPr>
          <a:xfrm>
            <a:off x="682211" y="4956434"/>
            <a:ext cx="1619293" cy="647581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/>
          <p:nvPr/>
        </p:nvSpPr>
        <p:spPr>
          <a:xfrm>
            <a:off x="5097291" y="2067715"/>
            <a:ext cx="1619293" cy="647581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5093316" y="5367033"/>
            <a:ext cx="1619293" cy="647581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5070505" y="4252221"/>
            <a:ext cx="1619293" cy="647581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693034" y="3364459"/>
            <a:ext cx="1619293" cy="647581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Title 2"/>
          <p:cNvSpPr txBox="1">
            <a:spLocks/>
          </p:cNvSpPr>
          <p:nvPr/>
        </p:nvSpPr>
        <p:spPr>
          <a:xfrm>
            <a:off x="567808" y="1118855"/>
            <a:ext cx="3872458" cy="3513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dirty="0" smtClean="0">
                <a:latin typeface="Calibri Light" panose="020F0302020204030204" pitchFamily="34" charset="0"/>
              </a:rPr>
              <a:t>LCLS-II Recipe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9" name="Title 2"/>
          <p:cNvSpPr txBox="1">
            <a:spLocks/>
          </p:cNvSpPr>
          <p:nvPr/>
        </p:nvSpPr>
        <p:spPr>
          <a:xfrm>
            <a:off x="4890671" y="1118855"/>
            <a:ext cx="3872458" cy="3513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dirty="0" smtClean="0">
                <a:latin typeface="Calibri Light" panose="020F0302020204030204" pitchFamily="34" charset="0"/>
              </a:rPr>
              <a:t>XFEL Recipe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0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"/>
          <p:cNvSpPr txBox="1">
            <a:spLocks/>
          </p:cNvSpPr>
          <p:nvPr/>
        </p:nvSpPr>
        <p:spPr>
          <a:xfrm>
            <a:off x="103099" y="1200019"/>
            <a:ext cx="8878169" cy="18950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</a:rPr>
              <a:t>HOM damping requirements: </a:t>
            </a:r>
            <a:r>
              <a:rPr lang="en-US" sz="1600" b="1" dirty="0">
                <a:latin typeface="Calibri Light" panose="020F0302020204030204" pitchFamily="34" charset="0"/>
              </a:rPr>
              <a:t>Q</a:t>
            </a:r>
            <a:r>
              <a:rPr lang="en-US" sz="1600" b="1" baseline="-25000" dirty="0">
                <a:latin typeface="Calibri Light" panose="020F0302020204030204" pitchFamily="34" charset="0"/>
              </a:rPr>
              <a:t>ext</a:t>
            </a:r>
            <a:r>
              <a:rPr lang="en-US" sz="1600" b="1" dirty="0">
                <a:latin typeface="Calibri Light" panose="020F0302020204030204" pitchFamily="34" charset="0"/>
              </a:rPr>
              <a:t> &lt; 10</a:t>
            </a:r>
            <a:r>
              <a:rPr lang="en-US" sz="1600" b="1" baseline="30000" dirty="0">
                <a:latin typeface="Calibri Light" panose="020F0302020204030204" pitchFamily="34" charset="0"/>
              </a:rPr>
              <a:t>6</a:t>
            </a:r>
            <a:r>
              <a:rPr lang="en-US" sz="1600" b="1" dirty="0">
                <a:latin typeface="Calibri Light" panose="020F0302020204030204" pitchFamily="34" charset="0"/>
              </a:rPr>
              <a:t> -10</a:t>
            </a:r>
            <a:r>
              <a:rPr lang="en-US" sz="1600" b="1" baseline="30000" dirty="0">
                <a:latin typeface="Calibri Light" panose="020F0302020204030204" pitchFamily="34" charset="0"/>
              </a:rPr>
              <a:t>7</a:t>
            </a:r>
            <a:r>
              <a:rPr lang="en-US" sz="1600" b="1" dirty="0">
                <a:latin typeface="Calibri Light" panose="020F0302020204030204" pitchFamily="34" charset="0"/>
              </a:rPr>
              <a:t> for high impedance HOMs (no hard limit</a:t>
            </a:r>
            <a:r>
              <a:rPr lang="en-US" sz="1600" b="1" dirty="0" smtClean="0">
                <a:latin typeface="Calibri Light" panose="020F0302020204030204" pitchFamily="34" charset="0"/>
              </a:rPr>
              <a:t>) </a:t>
            </a:r>
            <a:r>
              <a:rPr lang="en-US" sz="1400" dirty="0" smtClean="0">
                <a:latin typeface="Calibri Light" panose="020F0302020204030204" pitchFamily="34" charset="0"/>
              </a:rPr>
              <a:t>(</a:t>
            </a:r>
            <a:r>
              <a:rPr lang="en-US" sz="1400" dirty="0">
                <a:latin typeface="Calibri Light" panose="020F0302020204030204" pitchFamily="34" charset="0"/>
              </a:rPr>
              <a:t>LCLSII-1.1-DR-0251-R0, Table 6-5)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alibri Light" panose="020F0302020204030204" pitchFamily="34" charset="0"/>
              </a:rPr>
              <a:t>Damping requirements rather relaxed </a:t>
            </a:r>
            <a:r>
              <a:rPr lang="en-US" sz="1600" dirty="0" smtClean="0">
                <a:latin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</a:rPr>
              <a:t>(I</a:t>
            </a:r>
            <a:r>
              <a:rPr lang="en-US" sz="1600" baseline="-25000" dirty="0">
                <a:latin typeface="Calibri Light" panose="020F0302020204030204" pitchFamily="34" charset="0"/>
              </a:rPr>
              <a:t>avg,max</a:t>
            </a:r>
            <a:r>
              <a:rPr lang="en-US" sz="1600" dirty="0">
                <a:latin typeface="Calibri Light" panose="020F0302020204030204" pitchFamily="34" charset="0"/>
              </a:rPr>
              <a:t> =0.3mA at Q=300 pC, f</a:t>
            </a:r>
            <a:r>
              <a:rPr lang="en-US" sz="1600" baseline="-25000" dirty="0">
                <a:latin typeface="Calibri Light" panose="020F0302020204030204" pitchFamily="34" charset="0"/>
              </a:rPr>
              <a:t>rep</a:t>
            </a:r>
            <a:r>
              <a:rPr lang="en-US" sz="1600" dirty="0">
                <a:latin typeface="Calibri Light" panose="020F0302020204030204" pitchFamily="34" charset="0"/>
              </a:rPr>
              <a:t>=1 MHz) compared to </a:t>
            </a:r>
            <a:r>
              <a:rPr lang="en-US" sz="1600" dirty="0" smtClean="0">
                <a:latin typeface="Calibri Light" panose="020F0302020204030204" pitchFamily="34" charset="0"/>
              </a:rPr>
              <a:t>X-FEL </a:t>
            </a:r>
            <a:endParaRPr lang="en-US" sz="1600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</a:rPr>
              <a:t>Probability of HOMs close to spectral lines is </a:t>
            </a:r>
            <a:r>
              <a:rPr lang="en-US" sz="1600" dirty="0" smtClean="0">
                <a:latin typeface="Calibri Light" panose="020F0302020204030204" pitchFamily="34" charset="0"/>
              </a:rPr>
              <a:t>small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Boundary </a:t>
            </a:r>
            <a:r>
              <a:rPr lang="en-US" sz="1600" dirty="0">
                <a:latin typeface="Calibri Light" panose="020F0302020204030204" pitchFamily="34" charset="0"/>
              </a:rPr>
              <a:t>conditions above </a:t>
            </a:r>
            <a:r>
              <a:rPr lang="en-US" sz="1600" dirty="0" smtClean="0">
                <a:latin typeface="Calibri Light" panose="020F0302020204030204" pitchFamily="34" charset="0"/>
              </a:rPr>
              <a:t>tube cutoff matter, more </a:t>
            </a:r>
            <a:r>
              <a:rPr lang="en-US" sz="1600" dirty="0">
                <a:latin typeface="Calibri Light" panose="020F0302020204030204" pitchFamily="34" charset="0"/>
              </a:rPr>
              <a:t>HOM couplers </a:t>
            </a:r>
            <a:r>
              <a:rPr lang="en-US" sz="1600" dirty="0" smtClean="0">
                <a:latin typeface="Calibri Light" panose="020F0302020204030204" pitchFamily="34" charset="0"/>
              </a:rPr>
              <a:t>can contribute </a:t>
            </a:r>
            <a:r>
              <a:rPr lang="en-US" sz="1600" dirty="0">
                <a:latin typeface="Calibri Light" panose="020F0302020204030204" pitchFamily="34" charset="0"/>
              </a:rPr>
              <a:t>to damp </a:t>
            </a:r>
            <a:r>
              <a:rPr lang="en-US" sz="1600" dirty="0" smtClean="0">
                <a:latin typeface="Calibri Light" panose="020F0302020204030204" pitchFamily="34" charset="0"/>
              </a:rPr>
              <a:t>critical propagating modes (e.g. TM</a:t>
            </a:r>
            <a:r>
              <a:rPr lang="en-US" sz="1600" baseline="-25000" dirty="0" smtClean="0">
                <a:latin typeface="Calibri Light" panose="020F0302020204030204" pitchFamily="34" charset="0"/>
              </a:rPr>
              <a:t>111</a:t>
            </a:r>
            <a:r>
              <a:rPr lang="en-US" sz="1600" dirty="0" smtClean="0">
                <a:latin typeface="Calibri Light" panose="020F0302020204030204" pitchFamily="34" charset="0"/>
              </a:rPr>
              <a:t>, TE</a:t>
            </a:r>
            <a:r>
              <a:rPr lang="en-US" sz="1600" baseline="-25000" dirty="0" smtClean="0">
                <a:latin typeface="Calibri Light" panose="020F0302020204030204" pitchFamily="34" charset="0"/>
              </a:rPr>
              <a:t>121</a:t>
            </a:r>
            <a:r>
              <a:rPr lang="en-US" sz="1600" dirty="0" smtClean="0">
                <a:latin typeface="Calibri Light" panose="020F0302020204030204" pitchFamily="34" charset="0"/>
              </a:rPr>
              <a:t>)</a:t>
            </a:r>
            <a:endParaRPr lang="en-US" sz="1600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8" y="3071824"/>
            <a:ext cx="5638511" cy="35477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HOM Damping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95" y="0"/>
            <a:ext cx="3650746" cy="115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16" y="3482787"/>
            <a:ext cx="1286442" cy="122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17570" y="3154922"/>
            <a:ext cx="173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 Light" panose="020F0302020204030204" pitchFamily="34" charset="0"/>
              </a:rPr>
              <a:t>LCLS-II probe tip used</a:t>
            </a:r>
            <a:endParaRPr lang="en-US" sz="1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9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4" y="1733024"/>
            <a:ext cx="6227064" cy="460560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HOM Damping – Dipole Modes only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8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HOM Damping QC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9218" name="Picture 2" descr="D:\projects\LCLS\2015-05_EDR\Talk\figu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2" y="2434847"/>
            <a:ext cx="4644234" cy="367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Universität Rostoc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5292106"/>
            <a:ext cx="900670" cy="27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Sigillum Universität Rostock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586" y="5120002"/>
            <a:ext cx="581180" cy="6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80" y="5767672"/>
            <a:ext cx="155431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74921" y="6255980"/>
            <a:ext cx="4069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 Light" panose="020F0302020204030204" pitchFamily="34" charset="0"/>
              </a:rPr>
              <a:t>F. Marhauser, C. Potratz, “Automatization of Quality </a:t>
            </a:r>
            <a:r>
              <a:rPr lang="en-US" sz="1200" dirty="0">
                <a:latin typeface="Calibri Light" panose="020F0302020204030204" pitchFamily="34" charset="0"/>
              </a:rPr>
              <a:t>Factor </a:t>
            </a:r>
            <a:r>
              <a:rPr lang="en-US" sz="1200" dirty="0" smtClean="0">
                <a:latin typeface="Calibri Light" panose="020F0302020204030204" pitchFamily="34" charset="0"/>
              </a:rPr>
              <a:t>Measurements in </a:t>
            </a:r>
            <a:r>
              <a:rPr lang="en-US" sz="1200" dirty="0">
                <a:latin typeface="Calibri Light" panose="020F0302020204030204" pitchFamily="34" charset="0"/>
              </a:rPr>
              <a:t>RF </a:t>
            </a:r>
            <a:r>
              <a:rPr lang="en-US" sz="1200" dirty="0" smtClean="0">
                <a:latin typeface="Calibri Light" panose="020F0302020204030204" pitchFamily="34" charset="0"/>
              </a:rPr>
              <a:t>Structures”, JLAB-TN-11-008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240224" y="1264615"/>
            <a:ext cx="8671301" cy="174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 Light" panose="020F0302020204030204" pitchFamily="34" charset="0"/>
              </a:rPr>
              <a:t>External/loaded </a:t>
            </a:r>
            <a:r>
              <a:rPr lang="en-US" sz="1800" dirty="0">
                <a:latin typeface="Calibri Light" panose="020F0302020204030204" pitchFamily="34" charset="0"/>
              </a:rPr>
              <a:t>Qs can be measured in vertical Dewar to check integrity of cavities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 Light" panose="020F0302020204030204" pitchFamily="34" charset="0"/>
              </a:rPr>
              <a:t>Time-saving pole-fit routine enables </a:t>
            </a:r>
            <a:r>
              <a:rPr lang="en-US" sz="1800" dirty="0" smtClean="0">
                <a:latin typeface="Calibri Light" panose="020F0302020204030204" pitchFamily="34" charset="0"/>
              </a:rPr>
              <a:t>HOM QC </a:t>
            </a:r>
            <a:r>
              <a:rPr lang="en-US" sz="1800" dirty="0">
                <a:latin typeface="Calibri Light" panose="020F0302020204030204" pitchFamily="34" charset="0"/>
              </a:rPr>
              <a:t>check </a:t>
            </a:r>
            <a:r>
              <a:rPr lang="en-US" sz="1800" dirty="0" smtClean="0">
                <a:latin typeface="Calibri Light" panose="020F0302020204030204" pitchFamily="34" charset="0"/>
              </a:rPr>
              <a:t>of all cavities during </a:t>
            </a:r>
            <a:r>
              <a:rPr lang="en-US" sz="1800" dirty="0">
                <a:latin typeface="Calibri Light" panose="020F0302020204030204" pitchFamily="34" charset="0"/>
              </a:rPr>
              <a:t>production </a:t>
            </a:r>
            <a:r>
              <a:rPr lang="en-US" sz="1800" dirty="0" smtClean="0">
                <a:latin typeface="Calibri Light" panose="020F0302020204030204" pitchFamily="34" charset="0"/>
              </a:rPr>
              <a:t>phase</a:t>
            </a:r>
            <a:endParaRPr lang="en-US" sz="1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44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0160"/>
            <a:ext cx="6787910" cy="53614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History – Cavity Performance Goals at ~2K 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37" y="3344759"/>
            <a:ext cx="298274" cy="2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24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0160"/>
            <a:ext cx="7217679" cy="53614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History – Cavity Performance Goals at ~2K 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37" y="3344759"/>
            <a:ext cx="298274" cy="2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37" y="4807569"/>
            <a:ext cx="298274" cy="2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28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0160"/>
            <a:ext cx="7217679" cy="53614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LCLS-II high-Q</a:t>
            </a:r>
            <a:r>
              <a:rPr lang="en-US" baseline="-25000" dirty="0" smtClean="0">
                <a:latin typeface="Calibri Light" panose="020F0302020204030204" pitchFamily="34" charset="0"/>
              </a:rPr>
              <a:t>0</a:t>
            </a:r>
            <a:r>
              <a:rPr lang="en-US" dirty="0" smtClean="0">
                <a:latin typeface="Calibri Light" panose="020F0302020204030204" pitchFamily="34" charset="0"/>
              </a:rPr>
              <a:t> “Revolution”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41" y="2787326"/>
            <a:ext cx="663160" cy="2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41" y="4147284"/>
            <a:ext cx="663160" cy="2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37" y="4807569"/>
            <a:ext cx="298274" cy="2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6212187" y="2897157"/>
            <a:ext cx="0" cy="2069910"/>
          </a:xfrm>
          <a:prstGeom prst="straightConnector1">
            <a:avLst/>
          </a:prstGeom>
          <a:ln w="31750">
            <a:solidFill>
              <a:srgbClr val="7030A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19069" y="244154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N-doping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37" y="3344759"/>
            <a:ext cx="298274" cy="2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6297894" y="3489307"/>
            <a:ext cx="0" cy="760609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2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18" y="3147308"/>
            <a:ext cx="7580928" cy="334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JLab’s Vertical Tests Results for Prototype Cryomodule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73142" y="3177788"/>
            <a:ext cx="57143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 Light" panose="020F0302020204030204" pitchFamily="34" charset="0"/>
              </a:rPr>
              <a:t>at 2K - results </a:t>
            </a:r>
            <a:r>
              <a:rPr lang="en-US" sz="1400" dirty="0">
                <a:latin typeface="Calibri Light" panose="020F0302020204030204" pitchFamily="34" charset="0"/>
              </a:rPr>
              <a:t>corrected for </a:t>
            </a:r>
            <a:r>
              <a:rPr lang="en-US" sz="1400" dirty="0" smtClean="0">
                <a:latin typeface="Calibri Light" panose="020F0302020204030204" pitchFamily="34" charset="0"/>
              </a:rPr>
              <a:t>NbTi flanges (</a:t>
            </a:r>
            <a:r>
              <a:rPr lang="en-US" sz="14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-</a:t>
            </a:r>
            <a:r>
              <a:rPr lang="en-US" sz="1400" dirty="0">
                <a:latin typeface="Calibri Light" panose="020F0302020204030204" pitchFamily="34" charset="0"/>
                <a:sym typeface="Wingdings" panose="05000000000000000000" pitchFamily="2" charset="2"/>
              </a:rPr>
              <a:t>1.4 n</a:t>
            </a:r>
            <a:r>
              <a:rPr lang="el-GR" sz="1400" dirty="0">
                <a:latin typeface="Calibri Light" panose="020F0302020204030204" pitchFamily="34" charset="0"/>
                <a:sym typeface="Wingdings" panose="05000000000000000000" pitchFamily="2" charset="2"/>
              </a:rPr>
              <a:t>Ω </a:t>
            </a:r>
            <a:r>
              <a:rPr lang="en-US" sz="1400" dirty="0">
                <a:latin typeface="Calibri Light" panose="020F0302020204030204" pitchFamily="34" charset="0"/>
                <a:sym typeface="Wingdings" panose="05000000000000000000" pitchFamily="2" charset="2"/>
              </a:rPr>
              <a:t>from </a:t>
            </a:r>
            <a:r>
              <a:rPr lang="en-US" sz="1400" dirty="0" smtClean="0">
                <a:latin typeface="Calibri Light" panose="020F0302020204030204" pitchFamily="34" charset="0"/>
              </a:rPr>
              <a:t>SS</a:t>
            </a:r>
            <a:r>
              <a:rPr lang="en-US" sz="14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6341" y="6197905"/>
            <a:ext cx="446765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A. D. </a:t>
            </a:r>
            <a:r>
              <a:rPr lang="en-US" sz="1400" dirty="0" smtClean="0">
                <a:latin typeface="Calibri Light" panose="020F0302020204030204" pitchFamily="34" charset="0"/>
              </a:rPr>
              <a:t>Palczewski et al., Proc. </a:t>
            </a:r>
            <a:r>
              <a:rPr lang="en-US" sz="1400" dirty="0">
                <a:latin typeface="Calibri Light" panose="020F0302020204030204" pitchFamily="34" charset="0"/>
              </a:rPr>
              <a:t>o</a:t>
            </a:r>
            <a:r>
              <a:rPr lang="en-US" sz="1400" dirty="0" smtClean="0">
                <a:latin typeface="Calibri Light" panose="020F0302020204030204" pitchFamily="34" charset="0"/>
              </a:rPr>
              <a:t>f IPAC 2015, WEPWI029. 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3878429" y="4749138"/>
            <a:ext cx="167941" cy="167941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46521" y="4694313"/>
            <a:ext cx="125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LCLS-II spec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73702" y="1301544"/>
            <a:ext cx="8601559" cy="174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</a:rPr>
              <a:t>6 cavities qualified, 2 not yet tested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</a:rPr>
              <a:t>Result for cavities </a:t>
            </a:r>
            <a:r>
              <a:rPr lang="en-US" sz="2000" b="1" dirty="0">
                <a:solidFill>
                  <a:srgbClr val="00B050"/>
                </a:solidFill>
                <a:latin typeface="Calibri Light" panose="020F0302020204030204" pitchFamily="34" charset="0"/>
              </a:rPr>
              <a:t>obeying present LCLS-II doping recipe </a:t>
            </a:r>
            <a:r>
              <a:rPr lang="en-US" sz="2000" dirty="0">
                <a:latin typeface="Calibri Light" panose="020F0302020204030204" pitchFamily="34" charset="0"/>
              </a:rPr>
              <a:t>(N2A6 EP5):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 Light" panose="020F0302020204030204" pitchFamily="34" charset="0"/>
            </a:endParaRPr>
          </a:p>
          <a:p>
            <a:r>
              <a:rPr lang="en-US" sz="2000" dirty="0">
                <a:latin typeface="Calibri Light" panose="020F0302020204030204" pitchFamily="34" charset="0"/>
              </a:rPr>
              <a:t>	</a:t>
            </a:r>
            <a:r>
              <a:rPr lang="en-US" sz="2000" b="1" dirty="0">
                <a:solidFill>
                  <a:srgbClr val="00B050"/>
                </a:solidFill>
                <a:latin typeface="Calibri Light" panose="020F0302020204030204" pitchFamily="34" charset="0"/>
              </a:rPr>
              <a:t>&lt;Q</a:t>
            </a:r>
            <a:r>
              <a:rPr lang="en-US" sz="2000" b="1" baseline="-25000" dirty="0">
                <a:solidFill>
                  <a:srgbClr val="00B050"/>
                </a:solidFill>
                <a:latin typeface="Calibri Light" panose="020F0302020204030204" pitchFamily="34" charset="0"/>
              </a:rPr>
              <a:t>0</a:t>
            </a:r>
            <a:r>
              <a:rPr lang="en-US" sz="2000" b="1" dirty="0">
                <a:solidFill>
                  <a:srgbClr val="00B050"/>
                </a:solidFill>
                <a:latin typeface="Calibri Light" panose="020F0302020204030204" pitchFamily="34" charset="0"/>
              </a:rPr>
              <a:t>&gt; = 4e10 at 16 </a:t>
            </a:r>
            <a:r>
              <a:rPr lang="en-US" sz="2000" b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MV/m </a:t>
            </a:r>
            <a:r>
              <a:rPr lang="en-US" sz="14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(FNAL graphs missing here, all Lab’s data combined in slide 24 )</a:t>
            </a:r>
            <a:endParaRPr lang="en-US" sz="14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3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Outline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48886" y="1243584"/>
            <a:ext cx="8626533" cy="5065522"/>
          </a:xfrm>
        </p:spPr>
        <p:txBody>
          <a:bodyPr>
            <a:normAutofit/>
          </a:bodyPr>
          <a:lstStyle/>
          <a:p>
            <a:pPr marL="111125" indent="-231775">
              <a:buFont typeface="Arial" pitchFamily="34" charset="0"/>
              <a:buChar char="•"/>
            </a:pPr>
            <a:r>
              <a:rPr lang="en-US" sz="2200" dirty="0" smtClean="0">
                <a:latin typeface="Calibri Light" panose="020F0302020204030204" pitchFamily="34" charset="0"/>
              </a:rPr>
              <a:t>Why TESLA cavities?</a:t>
            </a:r>
          </a:p>
          <a:p>
            <a:pPr marL="111125" indent="-231775">
              <a:buFont typeface="Arial" pitchFamily="34" charset="0"/>
              <a:buChar char="•"/>
            </a:pPr>
            <a:r>
              <a:rPr lang="en-US" sz="2200" dirty="0" smtClean="0">
                <a:latin typeface="Calibri Light" panose="020F0302020204030204" pitchFamily="34" charset="0"/>
              </a:rPr>
              <a:t>Technical specifications used for solicitation and project responsibilities</a:t>
            </a:r>
          </a:p>
          <a:p>
            <a:pPr marL="111125" indent="-231775">
              <a:buFont typeface="Arial" pitchFamily="34" charset="0"/>
              <a:buChar char="•"/>
            </a:pPr>
            <a:r>
              <a:rPr lang="en-US" sz="2200" dirty="0" smtClean="0">
                <a:latin typeface="Calibri Light" panose="020F0302020204030204" pitchFamily="34" charset="0"/>
              </a:rPr>
              <a:t>Brief cavity development history</a:t>
            </a:r>
          </a:p>
          <a:p>
            <a:pPr marL="111125" indent="-231775">
              <a:buFont typeface="Arial" pitchFamily="34" charset="0"/>
              <a:buChar char="•"/>
            </a:pPr>
            <a:r>
              <a:rPr lang="en-US" sz="2200" dirty="0" smtClean="0">
                <a:latin typeface="Calibri Light" panose="020F0302020204030204" pitchFamily="34" charset="0"/>
              </a:rPr>
              <a:t>Design and operational parameters</a:t>
            </a:r>
          </a:p>
          <a:p>
            <a:pPr marL="111125" indent="-231775">
              <a:buFont typeface="Arial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</a:rPr>
              <a:t>Performance </a:t>
            </a:r>
            <a:r>
              <a:rPr lang="en-US" sz="2200" dirty="0" smtClean="0">
                <a:latin typeface="Calibri Light" panose="020F0302020204030204" pitchFamily="34" charset="0"/>
              </a:rPr>
              <a:t>goals</a:t>
            </a:r>
            <a:endParaRPr lang="en-US" sz="2200" dirty="0">
              <a:latin typeface="Calibri Light" panose="020F0302020204030204" pitchFamily="34" charset="0"/>
            </a:endParaRPr>
          </a:p>
          <a:p>
            <a:pPr marL="111125" indent="-231775">
              <a:buFont typeface="Arial" pitchFamily="34" charset="0"/>
              <a:buChar char="•"/>
            </a:pPr>
            <a:r>
              <a:rPr lang="en-US" sz="2200" dirty="0" smtClean="0">
                <a:latin typeface="Calibri Light" panose="020F0302020204030204" pitchFamily="34" charset="0"/>
              </a:rPr>
              <a:t>Cavity process flow recipes (LCLS-II vs. X-FEL)</a:t>
            </a:r>
          </a:p>
          <a:p>
            <a:pPr marL="111125" indent="-231775">
              <a:buFont typeface="Arial" pitchFamily="34" charset="0"/>
              <a:buChar char="•"/>
            </a:pPr>
            <a:r>
              <a:rPr lang="en-US" sz="2200" dirty="0" smtClean="0">
                <a:latin typeface="Calibri Light" panose="020F0302020204030204" pitchFamily="34" charset="0"/>
              </a:rPr>
              <a:t>Higher Order Mode (HOM) damping</a:t>
            </a:r>
          </a:p>
          <a:p>
            <a:pPr marL="111125" indent="-231775">
              <a:buFont typeface="Arial" pitchFamily="34" charset="0"/>
              <a:buChar char="•"/>
            </a:pPr>
            <a:r>
              <a:rPr lang="en-US" sz="2200" dirty="0" smtClean="0">
                <a:latin typeface="Calibri Light" panose="020F0302020204030204" pitchFamily="34" charset="0"/>
              </a:rPr>
              <a:t>How well does </a:t>
            </a:r>
            <a:r>
              <a:rPr lang="en-US" sz="2200" dirty="0">
                <a:latin typeface="Calibri Light" panose="020F0302020204030204" pitchFamily="34" charset="0"/>
              </a:rPr>
              <a:t>c</a:t>
            </a:r>
            <a:r>
              <a:rPr lang="en-US" sz="2200" dirty="0" smtClean="0">
                <a:latin typeface="Calibri Light" panose="020F0302020204030204" pitchFamily="34" charset="0"/>
              </a:rPr>
              <a:t>avity industrialization work? – X-FEL status</a:t>
            </a:r>
            <a:endParaRPr lang="en-US" sz="2200" dirty="0">
              <a:latin typeface="Calibri Light" panose="020F0302020204030204" pitchFamily="34" charset="0"/>
            </a:endParaRPr>
          </a:p>
          <a:p>
            <a:pPr marL="111125" indent="-231775">
              <a:buFont typeface="Arial" pitchFamily="34" charset="0"/>
              <a:buChar char="•"/>
            </a:pPr>
            <a:r>
              <a:rPr lang="en-US" sz="2200" dirty="0" smtClean="0">
                <a:latin typeface="Calibri Light" panose="020F0302020204030204" pitchFamily="34" charset="0"/>
              </a:rPr>
              <a:t>LCLS-II cavity </a:t>
            </a:r>
            <a:r>
              <a:rPr lang="en-US" sz="2200" dirty="0">
                <a:latin typeface="Calibri Light" panose="020F0302020204030204" pitchFamily="34" charset="0"/>
              </a:rPr>
              <a:t>p</a:t>
            </a:r>
            <a:r>
              <a:rPr lang="en-US" sz="2200" dirty="0" smtClean="0">
                <a:latin typeface="Calibri Light" panose="020F0302020204030204" pitchFamily="34" charset="0"/>
              </a:rPr>
              <a:t>rocurement </a:t>
            </a:r>
            <a:r>
              <a:rPr lang="en-US" sz="2200" dirty="0">
                <a:latin typeface="Calibri Light" panose="020F0302020204030204" pitchFamily="34" charset="0"/>
              </a:rPr>
              <a:t>s</a:t>
            </a:r>
            <a:r>
              <a:rPr lang="en-US" sz="2200" dirty="0" smtClean="0">
                <a:latin typeface="Calibri Light" panose="020F0302020204030204" pitchFamily="34" charset="0"/>
              </a:rPr>
              <a:t>tatus</a:t>
            </a:r>
          </a:p>
        </p:txBody>
      </p:sp>
    </p:spTree>
    <p:extLst>
      <p:ext uri="{BB962C8B-B14F-4D97-AF65-F5344CB8AC3E}">
        <p14:creationId xmlns:p14="http://schemas.microsoft.com/office/powerpoint/2010/main" val="325033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9" y="2516343"/>
            <a:ext cx="4399245" cy="282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pPr marL="111125" indent="-231775"/>
            <a:r>
              <a:rPr lang="en-US" sz="36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How well does industrialization work?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754900" y="4027170"/>
            <a:ext cx="4179377" cy="9489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71 CMs worth of </a:t>
            </a:r>
            <a:r>
              <a:rPr lang="en-US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cavities</a:t>
            </a:r>
            <a:br>
              <a:rPr lang="en-US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(~2x LCLS-II = 35 CMs)</a:t>
            </a:r>
          </a:p>
        </p:txBody>
      </p:sp>
      <p:sp>
        <p:nvSpPr>
          <p:cNvPr id="5" name="Oval 4"/>
          <p:cNvSpPr/>
          <p:nvPr/>
        </p:nvSpPr>
        <p:spPr>
          <a:xfrm>
            <a:off x="2739002" y="3566160"/>
            <a:ext cx="5292478" cy="17025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40360" y="5865360"/>
            <a:ext cx="2814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courtesy </a:t>
            </a:r>
            <a:r>
              <a:rPr lang="en-U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of Nick </a:t>
            </a:r>
            <a:r>
              <a:rPr lang="en-US" sz="12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Walker – DESY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from LLC-PAC meeting - LAL -, </a:t>
            </a:r>
            <a:r>
              <a:rPr lang="en-US" sz="1200" dirty="0" smtClean="0">
                <a:latin typeface="Calibri Light" panose="020F0302020204030204" pitchFamily="34" charset="0"/>
              </a:rPr>
              <a:t>April 2015 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20724"/>
            <a:ext cx="8108950" cy="56997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</a:rPr>
              <a:t>XFEL status and state-of-the-art of vendor-delivered cavities</a:t>
            </a:r>
          </a:p>
        </p:txBody>
      </p:sp>
    </p:spTree>
    <p:extLst>
      <p:ext uri="{BB962C8B-B14F-4D97-AF65-F5344CB8AC3E}">
        <p14:creationId xmlns:p14="http://schemas.microsoft.com/office/powerpoint/2010/main" val="394239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9" y="2516343"/>
            <a:ext cx="4399245" cy="282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0360" y="5865360"/>
            <a:ext cx="2814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courtesy </a:t>
            </a:r>
            <a:r>
              <a:rPr lang="en-U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of Nick </a:t>
            </a:r>
            <a:r>
              <a:rPr lang="en-US" sz="12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Walker – DESY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from LLC-PAC meeting - LAL -, </a:t>
            </a:r>
            <a:r>
              <a:rPr lang="en-US" sz="1200" dirty="0" smtClean="0">
                <a:latin typeface="Calibri Light" panose="020F0302020204030204" pitchFamily="34" charset="0"/>
              </a:rPr>
              <a:t>April 2015 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991" y="2342213"/>
            <a:ext cx="3254645" cy="33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34" y="4119465"/>
            <a:ext cx="1756878" cy="7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79620" y="5690841"/>
            <a:ext cx="43103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In </a:t>
            </a:r>
            <a:r>
              <a:rPr lang="en-US" sz="1400" dirty="0" smtClean="0">
                <a:latin typeface="Calibri Light" panose="020F0302020204030204" pitchFamily="34" charset="0"/>
              </a:rPr>
              <a:t>general: </a:t>
            </a:r>
          </a:p>
          <a:p>
            <a:r>
              <a:rPr lang="en-US" sz="1400" dirty="0" smtClean="0">
                <a:latin typeface="Calibri Light" panose="020F0302020204030204" pitchFamily="34" charset="0"/>
              </a:rPr>
              <a:t>1</a:t>
            </a:r>
            <a:r>
              <a:rPr lang="en-US" sz="1400" baseline="30000" dirty="0" smtClean="0">
                <a:latin typeface="Calibri Light" panose="020F0302020204030204" pitchFamily="34" charset="0"/>
              </a:rPr>
              <a:t>st</a:t>
            </a:r>
            <a:r>
              <a:rPr lang="en-US" sz="1400" dirty="0" smtClean="0">
                <a:latin typeface="Calibri Light" panose="020F0302020204030204" pitchFamily="34" charset="0"/>
              </a:rPr>
              <a:t> retreatment is </a:t>
            </a:r>
            <a:r>
              <a:rPr lang="en-US" sz="1400" dirty="0">
                <a:latin typeface="Calibri Light" panose="020F0302020204030204" pitchFamily="34" charset="0"/>
              </a:rPr>
              <a:t>a </a:t>
            </a:r>
            <a:r>
              <a:rPr lang="en-US" sz="1400" dirty="0" smtClean="0">
                <a:latin typeface="Calibri Light" panose="020F0302020204030204" pitchFamily="34" charset="0"/>
              </a:rPr>
              <a:t>standard High-Pressure Rinse (</a:t>
            </a:r>
            <a:r>
              <a:rPr lang="en-US" sz="1400" dirty="0">
                <a:latin typeface="Calibri Light" panose="020F0302020204030204" pitchFamily="34" charset="0"/>
              </a:rPr>
              <a:t>HPR)</a:t>
            </a:r>
          </a:p>
          <a:p>
            <a:r>
              <a:rPr lang="en-US" sz="1400" dirty="0" smtClean="0">
                <a:latin typeface="Calibri Light" panose="020F0302020204030204" pitchFamily="34" charset="0"/>
              </a:rPr>
              <a:t>2</a:t>
            </a:r>
            <a:r>
              <a:rPr lang="en-US" sz="1400" baseline="30000" dirty="0" smtClean="0">
                <a:latin typeface="Calibri Light" panose="020F0302020204030204" pitchFamily="34" charset="0"/>
              </a:rPr>
              <a:t>nd</a:t>
            </a:r>
            <a:r>
              <a:rPr lang="en-US" sz="1400" dirty="0" smtClean="0">
                <a:latin typeface="Calibri Light" panose="020F0302020204030204" pitchFamily="34" charset="0"/>
              </a:rPr>
              <a:t> (if </a:t>
            </a:r>
            <a:r>
              <a:rPr lang="en-US" sz="1400" dirty="0">
                <a:latin typeface="Calibri Light" panose="020F0302020204030204" pitchFamily="34" charset="0"/>
              </a:rPr>
              <a:t>required) </a:t>
            </a:r>
            <a:r>
              <a:rPr lang="en-US" sz="1400" dirty="0" smtClean="0">
                <a:latin typeface="Calibri Light" panose="020F0302020204030204" pitchFamily="34" charset="0"/>
              </a:rPr>
              <a:t>is BCP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pPr marL="111125" indent="-231775"/>
            <a:r>
              <a:rPr lang="en-US" sz="36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How well does industrialization work?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20724"/>
            <a:ext cx="8108950" cy="56997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</a:rPr>
              <a:t>XFEL status and state-of-the-art of vendor-delivered cavities</a:t>
            </a:r>
          </a:p>
        </p:txBody>
      </p:sp>
    </p:spTree>
    <p:extLst>
      <p:ext uri="{BB962C8B-B14F-4D97-AF65-F5344CB8AC3E}">
        <p14:creationId xmlns:p14="http://schemas.microsoft.com/office/powerpoint/2010/main" val="296385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9" y="2516343"/>
            <a:ext cx="4399245" cy="282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0360" y="5865360"/>
            <a:ext cx="2814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courtesy </a:t>
            </a:r>
            <a:r>
              <a:rPr lang="en-US" sz="1200" dirty="0">
                <a:solidFill>
                  <a:srgbClr val="000000"/>
                </a:solidFill>
                <a:latin typeface="Calibri Light" panose="020F0302020204030204" pitchFamily="34" charset="0"/>
              </a:rPr>
              <a:t>of Nick </a:t>
            </a:r>
            <a:r>
              <a:rPr lang="en-US" sz="12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Walker – DESY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from LLC-PAC meeting - LAL -, </a:t>
            </a:r>
            <a:r>
              <a:rPr lang="en-US" sz="1200" dirty="0" smtClean="0">
                <a:latin typeface="Calibri Light" panose="020F0302020204030204" pitchFamily="34" charset="0"/>
              </a:rPr>
              <a:t>April 2015 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50" y="2044815"/>
            <a:ext cx="2460472" cy="286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pPr marL="111125" indent="-231775"/>
            <a:r>
              <a:rPr lang="en-US" sz="36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How well does industrialization work?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20724"/>
            <a:ext cx="8108950" cy="56997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</a:rPr>
              <a:t>XFEL status and state-of-the-art of vendor-delivered cavities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45488" y="4988197"/>
            <a:ext cx="4198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 Light" panose="020F0302020204030204" pitchFamily="34" charset="0"/>
              </a:rPr>
              <a:t>Usable gradient, i.e. </a:t>
            </a:r>
            <a:r>
              <a:rPr lang="en-US" dirty="0" smtClean="0">
                <a:latin typeface="Calibri Light" panose="020F0302020204030204" pitchFamily="34" charset="0"/>
              </a:rPr>
              <a:t>minimum </a:t>
            </a:r>
            <a:r>
              <a:rPr lang="en-US" dirty="0">
                <a:latin typeface="Calibri Light" panose="020F0302020204030204" pitchFamily="34" charset="0"/>
              </a:rPr>
              <a:t>of the </a:t>
            </a:r>
            <a:r>
              <a:rPr lang="en-US" dirty="0" smtClean="0">
                <a:latin typeface="Calibri Light" panose="020F0302020204030204" pitchFamily="34" charset="0"/>
              </a:rPr>
              <a:t>following gradient </a:t>
            </a:r>
            <a:r>
              <a:rPr lang="en-US" dirty="0">
                <a:latin typeface="Calibri Light" panose="020F0302020204030204" pitchFamily="34" charset="0"/>
              </a:rPr>
              <a:t>values:</a:t>
            </a:r>
          </a:p>
          <a:p>
            <a:r>
              <a:rPr lang="en-US" dirty="0">
                <a:latin typeface="Calibri Light" panose="020F0302020204030204" pitchFamily="34" charset="0"/>
              </a:rPr>
              <a:t>a</a:t>
            </a:r>
            <a:r>
              <a:rPr lang="en-US" dirty="0" smtClean="0">
                <a:latin typeface="Calibri Light" panose="020F0302020204030204" pitchFamily="34" charset="0"/>
              </a:rPr>
              <a:t>) Max </a:t>
            </a:r>
            <a:r>
              <a:rPr lang="en-US" dirty="0">
                <a:latin typeface="Calibri Light" panose="020F0302020204030204" pitchFamily="34" charset="0"/>
              </a:rPr>
              <a:t>(i.e. quench)</a:t>
            </a:r>
          </a:p>
          <a:p>
            <a:r>
              <a:rPr lang="en-US" dirty="0">
                <a:latin typeface="Calibri Light" panose="020F0302020204030204" pitchFamily="34" charset="0"/>
              </a:rPr>
              <a:t>b</a:t>
            </a:r>
            <a:r>
              <a:rPr lang="en-US" dirty="0" smtClean="0">
                <a:latin typeface="Calibri Light" panose="020F0302020204030204" pitchFamily="34" charset="0"/>
              </a:rPr>
              <a:t>) Q</a:t>
            </a:r>
            <a:r>
              <a:rPr lang="en-US" baseline="-25000" dirty="0" smtClean="0">
                <a:latin typeface="Calibri Light" panose="020F0302020204030204" pitchFamily="34" charset="0"/>
              </a:rPr>
              <a:t>0</a:t>
            </a:r>
            <a:r>
              <a:rPr lang="en-US" dirty="0" smtClean="0">
                <a:latin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</a:rPr>
              <a:t>= </a:t>
            </a:r>
            <a:r>
              <a:rPr lang="en-US" dirty="0" smtClean="0">
                <a:latin typeface="Calibri Light" panose="020F0302020204030204" pitchFamily="34" charset="0"/>
              </a:rPr>
              <a:t>1e10</a:t>
            </a:r>
            <a:endParaRPr lang="en-US" dirty="0">
              <a:latin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</a:rPr>
              <a:t>c</a:t>
            </a:r>
            <a:r>
              <a:rPr lang="en-US" dirty="0" smtClean="0">
                <a:latin typeface="Calibri Light" panose="020F0302020204030204" pitchFamily="34" charset="0"/>
              </a:rPr>
              <a:t>) X-ray </a:t>
            </a:r>
            <a:r>
              <a:rPr lang="en-US" dirty="0">
                <a:latin typeface="Calibri Light" panose="020F0302020204030204" pitchFamily="34" charset="0"/>
              </a:rPr>
              <a:t>1 (top) threshold</a:t>
            </a:r>
          </a:p>
          <a:p>
            <a:r>
              <a:rPr lang="en-US" dirty="0">
                <a:latin typeface="Calibri Light" panose="020F0302020204030204" pitchFamily="34" charset="0"/>
              </a:rPr>
              <a:t>d</a:t>
            </a:r>
            <a:r>
              <a:rPr lang="en-US" dirty="0" smtClean="0">
                <a:latin typeface="Calibri Light" panose="020F0302020204030204" pitchFamily="34" charset="0"/>
              </a:rPr>
              <a:t>) X-ray </a:t>
            </a:r>
            <a:r>
              <a:rPr lang="en-US" dirty="0">
                <a:latin typeface="Calibri Light" panose="020F0302020204030204" pitchFamily="34" charset="0"/>
              </a:rPr>
              <a:t>2 (bottom) threshold</a:t>
            </a:r>
            <a:endParaRPr lang="en-US" b="1" dirty="0">
              <a:latin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285" y="1733092"/>
            <a:ext cx="1834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As “received” </a:t>
            </a:r>
            <a:r>
              <a:rPr lang="en-US" dirty="0" smtClean="0">
                <a:latin typeface="Calibri Light" panose="020F0302020204030204" pitchFamily="34" charset="0"/>
              </a:rPr>
              <a:t>test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1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0160"/>
            <a:ext cx="7894336" cy="53614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History – Vertical Cavity Performance Milestones at ~2K 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438054" y="1031546"/>
            <a:ext cx="5241126" cy="4972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400" dirty="0"/>
              <a:t>n</a:t>
            </a:r>
            <a:r>
              <a:rPr lang="en-US" sz="1400" dirty="0" smtClean="0"/>
              <a:t>ote : only data included as published/presented by DESY </a:t>
            </a:r>
            <a:endParaRPr lang="en-US" sz="1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386" y="3260939"/>
            <a:ext cx="298274" cy="2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961042" y="3025140"/>
            <a:ext cx="0" cy="460592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9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0160"/>
            <a:ext cx="8220473" cy="53614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History – Vertical Cavity Performance Milestones at ~2K </a:t>
            </a:r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961042" y="3025140"/>
            <a:ext cx="0" cy="460592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999203" y="3596640"/>
            <a:ext cx="0" cy="679735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921" y="4173743"/>
            <a:ext cx="663160" cy="2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386" y="3260939"/>
            <a:ext cx="298274" cy="2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96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" y="1280160"/>
            <a:ext cx="7446279" cy="5361443"/>
            <a:chOff x="457200" y="1280160"/>
            <a:chExt cx="7446279" cy="53614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280160"/>
              <a:ext cx="7446279" cy="5361443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653378" y="3751164"/>
              <a:ext cx="1395348" cy="734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93631" y="3520305"/>
              <a:ext cx="327656" cy="296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Performance Preservation in Cryomodule</a:t>
            </a:r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945925" y="3053166"/>
            <a:ext cx="0" cy="42839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46" y="3337009"/>
            <a:ext cx="298274" cy="2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415494" y="3699842"/>
            <a:ext cx="527709" cy="327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"/>
              </a:lnSpc>
            </a:pPr>
            <a:r>
              <a:rPr lang="en-US" sz="800" dirty="0" smtClean="0"/>
              <a:t>4 old</a:t>
            </a:r>
          </a:p>
          <a:p>
            <a:pPr>
              <a:lnSpc>
                <a:spcPts val="600"/>
              </a:lnSpc>
            </a:pPr>
            <a:r>
              <a:rPr lang="en-US" sz="800" dirty="0"/>
              <a:t>c</a:t>
            </a:r>
            <a:r>
              <a:rPr lang="en-US" sz="800" dirty="0" smtClean="0"/>
              <a:t>avities</a:t>
            </a:r>
          </a:p>
          <a:p>
            <a:pPr>
              <a:lnSpc>
                <a:spcPts val="600"/>
              </a:lnSpc>
            </a:pPr>
            <a:r>
              <a:rPr lang="en-US" sz="800" dirty="0" smtClean="0"/>
              <a:t>used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1620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0160"/>
            <a:ext cx="7446279" cy="536144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Performance Preservation in Cryomodule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6126" y="3811314"/>
            <a:ext cx="1712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prototype CM</a:t>
            </a:r>
            <a:br>
              <a:rPr lang="en-US" sz="1400" dirty="0" smtClean="0"/>
            </a:br>
            <a:r>
              <a:rPr lang="en-US" sz="1400" dirty="0" smtClean="0"/>
              <a:t>work in progress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945925" y="3053166"/>
            <a:ext cx="0" cy="42839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953483" y="3960882"/>
            <a:ext cx="0" cy="315492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46" y="3337009"/>
            <a:ext cx="298274" cy="2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818" y="4204190"/>
            <a:ext cx="663160" cy="2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415494" y="3699842"/>
            <a:ext cx="527709" cy="327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"/>
              </a:lnSpc>
            </a:pPr>
            <a:r>
              <a:rPr lang="en-US" sz="800" dirty="0" smtClean="0"/>
              <a:t>4 old</a:t>
            </a:r>
          </a:p>
          <a:p>
            <a:pPr>
              <a:lnSpc>
                <a:spcPts val="600"/>
              </a:lnSpc>
            </a:pPr>
            <a:r>
              <a:rPr lang="en-US" sz="800" dirty="0"/>
              <a:t>c</a:t>
            </a:r>
            <a:r>
              <a:rPr lang="en-US" sz="800" dirty="0" smtClean="0"/>
              <a:t>avities</a:t>
            </a:r>
          </a:p>
          <a:p>
            <a:pPr>
              <a:lnSpc>
                <a:spcPts val="600"/>
              </a:lnSpc>
            </a:pPr>
            <a:r>
              <a:rPr lang="en-US" sz="800" dirty="0" smtClean="0"/>
              <a:t>used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3186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" y="1185767"/>
            <a:ext cx="4866861" cy="54519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Quality Assurance and Quality Control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7664" y="1230312"/>
            <a:ext cx="260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Hold Points: Red</a:t>
            </a:r>
            <a:endParaRPr lang="en-US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5843" y="6423423"/>
            <a:ext cx="3934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 Light" panose="020F0302020204030204" pitchFamily="34" charset="0"/>
              </a:rPr>
              <a:t>This process chart was developed by the cavity procurement team and the High-Q</a:t>
            </a:r>
            <a:r>
              <a:rPr lang="en-US" sz="1000" baseline="-25000" dirty="0" smtClean="0">
                <a:latin typeface="Calibri Light" panose="020F0302020204030204" pitchFamily="34" charset="0"/>
              </a:rPr>
              <a:t>0</a:t>
            </a:r>
            <a:r>
              <a:rPr lang="en-US" sz="1000" dirty="0" smtClean="0">
                <a:latin typeface="Calibri Light" panose="020F0302020204030204" pitchFamily="34" charset="0"/>
              </a:rPr>
              <a:t> team (Rev. 3)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sp>
        <p:nvSpPr>
          <p:cNvPr id="30" name="Content Placeholder 4"/>
          <p:cNvSpPr txBox="1">
            <a:spLocks/>
          </p:cNvSpPr>
          <p:nvPr/>
        </p:nvSpPr>
        <p:spPr>
          <a:xfrm>
            <a:off x="5092357" y="1599219"/>
            <a:ext cx="3828081" cy="47085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buFont typeface="+mj-lt"/>
              <a:buAutoNum type="arabicPeriod"/>
            </a:pPr>
            <a:r>
              <a:rPr lang="en-US" sz="1300" b="1" dirty="0" smtClean="0">
                <a:latin typeface="Calibri Light" panose="020F0302020204030204" pitchFamily="34" charset="0"/>
              </a:rPr>
              <a:t>After cavity mechanical fabrication</a:t>
            </a:r>
          </a:p>
          <a:p>
            <a:pPr marL="688975" lvl="1" indent="-231775" fontAlgn="auto"/>
            <a:r>
              <a:rPr lang="en-US" sz="1300" dirty="0">
                <a:latin typeface="Calibri Light" panose="020F0302020204030204" pitchFamily="34" charset="0"/>
              </a:rPr>
              <a:t>C</a:t>
            </a:r>
            <a:r>
              <a:rPr lang="en-US" sz="1300" dirty="0" smtClean="0">
                <a:latin typeface="Calibri Light" panose="020F0302020204030204" pitchFamily="34" charset="0"/>
              </a:rPr>
              <a:t>heck </a:t>
            </a:r>
            <a:r>
              <a:rPr lang="en-US" sz="1300" dirty="0">
                <a:latin typeface="Calibri Light" panose="020F0302020204030204" pitchFamily="34" charset="0"/>
              </a:rPr>
              <a:t>of all fabrication and inspection data prior to release for chemical/heat treatment processing</a:t>
            </a:r>
          </a:p>
          <a:p>
            <a:pPr lvl="1" indent="0" fontAlgn="auto">
              <a:buNone/>
            </a:pPr>
            <a:endParaRPr lang="en-US" sz="1300" dirty="0">
              <a:latin typeface="Calibri Light" panose="020F0302020204030204" pitchFamily="34" charset="0"/>
            </a:endParaRPr>
          </a:p>
          <a:p>
            <a:pPr marL="914400" lvl="1" indent="-457200" fontAlgn="auto"/>
            <a:endParaRPr lang="en-US" sz="1300" dirty="0" smtClean="0">
              <a:latin typeface="Calibri Light" panose="020F0302020204030204" pitchFamily="34" charset="0"/>
            </a:endParaRPr>
          </a:p>
          <a:p>
            <a:pPr marL="914400" lvl="1" indent="-457200" fontAlgn="auto"/>
            <a:endParaRPr lang="en-US" sz="1300" dirty="0" smtClean="0">
              <a:latin typeface="Calibri Light" panose="020F0302020204030204" pitchFamily="34" charset="0"/>
            </a:endParaRPr>
          </a:p>
          <a:p>
            <a:pPr marL="457200" indent="-457200" fontAlgn="auto">
              <a:buFont typeface="+mj-lt"/>
              <a:buAutoNum type="arabicPeriod"/>
            </a:pPr>
            <a:r>
              <a:rPr lang="en-US" sz="1300" b="1" dirty="0" smtClean="0">
                <a:latin typeface="Calibri Light" panose="020F0302020204030204" pitchFamily="34" charset="0"/>
              </a:rPr>
              <a:t> After chemical/heat treatment processing</a:t>
            </a:r>
          </a:p>
          <a:p>
            <a:pPr marL="688975" lvl="1" indent="-231775" fontAlgn="auto"/>
            <a:r>
              <a:rPr lang="en-US" sz="1300" dirty="0" smtClean="0">
                <a:latin typeface="Calibri Light" panose="020F0302020204030204" pitchFamily="34" charset="0"/>
              </a:rPr>
              <a:t>Check of all process and inspection data prior to release for final chemistry, welding of helium vessel and assembly for vertical test qualification</a:t>
            </a:r>
          </a:p>
          <a:p>
            <a:pPr marL="914400" lvl="1" indent="-457200" fontAlgn="auto"/>
            <a:endParaRPr lang="en-US" sz="1300" dirty="0" smtClean="0">
              <a:latin typeface="Calibri Light" panose="020F0302020204030204" pitchFamily="34" charset="0"/>
            </a:endParaRPr>
          </a:p>
          <a:p>
            <a:pPr marL="914400" lvl="1" indent="-457200" fontAlgn="auto"/>
            <a:endParaRPr lang="en-US" sz="1300" dirty="0">
              <a:latin typeface="Calibri Light" panose="020F0302020204030204" pitchFamily="34" charset="0"/>
            </a:endParaRPr>
          </a:p>
          <a:p>
            <a:pPr marL="914400" lvl="1" indent="-457200" fontAlgn="auto"/>
            <a:endParaRPr lang="en-US" sz="1300" dirty="0" smtClean="0">
              <a:latin typeface="Calibri Light" panose="020F0302020204030204" pitchFamily="34" charset="0"/>
            </a:endParaRPr>
          </a:p>
          <a:p>
            <a:pPr marL="914400" lvl="1" indent="-457200" fontAlgn="auto"/>
            <a:endParaRPr lang="en-US" sz="1300" dirty="0" smtClean="0">
              <a:latin typeface="Calibri Light" panose="020F0302020204030204" pitchFamily="34" charset="0"/>
            </a:endParaRPr>
          </a:p>
          <a:p>
            <a:pPr marL="457200" indent="-457200" fontAlgn="auto">
              <a:buFont typeface="+mj-lt"/>
              <a:buAutoNum type="arabicPeriod"/>
            </a:pPr>
            <a:r>
              <a:rPr lang="en-US" sz="1300" b="1" dirty="0" smtClean="0">
                <a:latin typeface="Calibri Light" panose="020F0302020204030204" pitchFamily="34" charset="0"/>
              </a:rPr>
              <a:t>After all cavity steps are complete</a:t>
            </a:r>
          </a:p>
          <a:p>
            <a:pPr marL="688975" lvl="1" indent="-231775" fontAlgn="auto"/>
            <a:r>
              <a:rPr lang="en-US" sz="1300" dirty="0" smtClean="0">
                <a:latin typeface="Calibri Light" panose="020F0302020204030204" pitchFamily="34" charset="0"/>
              </a:rPr>
              <a:t>Check of all data prior to release for shipping to FNAL &amp; JLab</a:t>
            </a:r>
            <a:endParaRPr lang="en-US" sz="13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7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0" y="1260642"/>
            <a:ext cx="8563196" cy="507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 Light" panose="020F0302020204030204" pitchFamily="34" charset="0"/>
              </a:rPr>
              <a:t>Procurement Timeline and Status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794548" y="6318254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38373" y="5394235"/>
            <a:ext cx="93968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Calibri Light" panose="020F0302020204030204" pitchFamily="34" charset="0"/>
              </a:rPr>
              <a:t>16 cavities</a:t>
            </a:r>
            <a:endParaRPr lang="en-US" sz="1400" b="1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34915" y="5658914"/>
            <a:ext cx="10310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Calibri Light" panose="020F0302020204030204" pitchFamily="34" charset="0"/>
              </a:rPr>
              <a:t>250 cavities</a:t>
            </a:r>
            <a:endParaRPr lang="en-US" sz="1400" b="1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42" y="1942461"/>
            <a:ext cx="263681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SimSun"/>
                <a:ea typeface="NSimSun"/>
                <a:sym typeface="Wingdings"/>
              </a:rPr>
              <a:t>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442" y="2215336"/>
            <a:ext cx="263681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SimSun"/>
                <a:ea typeface="NSimSun"/>
                <a:sym typeface="Wingdings"/>
              </a:rPr>
              <a:t>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8442" y="2488211"/>
            <a:ext cx="263681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SimSun"/>
                <a:ea typeface="NSimSun"/>
                <a:sym typeface="Wingdings"/>
              </a:rPr>
              <a:t>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8442" y="2761086"/>
            <a:ext cx="263681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SimSun"/>
                <a:ea typeface="NSimSun"/>
                <a:sym typeface="Wingdings"/>
              </a:rPr>
              <a:t>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8442" y="3033961"/>
            <a:ext cx="263681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SimSun"/>
                <a:ea typeface="NSimSun"/>
                <a:sym typeface="Wingdings"/>
              </a:rPr>
              <a:t>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8442" y="3306836"/>
            <a:ext cx="263681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SimSun"/>
                <a:ea typeface="NSimSun"/>
                <a:sym typeface="Wingdings"/>
              </a:rPr>
              <a:t>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8442" y="3579711"/>
            <a:ext cx="263681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SimSun"/>
                <a:ea typeface="NSimSun"/>
                <a:sym typeface="Wingdings"/>
              </a:rPr>
              <a:t>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8442" y="4125459"/>
            <a:ext cx="263681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SimSun"/>
                <a:ea typeface="NSimSun"/>
                <a:sym typeface="Wingdings"/>
              </a:rPr>
              <a:t>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3031598" y="5124558"/>
            <a:ext cx="1876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 Light" panose="020F0302020204030204" pitchFamily="34" charset="0"/>
              </a:rPr>
              <a:t>c</a:t>
            </a:r>
            <a:r>
              <a:rPr lang="en-US" sz="1400" b="1" dirty="0" smtClean="0">
                <a:latin typeface="Calibri Light" panose="020F0302020204030204" pitchFamily="34" charset="0"/>
              </a:rPr>
              <a:t>avities = 2 x # vendors</a:t>
            </a:r>
            <a:endParaRPr lang="en-US" sz="1400" b="1" dirty="0">
              <a:latin typeface="Calibri Light" panose="020F03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848168"/>
              </p:ext>
            </p:extLst>
          </p:nvPr>
        </p:nvGraphicFramePr>
        <p:xfrm>
          <a:off x="4426205" y="2029752"/>
          <a:ext cx="4417420" cy="237744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71818"/>
                <a:gridCol w="1469517"/>
                <a:gridCol w="1021312"/>
                <a:gridCol w="1354773"/>
              </a:tblGrid>
              <a:tr h="23961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Phase</a:t>
                      </a:r>
                      <a:endParaRPr lang="en-US" sz="12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Purpose</a:t>
                      </a:r>
                      <a:endParaRPr lang="en-US" sz="12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Duration</a:t>
                      </a:r>
                    </a:p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(months)</a:t>
                      </a:r>
                      <a:endParaRPr lang="en-US" sz="12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 Light" panose="020F0302020204030204" pitchFamily="34" charset="0"/>
                        </a:rPr>
                        <a:t>Cavity count</a:t>
                      </a:r>
                      <a:endParaRPr lang="en-US" sz="12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23961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</a:rPr>
                        <a:t>Prototype 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</a:rPr>
                        <a:t>in</a:t>
                      </a:r>
                      <a:r>
                        <a:rPr lang="en-US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</a:rPr>
                        <a:t> progress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</a:rPr>
                        <a:t>16*</a:t>
                      </a:r>
                    </a:p>
                  </a:txBody>
                  <a:tcPr/>
                </a:tc>
              </a:tr>
              <a:tr h="239617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 Light" panose="020F0302020204030204" pitchFamily="34" charset="0"/>
                        </a:rPr>
                        <a:t>I</a:t>
                      </a:r>
                      <a:endParaRPr lang="en-US" sz="1200" b="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 Light" panose="020F0302020204030204" pitchFamily="34" charset="0"/>
                        </a:rPr>
                        <a:t>Vendor </a:t>
                      </a:r>
                      <a:r>
                        <a:rPr lang="en-US" sz="1200" b="0" baseline="0" dirty="0" smtClean="0">
                          <a:latin typeface="Calibri Light" panose="020F0302020204030204" pitchFamily="34" charset="0"/>
                        </a:rPr>
                        <a:t>Qualification</a:t>
                      </a:r>
                      <a:endParaRPr lang="en-US" sz="1200" b="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 Light" panose="020F0302020204030204" pitchFamily="34" charset="0"/>
                        </a:rPr>
                        <a:t>~6</a:t>
                      </a:r>
                      <a:endParaRPr lang="en-US" sz="1200" b="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 Light" panose="020F0302020204030204" pitchFamily="34" charset="0"/>
                        </a:rPr>
                        <a:t>2 x (# of vendors)*</a:t>
                      </a:r>
                    </a:p>
                  </a:txBody>
                  <a:tcPr/>
                </a:tc>
              </a:tr>
              <a:tr h="147457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 Light" panose="020F0302020204030204" pitchFamily="34" charset="0"/>
                        </a:rPr>
                        <a:t>II</a:t>
                      </a:r>
                      <a:endParaRPr lang="en-US" sz="1200" b="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US" sz="1200" b="1" baseline="30000" dirty="0" smtClean="0">
                          <a:latin typeface="Calibri Light" panose="020F0302020204030204" pitchFamily="34" charset="0"/>
                        </a:rPr>
                        <a:t>st</a:t>
                      </a:r>
                      <a:r>
                        <a:rPr lang="en-US" sz="1200" b="1" baseline="0" dirty="0" smtClean="0">
                          <a:latin typeface="Calibri Light" panose="020F0302020204030204" pitchFamily="34" charset="0"/>
                        </a:rPr>
                        <a:t> Articles</a:t>
                      </a:r>
                      <a:endParaRPr lang="en-US" sz="1200" b="1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 Light" panose="020F0302020204030204" pitchFamily="34" charset="0"/>
                        </a:rPr>
                        <a:t>~6</a:t>
                      </a:r>
                      <a:endParaRPr lang="en-US" sz="1200" b="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b="1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147457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 Light" panose="020F0302020204030204" pitchFamily="34" charset="0"/>
                        </a:rPr>
                        <a:t>III</a:t>
                      </a:r>
                      <a:endParaRPr lang="en-US" sz="1200" b="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 Light" panose="020F0302020204030204" pitchFamily="34" charset="0"/>
                        </a:rPr>
                        <a:t>Full</a:t>
                      </a:r>
                      <a:r>
                        <a:rPr lang="en-US" sz="1200" b="1" baseline="0" dirty="0" smtClean="0">
                          <a:latin typeface="Calibri Light" panose="020F0302020204030204" pitchFamily="34" charset="0"/>
                        </a:rPr>
                        <a:t> Production</a:t>
                      </a:r>
                      <a:endParaRPr lang="en-US" sz="1200" b="1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 Light" panose="020F0302020204030204" pitchFamily="34" charset="0"/>
                        </a:rPr>
                        <a:t>~13</a:t>
                      </a:r>
                      <a:endParaRPr lang="en-US" sz="1200" b="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 Light" panose="020F0302020204030204" pitchFamily="34" charset="0"/>
                        </a:rPr>
                        <a:t>250</a:t>
                      </a:r>
                      <a:endParaRPr lang="en-US" sz="1200" b="1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239617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 Light" panose="020F0302020204030204" pitchFamily="34" charset="0"/>
                        </a:rPr>
                        <a:t>IV</a:t>
                      </a:r>
                      <a:endParaRPr lang="en-US" sz="1200" b="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 Light" panose="020F0302020204030204" pitchFamily="34" charset="0"/>
                        </a:rPr>
                        <a:t>Optional units</a:t>
                      </a:r>
                      <a:endParaRPr lang="en-US" sz="1200" b="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alibri Light" panose="020F0302020204030204" pitchFamily="34" charset="0"/>
                        </a:rPr>
                        <a:t>32</a:t>
                      </a:r>
                      <a:endParaRPr lang="en-US" sz="1200" b="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239617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Calibri Light" panose="020F0302020204030204" pitchFamily="34" charset="0"/>
                        </a:rPr>
                        <a:t>Order: 266 cavities (FNAL 137, JLab</a:t>
                      </a:r>
                      <a:r>
                        <a:rPr lang="en-US" sz="1000" b="0" baseline="0" dirty="0" smtClean="0">
                          <a:latin typeface="Calibri Light" panose="020F0302020204030204" pitchFamily="34" charset="0"/>
                        </a:rPr>
                        <a:t> 129), 264 required for 33 CMs, 2 spares</a:t>
                      </a:r>
                      <a:endParaRPr lang="en-US" sz="1000" b="0" dirty="0" smtClean="0">
                        <a:latin typeface="Calibri Light" panose="020F0302020204030204" pitchFamily="34" charset="0"/>
                      </a:endParaRPr>
                    </a:p>
                    <a:p>
                      <a:r>
                        <a:rPr lang="en-US" sz="1000" b="0" dirty="0" smtClean="0">
                          <a:latin typeface="Calibri Light" panose="020F0302020204030204" pitchFamily="34" charset="0"/>
                        </a:rPr>
                        <a:t>Optional: 32 cavities if required for up</a:t>
                      </a:r>
                      <a:r>
                        <a:rPr lang="en-US" sz="1000" b="0" baseline="0" dirty="0" smtClean="0">
                          <a:latin typeface="Calibri Light" panose="020F0302020204030204" pitchFamily="34" charset="0"/>
                        </a:rPr>
                        <a:t> to </a:t>
                      </a:r>
                      <a:r>
                        <a:rPr lang="en-US" sz="1000" b="0" dirty="0" smtClean="0">
                          <a:latin typeface="Calibri Light" panose="020F0302020204030204" pitchFamily="34" charset="0"/>
                        </a:rPr>
                        <a:t>298 cavities</a:t>
                      </a:r>
                      <a:endParaRPr lang="en-US" sz="1000" b="0" baseline="0" dirty="0" smtClean="0">
                        <a:latin typeface="Calibri Light" panose="020F0302020204030204" pitchFamily="34" charset="0"/>
                      </a:endParaRPr>
                    </a:p>
                    <a:p>
                      <a:r>
                        <a:rPr lang="en-US" sz="1000" b="0" baseline="0" dirty="0" smtClean="0">
                          <a:latin typeface="Calibri Light" panose="020F0302020204030204" pitchFamily="34" charset="0"/>
                        </a:rPr>
                        <a:t>* From FNAL inventory</a:t>
                      </a:r>
                      <a:endParaRPr lang="en-US" sz="1000" b="0" dirty="0" smtClean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8442" y="3852586"/>
            <a:ext cx="263681" cy="30777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NSimSun"/>
                <a:ea typeface="NSimSun"/>
                <a:sym typeface="Wingdings"/>
              </a:rPr>
              <a:t>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74432" y="4407192"/>
            <a:ext cx="1432765" cy="307777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 Light" panose="020F0302020204030204" pitchFamily="34" charset="0"/>
              </a:rPr>
              <a:t>approval pending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529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Summary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65062" y="1308962"/>
            <a:ext cx="8601559" cy="54639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1" indent="-231775"/>
            <a:r>
              <a:rPr lang="en-US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LCLS-II leverages from industrialized cavity fabrication</a:t>
            </a:r>
          </a:p>
          <a:p>
            <a:pPr marL="231775" lvl="1" indent="-231775"/>
            <a:r>
              <a:rPr lang="en-US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More than 35 X-FEL CMs have been built and cavities tested exceed specifications in the cryomodules (on average)</a:t>
            </a:r>
          </a:p>
          <a:p>
            <a:pPr marL="231775" lvl="1" indent="-231775"/>
            <a:r>
              <a:rPr lang="en-US" sz="20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X-FEL technical specifications used for production with only slight modifications</a:t>
            </a:r>
          </a:p>
          <a:p>
            <a:pPr marL="231775" lvl="1" indent="-231775"/>
            <a:r>
              <a:rPr lang="en-US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QA/QC </a:t>
            </a:r>
            <a:r>
              <a:rPr lang="en-US" sz="20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implemented to inspect cavities and process data at ‘hold points’</a:t>
            </a:r>
          </a:p>
          <a:p>
            <a:pPr marL="231775" lvl="1" indent="-231775"/>
            <a:r>
              <a:rPr lang="en-US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Present </a:t>
            </a:r>
            <a:r>
              <a:rPr lang="en-US" sz="20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N-doping recipe yields cavities with vertical performance beyond LCLS-II specification</a:t>
            </a:r>
          </a:p>
          <a:p>
            <a:pPr marL="231775" lvl="1" indent="-231775"/>
            <a:r>
              <a:rPr lang="en-US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Margin to horizontal specs similar </a:t>
            </a:r>
            <a:r>
              <a:rPr lang="en-US" sz="20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to </a:t>
            </a:r>
            <a:r>
              <a:rPr lang="en-US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X-FEL, which yields some confidence that CM performance specifications can be met for LCLS-II</a:t>
            </a:r>
          </a:p>
          <a:p>
            <a:pPr marL="231775" lvl="1" indent="-231775"/>
            <a:r>
              <a:rPr lang="en-US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First horizontal test of dressed cavity in ‘demonstration’ ¼ cryomodule successful</a:t>
            </a:r>
          </a:p>
          <a:p>
            <a:pPr marL="231775" lvl="1" indent="-231775"/>
            <a:r>
              <a:rPr lang="en-US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We </a:t>
            </a:r>
            <a:r>
              <a:rPr lang="en-US" sz="20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are prepared for Phase I (vendor qualification)</a:t>
            </a:r>
          </a:p>
          <a:p>
            <a:pPr marL="465138" lvl="2" indent="-231775"/>
            <a:r>
              <a:rPr lang="en-US" sz="18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Approval pending at </a:t>
            </a:r>
            <a:r>
              <a:rPr lang="en-US" sz="18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DoE</a:t>
            </a:r>
          </a:p>
          <a:p>
            <a:pPr marL="231775" lvl="1" indent="-231775"/>
            <a:r>
              <a:rPr lang="en-US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Prototype activities heavily in progress at labs </a:t>
            </a:r>
            <a:endParaRPr lang="en-US" sz="2000" dirty="0">
              <a:latin typeface="Calibri Light" panose="020F03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65138" lvl="2" indent="-231775"/>
            <a:endParaRPr lang="en-US" sz="1800" dirty="0">
              <a:latin typeface="Calibri Light" panose="020F03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352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Tesla Cavities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67528" y="6317611"/>
            <a:ext cx="173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courtesy of 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DESY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quarter" idx="14"/>
          </p:nvPr>
        </p:nvSpPr>
        <p:spPr>
          <a:xfrm>
            <a:off x="271220" y="1243584"/>
            <a:ext cx="8741044" cy="3320796"/>
          </a:xfrm>
        </p:spPr>
        <p:txBody>
          <a:bodyPr>
            <a:noAutofit/>
          </a:bodyPr>
          <a:lstStyle/>
          <a:p>
            <a:pPr marL="341313" lvl="1" indent="-341313"/>
            <a:r>
              <a:rPr lang="en-US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Why TESLA cavities for LCLS-II ?</a:t>
            </a:r>
            <a:endParaRPr lang="en-US" dirty="0">
              <a:latin typeface="Calibri Light" panose="020F03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3088" lvl="2" indent="-231775">
              <a:buFont typeface="Calibri Light" panose="020F0302020204030204" pitchFamily="34" charset="0"/>
              <a:buChar char="-"/>
            </a:pPr>
            <a:r>
              <a:rPr lang="en-US" sz="18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Long history at DESY: TTF, FLASH, now utilized for European X-FEL under construction </a:t>
            </a:r>
            <a:br>
              <a:rPr lang="en-US" sz="18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800" b="1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&gt; </a:t>
            </a:r>
            <a:r>
              <a:rPr lang="en-US" sz="1800" b="1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 years </a:t>
            </a:r>
            <a:r>
              <a:rPr lang="en-US" sz="1800" b="1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experience</a:t>
            </a:r>
            <a:endParaRPr lang="en-US" sz="1800" dirty="0">
              <a:latin typeface="Calibri Light" panose="020F03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3088" lvl="2" indent="-231775">
              <a:buFont typeface="Calibri Light" panose="020F0302020204030204" pitchFamily="34" charset="0"/>
              <a:buChar char="-"/>
            </a:pPr>
            <a:r>
              <a:rPr lang="en-US" sz="18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Cavities </a:t>
            </a:r>
            <a:r>
              <a:rPr lang="en-US" sz="18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employed </a:t>
            </a:r>
            <a:r>
              <a:rPr lang="en-US" sz="18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successfully </a:t>
            </a:r>
            <a:r>
              <a:rPr lang="en-US" sz="18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worldwide: </a:t>
            </a:r>
            <a:r>
              <a:rPr lang="en-US" sz="1800" b="1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&gt; 1000 TESLA cavities produced </a:t>
            </a:r>
          </a:p>
          <a:p>
            <a:pPr marL="341313" lvl="1" indent="-341313"/>
            <a:r>
              <a:rPr lang="en-US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DESY successfully transferred SRF technology to industry</a:t>
            </a:r>
            <a:endParaRPr lang="en-US" dirty="0">
              <a:latin typeface="Calibri Light" panose="020F03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3088" lvl="2" indent="-231775">
              <a:buFont typeface="Calibri Light" panose="020F0302020204030204" pitchFamily="34" charset="0"/>
              <a:buChar char="-"/>
            </a:pPr>
            <a:r>
              <a:rPr lang="en-US" sz="18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Cavities can be delivered fully dressed in Helium vessels ready to test</a:t>
            </a:r>
          </a:p>
          <a:p>
            <a:pPr marL="341313" indent="-341313">
              <a:buFont typeface="Arial" pitchFamily="34" charset="0"/>
              <a:buChar char="•"/>
            </a:pPr>
            <a:r>
              <a:rPr lang="en-US" sz="22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LCLS-II relies on </a:t>
            </a:r>
            <a:r>
              <a:rPr lang="en-US" sz="22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‘</a:t>
            </a:r>
            <a:r>
              <a:rPr lang="en-US" sz="2200" b="1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Build-to-Print</a:t>
            </a:r>
            <a:r>
              <a:rPr lang="en-US" sz="22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’ </a:t>
            </a:r>
            <a:r>
              <a:rPr lang="en-US" sz="22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manufacturing</a:t>
            </a:r>
          </a:p>
          <a:p>
            <a:pPr marL="573088" lvl="1" indent="-231775">
              <a:buFont typeface="Calibri Light" panose="020F0302020204030204" pitchFamily="34" charset="0"/>
              <a:buChar char="-"/>
            </a:pPr>
            <a:r>
              <a:rPr lang="en-US" sz="1800" dirty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Production follows precise </a:t>
            </a:r>
            <a:r>
              <a:rPr lang="en-US" sz="18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specifications (heavily based on X-FEL)</a:t>
            </a:r>
          </a:p>
          <a:p>
            <a:pPr marL="573088" lvl="1" indent="-231775">
              <a:buFont typeface="Calibri Light" panose="020F0302020204030204" pitchFamily="34" charset="0"/>
              <a:buChar char="-"/>
            </a:pPr>
            <a:r>
              <a:rPr lang="en-US" sz="1800" dirty="0">
                <a:latin typeface="Calibri Light" panose="020F0302020204030204" pitchFamily="34" charset="0"/>
              </a:rPr>
              <a:t>LCLS-II bears responsibility for cavity </a:t>
            </a:r>
            <a:r>
              <a:rPr lang="en-US" sz="1800" dirty="0" smtClean="0">
                <a:latin typeface="Calibri Light" panose="020F0302020204030204" pitchFamily="34" charset="0"/>
              </a:rPr>
              <a:t>performance (like X-FEL)</a:t>
            </a:r>
            <a:endParaRPr lang="en-US" sz="1800" dirty="0" smtClean="0">
              <a:latin typeface="Calibri Light" panose="020F03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 indent="-225425">
              <a:buFont typeface="Calibri Light" panose="020F0302020204030204" pitchFamily="34" charset="0"/>
              <a:buChar char="-"/>
            </a:pPr>
            <a:endParaRPr lang="en-US" sz="1800" dirty="0">
              <a:latin typeface="Calibri Light" panose="020F03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Picture 4" descr="D:\projects\LCLS\Travelers\Inspections\JLab\TB9AES035\Photos\IMG_9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21" y="4515629"/>
            <a:ext cx="2979972" cy="198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855560" y="4624560"/>
            <a:ext cx="205675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 Light" panose="020F0302020204030204" pitchFamily="34" charset="0"/>
              </a:rPr>
              <a:t>LCLS-II prototype CM cavity </a:t>
            </a:r>
            <a:endParaRPr lang="en-US" sz="12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7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57200" y="3416530"/>
            <a:ext cx="8108950" cy="665019"/>
          </a:xfrm>
        </p:spPr>
        <p:txBody>
          <a:bodyPr/>
          <a:lstStyle/>
          <a:p>
            <a:pPr algn="ctr"/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Procurement Status</a:t>
            </a:r>
            <a:endParaRPr lang="en-US" dirty="0">
              <a:latin typeface="Calibri Light" panose="020F03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565189"/>
              </p:ext>
            </p:extLst>
          </p:nvPr>
        </p:nvGraphicFramePr>
        <p:xfrm>
          <a:off x="105389" y="1476741"/>
          <a:ext cx="8756310" cy="357272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325245"/>
                <a:gridCol w="7431065"/>
              </a:tblGrid>
              <a:tr h="185278">
                <a:tc>
                  <a:txBody>
                    <a:bodyPr/>
                    <a:lstStyle/>
                    <a:p>
                      <a:pPr marL="115888" indent="0" algn="l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15888" indent="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Milestone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928589"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2014/09/26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31775" indent="-115888"/>
                      <a:r>
                        <a:rPr lang="en-US" sz="1400" baseline="0" dirty="0" smtClean="0">
                          <a:latin typeface="Calibri Light" panose="020F0302020204030204" pitchFamily="34" charset="0"/>
                        </a:rPr>
                        <a:t>- Source Selection Plan (SSP) established to evaluate vendor proposals and capabilities in the competitive acquisition for the LCLS-II production cavities</a:t>
                      </a:r>
                    </a:p>
                    <a:p>
                      <a:pPr marL="231775" indent="-115888"/>
                      <a:r>
                        <a:rPr lang="en-US" sz="1400" baseline="0" dirty="0" smtClean="0">
                          <a:latin typeface="Calibri Light" panose="020F0302020204030204" pitchFamily="34" charset="0"/>
                        </a:rPr>
                        <a:t>- SSP the </a:t>
                      </a:r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Source Selectio</a:t>
                      </a:r>
                      <a:r>
                        <a:rPr lang="en-US" sz="1400" baseline="0" dirty="0" smtClean="0">
                          <a:latin typeface="Calibri Light" panose="020F0302020204030204" pitchFamily="34" charset="0"/>
                        </a:rPr>
                        <a:t>n Board (SSB) officially appointed to evaluate vendor proposals including the voting members of the Technical Evaluation Team (TET)</a:t>
                      </a:r>
                    </a:p>
                  </a:txBody>
                  <a:tcPr marL="7620" marR="7620" marT="7620" marB="0" anchor="ctr"/>
                </a:tc>
              </a:tr>
              <a:tr h="134008"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2014/10/01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Request for Proposal (RFP) released (</a:t>
                      </a:r>
                      <a:r>
                        <a:rPr lang="fr-FR" sz="1400" dirty="0" smtClean="0">
                          <a:latin typeface="Calibri Light" panose="020F0302020204030204" pitchFamily="34" charset="0"/>
                        </a:rPr>
                        <a:t>solicitation JSA-14-R346481 LCLS-II Production Cavities)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34008"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2014/10/08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Pre-proposal/vendor outreach conference -  briefed prospective vendors before proposal submission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34008"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2014/12/01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Bidders’ proposals received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34008"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2015/02/26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Technical evaluation</a:t>
                      </a:r>
                      <a:r>
                        <a:rPr lang="en-US" sz="1400" baseline="0" dirty="0" smtClean="0">
                          <a:latin typeface="Calibri Light" panose="020F0302020204030204" pitchFamily="34" charset="0"/>
                        </a:rPr>
                        <a:t> summary completed by TET – price proposal released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34008"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2015/03/04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31775" indent="-115888">
                        <a:buFontTx/>
                        <a:buChar char="-"/>
                      </a:pPr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Vendor scenario recommendation presented</a:t>
                      </a:r>
                      <a:r>
                        <a:rPr lang="en-US" sz="1400" baseline="0" dirty="0" smtClean="0">
                          <a:latin typeface="Calibri Light" panose="020F0302020204030204" pitchFamily="34" charset="0"/>
                        </a:rPr>
                        <a:t> to SSB</a:t>
                      </a:r>
                    </a:p>
                    <a:p>
                      <a:pPr marL="231775" indent="-115888">
                        <a:buFontTx/>
                        <a:buChar char="-"/>
                      </a:pPr>
                      <a:r>
                        <a:rPr lang="en-US" sz="1400" baseline="0" dirty="0" smtClean="0">
                          <a:latin typeface="Calibri Light" panose="020F0302020204030204" pitchFamily="34" charset="0"/>
                        </a:rPr>
                        <a:t>Request for Final Proposal Revision to each vendor (FPR)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34008"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2015/03/11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FPRs received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34008"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2015/03/12</a:t>
                      </a:r>
                      <a:r>
                        <a:rPr lang="en-US" sz="1400" baseline="0" dirty="0" smtClean="0">
                          <a:latin typeface="Calibri Light" panose="020F0302020204030204" pitchFamily="34" charset="0"/>
                        </a:rPr>
                        <a:t>&amp;19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DOE presentations (JLab and Oak Ridge)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34008"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2015/03/31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TET award</a:t>
                      </a:r>
                      <a:r>
                        <a:rPr lang="en-US" sz="1400" baseline="0" dirty="0" smtClean="0">
                          <a:latin typeface="Calibri Light" panose="020F0302020204030204" pitchFamily="34" charset="0"/>
                        </a:rPr>
                        <a:t> recommendation completed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34008"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2015/04/07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Proposal Analysis Report (PAR) approved</a:t>
                      </a:r>
                      <a:r>
                        <a:rPr lang="en-US" sz="1400" baseline="0" dirty="0" smtClean="0">
                          <a:latin typeface="Calibri Light" panose="020F0302020204030204" pitchFamily="34" charset="0"/>
                        </a:rPr>
                        <a:t> by SO, TET chairperson, SSO and SSOA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34008"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2015/05/04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15888" indent="0"/>
                      <a:r>
                        <a:rPr lang="en-US" sz="1400" dirty="0" smtClean="0">
                          <a:latin typeface="Calibri Light" panose="020F0302020204030204" pitchFamily="34" charset="0"/>
                        </a:rPr>
                        <a:t>PAR submitted to DOE for approval</a:t>
                      </a:r>
                      <a:endParaRPr lang="en-US" sz="1400" dirty="0"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3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Best Value Evaluation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97069" y="896369"/>
            <a:ext cx="8872780" cy="568266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914400" lvl="1" indent="-682625">
              <a:lnSpc>
                <a:spcPts val="2000"/>
              </a:lnSpc>
            </a:pPr>
            <a:r>
              <a:rPr lang="en-US" sz="2000" dirty="0" smtClean="0">
                <a:latin typeface="Calibri Light" panose="020F0302020204030204" pitchFamily="34" charset="0"/>
              </a:rPr>
              <a:t>Permits </a:t>
            </a:r>
            <a:r>
              <a:rPr lang="en-US" sz="1800" dirty="0" smtClean="0">
                <a:latin typeface="Calibri Light" panose="020F0302020204030204" pitchFamily="34" charset="0"/>
              </a:rPr>
              <a:t>tradeoffs </a:t>
            </a:r>
            <a:r>
              <a:rPr lang="en-US" sz="1800" dirty="0">
                <a:latin typeface="Calibri Light" panose="020F0302020204030204" pitchFamily="34" charset="0"/>
              </a:rPr>
              <a:t>among cost and non-cost </a:t>
            </a:r>
            <a:r>
              <a:rPr lang="en-US" sz="1800" dirty="0" smtClean="0">
                <a:latin typeface="Calibri Light" panose="020F0302020204030204" pitchFamily="34" charset="0"/>
              </a:rPr>
              <a:t>factors</a:t>
            </a:r>
          </a:p>
          <a:p>
            <a:pPr marL="914400" lvl="1" indent="-682625">
              <a:lnSpc>
                <a:spcPts val="2000"/>
              </a:lnSpc>
            </a:pPr>
            <a:r>
              <a:rPr lang="en-US" sz="1800" dirty="0" smtClean="0">
                <a:latin typeface="Calibri Light" panose="020F0302020204030204" pitchFamily="34" charset="0"/>
              </a:rPr>
              <a:t>Multiple vendors scenarios analyzed</a:t>
            </a:r>
          </a:p>
          <a:p>
            <a:pPr marL="576263" lvl="2" indent="-342900">
              <a:lnSpc>
                <a:spcPts val="2000"/>
              </a:lnSpc>
              <a:buFont typeface="+mj-lt"/>
              <a:buAutoNum type="alphaUcPeriod"/>
            </a:pPr>
            <a:r>
              <a:rPr lang="en-US" sz="1600" b="1" dirty="0" smtClean="0">
                <a:latin typeface="Calibri Light" panose="020F0302020204030204" pitchFamily="34" charset="0"/>
              </a:rPr>
              <a:t>Acceptability</a:t>
            </a:r>
            <a:r>
              <a:rPr lang="en-US" sz="1600" dirty="0" smtClean="0">
                <a:latin typeface="Calibri Light" panose="020F0302020204030204" pitchFamily="34" charset="0"/>
              </a:rPr>
              <a:t> </a:t>
            </a:r>
            <a:r>
              <a:rPr lang="en-US" sz="16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latin typeface="Calibri Light" panose="020F0302020204030204" pitchFamily="34" charset="0"/>
              </a:rPr>
              <a:t> </a:t>
            </a:r>
            <a:r>
              <a:rPr lang="en-US" sz="1600" dirty="0" smtClean="0">
                <a:latin typeface="Calibri Light" panose="020F0302020204030204" pitchFamily="34" charset="0"/>
              </a:rPr>
              <a:t>based on whether all required documentation in place</a:t>
            </a:r>
          </a:p>
          <a:p>
            <a:pPr marL="576263" lvl="2" indent="-342900">
              <a:lnSpc>
                <a:spcPts val="2000"/>
              </a:lnSpc>
              <a:buFont typeface="+mj-lt"/>
              <a:buAutoNum type="alphaUcPeriod"/>
            </a:pPr>
            <a:r>
              <a:rPr lang="en-US" sz="1600" b="1" dirty="0" smtClean="0">
                <a:latin typeface="Calibri Light" panose="020F0302020204030204" pitchFamily="34" charset="0"/>
              </a:rPr>
              <a:t>Capability</a:t>
            </a:r>
            <a:r>
              <a:rPr lang="en-US" sz="1600" dirty="0" smtClean="0">
                <a:latin typeface="Calibri Light" panose="020F0302020204030204" pitchFamily="34" charset="0"/>
              </a:rPr>
              <a:t> </a:t>
            </a:r>
            <a:r>
              <a:rPr lang="en-US" sz="16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 Based on technical e</a:t>
            </a:r>
            <a:r>
              <a:rPr lang="en-US" sz="1600" dirty="0" smtClean="0">
                <a:latin typeface="Calibri Light" panose="020F0302020204030204" pitchFamily="34" charset="0"/>
              </a:rPr>
              <a:t>valuation criteria factors and subfactors</a:t>
            </a:r>
          </a:p>
          <a:p>
            <a:pPr marL="457200" lvl="3" indent="0">
              <a:lnSpc>
                <a:spcPts val="2000"/>
              </a:lnSpc>
              <a:buNone/>
            </a:pPr>
            <a:r>
              <a:rPr lang="en-US" sz="1600" dirty="0" smtClean="0">
                <a:latin typeface="Calibri Light" panose="020F0302020204030204" pitchFamily="34" charset="0"/>
              </a:rPr>
              <a:t>	</a:t>
            </a:r>
            <a:r>
              <a:rPr lang="en-US" sz="1600" u="sng" dirty="0" smtClean="0">
                <a:latin typeface="Calibri Light" panose="020F0302020204030204" pitchFamily="34" charset="0"/>
              </a:rPr>
              <a:t>Factor </a:t>
            </a:r>
            <a:r>
              <a:rPr lang="en-US" sz="1600" u="sng" dirty="0">
                <a:latin typeface="Calibri Light" panose="020F0302020204030204" pitchFamily="34" charset="0"/>
              </a:rPr>
              <a:t>1:</a:t>
            </a:r>
            <a:r>
              <a:rPr lang="en-US" sz="1600" dirty="0">
                <a:latin typeface="Calibri Light" panose="020F0302020204030204" pitchFamily="34" charset="0"/>
              </a:rPr>
              <a:t> Experience &amp; Past </a:t>
            </a:r>
            <a:r>
              <a:rPr lang="en-US" sz="1600" dirty="0" smtClean="0">
                <a:latin typeface="Calibri Light" panose="020F0302020204030204" pitchFamily="34" charset="0"/>
              </a:rPr>
              <a:t>Performance</a:t>
            </a:r>
          </a:p>
          <a:p>
            <a:pPr marL="1712913" lvl="4" indent="-1022350">
              <a:lnSpc>
                <a:spcPts val="2000"/>
              </a:lnSpc>
              <a:buNone/>
            </a:pPr>
            <a:r>
              <a:rPr lang="en-US" dirty="0" smtClean="0">
                <a:latin typeface="Calibri Light" panose="020F0302020204030204" pitchFamily="34" charset="0"/>
              </a:rPr>
              <a:t>	</a:t>
            </a:r>
            <a:r>
              <a:rPr lang="en-US" sz="1200" dirty="0" smtClean="0">
                <a:latin typeface="Calibri Light" panose="020F0302020204030204" pitchFamily="34" charset="0"/>
              </a:rPr>
              <a:t>Subfactor </a:t>
            </a:r>
            <a:r>
              <a:rPr lang="en-US" sz="1200" dirty="0">
                <a:latin typeface="Calibri Light" panose="020F0302020204030204" pitchFamily="34" charset="0"/>
              </a:rPr>
              <a:t>A: </a:t>
            </a:r>
            <a:r>
              <a:rPr lang="en-US" sz="1200" dirty="0" smtClean="0">
                <a:latin typeface="Calibri Light" panose="020F0302020204030204" pitchFamily="34" charset="0"/>
              </a:rPr>
              <a:t>Experience</a:t>
            </a:r>
          </a:p>
          <a:p>
            <a:pPr marL="1712913" lvl="4" indent="-1022350">
              <a:lnSpc>
                <a:spcPts val="2000"/>
              </a:lnSpc>
              <a:buNone/>
            </a:pPr>
            <a:r>
              <a:rPr lang="en-US" sz="1200" dirty="0" smtClean="0">
                <a:latin typeface="Calibri Light" panose="020F0302020204030204" pitchFamily="34" charset="0"/>
              </a:rPr>
              <a:t>	Subfactor </a:t>
            </a:r>
            <a:r>
              <a:rPr lang="en-US" sz="1200" dirty="0">
                <a:latin typeface="Calibri Light" panose="020F0302020204030204" pitchFamily="34" charset="0"/>
              </a:rPr>
              <a:t>B: Past </a:t>
            </a:r>
            <a:r>
              <a:rPr lang="en-US" sz="1200" dirty="0" smtClean="0">
                <a:latin typeface="Calibri Light" panose="020F0302020204030204" pitchFamily="34" charset="0"/>
              </a:rPr>
              <a:t>Performance</a:t>
            </a:r>
          </a:p>
          <a:p>
            <a:pPr marL="457200" lvl="3" indent="0">
              <a:lnSpc>
                <a:spcPts val="2000"/>
              </a:lnSpc>
              <a:buNone/>
            </a:pPr>
            <a:r>
              <a:rPr lang="en-US" sz="1600" dirty="0" smtClean="0">
                <a:latin typeface="Calibri Light" panose="020F0302020204030204" pitchFamily="34" charset="0"/>
              </a:rPr>
              <a:t>	</a:t>
            </a:r>
            <a:r>
              <a:rPr lang="en-US" sz="1600" u="sng" dirty="0" smtClean="0">
                <a:latin typeface="Calibri Light" panose="020F0302020204030204" pitchFamily="34" charset="0"/>
              </a:rPr>
              <a:t>Factor </a:t>
            </a:r>
            <a:r>
              <a:rPr lang="en-US" sz="1600" u="sng" dirty="0">
                <a:latin typeface="Calibri Light" panose="020F0302020204030204" pitchFamily="34" charset="0"/>
              </a:rPr>
              <a:t>2</a:t>
            </a:r>
            <a:r>
              <a:rPr lang="en-US" sz="1600" dirty="0">
                <a:latin typeface="Calibri Light" panose="020F0302020204030204" pitchFamily="34" charset="0"/>
              </a:rPr>
              <a:t>: Resources: Facilities, Planning, &amp; </a:t>
            </a:r>
            <a:r>
              <a:rPr lang="en-US" sz="1600" dirty="0" smtClean="0">
                <a:latin typeface="Calibri Light" panose="020F0302020204030204" pitchFamily="34" charset="0"/>
              </a:rPr>
              <a:t>Management</a:t>
            </a:r>
          </a:p>
          <a:p>
            <a:pPr marL="1712913" lvl="4" indent="-1022350">
              <a:lnSpc>
                <a:spcPts val="2000"/>
              </a:lnSpc>
              <a:buNone/>
            </a:pPr>
            <a:r>
              <a:rPr lang="en-US" dirty="0" smtClean="0">
                <a:latin typeface="Calibri Light" panose="020F0302020204030204" pitchFamily="34" charset="0"/>
              </a:rPr>
              <a:t>	</a:t>
            </a:r>
            <a:r>
              <a:rPr lang="en-US" sz="1200" dirty="0" smtClean="0">
                <a:latin typeface="Calibri Light" panose="020F0302020204030204" pitchFamily="34" charset="0"/>
              </a:rPr>
              <a:t>Subfactor </a:t>
            </a:r>
            <a:r>
              <a:rPr lang="en-US" sz="1200" dirty="0">
                <a:latin typeface="Calibri Light" panose="020F0302020204030204" pitchFamily="34" charset="0"/>
              </a:rPr>
              <a:t>A: Production Facilities &amp; </a:t>
            </a:r>
            <a:r>
              <a:rPr lang="en-US" sz="1200" dirty="0" smtClean="0">
                <a:latin typeface="Calibri Light" panose="020F0302020204030204" pitchFamily="34" charset="0"/>
              </a:rPr>
              <a:t>Equipment</a:t>
            </a:r>
          </a:p>
          <a:p>
            <a:pPr marL="1712913" lvl="4" indent="-1022350">
              <a:lnSpc>
                <a:spcPts val="2000"/>
              </a:lnSpc>
              <a:buNone/>
            </a:pPr>
            <a:r>
              <a:rPr lang="en-US" sz="1200" dirty="0" smtClean="0">
                <a:latin typeface="Calibri Light" panose="020F0302020204030204" pitchFamily="34" charset="0"/>
              </a:rPr>
              <a:t>	Subfactor </a:t>
            </a:r>
            <a:r>
              <a:rPr lang="en-US" sz="1200" dirty="0">
                <a:latin typeface="Calibri Light" panose="020F0302020204030204" pitchFamily="34" charset="0"/>
              </a:rPr>
              <a:t>B: Manufacturing Planning &amp; </a:t>
            </a:r>
            <a:r>
              <a:rPr lang="en-US" sz="1200" dirty="0" smtClean="0">
                <a:latin typeface="Calibri Light" panose="020F0302020204030204" pitchFamily="34" charset="0"/>
              </a:rPr>
              <a:t>Management</a:t>
            </a:r>
          </a:p>
          <a:p>
            <a:pPr marL="1712913" lvl="4" indent="-1022350">
              <a:lnSpc>
                <a:spcPts val="2000"/>
              </a:lnSpc>
              <a:buNone/>
            </a:pPr>
            <a:r>
              <a:rPr lang="en-US" sz="1200" dirty="0" smtClean="0">
                <a:latin typeface="Calibri Light" panose="020F0302020204030204" pitchFamily="34" charset="0"/>
              </a:rPr>
              <a:t>	Subfactor </a:t>
            </a:r>
            <a:r>
              <a:rPr lang="en-US" sz="1200" dirty="0">
                <a:latin typeface="Calibri Light" panose="020F0302020204030204" pitchFamily="34" charset="0"/>
              </a:rPr>
              <a:t>C: Production &amp; Delivery </a:t>
            </a:r>
            <a:r>
              <a:rPr lang="en-US" sz="1200" dirty="0" smtClean="0">
                <a:latin typeface="Calibri Light" panose="020F0302020204030204" pitchFamily="34" charset="0"/>
              </a:rPr>
              <a:t>Schedule</a:t>
            </a:r>
          </a:p>
          <a:p>
            <a:pPr marL="1712913" lvl="4" indent="-1022350">
              <a:lnSpc>
                <a:spcPts val="2000"/>
              </a:lnSpc>
              <a:buNone/>
            </a:pPr>
            <a:r>
              <a:rPr lang="en-US" sz="1200" dirty="0" smtClean="0">
                <a:latin typeface="Calibri Light" panose="020F0302020204030204" pitchFamily="34" charset="0"/>
              </a:rPr>
              <a:t>	Subfactor </a:t>
            </a:r>
            <a:r>
              <a:rPr lang="en-US" sz="1200" dirty="0">
                <a:latin typeface="Calibri Light" panose="020F0302020204030204" pitchFamily="34" charset="0"/>
              </a:rPr>
              <a:t>D: Commitment to R&amp;D </a:t>
            </a:r>
            <a:r>
              <a:rPr lang="en-US" sz="1200" dirty="0" smtClean="0">
                <a:latin typeface="Calibri Light" panose="020F0302020204030204" pitchFamily="34" charset="0"/>
              </a:rPr>
              <a:t>Technology</a:t>
            </a:r>
          </a:p>
          <a:p>
            <a:pPr marL="457200" lvl="3" indent="0">
              <a:lnSpc>
                <a:spcPts val="2000"/>
              </a:lnSpc>
              <a:buNone/>
            </a:pPr>
            <a:r>
              <a:rPr lang="en-US" sz="1600" dirty="0" smtClean="0">
                <a:latin typeface="Calibri Light" panose="020F0302020204030204" pitchFamily="34" charset="0"/>
              </a:rPr>
              <a:t>	</a:t>
            </a:r>
            <a:r>
              <a:rPr lang="en-US" sz="1600" u="sng" dirty="0" smtClean="0">
                <a:latin typeface="Calibri Light" panose="020F0302020204030204" pitchFamily="34" charset="0"/>
              </a:rPr>
              <a:t>Factor </a:t>
            </a:r>
            <a:r>
              <a:rPr lang="en-US" sz="1600" u="sng" dirty="0">
                <a:latin typeface="Calibri Light" panose="020F0302020204030204" pitchFamily="34" charset="0"/>
              </a:rPr>
              <a:t>3</a:t>
            </a:r>
            <a:r>
              <a:rPr lang="en-US" sz="1600" dirty="0">
                <a:latin typeface="Calibri Light" panose="020F0302020204030204" pitchFamily="34" charset="0"/>
              </a:rPr>
              <a:t>: Understanding of the </a:t>
            </a:r>
            <a:r>
              <a:rPr lang="en-US" sz="1600" dirty="0" smtClean="0">
                <a:latin typeface="Calibri Light" panose="020F0302020204030204" pitchFamily="34" charset="0"/>
              </a:rPr>
              <a:t>Requirement</a:t>
            </a:r>
          </a:p>
          <a:p>
            <a:pPr marL="1712913" lvl="4" indent="-1022350">
              <a:lnSpc>
                <a:spcPts val="2000"/>
              </a:lnSpc>
              <a:buNone/>
            </a:pPr>
            <a:r>
              <a:rPr lang="en-US" dirty="0" smtClean="0">
                <a:latin typeface="Calibri Light" panose="020F0302020204030204" pitchFamily="34" charset="0"/>
              </a:rPr>
              <a:t>	</a:t>
            </a:r>
            <a:r>
              <a:rPr lang="en-US" sz="1200" dirty="0" smtClean="0">
                <a:latin typeface="Calibri Light" panose="020F0302020204030204" pitchFamily="34" charset="0"/>
              </a:rPr>
              <a:t>Subfactor </a:t>
            </a:r>
            <a:r>
              <a:rPr lang="en-US" sz="1200" dirty="0">
                <a:latin typeface="Calibri Light" panose="020F0302020204030204" pitchFamily="34" charset="0"/>
              </a:rPr>
              <a:t>A: Conformance with </a:t>
            </a:r>
            <a:r>
              <a:rPr lang="en-US" sz="1200" dirty="0" smtClean="0">
                <a:latin typeface="Calibri Light" panose="020F0302020204030204" pitchFamily="34" charset="0"/>
              </a:rPr>
              <a:t>Specification</a:t>
            </a:r>
          </a:p>
          <a:p>
            <a:pPr marL="1712913" lvl="4" indent="-1022350">
              <a:lnSpc>
                <a:spcPts val="2000"/>
              </a:lnSpc>
              <a:buNone/>
            </a:pPr>
            <a:r>
              <a:rPr lang="en-US" sz="1200" dirty="0" smtClean="0">
                <a:latin typeface="Calibri Light" panose="020F0302020204030204" pitchFamily="34" charset="0"/>
              </a:rPr>
              <a:t>	Subfactor </a:t>
            </a:r>
            <a:r>
              <a:rPr lang="en-US" sz="1200" dirty="0">
                <a:latin typeface="Calibri Light" panose="020F0302020204030204" pitchFamily="34" charset="0"/>
              </a:rPr>
              <a:t>B: Change Suggestions are useful &amp; well </a:t>
            </a:r>
            <a:r>
              <a:rPr lang="en-US" sz="1200" dirty="0" smtClean="0">
                <a:latin typeface="Calibri Light" panose="020F0302020204030204" pitchFamily="34" charset="0"/>
              </a:rPr>
              <a:t>supported</a:t>
            </a:r>
          </a:p>
          <a:p>
            <a:pPr marL="457200" lvl="3" indent="0">
              <a:lnSpc>
                <a:spcPts val="2000"/>
              </a:lnSpc>
              <a:buNone/>
            </a:pPr>
            <a:r>
              <a:rPr lang="en-US" sz="1600" dirty="0" smtClean="0">
                <a:latin typeface="Calibri Light" panose="020F0302020204030204" pitchFamily="34" charset="0"/>
              </a:rPr>
              <a:t>	</a:t>
            </a:r>
            <a:r>
              <a:rPr lang="en-US" sz="1600" u="sng" dirty="0" smtClean="0">
                <a:latin typeface="Calibri Light" panose="020F0302020204030204" pitchFamily="34" charset="0"/>
              </a:rPr>
              <a:t>Factor </a:t>
            </a:r>
            <a:r>
              <a:rPr lang="en-US" sz="1600" u="sng" dirty="0">
                <a:latin typeface="Calibri Light" panose="020F0302020204030204" pitchFamily="34" charset="0"/>
              </a:rPr>
              <a:t>4</a:t>
            </a:r>
            <a:r>
              <a:rPr lang="en-US" sz="1600" dirty="0">
                <a:latin typeface="Calibri Light" panose="020F0302020204030204" pitchFamily="34" charset="0"/>
              </a:rPr>
              <a:t>: Quality Assurance</a:t>
            </a:r>
          </a:p>
          <a:p>
            <a:pPr marL="1712913" indent="-1712913"/>
            <a:r>
              <a:rPr lang="en-US" sz="1600" dirty="0" smtClean="0">
                <a:latin typeface="Calibri Light" panose="020F0302020204030204" pitchFamily="34" charset="0"/>
              </a:rPr>
              <a:t>	</a:t>
            </a:r>
            <a:r>
              <a:rPr lang="en-US" sz="1200" dirty="0" smtClean="0">
                <a:latin typeface="Calibri Light" panose="020F0302020204030204" pitchFamily="34" charset="0"/>
              </a:rPr>
              <a:t>Subfactor </a:t>
            </a:r>
            <a:r>
              <a:rPr lang="en-US" sz="1200" dirty="0">
                <a:latin typeface="Calibri Light" panose="020F0302020204030204" pitchFamily="34" charset="0"/>
              </a:rPr>
              <a:t>A: QA Plan assures quality product</a:t>
            </a:r>
            <a:r>
              <a:rPr lang="en-US" sz="1200" dirty="0" smtClean="0">
                <a:latin typeface="Calibri Light" panose="020F0302020204030204" pitchFamily="34" charset="0"/>
              </a:rPr>
              <a:t>:</a:t>
            </a:r>
          </a:p>
          <a:p>
            <a:pPr marL="1712913" indent="-1712913"/>
            <a:r>
              <a:rPr lang="en-US" sz="1200" dirty="0" smtClean="0">
                <a:latin typeface="Calibri Light" panose="020F0302020204030204" pitchFamily="34" charset="0"/>
              </a:rPr>
              <a:t>	Subfactor </a:t>
            </a:r>
            <a:r>
              <a:rPr lang="en-US" sz="1200" dirty="0">
                <a:latin typeface="Calibri Light" panose="020F0302020204030204" pitchFamily="34" charset="0"/>
              </a:rPr>
              <a:t>B: Methodology for Problem Avoidance &amp; Resolution</a:t>
            </a:r>
          </a:p>
          <a:p>
            <a:pPr marL="1712913" indent="-1712913"/>
            <a:r>
              <a:rPr lang="en-US" sz="1200" dirty="0" smtClean="0">
                <a:latin typeface="Calibri Light" panose="020F0302020204030204" pitchFamily="34" charset="0"/>
              </a:rPr>
              <a:t>	Subfactor </a:t>
            </a:r>
            <a:r>
              <a:rPr lang="en-US" sz="1200" dirty="0">
                <a:latin typeface="Calibri Light" panose="020F0302020204030204" pitchFamily="34" charset="0"/>
              </a:rPr>
              <a:t>C: Approach to Documentation, Calibration &amp; </a:t>
            </a:r>
            <a:r>
              <a:rPr lang="en-US" sz="1200" dirty="0" smtClean="0">
                <a:latin typeface="Calibri Light" panose="020F0302020204030204" pitchFamily="34" charset="0"/>
              </a:rPr>
              <a:t>Inspections</a:t>
            </a:r>
          </a:p>
          <a:p>
            <a:pPr marL="576263" lvl="2" indent="-342900">
              <a:lnSpc>
                <a:spcPts val="2000"/>
              </a:lnSpc>
              <a:buFont typeface="+mj-lt"/>
              <a:buAutoNum type="alphaUcPeriod" startAt="3"/>
            </a:pPr>
            <a:r>
              <a:rPr lang="en-US" sz="1600" b="1" dirty="0" smtClean="0">
                <a:latin typeface="Calibri Light" panose="020F0302020204030204" pitchFamily="34" charset="0"/>
              </a:rPr>
              <a:t>Price and price-related factors: </a:t>
            </a:r>
          </a:p>
          <a:p>
            <a:pPr marL="233363" lvl="2" indent="0">
              <a:lnSpc>
                <a:spcPts val="2000"/>
              </a:lnSpc>
              <a:buNone/>
            </a:pPr>
            <a:r>
              <a:rPr lang="en-US" sz="1200" dirty="0" smtClean="0">
                <a:latin typeface="Calibri Light" panose="020F0302020204030204" pitchFamily="34" charset="0"/>
              </a:rPr>
              <a:t>Total </a:t>
            </a:r>
            <a:r>
              <a:rPr lang="en-US" sz="1200" dirty="0">
                <a:latin typeface="Calibri Light" panose="020F0302020204030204" pitchFamily="34" charset="0"/>
              </a:rPr>
              <a:t>price </a:t>
            </a:r>
            <a:r>
              <a:rPr lang="en-US" sz="1200" dirty="0" smtClean="0">
                <a:latin typeface="Calibri Light" panose="020F0302020204030204" pitchFamily="34" charset="0"/>
              </a:rPr>
              <a:t>weighed against apparent </a:t>
            </a:r>
            <a:r>
              <a:rPr lang="en-US" sz="1200" dirty="0">
                <a:latin typeface="Calibri Light" panose="020F0302020204030204" pitchFamily="34" charset="0"/>
              </a:rPr>
              <a:t>advantages of individual technical </a:t>
            </a:r>
            <a:r>
              <a:rPr lang="en-US" sz="1200" dirty="0" smtClean="0">
                <a:latin typeface="Calibri Light" panose="020F0302020204030204" pitchFamily="34" charset="0"/>
              </a:rPr>
              <a:t>proposals (e.g. determine </a:t>
            </a:r>
            <a:r>
              <a:rPr lang="en-US" sz="1200" dirty="0">
                <a:latin typeface="Calibri Light" panose="020F0302020204030204" pitchFamily="34" charset="0"/>
              </a:rPr>
              <a:t>if </a:t>
            </a:r>
            <a:r>
              <a:rPr lang="en-US" sz="1200" dirty="0" smtClean="0">
                <a:latin typeface="Calibri Light" panose="020F0302020204030204" pitchFamily="34" charset="0"/>
              </a:rPr>
              <a:t>superior </a:t>
            </a:r>
            <a:r>
              <a:rPr lang="en-US" sz="1200" dirty="0">
                <a:latin typeface="Calibri Light" panose="020F0302020204030204" pitchFamily="34" charset="0"/>
              </a:rPr>
              <a:t>technical </a:t>
            </a:r>
            <a:r>
              <a:rPr lang="en-US" sz="1200" dirty="0" smtClean="0">
                <a:latin typeface="Calibri Light" panose="020F0302020204030204" pitchFamily="34" charset="0"/>
              </a:rPr>
              <a:t>proposals,</a:t>
            </a:r>
            <a:br>
              <a:rPr lang="en-US" sz="1200" dirty="0" smtClean="0">
                <a:latin typeface="Calibri Light" panose="020F0302020204030204" pitchFamily="34" charset="0"/>
              </a:rPr>
            </a:br>
            <a:r>
              <a:rPr lang="en-US" sz="1200" dirty="0" smtClean="0">
                <a:latin typeface="Calibri Light" panose="020F0302020204030204" pitchFamily="34" charset="0"/>
              </a:rPr>
              <a:t>excluding </a:t>
            </a:r>
            <a:r>
              <a:rPr lang="en-US" sz="1200" dirty="0">
                <a:latin typeface="Calibri Light" panose="020F0302020204030204" pitchFamily="34" charset="0"/>
              </a:rPr>
              <a:t>price considerations, are worth </a:t>
            </a:r>
            <a:r>
              <a:rPr lang="en-US" sz="1200" dirty="0" smtClean="0">
                <a:latin typeface="Calibri Light" panose="020F0302020204030204" pitchFamily="34" charset="0"/>
              </a:rPr>
              <a:t>increased price differentials </a:t>
            </a:r>
            <a:r>
              <a:rPr lang="en-US" sz="1200" dirty="0">
                <a:latin typeface="Calibri Light" panose="020F0302020204030204" pitchFamily="34" charset="0"/>
              </a:rPr>
              <a:t>(if any</a:t>
            </a:r>
            <a:r>
              <a:rPr lang="en-US" sz="1200" dirty="0" smtClean="0">
                <a:latin typeface="Calibri Light" panose="020F0302020204030204" pitchFamily="34" charset="0"/>
              </a:rPr>
              <a:t>)).  Buy American Act applied for non-domestic vendors</a:t>
            </a:r>
            <a:endParaRPr lang="en-US" sz="12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Technical Specifications (LCLSII-4.6-TS-0092)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71220" y="1243584"/>
            <a:ext cx="8872780" cy="1212898"/>
          </a:xfrm>
        </p:spPr>
        <p:txBody>
          <a:bodyPr>
            <a:noAutofit/>
          </a:bodyPr>
          <a:lstStyle/>
          <a:p>
            <a:pPr marL="228600" lvl="1" indent="-228600">
              <a:lnSpc>
                <a:spcPts val="2000"/>
              </a:lnSpc>
            </a:pPr>
            <a:r>
              <a:rPr lang="en-US" sz="2000" dirty="0" smtClean="0">
                <a:latin typeface="Calibri Light" panose="020F0302020204030204" pitchFamily="34" charset="0"/>
              </a:rPr>
              <a:t>With </a:t>
            </a:r>
            <a:r>
              <a:rPr lang="en-US" sz="2000" dirty="0">
                <a:latin typeface="Calibri Light" panose="020F0302020204030204" pitchFamily="34" charset="0"/>
              </a:rPr>
              <a:t>permission from DESY, the technical specifications as currently employed for the manufacturing of the XFEL (mostly created 2008/2009) have been used as reference and modified for </a:t>
            </a:r>
            <a:r>
              <a:rPr lang="en-US" sz="2000" dirty="0" smtClean="0">
                <a:latin typeface="Calibri Light" panose="020F0302020204030204" pitchFamily="34" charset="0"/>
              </a:rPr>
              <a:t>LCLS-II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Sufficient for vendor proposals (scheduling and cost assessment)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726554"/>
              </p:ext>
            </p:extLst>
          </p:nvPr>
        </p:nvGraphicFramePr>
        <p:xfrm>
          <a:off x="496959" y="2517398"/>
          <a:ext cx="7989784" cy="30480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319304"/>
                <a:gridCol w="6670480"/>
              </a:tblGrid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Number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Modified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 XFEL Documents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XFEL/002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Technical Specifications for the Series Mechanical Fabrication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Superconducting</a:t>
                      </a:r>
                      <a:r>
                        <a:rPr lang="en-US" sz="1200" u="none" strike="noStrike" baseline="0" dirty="0" smtClean="0"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1.3 </a:t>
                      </a:r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GHz Cavities for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LCLS-II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XFEL/003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Quality Assurance and Quality Control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Specifications (modified for LCLS-II)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XFEL/004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Descriptions, Abbreviations, Drawing and EDMS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numbers (modified for LCLS-II)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XFEL/005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Helium Leak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Tests (modified for LCLS-II)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XFEL/006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Special Tools and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Equipment (modified for LCLS-II)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XFEL/009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Flow Chart Dumb-Bell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Production (modified for LCLS-II)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XFEL/010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Recommendations for the Machining of Niobium and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Niobium-Titanium (modified for LCLS-II)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XFEL/011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Recommendation for the Treatment of Niobium Parts (Handling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, Cleaning</a:t>
                      </a:r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, Etching, Welding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XFEL/012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Overview List and Detailed Inspection List of Tests and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Demonstrations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XFEL/014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Frequency Measurement on Dumb-Bell, Half Cell, End Group and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Cavity (modified for LCLS-II)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XFEL/015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Technical Specifications for the Series Production of Helium Tanks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(modified for LCLS-II)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XFEL/016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Technical Specifications for Welding the Helium Tank to the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Cavity (modified for LCLS-II)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XFEL/017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 Light" panose="020F0302020204030204" pitchFamily="34" charset="0"/>
                        </a:rPr>
                        <a:t>DESY Work Instructions for Welding a Cavity into a Helium </a:t>
                      </a:r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Tank (modified for LCLS-II)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XFEL/018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Standards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XFEL/A-D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Series Surface and Acceptance Test Preparation of Superconducting Cavities for the LCLS-II Project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92173"/>
              </p:ext>
            </p:extLst>
          </p:nvPr>
        </p:nvGraphicFramePr>
        <p:xfrm>
          <a:off x="504705" y="5766360"/>
          <a:ext cx="7982164" cy="7620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296948"/>
                <a:gridCol w="6685216"/>
              </a:tblGrid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Number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Additional LCLS-II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 documents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LCLS-II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-4.6-TS-0092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  <a:latin typeface="Calibri Light" panose="020F0302020204030204" pitchFamily="34" charset="0"/>
                        </a:rPr>
                        <a:t>LCLS-II Nitrogen Doping Processing Procedure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LCLS-II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-4.6-TS-0092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LCLS-II Cavity Process Flow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LCLS-II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-4.6-TS-0092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LCLS-II Frequency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Tuning Recipe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48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/>
              <a:t>Cavity Design Efforts and Responsibilities</a:t>
            </a:r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57198" y="1243584"/>
            <a:ext cx="8601559" cy="871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1" indent="-231775"/>
            <a:r>
              <a:rPr lang="en-US" sz="2000" dirty="0">
                <a:latin typeface="Calibri Light" panose="020F0302020204030204" pitchFamily="34" charset="0"/>
              </a:rPr>
              <a:t>FNAL leads the design </a:t>
            </a:r>
            <a:r>
              <a:rPr lang="en-US" sz="2000" dirty="0" smtClean="0">
                <a:latin typeface="Calibri Light" panose="020F0302020204030204" pitchFamily="34" charset="0"/>
              </a:rPr>
              <a:t>effort</a:t>
            </a:r>
            <a:endParaRPr lang="en-US" sz="2000" dirty="0">
              <a:latin typeface="Calibri Light" panose="020F0302020204030204" pitchFamily="34" charset="0"/>
            </a:endParaRPr>
          </a:p>
          <a:p>
            <a:pPr marL="231775" lvl="1" indent="-231775"/>
            <a:r>
              <a:rPr lang="en-US" sz="2000" dirty="0" smtClean="0">
                <a:latin typeface="Calibri Light" panose="020F0302020204030204" pitchFamily="34" charset="0"/>
              </a:rPr>
              <a:t>JLab leads the procurement effort </a:t>
            </a:r>
            <a:r>
              <a:rPr lang="en-US" sz="2000" dirty="0">
                <a:latin typeface="Calibri Light" panose="020F0302020204030204" pitchFamily="34" charset="0"/>
              </a:rPr>
              <a:t>for the production cavities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387584"/>
              </p:ext>
            </p:extLst>
          </p:nvPr>
        </p:nvGraphicFramePr>
        <p:xfrm>
          <a:off x="643181" y="2506695"/>
          <a:ext cx="7795646" cy="310134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462516"/>
                <a:gridCol w="744623"/>
                <a:gridCol w="783067"/>
                <a:gridCol w="805440"/>
              </a:tblGrid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  <a:latin typeface="Calibri Light" panose="020F0302020204030204" pitchFamily="34" charset="0"/>
                        </a:rPr>
                        <a:t>Description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</a:rPr>
                        <a:t>JLab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FNAL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Vendor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Cavity design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drawings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Cavity specification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QC and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s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upply of cavity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fabrication materials (Nb, NbTi)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Cavity procurement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(266 cavities + 32 optional)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Government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furnished material &amp; equipment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Manufacturing drawings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Labor, equipment,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facilities, all other materials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Fabricate, assemble,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process, document, deliver cavities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Cavity inspection upon delivery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34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Cavity final acceptance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46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351" y="4001857"/>
            <a:ext cx="1756058" cy="11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52" y="3938294"/>
            <a:ext cx="1818543" cy="135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98" y="3873044"/>
            <a:ext cx="1688457" cy="142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188" y="1143328"/>
            <a:ext cx="3669038" cy="143696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grpSp>
        <p:nvGrpSpPr>
          <p:cNvPr id="30" name="Group 29"/>
          <p:cNvGrpSpPr/>
          <p:nvPr/>
        </p:nvGrpSpPr>
        <p:grpSpPr>
          <a:xfrm>
            <a:off x="2777944" y="3958561"/>
            <a:ext cx="1277091" cy="1323113"/>
            <a:chOff x="3358010" y="3712793"/>
            <a:chExt cx="1345381" cy="1393864"/>
          </a:xfrm>
        </p:grpSpPr>
        <p:pic>
          <p:nvPicPr>
            <p:cNvPr id="4114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010" y="3712793"/>
              <a:ext cx="1345381" cy="139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3358010" y="3729474"/>
              <a:ext cx="177670" cy="217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80" y="2983367"/>
            <a:ext cx="2141273" cy="67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085308" y="2659572"/>
            <a:ext cx="1492657" cy="1003742"/>
            <a:chOff x="5031968" y="2690052"/>
            <a:chExt cx="1492657" cy="1003742"/>
          </a:xfrm>
        </p:grpSpPr>
        <p:pic>
          <p:nvPicPr>
            <p:cNvPr id="4112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1968" y="2690052"/>
              <a:ext cx="1448630" cy="97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155055" y="3526155"/>
              <a:ext cx="369570" cy="158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92526" y="3648075"/>
              <a:ext cx="27776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659" y="2776332"/>
            <a:ext cx="2677216" cy="77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564329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Brief TESLA Cavity Design History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2852" y="450500"/>
            <a:ext cx="863873" cy="279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441" y="817068"/>
            <a:ext cx="56849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 Light" panose="020F0302020204030204" pitchFamily="34" charset="0"/>
              </a:rPr>
              <a:t>1990 – Cavity design work started by 1</a:t>
            </a:r>
            <a:r>
              <a:rPr lang="en-US" sz="1600" baseline="30000" dirty="0" smtClean="0">
                <a:latin typeface="Calibri Light" panose="020F0302020204030204" pitchFamily="34" charset="0"/>
              </a:rPr>
              <a:t>st</a:t>
            </a:r>
            <a:r>
              <a:rPr lang="en-US" sz="1600" dirty="0" smtClean="0">
                <a:latin typeface="Calibri Light" panose="020F0302020204030204" pitchFamily="34" charset="0"/>
              </a:rPr>
              <a:t> TESLA workshop at Cornell</a:t>
            </a:r>
            <a:endParaRPr lang="en-US" sz="1600" dirty="0">
              <a:latin typeface="Calibri Light" panose="020F030202020403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47546" y="1487973"/>
            <a:ext cx="776024" cy="99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101" y="556225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1997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44" y="2773328"/>
            <a:ext cx="2247996" cy="108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101" y="26140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1993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01" y="11733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1992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0" y="1593839"/>
            <a:ext cx="785507" cy="7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7099" y="2593120"/>
            <a:ext cx="21323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c</a:t>
            </a:r>
            <a:r>
              <a:rPr lang="en-US" sz="1000" dirty="0" smtClean="0">
                <a:latin typeface="Calibri Light" panose="020F0302020204030204" pitchFamily="34" charset="0"/>
              </a:rPr>
              <a:t>ell geometry finalized (URMEL code)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2959" y="2172946"/>
            <a:ext cx="2672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</a:t>
            </a:r>
            <a:r>
              <a:rPr lang="en-US" sz="800" dirty="0" smtClean="0"/>
              <a:t>ube steps down for TM012, TE121 HOM damping, </a:t>
            </a:r>
            <a:br>
              <a:rPr lang="en-US" sz="800" dirty="0" smtClean="0"/>
            </a:br>
            <a:r>
              <a:rPr lang="en-US" sz="800" dirty="0" smtClean="0"/>
              <a:t>but 20% higher loss factor</a:t>
            </a:r>
            <a:endParaRPr lang="en-US" sz="800" dirty="0"/>
          </a:p>
        </p:txBody>
      </p:sp>
      <p:sp>
        <p:nvSpPr>
          <p:cNvPr id="14" name="Rectangle 13"/>
          <p:cNvSpPr/>
          <p:nvPr/>
        </p:nvSpPr>
        <p:spPr>
          <a:xfrm>
            <a:off x="7272106" y="3517343"/>
            <a:ext cx="877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c</a:t>
            </a:r>
            <a:r>
              <a:rPr lang="en-US" sz="1000" dirty="0" smtClean="0">
                <a:latin typeface="Calibri Light" panose="020F0302020204030204" pitchFamily="34" charset="0"/>
              </a:rPr>
              <a:t>ell stiffeners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1958" y="2590448"/>
            <a:ext cx="2210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 Light" panose="020F0302020204030204" pitchFamily="34" charset="0"/>
              </a:rPr>
              <a:t>asymmetric design (different end cups)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to untrap HOMs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1011" y="3296848"/>
            <a:ext cx="736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Calibri Light" panose="020F0302020204030204" pitchFamily="34" charset="0"/>
              </a:rPr>
              <a:t>welded</a:t>
            </a:r>
          </a:p>
          <a:p>
            <a:r>
              <a:rPr lang="en-US" sz="800" dirty="0" smtClean="0">
                <a:latin typeface="Calibri Light" panose="020F0302020204030204" pitchFamily="34" charset="0"/>
              </a:rPr>
              <a:t>HOM coupler</a:t>
            </a:r>
          </a:p>
          <a:p>
            <a:r>
              <a:rPr lang="en-US" sz="800" dirty="0" smtClean="0">
                <a:latin typeface="Calibri Light" panose="020F0302020204030204" pitchFamily="34" charset="0"/>
              </a:rPr>
              <a:t>(conduction</a:t>
            </a:r>
          </a:p>
          <a:p>
            <a:r>
              <a:rPr lang="en-US" sz="800" dirty="0">
                <a:latin typeface="Calibri Light" panose="020F0302020204030204" pitchFamily="34" charset="0"/>
              </a:rPr>
              <a:t>c</a:t>
            </a:r>
            <a:r>
              <a:rPr lang="en-US" sz="800" dirty="0" smtClean="0">
                <a:latin typeface="Calibri Light" panose="020F0302020204030204" pitchFamily="34" charset="0"/>
              </a:rPr>
              <a:t>ooled)</a:t>
            </a:r>
            <a:endParaRPr lang="en-US" sz="800" dirty="0">
              <a:latin typeface="Calibri Light" panose="020F03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12696" y="3296848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Calibri Light" panose="020F0302020204030204" pitchFamily="34" charset="0"/>
              </a:rPr>
              <a:t>demountable</a:t>
            </a:r>
          </a:p>
          <a:p>
            <a:r>
              <a:rPr lang="en-US" sz="800" dirty="0" smtClean="0">
                <a:latin typeface="Calibri Light" panose="020F0302020204030204" pitchFamily="34" charset="0"/>
              </a:rPr>
              <a:t>HOM coupler</a:t>
            </a:r>
          </a:p>
          <a:p>
            <a:r>
              <a:rPr lang="en-US" sz="800" dirty="0" smtClean="0">
                <a:latin typeface="Calibri Light" panose="020F0302020204030204" pitchFamily="34" charset="0"/>
              </a:rPr>
              <a:t>(LHe cooled)</a:t>
            </a:r>
            <a:endParaRPr lang="en-US" sz="800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84816" y="1684601"/>
            <a:ext cx="2123594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r>
              <a:rPr lang="en-US" sz="1000" dirty="0" smtClean="0">
                <a:latin typeface="Calibri Light" panose="020F0302020204030204" pitchFamily="34" charset="0"/>
              </a:rPr>
              <a:t>Nb reinforcement bars for stiffening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65526" y="1348362"/>
            <a:ext cx="3041217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 Light" panose="020F0302020204030204" pitchFamily="34" charset="0"/>
              </a:rPr>
              <a:t>Ti transition ring to SS collar at end for SS helium vessel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27436" y="2417621"/>
            <a:ext cx="1085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Nb </a:t>
            </a:r>
            <a:r>
              <a:rPr lang="en-US" sz="1000" dirty="0" smtClean="0">
                <a:latin typeface="Calibri Light" panose="020F0302020204030204" pitchFamily="34" charset="0"/>
              </a:rPr>
              <a:t>weight ~20 kg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4918" y="3766146"/>
            <a:ext cx="168522" cy="16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681352" y="4480274"/>
            <a:ext cx="1470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 Light" panose="020F0302020204030204" pitchFamily="34" charset="0"/>
              </a:rPr>
              <a:t>cavity flange connection 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(Nb, Helicoflex gaskets)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720" y="3923800"/>
            <a:ext cx="288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1993/94 1</a:t>
            </a:r>
            <a:r>
              <a:rPr lang="en-US" baseline="30000" dirty="0" smtClean="0">
                <a:latin typeface="Calibri Light" panose="020F0302020204030204" pitchFamily="34" charset="0"/>
              </a:rPr>
              <a:t>st</a:t>
            </a:r>
            <a:r>
              <a:rPr lang="en-US" dirty="0" smtClean="0">
                <a:latin typeface="Calibri Light" panose="020F0302020204030204" pitchFamily="34" charset="0"/>
              </a:rPr>
              <a:t> series fabrication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31978" y="3127461"/>
            <a:ext cx="13756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 Light" panose="020F0302020204030204" pitchFamily="34" charset="0"/>
              </a:rPr>
              <a:t>HOM coupler concepts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21" y="5578836"/>
            <a:ext cx="638404" cy="100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641" y="5391680"/>
            <a:ext cx="590962" cy="115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2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15" y="5359162"/>
            <a:ext cx="2865164" cy="119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888361" y="5384897"/>
            <a:ext cx="10312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Ti </a:t>
            </a:r>
            <a:r>
              <a:rPr lang="en-US" sz="1000" dirty="0" smtClean="0">
                <a:latin typeface="Calibri Light" panose="020F0302020204030204" pitchFamily="34" charset="0"/>
              </a:rPr>
              <a:t>helium </a:t>
            </a:r>
            <a:r>
              <a:rPr lang="en-US" sz="1000" dirty="0">
                <a:latin typeface="Calibri Light" panose="020F0302020204030204" pitchFamily="34" charset="0"/>
              </a:rPr>
              <a:t>vessel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54885" y="4402309"/>
            <a:ext cx="14478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 Light" panose="020F0302020204030204" pitchFamily="34" charset="0"/>
              </a:rPr>
              <a:t>3 mm Nb sealing flanges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bent over tubes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02" y="5313615"/>
            <a:ext cx="1892697" cy="126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4705047" y="6167841"/>
            <a:ext cx="12987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 Light" panose="020F0302020204030204" pitchFamily="34" charset="0"/>
              </a:rPr>
              <a:t>HOM coupler options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298" y="1143328"/>
            <a:ext cx="9044940" cy="14707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55298" y="2614277"/>
            <a:ext cx="9044940" cy="13087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55298" y="3920770"/>
            <a:ext cx="9044940" cy="14316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55298" y="5346163"/>
            <a:ext cx="9044940" cy="12562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507922" y="5548143"/>
            <a:ext cx="21066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n</a:t>
            </a:r>
            <a:r>
              <a:rPr lang="en-US" sz="1000" dirty="0" smtClean="0">
                <a:latin typeface="Calibri Light" panose="020F0302020204030204" pitchFamily="34" charset="0"/>
              </a:rPr>
              <a:t>ew flange material proposed: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NbTi (45/55 by weight) flanges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with O-ring type Al gaskets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(maintains hardness after high-T</a:t>
            </a:r>
          </a:p>
          <a:p>
            <a:r>
              <a:rPr lang="en-US" sz="1000" dirty="0" smtClean="0">
                <a:latin typeface="Calibri Light" panose="020F0302020204030204" pitchFamily="34" charset="0"/>
              </a:rPr>
              <a:t>treatment, gaskets cleaned in ISO 4)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854" y="87960"/>
            <a:ext cx="687049" cy="66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4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060190" y="2603207"/>
            <a:ext cx="1968285" cy="1994679"/>
            <a:chOff x="6621364" y="4365522"/>
            <a:chExt cx="2362421" cy="2394100"/>
          </a:xfrm>
        </p:grpSpPr>
        <p:pic>
          <p:nvPicPr>
            <p:cNvPr id="15373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1400" y="4378372"/>
              <a:ext cx="2209800" cy="23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6621364" y="4365522"/>
              <a:ext cx="2362421" cy="2362421"/>
            </a:xfrm>
            <a:prstGeom prst="ellipse">
              <a:avLst/>
            </a:prstGeom>
            <a:noFill/>
            <a:ln w="635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1" y="2885320"/>
            <a:ext cx="6122735" cy="119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12710" y="146794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2001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17" y="1317290"/>
            <a:ext cx="2202661" cy="104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940" y="1323161"/>
            <a:ext cx="4531360" cy="74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35076" y="2515988"/>
            <a:ext cx="88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Present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10041" y="2532243"/>
            <a:ext cx="838050" cy="369332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LCLS-II 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903" y="2788885"/>
            <a:ext cx="1283147" cy="156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8489" y="2475413"/>
            <a:ext cx="1608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 Light" panose="020F0302020204030204" pitchFamily="34" charset="0"/>
              </a:rPr>
              <a:t>AlMg hexagonal gasket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634525" y="2716909"/>
            <a:ext cx="409807" cy="376117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5298" y="1213070"/>
            <a:ext cx="9044940" cy="12279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442629" y="2070170"/>
            <a:ext cx="63023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alibri Light" panose="020F0302020204030204" pitchFamily="34" charset="0"/>
              </a:rPr>
              <a:t>The angle between the 2 HOM coupler is not  90°but </a:t>
            </a:r>
            <a:r>
              <a:rPr lang="en-US" sz="1000" dirty="0">
                <a:latin typeface="Calibri Light" panose="020F0302020204030204" pitchFamily="34" charset="0"/>
              </a:rPr>
              <a:t>115 </a:t>
            </a:r>
            <a:r>
              <a:rPr lang="en-US" sz="1000" dirty="0" smtClean="0">
                <a:latin typeface="Calibri Light" panose="020F0302020204030204" pitchFamily="34" charset="0"/>
              </a:rPr>
              <a:t>°to provide also damping of quadrupole modes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298" y="2438401"/>
            <a:ext cx="9044940" cy="40666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59" y="4524806"/>
            <a:ext cx="2865437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projects\LCLS\Travelers\Inspections\JLab\TB9AES035\Photos\IMG_965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328" y="4390712"/>
            <a:ext cx="2979972" cy="198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426593" y="3959744"/>
            <a:ext cx="3649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</a:rPr>
              <a:t>Prototype </a:t>
            </a:r>
            <a:r>
              <a:rPr lang="en-US" sz="1200" dirty="0" smtClean="0">
                <a:latin typeface="Calibri Light" panose="020F0302020204030204" pitchFamily="34" charset="0"/>
              </a:rPr>
              <a:t>CM cavities: “Short-Short” L = 1247.4 mm</a:t>
            </a:r>
            <a:endParaRPr lang="en-US" sz="1200" dirty="0">
              <a:latin typeface="Calibri Light" panose="020F0302020204030204" pitchFamily="34" charset="0"/>
            </a:endParaRPr>
          </a:p>
          <a:p>
            <a:r>
              <a:rPr lang="en-US" sz="1200" dirty="0" smtClean="0">
                <a:latin typeface="Calibri Light" panose="020F0302020204030204" pitchFamily="34" charset="0"/>
              </a:rPr>
              <a:t>Production CM cavities: “Short-Long” L = 1283.4 mm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7768" y="4524806"/>
            <a:ext cx="205675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 Light" panose="020F0302020204030204" pitchFamily="34" charset="0"/>
              </a:rPr>
              <a:t>LCLS-II prototype CM cavity 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564329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Brief TESLA Cavity Design History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6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Cavity RF and Mechanical Parameters</a:t>
            </a:r>
            <a:endParaRPr lang="en-US" dirty="0">
              <a:latin typeface="Calibri Light" panose="020F0302020204030204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755955"/>
              </p:ext>
            </p:extLst>
          </p:nvPr>
        </p:nvGraphicFramePr>
        <p:xfrm>
          <a:off x="73790" y="1118366"/>
          <a:ext cx="4131188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368"/>
                <a:gridCol w="1259205"/>
                <a:gridCol w="947615"/>
              </a:tblGrid>
              <a:tr h="18669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 Light" panose="020F0302020204030204" pitchFamily="34" charset="0"/>
                        </a:rPr>
                        <a:t>Parameter</a:t>
                      </a:r>
                      <a:endParaRPr lang="en-US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 Light" panose="020F0302020204030204" pitchFamily="34" charset="0"/>
                        </a:rPr>
                        <a:t>Unit</a:t>
                      </a:r>
                      <a:endParaRPr lang="en-US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 Light" panose="020F0302020204030204" pitchFamily="34" charset="0"/>
                        </a:rPr>
                        <a:t>Value</a:t>
                      </a:r>
                      <a:endParaRPr lang="en-US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17113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frequency</a:t>
                      </a: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GHz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1.3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N (# of cells)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9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L</a:t>
                      </a:r>
                      <a:r>
                        <a:rPr lang="en-US" sz="1600" baseline="-25000" dirty="0" smtClean="0">
                          <a:latin typeface="Calibri Light" panose="020F0302020204030204" pitchFamily="34" charset="0"/>
                        </a:rPr>
                        <a:t>act</a:t>
                      </a:r>
                      <a:r>
                        <a:rPr lang="en-US" sz="1600" baseline="0" dirty="0" smtClean="0">
                          <a:latin typeface="Calibri Light" panose="020F0302020204030204" pitchFamily="34" charset="0"/>
                        </a:rPr>
                        <a:t> (nominal)</a:t>
                      </a:r>
                      <a:endParaRPr lang="en-US" sz="1600" baseline="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m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1.036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R/Q = V</a:t>
                      </a:r>
                      <a:r>
                        <a:rPr lang="en-US" sz="1600" baseline="-25000" dirty="0" smtClean="0">
                          <a:latin typeface="Calibri Light" panose="020F0302020204030204" pitchFamily="34" charset="0"/>
                        </a:rPr>
                        <a:t>eff</a:t>
                      </a:r>
                      <a:r>
                        <a:rPr lang="en-US" sz="1600" baseline="30000" dirty="0" smtClean="0"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/(</a:t>
                      </a:r>
                      <a:r>
                        <a:rPr lang="el-GR" sz="1600" dirty="0" smtClean="0">
                          <a:latin typeface="Calibri Light" panose="020F0302020204030204" pitchFamily="34" charset="0"/>
                        </a:rPr>
                        <a:t>ω</a:t>
                      </a:r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*W)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600" dirty="0" smtClean="0">
                          <a:latin typeface="Calibri Light" panose="020F0302020204030204" pitchFamily="34" charset="0"/>
                        </a:rPr>
                        <a:t>Ω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1036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G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latin typeface="Calibri Light" panose="020F0302020204030204" pitchFamily="34" charset="0"/>
                        </a:rPr>
                        <a:t>Ω</a:t>
                      </a:r>
                      <a:endParaRPr lang="en-US" sz="1600" dirty="0" smtClean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270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alibri Light" panose="020F0302020204030204" pitchFamily="34" charset="0"/>
                        </a:rPr>
                        <a:t>R/Q∙G/cell</a:t>
                      </a: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latin typeface="Calibri Light" panose="020F0302020204030204" pitchFamily="34" charset="0"/>
                        </a:rPr>
                        <a:t>Ω</a:t>
                      </a:r>
                      <a:r>
                        <a:rPr lang="en-US" sz="1600" baseline="30000" dirty="0" smtClean="0"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31080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alibri Light" panose="020F0302020204030204" pitchFamily="34" charset="0"/>
                        </a:rPr>
                        <a:t>Iris ID</a:t>
                      </a: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mm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70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alibri Light" panose="020F0302020204030204" pitchFamily="34" charset="0"/>
                        </a:rPr>
                        <a:t>Beam tube ID</a:t>
                      </a: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mm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78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alibri Light" panose="020F0302020204030204" pitchFamily="34" charset="0"/>
                        </a:rPr>
                        <a:t>k</a:t>
                      </a:r>
                      <a:r>
                        <a:rPr lang="en-US" sz="1600" baseline="-25000" dirty="0" smtClean="0">
                          <a:latin typeface="Calibri Light" panose="020F0302020204030204" pitchFamily="34" charset="0"/>
                        </a:rPr>
                        <a:t>cc 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(cell-to-cell coupling</a:t>
                      </a:r>
                      <a:r>
                        <a:rPr lang="en-US" sz="1600" baseline="0" dirty="0" smtClean="0">
                          <a:latin typeface="Calibri Light" panose="020F0302020204030204" pitchFamily="34" charset="0"/>
                        </a:rPr>
                        <a:t>)</a:t>
                      </a: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%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1.87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 Light" panose="020F0302020204030204" pitchFamily="34" charset="0"/>
                          <a:sym typeface="Symbol"/>
                        </a:rPr>
                        <a:t>E</a:t>
                      </a:r>
                      <a:r>
                        <a:rPr lang="en-US" sz="1600" baseline="-25000" dirty="0" smtClean="0">
                          <a:latin typeface="Calibri Light" panose="020F0302020204030204" pitchFamily="34" charset="0"/>
                          <a:sym typeface="Symbol"/>
                        </a:rPr>
                        <a:t>pk</a:t>
                      </a:r>
                      <a:r>
                        <a:rPr lang="en-US" sz="1600" dirty="0" smtClean="0">
                          <a:latin typeface="Calibri Light" panose="020F0302020204030204" pitchFamily="34" charset="0"/>
                          <a:sym typeface="Symbol"/>
                        </a:rPr>
                        <a:t>/E</a:t>
                      </a:r>
                      <a:r>
                        <a:rPr lang="en-US" sz="1600" baseline="-25000" dirty="0" smtClean="0">
                          <a:latin typeface="Calibri Light" panose="020F0302020204030204" pitchFamily="34" charset="0"/>
                          <a:sym typeface="Symbol"/>
                        </a:rPr>
                        <a:t>acc</a:t>
                      </a:r>
                      <a:endParaRPr lang="en-US" sz="1600" baseline="-25000" dirty="0" smtClean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2.0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 Light" panose="020F0302020204030204" pitchFamily="34" charset="0"/>
                          <a:sym typeface="Symbol"/>
                        </a:rPr>
                        <a:t>B</a:t>
                      </a:r>
                      <a:r>
                        <a:rPr lang="en-US" sz="1600" baseline="-25000" dirty="0" smtClean="0">
                          <a:latin typeface="Calibri Light" panose="020F0302020204030204" pitchFamily="34" charset="0"/>
                          <a:sym typeface="Symbol"/>
                        </a:rPr>
                        <a:t>pk</a:t>
                      </a:r>
                      <a:r>
                        <a:rPr lang="en-US" sz="1600" dirty="0" smtClean="0">
                          <a:latin typeface="Calibri Light" panose="020F0302020204030204" pitchFamily="34" charset="0"/>
                          <a:sym typeface="Symbol"/>
                        </a:rPr>
                        <a:t>/E</a:t>
                      </a:r>
                      <a:r>
                        <a:rPr lang="en-US" sz="1600" baseline="-25000" dirty="0" smtClean="0">
                          <a:latin typeface="Calibri Light" panose="020F0302020204030204" pitchFamily="34" charset="0"/>
                          <a:sym typeface="Symbol"/>
                        </a:rPr>
                        <a:t>acc</a:t>
                      </a:r>
                      <a:endParaRPr lang="en-US" sz="1600" baseline="-25000" dirty="0" smtClean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mT/(MV/m)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4.26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alibri Light" panose="020F0302020204030204" pitchFamily="34" charset="0"/>
                        </a:rPr>
                        <a:t>wall thickness </a:t>
                      </a: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(before chemistry)</a:t>
                      </a: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mm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2.8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2644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alibri Light" panose="020F0302020204030204" pitchFamily="34" charset="0"/>
                        </a:rPr>
                        <a:t>LFD w. stiffeners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Calibri Light" panose="020F0302020204030204" pitchFamily="34" charset="0"/>
                        </a:rPr>
                        <a:t>(Lorentz Force Detuning)</a:t>
                      </a: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Hz/(MV/m)</a:t>
                      </a:r>
                      <a:r>
                        <a:rPr lang="en-US" sz="1600" baseline="30000" dirty="0" smtClean="0">
                          <a:latin typeface="Calibri Light" panose="020F0302020204030204" pitchFamily="34" charset="0"/>
                        </a:rPr>
                        <a:t>2</a:t>
                      </a:r>
                      <a:endParaRPr lang="en-US" sz="1600" baseline="300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≤ 1.5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latin typeface="Calibri Light" panose="020F0302020204030204" pitchFamily="34" charset="0"/>
                          <a:sym typeface="Symbol"/>
                        </a:rPr>
                        <a:t>Δ</a:t>
                      </a:r>
                      <a:r>
                        <a:rPr lang="en-US" sz="1600" dirty="0" smtClean="0">
                          <a:latin typeface="Calibri Light" panose="020F0302020204030204" pitchFamily="34" charset="0"/>
                          <a:sym typeface="Symbol"/>
                        </a:rPr>
                        <a:t>f/</a:t>
                      </a:r>
                      <a:r>
                        <a:rPr lang="el-GR" sz="1600" dirty="0" smtClean="0">
                          <a:latin typeface="Calibri Light" panose="020F0302020204030204" pitchFamily="34" charset="0"/>
                          <a:sym typeface="Symbol"/>
                        </a:rPr>
                        <a:t>Δ</a:t>
                      </a:r>
                      <a:r>
                        <a:rPr lang="en-US" sz="1600" dirty="0" smtClean="0">
                          <a:latin typeface="Calibri Light" panose="020F0302020204030204" pitchFamily="34" charset="0"/>
                          <a:sym typeface="Symbol"/>
                        </a:rPr>
                        <a:t>L</a:t>
                      </a:r>
                      <a:endParaRPr lang="en-US" sz="1600" baseline="-25000" dirty="0" smtClean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kHz/mm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Calibri Light" panose="020F0302020204030204" pitchFamily="34" charset="0"/>
                        </a:rPr>
                        <a:t>315</a:t>
                      </a:r>
                      <a:endParaRPr lang="en-US" sz="160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  <a:tr h="171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alibri Light" panose="020F0302020204030204" pitchFamily="34" charset="0"/>
                        </a:rPr>
                        <a:t># of HOM couplers</a:t>
                      </a: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baseline="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latin typeface="Calibri Light" panose="020F0302020204030204" pitchFamily="34" charset="0"/>
                        </a:rPr>
                        <a:t>2</a:t>
                      </a:r>
                      <a:endParaRPr lang="en-US" sz="1600" baseline="0" dirty="0">
                        <a:latin typeface="Calibri Light" panose="020F0302020204030204" pitchFamily="34" charset="0"/>
                      </a:endParaRPr>
                    </a:p>
                  </a:txBody>
                  <a:tcPr marT="18288" marB="18288" anchor="ctr"/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4312920" y="2242941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22618" y="2073338"/>
            <a:ext cx="4137689" cy="302647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1000" dirty="0" smtClean="0">
                <a:latin typeface="Calibri Light" panose="020F0302020204030204" pitchFamily="34" charset="0"/>
              </a:rPr>
              <a:t>real estate L~N~1/f, beam loading </a:t>
            </a:r>
            <a:r>
              <a:rPr lang="en-US" sz="1000" dirty="0">
                <a:latin typeface="Calibri Light" panose="020F0302020204030204" pitchFamily="34" charset="0"/>
                <a:sym typeface="Wingdings" panose="05000000000000000000" pitchFamily="2" charset="2"/>
              </a:rPr>
              <a:t>~ (E</a:t>
            </a:r>
            <a:r>
              <a:rPr lang="en-US" sz="1000" baseline="-25000" dirty="0">
                <a:latin typeface="Calibri Light" panose="020F0302020204030204" pitchFamily="34" charset="0"/>
                <a:sym typeface="Wingdings" panose="05000000000000000000" pitchFamily="2" charset="2"/>
              </a:rPr>
              <a:t>acc</a:t>
            </a:r>
            <a:r>
              <a:rPr lang="en-US" sz="1000" dirty="0">
                <a:latin typeface="Calibri Light" panose="020F0302020204030204" pitchFamily="34" charset="0"/>
                <a:sym typeface="Wingdings" panose="05000000000000000000" pitchFamily="2" charset="2"/>
              </a:rPr>
              <a:t>∙</a:t>
            </a:r>
            <a:r>
              <a:rPr lang="en-US" sz="1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L</a:t>
            </a:r>
            <a:r>
              <a:rPr lang="en-US" sz="1000" baseline="-25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act</a:t>
            </a:r>
            <a:r>
              <a:rPr lang="en-US" sz="1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(N))</a:t>
            </a:r>
            <a:r>
              <a:rPr lang="en-US" sz="1000" baseline="30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2</a:t>
            </a:r>
            <a:r>
              <a:rPr lang="en-US" sz="1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   RF generator power/cavity</a:t>
            </a:r>
            <a:endParaRPr lang="en-US" sz="1000" baseline="30000" dirty="0">
              <a:latin typeface="Calibri Light" panose="020F03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12920" y="1644477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99888" y="1121879"/>
            <a:ext cx="4160420" cy="560923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1000" b="1" dirty="0" smtClean="0">
                <a:latin typeface="Calibri Light" panose="020F0302020204030204" pitchFamily="34" charset="0"/>
              </a:rPr>
              <a:t>R</a:t>
            </a:r>
            <a:r>
              <a:rPr lang="en-US" sz="1000" b="1" baseline="-25000" dirty="0" smtClean="0">
                <a:latin typeface="Calibri Light" panose="020F0302020204030204" pitchFamily="34" charset="0"/>
              </a:rPr>
              <a:t>BCS </a:t>
            </a:r>
            <a:r>
              <a:rPr lang="en-US" sz="1000" b="1" dirty="0" smtClean="0">
                <a:latin typeface="Calibri Light" panose="020F0302020204030204" pitchFamily="34" charset="0"/>
              </a:rPr>
              <a:t>~ f</a:t>
            </a:r>
            <a:r>
              <a:rPr lang="en-US" sz="1000" b="1" baseline="30000" dirty="0" smtClean="0">
                <a:latin typeface="Calibri Light" panose="020F0302020204030204" pitchFamily="34" charset="0"/>
              </a:rPr>
              <a:t>2</a:t>
            </a:r>
            <a:r>
              <a:rPr lang="en-US" sz="1000" b="1" dirty="0" smtClean="0">
                <a:latin typeface="Calibri Light" panose="020F0302020204030204" pitchFamily="34" charset="0"/>
              </a:rPr>
              <a:t> key deciding factor</a:t>
            </a:r>
            <a:r>
              <a:rPr lang="en-US" sz="1000" dirty="0" smtClean="0">
                <a:latin typeface="Calibri Light" panose="020F0302020204030204" pitchFamily="34" charset="0"/>
              </a:rPr>
              <a:t>. Thermal instability limit (option to reach higher fields), exact f=1.3 GHz originally motivated by availability of high power klystrons, cavity surface area ~1/f</a:t>
            </a:r>
            <a:r>
              <a:rPr lang="en-US" sz="1000" baseline="30000" dirty="0" smtClean="0">
                <a:latin typeface="Calibri Light" panose="020F0302020204030204" pitchFamily="34" charset="0"/>
              </a:rPr>
              <a:t>2</a:t>
            </a:r>
            <a:r>
              <a:rPr lang="en-US" sz="1000" dirty="0" smtClean="0">
                <a:latin typeface="Calibri Light" panose="020F0302020204030204" pitchFamily="34" charset="0"/>
              </a:rPr>
              <a:t> </a:t>
            </a:r>
            <a:r>
              <a:rPr lang="en-US" sz="1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 capital costs, also likelihood to sustain higher fields with smaller area based on statistical model of defects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12920" y="3030342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05236" y="2917042"/>
            <a:ext cx="3642344" cy="200055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dirty="0" smtClean="0">
                <a:latin typeface="Calibri Light" panose="020F0302020204030204" pitchFamily="34" charset="0"/>
              </a:rPr>
              <a:t>Cryogenic RF losses in wall ~ 1/(R/Q</a:t>
            </a:r>
            <a:r>
              <a:rPr lang="en-US" sz="1000" dirty="0">
                <a:latin typeface="Calibri Light" panose="020F0302020204030204" pitchFamily="34" charset="0"/>
              </a:rPr>
              <a:t>∙</a:t>
            </a:r>
            <a:r>
              <a:rPr lang="en-US" sz="1000" dirty="0" smtClean="0">
                <a:latin typeface="Calibri Light" panose="020F0302020204030204" pitchFamily="34" charset="0"/>
              </a:rPr>
              <a:t>G) </a:t>
            </a:r>
            <a:r>
              <a:rPr lang="en-US" sz="1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</a:t>
            </a:r>
            <a:r>
              <a:rPr lang="en-US" sz="1000" dirty="0" smtClean="0">
                <a:latin typeface="Calibri Light" panose="020F0302020204030204" pitchFamily="34" charset="0"/>
              </a:rPr>
              <a:t> capital/operational costs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312920" y="3582756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05236" y="3190522"/>
            <a:ext cx="3440188" cy="200055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dirty="0">
                <a:latin typeface="Calibri Light" panose="020F0302020204030204" pitchFamily="34" charset="0"/>
              </a:rPr>
              <a:t>w</a:t>
            </a:r>
            <a:r>
              <a:rPr lang="en-US" sz="1000" dirty="0" smtClean="0">
                <a:latin typeface="Calibri Light" panose="020F0302020204030204" pitchFamily="34" charset="0"/>
              </a:rPr>
              <a:t>akefields (</a:t>
            </a:r>
            <a:r>
              <a:rPr lang="el-GR" sz="1000" dirty="0" smtClean="0">
                <a:latin typeface="Calibri Light" panose="020F0302020204030204" pitchFamily="34" charset="0"/>
              </a:rPr>
              <a:t>κ</a:t>
            </a:r>
            <a:r>
              <a:rPr lang="en-US" sz="1000" baseline="-25000" dirty="0" smtClean="0">
                <a:latin typeface="Calibri Light" panose="020F0302020204030204" pitchFamily="34" charset="0"/>
              </a:rPr>
              <a:t>ǁ</a:t>
            </a:r>
            <a:r>
              <a:rPr lang="en-US" sz="1000" dirty="0" smtClean="0">
                <a:latin typeface="Calibri Light" panose="020F0302020204030204" pitchFamily="34" charset="0"/>
              </a:rPr>
              <a:t>~1/ID</a:t>
            </a:r>
            <a:r>
              <a:rPr lang="en-US" sz="1000" baseline="30000" dirty="0" smtClean="0">
                <a:latin typeface="Calibri Light" panose="020F0302020204030204" pitchFamily="34" charset="0"/>
              </a:rPr>
              <a:t>3</a:t>
            </a:r>
            <a:r>
              <a:rPr lang="en-US" sz="1000" dirty="0" smtClean="0">
                <a:latin typeface="Calibri Light" panose="020F0302020204030204" pitchFamily="34" charset="0"/>
              </a:rPr>
              <a:t>, </a:t>
            </a:r>
            <a:r>
              <a:rPr lang="el-GR" sz="1000" dirty="0" smtClean="0">
                <a:latin typeface="Calibri Light" panose="020F0302020204030204" pitchFamily="34" charset="0"/>
                <a:sym typeface="Symbol"/>
              </a:rPr>
              <a:t>κ</a:t>
            </a:r>
            <a:r>
              <a:rPr lang="en-US" sz="1000" baseline="-25000" dirty="0" smtClean="0">
                <a:latin typeface="Calibri Light" panose="020F0302020204030204" pitchFamily="34" charset="0"/>
                <a:sym typeface="Symbol"/>
              </a:rPr>
              <a:t></a:t>
            </a:r>
            <a:r>
              <a:rPr lang="en-US" sz="1000" dirty="0" smtClean="0">
                <a:latin typeface="Calibri Light" panose="020F0302020204030204" pitchFamily="34" charset="0"/>
                <a:sym typeface="Symbol"/>
              </a:rPr>
              <a:t>~1/ID</a:t>
            </a:r>
            <a:r>
              <a:rPr lang="en-US" sz="1000" baseline="30000" dirty="0" smtClean="0">
                <a:latin typeface="Calibri Light" panose="020F0302020204030204" pitchFamily="34" charset="0"/>
                <a:sym typeface="Symbol"/>
              </a:rPr>
              <a:t>4</a:t>
            </a:r>
            <a:r>
              <a:rPr lang="en-US" sz="1000" dirty="0" smtClean="0">
                <a:latin typeface="Calibri Light" panose="020F0302020204030204" pitchFamily="34" charset="0"/>
                <a:sym typeface="Symbol"/>
              </a:rPr>
              <a:t>)</a:t>
            </a:r>
            <a:r>
              <a:rPr lang="en-US" sz="1000" dirty="0" smtClean="0">
                <a:latin typeface="Calibri Light" panose="020F0302020204030204" pitchFamily="34" charset="0"/>
              </a:rPr>
              <a:t>, confined HOMs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312920" y="4134420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05236" y="4015548"/>
            <a:ext cx="1587294" cy="200055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dirty="0">
                <a:latin typeface="Calibri Light" panose="020F0302020204030204" pitchFamily="34" charset="0"/>
              </a:rPr>
              <a:t>f</a:t>
            </a:r>
            <a:r>
              <a:rPr lang="en-US" sz="1000" dirty="0" smtClean="0">
                <a:latin typeface="Calibri Light" panose="020F0302020204030204" pitchFamily="34" charset="0"/>
              </a:rPr>
              <a:t>ield emission/dark current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12920" y="4427004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05236" y="4297726"/>
            <a:ext cx="1207382" cy="200055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dirty="0">
                <a:latin typeface="Calibri Light" panose="020F0302020204030204" pitchFamily="34" charset="0"/>
              </a:rPr>
              <a:t>t</a:t>
            </a:r>
            <a:r>
              <a:rPr lang="en-US" sz="1000" dirty="0" smtClean="0">
                <a:latin typeface="Calibri Light" panose="020F0302020204030204" pitchFamily="34" charset="0"/>
              </a:rPr>
              <a:t>hermal breakdown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312920" y="1890131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312920" y="5276412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905236" y="5151968"/>
            <a:ext cx="2551632" cy="353943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</a:rPr>
              <a:t>cavity </a:t>
            </a:r>
            <a:r>
              <a:rPr lang="en-US" sz="1000" dirty="0" smtClean="0">
                <a:latin typeface="Calibri Light" panose="020F0302020204030204" pitchFamily="34" charset="0"/>
              </a:rPr>
              <a:t>stiffness </a:t>
            </a:r>
            <a:r>
              <a:rPr lang="en-US" sz="1000" dirty="0" smtClean="0">
                <a:latin typeface="Calibri Light" panose="020F0302020204030204" pitchFamily="34" charset="0"/>
              </a:rPr>
              <a:t>(</a:t>
            </a:r>
            <a:r>
              <a:rPr lang="en-US" sz="1000" dirty="0" smtClean="0">
                <a:latin typeface="Calibri Light" panose="020F0302020204030204" pitchFamily="34" charset="0"/>
              </a:rPr>
              <a:t>LFD static in CW mode</a:t>
            </a:r>
            <a:r>
              <a:rPr lang="en-US" sz="1000" dirty="0" smtClean="0">
                <a:latin typeface="Calibri Light" panose="020F0302020204030204" pitchFamily="34" charset="0"/>
              </a:rPr>
              <a:t>), tuner force/motor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312920" y="5649191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903837" y="5561764"/>
            <a:ext cx="797013" cy="153888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000" dirty="0">
                <a:latin typeface="Calibri Light" panose="020F0302020204030204" pitchFamily="34" charset="0"/>
                <a:sym typeface="Wingdings" panose="05000000000000000000" pitchFamily="2" charset="2"/>
              </a:rPr>
              <a:t>t</a:t>
            </a:r>
            <a:r>
              <a:rPr lang="en-US" sz="1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uner range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312920" y="2778438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12856" y="2658986"/>
            <a:ext cx="1494320" cy="200055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dirty="0">
                <a:latin typeface="Calibri Light" panose="020F0302020204030204" pitchFamily="34" charset="0"/>
              </a:rPr>
              <a:t>c</a:t>
            </a:r>
            <a:r>
              <a:rPr lang="en-US" sz="1000" dirty="0" smtClean="0">
                <a:latin typeface="Calibri Light" panose="020F0302020204030204" pitchFamily="34" charset="0"/>
              </a:rPr>
              <a:t>ell geometry </a:t>
            </a:r>
            <a:r>
              <a:rPr lang="en-US" sz="1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000" dirty="0" smtClean="0">
                <a:latin typeface="Calibri Light" panose="020F0302020204030204" pitchFamily="34" charset="0"/>
              </a:rPr>
              <a:t>R</a:t>
            </a:r>
            <a:r>
              <a:rPr lang="en-US" sz="1000" baseline="-25000" dirty="0" smtClean="0">
                <a:latin typeface="Calibri Light" panose="020F0302020204030204" pitchFamily="34" charset="0"/>
              </a:rPr>
              <a:t>s</a:t>
            </a:r>
            <a:r>
              <a:rPr lang="en-US" sz="1000" dirty="0" smtClean="0">
                <a:latin typeface="Calibri Light" panose="020F0302020204030204" pitchFamily="34" charset="0"/>
              </a:rPr>
              <a:t>=Q</a:t>
            </a:r>
            <a:r>
              <a:rPr lang="en-US" sz="1000" baseline="-25000" dirty="0" smtClean="0">
                <a:latin typeface="Calibri Light" panose="020F0302020204030204" pitchFamily="34" charset="0"/>
              </a:rPr>
              <a:t>0</a:t>
            </a:r>
            <a:r>
              <a:rPr lang="en-US" sz="1000" dirty="0" smtClean="0">
                <a:latin typeface="Calibri Light" panose="020F0302020204030204" pitchFamily="34" charset="0"/>
              </a:rPr>
              <a:t>/G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312920" y="2484951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912856" y="2327354"/>
            <a:ext cx="4139703" cy="353943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dirty="0">
                <a:latin typeface="Calibri Light" panose="020F0302020204030204" pitchFamily="34" charset="0"/>
              </a:rPr>
              <a:t>c</a:t>
            </a:r>
            <a:r>
              <a:rPr lang="en-US" sz="1000" dirty="0" smtClean="0">
                <a:latin typeface="Calibri Light" panose="020F0302020204030204" pitchFamily="34" charset="0"/>
              </a:rPr>
              <a:t>ell geometry </a:t>
            </a:r>
            <a:r>
              <a:rPr lang="en-US" sz="1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000" dirty="0" smtClean="0">
                <a:latin typeface="Calibri Light" panose="020F0302020204030204" pitchFamily="34" charset="0"/>
              </a:rPr>
              <a:t>acc. efficiency, </a:t>
            </a:r>
            <a:br>
              <a:rPr lang="en-US" sz="1000" dirty="0" smtClean="0">
                <a:latin typeface="Calibri Light" panose="020F0302020204030204" pitchFamily="34" charset="0"/>
              </a:rPr>
            </a:br>
            <a:r>
              <a:rPr lang="en-US" sz="1000" dirty="0" smtClean="0">
                <a:latin typeface="Calibri Light" panose="020F0302020204030204" pitchFamily="34" charset="0"/>
              </a:rPr>
              <a:t>tradeoff with HOM impedance/loss factors ~R/Q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312920" y="3324450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905236" y="3726891"/>
            <a:ext cx="3440188" cy="200055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dirty="0">
                <a:latin typeface="Calibri Light" panose="020F0302020204030204" pitchFamily="34" charset="0"/>
              </a:rPr>
              <a:t>f</a:t>
            </a:r>
            <a:r>
              <a:rPr lang="en-US" sz="1000" dirty="0" smtClean="0">
                <a:latin typeface="Calibri Light" panose="020F0302020204030204" pitchFamily="34" charset="0"/>
              </a:rPr>
              <a:t>undamental field flatness (</a:t>
            </a:r>
            <a:r>
              <a:rPr lang="el-GR" sz="1000" dirty="0" smtClean="0">
                <a:latin typeface="Calibri Light" panose="020F0302020204030204" pitchFamily="34" charset="0"/>
              </a:rPr>
              <a:t>δ</a:t>
            </a:r>
            <a:r>
              <a:rPr lang="en-US" sz="1000" dirty="0" smtClean="0">
                <a:latin typeface="Calibri Light" panose="020F0302020204030204" pitchFamily="34" charset="0"/>
              </a:rPr>
              <a:t>A</a:t>
            </a:r>
            <a:r>
              <a:rPr lang="en-US" sz="1000" baseline="-25000" dirty="0" smtClean="0">
                <a:latin typeface="Calibri Light" panose="020F0302020204030204" pitchFamily="34" charset="0"/>
              </a:rPr>
              <a:t>cell</a:t>
            </a:r>
            <a:r>
              <a:rPr lang="en-US" sz="1000" dirty="0" smtClean="0">
                <a:latin typeface="Calibri Light" panose="020F0302020204030204" pitchFamily="34" charset="0"/>
              </a:rPr>
              <a:t> </a:t>
            </a:r>
            <a:r>
              <a:rPr lang="en-US" sz="1000" dirty="0">
                <a:latin typeface="Calibri Light" panose="020F0302020204030204" pitchFamily="34" charset="0"/>
              </a:rPr>
              <a:t>~ N</a:t>
            </a:r>
            <a:r>
              <a:rPr lang="en-US" sz="1000" baseline="30000" dirty="0">
                <a:latin typeface="Calibri Light" panose="020F0302020204030204" pitchFamily="34" charset="0"/>
              </a:rPr>
              <a:t>2</a:t>
            </a:r>
            <a:r>
              <a:rPr lang="en-US" sz="1000" dirty="0">
                <a:latin typeface="Calibri Light" panose="020F0302020204030204" pitchFamily="34" charset="0"/>
              </a:rPr>
              <a:t>/k</a:t>
            </a:r>
            <a:r>
              <a:rPr lang="en-US" sz="1000" baseline="-25000" dirty="0">
                <a:latin typeface="Calibri Light" panose="020F0302020204030204" pitchFamily="34" charset="0"/>
              </a:rPr>
              <a:t>cc</a:t>
            </a:r>
            <a:r>
              <a:rPr lang="en-US" sz="1000" dirty="0">
                <a:latin typeface="Calibri Light" panose="020F0302020204030204" pitchFamily="34" charset="0"/>
              </a:rPr>
              <a:t>*</a:t>
            </a:r>
            <a:r>
              <a:rPr lang="el-GR" sz="1000" dirty="0">
                <a:latin typeface="Calibri Light" panose="020F0302020204030204" pitchFamily="34" charset="0"/>
              </a:rPr>
              <a:t> </a:t>
            </a:r>
            <a:r>
              <a:rPr lang="el-GR" sz="1000" dirty="0" smtClean="0">
                <a:latin typeface="Calibri Light" panose="020F0302020204030204" pitchFamily="34" charset="0"/>
              </a:rPr>
              <a:t>δ</a:t>
            </a:r>
            <a:r>
              <a:rPr lang="en-US" sz="1000" dirty="0" smtClean="0">
                <a:latin typeface="Calibri Light" panose="020F0302020204030204" pitchFamily="34" charset="0"/>
              </a:rPr>
              <a:t>f</a:t>
            </a:r>
            <a:r>
              <a:rPr lang="en-US" sz="1000" baseline="-25000" dirty="0" smtClean="0">
                <a:latin typeface="Calibri Light" panose="020F0302020204030204" pitchFamily="34" charset="0"/>
              </a:rPr>
              <a:t>cell,error</a:t>
            </a:r>
            <a:r>
              <a:rPr lang="en-US" sz="1000" dirty="0" smtClean="0">
                <a:latin typeface="Calibri Light" panose="020F0302020204030204" pitchFamily="34" charset="0"/>
              </a:rPr>
              <a:t>)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312920" y="3856246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912856" y="3452384"/>
            <a:ext cx="3440188" cy="200055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dirty="0">
                <a:latin typeface="Calibri Light" panose="020F0302020204030204" pitchFamily="34" charset="0"/>
              </a:rPr>
              <a:t>c</a:t>
            </a:r>
            <a:r>
              <a:rPr lang="en-US" sz="1000" dirty="0" smtClean="0">
                <a:latin typeface="Calibri Light" panose="020F0302020204030204" pitchFamily="34" charset="0"/>
              </a:rPr>
              <a:t>utoff </a:t>
            </a:r>
            <a:r>
              <a:rPr lang="en-US" sz="1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 trapped</a:t>
            </a:r>
            <a:r>
              <a:rPr lang="en-US" sz="1000" dirty="0" smtClean="0">
                <a:latin typeface="Calibri Light" panose="020F0302020204030204" pitchFamily="34" charset="0"/>
              </a:rPr>
              <a:t> HOMs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04330" y="1730452"/>
            <a:ext cx="4148229" cy="38555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1000" dirty="0" smtClean="0">
                <a:latin typeface="Calibri Light" panose="020F0302020204030204" pitchFamily="34" charset="0"/>
              </a:rPr>
              <a:t>max. number mainly determined by HOM requirements (trapped modes, </a:t>
            </a:r>
            <a:r>
              <a:rPr lang="en-US" sz="1000" dirty="0">
                <a:latin typeface="Calibri Light" panose="020F0302020204030204" pitchFamily="34" charset="0"/>
              </a:rPr>
              <a:t>HOM </a:t>
            </a:r>
            <a:r>
              <a:rPr lang="en-US" sz="1000" dirty="0" smtClean="0">
                <a:latin typeface="Calibri Light" panose="020F0302020204030204" pitchFamily="34" charset="0"/>
              </a:rPr>
              <a:t>Q</a:t>
            </a:r>
            <a:r>
              <a:rPr lang="en-US" sz="1000" baseline="-25000" dirty="0" smtClean="0">
                <a:latin typeface="Calibri Light" panose="020F0302020204030204" pitchFamily="34" charset="0"/>
              </a:rPr>
              <a:t>ext</a:t>
            </a:r>
            <a:r>
              <a:rPr lang="en-US" sz="1000" dirty="0" smtClean="0">
                <a:latin typeface="Calibri Light" panose="020F0302020204030204" pitchFamily="34" charset="0"/>
              </a:rPr>
              <a:t>, </a:t>
            </a:r>
            <a:r>
              <a:rPr lang="el-GR" sz="1000" dirty="0" smtClean="0">
                <a:latin typeface="Calibri Light" panose="020F0302020204030204" pitchFamily="34" charset="0"/>
              </a:rPr>
              <a:t>δ</a:t>
            </a:r>
            <a:r>
              <a:rPr lang="en-US" sz="1000" dirty="0">
                <a:latin typeface="Calibri Light" panose="020F0302020204030204" pitchFamily="34" charset="0"/>
              </a:rPr>
              <a:t>A</a:t>
            </a:r>
            <a:r>
              <a:rPr lang="en-US" sz="1000" baseline="-25000" dirty="0">
                <a:latin typeface="Calibri Light" panose="020F0302020204030204" pitchFamily="34" charset="0"/>
              </a:rPr>
              <a:t>cell</a:t>
            </a:r>
            <a:r>
              <a:rPr lang="en-US" sz="1000" dirty="0">
                <a:latin typeface="Calibri Light" panose="020F0302020204030204" pitchFamily="34" charset="0"/>
              </a:rPr>
              <a:t> ~ N</a:t>
            </a:r>
            <a:r>
              <a:rPr lang="en-US" sz="1000" baseline="30000" dirty="0">
                <a:latin typeface="Calibri Light" panose="020F0302020204030204" pitchFamily="34" charset="0"/>
              </a:rPr>
              <a:t>2</a:t>
            </a:r>
            <a:r>
              <a:rPr lang="en-US" sz="1000" dirty="0">
                <a:latin typeface="Calibri Light" panose="020F0302020204030204" pitchFamily="34" charset="0"/>
              </a:rPr>
              <a:t>/k</a:t>
            </a:r>
            <a:r>
              <a:rPr lang="en-US" sz="1000" baseline="-25000" dirty="0">
                <a:latin typeface="Calibri Light" panose="020F0302020204030204" pitchFamily="34" charset="0"/>
              </a:rPr>
              <a:t>cc</a:t>
            </a:r>
            <a:r>
              <a:rPr lang="en-US" sz="1000" dirty="0">
                <a:latin typeface="Calibri Light" panose="020F0302020204030204" pitchFamily="34" charset="0"/>
              </a:rPr>
              <a:t>*</a:t>
            </a:r>
            <a:r>
              <a:rPr lang="el-GR" sz="1000" dirty="0">
                <a:latin typeface="Calibri Light" panose="020F0302020204030204" pitchFamily="34" charset="0"/>
              </a:rPr>
              <a:t> δ</a:t>
            </a:r>
            <a:r>
              <a:rPr lang="en-US" sz="1000" dirty="0" smtClean="0">
                <a:latin typeface="Calibri Light" panose="020F0302020204030204" pitchFamily="34" charset="0"/>
              </a:rPr>
              <a:t>f</a:t>
            </a:r>
            <a:r>
              <a:rPr lang="en-US" sz="1000" baseline="-25000" dirty="0" smtClean="0">
                <a:latin typeface="Calibri Light" panose="020F0302020204030204" pitchFamily="34" charset="0"/>
              </a:rPr>
              <a:t>cell,error</a:t>
            </a:r>
            <a:r>
              <a:rPr lang="en-US" sz="1000" dirty="0" smtClean="0">
                <a:latin typeface="Calibri Light" panose="020F0302020204030204" pitchFamily="34" charset="0"/>
              </a:rPr>
              <a:t>), ancillary components (power/HOM couplers, tuners, He vessels) ~1/N </a:t>
            </a:r>
            <a:r>
              <a:rPr lang="en-US" sz="1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 capital costs</a:t>
            </a:r>
            <a:endParaRPr lang="en-US" sz="1000" dirty="0" smtClean="0">
              <a:latin typeface="Calibri Light" panose="020F0302020204030204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312920" y="4832007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905236" y="4721017"/>
            <a:ext cx="2832827" cy="200055"/>
          </a:xfrm>
          <a:prstGeom prst="rect">
            <a:avLst/>
          </a:prstGeom>
          <a:noFill/>
        </p:spPr>
        <p:txBody>
          <a:bodyPr wrap="none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dirty="0" smtClean="0">
                <a:latin typeface="Calibri Light" panose="020F0302020204030204" pitchFamily="34" charset="0"/>
              </a:rPr>
              <a:t>Nb stock </a:t>
            </a:r>
            <a:r>
              <a:rPr lang="en-US" sz="10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 capital costs, impacts stiffness of cavity</a:t>
            </a:r>
            <a:endParaRPr lang="en-US" sz="1000" dirty="0">
              <a:latin typeface="Calibri Light" panose="020F0302020204030204" pitchFamily="34" charset="0"/>
            </a:endParaRP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621" y="173397"/>
            <a:ext cx="3325444" cy="54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>
            <a:off x="4312920" y="5917826"/>
            <a:ext cx="58674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918154" y="5846415"/>
            <a:ext cx="3514104" cy="153888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000" dirty="0" smtClean="0">
                <a:latin typeface="Calibri Light" panose="020F0302020204030204" pitchFamily="34" charset="0"/>
              </a:rPr>
              <a:t>Minimum # of couplers to damp different polarizations of HOMs</a:t>
            </a:r>
            <a:endParaRPr lang="en-US" sz="1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18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  <p:bldP spid="19" grpId="0"/>
      <p:bldP spid="21" grpId="0"/>
      <p:bldP spid="23" grpId="0"/>
      <p:bldP spid="27" grpId="0"/>
      <p:bldP spid="29" grpId="0"/>
      <p:bldP spid="31" grpId="0"/>
      <p:bldP spid="33" grpId="0"/>
      <p:bldP spid="41" grpId="0"/>
      <p:bldP spid="43" grpId="0"/>
      <p:bldP spid="45" grpId="0"/>
      <p:bldP spid="47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" y="1280160"/>
            <a:ext cx="3890629" cy="26353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Relevant Geometrical Parameter (Design Comparisons)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184579" y="2922022"/>
            <a:ext cx="526361" cy="1042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27" y="1381323"/>
            <a:ext cx="3814492" cy="253415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65569" y="2805355"/>
            <a:ext cx="422468" cy="836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D:\projects\LCLS\2015-05_EDR\Talk\figures\SRF_Cavities_G_RQ_per_cellBe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3" y="3915482"/>
            <a:ext cx="4232373" cy="262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233928" y="5114702"/>
            <a:ext cx="483108" cy="957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22717" y="1378762"/>
            <a:ext cx="24282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Field Emission- </a:t>
            </a:r>
            <a:r>
              <a:rPr lang="en-US" dirty="0" smtClean="0">
                <a:latin typeface="Calibri Light" panose="020F0302020204030204" pitchFamily="34" charset="0"/>
              </a:rPr>
              <a:t>relevant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56488" y="1348060"/>
            <a:ext cx="17886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Quench-relevant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8075" y="4008546"/>
            <a:ext cx="23800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Cryogenic loss-relevant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A9D493809D8440A73C4154716CC209" ma:contentTypeVersion="9" ma:contentTypeDescription="Create a new document." ma:contentTypeScope="" ma:versionID="6844cd8f3699970408b86504ede6a4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ddf9cb212464e7a042968925c50376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4F90C7-A645-482B-99CF-B924E2D21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C1B16AA-9221-46AE-B700-523442ABDAB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83125</TotalTime>
  <Words>2216</Words>
  <Application>Microsoft Office PowerPoint</Application>
  <PresentationFormat>On-screen Show (4:3)</PresentationFormat>
  <Paragraphs>481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 Unicode MS</vt:lpstr>
      <vt:lpstr>ＭＳ Ｐゴシック</vt:lpstr>
      <vt:lpstr>NSimSun</vt:lpstr>
      <vt:lpstr>Arial</vt:lpstr>
      <vt:lpstr>Calibri Light</vt:lpstr>
      <vt:lpstr>Symbol</vt:lpstr>
      <vt:lpstr>Wingdings</vt:lpstr>
      <vt:lpstr>Blank</vt:lpstr>
      <vt:lpstr>TESLA SRF Cavities (as used for LCLS-II)</vt:lpstr>
      <vt:lpstr>Outline</vt:lpstr>
      <vt:lpstr>Tesla Cavities</vt:lpstr>
      <vt:lpstr>Technical Specifications (LCLSII-4.6-TS-0092)</vt:lpstr>
      <vt:lpstr>Cavity Design Efforts and Responsibilities</vt:lpstr>
      <vt:lpstr>Brief TESLA Cavity Design History</vt:lpstr>
      <vt:lpstr>Brief TESLA Cavity Design History</vt:lpstr>
      <vt:lpstr>Cavity RF and Mechanical Parameters</vt:lpstr>
      <vt:lpstr>Relevant Geometrical Parameter (Design Comparisons)</vt:lpstr>
      <vt:lpstr>Operational Parameters Main Linac Cavities (vs. CEBAF cavities)</vt:lpstr>
      <vt:lpstr>Tesla Cavity Design Changes (LCLS-II vs. XFEL)</vt:lpstr>
      <vt:lpstr>Cavity Process Flow  (LCLS-II vs. XFEL Recipes)</vt:lpstr>
      <vt:lpstr>HOM Damping</vt:lpstr>
      <vt:lpstr>HOM Damping – Dipole Modes only</vt:lpstr>
      <vt:lpstr>HOM Damping QC</vt:lpstr>
      <vt:lpstr>History – Cavity Performance Goals at ~2K </vt:lpstr>
      <vt:lpstr>History – Cavity Performance Goals at ~2K </vt:lpstr>
      <vt:lpstr>LCLS-II high-Q0 “Revolution”</vt:lpstr>
      <vt:lpstr>JLab’s Vertical Tests Results for Prototype Cryomodule</vt:lpstr>
      <vt:lpstr>How well does industrialization work?</vt:lpstr>
      <vt:lpstr>How well does industrialization work?</vt:lpstr>
      <vt:lpstr>How well does industrialization work?</vt:lpstr>
      <vt:lpstr>History – Vertical Cavity Performance Milestones at ~2K </vt:lpstr>
      <vt:lpstr>History – Vertical Cavity Performance Milestones at ~2K </vt:lpstr>
      <vt:lpstr>Performance Preservation in Cryomodule</vt:lpstr>
      <vt:lpstr>Performance Preservation in Cryomodule</vt:lpstr>
      <vt:lpstr>Quality Assurance and Quality Control</vt:lpstr>
      <vt:lpstr>Procurement Timeline and Status</vt:lpstr>
      <vt:lpstr>Summary</vt:lpstr>
      <vt:lpstr>PowerPoint Presentation</vt:lpstr>
      <vt:lpstr>Procurement Status</vt:lpstr>
      <vt:lpstr>Best Value Evaluation</vt:lpstr>
    </vt:vector>
  </TitlesOfParts>
  <Company>SLAC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‘your title’</dc:title>
  <dc:creator>F. Marhauser</dc:creator>
  <cp:lastModifiedBy>Travel User</cp:lastModifiedBy>
  <cp:revision>3</cp:revision>
  <cp:lastPrinted>2013-05-01T00:31:17Z</cp:lastPrinted>
  <dcterms:created xsi:type="dcterms:W3CDTF">2009-11-23T23:38:17Z</dcterms:created>
  <dcterms:modified xsi:type="dcterms:W3CDTF">2015-05-13T05:11:31Z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0x010100AEA9D493809D8440A73C4154716CC209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https://slacspace.slac.stanford.edu/sites/reviews/lclsii/CD1DR_Dec2013/Presentations/LCLS-II_CD-1_Dir_Rev_Breakout_Cryo_Sys-Ross.pptx</vt:lpwstr>
  </property>
  <property fmtid="{D5CDD505-2E9C-101B-9397-08002B2CF9AE}" pid="10" name="TemplateUrl">
    <vt:lpwstr/>
  </property>
</Properties>
</file>