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51" r:id="rId1"/>
    <p:sldMasterId id="2147483687" r:id="rId2"/>
    <p:sldMasterId id="2147483699" r:id="rId3"/>
    <p:sldMasterId id="2147483711" r:id="rId4"/>
  </p:sldMasterIdLst>
  <p:notesMasterIdLst>
    <p:notesMasterId r:id="rId42"/>
  </p:notesMasterIdLst>
  <p:handoutMasterIdLst>
    <p:handoutMasterId r:id="rId43"/>
  </p:handoutMasterIdLst>
  <p:sldIdLst>
    <p:sldId id="259" r:id="rId5"/>
    <p:sldId id="534" r:id="rId6"/>
    <p:sldId id="535" r:id="rId7"/>
    <p:sldId id="538" r:id="rId8"/>
    <p:sldId id="536" r:id="rId9"/>
    <p:sldId id="606" r:id="rId10"/>
    <p:sldId id="539" r:id="rId11"/>
    <p:sldId id="542" r:id="rId12"/>
    <p:sldId id="544" r:id="rId13"/>
    <p:sldId id="545" r:id="rId14"/>
    <p:sldId id="608" r:id="rId15"/>
    <p:sldId id="609" r:id="rId16"/>
    <p:sldId id="610" r:id="rId17"/>
    <p:sldId id="558" r:id="rId18"/>
    <p:sldId id="521" r:id="rId19"/>
    <p:sldId id="546" r:id="rId20"/>
    <p:sldId id="520" r:id="rId21"/>
    <p:sldId id="547" r:id="rId22"/>
    <p:sldId id="553" r:id="rId23"/>
    <p:sldId id="496" r:id="rId24"/>
    <p:sldId id="554" r:id="rId25"/>
    <p:sldId id="617" r:id="rId26"/>
    <p:sldId id="611" r:id="rId27"/>
    <p:sldId id="456" r:id="rId28"/>
    <p:sldId id="612" r:id="rId29"/>
    <p:sldId id="619" r:id="rId30"/>
    <p:sldId id="605" r:id="rId31"/>
    <p:sldId id="620" r:id="rId32"/>
    <p:sldId id="621" r:id="rId33"/>
    <p:sldId id="627" r:id="rId34"/>
    <p:sldId id="625" r:id="rId35"/>
    <p:sldId id="618" r:id="rId36"/>
    <p:sldId id="626" r:id="rId37"/>
    <p:sldId id="623" r:id="rId38"/>
    <p:sldId id="624" r:id="rId39"/>
    <p:sldId id="556" r:id="rId40"/>
    <p:sldId id="557" r:id="rId4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B20101"/>
    <a:srgbClr val="E3101C"/>
    <a:srgbClr val="181818"/>
    <a:srgbClr val="2ECFD1"/>
    <a:srgbClr val="B139FF"/>
    <a:srgbClr val="1C1C1C"/>
    <a:srgbClr val="0EA7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7884" autoAdjust="0"/>
  </p:normalViewPr>
  <p:slideViewPr>
    <p:cSldViewPr snapToObjects="1">
      <p:cViewPr>
        <p:scale>
          <a:sx n="150" d="100"/>
          <a:sy n="150" d="100"/>
        </p:scale>
        <p:origin x="-408" y="-80"/>
      </p:cViewPr>
      <p:guideLst>
        <p:guide orient="horz" pos="2272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viewProps" Target="viewProps.xml"/><Relationship Id="rId47" Type="http://schemas.openxmlformats.org/officeDocument/2006/relationships/theme" Target="theme/theme1.xml"/><Relationship Id="rId48" Type="http://schemas.openxmlformats.org/officeDocument/2006/relationships/tableStyles" Target="tableStyles.xml"/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slide" Target="slides/slide23.xml"/><Relationship Id="rId28" Type="http://schemas.openxmlformats.org/officeDocument/2006/relationships/slide" Target="slides/slide24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30" Type="http://schemas.openxmlformats.org/officeDocument/2006/relationships/slide" Target="slides/slide26.xml"/><Relationship Id="rId31" Type="http://schemas.openxmlformats.org/officeDocument/2006/relationships/slide" Target="slides/slide27.xml"/><Relationship Id="rId32" Type="http://schemas.openxmlformats.org/officeDocument/2006/relationships/slide" Target="slides/slide28.xml"/><Relationship Id="rId9" Type="http://schemas.openxmlformats.org/officeDocument/2006/relationships/slide" Target="slides/slide5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3" Type="http://schemas.openxmlformats.org/officeDocument/2006/relationships/slide" Target="slides/slide29.xml"/><Relationship Id="rId34" Type="http://schemas.openxmlformats.org/officeDocument/2006/relationships/slide" Target="slides/slide30.xml"/><Relationship Id="rId35" Type="http://schemas.openxmlformats.org/officeDocument/2006/relationships/slide" Target="slides/slide31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37" Type="http://schemas.openxmlformats.org/officeDocument/2006/relationships/slide" Target="slides/slide33.xml"/><Relationship Id="rId38" Type="http://schemas.openxmlformats.org/officeDocument/2006/relationships/slide" Target="slides/slide34.xml"/><Relationship Id="rId39" Type="http://schemas.openxmlformats.org/officeDocument/2006/relationships/slide" Target="slides/slide35.xml"/><Relationship Id="rId40" Type="http://schemas.openxmlformats.org/officeDocument/2006/relationships/slide" Target="slides/slide36.xml"/><Relationship Id="rId41" Type="http://schemas.openxmlformats.org/officeDocument/2006/relationships/slide" Target="slides/slide37.xml"/><Relationship Id="rId42" Type="http://schemas.openxmlformats.org/officeDocument/2006/relationships/notesMaster" Target="notesMasters/notesMaster1.xml"/><Relationship Id="rId43" Type="http://schemas.openxmlformats.org/officeDocument/2006/relationships/handoutMaster" Target="handoutMasters/handoutMaster1.xml"/><Relationship Id="rId44" Type="http://schemas.openxmlformats.org/officeDocument/2006/relationships/printerSettings" Target="printerSettings/printerSettings1.bin"/><Relationship Id="rId45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415B879-DCB5-4A4B-8B19-6FC11B26607D}" type="doc">
      <dgm:prSet loTypeId="urn:microsoft.com/office/officeart/2005/8/layout/cycle6" loCatId="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8D30B54-C531-FF41-9381-14CD597E60EC}">
      <dgm:prSet phldrT="[Text]" custT="1"/>
      <dgm:spPr/>
      <dgm:t>
        <a:bodyPr/>
        <a:lstStyle/>
        <a:p>
          <a:r>
            <a:rPr lang="en-US" sz="2000" b="1" dirty="0" smtClean="0"/>
            <a:t>Successful Operation of 805 MHz “All Seasons” Cavity in 5T Magnetic Field under Vacuum </a:t>
          </a:r>
        </a:p>
        <a:p>
          <a:r>
            <a:rPr lang="en-US" sz="1600" dirty="0" err="1" smtClean="0"/>
            <a:t>MuCool</a:t>
          </a:r>
          <a:r>
            <a:rPr lang="en-US" sz="1600" dirty="0" smtClean="0"/>
            <a:t> Test Area/</a:t>
          </a:r>
          <a:r>
            <a:rPr lang="en-US" sz="1600" dirty="0" err="1" smtClean="0"/>
            <a:t>Muons</a:t>
          </a:r>
          <a:r>
            <a:rPr lang="en-US" sz="1600" dirty="0" smtClean="0"/>
            <a:t> </a:t>
          </a:r>
          <a:r>
            <a:rPr lang="en-US" sz="1600" dirty="0" err="1" smtClean="0"/>
            <a:t>Inc</a:t>
          </a:r>
          <a:endParaRPr lang="en-US" sz="1600" dirty="0"/>
        </a:p>
      </dgm:t>
    </dgm:pt>
    <dgm:pt modelId="{63284D12-BC21-634C-B07C-D364767B037B}" type="parTrans" cxnId="{F056B8D7-EE55-0A4D-9C30-08F344E2EDCC}">
      <dgm:prSet/>
      <dgm:spPr/>
      <dgm:t>
        <a:bodyPr/>
        <a:lstStyle/>
        <a:p>
          <a:endParaRPr lang="en-US"/>
        </a:p>
      </dgm:t>
    </dgm:pt>
    <dgm:pt modelId="{3EFE83EA-50EB-304F-A837-826F9701203D}" type="sibTrans" cxnId="{F056B8D7-EE55-0A4D-9C30-08F344E2EDCC}">
      <dgm:prSet/>
      <dgm:spPr/>
      <dgm:t>
        <a:bodyPr/>
        <a:lstStyle/>
        <a:p>
          <a:endParaRPr lang="en-US"/>
        </a:p>
      </dgm:t>
    </dgm:pt>
    <dgm:pt modelId="{522C2D24-B12C-8847-B84E-AA6693281BC7}">
      <dgm:prSet phldrT="[Text]" custT="1"/>
      <dgm:spPr/>
      <dgm:t>
        <a:bodyPr/>
        <a:lstStyle/>
        <a:p>
          <a:r>
            <a:rPr lang="en-US" sz="2000" b="1" dirty="0" smtClean="0"/>
            <a:t>World Record </a:t>
          </a:r>
          <a:br>
            <a:rPr lang="en-US" sz="2000" b="1" dirty="0" smtClean="0"/>
          </a:br>
          <a:r>
            <a:rPr lang="en-US" sz="2000" b="1" dirty="0" smtClean="0"/>
            <a:t>HTS-only Coil</a:t>
          </a:r>
          <a:r>
            <a:rPr lang="en-US" sz="2000" dirty="0" smtClean="0"/>
            <a:t/>
          </a:r>
          <a:br>
            <a:rPr lang="en-US" sz="2000" dirty="0" smtClean="0"/>
          </a:br>
          <a:r>
            <a:rPr lang="en-US" sz="1600" dirty="0" smtClean="0"/>
            <a:t>15T on-axis field</a:t>
          </a:r>
          <a:br>
            <a:rPr lang="en-US" sz="1600" dirty="0" smtClean="0"/>
          </a:br>
          <a:r>
            <a:rPr lang="en-US" sz="1600" dirty="0" smtClean="0"/>
            <a:t>16T on coil</a:t>
          </a:r>
        </a:p>
        <a:p>
          <a:r>
            <a:rPr lang="en-US" sz="1600" dirty="0" smtClean="0"/>
            <a:t>PBL/BNL</a:t>
          </a:r>
        </a:p>
      </dgm:t>
    </dgm:pt>
    <dgm:pt modelId="{3AA0FF36-4457-864E-9645-CA73A0590F86}" type="parTrans" cxnId="{FEFAE5EA-5D39-064E-8A23-E64B1C4013DE}">
      <dgm:prSet/>
      <dgm:spPr/>
      <dgm:t>
        <a:bodyPr/>
        <a:lstStyle/>
        <a:p>
          <a:endParaRPr lang="en-US"/>
        </a:p>
      </dgm:t>
    </dgm:pt>
    <dgm:pt modelId="{FF10E19E-ECFA-4745-82E6-BF249049EC9B}" type="sibTrans" cxnId="{FEFAE5EA-5D39-064E-8A23-E64B1C4013DE}">
      <dgm:prSet/>
      <dgm:spPr/>
      <dgm:t>
        <a:bodyPr/>
        <a:lstStyle/>
        <a:p>
          <a:endParaRPr lang="en-US"/>
        </a:p>
      </dgm:t>
    </dgm:pt>
    <dgm:pt modelId="{416A14BE-8E63-F548-9A49-C9BE862D890F}">
      <dgm:prSet phldrT="[Text]" custT="1"/>
      <dgm:spPr/>
      <dgm:t>
        <a:bodyPr/>
        <a:lstStyle/>
        <a:p>
          <a:r>
            <a:rPr lang="en-US" sz="2000" b="1" dirty="0" smtClean="0"/>
            <a:t>Demonstration of High Pressure RF Cavity </a:t>
          </a:r>
          <a:r>
            <a:rPr lang="en-US" sz="2000" b="1" u="sng" dirty="0" smtClean="0"/>
            <a:t>in 3T Magnetic Field with Beam</a:t>
          </a:r>
        </a:p>
        <a:p>
          <a:r>
            <a:rPr lang="en-US" sz="1600" b="0" dirty="0" smtClean="0"/>
            <a:t>Extrapolates to </a:t>
          </a:r>
          <a:br>
            <a:rPr lang="en-US" sz="1600" b="0" dirty="0" smtClean="0"/>
          </a:br>
          <a:r>
            <a:rPr lang="en-US" sz="1600" b="0" dirty="0" smtClean="0">
              <a:latin typeface="Symbol" charset="2"/>
              <a:cs typeface="Symbol" charset="2"/>
            </a:rPr>
            <a:t>m</a:t>
          </a:r>
          <a:r>
            <a:rPr lang="en-US" sz="1600" b="0" dirty="0" smtClean="0">
              <a:latin typeface="+mn-lt"/>
              <a:cs typeface="Symbol" charset="2"/>
            </a:rPr>
            <a:t>-Collider Parameters</a:t>
          </a:r>
        </a:p>
        <a:p>
          <a:r>
            <a:rPr lang="en-US" sz="1600" dirty="0" err="1" smtClean="0"/>
            <a:t>MuCool</a:t>
          </a:r>
          <a:r>
            <a:rPr lang="en-US" sz="1600" dirty="0" smtClean="0"/>
            <a:t> Test Area</a:t>
          </a:r>
          <a:endParaRPr lang="en-US" sz="1600" dirty="0"/>
        </a:p>
      </dgm:t>
    </dgm:pt>
    <dgm:pt modelId="{1442E1C4-B16C-8A4D-B6A6-0E45C905396D}" type="parTrans" cxnId="{764DCCD6-EF2D-984E-B8BC-238C1CEFF6F9}">
      <dgm:prSet/>
      <dgm:spPr/>
      <dgm:t>
        <a:bodyPr/>
        <a:lstStyle/>
        <a:p>
          <a:endParaRPr lang="en-US"/>
        </a:p>
      </dgm:t>
    </dgm:pt>
    <dgm:pt modelId="{96C5DDDD-7F50-9842-B016-8A87E5B9F0B9}" type="sibTrans" cxnId="{764DCCD6-EF2D-984E-B8BC-238C1CEFF6F9}">
      <dgm:prSet/>
      <dgm:spPr/>
      <dgm:t>
        <a:bodyPr/>
        <a:lstStyle/>
        <a:p>
          <a:endParaRPr lang="en-US"/>
        </a:p>
      </dgm:t>
    </dgm:pt>
    <dgm:pt modelId="{6AFD20AC-1626-8F44-94B4-F6075385BE50}">
      <dgm:prSet phldrT="[Text]" custT="1"/>
      <dgm:spPr/>
      <dgm:t>
        <a:bodyPr/>
        <a:lstStyle/>
        <a:p>
          <a:r>
            <a:rPr lang="en-US" sz="2000" b="1" dirty="0" smtClean="0"/>
            <a:t>Breakthrough in HTS Cable Performance with Cables Matching Strand Performance</a:t>
          </a:r>
        </a:p>
        <a:p>
          <a:r>
            <a:rPr lang="en-US" sz="1600" b="0" dirty="0" smtClean="0"/>
            <a:t>FNAL-Tech </a:t>
          </a:r>
          <a:r>
            <a:rPr lang="en-US" sz="1600" b="0" dirty="0" err="1" smtClean="0"/>
            <a:t>Div</a:t>
          </a:r>
          <a:r>
            <a:rPr lang="en-US" sz="1600" b="0" dirty="0" smtClean="0"/>
            <a:t/>
          </a:r>
          <a:br>
            <a:rPr lang="en-US" sz="1600" b="0" dirty="0" smtClean="0"/>
          </a:br>
          <a:r>
            <a:rPr lang="en-US" sz="1600" b="0" dirty="0" smtClean="0"/>
            <a:t>T. </a:t>
          </a:r>
          <a:r>
            <a:rPr lang="en-US" sz="1600" b="0" dirty="0" err="1" smtClean="0"/>
            <a:t>Shen</a:t>
          </a:r>
          <a:r>
            <a:rPr lang="en-US" sz="1600" b="0" dirty="0" smtClean="0"/>
            <a:t>-Early Career Award</a:t>
          </a:r>
        </a:p>
      </dgm:t>
    </dgm:pt>
    <dgm:pt modelId="{89DB970C-415E-334B-8636-08DD2716A935}" type="parTrans" cxnId="{DF3E45C3-7336-304F-8AF1-E8CAE5C3862B}">
      <dgm:prSet/>
      <dgm:spPr/>
      <dgm:t>
        <a:bodyPr/>
        <a:lstStyle/>
        <a:p>
          <a:endParaRPr lang="en-US"/>
        </a:p>
      </dgm:t>
    </dgm:pt>
    <dgm:pt modelId="{5150C0D8-4BD9-E845-B47A-07003EEDBD6C}" type="sibTrans" cxnId="{DF3E45C3-7336-304F-8AF1-E8CAE5C3862B}">
      <dgm:prSet/>
      <dgm:spPr/>
      <dgm:t>
        <a:bodyPr/>
        <a:lstStyle/>
        <a:p>
          <a:endParaRPr lang="en-US"/>
        </a:p>
      </dgm:t>
    </dgm:pt>
    <dgm:pt modelId="{3192B418-6557-214F-9792-BC19C0EF4A82}" type="pres">
      <dgm:prSet presAssocID="{9415B879-DCB5-4A4B-8B19-6FC11B26607D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1C0222F-CC53-4B41-9B66-E1B1434B7356}" type="pres">
      <dgm:prSet presAssocID="{A8D30B54-C531-FF41-9381-14CD597E60EC}" presName="node" presStyleLbl="node1" presStyleIdx="0" presStyleCnt="4" custScaleX="153488" custScaleY="15742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D44C503-8A61-264A-BCB4-41FD544CD610}" type="pres">
      <dgm:prSet presAssocID="{A8D30B54-C531-FF41-9381-14CD597E60EC}" presName="spNode" presStyleCnt="0"/>
      <dgm:spPr/>
    </dgm:pt>
    <dgm:pt modelId="{AF0B31C1-E562-964A-B32C-82B34504BAA3}" type="pres">
      <dgm:prSet presAssocID="{3EFE83EA-50EB-304F-A837-826F9701203D}" presName="sibTrans" presStyleLbl="sibTrans1D1" presStyleIdx="0" presStyleCnt="4"/>
      <dgm:spPr/>
      <dgm:t>
        <a:bodyPr/>
        <a:lstStyle/>
        <a:p>
          <a:endParaRPr lang="en-US"/>
        </a:p>
      </dgm:t>
    </dgm:pt>
    <dgm:pt modelId="{B2BCFF92-BBDE-5440-822F-5CE7C986F2B4}" type="pres">
      <dgm:prSet presAssocID="{522C2D24-B12C-8847-B84E-AA6693281BC7}" presName="node" presStyleLbl="node1" presStyleIdx="1" presStyleCnt="4" custScaleX="153488" custScaleY="157424" custRadScaleRad="13874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4C56911-C9EC-A446-AA13-1917461EF9E6}" type="pres">
      <dgm:prSet presAssocID="{522C2D24-B12C-8847-B84E-AA6693281BC7}" presName="spNode" presStyleCnt="0"/>
      <dgm:spPr/>
    </dgm:pt>
    <dgm:pt modelId="{23F01BA2-B6FB-A24E-8725-6DE422261A0F}" type="pres">
      <dgm:prSet presAssocID="{FF10E19E-ECFA-4745-82E6-BF249049EC9B}" presName="sibTrans" presStyleLbl="sibTrans1D1" presStyleIdx="1" presStyleCnt="4"/>
      <dgm:spPr/>
      <dgm:t>
        <a:bodyPr/>
        <a:lstStyle/>
        <a:p>
          <a:endParaRPr lang="en-US"/>
        </a:p>
      </dgm:t>
    </dgm:pt>
    <dgm:pt modelId="{C49060B8-4CFC-094C-8B3A-315638FD23A0}" type="pres">
      <dgm:prSet presAssocID="{416A14BE-8E63-F548-9A49-C9BE862D890F}" presName="node" presStyleLbl="node1" presStyleIdx="2" presStyleCnt="4" custScaleX="153488" custScaleY="157424" custRadScaleRad="9877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F367770-1A75-3640-9F25-41674251E4F4}" type="pres">
      <dgm:prSet presAssocID="{416A14BE-8E63-F548-9A49-C9BE862D890F}" presName="spNode" presStyleCnt="0"/>
      <dgm:spPr/>
    </dgm:pt>
    <dgm:pt modelId="{9BAFE6F9-B52A-204C-9152-862E96DD7B14}" type="pres">
      <dgm:prSet presAssocID="{96C5DDDD-7F50-9842-B016-8A87E5B9F0B9}" presName="sibTrans" presStyleLbl="sibTrans1D1" presStyleIdx="2" presStyleCnt="4"/>
      <dgm:spPr/>
      <dgm:t>
        <a:bodyPr/>
        <a:lstStyle/>
        <a:p>
          <a:endParaRPr lang="en-US"/>
        </a:p>
      </dgm:t>
    </dgm:pt>
    <dgm:pt modelId="{93DDE35D-0F8F-C94F-8DDF-06DFBC66497A}" type="pres">
      <dgm:prSet presAssocID="{6AFD20AC-1626-8F44-94B4-F6075385BE50}" presName="node" presStyleLbl="node1" presStyleIdx="3" presStyleCnt="4" custScaleX="153488" custScaleY="157424" custRadScaleRad="13633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3F91A5E-6ECA-AA47-847E-FA2FB575EF0D}" type="pres">
      <dgm:prSet presAssocID="{6AFD20AC-1626-8F44-94B4-F6075385BE50}" presName="spNode" presStyleCnt="0"/>
      <dgm:spPr/>
    </dgm:pt>
    <dgm:pt modelId="{EA74452A-15A2-A040-8E31-E8C1179CE922}" type="pres">
      <dgm:prSet presAssocID="{5150C0D8-4BD9-E845-B47A-07003EEDBD6C}" presName="sibTrans" presStyleLbl="sibTrans1D1" presStyleIdx="3" presStyleCnt="4"/>
      <dgm:spPr/>
      <dgm:t>
        <a:bodyPr/>
        <a:lstStyle/>
        <a:p>
          <a:endParaRPr lang="en-US"/>
        </a:p>
      </dgm:t>
    </dgm:pt>
  </dgm:ptLst>
  <dgm:cxnLst>
    <dgm:cxn modelId="{2C9186A9-3398-5F46-A996-CD2049214D9E}" type="presOf" srcId="{A8D30B54-C531-FF41-9381-14CD597E60EC}" destId="{C1C0222F-CC53-4B41-9B66-E1B1434B7356}" srcOrd="0" destOrd="0" presId="urn:microsoft.com/office/officeart/2005/8/layout/cycle6"/>
    <dgm:cxn modelId="{1327FEF6-9B41-434A-96D6-FED0BBB1C3F1}" type="presOf" srcId="{FF10E19E-ECFA-4745-82E6-BF249049EC9B}" destId="{23F01BA2-B6FB-A24E-8725-6DE422261A0F}" srcOrd="0" destOrd="0" presId="urn:microsoft.com/office/officeart/2005/8/layout/cycle6"/>
    <dgm:cxn modelId="{9D682B9E-64EA-0240-A47C-57B65D6C5EBA}" type="presOf" srcId="{6AFD20AC-1626-8F44-94B4-F6075385BE50}" destId="{93DDE35D-0F8F-C94F-8DDF-06DFBC66497A}" srcOrd="0" destOrd="0" presId="urn:microsoft.com/office/officeart/2005/8/layout/cycle6"/>
    <dgm:cxn modelId="{782F588B-ACAD-2D4D-87E6-406B4DD79365}" type="presOf" srcId="{522C2D24-B12C-8847-B84E-AA6693281BC7}" destId="{B2BCFF92-BBDE-5440-822F-5CE7C986F2B4}" srcOrd="0" destOrd="0" presId="urn:microsoft.com/office/officeart/2005/8/layout/cycle6"/>
    <dgm:cxn modelId="{94B8F04C-E6A3-F141-B68C-0AB629B14900}" type="presOf" srcId="{5150C0D8-4BD9-E845-B47A-07003EEDBD6C}" destId="{EA74452A-15A2-A040-8E31-E8C1179CE922}" srcOrd="0" destOrd="0" presId="urn:microsoft.com/office/officeart/2005/8/layout/cycle6"/>
    <dgm:cxn modelId="{6034B5A1-5057-F340-B1FB-F92F66DB3B9E}" type="presOf" srcId="{96C5DDDD-7F50-9842-B016-8A87E5B9F0B9}" destId="{9BAFE6F9-B52A-204C-9152-862E96DD7B14}" srcOrd="0" destOrd="0" presId="urn:microsoft.com/office/officeart/2005/8/layout/cycle6"/>
    <dgm:cxn modelId="{DF3E45C3-7336-304F-8AF1-E8CAE5C3862B}" srcId="{9415B879-DCB5-4A4B-8B19-6FC11B26607D}" destId="{6AFD20AC-1626-8F44-94B4-F6075385BE50}" srcOrd="3" destOrd="0" parTransId="{89DB970C-415E-334B-8636-08DD2716A935}" sibTransId="{5150C0D8-4BD9-E845-B47A-07003EEDBD6C}"/>
    <dgm:cxn modelId="{1917B6C7-A00F-4048-93B3-A25D09BE0B44}" type="presOf" srcId="{3EFE83EA-50EB-304F-A837-826F9701203D}" destId="{AF0B31C1-E562-964A-B32C-82B34504BAA3}" srcOrd="0" destOrd="0" presId="urn:microsoft.com/office/officeart/2005/8/layout/cycle6"/>
    <dgm:cxn modelId="{4C3BD330-F66E-364C-9805-26EE592E056E}" type="presOf" srcId="{9415B879-DCB5-4A4B-8B19-6FC11B26607D}" destId="{3192B418-6557-214F-9792-BC19C0EF4A82}" srcOrd="0" destOrd="0" presId="urn:microsoft.com/office/officeart/2005/8/layout/cycle6"/>
    <dgm:cxn modelId="{6E7D693D-32C7-CD41-AD2D-0633EA094587}" type="presOf" srcId="{416A14BE-8E63-F548-9A49-C9BE862D890F}" destId="{C49060B8-4CFC-094C-8B3A-315638FD23A0}" srcOrd="0" destOrd="0" presId="urn:microsoft.com/office/officeart/2005/8/layout/cycle6"/>
    <dgm:cxn modelId="{764DCCD6-EF2D-984E-B8BC-238C1CEFF6F9}" srcId="{9415B879-DCB5-4A4B-8B19-6FC11B26607D}" destId="{416A14BE-8E63-F548-9A49-C9BE862D890F}" srcOrd="2" destOrd="0" parTransId="{1442E1C4-B16C-8A4D-B6A6-0E45C905396D}" sibTransId="{96C5DDDD-7F50-9842-B016-8A87E5B9F0B9}"/>
    <dgm:cxn modelId="{F056B8D7-EE55-0A4D-9C30-08F344E2EDCC}" srcId="{9415B879-DCB5-4A4B-8B19-6FC11B26607D}" destId="{A8D30B54-C531-FF41-9381-14CD597E60EC}" srcOrd="0" destOrd="0" parTransId="{63284D12-BC21-634C-B07C-D364767B037B}" sibTransId="{3EFE83EA-50EB-304F-A837-826F9701203D}"/>
    <dgm:cxn modelId="{FEFAE5EA-5D39-064E-8A23-E64B1C4013DE}" srcId="{9415B879-DCB5-4A4B-8B19-6FC11B26607D}" destId="{522C2D24-B12C-8847-B84E-AA6693281BC7}" srcOrd="1" destOrd="0" parTransId="{3AA0FF36-4457-864E-9645-CA73A0590F86}" sibTransId="{FF10E19E-ECFA-4745-82E6-BF249049EC9B}"/>
    <dgm:cxn modelId="{170517E0-D9FA-6C4C-84A4-79307A03FDB2}" type="presParOf" srcId="{3192B418-6557-214F-9792-BC19C0EF4A82}" destId="{C1C0222F-CC53-4B41-9B66-E1B1434B7356}" srcOrd="0" destOrd="0" presId="urn:microsoft.com/office/officeart/2005/8/layout/cycle6"/>
    <dgm:cxn modelId="{9F5D94F6-3039-7548-93B3-0562B87FAD8B}" type="presParOf" srcId="{3192B418-6557-214F-9792-BC19C0EF4A82}" destId="{7D44C503-8A61-264A-BCB4-41FD544CD610}" srcOrd="1" destOrd="0" presId="urn:microsoft.com/office/officeart/2005/8/layout/cycle6"/>
    <dgm:cxn modelId="{D929727E-022C-2D4E-9E31-97DAC25F9ADE}" type="presParOf" srcId="{3192B418-6557-214F-9792-BC19C0EF4A82}" destId="{AF0B31C1-E562-964A-B32C-82B34504BAA3}" srcOrd="2" destOrd="0" presId="urn:microsoft.com/office/officeart/2005/8/layout/cycle6"/>
    <dgm:cxn modelId="{D9A9DB8F-5B2D-7046-BD6A-5AA5C82D2582}" type="presParOf" srcId="{3192B418-6557-214F-9792-BC19C0EF4A82}" destId="{B2BCFF92-BBDE-5440-822F-5CE7C986F2B4}" srcOrd="3" destOrd="0" presId="urn:microsoft.com/office/officeart/2005/8/layout/cycle6"/>
    <dgm:cxn modelId="{02017926-C742-A840-A8EA-894CDBBEA10E}" type="presParOf" srcId="{3192B418-6557-214F-9792-BC19C0EF4A82}" destId="{A4C56911-C9EC-A446-AA13-1917461EF9E6}" srcOrd="4" destOrd="0" presId="urn:microsoft.com/office/officeart/2005/8/layout/cycle6"/>
    <dgm:cxn modelId="{8A071E85-0A1E-474E-A24E-7CDFA5C4A6FC}" type="presParOf" srcId="{3192B418-6557-214F-9792-BC19C0EF4A82}" destId="{23F01BA2-B6FB-A24E-8725-6DE422261A0F}" srcOrd="5" destOrd="0" presId="urn:microsoft.com/office/officeart/2005/8/layout/cycle6"/>
    <dgm:cxn modelId="{3D45D74A-98E3-C54C-8DC7-37829C5AF768}" type="presParOf" srcId="{3192B418-6557-214F-9792-BC19C0EF4A82}" destId="{C49060B8-4CFC-094C-8B3A-315638FD23A0}" srcOrd="6" destOrd="0" presId="urn:microsoft.com/office/officeart/2005/8/layout/cycle6"/>
    <dgm:cxn modelId="{095C2A65-D92E-CA4A-85FE-623F62618B55}" type="presParOf" srcId="{3192B418-6557-214F-9792-BC19C0EF4A82}" destId="{2F367770-1A75-3640-9F25-41674251E4F4}" srcOrd="7" destOrd="0" presId="urn:microsoft.com/office/officeart/2005/8/layout/cycle6"/>
    <dgm:cxn modelId="{4AD9942C-DD27-A04A-86F2-2D730606CA18}" type="presParOf" srcId="{3192B418-6557-214F-9792-BC19C0EF4A82}" destId="{9BAFE6F9-B52A-204C-9152-862E96DD7B14}" srcOrd="8" destOrd="0" presId="urn:microsoft.com/office/officeart/2005/8/layout/cycle6"/>
    <dgm:cxn modelId="{1FC43884-67B7-3B48-991A-CDE417B54012}" type="presParOf" srcId="{3192B418-6557-214F-9792-BC19C0EF4A82}" destId="{93DDE35D-0F8F-C94F-8DDF-06DFBC66497A}" srcOrd="9" destOrd="0" presId="urn:microsoft.com/office/officeart/2005/8/layout/cycle6"/>
    <dgm:cxn modelId="{522E8513-641E-BF44-AC80-CAC3F43291FF}" type="presParOf" srcId="{3192B418-6557-214F-9792-BC19C0EF4A82}" destId="{33F91A5E-6ECA-AA47-847E-FA2FB575EF0D}" srcOrd="10" destOrd="0" presId="urn:microsoft.com/office/officeart/2005/8/layout/cycle6"/>
    <dgm:cxn modelId="{A227326B-4CE0-E44A-8D5F-0C681E357C6F}" type="presParOf" srcId="{3192B418-6557-214F-9792-BC19C0EF4A82}" destId="{EA74452A-15A2-A040-8E31-E8C1179CE922}" srcOrd="11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1C0222F-CC53-4B41-9B66-E1B1434B7356}">
      <dsp:nvSpPr>
        <dsp:cNvPr id="0" name=""/>
        <dsp:cNvSpPr/>
      </dsp:nvSpPr>
      <dsp:spPr>
        <a:xfrm>
          <a:off x="3024272" y="-358913"/>
          <a:ext cx="2955755" cy="197050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/>
            <a:t>Successful Operation of 805 MHz “All Seasons” Cavity in 5T Magnetic Field under Vacuum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err="1" smtClean="0"/>
            <a:t>MuCool</a:t>
          </a:r>
          <a:r>
            <a:rPr lang="en-US" sz="1600" kern="1200" dirty="0" smtClean="0"/>
            <a:t> Test Area/</a:t>
          </a:r>
          <a:r>
            <a:rPr lang="en-US" sz="1600" kern="1200" dirty="0" err="1" smtClean="0"/>
            <a:t>Muons</a:t>
          </a:r>
          <a:r>
            <a:rPr lang="en-US" sz="1600" kern="1200" dirty="0" smtClean="0"/>
            <a:t> </a:t>
          </a:r>
          <a:r>
            <a:rPr lang="en-US" sz="1600" kern="1200" dirty="0" err="1" smtClean="0"/>
            <a:t>Inc</a:t>
          </a:r>
          <a:endParaRPr lang="en-US" sz="1600" kern="1200" dirty="0"/>
        </a:p>
      </dsp:txBody>
      <dsp:txXfrm>
        <a:off x="3120464" y="-262721"/>
        <a:ext cx="2763371" cy="1778124"/>
      </dsp:txXfrm>
    </dsp:sp>
    <dsp:sp modelId="{AF0B31C1-E562-964A-B32C-82B34504BAA3}">
      <dsp:nvSpPr>
        <dsp:cNvPr id="0" name=""/>
        <dsp:cNvSpPr/>
      </dsp:nvSpPr>
      <dsp:spPr>
        <a:xfrm>
          <a:off x="3827941" y="1246836"/>
          <a:ext cx="4132117" cy="4132117"/>
        </a:xfrm>
        <a:custGeom>
          <a:avLst/>
          <a:gdLst/>
          <a:ahLst/>
          <a:cxnLst/>
          <a:rect l="0" t="0" r="0" b="0"/>
          <a:pathLst>
            <a:path>
              <a:moveTo>
                <a:pt x="2165050" y="2372"/>
              </a:moveTo>
              <a:arcTo wR="2066058" hR="2066058" stAng="16364777" swAng="2153310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2BCFF92-BBDE-5440-822F-5CE7C986F2B4}">
      <dsp:nvSpPr>
        <dsp:cNvPr id="0" name=""/>
        <dsp:cNvSpPr/>
      </dsp:nvSpPr>
      <dsp:spPr>
        <a:xfrm>
          <a:off x="5890825" y="1707145"/>
          <a:ext cx="2955755" cy="197050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/>
            <a:t>World Record </a:t>
          </a:r>
          <a:br>
            <a:rPr lang="en-US" sz="2000" b="1" kern="1200" dirty="0" smtClean="0"/>
          </a:br>
          <a:r>
            <a:rPr lang="en-US" sz="2000" b="1" kern="1200" dirty="0" smtClean="0"/>
            <a:t>HTS-only Coil</a:t>
          </a:r>
          <a:r>
            <a:rPr lang="en-US" sz="2000" kern="1200" dirty="0" smtClean="0"/>
            <a:t/>
          </a:r>
          <a:br>
            <a:rPr lang="en-US" sz="2000" kern="1200" dirty="0" smtClean="0"/>
          </a:br>
          <a:r>
            <a:rPr lang="en-US" sz="1600" kern="1200" dirty="0" smtClean="0"/>
            <a:t>15T on-axis field</a:t>
          </a:r>
          <a:br>
            <a:rPr lang="en-US" sz="1600" kern="1200" dirty="0" smtClean="0"/>
          </a:br>
          <a:r>
            <a:rPr lang="en-US" sz="1600" kern="1200" dirty="0" smtClean="0"/>
            <a:t>16T on coil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PBL/BNL</a:t>
          </a:r>
        </a:p>
      </dsp:txBody>
      <dsp:txXfrm>
        <a:off x="5987017" y="1803337"/>
        <a:ext cx="2763371" cy="1778124"/>
      </dsp:txXfrm>
    </dsp:sp>
    <dsp:sp modelId="{23F01BA2-B6FB-A24E-8725-6DE422261A0F}">
      <dsp:nvSpPr>
        <dsp:cNvPr id="0" name=""/>
        <dsp:cNvSpPr/>
      </dsp:nvSpPr>
      <dsp:spPr>
        <a:xfrm>
          <a:off x="3876406" y="-32210"/>
          <a:ext cx="4132117" cy="4132117"/>
        </a:xfrm>
        <a:custGeom>
          <a:avLst/>
          <a:gdLst/>
          <a:ahLst/>
          <a:cxnLst/>
          <a:rect l="0" t="0" r="0" b="0"/>
          <a:pathLst>
            <a:path>
              <a:moveTo>
                <a:pt x="3307406" y="3717619"/>
              </a:moveTo>
              <a:arcTo wR="2066058" hR="2066058" stAng="3184242" swAng="2131869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49060B8-4CFC-094C-8B3A-315638FD23A0}">
      <dsp:nvSpPr>
        <dsp:cNvPr id="0" name=""/>
        <dsp:cNvSpPr/>
      </dsp:nvSpPr>
      <dsp:spPr>
        <a:xfrm>
          <a:off x="3024272" y="3747791"/>
          <a:ext cx="2955755" cy="197050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/>
            <a:t>Demonstration of High Pressure RF Cavity </a:t>
          </a:r>
          <a:r>
            <a:rPr lang="en-US" sz="2000" b="1" u="sng" kern="1200" dirty="0" smtClean="0"/>
            <a:t>in 3T Magnetic Field with Beam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0" kern="1200" dirty="0" smtClean="0"/>
            <a:t>Extrapolates to </a:t>
          </a:r>
          <a:br>
            <a:rPr lang="en-US" sz="1600" b="0" kern="1200" dirty="0" smtClean="0"/>
          </a:br>
          <a:r>
            <a:rPr lang="en-US" sz="1600" b="0" kern="1200" dirty="0" smtClean="0">
              <a:latin typeface="Symbol" charset="2"/>
              <a:cs typeface="Symbol" charset="2"/>
            </a:rPr>
            <a:t>m</a:t>
          </a:r>
          <a:r>
            <a:rPr lang="en-US" sz="1600" b="0" kern="1200" dirty="0" smtClean="0">
              <a:latin typeface="+mn-lt"/>
              <a:cs typeface="Symbol" charset="2"/>
            </a:rPr>
            <a:t>-Collider Parameters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err="1" smtClean="0"/>
            <a:t>MuCool</a:t>
          </a:r>
          <a:r>
            <a:rPr lang="en-US" sz="1600" kern="1200" dirty="0" smtClean="0"/>
            <a:t> Test Area</a:t>
          </a:r>
          <a:endParaRPr lang="en-US" sz="1600" kern="1200" dirty="0"/>
        </a:p>
      </dsp:txBody>
      <dsp:txXfrm>
        <a:off x="3120464" y="3843983"/>
        <a:ext cx="2763371" cy="1778124"/>
      </dsp:txXfrm>
    </dsp:sp>
    <dsp:sp modelId="{9BAFE6F9-B52A-204C-9152-862E96DD7B14}">
      <dsp:nvSpPr>
        <dsp:cNvPr id="0" name=""/>
        <dsp:cNvSpPr/>
      </dsp:nvSpPr>
      <dsp:spPr>
        <a:xfrm>
          <a:off x="1051062" y="-30464"/>
          <a:ext cx="4132117" cy="4132117"/>
        </a:xfrm>
        <a:custGeom>
          <a:avLst/>
          <a:gdLst/>
          <a:ahLst/>
          <a:cxnLst/>
          <a:rect l="0" t="0" r="0" b="0"/>
          <a:pathLst>
            <a:path>
              <a:moveTo>
                <a:pt x="1960870" y="4129437"/>
              </a:moveTo>
              <a:arcTo wR="2066058" hR="2066058" stAng="5575100" swAng="2046281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3DDE35D-0F8F-C94F-8DDF-06DFBC66497A}">
      <dsp:nvSpPr>
        <dsp:cNvPr id="0" name=""/>
        <dsp:cNvSpPr/>
      </dsp:nvSpPr>
      <dsp:spPr>
        <a:xfrm>
          <a:off x="207428" y="1707145"/>
          <a:ext cx="2955755" cy="197050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/>
            <a:t>Breakthrough in HTS Cable Performance with Cables Matching Strand Performance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0" kern="1200" dirty="0" smtClean="0"/>
            <a:t>FNAL-Tech </a:t>
          </a:r>
          <a:r>
            <a:rPr lang="en-US" sz="1600" b="0" kern="1200" dirty="0" err="1" smtClean="0"/>
            <a:t>Div</a:t>
          </a:r>
          <a:r>
            <a:rPr lang="en-US" sz="1600" b="0" kern="1200" dirty="0" smtClean="0"/>
            <a:t/>
          </a:r>
          <a:br>
            <a:rPr lang="en-US" sz="1600" b="0" kern="1200" dirty="0" smtClean="0"/>
          </a:br>
          <a:r>
            <a:rPr lang="en-US" sz="1600" b="0" kern="1200" dirty="0" smtClean="0"/>
            <a:t>T. </a:t>
          </a:r>
          <a:r>
            <a:rPr lang="en-US" sz="1600" b="0" kern="1200" dirty="0" err="1" smtClean="0"/>
            <a:t>Shen</a:t>
          </a:r>
          <a:r>
            <a:rPr lang="en-US" sz="1600" b="0" kern="1200" dirty="0" smtClean="0"/>
            <a:t>-Early Career Award</a:t>
          </a:r>
        </a:p>
      </dsp:txBody>
      <dsp:txXfrm>
        <a:off x="303620" y="1803337"/>
        <a:ext cx="2763371" cy="1778124"/>
      </dsp:txXfrm>
    </dsp:sp>
    <dsp:sp modelId="{EA74452A-15A2-A040-8E31-E8C1179CE922}">
      <dsp:nvSpPr>
        <dsp:cNvPr id="0" name=""/>
        <dsp:cNvSpPr/>
      </dsp:nvSpPr>
      <dsp:spPr>
        <a:xfrm>
          <a:off x="1101127" y="1243680"/>
          <a:ext cx="4132117" cy="4132117"/>
        </a:xfrm>
        <a:custGeom>
          <a:avLst/>
          <a:gdLst/>
          <a:ahLst/>
          <a:cxnLst/>
          <a:rect l="0" t="0" r="0" b="0"/>
          <a:pathLst>
            <a:path>
              <a:moveTo>
                <a:pt x="771812" y="455616"/>
              </a:moveTo>
              <a:arcTo wR="2066058" hR="2066058" stAng="13872755" swAng="2068487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Relationship Id="rId2" Type="http://schemas.openxmlformats.org/officeDocument/2006/relationships/image" Target="../media/image13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>
              <a:latin typeface="Arial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DDE7ED-7422-A54A-AFA4-34993901F360}" type="datetimeFigureOut">
              <a:rPr lang="en-US" smtClean="0">
                <a:latin typeface="Arial"/>
              </a:rPr>
              <a:t>4/28/15</a:t>
            </a:fld>
            <a:endParaRPr lang="en-US" dirty="0">
              <a:latin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>
              <a:latin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0FA70E-65FE-F64D-B53C-0E4BE7ADFCC5}" type="slidenum">
              <a:rPr lang="en-US" smtClean="0">
                <a:latin typeface="Arial"/>
              </a:rPr>
              <a:t>‹#›</a:t>
            </a:fld>
            <a:endParaRPr lang="en-US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2213221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/>
              </a:defRPr>
            </a:lvl1pPr>
          </a:lstStyle>
          <a:p>
            <a:fld id="{25ED446A-913C-684E-A7EE-E0D6D85A9573}" type="datetimeFigureOut">
              <a:rPr lang="en-US" smtClean="0"/>
              <a:pPr/>
              <a:t>4/28/15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/>
              </a:defRPr>
            </a:lvl1pPr>
          </a:lstStyle>
          <a:p>
            <a:fld id="{7221AF4E-A08A-BE4F-8E27-DF04692668E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196601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21AF4E-A08A-BE4F-8E27-DF04692668EB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09065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4.pn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8.pn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0.jpeg"/><Relationship Id="rId3" Type="http://schemas.openxmlformats.org/officeDocument/2006/relationships/image" Target="../media/image11.png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.png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7772400" cy="1752600"/>
          </a:xfrm>
        </p:spPr>
        <p:txBody>
          <a:bodyPr/>
          <a:lstStyle>
            <a:lvl1pPr marL="0" indent="0" algn="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pic>
        <p:nvPicPr>
          <p:cNvPr id="7" name="Picture 2" descr="C:\Documents and Settings\sgeer\My Documents\MAP\MAP-LOGO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29600" y="76200"/>
            <a:ext cx="857250" cy="974725"/>
          </a:xfrm>
          <a:prstGeom prst="rect">
            <a:avLst/>
          </a:prstGeom>
          <a:noFill/>
          <a:ln w="50800">
            <a:solidFill>
              <a:srgbClr val="FFFFFF"/>
            </a:solidFill>
          </a:ln>
          <a:effectLst>
            <a:softEdge rad="63500"/>
          </a:effectLst>
        </p:spPr>
      </p:pic>
      <p:pic>
        <p:nvPicPr>
          <p:cNvPr id="8" name="Picture 7" descr="FermilabLogo_White].eps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67257" y="6451387"/>
            <a:ext cx="1628790" cy="29548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5029200" cy="688143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43200" y="2438400"/>
            <a:ext cx="6400800" cy="2971800"/>
          </a:xfrm>
          <a:solidFill>
            <a:schemeClr val="bg2">
              <a:lumMod val="25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none"/>
        </p:style>
        <p:txBody>
          <a:bodyPr anchor="t"/>
          <a:lstStyle>
            <a:lvl1pPr algn="r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61673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May 8,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IPAC15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17235-C917-8F48-A936-FEF3725D9A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3175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May 8,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IPAC15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17235-C917-8F48-A936-FEF3725D9A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9580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45957" y="6413500"/>
            <a:ext cx="5321300" cy="365125"/>
          </a:xfrm>
        </p:spPr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t>IPAC15</a:t>
            </a:r>
            <a:endParaRPr lang="en-US" dirty="0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190625"/>
            <a:ext cx="7772400" cy="2695575"/>
          </a:xfrm>
        </p:spPr>
        <p:txBody>
          <a:bodyPr anchor="t"/>
          <a:lstStyle>
            <a:lvl1pPr algn="r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7772400" cy="1752600"/>
          </a:xfrm>
        </p:spPr>
        <p:txBody>
          <a:bodyPr/>
          <a:lstStyle>
            <a:lvl1pPr marL="0" indent="0" algn="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6834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t>May 8, 2015</a:t>
            </a:r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t>IPAC15</a:t>
            </a:r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17235-C917-8F48-A936-FEF3725D9AF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304292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t>May 8, 2015</a:t>
            </a:r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t>IPAC15</a:t>
            </a:r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17235-C917-8F48-A936-FEF3725D9AF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16498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t>May 8, 2015</a:t>
            </a:r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t>IPAC15</a:t>
            </a:r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17235-C917-8F48-A936-FEF3725D9AF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271025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t>May 8, 2015</a:t>
            </a:r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t>IPAC15</a:t>
            </a:r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17235-C917-8F48-A936-FEF3725D9AF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566339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t>May 8, 2015</a:t>
            </a:r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t>IPAC15</a:t>
            </a:r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17235-C917-8F48-A936-FEF3725D9AF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413639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t>May 8, 2015</a:t>
            </a:r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t>IPAC15</a:t>
            </a:r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17235-C917-8F48-A936-FEF3725D9AF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665446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t>May 8, 2015</a:t>
            </a:r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t>IPAC15</a:t>
            </a:r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17235-C917-8F48-A936-FEF3725D9AF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445092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May 8,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400" y="6426200"/>
            <a:ext cx="5803900" cy="365125"/>
          </a:xfrm>
        </p:spPr>
        <p:txBody>
          <a:bodyPr/>
          <a:lstStyle/>
          <a:p>
            <a:r>
              <a:rPr lang="en-US" smtClean="0"/>
              <a:t>IPAC15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17235-C917-8F48-A936-FEF3725D9A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12226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t>May 8, 2015</a:t>
            </a:r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t>IPAC15</a:t>
            </a:r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17235-C917-8F48-A936-FEF3725D9AF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859460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t>May 8, 2015</a:t>
            </a:r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t>IPAC15</a:t>
            </a:r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17235-C917-8F48-A936-FEF3725D9AF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742120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t>May 8, 2015</a:t>
            </a:r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t>IPAC15</a:t>
            </a:r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17235-C917-8F48-A936-FEF3725D9AF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8734641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 userDrawn="1"/>
        </p:nvSpPr>
        <p:spPr>
          <a:xfrm>
            <a:off x="0" y="0"/>
            <a:ext cx="9144000" cy="583387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CA" dirty="0">
              <a:solidFill>
                <a:prstClr val="white"/>
              </a:solidFill>
              <a:latin typeface="Arial"/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800" y="0"/>
            <a:ext cx="9158400" cy="68688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68434" y="6196867"/>
            <a:ext cx="2275566" cy="66113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83387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40195"/>
            <a:ext cx="1973584" cy="7178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7213" y="536575"/>
            <a:ext cx="8008937" cy="2246313"/>
          </a:xfrm>
        </p:spPr>
        <p:txBody>
          <a:bodyPr anchor="b" anchorCtr="0">
            <a:noAutofit/>
          </a:bodyPr>
          <a:lstStyle>
            <a:lvl1pPr>
              <a:defRPr sz="43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7213" y="3646170"/>
            <a:ext cx="7989887" cy="2187702"/>
          </a:xfrm>
        </p:spPr>
        <p:txBody>
          <a:bodyPr>
            <a:noAutofit/>
          </a:bodyPr>
          <a:lstStyle>
            <a:lvl1pPr marL="0" indent="0" algn="l">
              <a:lnSpc>
                <a:spcPct val="110000"/>
              </a:lnSpc>
              <a:buNone/>
              <a:defRPr sz="1600" b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CA" dirty="0" smtClean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57213" y="2755011"/>
            <a:ext cx="8008937" cy="635889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4200" b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CA" dirty="0" smtClean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4891915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387427" y="1232530"/>
            <a:ext cx="8580282" cy="5335381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spcBef>
                <a:spcPts val="0"/>
              </a:spcBef>
              <a:buClr>
                <a:srgbClr val="981E32"/>
              </a:buClr>
              <a:defRPr sz="2200"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 sz="1800"/>
            </a:lvl4pPr>
            <a:lvl5pPr>
              <a:buClr>
                <a:srgbClr val="981E32"/>
              </a:buCl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5"/>
          </p:nvPr>
        </p:nvSpPr>
        <p:spPr>
          <a:xfrm>
            <a:off x="457200" y="6473005"/>
            <a:ext cx="1219200" cy="365125"/>
          </a:xfrm>
        </p:spPr>
        <p:txBody>
          <a:bodyPr/>
          <a:lstStyle/>
          <a:p>
            <a:r>
              <a:rPr lang="en-US" smtClean="0">
                <a:solidFill>
                  <a:srgbClr val="000000">
                    <a:tint val="75000"/>
                  </a:srgbClr>
                </a:solidFill>
                <a:latin typeface="Arial"/>
              </a:rPr>
              <a:t>May 8, 2015</a:t>
            </a:r>
            <a:endParaRPr lang="en-US" dirty="0">
              <a:solidFill>
                <a:srgbClr val="000000">
                  <a:tint val="75000"/>
                </a:srgb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6"/>
          </p:nvPr>
        </p:nvSpPr>
        <p:spPr>
          <a:xfrm>
            <a:off x="2514600" y="6492670"/>
            <a:ext cx="4821592" cy="365125"/>
          </a:xfrm>
        </p:spPr>
        <p:txBody>
          <a:bodyPr/>
          <a:lstStyle/>
          <a:p>
            <a:r>
              <a:rPr lang="en-GB" smtClean="0">
                <a:solidFill>
                  <a:srgbClr val="000000">
                    <a:tint val="75000"/>
                  </a:srgbClr>
                </a:solidFill>
                <a:latin typeface="Arial"/>
              </a:rPr>
              <a:t>IPAC15</a:t>
            </a:r>
            <a:endParaRPr lang="en-US" dirty="0">
              <a:solidFill>
                <a:srgbClr val="000000">
                  <a:tint val="75000"/>
                </a:srgbClr>
              </a:solidFill>
              <a:latin typeface="Arial"/>
            </a:endParaRP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0" y="990600"/>
            <a:ext cx="9144000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29977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" y="934933"/>
            <a:ext cx="8685251" cy="202691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2"/>
          </p:nvPr>
        </p:nvSpPr>
        <p:spPr>
          <a:xfrm>
            <a:off x="457200" y="6356350"/>
            <a:ext cx="2971800" cy="365125"/>
          </a:xfrm>
        </p:spPr>
        <p:txBody>
          <a:bodyPr/>
          <a:lstStyle/>
          <a:p>
            <a:r>
              <a:rPr lang="en-US" smtClean="0">
                <a:solidFill>
                  <a:srgbClr val="000000">
                    <a:tint val="75000"/>
                  </a:srgbClr>
                </a:solidFill>
                <a:latin typeface="Arial"/>
              </a:rPr>
              <a:t>May 8, 2015</a:t>
            </a:r>
            <a:endParaRPr lang="en-US" dirty="0">
              <a:solidFill>
                <a:srgbClr val="000000">
                  <a:tint val="75000"/>
                </a:srgb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3"/>
          </p:nvPr>
        </p:nvSpPr>
        <p:spPr>
          <a:xfrm>
            <a:off x="3886200" y="6356350"/>
            <a:ext cx="4343400" cy="365125"/>
          </a:xfrm>
        </p:spPr>
        <p:txBody>
          <a:bodyPr/>
          <a:lstStyle/>
          <a:p>
            <a:r>
              <a:rPr lang="en-GB" smtClean="0">
                <a:solidFill>
                  <a:srgbClr val="000000">
                    <a:tint val="75000"/>
                  </a:srgbClr>
                </a:solidFill>
                <a:latin typeface="Arial"/>
              </a:rPr>
              <a:t>IPAC15</a:t>
            </a:r>
            <a:endParaRPr lang="en-US" dirty="0">
              <a:solidFill>
                <a:srgbClr val="000000">
                  <a:tint val="75000"/>
                </a:srgb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450067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" y="934933"/>
            <a:ext cx="8685251" cy="202691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457200" y="1243584"/>
            <a:ext cx="388620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  <p:sp>
        <p:nvSpPr>
          <p:cNvPr id="11" name="Content Placeholder 15"/>
          <p:cNvSpPr>
            <a:spLocks noGrp="1"/>
          </p:cNvSpPr>
          <p:nvPr>
            <p:ph sz="quarter" idx="15"/>
          </p:nvPr>
        </p:nvSpPr>
        <p:spPr>
          <a:xfrm>
            <a:off x="4648200" y="1252729"/>
            <a:ext cx="388620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5819692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ine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" y="934933"/>
            <a:ext cx="8685251" cy="202691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3646488" y="1252728"/>
            <a:ext cx="2442340" cy="2481072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CA" dirty="0"/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646488" y="3886200"/>
            <a:ext cx="2442340" cy="2432050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CA" dirty="0"/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242954" y="1243584"/>
            <a:ext cx="2442340" cy="5065522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8"/>
          </p:nvPr>
        </p:nvSpPr>
        <p:spPr>
          <a:xfrm>
            <a:off x="457200" y="1243584"/>
            <a:ext cx="3013075" cy="5065522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2626889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Chart 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" y="934933"/>
            <a:ext cx="8685251" cy="202691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5"/>
          </p:nvPr>
        </p:nvSpPr>
        <p:spPr>
          <a:xfrm>
            <a:off x="6007100" y="1243584"/>
            <a:ext cx="2667000" cy="5065522"/>
          </a:xfrm>
        </p:spPr>
        <p:txBody>
          <a:bodyPr/>
          <a:lstStyle/>
          <a:p>
            <a:r>
              <a:rPr lang="en-US" smtClean="0"/>
              <a:t>Click icon to add chart</a:t>
            </a:r>
            <a:endParaRPr lang="en-CA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6"/>
          </p:nvPr>
        </p:nvSpPr>
        <p:spPr>
          <a:xfrm>
            <a:off x="457200" y="1243584"/>
            <a:ext cx="5484812" cy="5065522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3492581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6858000"/>
          </a:xfrm>
        </p:spPr>
        <p:txBody>
          <a:bodyPr lIns="432000"/>
          <a:lstStyle>
            <a:lvl1pPr>
              <a:defRPr b="1" baseline="0">
                <a:solidFill>
                  <a:srgbClr val="FF0000"/>
                </a:solidFill>
              </a:defRPr>
            </a:lvl1pPr>
          </a:lstStyle>
          <a:p>
            <a:r>
              <a:rPr lang="en-CA" dirty="0" smtClean="0"/>
              <a:t/>
            </a:r>
            <a:br>
              <a:rPr lang="en-CA" dirty="0" smtClean="0"/>
            </a:br>
            <a:r>
              <a:rPr lang="en-CA" dirty="0" smtClean="0"/>
              <a:t/>
            </a:r>
            <a:br>
              <a:rPr lang="en-CA" dirty="0" smtClean="0"/>
            </a:br>
            <a:r>
              <a:rPr lang="en-CA" dirty="0" smtClean="0"/>
              <a:t/>
            </a:r>
            <a:br>
              <a:rPr lang="en-CA" dirty="0" smtClean="0"/>
            </a:br>
            <a:r>
              <a:rPr lang="en-CA" dirty="0" smtClean="0"/>
              <a:t/>
            </a:r>
            <a:br>
              <a:rPr lang="en-CA" dirty="0" smtClean="0"/>
            </a:br>
            <a:r>
              <a:rPr lang="en-CA" dirty="0" smtClean="0"/>
              <a:t/>
            </a:r>
            <a:br>
              <a:rPr lang="en-CA" dirty="0" smtClean="0"/>
            </a:br>
            <a:r>
              <a:rPr lang="en-CA" dirty="0" smtClean="0"/>
              <a:t/>
            </a:r>
            <a:br>
              <a:rPr lang="en-CA" dirty="0" smtClean="0"/>
            </a:br>
            <a:r>
              <a:rPr lang="en-CA" dirty="0" smtClean="0"/>
              <a:t>***INSTRUCTIONS ON HOW TO APPLY IMAGE MASKING TO SLIDE LAYOUT***</a:t>
            </a:r>
            <a:br>
              <a:rPr lang="en-CA" dirty="0" smtClean="0"/>
            </a:br>
            <a:r>
              <a:rPr lang="en-CA" dirty="0" smtClean="0"/>
              <a:t>STEP 1: Click icon to insert image</a:t>
            </a:r>
            <a:br>
              <a:rPr lang="en-CA" dirty="0" smtClean="0"/>
            </a:br>
            <a:r>
              <a:rPr lang="en-CA" dirty="0" smtClean="0"/>
              <a:t>STEP 2: Once image is inserted, right-click image, and choose ‘Send to Back’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9305264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May 8,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IPAC15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17235-C917-8F48-A936-FEF3725D9A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2104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imple Titl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bronwynb\Desktop\Branding\divider_template_backg#5330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27128" y="6096000"/>
            <a:ext cx="2765528" cy="100584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7213" y="536575"/>
            <a:ext cx="8008937" cy="2246313"/>
          </a:xfrm>
        </p:spPr>
        <p:txBody>
          <a:bodyPr anchor="b" anchorCtr="0">
            <a:noAutofit/>
          </a:bodyPr>
          <a:lstStyle>
            <a:lvl1pPr>
              <a:defRPr sz="43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7213" y="3646170"/>
            <a:ext cx="7989887" cy="2187702"/>
          </a:xfrm>
        </p:spPr>
        <p:txBody>
          <a:bodyPr>
            <a:noAutofit/>
          </a:bodyPr>
          <a:lstStyle>
            <a:lvl1pPr marL="0" indent="0" algn="l">
              <a:lnSpc>
                <a:spcPct val="110000"/>
              </a:lnSpc>
              <a:buNone/>
              <a:defRPr sz="1600" b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CA" dirty="0" smtClean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57213" y="2755011"/>
            <a:ext cx="8008937" cy="635889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4200" b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CA" dirty="0" smtClean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5758508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22087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2593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0"/>
          </p:nvPr>
        </p:nvSpPr>
        <p:spPr>
          <a:xfrm>
            <a:off x="215900" y="6553200"/>
            <a:ext cx="8724900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GB" smtClean="0">
                <a:solidFill>
                  <a:srgbClr val="000000"/>
                </a:solidFill>
                <a:latin typeface="Arial"/>
              </a:rPr>
              <a:t>IPAC15</a:t>
            </a:r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4618316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7772400" cy="1752600"/>
          </a:xfrm>
        </p:spPr>
        <p:txBody>
          <a:bodyPr/>
          <a:lstStyle>
            <a:lvl1pPr marL="0" indent="0" algn="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pic>
        <p:nvPicPr>
          <p:cNvPr id="7" name="Picture 2" descr="C:\Documents and Settings\sgeer\My Documents\MAP\MAP-LOGO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29600" y="76200"/>
            <a:ext cx="857250" cy="974725"/>
          </a:xfrm>
          <a:prstGeom prst="rect">
            <a:avLst/>
          </a:prstGeom>
          <a:noFill/>
          <a:ln w="50800">
            <a:solidFill>
              <a:srgbClr val="FFFFFF"/>
            </a:solidFill>
          </a:ln>
          <a:effectLst>
            <a:softEdge rad="63500"/>
          </a:effectLst>
        </p:spPr>
      </p:pic>
      <p:pic>
        <p:nvPicPr>
          <p:cNvPr id="8" name="Picture 7" descr="FermilabLogo_White].eps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67257" y="6451387"/>
            <a:ext cx="1628790" cy="29548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5029200" cy="688143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43200" y="2438400"/>
            <a:ext cx="6400800" cy="2971800"/>
          </a:xfrm>
          <a:solidFill>
            <a:schemeClr val="bg2">
              <a:lumMod val="25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none"/>
        </p:style>
        <p:txBody>
          <a:bodyPr anchor="t"/>
          <a:lstStyle>
            <a:lvl1pPr algn="r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98872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t>May 8, 2015</a:t>
            </a:r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400" y="6426200"/>
            <a:ext cx="5803900" cy="365125"/>
          </a:xfrm>
        </p:spPr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t>IPAC15</a:t>
            </a:r>
            <a:endParaRPr lang="en-US" dirty="0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17235-C917-8F48-A936-FEF3725D9AF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155169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t>May 8, 2015</a:t>
            </a:r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t>IPAC15</a:t>
            </a:r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17235-C917-8F48-A936-FEF3725D9AF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9705604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t>May 8, 2015</a:t>
            </a:r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t>IPAC15</a:t>
            </a:r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17235-C917-8F48-A936-FEF3725D9AF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9493563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t>May 8, 2015</a:t>
            </a:r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t>IPAC15</a:t>
            </a:r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17235-C917-8F48-A936-FEF3725D9AF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5487902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t>May 8, 2015</a:t>
            </a:r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t>IPAC15</a:t>
            </a:r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17235-C917-8F48-A936-FEF3725D9AF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678473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May 8, 2015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IPAC15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17235-C917-8F48-A936-FEF3725D9A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07923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t>May 8, 2015</a:t>
            </a:r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t>IPAC15</a:t>
            </a:r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17235-C917-8F48-A936-FEF3725D9AF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0135030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t>May 8, 2015</a:t>
            </a:r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t>IPAC15</a:t>
            </a:r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17235-C917-8F48-A936-FEF3725D9AF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9686332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t>May 8, 2015</a:t>
            </a:r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t>IPAC15</a:t>
            </a:r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17235-C917-8F48-A936-FEF3725D9AF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5175022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t>May 8, 2015</a:t>
            </a:r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t>IPAC15</a:t>
            </a:r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17235-C917-8F48-A936-FEF3725D9AF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5669703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t>May 8, 2015</a:t>
            </a:r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t>IPAC15</a:t>
            </a:r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17235-C917-8F48-A936-FEF3725D9AF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225705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May 8, 2015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IPAC15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17235-C917-8F48-A936-FEF3725D9A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4662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May 8, 2015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IPAC15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17235-C917-8F48-A936-FEF3725D9A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6899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May 8, 2015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IPAC15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17235-C917-8F48-A936-FEF3725D9A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5603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May 8, 2015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IPAC15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17235-C917-8F48-A936-FEF3725D9A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9348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May 8, 2015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IPAC15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17235-C917-8F48-A936-FEF3725D9A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824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4" Type="http://schemas.openxmlformats.org/officeDocument/2006/relationships/image" Target="../media/image2.emf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3" Type="http://schemas.openxmlformats.org/officeDocument/2006/relationships/image" Target="../media/image1.png"/><Relationship Id="rId14" Type="http://schemas.openxmlformats.org/officeDocument/2006/relationships/image" Target="../media/image2.emf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13" Type="http://schemas.openxmlformats.org/officeDocument/2006/relationships/image" Target="../media/image1.png"/><Relationship Id="rId14" Type="http://schemas.openxmlformats.org/officeDocument/2006/relationships/image" Target="../media/image2.emf"/><Relationship Id="rId1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8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tx1"/>
            </a:gs>
            <a:gs pos="100000">
              <a:srgbClr val="000000"/>
            </a:gs>
            <a:gs pos="14000">
              <a:schemeClr val="bg2">
                <a:lumMod val="25000"/>
              </a:schemeClr>
            </a:gs>
            <a:gs pos="71000">
              <a:schemeClr val="bg2">
                <a:lumMod val="25000"/>
              </a:schemeClr>
            </a:gs>
          </a:gsLst>
          <a:lin ang="16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5100" y="96838"/>
            <a:ext cx="8064500" cy="9540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5100" y="1050926"/>
            <a:ext cx="8921750" cy="53625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38800" y="6426200"/>
            <a:ext cx="1828457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May 8, 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3400" y="6426200"/>
            <a:ext cx="57277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IPAC15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65100" y="6426200"/>
            <a:ext cx="5080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817235-C917-8F48-A936-FEF3725D9AF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2" descr="C:\Documents and Settings\sgeer\My Documents\MAP\MAP-LOGO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29600" y="76200"/>
            <a:ext cx="857250" cy="974725"/>
          </a:xfrm>
          <a:prstGeom prst="rect">
            <a:avLst/>
          </a:prstGeom>
          <a:noFill/>
          <a:ln w="50800">
            <a:solidFill>
              <a:srgbClr val="FFFFFF"/>
            </a:solidFill>
          </a:ln>
          <a:effectLst>
            <a:softEdge rad="63500"/>
          </a:effectLst>
        </p:spPr>
      </p:pic>
      <p:pic>
        <p:nvPicPr>
          <p:cNvPr id="8" name="Picture 7" descr="FermilabLogo_White].eps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67257" y="6451387"/>
            <a:ext cx="1628790" cy="295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266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457200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457200" indent="-228600" algn="l" defTabSz="457200" rtl="0" eaLnBrk="1" latinLnBrk="0" hangingPunct="1">
        <a:spcBef>
          <a:spcPct val="20000"/>
        </a:spcBef>
        <a:buFont typeface="Arial"/>
        <a:buChar char="–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685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914400" indent="-228600" algn="l" defTabSz="457200" rtl="0" eaLnBrk="1" latinLnBrk="0" hangingPunct="1">
        <a:spcBef>
          <a:spcPct val="20000"/>
        </a:spcBef>
        <a:buFont typeface="Arial"/>
        <a:buChar char="–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1143000" indent="-228600" algn="l" defTabSz="457200" rtl="0" eaLnBrk="1" latinLnBrk="0" hangingPunct="1">
        <a:spcBef>
          <a:spcPct val="20000"/>
        </a:spcBef>
        <a:buFont typeface="Arial"/>
        <a:buChar char="»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tx1"/>
            </a:gs>
            <a:gs pos="100000">
              <a:srgbClr val="000000"/>
            </a:gs>
            <a:gs pos="14000">
              <a:schemeClr val="bg2">
                <a:lumMod val="25000"/>
              </a:schemeClr>
            </a:gs>
            <a:gs pos="71000">
              <a:schemeClr val="bg2">
                <a:lumMod val="25000"/>
              </a:schemeClr>
            </a:gs>
          </a:gsLst>
          <a:lin ang="16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5100" y="96838"/>
            <a:ext cx="8064500" cy="9540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5100" y="1050926"/>
            <a:ext cx="8921750" cy="53625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38800" y="6426200"/>
            <a:ext cx="1828457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t>May 8, 2015</a:t>
            </a:r>
            <a:endParaRPr lang="en-US" dirty="0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3100" y="6426200"/>
            <a:ext cx="53213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t>IPAC15</a:t>
            </a:r>
            <a:endParaRPr lang="en-US" dirty="0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65100" y="6426200"/>
            <a:ext cx="5080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817235-C917-8F48-A936-FEF3725D9AF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pic>
        <p:nvPicPr>
          <p:cNvPr id="7" name="Picture 2" descr="C:\Documents and Settings\sgeer\My Documents\MAP\MAP-LOGO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29600" y="76200"/>
            <a:ext cx="857250" cy="974725"/>
          </a:xfrm>
          <a:prstGeom prst="rect">
            <a:avLst/>
          </a:prstGeom>
          <a:noFill/>
          <a:ln w="50800">
            <a:solidFill>
              <a:srgbClr val="FFFFFF"/>
            </a:solidFill>
          </a:ln>
          <a:effectLst>
            <a:softEdge rad="63500"/>
          </a:effectLst>
        </p:spPr>
      </p:pic>
      <p:pic>
        <p:nvPicPr>
          <p:cNvPr id="8" name="Picture 7" descr="FermilabLogo_White].eps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67257" y="6451387"/>
            <a:ext cx="1628790" cy="295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289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457200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457200" indent="-228600" algn="l" defTabSz="457200" rtl="0" eaLnBrk="1" latinLnBrk="0" hangingPunct="1">
        <a:spcBef>
          <a:spcPct val="20000"/>
        </a:spcBef>
        <a:buFont typeface="Arial"/>
        <a:buChar char="–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685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914400" indent="-228600" algn="l" defTabSz="457200" rtl="0" eaLnBrk="1" latinLnBrk="0" hangingPunct="1">
        <a:spcBef>
          <a:spcPct val="20000"/>
        </a:spcBef>
        <a:buFont typeface="Arial"/>
        <a:buChar char="–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1143000" indent="-228600" algn="l" defTabSz="457200" rtl="0" eaLnBrk="1" latinLnBrk="0" hangingPunct="1">
        <a:spcBef>
          <a:spcPct val="20000"/>
        </a:spcBef>
        <a:buFont typeface="Arial"/>
        <a:buChar char="»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85825" y="129091"/>
            <a:ext cx="8105775" cy="753033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1066799"/>
            <a:ext cx="8504082" cy="540753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66150" y="6474337"/>
            <a:ext cx="318932" cy="383664"/>
          </a:xfrm>
          <a:prstGeom prst="rect">
            <a:avLst/>
          </a:prstGeom>
        </p:spPr>
        <p:txBody>
          <a:bodyPr vert="horz" lIns="72000" tIns="57600" rIns="72000" bIns="45720" rtlCol="0" anchor="ctr"/>
          <a:lstStyle>
            <a:lvl1pPr algn="l">
              <a:defRPr sz="11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defTabSz="914400"/>
            <a:fld id="{5BD36294-2849-48A8-8531-5354CF3095D2}" type="slidenum">
              <a:rPr lang="en-US" smtClean="0">
                <a:solidFill>
                  <a:srgbClr val="000000"/>
                </a:solidFill>
              </a:rPr>
              <a:pPr defTabSz="914400"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>
          <a:xfrm>
            <a:off x="457200" y="6474337"/>
            <a:ext cx="1219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r>
              <a:rPr lang="en-US" smtClean="0">
                <a:solidFill>
                  <a:srgbClr val="000000">
                    <a:tint val="75000"/>
                  </a:srgbClr>
                </a:solidFill>
                <a:latin typeface="Arial"/>
              </a:rPr>
              <a:t>May 8, 2015</a:t>
            </a:r>
            <a:endParaRPr lang="en-US" dirty="0">
              <a:solidFill>
                <a:srgbClr val="000000">
                  <a:tint val="75000"/>
                </a:srgbClr>
              </a:solidFill>
              <a:latin typeface="Arial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1828800" y="6492875"/>
            <a:ext cx="6248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r>
              <a:rPr lang="en-GB" smtClean="0">
                <a:solidFill>
                  <a:srgbClr val="000000">
                    <a:tint val="75000"/>
                  </a:srgbClr>
                </a:solidFill>
                <a:latin typeface="Arial"/>
              </a:rPr>
              <a:t>IPAC15</a:t>
            </a:r>
            <a:endParaRPr lang="en-US" dirty="0">
              <a:solidFill>
                <a:srgbClr val="000000">
                  <a:tint val="75000"/>
                </a:srgbClr>
              </a:solidFill>
              <a:latin typeface="Arial"/>
            </a:endParaRPr>
          </a:p>
        </p:txBody>
      </p:sp>
      <p:pic>
        <p:nvPicPr>
          <p:cNvPr id="8" name="Picture 2" descr="C:\Documents and Settings\sgeer\My Documents\MAP\MAP-LOGO.png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575" y="0"/>
            <a:ext cx="857250" cy="974725"/>
          </a:xfrm>
          <a:prstGeom prst="rect">
            <a:avLst/>
          </a:prstGeom>
          <a:noFill/>
          <a:ln w="50800"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357167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timing>
    <p:tnLst>
      <p:par>
        <p:cTn xmlns:p14="http://schemas.microsoft.com/office/powerpoint/2010/main" id="1" dur="indefinite" restart="never" nodeType="tmRoot"/>
      </p:par>
    </p:tnLst>
  </p:timing>
  <p:hf hdr="0"/>
  <p:txStyles>
    <p:titleStyle>
      <a:lvl1pPr algn="l" defTabSz="914400" rtl="0" eaLnBrk="1" latinLnBrk="0" hangingPunct="1">
        <a:spcBef>
          <a:spcPct val="0"/>
        </a:spcBef>
        <a:buNone/>
        <a:defRPr sz="3200" b="1" kern="1200">
          <a:solidFill>
            <a:schemeClr val="bg2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0"/>
        </a:spcBef>
        <a:spcAft>
          <a:spcPts val="300"/>
        </a:spcAft>
        <a:buClr>
          <a:schemeClr val="tx1"/>
        </a:buClr>
        <a:buFont typeface="Arial" pitchFamily="34" charset="0"/>
        <a:buNone/>
        <a:defRPr sz="2400" b="0" kern="1200" baseline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457200" indent="-223838" algn="l" defTabSz="914400" rtl="0" eaLnBrk="1" latinLnBrk="0" hangingPunct="1">
        <a:lnSpc>
          <a:spcPct val="120000"/>
        </a:lnSpc>
        <a:spcBef>
          <a:spcPts val="0"/>
        </a:spcBef>
        <a:spcAft>
          <a:spcPts val="0"/>
        </a:spcAft>
        <a:buClr>
          <a:schemeClr val="bg2"/>
        </a:buClr>
        <a:buSzPct val="120000"/>
        <a:buFont typeface="Arial" pitchFamily="34" charset="0"/>
        <a:buChar char="•"/>
        <a:defRPr sz="2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690563" indent="-233363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20000"/>
        <a:buFont typeface="Arial" pitchFamily="34" charset="0"/>
        <a:buChar char="-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914400" indent="-223838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20000"/>
        <a:buFont typeface="Arial" pitchFamily="34" charset="0"/>
        <a:buChar char="•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1152000" indent="-180000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20000"/>
        <a:buFont typeface="Arial" pitchFamily="34" charset="0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tx1"/>
            </a:gs>
            <a:gs pos="100000">
              <a:srgbClr val="000000"/>
            </a:gs>
            <a:gs pos="14000">
              <a:schemeClr val="bg2">
                <a:lumMod val="25000"/>
              </a:schemeClr>
            </a:gs>
            <a:gs pos="71000">
              <a:schemeClr val="bg2">
                <a:lumMod val="25000"/>
              </a:schemeClr>
            </a:gs>
          </a:gsLst>
          <a:lin ang="16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5100" y="96838"/>
            <a:ext cx="8064500" cy="9540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5100" y="1050926"/>
            <a:ext cx="8921750" cy="53625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38800" y="6426200"/>
            <a:ext cx="1828457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t>May 8, 2015</a:t>
            </a:r>
            <a:endParaRPr lang="en-US" dirty="0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3400" y="6426200"/>
            <a:ext cx="57277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t>IPAC15</a:t>
            </a:r>
            <a:endParaRPr lang="en-US" dirty="0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65100" y="6426200"/>
            <a:ext cx="5080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817235-C917-8F48-A936-FEF3725D9AF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pic>
        <p:nvPicPr>
          <p:cNvPr id="7" name="Picture 2" descr="C:\Documents and Settings\sgeer\My Documents\MAP\MAP-LOGO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29600" y="76200"/>
            <a:ext cx="857250" cy="974725"/>
          </a:xfrm>
          <a:prstGeom prst="rect">
            <a:avLst/>
          </a:prstGeom>
          <a:noFill/>
          <a:ln w="50800">
            <a:solidFill>
              <a:srgbClr val="FFFFFF"/>
            </a:solidFill>
          </a:ln>
          <a:effectLst>
            <a:softEdge rad="63500"/>
          </a:effectLst>
        </p:spPr>
      </p:pic>
      <p:pic>
        <p:nvPicPr>
          <p:cNvPr id="8" name="Picture 7" descr="FermilabLogo_White].eps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67257" y="6451387"/>
            <a:ext cx="1628790" cy="295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4868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457200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457200" indent="-228600" algn="l" defTabSz="457200" rtl="0" eaLnBrk="1" latinLnBrk="0" hangingPunct="1">
        <a:spcBef>
          <a:spcPct val="20000"/>
        </a:spcBef>
        <a:buFont typeface="Arial"/>
        <a:buChar char="–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685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914400" indent="-228600" algn="l" defTabSz="457200" rtl="0" eaLnBrk="1" latinLnBrk="0" hangingPunct="1">
        <a:spcBef>
          <a:spcPct val="20000"/>
        </a:spcBef>
        <a:buFont typeface="Arial"/>
        <a:buChar char="–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1143000" indent="-228600" algn="l" defTabSz="457200" rtl="0" eaLnBrk="1" latinLnBrk="0" hangingPunct="1">
        <a:spcBef>
          <a:spcPct val="20000"/>
        </a:spcBef>
        <a:buFont typeface="Arial"/>
        <a:buChar char="»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4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eg"/><Relationship Id="rId3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4" Type="http://schemas.openxmlformats.org/officeDocument/2006/relationships/image" Target="../media/image26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12.emf"/><Relationship Id="rId5" Type="http://schemas.openxmlformats.org/officeDocument/2006/relationships/oleObject" Target="../embeddings/oleObject2.bin"/><Relationship Id="rId6" Type="http://schemas.openxmlformats.org/officeDocument/2006/relationships/image" Target="../media/image13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35.png"/><Relationship Id="rId8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37.png"/><Relationship Id="rId3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image" Target="../media/image39.emf"/><Relationship Id="rId3" Type="http://schemas.openxmlformats.org/officeDocument/2006/relationships/image" Target="../media/image40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5" Type="http://schemas.openxmlformats.org/officeDocument/2006/relationships/image" Target="../media/image45.png"/><Relationship Id="rId6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50.jpg"/><Relationship Id="rId5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4" Type="http://schemas.openxmlformats.org/officeDocument/2006/relationships/image" Target="../media/image54.png"/><Relationship Id="rId5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60.png"/><Relationship Id="rId12" Type="http://schemas.openxmlformats.org/officeDocument/2006/relationships/image" Target="../media/image61.jpg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1.xml"/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7" Type="http://schemas.openxmlformats.org/officeDocument/2006/relationships/image" Target="../media/image56.emf"/><Relationship Id="rId8" Type="http://schemas.openxmlformats.org/officeDocument/2006/relationships/image" Target="../media/image57.png"/><Relationship Id="rId9" Type="http://schemas.openxmlformats.org/officeDocument/2006/relationships/image" Target="../media/image58.emf"/><Relationship Id="rId10" Type="http://schemas.openxmlformats.org/officeDocument/2006/relationships/image" Target="../media/image5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4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JP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jpeg"/><Relationship Id="rId3" Type="http://schemas.openxmlformats.org/officeDocument/2006/relationships/image" Target="../media/image6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emf"/><Relationship Id="rId4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4" Type="http://schemas.openxmlformats.org/officeDocument/2006/relationships/image" Target="../media/image72.png"/><Relationship Id="rId5" Type="http://schemas.openxmlformats.org/officeDocument/2006/relationships/image" Target="../media/image73.png"/><Relationship Id="rId6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79702" y="2486025"/>
            <a:ext cx="6438898" cy="2924175"/>
          </a:xfrm>
        </p:spPr>
        <p:txBody>
          <a:bodyPr>
            <a:normAutofit fontScale="90000"/>
          </a:bodyPr>
          <a:lstStyle/>
          <a:p>
            <a:r>
              <a:rPr lang="en-US" sz="3600" dirty="0" smtClean="0">
                <a:solidFill>
                  <a:schemeClr val="bg1">
                    <a:lumMod val="75000"/>
                  </a:schemeClr>
                </a:solidFill>
              </a:rPr>
              <a:t>Muon Accelerators: R&amp;D Towards Future Neutrino Factory &amp; </a:t>
            </a:r>
            <a:br>
              <a:rPr lang="en-US" sz="3600" dirty="0" smtClean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3600" dirty="0" smtClean="0">
                <a:solidFill>
                  <a:schemeClr val="bg1">
                    <a:lumMod val="75000"/>
                  </a:schemeClr>
                </a:solidFill>
              </a:rPr>
              <a:t>Lepton Collider Capabilities</a:t>
            </a:r>
            <a:r>
              <a:rPr lang="en-US" sz="3600" dirty="0" smtClean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en-US" sz="3600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US" sz="4000" dirty="0" smtClean="0"/>
              <a:t/>
            </a:r>
            <a:br>
              <a:rPr lang="en-US" sz="4000" dirty="0" smtClean="0"/>
            </a:br>
            <a:endParaRPr 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17851" y="3962400"/>
            <a:ext cx="7800749" cy="17526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Mark Palmer</a:t>
            </a:r>
            <a:br>
              <a:rPr lang="en-US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700" dirty="0" smtClean="0">
                <a:solidFill>
                  <a:schemeClr val="bg1">
                    <a:lumMod val="50000"/>
                  </a:schemeClr>
                </a:solidFill>
              </a:rPr>
              <a:t/>
            </a:r>
            <a:br>
              <a:rPr lang="en-US" sz="700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2400" i="1" dirty="0" smtClean="0">
                <a:solidFill>
                  <a:schemeClr val="bg1">
                    <a:lumMod val="50000"/>
                  </a:schemeClr>
                </a:solidFill>
              </a:rPr>
              <a:t>Director, US Muon Accelerator Program</a:t>
            </a:r>
          </a:p>
          <a:p>
            <a:r>
              <a:rPr lang="en-US" sz="2400" i="1" dirty="0" smtClean="0">
                <a:solidFill>
                  <a:schemeClr val="bg1">
                    <a:lumMod val="50000"/>
                  </a:schemeClr>
                </a:solidFill>
              </a:rPr>
              <a:t>May 8, 2015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032000" y="20574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24157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100" y="96839"/>
            <a:ext cx="8064500" cy="703262"/>
          </a:xfrm>
        </p:spPr>
        <p:txBody>
          <a:bodyPr>
            <a:normAutofit fontScale="90000"/>
          </a:bodyPr>
          <a:lstStyle/>
          <a:p>
            <a:r>
              <a:rPr kumimoji="1" lang="en-US" altLang="ja-JP" dirty="0" err="1" smtClean="0">
                <a:latin typeface="Symbol" charset="2"/>
                <a:cs typeface="Symbol" charset="2"/>
              </a:rPr>
              <a:t>n</a:t>
            </a:r>
            <a:r>
              <a:rPr kumimoji="1" lang="en-US" altLang="ja-JP" dirty="0" err="1" smtClean="0">
                <a:latin typeface="+mn-lt"/>
                <a:cs typeface="Symbol" charset="2"/>
              </a:rPr>
              <a:t>STORM</a:t>
            </a:r>
            <a:endParaRPr kumimoji="1" lang="ja-JP" altLang="en-US" dirty="0">
              <a:latin typeface="Symbol" charset="2"/>
              <a:cs typeface="Symbol" charset="2"/>
            </a:endParaRPr>
          </a:p>
        </p:txBody>
      </p:sp>
      <p:pic>
        <p:nvPicPr>
          <p:cNvPr id="6" name="Content Placeholder 5" descr="Birds eye Looking North at Muon Ring with Near Detector.jpg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552"/>
          <a:stretch/>
        </p:blipFill>
        <p:spPr>
          <a:xfrm>
            <a:off x="9524" y="1015999"/>
            <a:ext cx="9134475" cy="3564673"/>
          </a:xfrm>
        </p:spPr>
      </p:pic>
      <p:sp>
        <p:nvSpPr>
          <p:cNvPr id="3" name="TextBox 2"/>
          <p:cNvSpPr txBox="1"/>
          <p:nvPr/>
        </p:nvSpPr>
        <p:spPr>
          <a:xfrm>
            <a:off x="1734748" y="1138971"/>
            <a:ext cx="5905867" cy="52322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800" dirty="0" smtClean="0">
                <a:solidFill>
                  <a:srgbClr val="000090"/>
                </a:solidFill>
                <a:latin typeface="Symbol" charset="2"/>
                <a:cs typeface="Symbol" charset="2"/>
              </a:rPr>
              <a:t>m</a:t>
            </a:r>
            <a:r>
              <a:rPr kumimoji="1" lang="en-US" altLang="ja-JP" sz="2800" dirty="0" smtClean="0">
                <a:solidFill>
                  <a:srgbClr val="000090"/>
                </a:solidFill>
              </a:rPr>
              <a:t> decay ring: P = 3.8 </a:t>
            </a:r>
            <a:r>
              <a:rPr kumimoji="1" lang="en-US" altLang="ja-JP" sz="2800" dirty="0" err="1" smtClean="0">
                <a:solidFill>
                  <a:srgbClr val="000090"/>
                </a:solidFill>
              </a:rPr>
              <a:t>GeV</a:t>
            </a:r>
            <a:r>
              <a:rPr kumimoji="1" lang="en-US" altLang="ja-JP" sz="2800" dirty="0" smtClean="0">
                <a:solidFill>
                  <a:srgbClr val="000090"/>
                </a:solidFill>
              </a:rPr>
              <a:t>/c ± 10%</a:t>
            </a:r>
            <a:endParaRPr kumimoji="1" lang="ja-JP" altLang="en-US" sz="2800" dirty="0">
              <a:solidFill>
                <a:srgbClr val="00009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FAC83-C8C4-8046-B35B-A89823688311}" type="slidenum">
              <a:rPr lang="en-US" smtClean="0"/>
              <a:t>10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7175500" y="4057134"/>
            <a:ext cx="11467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Near Hall</a:t>
            </a:r>
            <a:endParaRPr lang="en-US" dirty="0">
              <a:solidFill>
                <a:srgbClr val="008000"/>
              </a:solidFill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3990989" y="4699000"/>
            <a:ext cx="5140310" cy="1676400"/>
            <a:chOff x="3990989" y="4699000"/>
            <a:chExt cx="5140310" cy="1676400"/>
          </a:xfrm>
        </p:grpSpPr>
        <p:pic>
          <p:nvPicPr>
            <p:cNvPr id="7" name="Content Placeholder 5" descr="FAR-D0_SECTION.jp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990989" y="4699000"/>
              <a:ext cx="5140310" cy="167640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7141168" y="5771634"/>
              <a:ext cx="19197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0090"/>
                  </a:solidFill>
                </a:rPr>
                <a:t>F</a:t>
              </a:r>
              <a:r>
                <a:rPr lang="en-US" dirty="0" smtClean="0">
                  <a:solidFill>
                    <a:srgbClr val="000090"/>
                  </a:solidFill>
                </a:rPr>
                <a:t>ar Hall @1.9km</a:t>
              </a:r>
              <a:endParaRPr lang="en-US" dirty="0">
                <a:solidFill>
                  <a:srgbClr val="000090"/>
                </a:solidFill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25400" y="3847713"/>
            <a:ext cx="4128297" cy="2709746"/>
            <a:chOff x="25400" y="3847713"/>
            <a:chExt cx="4128297" cy="2709746"/>
          </a:xfrm>
        </p:grpSpPr>
        <p:pic>
          <p:nvPicPr>
            <p:cNvPr id="8" name="Picture 7" descr="nuSTORM_graphic_2.jpg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400" y="3847713"/>
              <a:ext cx="4128297" cy="2671646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1667468" y="6188127"/>
              <a:ext cx="14674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0090"/>
                  </a:solidFill>
                </a:rPr>
                <a:t>F</a:t>
              </a:r>
              <a:r>
                <a:rPr lang="en-US" dirty="0" smtClean="0">
                  <a:solidFill>
                    <a:srgbClr val="000090"/>
                  </a:solidFill>
                </a:rPr>
                <a:t>ar Detector</a:t>
              </a:r>
              <a:endParaRPr lang="en-US" dirty="0">
                <a:solidFill>
                  <a:srgbClr val="000090"/>
                </a:solidFill>
              </a:endParaRPr>
            </a:p>
          </p:txBody>
        </p:sp>
      </p:grpSp>
      <p:cxnSp>
        <p:nvCxnSpPr>
          <p:cNvPr id="12" name="Straight Arrow Connector 11"/>
          <p:cNvCxnSpPr/>
          <p:nvPr/>
        </p:nvCxnSpPr>
        <p:spPr>
          <a:xfrm>
            <a:off x="8229600" y="3959612"/>
            <a:ext cx="914400" cy="193288"/>
          </a:xfrm>
          <a:prstGeom prst="straightConnector1">
            <a:avLst/>
          </a:prstGeom>
          <a:ln w="38100">
            <a:solidFill>
              <a:srgbClr val="00009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8411168" y="3313281"/>
            <a:ext cx="8388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90"/>
                </a:solidFill>
              </a:rPr>
              <a:t>To Far</a:t>
            </a:r>
            <a:br>
              <a:rPr lang="en-US" dirty="0" smtClean="0">
                <a:solidFill>
                  <a:srgbClr val="000090"/>
                </a:solidFill>
              </a:rPr>
            </a:br>
            <a:r>
              <a:rPr lang="en-US" dirty="0" smtClean="0">
                <a:solidFill>
                  <a:srgbClr val="000090"/>
                </a:solidFill>
              </a:rPr>
              <a:t>Hall</a:t>
            </a:r>
            <a:endParaRPr lang="en-US" dirty="0">
              <a:solidFill>
                <a:srgbClr val="000090"/>
              </a:solidFill>
            </a:endParaRP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May 8, 2015</a:t>
            </a:r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IPAC15</a:t>
            </a:r>
            <a:endParaRPr lang="en-US"/>
          </a:p>
        </p:txBody>
      </p:sp>
      <p:sp>
        <p:nvSpPr>
          <p:cNvPr id="18" name="Rounded Rectangle 17"/>
          <p:cNvSpPr/>
          <p:nvPr/>
        </p:nvSpPr>
        <p:spPr>
          <a:xfrm>
            <a:off x="5715001" y="1981200"/>
            <a:ext cx="2920998" cy="97333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228600" lvl="1" algn="ctr">
              <a:buNone/>
            </a:pPr>
            <a:r>
              <a:rPr lang="en-US" sz="1600" dirty="0" smtClean="0">
                <a:solidFill>
                  <a:srgbClr val="FFFF00"/>
                </a:solidFill>
                <a:cs typeface="Symbol" charset="2"/>
              </a:rPr>
              <a:t>No new technologies required!</a:t>
            </a:r>
          </a:p>
          <a:p>
            <a:pPr marL="228600" lvl="1" algn="ctr">
              <a:buNone/>
            </a:pPr>
            <a:r>
              <a:rPr lang="en-US" sz="1600" dirty="0" smtClean="0">
                <a:solidFill>
                  <a:srgbClr val="FFFF00"/>
                </a:solidFill>
                <a:cs typeface="Symbol" charset="2"/>
              </a:rPr>
              <a:t>Could be deployed now!</a:t>
            </a:r>
            <a:endParaRPr lang="en-US" sz="16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3243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762529"/>
          </a:xfrm>
        </p:spPr>
        <p:txBody>
          <a:bodyPr>
            <a:normAutofit fontScale="90000"/>
          </a:bodyPr>
          <a:lstStyle/>
          <a:p>
            <a:r>
              <a:rPr lang="en-US" altLang="ja-JP" dirty="0" smtClean="0">
                <a:latin typeface="Symbol" charset="2"/>
                <a:cs typeface="Symbol" charset="2"/>
              </a:rPr>
              <a:t>n </a:t>
            </a:r>
            <a:r>
              <a:rPr lang="en-US" altLang="ja-JP" dirty="0" smtClean="0">
                <a:latin typeface="+mn-lt"/>
                <a:cs typeface="Symbol" charset="2"/>
              </a:rPr>
              <a:t>Beams at nuSTORM</a:t>
            </a:r>
            <a:br>
              <a:rPr lang="en-US" altLang="ja-JP" dirty="0" smtClean="0">
                <a:latin typeface="+mn-lt"/>
                <a:cs typeface="Symbol" charset="2"/>
              </a:rPr>
            </a:br>
            <a:r>
              <a:rPr lang="en-US" altLang="ja-JP" dirty="0" smtClean="0">
                <a:latin typeface="Symbol" charset="2"/>
                <a:cs typeface="Symbol" charset="2"/>
              </a:rPr>
              <a:t>p</a:t>
            </a:r>
            <a:r>
              <a:rPr lang="en-US" altLang="ja-JP" baseline="30000" dirty="0" smtClean="0">
                <a:latin typeface="Symbol" charset="2"/>
                <a:cs typeface="Symbol" charset="2"/>
              </a:rPr>
              <a:t>+</a:t>
            </a:r>
            <a:r>
              <a:rPr lang="en-US" altLang="ja-JP" dirty="0" smtClean="0">
                <a:latin typeface="Symbol" charset="2"/>
                <a:cs typeface="Symbol" charset="2"/>
              </a:rPr>
              <a:t> </a:t>
            </a:r>
            <a:r>
              <a:rPr lang="en-US" altLang="ja-JP" sz="3100" dirty="0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altLang="ja-JP" dirty="0" smtClean="0">
                <a:latin typeface="Symbol" charset="2"/>
                <a:cs typeface="Symbol" charset="2"/>
              </a:rPr>
              <a:t>  m</a:t>
            </a:r>
            <a:r>
              <a:rPr lang="en-US" altLang="ja-JP" baseline="30000" dirty="0" smtClean="0">
                <a:latin typeface="Symbol" charset="2"/>
                <a:cs typeface="Symbol" charset="2"/>
              </a:rPr>
              <a:t>+</a:t>
            </a:r>
            <a:r>
              <a:rPr lang="en-US" altLang="ja-JP" dirty="0" smtClean="0">
                <a:latin typeface="Symbol" charset="2"/>
                <a:cs typeface="Symbol" charset="2"/>
              </a:rPr>
              <a:t> + </a:t>
            </a:r>
            <a:r>
              <a:rPr lang="en-US" altLang="ja-JP" dirty="0">
                <a:latin typeface="Symbol" charset="2"/>
                <a:cs typeface="Symbol" charset="2"/>
              </a:rPr>
              <a:t>n</a:t>
            </a:r>
            <a:r>
              <a:rPr lang="en-US" altLang="ja-JP" baseline="-25000" dirty="0" smtClean="0">
                <a:latin typeface="Symbol" charset="2"/>
                <a:cs typeface="Symbol" charset="2"/>
              </a:rPr>
              <a:t>m</a:t>
            </a:r>
            <a:endParaRPr kumimoji="1" lang="ja-JP" altLang="en-US" baseline="-25000" dirty="0">
              <a:latin typeface="Symbol" charset="2"/>
              <a:cs typeface="Symbol" charset="2"/>
            </a:endParaRPr>
          </a:p>
        </p:txBody>
      </p:sp>
      <p:pic>
        <p:nvPicPr>
          <p:cNvPr id="4" name="Content Placeholder 3" descr="nu_pi.pn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8253" b="-18253"/>
          <a:stretch>
            <a:fillRect/>
          </a:stretch>
        </p:blipFill>
        <p:spPr>
          <a:xfrm>
            <a:off x="628818" y="845113"/>
            <a:ext cx="7668893" cy="4217596"/>
          </a:xfr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628818" y="4543326"/>
            <a:ext cx="8132261" cy="1789115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dirty="0" smtClean="0">
                <a:solidFill>
                  <a:schemeClr val="bg1"/>
                </a:solidFill>
                <a:latin typeface="Symbol" charset="2"/>
                <a:cs typeface="Symbol" charset="2"/>
              </a:rPr>
              <a:t>n</a:t>
            </a:r>
            <a:r>
              <a:rPr lang="en-US" altLang="ja-JP" dirty="0" smtClean="0">
                <a:solidFill>
                  <a:schemeClr val="bg1"/>
                </a:solidFill>
              </a:rPr>
              <a:t> beams from </a:t>
            </a:r>
            <a:r>
              <a:rPr lang="en-US" altLang="ja-JP" dirty="0" smtClean="0">
                <a:solidFill>
                  <a:schemeClr val="bg1"/>
                </a:solidFill>
                <a:latin typeface="Symbol" charset="2"/>
                <a:cs typeface="Symbol" charset="2"/>
              </a:rPr>
              <a:t>p</a:t>
            </a:r>
            <a:r>
              <a:rPr lang="en-US" altLang="ja-JP" baseline="30000" dirty="0" smtClean="0">
                <a:solidFill>
                  <a:schemeClr val="bg1"/>
                </a:solidFill>
                <a:latin typeface="Symbol" charset="2"/>
                <a:cs typeface="Symbol" charset="2"/>
              </a:rPr>
              <a:t>+</a:t>
            </a:r>
            <a:r>
              <a:rPr lang="en-US" altLang="ja-JP" dirty="0" smtClean="0">
                <a:solidFill>
                  <a:schemeClr val="bg1"/>
                </a:solidFill>
              </a:rPr>
              <a:t> decay at nuSTORM</a:t>
            </a:r>
          </a:p>
          <a:p>
            <a:pPr lvl="1"/>
            <a:r>
              <a:rPr lang="en-US" altLang="ja-JP" dirty="0" smtClean="0">
                <a:solidFill>
                  <a:schemeClr val="bg1"/>
                </a:solidFill>
              </a:rPr>
              <a:t>a: at 50 m from end of production straight</a:t>
            </a:r>
          </a:p>
          <a:p>
            <a:pPr lvl="1"/>
            <a:r>
              <a:rPr lang="en-US" altLang="ja-JP" dirty="0" smtClean="0">
                <a:solidFill>
                  <a:schemeClr val="bg1"/>
                </a:solidFill>
              </a:rPr>
              <a:t>b: at 2000 m </a:t>
            </a:r>
          </a:p>
          <a:p>
            <a:r>
              <a:rPr lang="en-US" altLang="ja-JP" dirty="0" smtClean="0">
                <a:solidFill>
                  <a:schemeClr val="bg1"/>
                </a:solidFill>
              </a:rPr>
              <a:t>Flavor pure with flux known to better than 1%</a:t>
            </a:r>
            <a:endParaRPr lang="ja-JP" altLang="en-US" dirty="0">
              <a:solidFill>
                <a:schemeClr val="bg1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May 8,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IPAC15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17235-C917-8F48-A936-FEF3725D9AF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7811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dirty="0">
                <a:latin typeface="Symbol" charset="2"/>
                <a:cs typeface="Symbol" charset="2"/>
              </a:rPr>
              <a:t>n </a:t>
            </a:r>
            <a:r>
              <a:rPr lang="en-US" altLang="ja-JP" dirty="0">
                <a:cs typeface="Symbol" charset="2"/>
              </a:rPr>
              <a:t>Beams at </a:t>
            </a:r>
            <a:r>
              <a:rPr lang="en-US" altLang="ja-JP" dirty="0" smtClean="0">
                <a:cs typeface="Symbol" charset="2"/>
              </a:rPr>
              <a:t>nuSTORM</a:t>
            </a:r>
            <a:br>
              <a:rPr lang="en-US" altLang="ja-JP" dirty="0" smtClean="0">
                <a:cs typeface="Symbol" charset="2"/>
              </a:rPr>
            </a:br>
            <a:r>
              <a:rPr lang="en-US" altLang="ja-JP" dirty="0" smtClean="0">
                <a:latin typeface="Symbol" charset="2"/>
                <a:cs typeface="Symbol" charset="2"/>
              </a:rPr>
              <a:t>m</a:t>
            </a:r>
            <a:r>
              <a:rPr lang="en-US" altLang="ja-JP" baseline="30000" dirty="0" smtClean="0">
                <a:cs typeface="Symbol" charset="2"/>
              </a:rPr>
              <a:t>+ </a:t>
            </a:r>
            <a:r>
              <a:rPr lang="en-US" altLang="ja-JP" sz="3100" dirty="0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altLang="ja-JP" baseline="30000" dirty="0" smtClean="0">
                <a:cs typeface="Symbol" charset="2"/>
              </a:rPr>
              <a:t>  </a:t>
            </a:r>
            <a:r>
              <a:rPr lang="en-US" altLang="ja-JP" dirty="0" smtClean="0">
                <a:cs typeface="Symbol" charset="2"/>
              </a:rPr>
              <a:t>e</a:t>
            </a:r>
            <a:r>
              <a:rPr lang="en-US" altLang="ja-JP" baseline="30000" dirty="0" smtClean="0">
                <a:cs typeface="Symbol" charset="2"/>
              </a:rPr>
              <a:t>+</a:t>
            </a:r>
            <a:r>
              <a:rPr lang="en-US" altLang="ja-JP" dirty="0" smtClean="0">
                <a:cs typeface="Symbol" charset="2"/>
              </a:rPr>
              <a:t> + </a:t>
            </a:r>
            <a:r>
              <a:rPr lang="en-US" altLang="ja-JP" dirty="0" smtClean="0">
                <a:latin typeface="Symbol" charset="2"/>
                <a:cs typeface="Symbol" charset="2"/>
              </a:rPr>
              <a:t>n</a:t>
            </a:r>
            <a:r>
              <a:rPr lang="en-US" altLang="ja-JP" baseline="-25000" dirty="0" smtClean="0">
                <a:cs typeface="Symbol" charset="2"/>
              </a:rPr>
              <a:t>e</a:t>
            </a:r>
            <a:r>
              <a:rPr lang="en-US" altLang="ja-JP" dirty="0" smtClean="0">
                <a:cs typeface="Symbol" charset="2"/>
              </a:rPr>
              <a:t> + </a:t>
            </a:r>
            <a:r>
              <a:rPr lang="en-US" altLang="ja-JP" dirty="0" smtClean="0">
                <a:latin typeface="Symbol" charset="2"/>
                <a:cs typeface="Symbol" charset="2"/>
              </a:rPr>
              <a:t>n</a:t>
            </a:r>
            <a:r>
              <a:rPr lang="en-US" altLang="ja-JP" baseline="-25000" dirty="0" smtClean="0">
                <a:latin typeface="Symbol" charset="2"/>
                <a:cs typeface="Symbol" charset="2"/>
              </a:rPr>
              <a:t>m</a:t>
            </a:r>
            <a:r>
              <a:rPr lang="en-US" altLang="ja-JP" dirty="0" smtClean="0">
                <a:cs typeface="Symbol" charset="2"/>
              </a:rPr>
              <a:t>-bar</a:t>
            </a:r>
            <a:endParaRPr kumimoji="1" lang="ja-JP" altLang="en-US" dirty="0"/>
          </a:p>
        </p:txBody>
      </p:sp>
      <p:pic>
        <p:nvPicPr>
          <p:cNvPr id="4" name="Content Placeholder 3" descr="mu_nu.pn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8668" b="-18668"/>
          <a:stretch>
            <a:fillRect/>
          </a:stretch>
        </p:blipFill>
        <p:spPr>
          <a:xfrm>
            <a:off x="1092185" y="1125899"/>
            <a:ext cx="7385724" cy="4061864"/>
          </a:xfr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554539" y="4714938"/>
            <a:ext cx="8132261" cy="1789115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dirty="0" smtClean="0">
                <a:solidFill>
                  <a:srgbClr val="FFFFFF"/>
                </a:solidFill>
                <a:latin typeface="Symbol" charset="2"/>
                <a:cs typeface="Symbol" charset="2"/>
              </a:rPr>
              <a:t>n</a:t>
            </a:r>
            <a:r>
              <a:rPr lang="en-US" altLang="ja-JP" dirty="0" smtClean="0">
                <a:solidFill>
                  <a:srgbClr val="FFFFFF"/>
                </a:solidFill>
              </a:rPr>
              <a:t> beams from </a:t>
            </a:r>
            <a:r>
              <a:rPr lang="en-US" altLang="ja-JP" dirty="0" smtClean="0">
                <a:solidFill>
                  <a:srgbClr val="FFFFFF"/>
                </a:solidFill>
                <a:latin typeface="Symbol" charset="2"/>
                <a:cs typeface="Symbol" charset="2"/>
              </a:rPr>
              <a:t>m</a:t>
            </a:r>
            <a:r>
              <a:rPr lang="en-US" altLang="ja-JP" dirty="0" smtClean="0">
                <a:solidFill>
                  <a:srgbClr val="FFFFFF"/>
                </a:solidFill>
              </a:rPr>
              <a:t> decay at nuSTORM</a:t>
            </a:r>
          </a:p>
          <a:p>
            <a:pPr lvl="1"/>
            <a:r>
              <a:rPr lang="en-US" altLang="ja-JP" dirty="0" smtClean="0">
                <a:solidFill>
                  <a:srgbClr val="FFFFFF"/>
                </a:solidFill>
              </a:rPr>
              <a:t>a: at 50 m from end of production straight</a:t>
            </a:r>
          </a:p>
          <a:p>
            <a:pPr lvl="1"/>
            <a:r>
              <a:rPr lang="en-US" altLang="ja-JP" dirty="0" smtClean="0">
                <a:solidFill>
                  <a:srgbClr val="FFFFFF"/>
                </a:solidFill>
              </a:rPr>
              <a:t>b: at 2000 m </a:t>
            </a:r>
          </a:p>
          <a:p>
            <a:r>
              <a:rPr lang="en-US" altLang="ja-JP" dirty="0" smtClean="0">
                <a:solidFill>
                  <a:srgbClr val="FFFFFF"/>
                </a:solidFill>
              </a:rPr>
              <a:t>Absolute flavor purity with flux known to better than 1%</a:t>
            </a:r>
            <a:endParaRPr lang="ja-JP" altLang="en-US" dirty="0">
              <a:solidFill>
                <a:srgbClr val="FFFFFF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May 8, 2015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IPAC15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17235-C917-8F48-A936-FEF3725D9AF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8560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96838"/>
            <a:ext cx="8229600" cy="954087"/>
          </a:xfrm>
        </p:spPr>
        <p:txBody>
          <a:bodyPr>
            <a:normAutofit fontScale="90000"/>
          </a:bodyPr>
          <a:lstStyle/>
          <a:p>
            <a:r>
              <a:rPr kumimoji="1" lang="en-US" altLang="ja-JP" dirty="0" smtClean="0"/>
              <a:t>nuSTORM and </a:t>
            </a:r>
            <a:r>
              <a:rPr kumimoji="1" lang="en-US" altLang="ja-JP" dirty="0" err="1" smtClean="0">
                <a:latin typeface="Symbol" charset="2"/>
                <a:cs typeface="Symbol" charset="2"/>
              </a:rPr>
              <a:t>d</a:t>
            </a:r>
            <a:r>
              <a:rPr kumimoji="1" lang="en-US" altLang="ja-JP" baseline="-25000" dirty="0" err="1" smtClean="0"/>
              <a:t>cp</a:t>
            </a:r>
            <a:r>
              <a:rPr kumimoji="1" lang="en-US" altLang="ja-JP" dirty="0" smtClean="0"/>
              <a:t> coverage </a:t>
            </a:r>
            <a:r>
              <a:rPr lang="en-US" altLang="ja-JP" dirty="0" smtClean="0"/>
              <a:t>@ DUNE</a:t>
            </a:r>
            <a:endParaRPr kumimoji="1" lang="ja-JP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117" y="1341388"/>
            <a:ext cx="4072466" cy="5421361"/>
          </a:xfrm>
        </p:spPr>
        <p:txBody>
          <a:bodyPr>
            <a:normAutofit fontScale="77500" lnSpcReduction="20000"/>
          </a:bodyPr>
          <a:lstStyle/>
          <a:p>
            <a:r>
              <a:rPr lang="en-US" altLang="ja-JP" dirty="0" smtClean="0"/>
              <a:t>75% </a:t>
            </a:r>
            <a:r>
              <a:rPr lang="en-US" altLang="ja-JP" dirty="0"/>
              <a:t>coverage </a:t>
            </a:r>
            <a:r>
              <a:rPr lang="en-US" altLang="ja-JP" dirty="0" smtClean="0"/>
              <a:t>of </a:t>
            </a:r>
            <a:r>
              <a:rPr lang="en-US" altLang="ja-JP" dirty="0" err="1" smtClean="0">
                <a:latin typeface="Symbol" charset="2"/>
                <a:cs typeface="Symbol" charset="2"/>
              </a:rPr>
              <a:t>d</a:t>
            </a:r>
            <a:r>
              <a:rPr lang="en-US" altLang="ja-JP" baseline="-25000" dirty="0" err="1" smtClean="0"/>
              <a:t>cp</a:t>
            </a:r>
            <a:r>
              <a:rPr lang="en-US" altLang="ja-JP" dirty="0" smtClean="0"/>
              <a:t> in a LBL  </a:t>
            </a:r>
            <a:r>
              <a:rPr lang="en-US" altLang="ja-JP" dirty="0" smtClean="0">
                <a:latin typeface="Symbol" charset="2"/>
                <a:cs typeface="Symbol" charset="2"/>
              </a:rPr>
              <a:t>n</a:t>
            </a:r>
            <a:r>
              <a:rPr lang="en-US" altLang="ja-JP" dirty="0" smtClean="0"/>
              <a:t> oscillation experiment (P5 requirement) in </a:t>
            </a:r>
            <a:r>
              <a:rPr lang="en-US" altLang="ja-JP" dirty="0"/>
              <a:t>a reasonable exposure </a:t>
            </a:r>
            <a:r>
              <a:rPr lang="en-US" altLang="ja-JP" dirty="0" smtClean="0"/>
              <a:t>time</a:t>
            </a:r>
            <a:br>
              <a:rPr lang="en-US" altLang="ja-JP" dirty="0" smtClean="0"/>
            </a:br>
            <a:r>
              <a:rPr lang="en-US" altLang="ja-JP" dirty="0"/>
              <a:t/>
            </a:r>
            <a:br>
              <a:rPr lang="en-US" altLang="ja-JP" dirty="0"/>
            </a:br>
            <a:r>
              <a:rPr lang="en-US" altLang="ja-JP" dirty="0" smtClean="0">
                <a:solidFill>
                  <a:srgbClr val="FFFF00"/>
                </a:solidFill>
                <a:latin typeface="Wingdings 3" charset="2"/>
                <a:cs typeface="Wingdings 3" charset="2"/>
              </a:rPr>
              <a:t>a</a:t>
            </a:r>
            <a:r>
              <a:rPr lang="en-US" altLang="ja-JP" dirty="0" smtClean="0">
                <a:solidFill>
                  <a:srgbClr val="FFFF00"/>
                </a:solidFill>
              </a:rPr>
              <a:t> </a:t>
            </a:r>
            <a:r>
              <a:rPr lang="en-US" altLang="ja-JP" i="1" dirty="0">
                <a:solidFill>
                  <a:srgbClr val="FFFF00"/>
                </a:solidFill>
              </a:rPr>
              <a:t>S</a:t>
            </a:r>
            <a:r>
              <a:rPr lang="en-US" altLang="ja-JP" i="1" dirty="0" smtClean="0">
                <a:solidFill>
                  <a:srgbClr val="FFFF00"/>
                </a:solidFill>
              </a:rPr>
              <a:t>ystematic uncertainties </a:t>
            </a:r>
            <a:r>
              <a:rPr lang="en-US" altLang="ja-JP" i="1" dirty="0">
                <a:solidFill>
                  <a:srgbClr val="FFFF00"/>
                </a:solidFill>
              </a:rPr>
              <a:t>at the </a:t>
            </a:r>
            <a:r>
              <a:rPr lang="en-US" altLang="ja-JP" i="1" dirty="0" smtClean="0">
                <a:solidFill>
                  <a:srgbClr val="FFFF00"/>
                </a:solidFill>
              </a:rPr>
              <a:t>1% </a:t>
            </a:r>
            <a:r>
              <a:rPr lang="en-US" altLang="ja-JP" i="1" dirty="0">
                <a:solidFill>
                  <a:srgbClr val="FFFF00"/>
                </a:solidFill>
              </a:rPr>
              <a:t>level are </a:t>
            </a:r>
            <a:r>
              <a:rPr lang="en-US" altLang="ja-JP" i="1" dirty="0" smtClean="0">
                <a:solidFill>
                  <a:srgbClr val="FFFF00"/>
                </a:solidFill>
              </a:rPr>
              <a:t>required</a:t>
            </a:r>
            <a:r>
              <a:rPr lang="en-US" altLang="ja-JP" i="1" dirty="0" smtClean="0"/>
              <a:t>.  </a:t>
            </a:r>
          </a:p>
          <a:p>
            <a:endParaRPr lang="en-US" altLang="ja-JP" dirty="0" smtClean="0"/>
          </a:p>
          <a:p>
            <a:r>
              <a:rPr lang="en-US" altLang="ja-JP" dirty="0"/>
              <a:t>D</a:t>
            </a:r>
            <a:r>
              <a:rPr lang="en-US" altLang="ja-JP" dirty="0" smtClean="0"/>
              <a:t>egradation </a:t>
            </a:r>
            <a:r>
              <a:rPr lang="en-US" altLang="ja-JP" dirty="0"/>
              <a:t>of </a:t>
            </a:r>
            <a:r>
              <a:rPr lang="en-US" altLang="ja-JP" dirty="0" smtClean="0"/>
              <a:t>systematic uncertainties to the </a:t>
            </a:r>
            <a:r>
              <a:rPr lang="en-US" altLang="ja-JP" dirty="0"/>
              <a:t>~</a:t>
            </a:r>
            <a:r>
              <a:rPr lang="en-US" altLang="ja-JP" dirty="0" smtClean="0"/>
              <a:t>5% </a:t>
            </a:r>
            <a:r>
              <a:rPr lang="en-US" altLang="ja-JP" dirty="0"/>
              <a:t>level </a:t>
            </a:r>
            <a:br>
              <a:rPr lang="en-US" altLang="ja-JP" dirty="0"/>
            </a:br>
            <a:r>
              <a:rPr lang="en-US" altLang="ja-JP" dirty="0"/>
              <a:t/>
            </a:r>
            <a:br>
              <a:rPr lang="en-US" altLang="ja-JP" dirty="0"/>
            </a:br>
            <a:r>
              <a:rPr lang="en-US" altLang="ja-JP" dirty="0" smtClean="0">
                <a:solidFill>
                  <a:srgbClr val="FFFF00"/>
                </a:solidFill>
                <a:latin typeface="Wingdings 3" charset="2"/>
                <a:cs typeface="Wingdings 3" charset="2"/>
              </a:rPr>
              <a:t>a</a:t>
            </a:r>
            <a:r>
              <a:rPr lang="en-US" altLang="ja-JP" dirty="0" smtClean="0">
                <a:solidFill>
                  <a:srgbClr val="FFFF00"/>
                </a:solidFill>
              </a:rPr>
              <a:t> </a:t>
            </a:r>
            <a:r>
              <a:rPr lang="en-US" altLang="ja-JP" i="1" dirty="0" smtClean="0">
                <a:solidFill>
                  <a:srgbClr val="FFFF00"/>
                </a:solidFill>
              </a:rPr>
              <a:t>exposure </a:t>
            </a:r>
            <a:r>
              <a:rPr lang="en-US" altLang="ja-JP" i="1" dirty="0">
                <a:solidFill>
                  <a:srgbClr val="FFFF00"/>
                </a:solidFill>
              </a:rPr>
              <a:t>increase of </a:t>
            </a:r>
            <a:r>
              <a:rPr lang="en-US" altLang="ja-JP" i="1" dirty="0" smtClean="0">
                <a:solidFill>
                  <a:srgbClr val="FFFF00"/>
                </a:solidFill>
              </a:rPr>
              <a:t>200</a:t>
            </a:r>
            <a:r>
              <a:rPr lang="en-US" altLang="ja-JP" i="1" dirty="0">
                <a:solidFill>
                  <a:srgbClr val="FFFF00"/>
                </a:solidFill>
              </a:rPr>
              <a:t>-</a:t>
            </a:r>
            <a:r>
              <a:rPr lang="en-US" altLang="ja-JP" i="1" dirty="0" smtClean="0">
                <a:solidFill>
                  <a:srgbClr val="FFFF00"/>
                </a:solidFill>
              </a:rPr>
              <a:t>300% (very non</a:t>
            </a:r>
            <a:r>
              <a:rPr lang="en-US" altLang="ja-JP" i="1" dirty="0">
                <a:solidFill>
                  <a:srgbClr val="FFFF00"/>
                </a:solidFill>
              </a:rPr>
              <a:t>-</a:t>
            </a:r>
            <a:r>
              <a:rPr lang="en-US" altLang="ja-JP" i="1" dirty="0" smtClean="0">
                <a:solidFill>
                  <a:srgbClr val="FFFF00"/>
                </a:solidFill>
              </a:rPr>
              <a:t>linear).</a:t>
            </a:r>
          </a:p>
          <a:p>
            <a:endParaRPr lang="en-US" altLang="ja-JP" dirty="0" smtClean="0"/>
          </a:p>
          <a:p>
            <a:r>
              <a:rPr lang="en-US" altLang="ja-JP" i="1" u="sng" dirty="0" smtClean="0"/>
              <a:t>We have yet to achieve 2% uncertainty in </a:t>
            </a:r>
            <a:r>
              <a:rPr lang="en-US" altLang="ja-JP" i="1" u="sng" dirty="0" smtClean="0">
                <a:latin typeface="Symbol" charset="2"/>
                <a:cs typeface="Symbol" charset="2"/>
              </a:rPr>
              <a:t>n</a:t>
            </a:r>
            <a:r>
              <a:rPr lang="en-US" altLang="ja-JP" i="1" u="sng" dirty="0" smtClean="0"/>
              <a:t> experiments.</a:t>
            </a:r>
            <a:endParaRPr kumimoji="1" lang="ja-JP" altLang="en-US" i="1" u="sng" dirty="0"/>
          </a:p>
        </p:txBody>
      </p:sp>
      <p:pic>
        <p:nvPicPr>
          <p:cNvPr id="4" name="Picture 3" descr="CPVSigFrac_lbne_px_SBGErrs_75percent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7417" y="1435100"/>
            <a:ext cx="4584700" cy="45847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May 8, 2015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IPAC15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17235-C917-8F48-A936-FEF3725D9AF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7919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latin typeface="Symbol" charset="2"/>
                <a:cs typeface="Symbol" charset="2"/>
              </a:rPr>
              <a:t>n</a:t>
            </a:r>
            <a:r>
              <a:rPr lang="en-US" dirty="0" err="1" smtClean="0"/>
              <a:t>Storm</a:t>
            </a:r>
            <a:r>
              <a:rPr lang="en-US" dirty="0" smtClean="0"/>
              <a:t> as an R&amp;D platform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9054" y="1050926"/>
            <a:ext cx="5643571" cy="5496690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A</a:t>
            </a:r>
            <a:r>
              <a:rPr lang="en-US" dirty="0" smtClean="0"/>
              <a:t> high-intensity pulsed </a:t>
            </a:r>
            <a:r>
              <a:rPr lang="en-US" dirty="0" err="1" smtClean="0"/>
              <a:t>muon</a:t>
            </a:r>
            <a:r>
              <a:rPr lang="en-US" dirty="0" smtClean="0"/>
              <a:t> source </a:t>
            </a:r>
            <a:endParaRPr lang="en-US" dirty="0"/>
          </a:p>
          <a:p>
            <a:r>
              <a:rPr lang="en-US" dirty="0"/>
              <a:t>100&lt;p</a:t>
            </a:r>
            <a:r>
              <a:rPr lang="el-GR" baseline="-25000" dirty="0">
                <a:latin typeface="Calibri"/>
              </a:rPr>
              <a:t>μ</a:t>
            </a:r>
            <a:r>
              <a:rPr lang="en-US" dirty="0"/>
              <a:t>&lt;300 MeV/c </a:t>
            </a:r>
            <a:r>
              <a:rPr lang="en-US" dirty="0" err="1" smtClean="0"/>
              <a:t>muons</a:t>
            </a:r>
            <a:endParaRPr lang="en-US" dirty="0"/>
          </a:p>
          <a:p>
            <a:pPr lvl="1"/>
            <a:r>
              <a:rPr lang="en-US" dirty="0" smtClean="0"/>
              <a:t>Using extracted beam from ring</a:t>
            </a:r>
          </a:p>
          <a:p>
            <a:pPr lvl="1"/>
            <a:r>
              <a:rPr lang="en-US" dirty="0" smtClean="0"/>
              <a:t>10</a:t>
            </a:r>
            <a:r>
              <a:rPr lang="en-US" baseline="30000" dirty="0" smtClean="0"/>
              <a:t>10</a:t>
            </a:r>
            <a:r>
              <a:rPr lang="en-US" dirty="0" smtClean="0"/>
              <a:t> </a:t>
            </a:r>
            <a:r>
              <a:rPr lang="en-US" dirty="0" err="1" smtClean="0"/>
              <a:t>muons</a:t>
            </a:r>
            <a:r>
              <a:rPr lang="en-US" dirty="0" smtClean="0"/>
              <a:t>  per 1 </a:t>
            </a:r>
            <a:r>
              <a:rPr lang="el-GR" dirty="0" smtClean="0">
                <a:latin typeface="Calibri"/>
              </a:rPr>
              <a:t>μ</a:t>
            </a:r>
            <a:r>
              <a:rPr lang="en-US" dirty="0" smtClean="0"/>
              <a:t>sec pulse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Beam available simultaneously with physics operation</a:t>
            </a:r>
          </a:p>
          <a:p>
            <a:endParaRPr lang="en-US" dirty="0" smtClean="0"/>
          </a:p>
          <a:p>
            <a:r>
              <a:rPr lang="en-US" dirty="0" err="1">
                <a:latin typeface="Symbol" charset="2"/>
                <a:cs typeface="Symbol" charset="2"/>
              </a:rPr>
              <a:t>n</a:t>
            </a:r>
            <a:r>
              <a:rPr lang="en-US" dirty="0" err="1" smtClean="0"/>
              <a:t>STORM</a:t>
            </a:r>
            <a:r>
              <a:rPr lang="en-US" dirty="0" smtClean="0"/>
              <a:t> also provides the opportunity to design, build and test decay ring instrumentation (BCT, momentum spectrometer, polarimeter) to measure and characterize the circulating muon beam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May 8, 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IPAC15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FAC83-C8C4-8046-B35B-A89823688311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34483" y="3552825"/>
            <a:ext cx="3141747" cy="214306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34483" y="1117601"/>
            <a:ext cx="3138483" cy="2368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0755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The Long Baseline Neutrino Factory</a:t>
            </a:r>
            <a:endParaRPr lang="en-US" sz="3600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0" y="1003300"/>
            <a:ext cx="4112040" cy="5092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IDS-NF:  the </a:t>
            </a:r>
            <a:r>
              <a:rPr lang="en-US" sz="2400" i="1" dirty="0" smtClean="0"/>
              <a:t>ideal</a:t>
            </a:r>
            <a:r>
              <a:rPr lang="en-US" sz="2400" dirty="0" smtClean="0"/>
              <a:t> NF</a:t>
            </a:r>
          </a:p>
          <a:p>
            <a:pPr lvl="1"/>
            <a:r>
              <a:rPr lang="en-US" sz="2000" dirty="0" smtClean="0"/>
              <a:t>Supported by MAP</a:t>
            </a:r>
          </a:p>
          <a:p>
            <a:r>
              <a:rPr lang="en-US" sz="2400" dirty="0" smtClean="0"/>
              <a:t>MASS working group: </a:t>
            </a:r>
            <a:r>
              <a:rPr lang="en-US" sz="2400" i="1" dirty="0" smtClean="0">
                <a:solidFill>
                  <a:srgbClr val="FFFF00"/>
                </a:solidFill>
                <a:cs typeface="Wingdings 3" charset="2"/>
              </a:rPr>
              <a:t> </a:t>
            </a:r>
            <a:br>
              <a:rPr lang="en-US" sz="2400" i="1" dirty="0" smtClean="0">
                <a:solidFill>
                  <a:srgbClr val="FFFF00"/>
                </a:solidFill>
                <a:cs typeface="Wingdings 3" charset="2"/>
              </a:rPr>
            </a:br>
            <a:r>
              <a:rPr lang="en-US" sz="2400" i="1" dirty="0" smtClean="0">
                <a:solidFill>
                  <a:srgbClr val="FFFF00"/>
                </a:solidFill>
                <a:cs typeface="Wingdings 3" charset="2"/>
              </a:rPr>
              <a:t>A staged approach -</a:t>
            </a:r>
            <a:endParaRPr lang="en-US" sz="2400" i="1" dirty="0">
              <a:solidFill>
                <a:srgbClr val="FFFF00"/>
              </a:solidFill>
              <a:cs typeface="Wingdings 3" charset="2"/>
            </a:endParaRPr>
          </a:p>
          <a:p>
            <a:pPr marL="0" indent="0">
              <a:buNone/>
            </a:pPr>
            <a:r>
              <a:rPr lang="en-US" sz="2400" b="1" i="1" dirty="0" smtClean="0">
                <a:solidFill>
                  <a:srgbClr val="FFFF00"/>
                </a:solidFill>
                <a:cs typeface="Wingdings 3" charset="2"/>
              </a:rPr>
              <a:t>NuMAX</a:t>
            </a:r>
            <a:r>
              <a:rPr lang="en-US" sz="2400" i="1" dirty="0" smtClean="0">
                <a:solidFill>
                  <a:srgbClr val="FFFF00"/>
                </a:solidFill>
                <a:cs typeface="Wingdings 3" charset="2"/>
              </a:rPr>
              <a:t>@5 </a:t>
            </a:r>
            <a:r>
              <a:rPr lang="en-US" sz="2400" i="1" dirty="0" err="1" smtClean="0">
                <a:solidFill>
                  <a:srgbClr val="FFFF00"/>
                </a:solidFill>
                <a:cs typeface="Wingdings 3" charset="2"/>
              </a:rPr>
              <a:t>GeV</a:t>
            </a:r>
            <a:r>
              <a:rPr lang="en-US" sz="2400" i="1" dirty="0" err="1">
                <a:solidFill>
                  <a:srgbClr val="FFFF00"/>
                </a:solidFill>
                <a:latin typeface="Wingdings 3" charset="2"/>
                <a:cs typeface="Wingdings 3" charset="2"/>
              </a:rPr>
              <a:t>a</a:t>
            </a:r>
            <a:r>
              <a:rPr lang="en-US" sz="2400" i="1" dirty="0" err="1" smtClean="0">
                <a:solidFill>
                  <a:srgbClr val="FFFF00"/>
                </a:solidFill>
                <a:cs typeface="Wingdings 3" charset="2"/>
              </a:rPr>
              <a:t>SURF</a:t>
            </a:r>
            <a:endParaRPr lang="en-US" sz="2400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smtClean="0"/>
              <a:t>May 8, 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IPAC15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8863F-9730-A244-9B23-8257BEF97903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12040" y="1141640"/>
            <a:ext cx="4974810" cy="1152662"/>
          </a:xfrm>
          <a:prstGeom prst="rect">
            <a:avLst/>
          </a:prstGeom>
          <a:ln w="28575" cmpd="sng">
            <a:solidFill>
              <a:srgbClr val="FF0000"/>
            </a:solidFill>
          </a:ln>
        </p:spPr>
      </p:pic>
      <p:pic>
        <p:nvPicPr>
          <p:cNvPr id="2" name="Picture 1" descr="131112-IDS-NF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039" y="3228340"/>
            <a:ext cx="3966001" cy="3098800"/>
          </a:xfrm>
          <a:prstGeom prst="rect">
            <a:avLst/>
          </a:prstGeom>
          <a:solidFill>
            <a:schemeClr val="bg1"/>
          </a:solidFill>
          <a:ln w="25400">
            <a:solidFill>
              <a:srgbClr val="FF0000"/>
            </a:solidFill>
          </a:ln>
        </p:spPr>
      </p:pic>
      <p:pic>
        <p:nvPicPr>
          <p:cNvPr id="3" name="Picture 2" descr="MIND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1940" y="2547620"/>
            <a:ext cx="5041900" cy="379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4906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The MAP Muon Accelerator Staging Study </a:t>
            </a:r>
            <a:r>
              <a:rPr lang="en-US" sz="3200" dirty="0" smtClean="0">
                <a:latin typeface="Wingdings 3" charset="2"/>
                <a:cs typeface="Wingdings 3" charset="2"/>
              </a:rPr>
              <a:t>a</a:t>
            </a:r>
            <a:r>
              <a:rPr lang="en-US" sz="3200" dirty="0" smtClean="0">
                <a:latin typeface="+mn-lt"/>
                <a:cs typeface="Wingdings 3" charset="2"/>
              </a:rPr>
              <a:t> NuMAX</a:t>
            </a:r>
            <a:r>
              <a:rPr lang="en-US" sz="3200" dirty="0" smtClean="0"/>
              <a:t> </a:t>
            </a:r>
            <a:endParaRPr lang="en-US" sz="32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May 8,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IPAC15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17235-C917-8F48-A936-FEF3725D9AF4}" type="slidenum">
              <a:rPr lang="en-US" smtClean="0"/>
              <a:t>16</a:t>
            </a:fld>
            <a:endParaRPr lang="en-US"/>
          </a:p>
        </p:txBody>
      </p:sp>
      <p:pic>
        <p:nvPicPr>
          <p:cNvPr id="9" name="Content Placeholder 8" descr="Block_Diagrams_R16_NuMAX.pdf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269" r="-7269"/>
          <a:stretch>
            <a:fillRect/>
          </a:stretch>
        </p:blipFill>
        <p:spPr/>
      </p:pic>
      <p:sp>
        <p:nvSpPr>
          <p:cNvPr id="10" name="Rounded Rectangle 9"/>
          <p:cNvSpPr/>
          <p:nvPr/>
        </p:nvSpPr>
        <p:spPr>
          <a:xfrm>
            <a:off x="6477000" y="4038600"/>
            <a:ext cx="2609850" cy="24384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NuMAX Staging:</a:t>
            </a:r>
          </a:p>
          <a:p>
            <a:pPr marL="228600" indent="-228600">
              <a:buFont typeface="Arial"/>
              <a:buChar char="•"/>
            </a:pPr>
            <a:r>
              <a:rPr lang="en-US" sz="1600" b="1" i="1" dirty="0" smtClean="0"/>
              <a:t>Commissioning</a:t>
            </a:r>
            <a:r>
              <a:rPr lang="en-US" sz="1600" dirty="0" smtClean="0"/>
              <a:t> </a:t>
            </a:r>
          </a:p>
          <a:p>
            <a:pPr lvl="1" indent="-228600">
              <a:buFont typeface="Wingdings" charset="2"/>
              <a:buChar char="²"/>
            </a:pPr>
            <a:r>
              <a:rPr lang="en-US" sz="1600" dirty="0" smtClean="0"/>
              <a:t>1MW Target</a:t>
            </a:r>
          </a:p>
          <a:p>
            <a:pPr lvl="1" indent="-228600">
              <a:buFont typeface="Wingdings" charset="2"/>
              <a:buChar char="²"/>
            </a:pPr>
            <a:r>
              <a:rPr lang="en-US" sz="1600" dirty="0" smtClean="0"/>
              <a:t>No Muon Cooling</a:t>
            </a:r>
          </a:p>
          <a:p>
            <a:pPr lvl="1" indent="-228600">
              <a:buFont typeface="Wingdings" charset="2"/>
              <a:buChar char="²"/>
            </a:pPr>
            <a:r>
              <a:rPr lang="en-US" sz="1600" dirty="0" smtClean="0"/>
              <a:t>10kT Detector</a:t>
            </a:r>
          </a:p>
          <a:p>
            <a:pPr marL="228600" indent="-228600">
              <a:buFont typeface="Arial"/>
              <a:buChar char="•"/>
            </a:pPr>
            <a:r>
              <a:rPr lang="en-US" sz="1600" b="1" i="1" dirty="0" smtClean="0"/>
              <a:t>NuMAX+</a:t>
            </a:r>
          </a:p>
          <a:p>
            <a:pPr lvl="1" indent="-228600">
              <a:buFont typeface="Wingdings" charset="2"/>
              <a:buChar char="²"/>
            </a:pPr>
            <a:r>
              <a:rPr lang="en-US" sz="1600" dirty="0" smtClean="0"/>
              <a:t>2.75 MW Target</a:t>
            </a:r>
          </a:p>
          <a:p>
            <a:pPr lvl="1" indent="-228600">
              <a:buFont typeface="Wingdings" charset="2"/>
              <a:buChar char="²"/>
            </a:pPr>
            <a:r>
              <a:rPr lang="en-US" sz="1600" dirty="0" smtClean="0"/>
              <a:t>6D Muon Cooling</a:t>
            </a:r>
          </a:p>
          <a:p>
            <a:pPr lvl="1" indent="-228600">
              <a:buFont typeface="Wingdings" charset="2"/>
              <a:buChar char="²"/>
            </a:pPr>
            <a:r>
              <a:rPr lang="en-US" sz="1600" dirty="0" smtClean="0"/>
              <a:t>34kT Detector</a:t>
            </a:r>
            <a:endParaRPr lang="en-US" sz="1600" dirty="0"/>
          </a:p>
        </p:txBody>
      </p:sp>
      <p:sp>
        <p:nvSpPr>
          <p:cNvPr id="3" name="Rounded Rectangle 2"/>
          <p:cNvSpPr/>
          <p:nvPr/>
        </p:nvSpPr>
        <p:spPr>
          <a:xfrm>
            <a:off x="7188200" y="1828800"/>
            <a:ext cx="1955800" cy="914400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solidFill>
              <a:srgbClr val="B2010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rgbClr val="B20101"/>
                </a:solidFill>
              </a:rPr>
              <a:t>5 GeV Storage Ring optimized for Fermilab-to-SURF baseline</a:t>
            </a:r>
            <a:endParaRPr lang="en-US" sz="1400" dirty="0">
              <a:solidFill>
                <a:srgbClr val="B2010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02194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11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67" t="4322" r="-180"/>
          <a:stretch/>
        </p:blipFill>
        <p:spPr>
          <a:xfrm>
            <a:off x="-1" y="416502"/>
            <a:ext cx="8506285" cy="6441498"/>
          </a:xfrm>
          <a:solidFill>
            <a:schemeClr val="bg1"/>
          </a:solidFill>
        </p:spPr>
      </p:pic>
      <p:sp>
        <p:nvSpPr>
          <p:cNvPr id="8" name="Rounded Rectangle 7"/>
          <p:cNvSpPr/>
          <p:nvPr/>
        </p:nvSpPr>
        <p:spPr>
          <a:xfrm>
            <a:off x="838200" y="838200"/>
            <a:ext cx="7440247" cy="766434"/>
          </a:xfrm>
          <a:prstGeom prst="roundRect">
            <a:avLst/>
          </a:prstGeom>
          <a:noFill/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9100" y="0"/>
            <a:ext cx="7810500" cy="360361"/>
          </a:xfrm>
        </p:spPr>
        <p:txBody>
          <a:bodyPr>
            <a:noAutofit/>
          </a:bodyPr>
          <a:lstStyle/>
          <a:p>
            <a:r>
              <a:rPr lang="en-US" sz="3600" dirty="0" smtClean="0"/>
              <a:t>MASS NF Parameters</a:t>
            </a:r>
            <a:endParaRPr lang="en-US" sz="3600" dirty="0"/>
          </a:p>
        </p:txBody>
      </p:sp>
      <p:sp>
        <p:nvSpPr>
          <p:cNvPr id="9" name="Rounded Rectangle 8"/>
          <p:cNvSpPr/>
          <p:nvPr/>
        </p:nvSpPr>
        <p:spPr>
          <a:xfrm>
            <a:off x="838200" y="6019800"/>
            <a:ext cx="7440247" cy="189468"/>
          </a:xfrm>
          <a:prstGeom prst="roundRect">
            <a:avLst/>
          </a:prstGeom>
          <a:noFill/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ounded Rectangle 9"/>
          <p:cNvSpPr/>
          <p:nvPr/>
        </p:nvSpPr>
        <p:spPr>
          <a:xfrm>
            <a:off x="838200" y="5716032"/>
            <a:ext cx="7440247" cy="266700"/>
          </a:xfrm>
          <a:prstGeom prst="roundRect">
            <a:avLst/>
          </a:prstGeom>
          <a:noFill/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/>
          <p:cNvSpPr txBox="1"/>
          <p:nvPr/>
        </p:nvSpPr>
        <p:spPr>
          <a:xfrm>
            <a:off x="2017347" y="5665232"/>
            <a:ext cx="4797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6D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13" name="Straight Arrow Connector 12"/>
          <p:cNvCxnSpPr>
            <a:stCxn id="11" idx="3"/>
          </p:cNvCxnSpPr>
          <p:nvPr/>
        </p:nvCxnSpPr>
        <p:spPr>
          <a:xfrm>
            <a:off x="2497091" y="5849898"/>
            <a:ext cx="3698556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17235-C917-8F48-A936-FEF3725D9AF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1690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07" y="-12700"/>
            <a:ext cx="9139493" cy="6813486"/>
          </a:xfrm>
          <a:prstGeom prst="rect">
            <a:avLst/>
          </a:prstGeom>
        </p:spPr>
      </p:pic>
      <p:sp>
        <p:nvSpPr>
          <p:cNvPr id="136" name="Rectangle 135"/>
          <p:cNvSpPr/>
          <p:nvPr/>
        </p:nvSpPr>
        <p:spPr bwMode="auto">
          <a:xfrm>
            <a:off x="0" y="6413500"/>
            <a:ext cx="787400" cy="330200"/>
          </a:xfrm>
          <a:prstGeom prst="rect">
            <a:avLst/>
          </a:prstGeom>
          <a:solidFill>
            <a:srgbClr val="B9B0AC"/>
          </a:solidFill>
          <a:ln w="12699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softEdge rad="50800"/>
          </a:effectLst>
        </p:spPr>
        <p:txBody>
          <a:bodyPr lIns="90488" tIns="44450" rIns="90488" bIns="44450" anchor="ctr"/>
          <a:lstStyle/>
          <a:p>
            <a:pPr>
              <a:defRPr/>
            </a:pPr>
            <a:endParaRPr lang="en-US">
              <a:latin typeface="Arial Unicode MS" pitchFamily="34" charset="-12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-12404" y="2055151"/>
            <a:ext cx="1511639" cy="4047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70000"/>
              </a:lnSpc>
            </a:pPr>
            <a:r>
              <a:rPr lang="en-US" sz="1400" b="1" dirty="0" smtClean="0">
                <a:solidFill>
                  <a:srgbClr val="FF0000"/>
                </a:solidFill>
                <a:latin typeface="Arial"/>
                <a:cs typeface="Arial"/>
              </a:rPr>
              <a:t>DUNE</a:t>
            </a:r>
          </a:p>
          <a:p>
            <a:pPr>
              <a:lnSpc>
                <a:spcPct val="70000"/>
              </a:lnSpc>
            </a:pPr>
            <a:r>
              <a:rPr lang="en-US" sz="1400" b="1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sz="1400" b="1" dirty="0" smtClean="0">
                <a:solidFill>
                  <a:srgbClr val="FF0000"/>
                </a:solidFill>
                <a:latin typeface="Arial"/>
                <a:cs typeface="Arial"/>
              </a:rPr>
              <a:t>      Superbeam</a:t>
            </a:r>
            <a:endParaRPr lang="en-US" sz="14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cxnSp>
        <p:nvCxnSpPr>
          <p:cNvPr id="64" name="Straight Connector 63"/>
          <p:cNvCxnSpPr>
            <a:cxnSpLocks noChangeShapeType="1"/>
          </p:cNvCxnSpPr>
          <p:nvPr/>
        </p:nvCxnSpPr>
        <p:spPr bwMode="auto">
          <a:xfrm flipH="1">
            <a:off x="3505200" y="5074907"/>
            <a:ext cx="4629150" cy="889000"/>
          </a:xfrm>
          <a:prstGeom prst="line">
            <a:avLst/>
          </a:prstGeom>
          <a:noFill/>
          <a:ln w="25400">
            <a:solidFill>
              <a:srgbClr val="FF0000"/>
            </a:solidFill>
            <a:prstDash val="sysDash"/>
            <a:round/>
            <a:headEnd type="arrow" w="med" len="med"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8" name="TextBox 84"/>
          <p:cNvSpPr txBox="1">
            <a:spLocks noChangeArrowheads="1"/>
          </p:cNvSpPr>
          <p:nvPr/>
        </p:nvSpPr>
        <p:spPr bwMode="auto">
          <a:xfrm>
            <a:off x="117016" y="2845979"/>
            <a:ext cx="1274708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600" b="1" dirty="0" smtClean="0">
                <a:ln>
                  <a:solidFill>
                    <a:schemeClr val="tx1"/>
                  </a:solidFill>
                </a:ln>
                <a:solidFill>
                  <a:srgbClr val="FF6600"/>
                </a:solidFill>
                <a:latin typeface="Arial"/>
                <a:cs typeface="Arial"/>
              </a:rPr>
              <a:t>NuMAX:</a:t>
            </a:r>
            <a:endParaRPr lang="en-US" sz="1600" b="1" dirty="0">
              <a:ln>
                <a:solidFill>
                  <a:schemeClr val="tx1"/>
                </a:solidFill>
              </a:ln>
              <a:solidFill>
                <a:srgbClr val="FF6600"/>
              </a:solidFill>
              <a:latin typeface="Arial"/>
              <a:cs typeface="Arial"/>
            </a:endParaRPr>
          </a:p>
          <a:p>
            <a:pPr algn="ctr" eaLnBrk="1" hangingPunct="1"/>
            <a:r>
              <a:rPr lang="en-US" sz="1600" b="1" dirty="0">
                <a:ln>
                  <a:solidFill>
                    <a:schemeClr val="tx1"/>
                  </a:solidFill>
                </a:ln>
                <a:solidFill>
                  <a:srgbClr val="FF6600"/>
                </a:solidFill>
                <a:latin typeface="Symbol" charset="2"/>
                <a:cs typeface="Symbol" charset="2"/>
              </a:rPr>
              <a:t>n</a:t>
            </a:r>
            <a:r>
              <a:rPr lang="en-US" sz="1600" b="1" dirty="0">
                <a:ln>
                  <a:solidFill>
                    <a:schemeClr val="tx1"/>
                  </a:solidFill>
                </a:ln>
                <a:solidFill>
                  <a:srgbClr val="FF6600"/>
                </a:solidFill>
                <a:latin typeface="Arial"/>
                <a:cs typeface="Arial"/>
              </a:rPr>
              <a:t>s to </a:t>
            </a:r>
            <a:r>
              <a:rPr lang="en-US" sz="1600" b="1" dirty="0" smtClean="0">
                <a:ln>
                  <a:solidFill>
                    <a:schemeClr val="tx1"/>
                  </a:solidFill>
                </a:ln>
                <a:solidFill>
                  <a:srgbClr val="FF6600"/>
                </a:solidFill>
                <a:latin typeface="Arial"/>
                <a:cs typeface="Arial"/>
              </a:rPr>
              <a:t>SURF</a:t>
            </a:r>
            <a:endParaRPr lang="en-US" sz="1600" b="1" dirty="0">
              <a:ln>
                <a:solidFill>
                  <a:schemeClr val="tx1"/>
                </a:solidFill>
              </a:ln>
              <a:solidFill>
                <a:srgbClr val="FF6600"/>
              </a:solidFill>
              <a:latin typeface="Arial"/>
              <a:cs typeface="Arial"/>
            </a:endParaRPr>
          </a:p>
        </p:txBody>
      </p:sp>
      <p:sp>
        <p:nvSpPr>
          <p:cNvPr id="71" name="TextBox 84"/>
          <p:cNvSpPr txBox="1">
            <a:spLocks noChangeArrowheads="1"/>
          </p:cNvSpPr>
          <p:nvPr/>
        </p:nvSpPr>
        <p:spPr bwMode="auto">
          <a:xfrm>
            <a:off x="3017073" y="6013467"/>
            <a:ext cx="1028747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ts val="1200"/>
              </a:lnSpc>
            </a:pPr>
            <a:r>
              <a:rPr lang="en-US" sz="1600" b="1" dirty="0" err="1" smtClean="0">
                <a:ln>
                  <a:solidFill>
                    <a:srgbClr val="000000"/>
                  </a:solidFill>
                </a:ln>
                <a:solidFill>
                  <a:srgbClr val="FF6600"/>
                </a:solidFill>
                <a:latin typeface="Symbol" charset="2"/>
                <a:cs typeface="Symbol" charset="2"/>
              </a:rPr>
              <a:t>n</a:t>
            </a:r>
            <a:r>
              <a:rPr lang="en-US" sz="1600" b="1" dirty="0" err="1" smtClean="0">
                <a:ln>
                  <a:solidFill>
                    <a:srgbClr val="000000"/>
                  </a:solidFill>
                </a:ln>
                <a:solidFill>
                  <a:srgbClr val="FF6600"/>
                </a:solidFill>
                <a:latin typeface="Arial"/>
                <a:cs typeface="Arial"/>
              </a:rPr>
              <a:t>STORM</a:t>
            </a:r>
            <a:endParaRPr lang="en-US" sz="1600" b="1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8" name="Rectangle 7"/>
          <p:cNvSpPr/>
          <p:nvPr/>
        </p:nvSpPr>
        <p:spPr bwMode="auto">
          <a:xfrm rot="20096253">
            <a:off x="3762030" y="5683774"/>
            <a:ext cx="251006" cy="116532"/>
          </a:xfrm>
          <a:prstGeom prst="rect">
            <a:avLst/>
          </a:prstGeom>
          <a:solidFill>
            <a:srgbClr val="0000FF"/>
          </a:solidFill>
          <a:ln w="127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88" tIns="44450" rIns="90488" bIns="4445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Unicode MS" pitchFamily="34" charset="-128"/>
            </a:endParaRPr>
          </a:p>
        </p:txBody>
      </p:sp>
      <p:cxnSp>
        <p:nvCxnSpPr>
          <p:cNvPr id="10" name="Straight Connector 9"/>
          <p:cNvCxnSpPr>
            <a:stCxn id="63" idx="3"/>
            <a:endCxn id="8" idx="1"/>
          </p:cNvCxnSpPr>
          <p:nvPr/>
        </p:nvCxnSpPr>
        <p:spPr bwMode="auto">
          <a:xfrm flipV="1">
            <a:off x="3485148" y="5795204"/>
            <a:ext cx="288699" cy="134519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" name="TextBox 1"/>
          <p:cNvSpPr txBox="1"/>
          <p:nvPr/>
        </p:nvSpPr>
        <p:spPr>
          <a:xfrm>
            <a:off x="863894" y="6127750"/>
            <a:ext cx="3000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latin typeface="Times New Roman"/>
                <a:cs typeface="Times New Roman"/>
              </a:rPr>
              <a:t>ft</a:t>
            </a:r>
            <a:endParaRPr lang="en-US" sz="1400" dirty="0">
              <a:latin typeface="Times New Roman"/>
              <a:cs typeface="Times New Roman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3448517" y="6141707"/>
            <a:ext cx="3000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latin typeface="Times New Roman"/>
                <a:cs typeface="Times New Roman"/>
              </a:rPr>
              <a:t>ft</a:t>
            </a:r>
            <a:endParaRPr lang="en-US" sz="1400" dirty="0">
              <a:latin typeface="Times New Roman"/>
              <a:cs typeface="Times New Roman"/>
            </a:endParaRPr>
          </a:p>
        </p:txBody>
      </p:sp>
      <p:sp>
        <p:nvSpPr>
          <p:cNvPr id="81" name="TextBox 84"/>
          <p:cNvSpPr txBox="1">
            <a:spLocks noChangeArrowheads="1"/>
          </p:cNvSpPr>
          <p:nvPr/>
        </p:nvSpPr>
        <p:spPr bwMode="auto">
          <a:xfrm>
            <a:off x="3557006" y="5274277"/>
            <a:ext cx="1242159" cy="410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9pPr>
          </a:lstStyle>
          <a:p>
            <a:pPr eaLnBrk="1" hangingPunct="1">
              <a:lnSpc>
                <a:spcPts val="1200"/>
              </a:lnSpc>
            </a:pPr>
            <a:r>
              <a:rPr lang="en-US" sz="1400" b="1" dirty="0" smtClean="0">
                <a:solidFill>
                  <a:srgbClr val="0000FF"/>
                </a:solidFill>
                <a:latin typeface="Arial"/>
                <a:cs typeface="Arial"/>
              </a:rPr>
              <a:t>Muon Beam</a:t>
            </a:r>
            <a:br>
              <a:rPr lang="en-US" sz="1400" b="1" dirty="0" smtClean="0">
                <a:solidFill>
                  <a:srgbClr val="0000FF"/>
                </a:solidFill>
                <a:latin typeface="Arial"/>
                <a:cs typeface="Arial"/>
              </a:rPr>
            </a:br>
            <a:r>
              <a:rPr lang="en-US" sz="1400" b="1" dirty="0" smtClean="0">
                <a:solidFill>
                  <a:srgbClr val="0000FF"/>
                </a:solidFill>
                <a:latin typeface="Arial"/>
                <a:cs typeface="Arial"/>
              </a:rPr>
              <a:t>R&amp;D Facility</a:t>
            </a:r>
            <a:endParaRPr lang="en-US" sz="1400" b="1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5930900" y="5865592"/>
            <a:ext cx="3111500" cy="68760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009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rgbClr val="000090"/>
                </a:solidFill>
              </a:rPr>
              <a:t>Possible to deploy subsequent muon collider capabilities </a:t>
            </a:r>
            <a:endParaRPr lang="en-US" sz="1400" b="1" dirty="0">
              <a:solidFill>
                <a:srgbClr val="000090"/>
              </a:solidFill>
            </a:endParaRPr>
          </a:p>
        </p:txBody>
      </p:sp>
      <p:sp>
        <p:nvSpPr>
          <p:cNvPr id="82" name="TextBox 93"/>
          <p:cNvSpPr txBox="1">
            <a:spLocks noChangeArrowheads="1"/>
          </p:cNvSpPr>
          <p:nvPr/>
        </p:nvSpPr>
        <p:spPr bwMode="auto">
          <a:xfrm>
            <a:off x="4604263" y="3327955"/>
            <a:ext cx="1270826" cy="461665"/>
          </a:xfrm>
          <a:prstGeom prst="rect">
            <a:avLst/>
          </a:prstGeom>
          <a:solidFill>
            <a:srgbClr val="D9D9D9"/>
          </a:solidFill>
          <a:ln>
            <a:solidFill>
              <a:srgbClr val="FF0000"/>
            </a:solidFill>
          </a:ln>
          <a:extLst/>
        </p:spPr>
        <p:txBody>
          <a:bodyPr wrap="none">
            <a:spAutoFit/>
          </a:bodyPr>
          <a:lstStyle>
            <a:lvl1pPr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rgbClr val="FF0000"/>
                </a:solidFill>
                <a:latin typeface="Arial"/>
                <a:cs typeface="Arial"/>
              </a:rPr>
              <a:t>1 GeV Muon </a:t>
            </a:r>
            <a:br>
              <a:rPr lang="en-US" sz="1200" dirty="0" smtClean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sz="1200" dirty="0" smtClean="0">
                <a:solidFill>
                  <a:srgbClr val="FF0000"/>
                </a:solidFill>
                <a:latin typeface="Arial"/>
                <a:cs typeface="Arial"/>
              </a:rPr>
              <a:t>Linac (325MHz)</a:t>
            </a:r>
            <a:endParaRPr lang="en-US" sz="12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-14329" y="2564352"/>
            <a:ext cx="673394" cy="4442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400" b="1" dirty="0" smtClean="0">
                <a:solidFill>
                  <a:srgbClr val="FF0000"/>
                </a:solidFill>
                <a:latin typeface="Arial"/>
                <a:cs typeface="Arial"/>
              </a:rPr>
              <a:t>To </a:t>
            </a:r>
          </a:p>
          <a:p>
            <a:pPr>
              <a:lnSpc>
                <a:spcPct val="80000"/>
              </a:lnSpc>
            </a:pPr>
            <a:r>
              <a:rPr lang="en-US" sz="1400" b="1" dirty="0" smtClean="0">
                <a:solidFill>
                  <a:srgbClr val="FF0000"/>
                </a:solidFill>
                <a:latin typeface="Arial"/>
                <a:cs typeface="Arial"/>
              </a:rPr>
              <a:t>SURF</a:t>
            </a:r>
            <a:endParaRPr lang="en-US" sz="14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cxnSp>
        <p:nvCxnSpPr>
          <p:cNvPr id="129" name="Straight Connector 128"/>
          <p:cNvCxnSpPr>
            <a:cxnSpLocks noChangeShapeType="1"/>
          </p:cNvCxnSpPr>
          <p:nvPr/>
        </p:nvCxnSpPr>
        <p:spPr bwMode="auto">
          <a:xfrm rot="60000">
            <a:off x="-9920" y="2286000"/>
            <a:ext cx="1622820" cy="490797"/>
          </a:xfrm>
          <a:prstGeom prst="line">
            <a:avLst/>
          </a:prstGeom>
          <a:noFill/>
          <a:ln w="25400">
            <a:solidFill>
              <a:srgbClr val="FF0000"/>
            </a:solidFill>
            <a:prstDash val="sysDash"/>
            <a:round/>
            <a:headEnd type="arrow" w="med" len="med"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51" name="TextBox 93"/>
          <p:cNvSpPr txBox="1">
            <a:spLocks noChangeArrowheads="1"/>
          </p:cNvSpPr>
          <p:nvPr/>
        </p:nvSpPr>
        <p:spPr bwMode="auto">
          <a:xfrm>
            <a:off x="4131138" y="1707873"/>
            <a:ext cx="1245428" cy="461665"/>
          </a:xfrm>
          <a:prstGeom prst="rect">
            <a:avLst/>
          </a:prstGeom>
          <a:solidFill>
            <a:srgbClr val="D9D9D9"/>
          </a:solidFill>
          <a:ln w="9525">
            <a:solidFill>
              <a:srgbClr val="CA23FF"/>
            </a:solidFill>
            <a:miter lim="800000"/>
            <a:headEnd/>
            <a:tailEnd/>
          </a:ln>
          <a:extLst/>
        </p:spPr>
        <p:txBody>
          <a:bodyPr wrap="none">
            <a:spAutoFit/>
          </a:bodyPr>
          <a:lstStyle>
            <a:lvl1pPr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200" dirty="0" smtClean="0">
                <a:solidFill>
                  <a:srgbClr val="CA23FF"/>
                </a:solidFill>
                <a:latin typeface="Arial"/>
                <a:cs typeface="Arial"/>
              </a:rPr>
              <a:t>0.8 GeV Proton </a:t>
            </a:r>
            <a:br>
              <a:rPr lang="en-US" sz="1200" dirty="0" smtClean="0">
                <a:solidFill>
                  <a:srgbClr val="CA23FF"/>
                </a:solidFill>
                <a:latin typeface="Arial"/>
                <a:cs typeface="Arial"/>
              </a:rPr>
            </a:br>
            <a:r>
              <a:rPr lang="en-US" sz="1200" dirty="0" smtClean="0">
                <a:solidFill>
                  <a:srgbClr val="CA23FF"/>
                </a:solidFill>
                <a:latin typeface="Arial"/>
                <a:cs typeface="Arial"/>
              </a:rPr>
              <a:t>Linac (PIP-II)</a:t>
            </a:r>
            <a:endParaRPr lang="en-US" sz="1200" dirty="0">
              <a:solidFill>
                <a:srgbClr val="CA23FF"/>
              </a:solidFill>
              <a:latin typeface="Arial"/>
              <a:cs typeface="Arial"/>
            </a:endParaRPr>
          </a:p>
        </p:txBody>
      </p:sp>
      <p:cxnSp>
        <p:nvCxnSpPr>
          <p:cNvPr id="153" name="Straight Arrow Connector 152"/>
          <p:cNvCxnSpPr>
            <a:stCxn id="9" idx="1"/>
          </p:cNvCxnSpPr>
          <p:nvPr/>
        </p:nvCxnSpPr>
        <p:spPr>
          <a:xfrm flipH="1" flipV="1">
            <a:off x="4069057" y="2418795"/>
            <a:ext cx="426652" cy="228850"/>
          </a:xfrm>
          <a:prstGeom prst="straightConnector1">
            <a:avLst/>
          </a:prstGeom>
          <a:ln w="12700">
            <a:solidFill>
              <a:srgbClr val="45FFEF"/>
            </a:solidFill>
            <a:tailEnd type="arrow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5" name="TextBox 93"/>
          <p:cNvSpPr txBox="1">
            <a:spLocks noChangeArrowheads="1"/>
          </p:cNvSpPr>
          <p:nvPr/>
        </p:nvSpPr>
        <p:spPr bwMode="auto">
          <a:xfrm>
            <a:off x="2805990" y="3858336"/>
            <a:ext cx="1502034" cy="646331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rgbClr val="78D012"/>
            </a:solidFill>
            <a:miter lim="800000"/>
            <a:headEnd/>
            <a:tailEnd/>
          </a:ln>
          <a:extLst/>
        </p:spPr>
        <p:txBody>
          <a:bodyPr wrap="none">
            <a:spAutoFit/>
          </a:bodyPr>
          <a:lstStyle>
            <a:lvl1pPr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200" dirty="0" smtClean="0">
                <a:solidFill>
                  <a:srgbClr val="78D012"/>
                </a:solidFill>
                <a:latin typeface="Arial"/>
                <a:cs typeface="Arial"/>
              </a:rPr>
              <a:t>3-7 GeV Proton &amp;</a:t>
            </a:r>
            <a:br>
              <a:rPr lang="en-US" sz="1200" dirty="0" smtClean="0">
                <a:solidFill>
                  <a:srgbClr val="78D012"/>
                </a:solidFill>
                <a:latin typeface="Arial"/>
                <a:cs typeface="Arial"/>
              </a:rPr>
            </a:br>
            <a:r>
              <a:rPr lang="en-US" sz="1200" dirty="0" smtClean="0">
                <a:solidFill>
                  <a:srgbClr val="78D012"/>
                </a:solidFill>
                <a:latin typeface="Arial"/>
                <a:cs typeface="Arial"/>
              </a:rPr>
              <a:t>1-5 GeV Muon</a:t>
            </a:r>
            <a:br>
              <a:rPr lang="en-US" sz="1200" dirty="0" smtClean="0">
                <a:solidFill>
                  <a:srgbClr val="78D012"/>
                </a:solidFill>
                <a:latin typeface="Arial"/>
                <a:cs typeface="Arial"/>
              </a:rPr>
            </a:br>
            <a:r>
              <a:rPr lang="en-US" sz="1200" dirty="0" smtClean="0">
                <a:solidFill>
                  <a:srgbClr val="78D012"/>
                </a:solidFill>
                <a:latin typeface="Arial"/>
                <a:cs typeface="Arial"/>
              </a:rPr>
              <a:t>Dual Species Linac</a:t>
            </a:r>
            <a:endParaRPr lang="en-US" sz="1200" dirty="0">
              <a:solidFill>
                <a:srgbClr val="78D012"/>
              </a:solidFill>
              <a:latin typeface="Arial"/>
              <a:cs typeface="Arial"/>
            </a:endParaRPr>
          </a:p>
        </p:txBody>
      </p:sp>
      <p:cxnSp>
        <p:nvCxnSpPr>
          <p:cNvPr id="159" name="Straight Arrow Connector 158"/>
          <p:cNvCxnSpPr>
            <a:stCxn id="151" idx="1"/>
          </p:cNvCxnSpPr>
          <p:nvPr/>
        </p:nvCxnSpPr>
        <p:spPr>
          <a:xfrm flipH="1" flipV="1">
            <a:off x="4025906" y="1818034"/>
            <a:ext cx="105232" cy="120672"/>
          </a:xfrm>
          <a:prstGeom prst="straightConnector1">
            <a:avLst/>
          </a:prstGeom>
          <a:ln w="12700">
            <a:solidFill>
              <a:srgbClr val="CA23FF"/>
            </a:solidFill>
            <a:tailEnd type="arrow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2" name="Straight Arrow Connector 161"/>
          <p:cNvCxnSpPr>
            <a:stCxn id="155" idx="0"/>
          </p:cNvCxnSpPr>
          <p:nvPr/>
        </p:nvCxnSpPr>
        <p:spPr>
          <a:xfrm flipH="1" flipV="1">
            <a:off x="3250497" y="3148952"/>
            <a:ext cx="306510" cy="709384"/>
          </a:xfrm>
          <a:prstGeom prst="straightConnector1">
            <a:avLst/>
          </a:prstGeom>
          <a:ln w="12700">
            <a:solidFill>
              <a:srgbClr val="78D012"/>
            </a:solidFill>
            <a:tailEnd type="arrow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9" name="Arc 278"/>
          <p:cNvSpPr/>
          <p:nvPr/>
        </p:nvSpPr>
        <p:spPr>
          <a:xfrm rot="11302038" flipV="1">
            <a:off x="1414167" y="2995208"/>
            <a:ext cx="1875364" cy="249603"/>
          </a:xfrm>
          <a:prstGeom prst="arc">
            <a:avLst>
              <a:gd name="adj1" fmla="val 16200000"/>
              <a:gd name="adj2" fmla="val 21432111"/>
            </a:avLst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7" name="Straight Connector 86"/>
          <p:cNvCxnSpPr>
            <a:cxnSpLocks noChangeAspect="1" noChangeShapeType="1"/>
          </p:cNvCxnSpPr>
          <p:nvPr/>
        </p:nvCxnSpPr>
        <p:spPr bwMode="auto">
          <a:xfrm>
            <a:off x="-9916" y="2420470"/>
            <a:ext cx="8144266" cy="2600880"/>
          </a:xfrm>
          <a:prstGeom prst="line">
            <a:avLst/>
          </a:prstGeom>
          <a:noFill/>
          <a:ln w="25400">
            <a:solidFill>
              <a:srgbClr val="FF0000"/>
            </a:solidFill>
            <a:prstDash val="sysDash"/>
            <a:round/>
            <a:headEnd type="arrow" w="med" len="med"/>
            <a:tailEnd type="arrow"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8" name="Straight Connector 87"/>
          <p:cNvCxnSpPr>
            <a:cxnSpLocks noChangeShapeType="1"/>
          </p:cNvCxnSpPr>
          <p:nvPr/>
        </p:nvCxnSpPr>
        <p:spPr bwMode="auto">
          <a:xfrm>
            <a:off x="-5683" y="2539004"/>
            <a:ext cx="8092440" cy="2560320"/>
          </a:xfrm>
          <a:prstGeom prst="line">
            <a:avLst/>
          </a:prstGeom>
          <a:noFill/>
          <a:ln w="25400">
            <a:solidFill>
              <a:srgbClr val="FF0000"/>
            </a:solidFill>
            <a:prstDash val="sysDash"/>
            <a:round/>
            <a:headEnd type="arrow" w="med" len="med"/>
            <a:tailEnd type="arrow"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5" name="Rounded Rectangle 34"/>
          <p:cNvSpPr/>
          <p:nvPr/>
        </p:nvSpPr>
        <p:spPr>
          <a:xfrm rot="1080000">
            <a:off x="513307" y="2726468"/>
            <a:ext cx="927100" cy="120475"/>
          </a:xfrm>
          <a:prstGeom prst="roundRect">
            <a:avLst/>
          </a:prstGeom>
          <a:noFill/>
          <a:ln w="63500">
            <a:solidFill>
              <a:srgbClr val="FF66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495709" y="2416812"/>
            <a:ext cx="1382259" cy="46166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45FFEF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18C6EA"/>
                </a:solidFill>
              </a:rPr>
              <a:t>0.8-3 GeV Proton </a:t>
            </a:r>
            <a:br>
              <a:rPr lang="en-US" sz="1200" dirty="0" smtClean="0">
                <a:solidFill>
                  <a:srgbClr val="18C6EA"/>
                </a:solidFill>
              </a:rPr>
            </a:br>
            <a:r>
              <a:rPr lang="en-US" sz="1200" dirty="0" smtClean="0">
                <a:solidFill>
                  <a:srgbClr val="18C6EA"/>
                </a:solidFill>
              </a:rPr>
              <a:t>Linac (PIP-III)</a:t>
            </a:r>
            <a:endParaRPr lang="en-US" sz="1200" dirty="0">
              <a:solidFill>
                <a:srgbClr val="18C6EA"/>
              </a:solidFill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5085152" y="3848762"/>
            <a:ext cx="2133918" cy="6165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400" b="1" dirty="0" smtClean="0">
                <a:solidFill>
                  <a:srgbClr val="FF0000"/>
                </a:solidFill>
                <a:latin typeface="Arial"/>
                <a:cs typeface="Arial"/>
              </a:rPr>
              <a:t>To Near Detector(s) for</a:t>
            </a:r>
            <a:br>
              <a:rPr lang="en-US" sz="1400" b="1" dirty="0" smtClean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sz="1400" b="1" dirty="0" smtClean="0">
                <a:solidFill>
                  <a:srgbClr val="FF0000"/>
                </a:solidFill>
                <a:latin typeface="Arial"/>
                <a:cs typeface="Arial"/>
              </a:rPr>
              <a:t>            Short Baseline</a:t>
            </a:r>
          </a:p>
          <a:p>
            <a:pPr>
              <a:lnSpc>
                <a:spcPct val="80000"/>
              </a:lnSpc>
            </a:pPr>
            <a:r>
              <a:rPr lang="en-US" sz="1400" b="1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sz="1400" b="1" dirty="0" smtClean="0">
                <a:solidFill>
                  <a:srgbClr val="FF0000"/>
                </a:solidFill>
                <a:latin typeface="Arial"/>
                <a:cs typeface="Arial"/>
              </a:rPr>
              <a:t>                     Studies </a:t>
            </a:r>
          </a:p>
        </p:txBody>
      </p:sp>
      <p:sp>
        <p:nvSpPr>
          <p:cNvPr id="91" name="Rounded Rectangle 90"/>
          <p:cNvSpPr/>
          <p:nvPr/>
        </p:nvSpPr>
        <p:spPr>
          <a:xfrm>
            <a:off x="4578708" y="5079"/>
            <a:ext cx="4559300" cy="1406454"/>
          </a:xfrm>
          <a:prstGeom prst="roundRect">
            <a:avLst/>
          </a:prstGeom>
          <a:gradFill>
            <a:gsLst>
              <a:gs pos="0">
                <a:schemeClr val="bg2">
                  <a:lumMod val="10000"/>
                </a:schemeClr>
              </a:gs>
              <a:gs pos="100000">
                <a:schemeClr val="bg2">
                  <a:lumMod val="75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Possibilities for NF Capabilities at Fermilab: </a:t>
            </a:r>
            <a:br>
              <a:rPr lang="en-US" sz="2400" dirty="0" smtClean="0"/>
            </a:br>
            <a:r>
              <a:rPr lang="en-US" sz="2400" dirty="0" err="1" smtClean="0">
                <a:latin typeface="Symbol" charset="2"/>
                <a:cs typeface="Symbol" charset="2"/>
              </a:rPr>
              <a:t>n</a:t>
            </a:r>
            <a:r>
              <a:rPr lang="en-US" sz="2400" dirty="0" err="1" smtClean="0">
                <a:cs typeface="Symbol" charset="2"/>
              </a:rPr>
              <a:t>STORM</a:t>
            </a:r>
            <a:r>
              <a:rPr lang="en-US" sz="2400" dirty="0" smtClean="0">
                <a:cs typeface="Symbol" charset="2"/>
              </a:rPr>
              <a:t> </a:t>
            </a:r>
            <a:r>
              <a:rPr lang="en-US" sz="2400" dirty="0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2400" dirty="0" smtClean="0">
                <a:ea typeface="Wingdings"/>
                <a:cs typeface="Wingdings"/>
                <a:sym typeface="Wingdings"/>
              </a:rPr>
              <a:t> NuMAX</a:t>
            </a:r>
            <a:endParaRPr lang="en-US" sz="2400" i="1" dirty="0"/>
          </a:p>
        </p:txBody>
      </p:sp>
      <p:sp>
        <p:nvSpPr>
          <p:cNvPr id="21" name="Arc 20"/>
          <p:cNvSpPr/>
          <p:nvPr/>
        </p:nvSpPr>
        <p:spPr>
          <a:xfrm rot="6750108">
            <a:off x="3643289" y="1660841"/>
            <a:ext cx="134110" cy="370215"/>
          </a:xfrm>
          <a:prstGeom prst="arc">
            <a:avLst/>
          </a:prstGeom>
          <a:ln>
            <a:solidFill>
              <a:srgbClr val="B139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Arc 93"/>
          <p:cNvSpPr/>
          <p:nvPr/>
        </p:nvSpPr>
        <p:spPr>
          <a:xfrm rot="11466030">
            <a:off x="3669600" y="1794166"/>
            <a:ext cx="126283" cy="126927"/>
          </a:xfrm>
          <a:prstGeom prst="arc">
            <a:avLst/>
          </a:prstGeom>
          <a:ln>
            <a:solidFill>
              <a:srgbClr val="B139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Arc 94"/>
          <p:cNvSpPr/>
          <p:nvPr/>
        </p:nvSpPr>
        <p:spPr>
          <a:xfrm rot="13980000">
            <a:off x="3665745" y="1813730"/>
            <a:ext cx="97899" cy="94650"/>
          </a:xfrm>
          <a:prstGeom prst="arc">
            <a:avLst/>
          </a:prstGeom>
          <a:ln>
            <a:solidFill>
              <a:srgbClr val="B139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/>
          <p:cNvCxnSpPr/>
          <p:nvPr/>
        </p:nvCxnSpPr>
        <p:spPr>
          <a:xfrm flipH="1" flipV="1">
            <a:off x="3885592" y="1925257"/>
            <a:ext cx="180537" cy="647561"/>
          </a:xfrm>
          <a:prstGeom prst="line">
            <a:avLst/>
          </a:prstGeom>
          <a:ln w="38100">
            <a:solidFill>
              <a:srgbClr val="2ECFD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28" name="Group 227"/>
          <p:cNvGrpSpPr/>
          <p:nvPr/>
        </p:nvGrpSpPr>
        <p:grpSpPr>
          <a:xfrm rot="13867598">
            <a:off x="2172096" y="2742587"/>
            <a:ext cx="230211" cy="230206"/>
            <a:chOff x="3709572" y="1546353"/>
            <a:chExt cx="230211" cy="230206"/>
          </a:xfrm>
        </p:grpSpPr>
        <p:sp>
          <p:nvSpPr>
            <p:cNvPr id="276" name="Arc 275"/>
            <p:cNvSpPr/>
            <p:nvPr/>
          </p:nvSpPr>
          <p:spPr>
            <a:xfrm rot="19200000">
              <a:off x="3711183" y="1547959"/>
              <a:ext cx="228600" cy="228600"/>
            </a:xfrm>
            <a:prstGeom prst="arc">
              <a:avLst/>
            </a:prstGeom>
            <a:ln w="63500">
              <a:solidFill>
                <a:schemeClr val="accent5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7" name="Arc 276"/>
            <p:cNvSpPr/>
            <p:nvPr/>
          </p:nvSpPr>
          <p:spPr>
            <a:xfrm rot="3000000">
              <a:off x="3709572" y="1546353"/>
              <a:ext cx="228600" cy="228600"/>
            </a:xfrm>
            <a:prstGeom prst="arc">
              <a:avLst/>
            </a:prstGeom>
            <a:ln w="63500">
              <a:solidFill>
                <a:schemeClr val="accent5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230" name="Straight Connector 229"/>
          <p:cNvCxnSpPr/>
          <p:nvPr/>
        </p:nvCxnSpPr>
        <p:spPr>
          <a:xfrm rot="3007598" flipV="1">
            <a:off x="3740596" y="3131068"/>
            <a:ext cx="420624" cy="338328"/>
          </a:xfrm>
          <a:prstGeom prst="line">
            <a:avLst/>
          </a:prstGeom>
          <a:ln w="635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31" name="Group 230"/>
          <p:cNvGrpSpPr/>
          <p:nvPr/>
        </p:nvGrpSpPr>
        <p:grpSpPr>
          <a:xfrm rot="3067598">
            <a:off x="4117777" y="3124044"/>
            <a:ext cx="230211" cy="230206"/>
            <a:chOff x="3709572" y="1546353"/>
            <a:chExt cx="230211" cy="230206"/>
          </a:xfrm>
        </p:grpSpPr>
        <p:sp>
          <p:nvSpPr>
            <p:cNvPr id="274" name="Arc 273"/>
            <p:cNvSpPr/>
            <p:nvPr/>
          </p:nvSpPr>
          <p:spPr>
            <a:xfrm rot="19200000">
              <a:off x="3711183" y="1547959"/>
              <a:ext cx="228600" cy="228600"/>
            </a:xfrm>
            <a:prstGeom prst="arc">
              <a:avLst/>
            </a:prstGeom>
            <a:ln w="63500">
              <a:solidFill>
                <a:schemeClr val="accent5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5" name="Arc 274"/>
            <p:cNvSpPr/>
            <p:nvPr/>
          </p:nvSpPr>
          <p:spPr>
            <a:xfrm rot="3000000">
              <a:off x="3709572" y="1546353"/>
              <a:ext cx="228600" cy="228600"/>
            </a:xfrm>
            <a:prstGeom prst="arc">
              <a:avLst/>
            </a:prstGeom>
            <a:ln w="63500">
              <a:solidFill>
                <a:schemeClr val="accent5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32" name="TextBox 231"/>
          <p:cNvSpPr txBox="1"/>
          <p:nvPr/>
        </p:nvSpPr>
        <p:spPr>
          <a:xfrm rot="667598">
            <a:off x="2754144" y="2294100"/>
            <a:ext cx="926157" cy="36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en-US" sz="1200" b="1" dirty="0" smtClean="0">
                <a:solidFill>
                  <a:srgbClr val="660066"/>
                </a:solidFill>
                <a:latin typeface="Arial"/>
                <a:cs typeface="Arial"/>
              </a:rPr>
              <a:t>Front</a:t>
            </a:r>
          </a:p>
          <a:p>
            <a:pPr algn="ctr">
              <a:lnSpc>
                <a:spcPct val="70000"/>
              </a:lnSpc>
            </a:pPr>
            <a:r>
              <a:rPr lang="en-US" sz="1200" b="1" dirty="0" smtClean="0">
                <a:solidFill>
                  <a:srgbClr val="660066"/>
                </a:solidFill>
                <a:latin typeface="Arial"/>
                <a:cs typeface="Arial"/>
              </a:rPr>
              <a:t>End</a:t>
            </a:r>
            <a:endParaRPr lang="en-US" sz="1200" b="1" dirty="0">
              <a:solidFill>
                <a:srgbClr val="660066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Arial"/>
              <a:cs typeface="Arial"/>
            </a:endParaRPr>
          </a:p>
        </p:txBody>
      </p:sp>
      <p:cxnSp>
        <p:nvCxnSpPr>
          <p:cNvPr id="234" name="Straight Connector 233"/>
          <p:cNvCxnSpPr/>
          <p:nvPr/>
        </p:nvCxnSpPr>
        <p:spPr bwMode="auto">
          <a:xfrm rot="3007598" flipV="1">
            <a:off x="2973949" y="2784060"/>
            <a:ext cx="292570" cy="238549"/>
          </a:xfrm>
          <a:prstGeom prst="line">
            <a:avLst/>
          </a:prstGeom>
          <a:ln w="63500">
            <a:solidFill>
              <a:srgbClr val="66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5" name="Straight Connector 234"/>
          <p:cNvCxnSpPr/>
          <p:nvPr/>
        </p:nvCxnSpPr>
        <p:spPr bwMode="auto">
          <a:xfrm rot="3067598" flipV="1">
            <a:off x="3314782" y="2890925"/>
            <a:ext cx="149689" cy="125927"/>
          </a:xfrm>
          <a:prstGeom prst="line">
            <a:avLst/>
          </a:prstGeom>
          <a:ln w="63500"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6" name="Straight Connector 235"/>
          <p:cNvCxnSpPr/>
          <p:nvPr/>
        </p:nvCxnSpPr>
        <p:spPr bwMode="auto">
          <a:xfrm rot="3067598" flipV="1">
            <a:off x="2349640" y="2603780"/>
            <a:ext cx="448056" cy="384048"/>
          </a:xfrm>
          <a:prstGeom prst="line">
            <a:avLst/>
          </a:prstGeom>
          <a:ln w="635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7" name="TextBox 236"/>
          <p:cNvSpPr txBox="1"/>
          <p:nvPr/>
        </p:nvSpPr>
        <p:spPr>
          <a:xfrm rot="607598">
            <a:off x="2587606" y="2549172"/>
            <a:ext cx="6435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CA23FF"/>
                </a:solidFill>
              </a:rPr>
              <a:t>Target</a:t>
            </a:r>
            <a:endParaRPr lang="en-US" sz="1200" b="1" dirty="0">
              <a:solidFill>
                <a:srgbClr val="CA23FF"/>
              </a:solidFill>
            </a:endParaRPr>
          </a:p>
        </p:txBody>
      </p:sp>
      <p:cxnSp>
        <p:nvCxnSpPr>
          <p:cNvPr id="238" name="Straight Connector 237"/>
          <p:cNvCxnSpPr/>
          <p:nvPr/>
        </p:nvCxnSpPr>
        <p:spPr bwMode="auto">
          <a:xfrm rot="3067598" flipV="1">
            <a:off x="4083044" y="3045791"/>
            <a:ext cx="149689" cy="125927"/>
          </a:xfrm>
          <a:prstGeom prst="line">
            <a:avLst/>
          </a:prstGeom>
          <a:ln w="635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1" name="Group 240"/>
          <p:cNvGrpSpPr/>
          <p:nvPr/>
        </p:nvGrpSpPr>
        <p:grpSpPr>
          <a:xfrm rot="13867598">
            <a:off x="2352061" y="2776429"/>
            <a:ext cx="230211" cy="230206"/>
            <a:chOff x="3709572" y="1546353"/>
            <a:chExt cx="230211" cy="230206"/>
          </a:xfrm>
        </p:grpSpPr>
        <p:sp>
          <p:nvSpPr>
            <p:cNvPr id="267" name="Arc 266"/>
            <p:cNvSpPr/>
            <p:nvPr/>
          </p:nvSpPr>
          <p:spPr>
            <a:xfrm rot="19200000">
              <a:off x="3711183" y="1547959"/>
              <a:ext cx="228600" cy="228600"/>
            </a:xfrm>
            <a:prstGeom prst="arc">
              <a:avLst/>
            </a:prstGeom>
            <a:ln w="63500">
              <a:solidFill>
                <a:schemeClr val="accent5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8" name="Arc 267"/>
            <p:cNvSpPr/>
            <p:nvPr/>
          </p:nvSpPr>
          <p:spPr>
            <a:xfrm rot="3000000">
              <a:off x="3709572" y="1546353"/>
              <a:ext cx="228600" cy="228600"/>
            </a:xfrm>
            <a:prstGeom prst="arc">
              <a:avLst/>
            </a:prstGeom>
            <a:ln w="63500">
              <a:solidFill>
                <a:schemeClr val="accent5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42" name="Group 241"/>
          <p:cNvGrpSpPr/>
          <p:nvPr/>
        </p:nvGrpSpPr>
        <p:grpSpPr>
          <a:xfrm rot="13867598">
            <a:off x="2293176" y="2764104"/>
            <a:ext cx="230211" cy="230206"/>
            <a:chOff x="3709572" y="1546353"/>
            <a:chExt cx="230211" cy="230206"/>
          </a:xfrm>
        </p:grpSpPr>
        <p:sp>
          <p:nvSpPr>
            <p:cNvPr id="265" name="Arc 264"/>
            <p:cNvSpPr/>
            <p:nvPr/>
          </p:nvSpPr>
          <p:spPr>
            <a:xfrm rot="19200000">
              <a:off x="3711183" y="1547959"/>
              <a:ext cx="228600" cy="228600"/>
            </a:xfrm>
            <a:prstGeom prst="arc">
              <a:avLst/>
            </a:prstGeom>
            <a:ln w="63500">
              <a:solidFill>
                <a:schemeClr val="accent5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6" name="Arc 265"/>
            <p:cNvSpPr/>
            <p:nvPr/>
          </p:nvSpPr>
          <p:spPr>
            <a:xfrm rot="3000000">
              <a:off x="3709572" y="1546353"/>
              <a:ext cx="228600" cy="228600"/>
            </a:xfrm>
            <a:prstGeom prst="arc">
              <a:avLst/>
            </a:prstGeom>
            <a:ln w="63500">
              <a:solidFill>
                <a:schemeClr val="accent5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43" name="Group 242"/>
          <p:cNvGrpSpPr/>
          <p:nvPr/>
        </p:nvGrpSpPr>
        <p:grpSpPr>
          <a:xfrm rot="13867598">
            <a:off x="2230763" y="2754394"/>
            <a:ext cx="230211" cy="230206"/>
            <a:chOff x="3709572" y="1546353"/>
            <a:chExt cx="230211" cy="230206"/>
          </a:xfrm>
        </p:grpSpPr>
        <p:sp>
          <p:nvSpPr>
            <p:cNvPr id="263" name="Arc 262"/>
            <p:cNvSpPr/>
            <p:nvPr/>
          </p:nvSpPr>
          <p:spPr>
            <a:xfrm rot="19200000">
              <a:off x="3711183" y="1547959"/>
              <a:ext cx="228600" cy="228600"/>
            </a:xfrm>
            <a:prstGeom prst="arc">
              <a:avLst/>
            </a:prstGeom>
            <a:ln w="63500">
              <a:solidFill>
                <a:schemeClr val="accent5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4" name="Arc 263"/>
            <p:cNvSpPr/>
            <p:nvPr/>
          </p:nvSpPr>
          <p:spPr>
            <a:xfrm rot="3000000">
              <a:off x="3709572" y="1546353"/>
              <a:ext cx="228600" cy="228600"/>
            </a:xfrm>
            <a:prstGeom prst="arc">
              <a:avLst/>
            </a:prstGeom>
            <a:ln w="63500">
              <a:solidFill>
                <a:schemeClr val="accent5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245" name="Straight Arrow Connector 244"/>
          <p:cNvCxnSpPr/>
          <p:nvPr/>
        </p:nvCxnSpPr>
        <p:spPr>
          <a:xfrm rot="3427598">
            <a:off x="3068585" y="2687886"/>
            <a:ext cx="191011" cy="179100"/>
          </a:xfrm>
          <a:prstGeom prst="straightConnector1">
            <a:avLst/>
          </a:prstGeom>
          <a:ln w="9525">
            <a:solidFill>
              <a:srgbClr val="660066"/>
            </a:solidFill>
            <a:tailEnd type="arrow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3" name="TextBox 252"/>
          <p:cNvSpPr txBox="1"/>
          <p:nvPr/>
        </p:nvSpPr>
        <p:spPr>
          <a:xfrm rot="667598">
            <a:off x="1758336" y="2095654"/>
            <a:ext cx="1244040" cy="59400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200" b="1" dirty="0" smtClean="0">
                <a:solidFill>
                  <a:schemeClr val="accent2">
                    <a:lumMod val="50000"/>
                  </a:schemeClr>
                </a:solidFill>
                <a:cs typeface="Arial"/>
              </a:rPr>
              <a:t>Accumulator,</a:t>
            </a:r>
            <a:br>
              <a:rPr lang="en-US" sz="1200" b="1" dirty="0" smtClean="0">
                <a:solidFill>
                  <a:schemeClr val="accent2">
                    <a:lumMod val="50000"/>
                  </a:schemeClr>
                </a:solidFill>
                <a:cs typeface="Arial"/>
              </a:rPr>
            </a:br>
            <a:r>
              <a:rPr lang="en-US" sz="1200" b="1" dirty="0" err="1" smtClean="0">
                <a:solidFill>
                  <a:schemeClr val="accent2">
                    <a:lumMod val="50000"/>
                  </a:schemeClr>
                </a:solidFill>
                <a:cs typeface="Arial"/>
              </a:rPr>
              <a:t>Buncher</a:t>
            </a:r>
            <a:r>
              <a:rPr lang="en-US" sz="1200" b="1" dirty="0">
                <a:solidFill>
                  <a:schemeClr val="accent2">
                    <a:lumMod val="50000"/>
                  </a:schemeClr>
                </a:solidFill>
                <a:cs typeface="Arial"/>
              </a:rPr>
              <a:t>,</a:t>
            </a:r>
            <a:endParaRPr lang="en-US" sz="1200" b="1" dirty="0" smtClean="0">
              <a:solidFill>
                <a:schemeClr val="accent2">
                  <a:lumMod val="50000"/>
                </a:schemeClr>
              </a:solidFill>
              <a:cs typeface="Arial"/>
            </a:endParaRPr>
          </a:p>
          <a:p>
            <a:pPr algn="ctr">
              <a:lnSpc>
                <a:spcPct val="90000"/>
              </a:lnSpc>
            </a:pPr>
            <a:r>
              <a:rPr lang="en-US" sz="1200" b="1" dirty="0" smtClean="0">
                <a:solidFill>
                  <a:schemeClr val="accent2">
                    <a:lumMod val="50000"/>
                  </a:schemeClr>
                </a:solidFill>
                <a:cs typeface="Arial"/>
              </a:rPr>
              <a:t>Combiner</a:t>
            </a:r>
          </a:p>
        </p:txBody>
      </p:sp>
      <p:cxnSp>
        <p:nvCxnSpPr>
          <p:cNvPr id="4" name="Straight Connector 3"/>
          <p:cNvCxnSpPr/>
          <p:nvPr/>
        </p:nvCxnSpPr>
        <p:spPr>
          <a:xfrm flipH="1">
            <a:off x="3778080" y="1411532"/>
            <a:ext cx="504697" cy="652394"/>
          </a:xfrm>
          <a:prstGeom prst="line">
            <a:avLst/>
          </a:prstGeom>
          <a:ln w="57150">
            <a:solidFill>
              <a:srgbClr val="B139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3" name="Straight Connector 232"/>
          <p:cNvCxnSpPr/>
          <p:nvPr/>
        </p:nvCxnSpPr>
        <p:spPr bwMode="auto">
          <a:xfrm>
            <a:off x="3485620" y="2972644"/>
            <a:ext cx="667280" cy="133426"/>
          </a:xfrm>
          <a:prstGeom prst="line">
            <a:avLst/>
          </a:prstGeom>
          <a:ln w="63500">
            <a:solidFill>
              <a:srgbClr val="FFC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8" name="Straight Connector 277"/>
          <p:cNvCxnSpPr>
            <a:cxnSpLocks noChangeAspect="1"/>
          </p:cNvCxnSpPr>
          <p:nvPr/>
        </p:nvCxnSpPr>
        <p:spPr>
          <a:xfrm flipH="1" flipV="1">
            <a:off x="3889865" y="1946451"/>
            <a:ext cx="23471" cy="84183"/>
          </a:xfrm>
          <a:prstGeom prst="line">
            <a:avLst/>
          </a:prstGeom>
          <a:ln w="38100">
            <a:solidFill>
              <a:srgbClr val="B139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4" name="Straight Arrow Connector 253"/>
          <p:cNvCxnSpPr>
            <a:endCxn id="266" idx="2"/>
          </p:cNvCxnSpPr>
          <p:nvPr/>
        </p:nvCxnSpPr>
        <p:spPr>
          <a:xfrm rot="3067598">
            <a:off x="2398882" y="2648635"/>
            <a:ext cx="88523" cy="104562"/>
          </a:xfrm>
          <a:prstGeom prst="straightConnector1">
            <a:avLst/>
          </a:prstGeom>
          <a:ln w="9525">
            <a:solidFill>
              <a:schemeClr val="accent2">
                <a:lumMod val="50000"/>
              </a:schemeClr>
            </a:solidFill>
            <a:tailEnd type="arrow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/>
          <p:cNvCxnSpPr/>
          <p:nvPr/>
        </p:nvCxnSpPr>
        <p:spPr>
          <a:xfrm rot="21360000" flipH="1">
            <a:off x="3773861" y="1985445"/>
            <a:ext cx="70018" cy="78493"/>
          </a:xfrm>
          <a:prstGeom prst="line">
            <a:avLst/>
          </a:prstGeom>
          <a:ln w="57150">
            <a:solidFill>
              <a:schemeClr val="tx1">
                <a:lumMod val="65000"/>
                <a:lumOff val="3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Arc 28"/>
          <p:cNvSpPr/>
          <p:nvPr/>
        </p:nvSpPr>
        <p:spPr>
          <a:xfrm rot="4595542">
            <a:off x="2968720" y="2151361"/>
            <a:ext cx="1132228" cy="1088061"/>
          </a:xfrm>
          <a:prstGeom prst="arc">
            <a:avLst/>
          </a:prstGeom>
          <a:ln w="38100">
            <a:solidFill>
              <a:srgbClr val="2ECFD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9" name="Group 238"/>
          <p:cNvGrpSpPr/>
          <p:nvPr/>
        </p:nvGrpSpPr>
        <p:grpSpPr>
          <a:xfrm rot="3067598">
            <a:off x="3233715" y="2511697"/>
            <a:ext cx="1384377" cy="875019"/>
            <a:chOff x="2184642" y="1289788"/>
            <a:chExt cx="1384377" cy="875019"/>
          </a:xfrm>
        </p:grpSpPr>
        <p:sp>
          <p:nvSpPr>
            <p:cNvPr id="271" name="TextBox 270"/>
            <p:cNvSpPr txBox="1"/>
            <p:nvPr/>
          </p:nvSpPr>
          <p:spPr>
            <a:xfrm rot="19200000">
              <a:off x="2184642" y="1804708"/>
              <a:ext cx="613247" cy="3600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70000"/>
                </a:lnSpc>
              </a:pPr>
              <a:r>
                <a:rPr lang="en-US" sz="1200" b="1" dirty="0" smtClean="0">
                  <a:solidFill>
                    <a:srgbClr val="008000"/>
                  </a:solidFill>
                  <a:latin typeface="Arial"/>
                  <a:cs typeface="Arial"/>
                </a:rPr>
                <a:t>Initial</a:t>
              </a:r>
            </a:p>
            <a:p>
              <a:pPr algn="ctr">
                <a:lnSpc>
                  <a:spcPct val="70000"/>
                </a:lnSpc>
              </a:pPr>
              <a:r>
                <a:rPr lang="en-US" sz="1200" b="1" dirty="0" smtClean="0">
                  <a:solidFill>
                    <a:srgbClr val="008000"/>
                  </a:solidFill>
                  <a:latin typeface="Arial"/>
                  <a:cs typeface="Arial"/>
                </a:rPr>
                <a:t>Cool </a:t>
              </a:r>
              <a:endParaRPr lang="en-US" sz="1200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endParaRPr>
            </a:p>
          </p:txBody>
        </p:sp>
        <p:sp>
          <p:nvSpPr>
            <p:cNvPr id="272" name="TextBox 271"/>
            <p:cNvSpPr txBox="1"/>
            <p:nvPr/>
          </p:nvSpPr>
          <p:spPr>
            <a:xfrm rot="19200000">
              <a:off x="2398103" y="1541649"/>
              <a:ext cx="822017" cy="3600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70000"/>
                </a:lnSpc>
              </a:pPr>
              <a:r>
                <a:rPr lang="en-US" sz="1200" b="1" dirty="0" smtClean="0">
                  <a:solidFill>
                    <a:srgbClr val="F9CB3A"/>
                  </a:solidFill>
                  <a:cs typeface="Arial"/>
                </a:rPr>
                <a:t>6D</a:t>
              </a:r>
              <a:br>
                <a:rPr lang="en-US" sz="1200" b="1" dirty="0" smtClean="0">
                  <a:solidFill>
                    <a:srgbClr val="F9CB3A"/>
                  </a:solidFill>
                  <a:cs typeface="Arial"/>
                </a:rPr>
              </a:br>
              <a:r>
                <a:rPr lang="en-US" sz="1200" b="1" dirty="0" smtClean="0">
                  <a:solidFill>
                    <a:srgbClr val="F9CB3A"/>
                  </a:solidFill>
                  <a:cs typeface="Arial"/>
                </a:rPr>
                <a:t>Cool</a:t>
              </a:r>
              <a:endParaRPr lang="en-US" sz="12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Arial"/>
                <a:cs typeface="Arial"/>
              </a:endParaRPr>
            </a:p>
          </p:txBody>
        </p:sp>
        <p:sp>
          <p:nvSpPr>
            <p:cNvPr id="273" name="TextBox 272"/>
            <p:cNvSpPr txBox="1"/>
            <p:nvPr/>
          </p:nvSpPr>
          <p:spPr>
            <a:xfrm rot="19200000">
              <a:off x="2639734" y="1289788"/>
              <a:ext cx="929285" cy="3600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70000"/>
                </a:lnSpc>
              </a:pPr>
              <a:r>
                <a:rPr lang="en-US" sz="1200" b="1" dirty="0" smtClean="0">
                  <a:solidFill>
                    <a:schemeClr val="accent2">
                      <a:lumMod val="75000"/>
                    </a:schemeClr>
                  </a:solidFill>
                  <a:cs typeface="Arial"/>
                </a:rPr>
                <a:t>Final</a:t>
              </a:r>
            </a:p>
            <a:p>
              <a:pPr algn="ctr">
                <a:lnSpc>
                  <a:spcPct val="70000"/>
                </a:lnSpc>
              </a:pPr>
              <a:r>
                <a:rPr lang="en-US" sz="1200" b="1" dirty="0" smtClean="0">
                  <a:solidFill>
                    <a:schemeClr val="accent2">
                      <a:lumMod val="75000"/>
                    </a:schemeClr>
                  </a:solidFill>
                  <a:cs typeface="Arial"/>
                </a:rPr>
                <a:t>Cool</a:t>
              </a:r>
              <a:endParaRPr lang="en-US" sz="1200" b="1" dirty="0">
                <a:solidFill>
                  <a:schemeClr val="accent2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endParaRPr>
            </a:p>
          </p:txBody>
        </p:sp>
      </p:grpSp>
      <p:cxnSp>
        <p:nvCxnSpPr>
          <p:cNvPr id="229" name="Straight Connector 228"/>
          <p:cNvCxnSpPr/>
          <p:nvPr/>
        </p:nvCxnSpPr>
        <p:spPr>
          <a:xfrm rot="3007598" flipH="1">
            <a:off x="2709862" y="2789671"/>
            <a:ext cx="860426" cy="704850"/>
          </a:xfrm>
          <a:prstGeom prst="line">
            <a:avLst/>
          </a:prstGeom>
          <a:ln w="57150">
            <a:solidFill>
              <a:srgbClr val="78D01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40" name="Group 239"/>
          <p:cNvGrpSpPr/>
          <p:nvPr/>
        </p:nvGrpSpPr>
        <p:grpSpPr>
          <a:xfrm rot="3067598">
            <a:off x="2573676" y="2821789"/>
            <a:ext cx="230211" cy="230206"/>
            <a:chOff x="3709572" y="1546353"/>
            <a:chExt cx="230211" cy="230206"/>
          </a:xfrm>
        </p:grpSpPr>
        <p:sp>
          <p:nvSpPr>
            <p:cNvPr id="269" name="Arc 268"/>
            <p:cNvSpPr/>
            <p:nvPr/>
          </p:nvSpPr>
          <p:spPr>
            <a:xfrm rot="19200000">
              <a:off x="3711183" y="1547959"/>
              <a:ext cx="228600" cy="228600"/>
            </a:xfrm>
            <a:prstGeom prst="arc">
              <a:avLst/>
            </a:prstGeom>
            <a:ln w="63500">
              <a:solidFill>
                <a:schemeClr val="accent5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0" name="Arc 269"/>
            <p:cNvSpPr/>
            <p:nvPr/>
          </p:nvSpPr>
          <p:spPr>
            <a:xfrm rot="3000000">
              <a:off x="3709572" y="1546353"/>
              <a:ext cx="228600" cy="228600"/>
            </a:xfrm>
            <a:prstGeom prst="arc">
              <a:avLst/>
            </a:prstGeom>
            <a:ln w="63500">
              <a:solidFill>
                <a:schemeClr val="accent5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244" name="Straight Connector 243"/>
          <p:cNvCxnSpPr/>
          <p:nvPr/>
        </p:nvCxnSpPr>
        <p:spPr bwMode="auto">
          <a:xfrm rot="2947598" flipV="1">
            <a:off x="2294545" y="2870591"/>
            <a:ext cx="365760" cy="283464"/>
          </a:xfrm>
          <a:prstGeom prst="line">
            <a:avLst/>
          </a:prstGeom>
          <a:ln w="635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6" name="Group 245"/>
          <p:cNvGrpSpPr/>
          <p:nvPr/>
        </p:nvGrpSpPr>
        <p:grpSpPr>
          <a:xfrm rot="13507598">
            <a:off x="2182277" y="2739647"/>
            <a:ext cx="238096" cy="239275"/>
            <a:chOff x="2994357" y="995225"/>
            <a:chExt cx="216467" cy="217814"/>
          </a:xfrm>
        </p:grpSpPr>
        <p:sp>
          <p:nvSpPr>
            <p:cNvPr id="261" name="Arc 260"/>
            <p:cNvSpPr/>
            <p:nvPr/>
          </p:nvSpPr>
          <p:spPr>
            <a:xfrm rot="19200000">
              <a:off x="3002992" y="1004939"/>
              <a:ext cx="207832" cy="208100"/>
            </a:xfrm>
            <a:prstGeom prst="arc">
              <a:avLst/>
            </a:prstGeom>
            <a:ln>
              <a:solidFill>
                <a:schemeClr val="accent2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2" name="Arc 261"/>
            <p:cNvSpPr/>
            <p:nvPr/>
          </p:nvSpPr>
          <p:spPr>
            <a:xfrm rot="3000000">
              <a:off x="2994223" y="995359"/>
              <a:ext cx="208100" cy="207832"/>
            </a:xfrm>
            <a:prstGeom prst="arc">
              <a:avLst/>
            </a:prstGeom>
            <a:ln>
              <a:solidFill>
                <a:schemeClr val="accent2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0" name="Group 249"/>
          <p:cNvGrpSpPr/>
          <p:nvPr/>
        </p:nvGrpSpPr>
        <p:grpSpPr>
          <a:xfrm rot="13507598">
            <a:off x="2259357" y="2753549"/>
            <a:ext cx="238096" cy="239275"/>
            <a:chOff x="2994357" y="995225"/>
            <a:chExt cx="216467" cy="217814"/>
          </a:xfrm>
        </p:grpSpPr>
        <p:sp>
          <p:nvSpPr>
            <p:cNvPr id="257" name="Arc 256"/>
            <p:cNvSpPr/>
            <p:nvPr/>
          </p:nvSpPr>
          <p:spPr>
            <a:xfrm rot="19200000">
              <a:off x="3002992" y="1004939"/>
              <a:ext cx="207832" cy="208100"/>
            </a:xfrm>
            <a:prstGeom prst="arc">
              <a:avLst/>
            </a:prstGeom>
            <a:ln>
              <a:solidFill>
                <a:schemeClr val="accent2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8" name="Arc 257"/>
            <p:cNvSpPr/>
            <p:nvPr/>
          </p:nvSpPr>
          <p:spPr>
            <a:xfrm rot="3000000">
              <a:off x="2994223" y="995359"/>
              <a:ext cx="208100" cy="207832"/>
            </a:xfrm>
            <a:prstGeom prst="arc">
              <a:avLst/>
            </a:prstGeom>
            <a:ln>
              <a:solidFill>
                <a:schemeClr val="accent2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1" name="Group 250"/>
          <p:cNvGrpSpPr/>
          <p:nvPr/>
        </p:nvGrpSpPr>
        <p:grpSpPr>
          <a:xfrm rot="13507598">
            <a:off x="2343241" y="2772641"/>
            <a:ext cx="238096" cy="239275"/>
            <a:chOff x="2994357" y="995225"/>
            <a:chExt cx="216467" cy="217814"/>
          </a:xfrm>
        </p:grpSpPr>
        <p:sp>
          <p:nvSpPr>
            <p:cNvPr id="255" name="Arc 254"/>
            <p:cNvSpPr/>
            <p:nvPr/>
          </p:nvSpPr>
          <p:spPr>
            <a:xfrm rot="19200000">
              <a:off x="3002992" y="1004939"/>
              <a:ext cx="207832" cy="208100"/>
            </a:xfrm>
            <a:prstGeom prst="arc">
              <a:avLst/>
            </a:prstGeom>
            <a:ln>
              <a:solidFill>
                <a:schemeClr val="accent2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6" name="Arc 255"/>
            <p:cNvSpPr/>
            <p:nvPr/>
          </p:nvSpPr>
          <p:spPr>
            <a:xfrm rot="3000000">
              <a:off x="2994223" y="995359"/>
              <a:ext cx="208100" cy="207832"/>
            </a:xfrm>
            <a:prstGeom prst="arc">
              <a:avLst/>
            </a:prstGeom>
            <a:ln>
              <a:solidFill>
                <a:schemeClr val="accent2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249" name="Straight Connector 248"/>
          <p:cNvCxnSpPr>
            <a:stCxn id="252" idx="1"/>
            <a:endCxn id="262" idx="2"/>
          </p:cNvCxnSpPr>
          <p:nvPr/>
        </p:nvCxnSpPr>
        <p:spPr>
          <a:xfrm rot="3067598" flipH="1">
            <a:off x="2374597" y="2619841"/>
            <a:ext cx="442454" cy="374738"/>
          </a:xfrm>
          <a:prstGeom prst="line">
            <a:avLst/>
          </a:prstGeom>
          <a:ln>
            <a:solidFill>
              <a:schemeClr val="accent2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2" name="Rounded Rectangle 251"/>
          <p:cNvSpPr/>
          <p:nvPr/>
        </p:nvSpPr>
        <p:spPr bwMode="auto">
          <a:xfrm rot="667598">
            <a:off x="2879681" y="2824953"/>
            <a:ext cx="91440" cy="91440"/>
          </a:xfrm>
          <a:prstGeom prst="roundRect">
            <a:avLst/>
          </a:prstGeom>
          <a:ln w="50800">
            <a:solidFill>
              <a:srgbClr val="B13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248" name="Straight Connector 247"/>
          <p:cNvCxnSpPr>
            <a:stCxn id="260" idx="2"/>
            <a:endCxn id="261" idx="0"/>
          </p:cNvCxnSpPr>
          <p:nvPr/>
        </p:nvCxnSpPr>
        <p:spPr>
          <a:xfrm rot="3067598" flipH="1">
            <a:off x="2334373" y="2876455"/>
            <a:ext cx="302172" cy="254572"/>
          </a:xfrm>
          <a:prstGeom prst="line">
            <a:avLst/>
          </a:prstGeom>
          <a:ln>
            <a:solidFill>
              <a:schemeClr val="accent2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47" name="Group 246"/>
          <p:cNvGrpSpPr/>
          <p:nvPr/>
        </p:nvGrpSpPr>
        <p:grpSpPr>
          <a:xfrm rot="2707598">
            <a:off x="2570112" y="2815132"/>
            <a:ext cx="238097" cy="239269"/>
            <a:chOff x="3018530" y="986146"/>
            <a:chExt cx="216463" cy="217811"/>
          </a:xfrm>
        </p:grpSpPr>
        <p:sp>
          <p:nvSpPr>
            <p:cNvPr id="259" name="Arc 258"/>
            <p:cNvSpPr/>
            <p:nvPr/>
          </p:nvSpPr>
          <p:spPr>
            <a:xfrm rot="19200000">
              <a:off x="3027162" y="995857"/>
              <a:ext cx="207831" cy="208100"/>
            </a:xfrm>
            <a:prstGeom prst="arc">
              <a:avLst/>
            </a:prstGeom>
            <a:ln>
              <a:solidFill>
                <a:schemeClr val="accent2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0" name="Arc 259"/>
            <p:cNvSpPr/>
            <p:nvPr/>
          </p:nvSpPr>
          <p:spPr>
            <a:xfrm rot="3000000">
              <a:off x="3018396" y="986280"/>
              <a:ext cx="208100" cy="207831"/>
            </a:xfrm>
            <a:prstGeom prst="arc">
              <a:avLst/>
            </a:prstGeom>
            <a:ln>
              <a:solidFill>
                <a:schemeClr val="accent2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10" name="Straight Arrow Connector 109"/>
          <p:cNvCxnSpPr>
            <a:stCxn id="82" idx="1"/>
            <a:endCxn id="275" idx="2"/>
          </p:cNvCxnSpPr>
          <p:nvPr/>
        </p:nvCxnSpPr>
        <p:spPr>
          <a:xfrm flipH="1" flipV="1">
            <a:off x="4210945" y="3350168"/>
            <a:ext cx="393318" cy="208620"/>
          </a:xfrm>
          <a:prstGeom prst="straightConnector1">
            <a:avLst/>
          </a:prstGeom>
          <a:ln w="12700">
            <a:solidFill>
              <a:srgbClr val="FF0000"/>
            </a:solidFill>
            <a:tailEnd type="arrow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" name="Rounded Rectangle 49"/>
          <p:cNvSpPr/>
          <p:nvPr/>
        </p:nvSpPr>
        <p:spPr>
          <a:xfrm>
            <a:off x="6350000" y="2416812"/>
            <a:ext cx="2006600" cy="1153277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Remains fully compatible with the PIP-II </a:t>
            </a:r>
            <a:r>
              <a:rPr lang="en-US" dirty="0" smtClean="0">
                <a:latin typeface="Wingdings 3" charset="2"/>
                <a:cs typeface="Wingdings 3" charset="2"/>
              </a:rPr>
              <a:t>a</a:t>
            </a:r>
            <a:r>
              <a:rPr lang="en-US" dirty="0" smtClean="0"/>
              <a:t> III staging option</a:t>
            </a:r>
            <a:endParaRPr lang="en-US" dirty="0"/>
          </a:p>
        </p:txBody>
      </p:sp>
      <p:sp>
        <p:nvSpPr>
          <p:cNvPr id="52" name="Half Frame 51"/>
          <p:cNvSpPr/>
          <p:nvPr/>
        </p:nvSpPr>
        <p:spPr>
          <a:xfrm rot="9240000">
            <a:off x="1401277" y="2891736"/>
            <a:ext cx="91440" cy="91440"/>
          </a:xfrm>
          <a:prstGeom prst="halfFrame">
            <a:avLst>
              <a:gd name="adj1" fmla="val 14685"/>
              <a:gd name="adj2" fmla="val 19327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3" name="Rounded Rectangle 62"/>
          <p:cNvSpPr/>
          <p:nvPr/>
        </p:nvSpPr>
        <p:spPr bwMode="auto">
          <a:xfrm rot="20968861">
            <a:off x="3003867" y="5919535"/>
            <a:ext cx="485359" cy="108984"/>
          </a:xfrm>
          <a:prstGeom prst="roundRect">
            <a:avLst/>
          </a:prstGeom>
          <a:noFill/>
          <a:ln w="63500" cmpd="sng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16" name="Straight Arrow Connector 115"/>
          <p:cNvCxnSpPr>
            <a:stCxn id="155" idx="0"/>
          </p:cNvCxnSpPr>
          <p:nvPr/>
        </p:nvCxnSpPr>
        <p:spPr>
          <a:xfrm flipH="1" flipV="1">
            <a:off x="3250496" y="3201252"/>
            <a:ext cx="306511" cy="657084"/>
          </a:xfrm>
          <a:prstGeom prst="straightConnector1">
            <a:avLst/>
          </a:prstGeom>
          <a:ln w="12700">
            <a:solidFill>
              <a:srgbClr val="0EA736"/>
            </a:solidFill>
            <a:tailEnd type="arrow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May 8, 2015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IPAC15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17235-C917-8F48-A936-FEF3725D9AF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988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722312" y="4406900"/>
            <a:ext cx="8421688" cy="1362075"/>
          </a:xfrm>
        </p:spPr>
        <p:txBody>
          <a:bodyPr/>
          <a:lstStyle/>
          <a:p>
            <a:r>
              <a:rPr lang="en-US" dirty="0" smtClean="0"/>
              <a:t>Going Beyond Neutrino Factory Capabilities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May 8,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IPAC15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17235-C917-8F48-A936-FEF3725D9AF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7451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88607" y="0"/>
            <a:ext cx="6978650" cy="838200"/>
          </a:xfrm>
        </p:spPr>
        <p:txBody>
          <a:bodyPr/>
          <a:lstStyle/>
          <a:p>
            <a:r>
              <a:rPr lang="en-US" dirty="0" smtClean="0"/>
              <a:t>Muon Accelerators for HEP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215900" y="736600"/>
            <a:ext cx="8851900" cy="5969000"/>
          </a:xfrm>
        </p:spPr>
        <p:txBody>
          <a:bodyPr>
            <a:normAutofit lnSpcReduction="10000"/>
          </a:bodyPr>
          <a:lstStyle/>
          <a:p>
            <a:r>
              <a:rPr lang="en-US" sz="2400" dirty="0">
                <a:latin typeface="Symbol" charset="2"/>
                <a:cs typeface="Symbol" charset="2"/>
              </a:rPr>
              <a:t>m</a:t>
            </a:r>
            <a:r>
              <a:rPr lang="en-US" sz="2400" dirty="0" smtClean="0"/>
              <a:t> </a:t>
            </a:r>
            <a:r>
              <a:rPr lang="en-US" sz="2400" dirty="0"/>
              <a:t>– an elementary charged lepton:</a:t>
            </a:r>
          </a:p>
          <a:p>
            <a:pPr lvl="1"/>
            <a:r>
              <a:rPr lang="en-US" sz="2000" dirty="0"/>
              <a:t>200 times heavier than the electron</a:t>
            </a:r>
          </a:p>
          <a:p>
            <a:pPr lvl="1"/>
            <a:r>
              <a:rPr lang="en-US" sz="2000" dirty="0"/>
              <a:t>2.2 </a:t>
            </a:r>
            <a:r>
              <a:rPr lang="en-US" sz="2000" dirty="0" err="1">
                <a:latin typeface="Symbol" charset="2"/>
                <a:cs typeface="Symbol" charset="2"/>
              </a:rPr>
              <a:t>m</a:t>
            </a:r>
            <a:r>
              <a:rPr lang="en-US" sz="2000" dirty="0" err="1">
                <a:cs typeface="Symbol" charset="2"/>
              </a:rPr>
              <a:t>s</a:t>
            </a:r>
            <a:r>
              <a:rPr lang="en-US" sz="2000" dirty="0">
                <a:cs typeface="Symbol" charset="2"/>
              </a:rPr>
              <a:t> lifetime at </a:t>
            </a:r>
            <a:r>
              <a:rPr lang="en-US" sz="2000" dirty="0" smtClean="0">
                <a:cs typeface="Symbol" charset="2"/>
              </a:rPr>
              <a:t>rest</a:t>
            </a:r>
          </a:p>
          <a:p>
            <a:pPr lvl="1"/>
            <a:endParaRPr lang="en-US" sz="1200" dirty="0">
              <a:cs typeface="Symbol" charset="2"/>
            </a:endParaRPr>
          </a:p>
          <a:p>
            <a:r>
              <a:rPr lang="en-US" sz="2400" dirty="0">
                <a:cs typeface="Symbol" charset="2"/>
              </a:rPr>
              <a:t>P</a:t>
            </a:r>
            <a:r>
              <a:rPr lang="en-US" sz="2400" dirty="0" smtClean="0">
                <a:cs typeface="Symbol" charset="2"/>
              </a:rPr>
              <a:t>hysics </a:t>
            </a:r>
            <a:r>
              <a:rPr lang="en-US" sz="2400" dirty="0">
                <a:cs typeface="Symbol" charset="2"/>
              </a:rPr>
              <a:t>potential </a:t>
            </a:r>
            <a:r>
              <a:rPr lang="en-US" sz="2400" dirty="0" smtClean="0">
                <a:cs typeface="Symbol" charset="2"/>
              </a:rPr>
              <a:t>for </a:t>
            </a:r>
            <a:r>
              <a:rPr lang="en-US" sz="2400" dirty="0">
                <a:cs typeface="Symbol" charset="2"/>
              </a:rPr>
              <a:t>the HEP </a:t>
            </a:r>
            <a:r>
              <a:rPr lang="en-US" sz="2400" dirty="0" smtClean="0">
                <a:cs typeface="Symbol" charset="2"/>
              </a:rPr>
              <a:t>community using </a:t>
            </a:r>
            <a:r>
              <a:rPr lang="en-US" sz="2400" dirty="0" err="1" smtClean="0">
                <a:cs typeface="Symbol" charset="2"/>
              </a:rPr>
              <a:t>muon</a:t>
            </a:r>
            <a:r>
              <a:rPr lang="en-US" sz="2400" dirty="0" smtClean="0">
                <a:cs typeface="Symbol" charset="2"/>
              </a:rPr>
              <a:t> beams</a:t>
            </a:r>
            <a:endParaRPr lang="en-US" sz="2400" dirty="0">
              <a:cs typeface="Symbol" charset="2"/>
            </a:endParaRPr>
          </a:p>
          <a:p>
            <a:pPr lvl="1"/>
            <a:r>
              <a:rPr lang="en-US" sz="2000" dirty="0">
                <a:cs typeface="Symbol" charset="2"/>
              </a:rPr>
              <a:t>T</a:t>
            </a:r>
            <a:r>
              <a:rPr lang="en-US" sz="2000" dirty="0" smtClean="0">
                <a:cs typeface="Symbol" charset="2"/>
              </a:rPr>
              <a:t>ests </a:t>
            </a:r>
            <a:r>
              <a:rPr lang="en-US" sz="2000" dirty="0">
                <a:cs typeface="Symbol" charset="2"/>
              </a:rPr>
              <a:t>of Lepton Flavor Violation</a:t>
            </a:r>
          </a:p>
          <a:p>
            <a:pPr lvl="1"/>
            <a:r>
              <a:rPr lang="en-US" sz="2000" dirty="0">
                <a:cs typeface="Symbol" charset="2"/>
              </a:rPr>
              <a:t>A</a:t>
            </a:r>
            <a:r>
              <a:rPr lang="en-US" sz="2000" dirty="0" smtClean="0">
                <a:cs typeface="Symbol" charset="2"/>
              </a:rPr>
              <a:t>nomalous </a:t>
            </a:r>
            <a:r>
              <a:rPr lang="en-US" sz="2000" dirty="0">
                <a:cs typeface="Symbol" charset="2"/>
              </a:rPr>
              <a:t>magnetic moment </a:t>
            </a:r>
            <a:r>
              <a:rPr lang="en-US" sz="2000" dirty="0" smtClean="0">
                <a:latin typeface="Wingdings 3" charset="2"/>
                <a:cs typeface="Wingdings 3" charset="2"/>
              </a:rPr>
              <a:t>a</a:t>
            </a:r>
            <a:r>
              <a:rPr lang="en-US" sz="2000" dirty="0" smtClean="0">
                <a:cs typeface="Symbol" charset="2"/>
              </a:rPr>
              <a:t> hints </a:t>
            </a:r>
            <a:r>
              <a:rPr lang="en-US" sz="2000" dirty="0">
                <a:cs typeface="Symbol" charset="2"/>
              </a:rPr>
              <a:t>of new physics (g-2</a:t>
            </a:r>
            <a:r>
              <a:rPr lang="en-US" sz="2000" dirty="0" smtClean="0">
                <a:cs typeface="Symbol" charset="2"/>
              </a:rPr>
              <a:t>)</a:t>
            </a:r>
          </a:p>
          <a:p>
            <a:pPr lvl="1"/>
            <a:endParaRPr lang="en-US" sz="2000" dirty="0">
              <a:cs typeface="Symbol" charset="2"/>
            </a:endParaRPr>
          </a:p>
          <a:p>
            <a:pPr lvl="1">
              <a:tabLst>
                <a:tab pos="2920658" algn="l"/>
              </a:tabLst>
            </a:pPr>
            <a:r>
              <a:rPr lang="en-US" sz="2000" dirty="0">
                <a:cs typeface="Symbol" charset="2"/>
              </a:rPr>
              <a:t>C</a:t>
            </a:r>
            <a:r>
              <a:rPr lang="en-US" sz="2000" dirty="0" smtClean="0">
                <a:cs typeface="Symbol" charset="2"/>
              </a:rPr>
              <a:t>an </a:t>
            </a:r>
            <a:r>
              <a:rPr lang="en-US" sz="2000" dirty="0">
                <a:cs typeface="Symbol" charset="2"/>
              </a:rPr>
              <a:t>provide equal fractions of </a:t>
            </a:r>
            <a:r>
              <a:rPr lang="en-US" sz="2000" dirty="0" smtClean="0">
                <a:cs typeface="Symbol" charset="2"/>
              </a:rPr>
              <a:t>electron </a:t>
            </a:r>
            <a:br>
              <a:rPr lang="en-US" sz="2000" dirty="0" smtClean="0">
                <a:cs typeface="Symbol" charset="2"/>
              </a:rPr>
            </a:br>
            <a:r>
              <a:rPr lang="en-US" sz="2000" dirty="0" smtClean="0">
                <a:cs typeface="Symbol" charset="2"/>
              </a:rPr>
              <a:t>and </a:t>
            </a:r>
            <a:r>
              <a:rPr lang="en-US" sz="2000" dirty="0" err="1">
                <a:cs typeface="Symbol" charset="2"/>
              </a:rPr>
              <a:t>muon</a:t>
            </a:r>
            <a:r>
              <a:rPr lang="en-US" sz="2000" dirty="0">
                <a:cs typeface="Symbol" charset="2"/>
              </a:rPr>
              <a:t> neutrinos </a:t>
            </a:r>
            <a:r>
              <a:rPr lang="en-US" sz="2000" dirty="0" smtClean="0">
                <a:cs typeface="Symbol" charset="2"/>
              </a:rPr>
              <a:t>at high </a:t>
            </a:r>
            <a:r>
              <a:rPr lang="en-US" sz="2000" dirty="0">
                <a:cs typeface="Symbol" charset="2"/>
              </a:rPr>
              <a:t>intensity for </a:t>
            </a:r>
            <a:br>
              <a:rPr lang="en-US" sz="2000" dirty="0">
                <a:cs typeface="Symbol" charset="2"/>
              </a:rPr>
            </a:br>
            <a:r>
              <a:rPr lang="en-US" sz="2000" dirty="0" smtClean="0">
                <a:cs typeface="Symbol" charset="2"/>
              </a:rPr>
              <a:t>studies </a:t>
            </a:r>
            <a:r>
              <a:rPr lang="en-US" sz="2000" dirty="0">
                <a:cs typeface="Symbol" charset="2"/>
              </a:rPr>
              <a:t>of neutrino oscillations – </a:t>
            </a:r>
            <a:r>
              <a:rPr lang="en-US" sz="2000" dirty="0" smtClean="0">
                <a:cs typeface="Symbol" charset="2"/>
              </a:rPr>
              <a:t/>
            </a:r>
            <a:br>
              <a:rPr lang="en-US" sz="2000" dirty="0" smtClean="0">
                <a:cs typeface="Symbol" charset="2"/>
              </a:rPr>
            </a:br>
            <a:r>
              <a:rPr lang="en-US" sz="2000" dirty="0" smtClean="0">
                <a:cs typeface="Symbol" charset="2"/>
              </a:rPr>
              <a:t>the Neutrino </a:t>
            </a:r>
            <a:r>
              <a:rPr lang="en-US" sz="2000" dirty="0">
                <a:cs typeface="Symbol" charset="2"/>
              </a:rPr>
              <a:t>Factory concept</a:t>
            </a:r>
          </a:p>
          <a:p>
            <a:pPr lvl="1">
              <a:tabLst>
                <a:tab pos="3203200" algn="l"/>
              </a:tabLst>
            </a:pPr>
            <a:endParaRPr lang="en-US" sz="2000" dirty="0">
              <a:cs typeface="Symbol" charset="2"/>
            </a:endParaRPr>
          </a:p>
          <a:p>
            <a:pPr lvl="1">
              <a:tabLst>
                <a:tab pos="3203200" algn="l"/>
              </a:tabLst>
            </a:pPr>
            <a:r>
              <a:rPr lang="en-US" sz="2000" dirty="0" smtClean="0">
                <a:cs typeface="Symbol" charset="2"/>
              </a:rPr>
              <a:t>Offers </a:t>
            </a:r>
            <a:r>
              <a:rPr lang="en-US" sz="2000" dirty="0">
                <a:cs typeface="Symbol" charset="2"/>
              </a:rPr>
              <a:t>a large coupling to the “Higgs mechanism</a:t>
            </a:r>
            <a:r>
              <a:rPr lang="en-US" sz="2000" dirty="0" smtClean="0">
                <a:cs typeface="Symbol" charset="2"/>
              </a:rPr>
              <a:t>”</a:t>
            </a:r>
          </a:p>
          <a:p>
            <a:pPr marL="457200" lvl="1" indent="0">
              <a:buNone/>
              <a:tabLst>
                <a:tab pos="3203200" algn="l"/>
              </a:tabLst>
            </a:pPr>
            <a:r>
              <a:rPr lang="en-US" sz="2000" dirty="0" smtClean="0">
                <a:cs typeface="Symbol" charset="2"/>
              </a:rPr>
              <a:t> </a:t>
            </a:r>
          </a:p>
          <a:p>
            <a:pPr lvl="1">
              <a:tabLst>
                <a:tab pos="3203200" algn="l"/>
              </a:tabLst>
            </a:pPr>
            <a:r>
              <a:rPr lang="en-US" sz="2000" dirty="0" smtClean="0">
                <a:cs typeface="Symbol" charset="2"/>
              </a:rPr>
              <a:t>As </a:t>
            </a:r>
            <a:r>
              <a:rPr lang="en-US" sz="2000" dirty="0">
                <a:cs typeface="Symbol" charset="2"/>
              </a:rPr>
              <a:t>with an </a:t>
            </a:r>
            <a:r>
              <a:rPr lang="en-US" sz="2000" dirty="0" err="1" smtClean="0">
                <a:cs typeface="Symbol" charset="2"/>
              </a:rPr>
              <a:t>e</a:t>
            </a:r>
            <a:r>
              <a:rPr lang="en-US" sz="2000" baseline="30000" dirty="0" err="1" smtClean="0">
                <a:cs typeface="Symbol" charset="2"/>
              </a:rPr>
              <a:t>+</a:t>
            </a:r>
            <a:r>
              <a:rPr lang="en-US" sz="2000" dirty="0" err="1" smtClean="0">
                <a:cs typeface="Symbol" charset="2"/>
              </a:rPr>
              <a:t>e</a:t>
            </a:r>
            <a:r>
              <a:rPr lang="en-US" sz="2000" baseline="30000" dirty="0" smtClean="0">
                <a:cs typeface="Symbol" charset="2"/>
              </a:rPr>
              <a:t>−</a:t>
            </a:r>
            <a:r>
              <a:rPr lang="en-US" sz="2000" dirty="0" smtClean="0">
                <a:cs typeface="Symbol" charset="2"/>
              </a:rPr>
              <a:t> </a:t>
            </a:r>
            <a:r>
              <a:rPr lang="en-US" sz="2000" dirty="0">
                <a:cs typeface="Symbol" charset="2"/>
              </a:rPr>
              <a:t>collider, </a:t>
            </a:r>
            <a:r>
              <a:rPr lang="en-US" sz="2000" dirty="0" smtClean="0">
                <a:cs typeface="Symbol" charset="2"/>
              </a:rPr>
              <a:t>a </a:t>
            </a:r>
            <a:r>
              <a:rPr lang="en-US" sz="2000" dirty="0" err="1" smtClean="0">
                <a:latin typeface="Symbol" charset="2"/>
                <a:cs typeface="Symbol" charset="2"/>
              </a:rPr>
              <a:t>m</a:t>
            </a:r>
            <a:r>
              <a:rPr lang="en-US" sz="2000" baseline="30000" dirty="0" err="1" smtClean="0">
                <a:cs typeface="Symbol" charset="2"/>
              </a:rPr>
              <a:t>+</a:t>
            </a:r>
            <a:r>
              <a:rPr lang="en-US" sz="2000" dirty="0" err="1" smtClean="0">
                <a:latin typeface="Symbol" charset="2"/>
                <a:cs typeface="Symbol" charset="2"/>
              </a:rPr>
              <a:t>m</a:t>
            </a:r>
            <a:r>
              <a:rPr lang="en-US" sz="2000" baseline="30000" dirty="0" smtClean="0">
                <a:cs typeface="Symbol" charset="2"/>
              </a:rPr>
              <a:t>−</a:t>
            </a:r>
            <a:r>
              <a:rPr lang="en-US" sz="2000" dirty="0" smtClean="0">
                <a:cs typeface="Symbol" charset="2"/>
              </a:rPr>
              <a:t> </a:t>
            </a:r>
            <a:r>
              <a:rPr lang="en-US" sz="2000" dirty="0">
                <a:cs typeface="Symbol" charset="2"/>
              </a:rPr>
              <a:t>collider would offer a precision </a:t>
            </a:r>
            <a:r>
              <a:rPr lang="en-US" sz="2000" dirty="0" smtClean="0">
                <a:cs typeface="Symbol" charset="2"/>
              </a:rPr>
              <a:t>leptonic probe </a:t>
            </a:r>
            <a:r>
              <a:rPr lang="en-US" sz="2000" dirty="0">
                <a:cs typeface="Symbol" charset="2"/>
              </a:rPr>
              <a:t>of fundamental </a:t>
            </a:r>
            <a:r>
              <a:rPr lang="en-US" sz="2000" dirty="0" smtClean="0">
                <a:cs typeface="Symbol" charset="2"/>
              </a:rPr>
              <a:t>interactions</a:t>
            </a:r>
            <a:endParaRPr lang="en-US" sz="2000" dirty="0">
              <a:cs typeface="Symbol" charset="2"/>
            </a:endParaRP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May 8,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IPAC15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8863F-9730-A244-9B23-8257BEF97903}" type="slidenum">
              <a:rPr lang="en-US" smtClean="0"/>
              <a:t>2</a:t>
            </a:fld>
            <a:endParaRPr lang="en-US"/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85376493"/>
              </p:ext>
            </p:extLst>
          </p:nvPr>
        </p:nvGraphicFramePr>
        <p:xfrm>
          <a:off x="6858001" y="3517901"/>
          <a:ext cx="1498599" cy="9750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4" name="Equation" r:id="rId3" imgW="800100" imgH="520700" progId="Equation.3">
                  <p:embed/>
                </p:oleObj>
              </mc:Choice>
              <mc:Fallback>
                <p:oleObj name="Equation" r:id="rId3" imgW="800100" imgH="520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858001" y="3517901"/>
                        <a:ext cx="1498599" cy="97502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Chevron 9"/>
          <p:cNvSpPr/>
          <p:nvPr/>
        </p:nvSpPr>
        <p:spPr>
          <a:xfrm>
            <a:off x="5473700" y="3530601"/>
            <a:ext cx="1193800" cy="952500"/>
          </a:xfrm>
          <a:prstGeom prst="chevron">
            <a:avLst>
              <a:gd name="adj" fmla="val 94932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6667500" y="3530600"/>
            <a:ext cx="1870076" cy="952501"/>
          </a:xfrm>
          <a:prstGeom prst="roundRect">
            <a:avLst/>
          </a:prstGeom>
          <a:noFill/>
          <a:ln w="381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23316595"/>
              </p:ext>
            </p:extLst>
          </p:nvPr>
        </p:nvGraphicFramePr>
        <p:xfrm>
          <a:off x="6656389" y="4572000"/>
          <a:ext cx="2043112" cy="9970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5" name="Equation" r:id="rId5" imgW="1041400" imgH="508000" progId="Equation.DSMT4">
                  <p:embed/>
                </p:oleObj>
              </mc:Choice>
              <mc:Fallback>
                <p:oleObj name="Equation" r:id="rId5" imgW="1041400" imgH="5080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656389" y="4572000"/>
                        <a:ext cx="2043112" cy="99707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745503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100" y="96839"/>
            <a:ext cx="8064500" cy="781368"/>
          </a:xfrm>
        </p:spPr>
        <p:txBody>
          <a:bodyPr>
            <a:normAutofit/>
          </a:bodyPr>
          <a:lstStyle/>
          <a:p>
            <a:r>
              <a:rPr lang="en-US" dirty="0" smtClean="0"/>
              <a:t>Features of the Muon Collider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5100" y="1066166"/>
            <a:ext cx="8921750" cy="6249034"/>
          </a:xfrm>
        </p:spPr>
        <p:txBody>
          <a:bodyPr>
            <a:normAutofit/>
          </a:bodyPr>
          <a:lstStyle/>
          <a:p>
            <a:r>
              <a:rPr lang="en-US" dirty="0" smtClean="0"/>
              <a:t>Superb Energy Resolution</a:t>
            </a:r>
          </a:p>
          <a:p>
            <a:pPr lvl="1"/>
            <a:r>
              <a:rPr lang="en-US" sz="2000" dirty="0" smtClean="0"/>
              <a:t>SM Thresholds and s-channel Higgs Factory operation</a:t>
            </a:r>
          </a:p>
          <a:p>
            <a:r>
              <a:rPr lang="en-US" dirty="0"/>
              <a:t>M</a:t>
            </a:r>
            <a:r>
              <a:rPr lang="en-US" dirty="0" smtClean="0"/>
              <a:t>ulti-TeV Capability (≤ 10TeV):</a:t>
            </a:r>
          </a:p>
          <a:p>
            <a:pPr lvl="1"/>
            <a:r>
              <a:rPr lang="en-US" sz="2000" dirty="0" smtClean="0"/>
              <a:t>Compact &amp; energy efficient machine</a:t>
            </a:r>
          </a:p>
          <a:p>
            <a:pPr lvl="1"/>
            <a:r>
              <a:rPr lang="en-US" sz="2000" dirty="0" smtClean="0"/>
              <a:t>Luminosity &gt; 10</a:t>
            </a:r>
            <a:r>
              <a:rPr lang="en-US" sz="2000" baseline="30000" dirty="0" smtClean="0"/>
              <a:t>34</a:t>
            </a:r>
            <a:r>
              <a:rPr lang="en-US" sz="2000" dirty="0" smtClean="0"/>
              <a:t> cm</a:t>
            </a:r>
            <a:r>
              <a:rPr lang="en-US" sz="2000" baseline="30000" dirty="0" smtClean="0"/>
              <a:t>-2</a:t>
            </a:r>
            <a:r>
              <a:rPr lang="en-US" sz="2000" dirty="0" smtClean="0"/>
              <a:t> s</a:t>
            </a:r>
            <a:r>
              <a:rPr lang="en-US" sz="2000" baseline="30000" dirty="0" smtClean="0"/>
              <a:t>-1</a:t>
            </a:r>
            <a:endParaRPr lang="en-US" sz="2000" dirty="0" smtClean="0"/>
          </a:p>
          <a:p>
            <a:pPr lvl="1"/>
            <a:r>
              <a:rPr lang="en-US" sz="2000" dirty="0" smtClean="0"/>
              <a:t>Option for 2 detectors in the ring</a:t>
            </a:r>
            <a:endParaRPr lang="en-US" sz="2000" dirty="0"/>
          </a:p>
          <a:p>
            <a:pPr marL="228600" lvl="1">
              <a:buFont typeface="Arial"/>
              <a:buChar char="•"/>
            </a:pPr>
            <a:r>
              <a:rPr lang="en-US" dirty="0" smtClean="0"/>
              <a:t>For √s &gt; 1 TeV:  </a:t>
            </a:r>
            <a:r>
              <a:rPr lang="en-US" dirty="0"/>
              <a:t>F</a:t>
            </a:r>
            <a:r>
              <a:rPr lang="en-US" dirty="0" smtClean="0"/>
              <a:t>usion processes dominate </a:t>
            </a:r>
            <a:br>
              <a:rPr lang="en-US" dirty="0" smtClean="0"/>
            </a:br>
            <a:r>
              <a:rPr lang="en-US" sz="2000" dirty="0" smtClean="0">
                <a:solidFill>
                  <a:srgbClr val="85B2F6"/>
                </a:solidFill>
                <a:latin typeface="Wingdings 3" charset="2"/>
                <a:cs typeface="Wingdings 3" charset="2"/>
              </a:rPr>
              <a:t>a</a:t>
            </a:r>
            <a:r>
              <a:rPr lang="en-US" sz="2000" dirty="0" smtClean="0">
                <a:solidFill>
                  <a:srgbClr val="85B2F6"/>
                </a:solidFill>
                <a:cs typeface="Wingdings 3" charset="2"/>
              </a:rPr>
              <a:t> an Electroweak</a:t>
            </a:r>
            <a:r>
              <a:rPr lang="en-US" sz="2000" dirty="0" smtClean="0">
                <a:solidFill>
                  <a:srgbClr val="85B2F6"/>
                </a:solidFill>
              </a:rPr>
              <a:t> Boson Collider</a:t>
            </a:r>
            <a:br>
              <a:rPr lang="en-US" sz="2000" dirty="0" smtClean="0">
                <a:solidFill>
                  <a:srgbClr val="85B2F6"/>
                </a:solidFill>
              </a:rPr>
            </a:br>
            <a:r>
              <a:rPr lang="en-US" sz="2000" dirty="0">
                <a:solidFill>
                  <a:srgbClr val="85B2F6"/>
                </a:solidFill>
                <a:latin typeface="Wingdings 3" charset="2"/>
                <a:cs typeface="Wingdings 3" charset="2"/>
              </a:rPr>
              <a:t>a</a:t>
            </a:r>
            <a:r>
              <a:rPr lang="en-US" sz="2000" dirty="0">
                <a:solidFill>
                  <a:srgbClr val="85B2F6"/>
                </a:solidFill>
                <a:cs typeface="Wingdings 3" charset="2"/>
              </a:rPr>
              <a:t> </a:t>
            </a:r>
            <a:r>
              <a:rPr lang="en-US" sz="2000" dirty="0" smtClean="0">
                <a:solidFill>
                  <a:srgbClr val="85B2F6"/>
                </a:solidFill>
                <a:cs typeface="Wingdings 3" charset="2"/>
              </a:rPr>
              <a:t>a discovery machine complementary to a </a:t>
            </a:r>
            <a:br>
              <a:rPr lang="en-US" sz="2000" dirty="0" smtClean="0">
                <a:solidFill>
                  <a:srgbClr val="85B2F6"/>
                </a:solidFill>
                <a:cs typeface="Wingdings 3" charset="2"/>
              </a:rPr>
            </a:br>
            <a:r>
              <a:rPr lang="en-US" sz="2000" dirty="0" smtClean="0">
                <a:solidFill>
                  <a:srgbClr val="85B2F6"/>
                </a:solidFill>
                <a:cs typeface="Wingdings 3" charset="2"/>
              </a:rPr>
              <a:t>    very high energy </a:t>
            </a:r>
            <a:r>
              <a:rPr lang="en-US" sz="2000" dirty="0" err="1" smtClean="0">
                <a:solidFill>
                  <a:srgbClr val="85B2F6"/>
                </a:solidFill>
                <a:cs typeface="Wingdings 3" charset="2"/>
              </a:rPr>
              <a:t>pp</a:t>
            </a:r>
            <a:r>
              <a:rPr lang="en-US" sz="2000" dirty="0" smtClean="0">
                <a:solidFill>
                  <a:srgbClr val="85B2F6"/>
                </a:solidFill>
                <a:cs typeface="Wingdings 3" charset="2"/>
              </a:rPr>
              <a:t> collider</a:t>
            </a:r>
            <a:endParaRPr lang="en-US" sz="2000" dirty="0" smtClean="0">
              <a:solidFill>
                <a:srgbClr val="85B2F6"/>
              </a:solidFill>
            </a:endParaRPr>
          </a:p>
          <a:p>
            <a:pPr lvl="1"/>
            <a:r>
              <a:rPr lang="en-US" sz="2000" dirty="0" smtClean="0"/>
              <a:t>At &gt;5TeV:  Higgs self-coupling resolutions of &lt;10%</a:t>
            </a:r>
          </a:p>
          <a:p>
            <a:pPr marL="0" indent="0">
              <a:buNone/>
            </a:pPr>
            <a:r>
              <a:rPr lang="en-US" sz="2400" dirty="0" smtClean="0">
                <a:solidFill>
                  <a:srgbClr val="FFFF00"/>
                </a:solidFill>
              </a:rPr>
              <a:t/>
            </a:r>
            <a:br>
              <a:rPr lang="en-US" sz="2400" dirty="0" smtClean="0">
                <a:solidFill>
                  <a:srgbClr val="FFFF00"/>
                </a:solidFill>
              </a:rPr>
            </a:br>
            <a:r>
              <a:rPr lang="en-US" sz="2400" dirty="0" smtClean="0">
                <a:solidFill>
                  <a:srgbClr val="FFFF00"/>
                </a:solidFill>
              </a:rPr>
              <a:t>What are our accelerator options if new LHC </a:t>
            </a:r>
            <a:br>
              <a:rPr lang="en-US" sz="2400" dirty="0" smtClean="0">
                <a:solidFill>
                  <a:srgbClr val="FFFF00"/>
                </a:solidFill>
              </a:rPr>
            </a:br>
            <a:r>
              <a:rPr lang="en-US" sz="2400" dirty="0" smtClean="0">
                <a:solidFill>
                  <a:srgbClr val="FFFF00"/>
                </a:solidFill>
              </a:rPr>
              <a:t>data shows evidence for </a:t>
            </a:r>
            <a:r>
              <a:rPr lang="en-US" sz="2400" dirty="0">
                <a:solidFill>
                  <a:srgbClr val="FFFF00"/>
                </a:solidFill>
              </a:rPr>
              <a:t>a multi-TeV particle </a:t>
            </a:r>
            <a:r>
              <a:rPr lang="en-US" sz="2400" dirty="0" smtClean="0">
                <a:solidFill>
                  <a:srgbClr val="FFFF00"/>
                </a:solidFill>
              </a:rPr>
              <a:t>spectrum?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May 8,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IPAC15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17235-C917-8F48-A936-FEF3725D9AF4}" type="slidenum">
              <a:rPr lang="en-US" smtClean="0"/>
              <a:t>20</a:t>
            </a:fld>
            <a:endParaRPr lang="en-US"/>
          </a:p>
        </p:txBody>
      </p:sp>
      <p:grpSp>
        <p:nvGrpSpPr>
          <p:cNvPr id="15" name="Group 14"/>
          <p:cNvGrpSpPr/>
          <p:nvPr/>
        </p:nvGrpSpPr>
        <p:grpSpPr>
          <a:xfrm>
            <a:off x="6736080" y="4191000"/>
            <a:ext cx="2193925" cy="1856105"/>
            <a:chOff x="6634480" y="4277360"/>
            <a:chExt cx="2296160" cy="2011680"/>
          </a:xfrm>
        </p:grpSpPr>
        <p:sp>
          <p:nvSpPr>
            <p:cNvPr id="14" name="Rectangle 13"/>
            <p:cNvSpPr/>
            <p:nvPr/>
          </p:nvSpPr>
          <p:spPr>
            <a:xfrm>
              <a:off x="6634480" y="4277360"/>
              <a:ext cx="2296160" cy="201168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" name="Group 15"/>
            <p:cNvGrpSpPr>
              <a:grpSpLocks/>
            </p:cNvGrpSpPr>
            <p:nvPr/>
          </p:nvGrpSpPr>
          <p:grpSpPr bwMode="auto">
            <a:xfrm>
              <a:off x="6709093" y="4432935"/>
              <a:ext cx="2132012" cy="1739900"/>
              <a:chOff x="0" y="0"/>
              <a:chExt cx="1343" cy="1096"/>
            </a:xfrm>
          </p:grpSpPr>
          <p:grpSp>
            <p:nvGrpSpPr>
              <p:cNvPr id="8" name="Group 13"/>
              <p:cNvGrpSpPr>
                <a:grpSpLocks/>
              </p:cNvGrpSpPr>
              <p:nvPr/>
            </p:nvGrpSpPr>
            <p:grpSpPr bwMode="auto">
              <a:xfrm>
                <a:off x="0" y="0"/>
                <a:ext cx="1343" cy="1096"/>
                <a:chOff x="0" y="0"/>
                <a:chExt cx="1343" cy="1096"/>
              </a:xfrm>
            </p:grpSpPr>
            <p:pic>
              <p:nvPicPr>
                <p:cNvPr id="10" name="Picture 9"/>
                <p:cNvPicPr>
                  <a:picLocks noChangeAspect="1" noChangeArrowheads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32"/>
                  <a:ext cx="1343" cy="10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cap="flat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1" name="Picture 10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5" y="0"/>
                  <a:ext cx="1260" cy="17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cap="flat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2" name="Picture 11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8" y="891"/>
                  <a:ext cx="1268" cy="20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cap="flat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3" name="Picture 12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186" y="448"/>
                  <a:ext cx="149" cy="13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cap="flat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</a:extLst>
              </p:spPr>
            </p:pic>
          </p:grpSp>
          <p:pic>
            <p:nvPicPr>
              <p:cNvPr id="9" name="Picture 14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3" y="330"/>
                <a:ext cx="209" cy="44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19" name="Group 18"/>
          <p:cNvGrpSpPr/>
          <p:nvPr/>
        </p:nvGrpSpPr>
        <p:grpSpPr>
          <a:xfrm>
            <a:off x="6977140" y="878206"/>
            <a:ext cx="1938260" cy="3352768"/>
            <a:chOff x="6993129" y="1050926"/>
            <a:chExt cx="1938260" cy="3352768"/>
          </a:xfrm>
        </p:grpSpPr>
        <p:pic>
          <p:nvPicPr>
            <p:cNvPr id="16" name="Picture 3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51103" b="3044"/>
            <a:stretch/>
          </p:blipFill>
          <p:spPr bwMode="auto">
            <a:xfrm>
              <a:off x="6993129" y="2708028"/>
              <a:ext cx="1938259" cy="16956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" name="Picture 2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51125" t="9550" b="10090"/>
            <a:stretch/>
          </p:blipFill>
          <p:spPr bwMode="auto">
            <a:xfrm>
              <a:off x="6993129" y="1050926"/>
              <a:ext cx="1930638" cy="16583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8" name="Rectangle 17"/>
            <p:cNvSpPr/>
            <p:nvPr/>
          </p:nvSpPr>
          <p:spPr>
            <a:xfrm>
              <a:off x="6993129" y="1050926"/>
              <a:ext cx="1938260" cy="3352768"/>
            </a:xfrm>
            <a:prstGeom prst="rect">
              <a:avLst/>
            </a:prstGeom>
            <a:noFill/>
            <a:ln w="254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0069022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21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62000" y="228600"/>
            <a:ext cx="8238171" cy="624174"/>
          </a:xfrm>
        </p:spPr>
        <p:txBody>
          <a:bodyPr/>
          <a:lstStyle/>
          <a:p>
            <a:pPr algn="ctr"/>
            <a:r>
              <a:rPr lang="en-US" sz="2800" i="1" dirty="0" err="1" smtClean="0"/>
              <a:t>Muon</a:t>
            </a:r>
            <a:r>
              <a:rPr lang="en-US" sz="2800" i="1" dirty="0" smtClean="0"/>
              <a:t> Colliders extending high energy frontier</a:t>
            </a:r>
            <a:br>
              <a:rPr lang="en-US" sz="2800" i="1" dirty="0" smtClean="0"/>
            </a:br>
            <a:r>
              <a:rPr lang="en-US" sz="2800" i="1" dirty="0" smtClean="0"/>
              <a:t>with potential of considerable power savings</a:t>
            </a:r>
            <a:endParaRPr lang="en-US" sz="2800" i="1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>
                    <a:tint val="75000"/>
                  </a:srgbClr>
                </a:solidFill>
                <a:latin typeface="Arial"/>
              </a:rPr>
              <a:t>May 8, 2015</a:t>
            </a:r>
            <a:endParaRPr lang="en-US" dirty="0">
              <a:solidFill>
                <a:srgbClr val="000000">
                  <a:tint val="75000"/>
                </a:srgbClr>
              </a:solidFill>
              <a:latin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 smtClean="0">
                <a:solidFill>
                  <a:srgbClr val="000000">
                    <a:tint val="75000"/>
                  </a:srgbClr>
                </a:solidFill>
                <a:latin typeface="Arial"/>
              </a:rPr>
              <a:t>IPAC15</a:t>
            </a:r>
            <a:endParaRPr lang="en-US" dirty="0">
              <a:solidFill>
                <a:srgbClr val="000000">
                  <a:tint val="75000"/>
                </a:srgbClr>
              </a:solidFill>
              <a:latin typeface="Arial"/>
            </a:endParaRPr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990600"/>
            <a:ext cx="4572001" cy="55020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772" y="990600"/>
            <a:ext cx="4487228" cy="55020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6465071" y="6473004"/>
            <a:ext cx="1885450" cy="363127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prstClr val="white"/>
                </a:solidFill>
                <a:latin typeface="Arial"/>
              </a:rPr>
              <a:t>J.-P. </a:t>
            </a:r>
            <a:r>
              <a:rPr lang="en-US" dirty="0" err="1" smtClean="0">
                <a:solidFill>
                  <a:prstClr val="white"/>
                </a:solidFill>
                <a:latin typeface="Arial"/>
              </a:rPr>
              <a:t>Delahaye</a:t>
            </a:r>
            <a:endParaRPr lang="en-US" dirty="0">
              <a:solidFill>
                <a:prstClr val="white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672982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 descr="MuonColliderParameters_R5.pdf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3237" b="-13237"/>
          <a:stretch>
            <a:fillRect/>
          </a:stretch>
        </p:blipFill>
        <p:spPr>
          <a:xfrm>
            <a:off x="165100" y="654686"/>
            <a:ext cx="8921750" cy="5362574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19400" y="109538"/>
            <a:ext cx="5435600" cy="9318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Muon </a:t>
            </a:r>
            <a:r>
              <a:rPr lang="en-US" sz="4000" dirty="0" smtClean="0"/>
              <a:t>Collider</a:t>
            </a:r>
            <a:r>
              <a:rPr lang="en-US" dirty="0" smtClean="0"/>
              <a:t> Parameters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t>May 8, 2015</a:t>
            </a:r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t>IPAC15</a:t>
            </a:r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17235-C917-8F48-A936-FEF3725D9AF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22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8" name="Oval 7"/>
          <p:cNvSpPr/>
          <p:nvPr/>
        </p:nvSpPr>
        <p:spPr>
          <a:xfrm>
            <a:off x="3238500" y="2620418"/>
            <a:ext cx="2616200" cy="355600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9" name="Oval 8"/>
          <p:cNvSpPr/>
          <p:nvPr/>
        </p:nvSpPr>
        <p:spPr>
          <a:xfrm>
            <a:off x="6604000" y="2175918"/>
            <a:ext cx="2616200" cy="355600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83" name="Rectangle 82"/>
          <p:cNvSpPr/>
          <p:nvPr/>
        </p:nvSpPr>
        <p:spPr>
          <a:xfrm>
            <a:off x="7467257" y="5562599"/>
            <a:ext cx="1602316" cy="89746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 smtClean="0">
                <a:solidFill>
                  <a:prstClr val="black"/>
                </a:solidFill>
                <a:latin typeface="Arial"/>
              </a:rPr>
              <a:t>Site Radiation mitigation with depth and lattice design:  ≤ 10 </a:t>
            </a:r>
            <a:r>
              <a:rPr lang="en-US" sz="1400" dirty="0" err="1" smtClean="0">
                <a:solidFill>
                  <a:prstClr val="black"/>
                </a:solidFill>
                <a:latin typeface="Arial"/>
              </a:rPr>
              <a:t>TeV</a:t>
            </a:r>
            <a:endParaRPr lang="en-US" sz="1400" dirty="0">
              <a:solidFill>
                <a:prstClr val="black"/>
              </a:solidFill>
              <a:latin typeface="Arial"/>
            </a:endParaRPr>
          </a:p>
        </p:txBody>
      </p:sp>
      <p:cxnSp>
        <p:nvCxnSpPr>
          <p:cNvPr id="84" name="Straight Arrow Connector 83"/>
          <p:cNvCxnSpPr>
            <a:stCxn id="85" idx="0"/>
          </p:cNvCxnSpPr>
          <p:nvPr/>
        </p:nvCxnSpPr>
        <p:spPr>
          <a:xfrm flipH="1" flipV="1">
            <a:off x="4826000" y="2620418"/>
            <a:ext cx="560807" cy="3077618"/>
          </a:xfrm>
          <a:prstGeom prst="straightConnector1">
            <a:avLst/>
          </a:prstGeom>
          <a:ln>
            <a:solidFill>
              <a:srgbClr val="00009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5" name="TextBox 84"/>
          <p:cNvSpPr txBox="1"/>
          <p:nvPr/>
        </p:nvSpPr>
        <p:spPr>
          <a:xfrm>
            <a:off x="4131739" y="5698036"/>
            <a:ext cx="2510135" cy="523220"/>
          </a:xfrm>
          <a:prstGeom prst="rect">
            <a:avLst/>
          </a:prstGeom>
          <a:solidFill>
            <a:schemeClr val="bg2"/>
          </a:solidFill>
          <a:ln w="25400">
            <a:solidFill>
              <a:srgbClr val="00009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000090"/>
                </a:solidFill>
                <a:latin typeface="Arial"/>
              </a:rPr>
              <a:t>Success of advanced cooling </a:t>
            </a:r>
            <a:br>
              <a:rPr lang="en-US" sz="1400" dirty="0" smtClean="0">
                <a:solidFill>
                  <a:srgbClr val="000090"/>
                </a:solidFill>
                <a:latin typeface="Arial"/>
              </a:rPr>
            </a:br>
            <a:r>
              <a:rPr lang="en-US" sz="1400" dirty="0" smtClean="0">
                <a:solidFill>
                  <a:srgbClr val="000090"/>
                </a:solidFill>
                <a:latin typeface="Arial"/>
              </a:rPr>
              <a:t>concepts </a:t>
            </a:r>
            <a:r>
              <a:rPr lang="en-US" sz="1400" dirty="0" smtClean="0">
                <a:solidFill>
                  <a:srgbClr val="000090"/>
                </a:solidFill>
                <a:latin typeface="Wingdings 3" charset="2"/>
                <a:cs typeface="Wingdings 3" charset="2"/>
              </a:rPr>
              <a:t>a</a:t>
            </a:r>
            <a:r>
              <a:rPr lang="en-US" sz="1400" dirty="0" smtClean="0">
                <a:solidFill>
                  <a:srgbClr val="000090"/>
                </a:solidFill>
                <a:latin typeface="Arial"/>
                <a:cs typeface="Wingdings 3" charset="2"/>
              </a:rPr>
              <a:t> several × 10</a:t>
            </a:r>
            <a:r>
              <a:rPr lang="en-US" sz="1400" baseline="30000" dirty="0" smtClean="0">
                <a:solidFill>
                  <a:srgbClr val="000090"/>
                </a:solidFill>
                <a:latin typeface="Arial"/>
                <a:cs typeface="Wingdings 3" charset="2"/>
              </a:rPr>
              <a:t>32</a:t>
            </a:r>
          </a:p>
        </p:txBody>
      </p:sp>
      <p:cxnSp>
        <p:nvCxnSpPr>
          <p:cNvPr id="88" name="Straight Connector 87"/>
          <p:cNvCxnSpPr>
            <a:stCxn id="89" idx="0"/>
            <a:endCxn id="8" idx="3"/>
          </p:cNvCxnSpPr>
          <p:nvPr/>
        </p:nvCxnSpPr>
        <p:spPr>
          <a:xfrm flipV="1">
            <a:off x="1790701" y="2923942"/>
            <a:ext cx="1830933" cy="2765597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9" name="TextBox 88"/>
          <p:cNvSpPr txBox="1"/>
          <p:nvPr/>
        </p:nvSpPr>
        <p:spPr>
          <a:xfrm>
            <a:off x="550334" y="5689539"/>
            <a:ext cx="2480733" cy="73866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  <a:latin typeface="Arial"/>
              </a:rPr>
              <a:t>Exquisite Energy Resolution </a:t>
            </a:r>
            <a:br>
              <a:rPr lang="en-US" sz="1400" dirty="0" smtClean="0">
                <a:solidFill>
                  <a:srgbClr val="FF0000"/>
                </a:solidFill>
                <a:latin typeface="Arial"/>
              </a:rPr>
            </a:br>
            <a:r>
              <a:rPr lang="en-US" sz="1400" dirty="0" smtClean="0">
                <a:solidFill>
                  <a:srgbClr val="FF0000"/>
                </a:solidFill>
                <a:latin typeface="Arial"/>
              </a:rPr>
              <a:t>Allows Direct Measurement </a:t>
            </a:r>
          </a:p>
          <a:p>
            <a:r>
              <a:rPr lang="en-US" sz="1400" dirty="0" smtClean="0">
                <a:solidFill>
                  <a:srgbClr val="FF0000"/>
                </a:solidFill>
                <a:latin typeface="Arial"/>
              </a:rPr>
              <a:t>of Higgs Width</a:t>
            </a:r>
            <a:endParaRPr lang="en-US" sz="1400" dirty="0">
              <a:solidFill>
                <a:srgbClr val="FF0000"/>
              </a:solidFill>
              <a:latin typeface="Arial"/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>
          <a:xfrm>
            <a:off x="4234" y="-7611"/>
            <a:ext cx="2129366" cy="2108369"/>
            <a:chOff x="0" y="1143000"/>
            <a:chExt cx="2777524" cy="2743200"/>
          </a:xfrm>
        </p:grpSpPr>
        <p:pic>
          <p:nvPicPr>
            <p:cNvPr id="16" name="Picture 9" descr="Site_Map_072809_REVISED.jp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143000"/>
              <a:ext cx="2777524" cy="2743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" name="Rectangle 16"/>
            <p:cNvSpPr>
              <a:spLocks noChangeArrowheads="1"/>
            </p:cNvSpPr>
            <p:nvPr/>
          </p:nvSpPr>
          <p:spPr bwMode="auto">
            <a:xfrm>
              <a:off x="0" y="1219200"/>
              <a:ext cx="480721" cy="220002"/>
            </a:xfrm>
            <a:prstGeom prst="rect">
              <a:avLst/>
            </a:prstGeom>
            <a:solidFill>
              <a:schemeClr val="tx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  <a:latin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930599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5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83" grpId="0" animBg="1"/>
      <p:bldP spid="83" grpId="1" animBg="1"/>
      <p:bldP spid="85" grpId="0" animBg="1"/>
      <p:bldP spid="89" grpId="0" animBg="1"/>
      <p:bldP spid="89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MAP R&amp;D </a:t>
            </a:r>
            <a:r>
              <a:rPr lang="en-US" dirty="0" smtClean="0"/>
              <a:t>effort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May 8,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IPAC15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17235-C917-8F48-A936-FEF3725D9AF4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6511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NF/MC Synergies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smtClean="0"/>
              <a:t>May 8, 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IPAC15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8863F-9730-A244-9B23-8257BEF97903}" type="slidenum">
              <a:rPr lang="en-US" smtClean="0"/>
              <a:pPr/>
              <a:t>24</a:t>
            </a:fld>
            <a:endParaRPr lang="en-US" dirty="0"/>
          </a:p>
        </p:txBody>
      </p:sp>
      <p:pic>
        <p:nvPicPr>
          <p:cNvPr id="8" name="Picture 7" descr="TUPME012_fig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67" y="1143000"/>
            <a:ext cx="9063833" cy="510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5786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500" y="46038"/>
            <a:ext cx="8166100" cy="77628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Accelerator R&amp;D Effort (U.S. MAP)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400" y="762000"/>
            <a:ext cx="4635500" cy="3632200"/>
          </a:xfrm>
          <a:ln>
            <a:solidFill>
              <a:schemeClr val="accent2">
                <a:lumMod val="20000"/>
                <a:lumOff val="80000"/>
              </a:schemeClr>
            </a:solidFill>
          </a:ln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 smtClean="0"/>
              <a:t>Design Studies</a:t>
            </a:r>
          </a:p>
          <a:p>
            <a:pPr lvl="1"/>
            <a:r>
              <a:rPr lang="en-US" dirty="0" smtClean="0"/>
              <a:t>Proton Driver</a:t>
            </a:r>
          </a:p>
          <a:p>
            <a:pPr lvl="1"/>
            <a:r>
              <a:rPr lang="en-US" dirty="0" smtClean="0"/>
              <a:t>Front End</a:t>
            </a:r>
          </a:p>
          <a:p>
            <a:pPr lvl="1"/>
            <a:r>
              <a:rPr lang="en-US" dirty="0" smtClean="0"/>
              <a:t>Cooling</a:t>
            </a:r>
          </a:p>
          <a:p>
            <a:pPr lvl="1"/>
            <a:r>
              <a:rPr lang="en-US" dirty="0" smtClean="0"/>
              <a:t>Acceleration and Storage</a:t>
            </a:r>
          </a:p>
          <a:p>
            <a:pPr lvl="1"/>
            <a:r>
              <a:rPr lang="en-US" dirty="0" smtClean="0"/>
              <a:t>Collider</a:t>
            </a:r>
          </a:p>
          <a:p>
            <a:pPr lvl="1"/>
            <a:r>
              <a:rPr lang="en-US" dirty="0" smtClean="0"/>
              <a:t>Machine-Detector Interface</a:t>
            </a:r>
          </a:p>
          <a:p>
            <a:pPr lvl="1"/>
            <a:r>
              <a:rPr lang="en-US" dirty="0" smtClean="0"/>
              <a:t>Work closely with physics and detector efforts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4724400" y="762000"/>
            <a:ext cx="4368800" cy="3632200"/>
          </a:xfrm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 smtClean="0"/>
              <a:t>Technology R&amp;D</a:t>
            </a:r>
          </a:p>
          <a:p>
            <a:pPr lvl="1"/>
            <a:r>
              <a:rPr lang="en-US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RF in magnetic fields</a:t>
            </a:r>
          </a:p>
          <a:p>
            <a:pPr lvl="1"/>
            <a:r>
              <a:rPr lang="en-US" dirty="0" smtClean="0"/>
              <a:t>SCRF for acceleration chain (</a:t>
            </a:r>
            <a:r>
              <a:rPr lang="en-US" dirty="0" err="1" smtClean="0"/>
              <a:t>Nb</a:t>
            </a:r>
            <a:r>
              <a:rPr lang="en-US" dirty="0" smtClean="0"/>
              <a:t> on Cu technology)</a:t>
            </a:r>
          </a:p>
          <a:p>
            <a:pPr lvl="1"/>
            <a:r>
              <a:rPr lang="en-US" dirty="0" smtClean="0">
                <a:solidFill>
                  <a:srgbClr val="A9CCEE"/>
                </a:solidFill>
              </a:rPr>
              <a:t>High field magnets</a:t>
            </a:r>
          </a:p>
          <a:p>
            <a:pPr lvl="2"/>
            <a:r>
              <a:rPr lang="en-US" dirty="0" smtClean="0">
                <a:solidFill>
                  <a:srgbClr val="A9CCEE"/>
                </a:solidFill>
              </a:rPr>
              <a:t>Utilizing HTS technologies</a:t>
            </a:r>
          </a:p>
          <a:p>
            <a:pPr lvl="1"/>
            <a:r>
              <a:rPr lang="en-US" dirty="0" smtClean="0"/>
              <a:t>Targets &amp; Absorbers</a:t>
            </a:r>
          </a:p>
          <a:p>
            <a:pPr lvl="1"/>
            <a:r>
              <a:rPr lang="en-US" dirty="0" err="1" smtClean="0">
                <a:solidFill>
                  <a:srgbClr val="A9CCEE"/>
                </a:solidFill>
              </a:rPr>
              <a:t>MuCool</a:t>
            </a:r>
            <a:r>
              <a:rPr lang="en-US" dirty="0" smtClean="0">
                <a:solidFill>
                  <a:srgbClr val="A9CCEE"/>
                </a:solidFill>
              </a:rPr>
              <a:t> Test Area (MTA)</a:t>
            </a:r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626100" y="6470650"/>
            <a:ext cx="1841500" cy="365125"/>
          </a:xfrm>
        </p:spPr>
        <p:txBody>
          <a:bodyPr/>
          <a:lstStyle/>
          <a:p>
            <a:pPr algn="r"/>
            <a:r>
              <a:rPr lang="en-US" smtClean="0"/>
              <a:t>May 8, 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6200" y="6470650"/>
            <a:ext cx="5334000" cy="365125"/>
          </a:xfrm>
        </p:spPr>
        <p:txBody>
          <a:bodyPr/>
          <a:lstStyle/>
          <a:p>
            <a:r>
              <a:rPr lang="en-US" smtClean="0"/>
              <a:t>IPAC15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813800" y="6470650"/>
            <a:ext cx="304800" cy="365125"/>
          </a:xfrm>
        </p:spPr>
        <p:txBody>
          <a:bodyPr/>
          <a:lstStyle/>
          <a:p>
            <a:fld id="{4FA8863F-9730-A244-9B23-8257BEF97903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25400" y="4432300"/>
            <a:ext cx="9067800" cy="2038350"/>
          </a:xfrm>
          <a:prstGeom prst="rect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/>
              <a:t>Major System Demonstration </a:t>
            </a:r>
          </a:p>
          <a:p>
            <a:pPr lvl="1"/>
            <a:r>
              <a:rPr lang="en-US" dirty="0" smtClean="0"/>
              <a:t>The </a:t>
            </a:r>
            <a:r>
              <a:rPr lang="en-US" dirty="0" err="1" smtClean="0"/>
              <a:t>Muon</a:t>
            </a:r>
            <a:r>
              <a:rPr lang="en-US" dirty="0" smtClean="0"/>
              <a:t> Ionization Cooling Experiment – MICE</a:t>
            </a:r>
          </a:p>
          <a:p>
            <a:pPr lvl="2"/>
            <a:r>
              <a:rPr lang="en-US" dirty="0" smtClean="0">
                <a:solidFill>
                  <a:srgbClr val="A9CCEE"/>
                </a:solidFill>
              </a:rPr>
              <a:t>Major U.S. effort to provide key hardware:  RF Cavities and couplers, </a:t>
            </a:r>
            <a:r>
              <a:rPr lang="en-US" dirty="0">
                <a:solidFill>
                  <a:srgbClr val="A9CCEE"/>
                </a:solidFill>
              </a:rPr>
              <a:t>S</a:t>
            </a:r>
            <a:r>
              <a:rPr lang="en-US" dirty="0" smtClean="0">
                <a:solidFill>
                  <a:srgbClr val="A9CCEE"/>
                </a:solidFill>
              </a:rPr>
              <a:t>pectrometer Solenoids, Coupling Coil(s), Partial Return Yoke</a:t>
            </a:r>
          </a:p>
          <a:p>
            <a:pPr lvl="2"/>
            <a:r>
              <a:rPr lang="en-US" dirty="0" smtClean="0">
                <a:solidFill>
                  <a:srgbClr val="A9CCEE"/>
                </a:solidFill>
              </a:rPr>
              <a:t>Experimental and Operations Support</a:t>
            </a:r>
          </a:p>
          <a:p>
            <a:pPr marL="457200" lvl="1" indent="0">
              <a:buFont typeface="Arial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22432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7" grpId="0" build="p" animBg="1"/>
      <p:bldP spid="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Target &amp; Front End Progress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May 8, 2015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IPAC15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17235-C917-8F48-A936-FEF3725D9AF4}" type="slidenum">
              <a:rPr lang="en-US" smtClean="0"/>
              <a:t>26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1173679"/>
            <a:ext cx="4962031" cy="236788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1600" y="930157"/>
            <a:ext cx="3429000" cy="2739618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810000" y="2971800"/>
            <a:ext cx="10528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C Target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553200" y="1219200"/>
            <a:ext cx="15447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Compact</a:t>
            </a:r>
            <a:br>
              <a:rPr lang="en-US" dirty="0" smtClean="0">
                <a:solidFill>
                  <a:srgbClr val="FF0000"/>
                </a:solidFill>
              </a:rPr>
            </a:br>
            <a:r>
              <a:rPr lang="en-US" dirty="0" smtClean="0">
                <a:solidFill>
                  <a:srgbClr val="FF0000"/>
                </a:solidFill>
              </a:rPr>
              <a:t>Taper Design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" y="3734499"/>
            <a:ext cx="4962031" cy="114230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73133" y="3746500"/>
            <a:ext cx="3755766" cy="27305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24547" y="4876800"/>
            <a:ext cx="2513684" cy="185420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86520" y="3657600"/>
            <a:ext cx="34948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Control of FE Energy Deposition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096000" y="4201531"/>
            <a:ext cx="12753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FE Energy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Deposition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85228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Muon </a:t>
            </a:r>
            <a:r>
              <a:rPr lang="en-US" dirty="0" smtClean="0"/>
              <a:t>Ionization Cooling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May 8,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IPAC15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17235-C917-8F48-A936-FEF3725D9AF4}" type="slidenum">
              <a:rPr lang="en-US" smtClean="0"/>
              <a:t>27</a:t>
            </a:fld>
            <a:endParaRPr lang="en-US"/>
          </a:p>
        </p:txBody>
      </p:sp>
      <p:pic>
        <p:nvPicPr>
          <p:cNvPr id="7" name="Content Placeholder 6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26" r="326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4929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Muon Ionization Cooling (Design)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5100" y="2864114"/>
            <a:ext cx="8921750" cy="564886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Initial Cooling:  </a:t>
            </a:r>
            <a:r>
              <a:rPr lang="en-US" dirty="0" smtClean="0">
                <a:latin typeface="Symbol" charset="2"/>
                <a:cs typeface="Symbol" charset="2"/>
              </a:rPr>
              <a:t>e</a:t>
            </a:r>
            <a:r>
              <a:rPr lang="en-US" baseline="-25000" dirty="0" smtClean="0">
                <a:cs typeface="Symbol" charset="2"/>
              </a:rPr>
              <a:t>6D</a:t>
            </a:r>
            <a:r>
              <a:rPr lang="en-US" dirty="0" smtClean="0">
                <a:cs typeface="Symbol" charset="2"/>
              </a:rPr>
              <a:t>	60 cm</a:t>
            </a:r>
            <a:r>
              <a:rPr lang="en-US" baseline="30000" dirty="0" smtClean="0">
                <a:cs typeface="Symbol" charset="2"/>
              </a:rPr>
              <a:t>3</a:t>
            </a:r>
            <a:r>
              <a:rPr lang="en-US" dirty="0" smtClean="0">
                <a:cs typeface="Symbol" charset="2"/>
              </a:rPr>
              <a:t> </a:t>
            </a:r>
            <a:r>
              <a:rPr lang="en-US" dirty="0" smtClean="0">
                <a:latin typeface="Wingdings 3" charset="2"/>
                <a:cs typeface="Wingdings 3" charset="2"/>
              </a:rPr>
              <a:t>a</a:t>
            </a:r>
            <a:r>
              <a:rPr lang="en-US" dirty="0" smtClean="0">
                <a:cs typeface="Wingdings 3" charset="2"/>
              </a:rPr>
              <a:t> ~50 mm</a:t>
            </a:r>
            <a:r>
              <a:rPr lang="en-US" baseline="30000" dirty="0" smtClean="0">
                <a:cs typeface="Wingdings 3" charset="2"/>
              </a:rPr>
              <a:t>3</a:t>
            </a:r>
            <a:r>
              <a:rPr lang="en-US" dirty="0" smtClean="0">
                <a:cs typeface="Wingdings 3" charset="2"/>
              </a:rPr>
              <a:t>;  Trans = 67%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May 8,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IPAC15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17235-C917-8F48-A936-FEF3725D9AF4}" type="slidenum">
              <a:rPr lang="en-US" smtClean="0"/>
              <a:t>28</a:t>
            </a:fld>
            <a:endParaRPr lang="en-US"/>
          </a:p>
        </p:txBody>
      </p:sp>
      <p:pic>
        <p:nvPicPr>
          <p:cNvPr id="7" name="Picture 6" descr="hfofo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624" y="1103799"/>
            <a:ext cx="4306824" cy="1760315"/>
          </a:xfrm>
          <a:prstGeom prst="rect">
            <a:avLst/>
          </a:prstGeom>
        </p:spPr>
      </p:pic>
      <p:pic>
        <p:nvPicPr>
          <p:cNvPr id="8" name="Picture 7" descr="hfofo_cooling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02646" y="1103799"/>
            <a:ext cx="4584204" cy="1749298"/>
          </a:xfrm>
          <a:prstGeom prst="rect">
            <a:avLst/>
          </a:prstGeom>
        </p:spPr>
      </p:pic>
      <p:pic>
        <p:nvPicPr>
          <p:cNvPr id="9" name="Picture 8" descr="vcc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624" y="3429000"/>
            <a:ext cx="6000442" cy="2090930"/>
          </a:xfrm>
          <a:prstGeom prst="rect">
            <a:avLst/>
          </a:prstGeom>
        </p:spPr>
      </p:pic>
      <p:pic>
        <p:nvPicPr>
          <p:cNvPr id="10" name="Content Placeholder 9" descr="CoolingTheory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697" b="1697"/>
          <a:stretch>
            <a:fillRect/>
          </a:stretch>
        </p:blipFill>
        <p:spPr>
          <a:xfrm>
            <a:off x="6172200" y="3353527"/>
            <a:ext cx="2914650" cy="2191858"/>
          </a:xfrm>
          <a:prstGeom prst="rect">
            <a:avLst/>
          </a:prstGeom>
        </p:spPr>
      </p:pic>
      <p:sp>
        <p:nvSpPr>
          <p:cNvPr id="11" name="Content Placeholder 2"/>
          <p:cNvSpPr txBox="1">
            <a:spLocks/>
          </p:cNvSpPr>
          <p:nvPr/>
        </p:nvSpPr>
        <p:spPr>
          <a:xfrm>
            <a:off x="317500" y="5638800"/>
            <a:ext cx="8921750" cy="838200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228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dirty="0" smtClean="0"/>
              <a:t>Rectilinear Vacuum Cooling Channel (Guggenheim successor):  </a:t>
            </a:r>
            <a:br>
              <a:rPr lang="en-US" dirty="0" smtClean="0"/>
            </a:br>
            <a:r>
              <a:rPr lang="en-US" dirty="0" smtClean="0"/>
              <a:t>Trans = 55%(40%) without(with) bunch recombination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76732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Muon Ionization Cooling (Design)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5100" y="2895600"/>
            <a:ext cx="8921750" cy="946110"/>
          </a:xfrm>
        </p:spPr>
        <p:txBody>
          <a:bodyPr/>
          <a:lstStyle/>
          <a:p>
            <a:r>
              <a:rPr lang="en-US" dirty="0" smtClean="0"/>
              <a:t>Helical Cooling Channel (Gas-filled):</a:t>
            </a:r>
            <a:br>
              <a:rPr lang="en-US" dirty="0" smtClean="0"/>
            </a:br>
            <a:r>
              <a:rPr lang="en-US" dirty="0" err="1" smtClean="0">
                <a:latin typeface="Symbol" charset="2"/>
                <a:cs typeface="Symbol" charset="2"/>
              </a:rPr>
              <a:t>e</a:t>
            </a:r>
            <a:r>
              <a:rPr lang="en-US" baseline="-25000" dirty="0" err="1" smtClean="0">
                <a:cs typeface="Symbol" charset="2"/>
              </a:rPr>
              <a:t>T</a:t>
            </a:r>
            <a:r>
              <a:rPr lang="en-US" baseline="-25000" dirty="0" smtClean="0">
                <a:cs typeface="Symbol" charset="2"/>
              </a:rPr>
              <a:t> </a:t>
            </a:r>
            <a:r>
              <a:rPr lang="en-US" dirty="0" smtClean="0">
                <a:cs typeface="Symbol" charset="2"/>
              </a:rPr>
              <a:t>= </a:t>
            </a:r>
            <a:r>
              <a:rPr lang="en-US" dirty="0" smtClean="0"/>
              <a:t>0.6mm, </a:t>
            </a:r>
            <a:r>
              <a:rPr lang="en-US" dirty="0" err="1" smtClean="0">
                <a:latin typeface="Symbol" charset="2"/>
                <a:cs typeface="Symbol" charset="2"/>
              </a:rPr>
              <a:t>e</a:t>
            </a:r>
            <a:r>
              <a:rPr lang="en-US" baseline="-25000" dirty="0" err="1" smtClean="0">
                <a:cs typeface="Symbol" charset="2"/>
              </a:rPr>
              <a:t>L</a:t>
            </a:r>
            <a:r>
              <a:rPr lang="en-US" baseline="-25000" dirty="0" smtClean="0">
                <a:cs typeface="Symbol" charset="2"/>
              </a:rPr>
              <a:t> </a:t>
            </a:r>
            <a:r>
              <a:rPr lang="en-US" dirty="0">
                <a:cs typeface="Symbol" charset="2"/>
              </a:rPr>
              <a:t>= </a:t>
            </a:r>
            <a:r>
              <a:rPr lang="en-US" dirty="0" smtClean="0"/>
              <a:t>0.3mm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May 8,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IPAC15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17235-C917-8F48-A936-FEF3725D9AF4}" type="slidenum">
              <a:rPr lang="en-US" smtClean="0"/>
              <a:t>29</a:t>
            </a:fld>
            <a:endParaRPr lang="en-US"/>
          </a:p>
        </p:txBody>
      </p:sp>
      <p:pic>
        <p:nvPicPr>
          <p:cNvPr id="7" name="Picture 6" descr="rf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00" y="914400"/>
            <a:ext cx="4434368" cy="210189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4933950" y="914401"/>
            <a:ext cx="3448050" cy="2101890"/>
            <a:chOff x="0" y="1417637"/>
            <a:chExt cx="5429574" cy="3570309"/>
          </a:xfrm>
        </p:grpSpPr>
        <p:pic>
          <p:nvPicPr>
            <p:cNvPr id="9" name="Picture 8" descr="emitforDOERevAug14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1417637"/>
              <a:ext cx="5429574" cy="3570309"/>
            </a:xfrm>
            <a:prstGeom prst="rect">
              <a:avLst/>
            </a:prstGeom>
          </p:spPr>
        </p:pic>
        <p:sp>
          <p:nvSpPr>
            <p:cNvPr id="10" name="Oval 9"/>
            <p:cNvSpPr/>
            <p:nvPr/>
          </p:nvSpPr>
          <p:spPr>
            <a:xfrm>
              <a:off x="1422534" y="3733232"/>
              <a:ext cx="137980" cy="138034"/>
            </a:xfrm>
            <a:prstGeom prst="ellipse">
              <a:avLst/>
            </a:prstGeom>
            <a:solidFill>
              <a:srgbClr val="FF6600"/>
            </a:solidFill>
            <a:ln>
              <a:solidFill>
                <a:srgbClr val="FF66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699403" y="3806848"/>
              <a:ext cx="4518509" cy="0"/>
            </a:xfrm>
            <a:prstGeom prst="line">
              <a:avLst/>
            </a:prstGeom>
            <a:ln>
              <a:solidFill>
                <a:srgbClr val="FF6600"/>
              </a:solidFill>
              <a:prstDash val="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V="1">
              <a:off x="1492112" y="1702422"/>
              <a:ext cx="0" cy="2760684"/>
            </a:xfrm>
            <a:prstGeom prst="line">
              <a:avLst/>
            </a:prstGeom>
            <a:ln>
              <a:solidFill>
                <a:srgbClr val="FF6600"/>
              </a:solidFill>
              <a:prstDash val="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 rot="18900000">
              <a:off x="2862031" y="2143757"/>
              <a:ext cx="140179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Initial 6D cooling</a:t>
              </a:r>
              <a:endParaRPr lang="en-US" sz="1400" dirty="0"/>
            </a:p>
          </p:txBody>
        </p:sp>
        <p:sp>
          <p:nvSpPr>
            <p:cNvPr id="14" name="TextBox 13"/>
            <p:cNvSpPr txBox="1"/>
            <p:nvPr/>
          </p:nvSpPr>
          <p:spPr>
            <a:xfrm rot="18900000">
              <a:off x="2920605" y="2748183"/>
              <a:ext cx="144220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325 MHz cooling</a:t>
              </a:r>
              <a:endParaRPr lang="en-US" sz="1400" dirty="0"/>
            </a:p>
          </p:txBody>
        </p:sp>
        <p:sp>
          <p:nvSpPr>
            <p:cNvPr id="15" name="TextBox 14"/>
            <p:cNvSpPr txBox="1"/>
            <p:nvPr/>
          </p:nvSpPr>
          <p:spPr>
            <a:xfrm rot="18900000">
              <a:off x="2157415" y="3717377"/>
              <a:ext cx="83452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650 MHz</a:t>
              </a:r>
              <a:endParaRPr lang="en-US" sz="1400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928681" y="2834308"/>
              <a:ext cx="87458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Matching</a:t>
              </a:r>
              <a:endParaRPr lang="en-US" sz="1400" dirty="0"/>
            </a:p>
          </p:txBody>
        </p:sp>
      </p:grpSp>
      <p:pic>
        <p:nvPicPr>
          <p:cNvPr id="17" name="Picture 16" descr="final_cooling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100" y="3807844"/>
            <a:ext cx="4022206" cy="1972384"/>
          </a:xfrm>
          <a:prstGeom prst="rect">
            <a:avLst/>
          </a:prstGeom>
        </p:spPr>
      </p:pic>
      <p:pic>
        <p:nvPicPr>
          <p:cNvPr id="18" name="Picture 17" descr="final_cooling_last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75865" y="3807844"/>
            <a:ext cx="4739535" cy="1958322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4362172" y="3858643"/>
            <a:ext cx="32132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Late Stage w/ Induction Linac</a:t>
            </a:r>
            <a:endParaRPr lang="en-US" dirty="0"/>
          </a:p>
        </p:txBody>
      </p:sp>
      <p:sp>
        <p:nvSpPr>
          <p:cNvPr id="20" name="Content Placeholder 2"/>
          <p:cNvSpPr txBox="1">
            <a:spLocks/>
          </p:cNvSpPr>
          <p:nvPr/>
        </p:nvSpPr>
        <p:spPr>
          <a:xfrm>
            <a:off x="125893" y="5759490"/>
            <a:ext cx="8921750" cy="946110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228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Final Cooling with 25-30T solenoids (</a:t>
            </a:r>
            <a:r>
              <a:rPr lang="en-US" dirty="0" err="1" smtClean="0"/>
              <a:t>emittance</a:t>
            </a:r>
            <a:r>
              <a:rPr lang="en-US" dirty="0" smtClean="0"/>
              <a:t> exchange):</a:t>
            </a:r>
            <a:br>
              <a:rPr lang="en-US" dirty="0" smtClean="0"/>
            </a:br>
            <a:r>
              <a:rPr lang="en-US" dirty="0" err="1" smtClean="0">
                <a:latin typeface="Symbol" charset="2"/>
                <a:cs typeface="Symbol" charset="2"/>
              </a:rPr>
              <a:t>e</a:t>
            </a:r>
            <a:r>
              <a:rPr lang="en-US" baseline="-25000" dirty="0" err="1" smtClean="0">
                <a:cs typeface="Symbol" charset="2"/>
              </a:rPr>
              <a:t>T</a:t>
            </a:r>
            <a:r>
              <a:rPr lang="en-US" baseline="-25000" dirty="0" smtClean="0">
                <a:cs typeface="Symbol" charset="2"/>
              </a:rPr>
              <a:t> </a:t>
            </a:r>
            <a:r>
              <a:rPr lang="en-US" dirty="0" smtClean="0">
                <a:cs typeface="Symbol" charset="2"/>
              </a:rPr>
              <a:t>= </a:t>
            </a:r>
            <a:r>
              <a:rPr lang="en-US" dirty="0" smtClean="0">
                <a:latin typeface="Symbol" charset="2"/>
                <a:cs typeface="Symbol" charset="2"/>
              </a:rPr>
              <a:t>55m</a:t>
            </a:r>
            <a:r>
              <a:rPr lang="en-US" dirty="0" smtClean="0"/>
              <a:t>m, </a:t>
            </a:r>
            <a:r>
              <a:rPr lang="en-US" dirty="0" err="1" smtClean="0">
                <a:latin typeface="Symbol" charset="2"/>
                <a:cs typeface="Symbol" charset="2"/>
              </a:rPr>
              <a:t>e</a:t>
            </a:r>
            <a:r>
              <a:rPr lang="en-US" baseline="-25000" dirty="0" err="1" smtClean="0">
                <a:cs typeface="Symbol" charset="2"/>
              </a:rPr>
              <a:t>L</a:t>
            </a:r>
            <a:r>
              <a:rPr lang="en-US" baseline="-25000" dirty="0" smtClean="0">
                <a:cs typeface="Symbol" charset="2"/>
              </a:rPr>
              <a:t> </a:t>
            </a:r>
            <a:r>
              <a:rPr lang="en-US" dirty="0" smtClean="0">
                <a:cs typeface="Symbol" charset="2"/>
              </a:rPr>
              <a:t>= </a:t>
            </a:r>
            <a:r>
              <a:rPr lang="en-US" dirty="0" smtClean="0"/>
              <a:t>75mm 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7743058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Why Neutrino Factories?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Neutrino Factory Concepts</a:t>
            </a:r>
          </a:p>
          <a:p>
            <a:pPr lvl="1"/>
            <a:r>
              <a:rPr lang="en-US" dirty="0" smtClean="0"/>
              <a:t>Short baseline </a:t>
            </a:r>
            <a:r>
              <a:rPr lang="en-US" dirty="0" smtClean="0">
                <a:latin typeface="Wingdings 3" charset="2"/>
                <a:cs typeface="Wingdings 3" charset="2"/>
              </a:rPr>
              <a:t>a</a:t>
            </a:r>
            <a:r>
              <a:rPr lang="en-US" dirty="0" smtClean="0">
                <a:cs typeface="Wingdings 3" charset="2"/>
              </a:rPr>
              <a:t> </a:t>
            </a:r>
            <a:r>
              <a:rPr lang="en-US" dirty="0" err="1" smtClean="0">
                <a:latin typeface="Symbol" charset="2"/>
                <a:cs typeface="Symbol" charset="2"/>
              </a:rPr>
              <a:t>n</a:t>
            </a:r>
            <a:r>
              <a:rPr lang="en-US" dirty="0" err="1" smtClean="0">
                <a:cs typeface="Symbol" charset="2"/>
              </a:rPr>
              <a:t>STORM</a:t>
            </a:r>
            <a:endParaRPr lang="en-US" dirty="0" smtClean="0">
              <a:cs typeface="Symbol" charset="2"/>
            </a:endParaRPr>
          </a:p>
          <a:p>
            <a:pPr lvl="1"/>
            <a:r>
              <a:rPr lang="en-US" dirty="0" smtClean="0">
                <a:cs typeface="Symbol" charset="2"/>
              </a:rPr>
              <a:t>Long Baseline </a:t>
            </a:r>
            <a:r>
              <a:rPr lang="en-US" dirty="0" smtClean="0">
                <a:latin typeface="Wingdings 3" charset="2"/>
                <a:cs typeface="Wingdings 3" charset="2"/>
              </a:rPr>
              <a:t>a</a:t>
            </a:r>
            <a:r>
              <a:rPr lang="en-US" dirty="0" smtClean="0">
                <a:cs typeface="Wingdings 3" charset="2"/>
              </a:rPr>
              <a:t> </a:t>
            </a:r>
            <a:r>
              <a:rPr lang="en-US" dirty="0" smtClean="0">
                <a:cs typeface="Symbol" charset="2"/>
              </a:rPr>
              <a:t>IDS-NF and </a:t>
            </a:r>
            <a:r>
              <a:rPr lang="en-US" b="1" dirty="0" smtClean="0">
                <a:cs typeface="Symbol" charset="2"/>
              </a:rPr>
              <a:t>NuMAX</a:t>
            </a:r>
          </a:p>
          <a:p>
            <a:endParaRPr lang="en-US" dirty="0" smtClean="0"/>
          </a:p>
          <a:p>
            <a:r>
              <a:rPr lang="en-US" dirty="0" smtClean="0"/>
              <a:t>Going Beyond a Neutrino Factory Facility</a:t>
            </a:r>
          </a:p>
          <a:p>
            <a:pPr lvl="1"/>
            <a:r>
              <a:rPr lang="en-US" dirty="0" smtClean="0"/>
              <a:t>Possibilities for a future Muon Collider Capability</a:t>
            </a:r>
          </a:p>
          <a:p>
            <a:pPr lvl="1"/>
            <a:r>
              <a:rPr lang="en-US" dirty="0" smtClean="0"/>
              <a:t>Higgs Factory to &gt;5 TeV</a:t>
            </a:r>
          </a:p>
          <a:p>
            <a:pPr lvl="1"/>
            <a:endParaRPr lang="en-US" dirty="0"/>
          </a:p>
          <a:p>
            <a:pPr marL="228600" lvl="1">
              <a:buFont typeface="Arial"/>
              <a:buChar char="•"/>
            </a:pPr>
            <a:r>
              <a:rPr lang="en-US" sz="2600" dirty="0" smtClean="0"/>
              <a:t>The MAP </a:t>
            </a:r>
            <a:r>
              <a:rPr lang="en-US" sz="2600" dirty="0"/>
              <a:t>R&amp;D </a:t>
            </a:r>
            <a:r>
              <a:rPr lang="en-US" sz="2600" dirty="0" smtClean="0"/>
              <a:t>Effort</a:t>
            </a:r>
            <a:endParaRPr lang="en-US" dirty="0" smtClean="0"/>
          </a:p>
          <a:p>
            <a:pPr lvl="1"/>
            <a:endParaRPr lang="en-US" dirty="0"/>
          </a:p>
          <a:p>
            <a:r>
              <a:rPr lang="en-US" dirty="0" smtClean="0"/>
              <a:t>Conclusion</a:t>
            </a:r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May 8,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IPAC15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17235-C917-8F48-A936-FEF3725D9AF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6123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Muon Ionization Cooling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Alternative and Advanced Concepts</a:t>
            </a:r>
          </a:p>
          <a:p>
            <a:pPr lvl="1"/>
            <a:r>
              <a:rPr lang="en-US" dirty="0" smtClean="0"/>
              <a:t>Hybrid rectilinear channel with gas-filled structures</a:t>
            </a:r>
          </a:p>
          <a:p>
            <a:pPr lvl="1"/>
            <a:r>
              <a:rPr lang="en-US" dirty="0" smtClean="0"/>
              <a:t>Parametric Ionization Cooling (</a:t>
            </a:r>
            <a:r>
              <a:rPr lang="en-US" dirty="0" err="1" smtClean="0"/>
              <a:t>Morozov</a:t>
            </a:r>
            <a:r>
              <a:rPr lang="en-US" dirty="0" smtClean="0"/>
              <a:t>, et al)</a:t>
            </a:r>
          </a:p>
          <a:p>
            <a:pPr lvl="1"/>
            <a:r>
              <a:rPr lang="en-US" dirty="0" smtClean="0"/>
              <a:t>Partial Final Cooling </a:t>
            </a:r>
            <a:r>
              <a:rPr lang="en-US" dirty="0">
                <a:latin typeface="Wingdings 3" charset="2"/>
                <a:cs typeface="Wingdings 3" charset="2"/>
              </a:rPr>
              <a:t>a</a:t>
            </a:r>
            <a:r>
              <a:rPr lang="en-US" dirty="0">
                <a:cs typeface="Wingdings 3" charset="2"/>
              </a:rPr>
              <a:t> </a:t>
            </a:r>
            <a:r>
              <a:rPr lang="en-US" dirty="0" smtClean="0"/>
              <a:t>Round-to-flat beam transform </a:t>
            </a:r>
            <a:r>
              <a:rPr lang="en-US" dirty="0" smtClean="0">
                <a:latin typeface="Wingdings 3" charset="2"/>
                <a:cs typeface="Wingdings 3" charset="2"/>
              </a:rPr>
              <a:t>a</a:t>
            </a:r>
            <a:r>
              <a:rPr lang="en-US" dirty="0" smtClean="0">
                <a:cs typeface="Wingdings 3" charset="2"/>
              </a:rPr>
              <a:t> Transverse Bunch Slicing </a:t>
            </a:r>
            <a:r>
              <a:rPr lang="en-US" dirty="0">
                <a:latin typeface="Wingdings 3" charset="2"/>
                <a:cs typeface="Wingdings 3" charset="2"/>
              </a:rPr>
              <a:t>a</a:t>
            </a:r>
            <a:r>
              <a:rPr lang="en-US" dirty="0">
                <a:cs typeface="Wingdings 3" charset="2"/>
              </a:rPr>
              <a:t> </a:t>
            </a:r>
            <a:r>
              <a:rPr lang="en-US" dirty="0" smtClean="0">
                <a:cs typeface="Wingdings 3" charset="2"/>
              </a:rPr>
              <a:t>Longitudinal Coalescing </a:t>
            </a:r>
            <a:r>
              <a:rPr lang="en-US" dirty="0" smtClean="0"/>
              <a:t>(Neuffer, et al)</a:t>
            </a:r>
          </a:p>
          <a:p>
            <a:pPr marL="228600" lvl="1" indent="0">
              <a:buNone/>
            </a:pPr>
            <a:r>
              <a:rPr lang="en-US" i="1" dirty="0">
                <a:solidFill>
                  <a:srgbClr val="FFFF00"/>
                </a:solidFill>
                <a:latin typeface="Wingdings 3" charset="2"/>
                <a:cs typeface="Wingdings 3" charset="2"/>
              </a:rPr>
              <a:t>a</a:t>
            </a:r>
            <a:r>
              <a:rPr lang="en-US" i="1" dirty="0">
                <a:solidFill>
                  <a:srgbClr val="FFFF00"/>
                </a:solidFill>
                <a:cs typeface="Wingdings 3" charset="2"/>
              </a:rPr>
              <a:t> </a:t>
            </a:r>
            <a:r>
              <a:rPr lang="en-US" i="1" dirty="0" smtClean="0">
                <a:solidFill>
                  <a:srgbClr val="FFFF00"/>
                </a:solidFill>
              </a:rPr>
              <a:t>Considerable promise to exceed our original target parameters</a:t>
            </a:r>
          </a:p>
          <a:p>
            <a:r>
              <a:rPr lang="en-US" dirty="0" smtClean="0"/>
              <a:t>MASS identified extension of 6D cooling concepts and modification of Final Cooling scheme to be one of most likely areas of performance improvement</a:t>
            </a:r>
          </a:p>
          <a:p>
            <a:pPr marL="0" indent="0">
              <a:buNone/>
            </a:pPr>
            <a:r>
              <a:rPr lang="en-US" i="1" dirty="0" smtClean="0">
                <a:solidFill>
                  <a:srgbClr val="FFFF00"/>
                </a:solidFill>
              </a:rPr>
              <a:t>Also now have demonstrated technology solutions (RF) to the cooling problem</a:t>
            </a:r>
            <a:endParaRPr lang="en-US" i="1" dirty="0">
              <a:solidFill>
                <a:srgbClr val="FFFF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May 8,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IPAC15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17235-C917-8F48-A936-FEF3725D9AF4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025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31547921"/>
              </p:ext>
            </p:extLst>
          </p:nvPr>
        </p:nvGraphicFramePr>
        <p:xfrm>
          <a:off x="0" y="1028700"/>
          <a:ext cx="9004300" cy="5384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t>Summer 2014</a:t>
            </a:r>
            <a:endParaRPr lang="en-US" dirty="0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8863F-9730-A244-9B23-8257BEF9790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31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11" name="Rectangle 10"/>
          <p:cNvSpPr/>
          <p:nvPr/>
        </p:nvSpPr>
        <p:spPr>
          <a:xfrm rot="19743293">
            <a:off x="3225351" y="3180832"/>
            <a:ext cx="2617098" cy="1015663"/>
          </a:xfrm>
          <a:prstGeom prst="rect">
            <a:avLst/>
          </a:prstGeom>
          <a:solidFill>
            <a:srgbClr val="800000"/>
          </a:solidFill>
          <a:effectLst>
            <a:glow rad="101600">
              <a:schemeClr val="tx2">
                <a:lumMod val="60000"/>
                <a:lumOff val="40000"/>
                <a:alpha val="75000"/>
              </a:schemeClr>
            </a:glo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dirty="0">
                <a:ln w="12700">
                  <a:solidFill>
                    <a:srgbClr val="242852">
                      <a:satMod val="155000"/>
                    </a:srgbClr>
                  </a:solidFill>
                  <a:prstDash val="solid"/>
                </a:ln>
                <a:solidFill>
                  <a:srgbClr val="ACCBF9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/>
              </a:rPr>
              <a:t>The Path to a Viable</a:t>
            </a:r>
            <a:br>
              <a:rPr lang="en-US" sz="2000" b="1" dirty="0">
                <a:ln w="12700">
                  <a:solidFill>
                    <a:srgbClr val="242852">
                      <a:satMod val="155000"/>
                    </a:srgbClr>
                  </a:solidFill>
                  <a:prstDash val="solid"/>
                </a:ln>
                <a:solidFill>
                  <a:srgbClr val="ACCBF9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/>
              </a:rPr>
            </a:br>
            <a:r>
              <a:rPr lang="en-US" sz="2000" b="1" dirty="0" err="1">
                <a:ln w="12700">
                  <a:solidFill>
                    <a:srgbClr val="242852">
                      <a:satMod val="155000"/>
                    </a:srgbClr>
                  </a:solidFill>
                  <a:prstDash val="solid"/>
                </a:ln>
                <a:solidFill>
                  <a:srgbClr val="ACCBF9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/>
              </a:rPr>
              <a:t>Muon</a:t>
            </a:r>
            <a:r>
              <a:rPr lang="en-US" sz="2000" b="1" dirty="0">
                <a:ln w="12700">
                  <a:solidFill>
                    <a:srgbClr val="242852">
                      <a:satMod val="155000"/>
                    </a:srgbClr>
                  </a:solidFill>
                  <a:prstDash val="solid"/>
                </a:ln>
                <a:solidFill>
                  <a:srgbClr val="ACCBF9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/>
              </a:rPr>
              <a:t> Ionization </a:t>
            </a:r>
            <a:br>
              <a:rPr lang="en-US" sz="2000" b="1" dirty="0">
                <a:ln w="12700">
                  <a:solidFill>
                    <a:srgbClr val="242852">
                      <a:satMod val="155000"/>
                    </a:srgbClr>
                  </a:solidFill>
                  <a:prstDash val="solid"/>
                </a:ln>
                <a:solidFill>
                  <a:srgbClr val="ACCBF9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/>
              </a:rPr>
            </a:br>
            <a:r>
              <a:rPr lang="en-US" sz="2000" b="1" dirty="0">
                <a:ln w="12700">
                  <a:solidFill>
                    <a:srgbClr val="242852">
                      <a:satMod val="155000"/>
                    </a:srgbClr>
                  </a:solidFill>
                  <a:prstDash val="solid"/>
                </a:ln>
                <a:solidFill>
                  <a:srgbClr val="ACCBF9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/>
              </a:rPr>
              <a:t>Cooling Channel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5645150" y="1714500"/>
            <a:ext cx="692150" cy="0"/>
          </a:xfrm>
          <a:prstGeom prst="straightConnector1">
            <a:avLst/>
          </a:prstGeom>
          <a:ln w="63500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9" name="Group 18"/>
          <p:cNvGrpSpPr/>
          <p:nvPr/>
        </p:nvGrpSpPr>
        <p:grpSpPr>
          <a:xfrm>
            <a:off x="28138" y="4616450"/>
            <a:ext cx="2753162" cy="1907561"/>
            <a:chOff x="5242147" y="3701548"/>
            <a:chExt cx="4156350" cy="2756969"/>
          </a:xfrm>
        </p:grpSpPr>
        <p:pic>
          <p:nvPicPr>
            <p:cNvPr id="20" name="Picture 19" descr="withB.pdf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242147" y="3802250"/>
              <a:ext cx="4118276" cy="2619990"/>
            </a:xfrm>
            <a:prstGeom prst="rect">
              <a:avLst/>
            </a:prstGeom>
            <a:solidFill>
              <a:srgbClr val="FFFFFF"/>
            </a:solidFill>
          </p:spPr>
        </p:pic>
        <p:grpSp>
          <p:nvGrpSpPr>
            <p:cNvPr id="21" name="Group 20"/>
            <p:cNvGrpSpPr/>
            <p:nvPr/>
          </p:nvGrpSpPr>
          <p:grpSpPr>
            <a:xfrm>
              <a:off x="5453270" y="3701548"/>
              <a:ext cx="3945227" cy="2756969"/>
              <a:chOff x="5453270" y="3701548"/>
              <a:chExt cx="3945227" cy="2756969"/>
            </a:xfrm>
          </p:grpSpPr>
          <p:sp>
            <p:nvSpPr>
              <p:cNvPr id="22" name="TextBox 21"/>
              <p:cNvSpPr txBox="1"/>
              <p:nvPr/>
            </p:nvSpPr>
            <p:spPr>
              <a:xfrm>
                <a:off x="7946817" y="4030127"/>
                <a:ext cx="1213197" cy="3691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rgbClr val="0000FF"/>
                    </a:solidFill>
                    <a:latin typeface="Arial"/>
                  </a:rPr>
                  <a:t>Pure GH2</a:t>
                </a: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5747014" y="3701548"/>
                <a:ext cx="3605599" cy="4411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rgbClr val="FF0000"/>
                    </a:solidFill>
                    <a:latin typeface="Arial"/>
                  </a:rPr>
                  <a:t>1% Dry Air (0.2% O2) in GH2</a:t>
                </a:r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5453270" y="6058175"/>
                <a:ext cx="1728280" cy="40034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 i="1" dirty="0">
                    <a:solidFill>
                      <a:prstClr val="black"/>
                    </a:solidFill>
                    <a:latin typeface="Times New Roman"/>
                    <a:cs typeface="Times New Roman"/>
                  </a:rPr>
                  <a:t>E</a:t>
                </a:r>
                <a:r>
                  <a:rPr lang="en-US" sz="1200" b="1" i="1" baseline="-25000" dirty="0">
                    <a:solidFill>
                      <a:prstClr val="black"/>
                    </a:solidFill>
                    <a:latin typeface="Times New Roman"/>
                    <a:cs typeface="Times New Roman"/>
                  </a:rPr>
                  <a:t>0 </a:t>
                </a:r>
                <a:r>
                  <a:rPr lang="en-US" sz="1200" b="1" i="1" dirty="0">
                    <a:solidFill>
                      <a:prstClr val="black"/>
                    </a:solidFill>
                    <a:latin typeface="Times New Roman"/>
                    <a:cs typeface="Times New Roman"/>
                  </a:rPr>
                  <a:t>= 25 MV/</a:t>
                </a:r>
                <a:r>
                  <a:rPr lang="en-US" sz="1200" b="1" i="1" dirty="0" err="1">
                    <a:solidFill>
                      <a:prstClr val="black"/>
                    </a:solidFill>
                    <a:latin typeface="Times New Roman"/>
                    <a:cs typeface="Times New Roman"/>
                  </a:rPr>
                  <a:t>m</a:t>
                </a:r>
                <a:endParaRPr lang="en-US" sz="1200" b="1" i="1" dirty="0">
                  <a:solidFill>
                    <a:prstClr val="black"/>
                  </a:solidFill>
                  <a:latin typeface="Times New Roman"/>
                  <a:cs typeface="Times New Roman"/>
                </a:endParaRPr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5641854" y="5459055"/>
                <a:ext cx="2866179" cy="735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>
                    <a:solidFill>
                      <a:prstClr val="white"/>
                    </a:solidFill>
                    <a:latin typeface="Arial"/>
                  </a:rPr>
                  <a:t>~50X reduction in</a:t>
                </a:r>
              </a:p>
              <a:p>
                <a:r>
                  <a:rPr lang="en-US" sz="1200" dirty="0">
                    <a:solidFill>
                      <a:prstClr val="white"/>
                    </a:solidFill>
                    <a:latin typeface="Arial"/>
                  </a:rPr>
                  <a:t>RF  power dissipation</a:t>
                </a:r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7946816" y="4399431"/>
                <a:ext cx="1451681" cy="13235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1200" dirty="0">
                    <a:solidFill>
                      <a:srgbClr val="00B050"/>
                    </a:solidFill>
                    <a:latin typeface="Calibri" pitchFamily="34" charset="0"/>
                    <a:cs typeface="Calibri" pitchFamily="34" charset="0"/>
                  </a:rPr>
                  <a:t>1% Dry Air </a:t>
                </a:r>
              </a:p>
              <a:p>
                <a:pPr algn="r"/>
                <a:r>
                  <a:rPr lang="en-US" sz="1200" dirty="0">
                    <a:solidFill>
                      <a:srgbClr val="00B050"/>
                    </a:solidFill>
                    <a:latin typeface="Calibri" pitchFamily="34" charset="0"/>
                    <a:cs typeface="Calibri" pitchFamily="34" charset="0"/>
                  </a:rPr>
                  <a:t>(0.2 % O2)</a:t>
                </a:r>
              </a:p>
              <a:p>
                <a:pPr algn="r"/>
                <a:r>
                  <a:rPr lang="en-US" sz="1200" dirty="0">
                    <a:solidFill>
                      <a:srgbClr val="00B050"/>
                    </a:solidFill>
                    <a:latin typeface="Calibri" pitchFamily="34" charset="0"/>
                    <a:cs typeface="Calibri" pitchFamily="34" charset="0"/>
                  </a:rPr>
                  <a:t>in GH2 at </a:t>
                </a:r>
              </a:p>
              <a:p>
                <a:pPr algn="r"/>
                <a:r>
                  <a:rPr lang="en-US" sz="1200" dirty="0">
                    <a:solidFill>
                      <a:srgbClr val="00B050"/>
                    </a:solidFill>
                    <a:latin typeface="Calibri" pitchFamily="34" charset="0"/>
                    <a:cs typeface="Calibri" pitchFamily="34" charset="0"/>
                  </a:rPr>
                  <a:t>B = 3T</a:t>
                </a:r>
              </a:p>
            </p:txBody>
          </p:sp>
        </p:grpSp>
      </p:grpSp>
      <p:pic>
        <p:nvPicPr>
          <p:cNvPr id="27" name="Picture 3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397365" y="4616450"/>
            <a:ext cx="2405322" cy="15928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" name="Picture 35" descr="Shen_plot.pdf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080" y="920750"/>
            <a:ext cx="2290156" cy="1809750"/>
          </a:xfrm>
          <a:prstGeom prst="rect">
            <a:avLst/>
          </a:prstGeom>
        </p:spPr>
      </p:pic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5400" y="17115"/>
            <a:ext cx="1466850" cy="11703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7" name="Straight Arrow Connector 36"/>
          <p:cNvCxnSpPr/>
          <p:nvPr/>
        </p:nvCxnSpPr>
        <p:spPr>
          <a:xfrm>
            <a:off x="7879476" y="4083050"/>
            <a:ext cx="324724" cy="1079500"/>
          </a:xfrm>
          <a:prstGeom prst="straightConnector1">
            <a:avLst/>
          </a:prstGeom>
          <a:ln w="63500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H="1">
            <a:off x="2648730" y="5972178"/>
            <a:ext cx="754870" cy="0"/>
          </a:xfrm>
          <a:prstGeom prst="straightConnector1">
            <a:avLst/>
          </a:prstGeom>
          <a:ln w="63500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 flipV="1">
            <a:off x="1670050" y="2139950"/>
            <a:ext cx="0" cy="736600"/>
          </a:xfrm>
          <a:prstGeom prst="straightConnector1">
            <a:avLst/>
          </a:prstGeom>
          <a:ln w="63500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t>MAP Update</a:t>
            </a:r>
            <a:endParaRPr lang="en-US" dirty="0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pic>
        <p:nvPicPr>
          <p:cNvPr id="29" name="Picture 28" descr="ASC_data.png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63907" y="585946"/>
            <a:ext cx="2806700" cy="199429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6350" y="33338"/>
            <a:ext cx="6978650" cy="62706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Cooling </a:t>
            </a:r>
            <a:r>
              <a:rPr lang="en-US" dirty="0" smtClean="0"/>
              <a:t>Technology </a:t>
            </a:r>
            <a:r>
              <a:rPr lang="en-US" dirty="0" smtClean="0"/>
              <a:t>R</a:t>
            </a:r>
            <a:r>
              <a:rPr lang="en-US" dirty="0" smtClean="0"/>
              <a:t>&amp;</a:t>
            </a:r>
            <a:r>
              <a:rPr lang="en-US" dirty="0" smtClean="0"/>
              <a:t>D</a:t>
            </a:r>
            <a:endParaRPr lang="en-US" dirty="0"/>
          </a:p>
        </p:txBody>
      </p:sp>
      <p:pic>
        <p:nvPicPr>
          <p:cNvPr id="12" name="Content Placeholder 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62801" y="1299633"/>
            <a:ext cx="1981200" cy="142979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366131" y="558800"/>
            <a:ext cx="22055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Arial"/>
              </a:rPr>
              <a:t>&gt;20MV/m operation </a:t>
            </a:r>
            <a:br>
              <a:rPr lang="en-US" dirty="0">
                <a:solidFill>
                  <a:srgbClr val="FF0000"/>
                </a:solidFill>
                <a:latin typeface="Arial"/>
              </a:rPr>
            </a:br>
            <a:r>
              <a:rPr lang="en-US" dirty="0">
                <a:solidFill>
                  <a:srgbClr val="FF0000"/>
                </a:solidFill>
                <a:latin typeface="Arial"/>
              </a:rPr>
              <a:t>in up to 5 T B-field</a:t>
            </a:r>
          </a:p>
        </p:txBody>
      </p:sp>
    </p:spTree>
    <p:extLst>
      <p:ext uri="{BB962C8B-B14F-4D97-AF65-F5344CB8AC3E}">
        <p14:creationId xmlns:p14="http://schemas.microsoft.com/office/powerpoint/2010/main" val="19831871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100" y="-76200"/>
            <a:ext cx="8064500" cy="61750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MICE </a:t>
            </a:r>
            <a:r>
              <a:rPr lang="en-US" dirty="0" smtClean="0"/>
              <a:t>Demonstration</a:t>
            </a:r>
            <a:r>
              <a:rPr lang="en-US" dirty="0" smtClean="0"/>
              <a:t> @ RAL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t>May 8, 2015</a:t>
            </a:r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t>IPAC15</a:t>
            </a:r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17235-C917-8F48-A936-FEF3725D9AF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32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0" y="609600"/>
            <a:ext cx="9067799" cy="2953594"/>
            <a:chOff x="0" y="685176"/>
            <a:chExt cx="9067799" cy="2953594"/>
          </a:xfrm>
        </p:grpSpPr>
        <p:pic>
          <p:nvPicPr>
            <p:cNvPr id="12" name="Picture 11" descr="PRY2.JP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81474" y="685800"/>
              <a:ext cx="3986325" cy="2952970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806" t="241" r="1113" b="2035"/>
            <a:stretch/>
          </p:blipFill>
          <p:spPr>
            <a:xfrm>
              <a:off x="76200" y="685176"/>
              <a:ext cx="5097685" cy="2953594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3810000" y="685800"/>
              <a:ext cx="2019603" cy="92333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/>
                <a:t>MICE Step IV:</a:t>
              </a:r>
            </a:p>
            <a:p>
              <a:pPr algn="ctr"/>
              <a:r>
                <a:rPr lang="en-US" dirty="0" smtClean="0"/>
                <a:t>Study of Absorber</a:t>
              </a:r>
              <a:br>
                <a:rPr lang="en-US" dirty="0" smtClean="0"/>
              </a:br>
              <a:r>
                <a:rPr lang="en-US" dirty="0" smtClean="0"/>
                <a:t>Materials</a:t>
              </a:r>
              <a:endParaRPr lang="en-US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0" y="685800"/>
              <a:ext cx="124989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2015 Data</a:t>
              </a:r>
              <a:endParaRPr lang="en-US" dirty="0"/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1600200" y="1371600"/>
            <a:ext cx="5053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E3101C"/>
                </a:solidFill>
              </a:rPr>
              <a:t>US</a:t>
            </a:r>
            <a:endParaRPr lang="en-US" dirty="0">
              <a:solidFill>
                <a:srgbClr val="E3101C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795335" y="1981200"/>
            <a:ext cx="5053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E3101C"/>
                </a:solidFill>
              </a:rPr>
              <a:t>US</a:t>
            </a:r>
            <a:endParaRPr lang="en-US" dirty="0">
              <a:solidFill>
                <a:srgbClr val="E3101C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908474" y="2165866"/>
            <a:ext cx="9028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E3101C"/>
                </a:solidFill>
              </a:rPr>
              <a:t>US-UK</a:t>
            </a:r>
            <a:endParaRPr lang="en-US" dirty="0">
              <a:solidFill>
                <a:srgbClr val="E3101C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61900" y="3581400"/>
            <a:ext cx="9005900" cy="3276600"/>
            <a:chOff x="61900" y="3581400"/>
            <a:chExt cx="9005900" cy="3276600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900" y="3581400"/>
              <a:ext cx="9005900" cy="2994599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2667000" y="6211669"/>
              <a:ext cx="3733800" cy="64633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Demonstration of Muon Ionization Cooling (Re-baseline)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2923671" y="3983106"/>
              <a:ext cx="5053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E3101C"/>
                  </a:solidFill>
                </a:rPr>
                <a:t>US</a:t>
              </a:r>
              <a:endParaRPr lang="en-US" dirty="0">
                <a:solidFill>
                  <a:srgbClr val="E3101C"/>
                </a:solidFill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5638800" y="3991112"/>
              <a:ext cx="5053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E3101C"/>
                  </a:solidFill>
                </a:rPr>
                <a:t>US</a:t>
              </a:r>
              <a:endParaRPr lang="en-US" dirty="0">
                <a:solidFill>
                  <a:srgbClr val="E3101C"/>
                </a:solidFill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4295271" y="3806446"/>
              <a:ext cx="5053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E3101C"/>
                  </a:solidFill>
                </a:rPr>
                <a:t>UK</a:t>
              </a:r>
              <a:endParaRPr lang="en-US" dirty="0">
                <a:solidFill>
                  <a:srgbClr val="E3101C"/>
                </a:solidFill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081475" y="3611252"/>
              <a:ext cx="5053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E3101C"/>
                  </a:solidFill>
                </a:rPr>
                <a:t>UK</a:t>
              </a:r>
              <a:endParaRPr lang="en-US" dirty="0">
                <a:solidFill>
                  <a:srgbClr val="E3101C"/>
                </a:solidFill>
              </a:endParaRPr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2667000" y="3595756"/>
            <a:ext cx="12498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2017 Data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16062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5" grpId="0"/>
      <p:bldP spid="31" grpId="0"/>
      <p:bldP spid="31" grpId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MICE Installation/Commissioning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50926"/>
            <a:ext cx="1752600" cy="268287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 smtClean="0"/>
              <a:t>Integration</a:t>
            </a:r>
            <a:br>
              <a:rPr lang="en-US" sz="1800" dirty="0" smtClean="0"/>
            </a:br>
            <a:r>
              <a:rPr lang="en-US" sz="1800" dirty="0" smtClean="0"/>
              <a:t>and Commissioning Underway</a:t>
            </a:r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r>
              <a:rPr lang="en-US" sz="1800" dirty="0" smtClean="0">
                <a:solidFill>
                  <a:srgbClr val="FFFF00"/>
                </a:solidFill>
              </a:rPr>
              <a:t>Formal start of </a:t>
            </a:r>
          </a:p>
          <a:p>
            <a:pPr marL="0" indent="0">
              <a:buNone/>
            </a:pPr>
            <a:r>
              <a:rPr lang="en-US" sz="1800" dirty="0" smtClean="0">
                <a:solidFill>
                  <a:srgbClr val="FFFF00"/>
                </a:solidFill>
              </a:rPr>
              <a:t>operations in </a:t>
            </a:r>
            <a:br>
              <a:rPr lang="en-US" sz="1800" dirty="0" smtClean="0">
                <a:solidFill>
                  <a:srgbClr val="FFFF00"/>
                </a:solidFill>
              </a:rPr>
            </a:br>
            <a:r>
              <a:rPr lang="en-US" sz="1800" dirty="0" smtClean="0">
                <a:solidFill>
                  <a:srgbClr val="FFFF00"/>
                </a:solidFill>
              </a:rPr>
              <a:t>June</a:t>
            </a:r>
            <a:endParaRPr lang="en-US" sz="1800" dirty="0">
              <a:solidFill>
                <a:srgbClr val="FFFF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May 8,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IPAC15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17235-C917-8F48-A936-FEF3725D9AF4}" type="slidenum">
              <a:rPr lang="en-US" smtClean="0"/>
              <a:t>33</a:t>
            </a:fld>
            <a:endParaRPr lang="en-US"/>
          </a:p>
        </p:txBody>
      </p:sp>
      <p:pic>
        <p:nvPicPr>
          <p:cNvPr id="7" name="Content Placeholder 6" descr="South-PRY-Installed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76399" y="990600"/>
            <a:ext cx="3352801" cy="55570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85935" y="1009111"/>
            <a:ext cx="4158065" cy="5544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2288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 descr="RLA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00" y="5063538"/>
            <a:ext cx="6210300" cy="178638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093200" cy="736600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Acceleration Chain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73100"/>
            <a:ext cx="9042400" cy="5003800"/>
          </a:xfrm>
        </p:spPr>
        <p:txBody>
          <a:bodyPr>
            <a:normAutofit/>
          </a:bodyPr>
          <a:lstStyle/>
          <a:p>
            <a:r>
              <a:rPr lang="en-GB" sz="3000" dirty="0" err="1"/>
              <a:t>Muons</a:t>
            </a:r>
            <a:r>
              <a:rPr lang="en-GB" sz="3000" dirty="0"/>
              <a:t> require an ultrafast accelerator chain</a:t>
            </a:r>
          </a:p>
          <a:p>
            <a:pPr marL="0" indent="0">
              <a:buNone/>
              <a:tabLst>
                <a:tab pos="338098" algn="l"/>
              </a:tabLst>
            </a:pPr>
            <a:r>
              <a:rPr lang="en-GB" sz="3000" dirty="0">
                <a:latin typeface="Wingdings 3" charset="2"/>
                <a:cs typeface="Wingdings 3" charset="2"/>
              </a:rPr>
              <a:t>	a</a:t>
            </a:r>
            <a:r>
              <a:rPr lang="en-GB" sz="3000" dirty="0">
                <a:cs typeface="Wingdings 3" charset="2"/>
              </a:rPr>
              <a:t> </a:t>
            </a:r>
            <a:r>
              <a:rPr lang="en-GB" sz="3000" i="1" dirty="0" smtClean="0">
                <a:cs typeface="Wingdings 3" charset="2"/>
              </a:rPr>
              <a:t>A particular challenge for this </a:t>
            </a:r>
            <a:r>
              <a:rPr lang="en-GB" sz="3000" i="1" smtClean="0">
                <a:cs typeface="Wingdings 3" charset="2"/>
              </a:rPr>
              <a:t>unstable species</a:t>
            </a:r>
            <a:endParaRPr lang="en-GB" sz="1400" dirty="0"/>
          </a:p>
          <a:p>
            <a:r>
              <a:rPr lang="en-GB" sz="2400" dirty="0" smtClean="0"/>
              <a:t>Solutions include:  </a:t>
            </a:r>
            <a:endParaRPr lang="en-GB" sz="2400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t>Summer 2014</a:t>
            </a:r>
            <a:endParaRPr lang="en-US" dirty="0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t>MAP Update</a:t>
            </a:r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F90D6-1EEB-E249-9A68-6B55C19F01C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34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717" r="6734"/>
          <a:stretch/>
        </p:blipFill>
        <p:spPr>
          <a:xfrm>
            <a:off x="21012" y="2185062"/>
            <a:ext cx="3438396" cy="3069761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7" name="Rectangle 6"/>
          <p:cNvSpPr/>
          <p:nvPr/>
        </p:nvSpPr>
        <p:spPr>
          <a:xfrm>
            <a:off x="21012" y="4791586"/>
            <a:ext cx="1753470" cy="369320"/>
          </a:xfrm>
          <a:prstGeom prst="rect">
            <a:avLst/>
          </a:prstGeom>
          <a:noFill/>
        </p:spPr>
        <p:txBody>
          <a:bodyPr wrap="none" lIns="91429" tIns="45714" rIns="91429" bIns="45714">
            <a:spAutoFit/>
          </a:bodyPr>
          <a:lstStyle/>
          <a:p>
            <a:pPr algn="ctr"/>
            <a:r>
              <a:rPr lang="en-US" b="1" dirty="0">
                <a:ln w="12700">
                  <a:solidFill>
                    <a:srgbClr val="242852">
                      <a:satMod val="155000"/>
                    </a:srgbClr>
                  </a:solidFill>
                  <a:prstDash val="solid"/>
                </a:ln>
                <a:solidFill>
                  <a:prstClr val="white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/>
              </a:rPr>
              <a:t>EMMA – FFAG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987800" y="1751942"/>
            <a:ext cx="51562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1" indent="-342900">
              <a:buFont typeface="Arial"/>
              <a:buChar char="•"/>
            </a:pPr>
            <a:r>
              <a:rPr lang="en-GB" sz="2000" dirty="0">
                <a:solidFill>
                  <a:prstClr val="white"/>
                </a:solidFill>
                <a:latin typeface="Arial"/>
              </a:rPr>
              <a:t>Superconducting </a:t>
            </a:r>
            <a:r>
              <a:rPr lang="en-GB" sz="2000" dirty="0" err="1" smtClean="0">
                <a:solidFill>
                  <a:prstClr val="white"/>
                </a:solidFill>
                <a:latin typeface="Arial"/>
              </a:rPr>
              <a:t>Linacs</a:t>
            </a:r>
            <a:r>
              <a:rPr lang="en-GB" sz="2000" dirty="0" smtClean="0">
                <a:solidFill>
                  <a:prstClr val="white"/>
                </a:solidFill>
                <a:latin typeface="Arial"/>
              </a:rPr>
              <a:t> (NuMAX choice)</a:t>
            </a:r>
            <a:endParaRPr lang="en-GB" sz="2000" dirty="0">
              <a:solidFill>
                <a:prstClr val="white"/>
              </a:solidFill>
              <a:latin typeface="Arial"/>
            </a:endParaRPr>
          </a:p>
          <a:p>
            <a:pPr marL="342900" lvl="1" indent="-342900">
              <a:buFont typeface="Arial"/>
              <a:buChar char="•"/>
            </a:pPr>
            <a:r>
              <a:rPr lang="en-GB" sz="2000" dirty="0">
                <a:solidFill>
                  <a:prstClr val="white"/>
                </a:solidFill>
                <a:latin typeface="Arial"/>
              </a:rPr>
              <a:t>Recirculating Linear Accelerators (RLAs)</a:t>
            </a:r>
          </a:p>
          <a:p>
            <a:pPr marL="342900" lvl="1" indent="-342900">
              <a:buFont typeface="Arial"/>
              <a:buChar char="•"/>
            </a:pPr>
            <a:r>
              <a:rPr lang="en-GB" sz="2000" dirty="0">
                <a:solidFill>
                  <a:prstClr val="white"/>
                </a:solidFill>
                <a:latin typeface="Arial"/>
              </a:rPr>
              <a:t>Fixed-Field Alternating-Gradient (FFAG) Machines</a:t>
            </a:r>
          </a:p>
          <a:p>
            <a:pPr marL="342900" lvl="1" indent="-342900">
              <a:buFont typeface="Arial"/>
              <a:buChar char="•"/>
            </a:pPr>
            <a:r>
              <a:rPr lang="en-GB" sz="2000" dirty="0">
                <a:solidFill>
                  <a:prstClr val="white"/>
                </a:solidFill>
                <a:latin typeface="Arial"/>
              </a:rPr>
              <a:t>Rapid Cycling Synchrotrons (RCS)</a:t>
            </a:r>
          </a:p>
        </p:txBody>
      </p:sp>
      <p:pic>
        <p:nvPicPr>
          <p:cNvPr id="12" name="Picture 11" descr="Figure 10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59408" y="3440833"/>
            <a:ext cx="3713528" cy="18288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131050" y="3440833"/>
            <a:ext cx="22161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en-GB" sz="2000" dirty="0">
                <a:solidFill>
                  <a:prstClr val="white"/>
                </a:solidFill>
                <a:latin typeface="Arial"/>
              </a:rPr>
              <a:t>RCS requires </a:t>
            </a:r>
          </a:p>
          <a:p>
            <a:pPr marL="0" lvl="1"/>
            <a:r>
              <a:rPr lang="en-GB" sz="2000" dirty="0">
                <a:solidFill>
                  <a:prstClr val="white"/>
                </a:solidFill>
                <a:latin typeface="Arial"/>
              </a:rPr>
              <a:t>2 T p-p magnets </a:t>
            </a:r>
          </a:p>
          <a:p>
            <a:pPr marL="0" lvl="1"/>
            <a:r>
              <a:rPr lang="en-GB" sz="2000" dirty="0">
                <a:solidFill>
                  <a:prstClr val="white"/>
                </a:solidFill>
                <a:latin typeface="Arial"/>
              </a:rPr>
              <a:t>at f = 400 Hz</a:t>
            </a:r>
          </a:p>
          <a:p>
            <a:pPr marL="0" lvl="1"/>
            <a:r>
              <a:rPr lang="en-GB" sz="2000" dirty="0">
                <a:solidFill>
                  <a:prstClr val="white"/>
                </a:solidFill>
                <a:latin typeface="Arial"/>
              </a:rPr>
              <a:t>(U Miss &amp; FNAL)</a:t>
            </a:r>
          </a:p>
        </p:txBody>
      </p:sp>
      <p:cxnSp>
        <p:nvCxnSpPr>
          <p:cNvPr id="20" name="Straight Arrow Connector 19"/>
          <p:cNvCxnSpPr>
            <a:cxnSpLocks noChangeShapeType="1"/>
          </p:cNvCxnSpPr>
          <p:nvPr/>
        </p:nvCxnSpPr>
        <p:spPr bwMode="auto">
          <a:xfrm flipV="1">
            <a:off x="2937670" y="3748592"/>
            <a:ext cx="0" cy="246083"/>
          </a:xfrm>
          <a:prstGeom prst="straightConnector1">
            <a:avLst/>
          </a:prstGeom>
          <a:noFill/>
          <a:ln w="28575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2" name="TextBox 31"/>
          <p:cNvSpPr txBox="1"/>
          <p:nvPr/>
        </p:nvSpPr>
        <p:spPr>
          <a:xfrm>
            <a:off x="6248401" y="5394523"/>
            <a:ext cx="2870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FFFF"/>
                </a:solidFill>
                <a:latin typeface="Arial"/>
              </a:rPr>
              <a:t>JEMMRLA Proposal</a:t>
            </a:r>
            <a:r>
              <a:rPr lang="en-US" dirty="0">
                <a:solidFill>
                  <a:srgbClr val="FFFFFF"/>
                </a:solidFill>
                <a:latin typeface="Arial"/>
              </a:rPr>
              <a:t>:</a:t>
            </a:r>
          </a:p>
          <a:p>
            <a:r>
              <a:rPr lang="en-US" dirty="0">
                <a:solidFill>
                  <a:srgbClr val="FFFFFF"/>
                </a:solidFill>
                <a:latin typeface="Arial"/>
              </a:rPr>
              <a:t>JLAB Electron Model of </a:t>
            </a:r>
          </a:p>
          <a:p>
            <a:r>
              <a:rPr lang="en-US" dirty="0">
                <a:solidFill>
                  <a:srgbClr val="FFFFFF"/>
                </a:solidFill>
                <a:latin typeface="Arial"/>
              </a:rPr>
              <a:t>Muon RLA with Multi-pass </a:t>
            </a:r>
          </a:p>
          <a:p>
            <a:r>
              <a:rPr lang="en-US" dirty="0">
                <a:solidFill>
                  <a:srgbClr val="FFFFFF"/>
                </a:solidFill>
                <a:latin typeface="Arial"/>
              </a:rPr>
              <a:t>Arcs </a:t>
            </a:r>
          </a:p>
        </p:txBody>
      </p:sp>
    </p:spTree>
    <p:extLst>
      <p:ext uri="{BB962C8B-B14F-4D97-AF65-F5344CB8AC3E}">
        <p14:creationId xmlns:p14="http://schemas.microsoft.com/office/powerpoint/2010/main" val="22829685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Muon Rings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NF:  nuSTORM and NuMAX designs</a:t>
            </a:r>
          </a:p>
          <a:p>
            <a:r>
              <a:rPr lang="en-US" dirty="0" smtClean="0"/>
              <a:t>Collider:  Detailed optics studies for Higgs, 1.5 TeV, </a:t>
            </a:r>
            <a:br>
              <a:rPr lang="en-US" dirty="0" smtClean="0"/>
            </a:br>
            <a:r>
              <a:rPr lang="en-US" dirty="0" smtClean="0"/>
              <a:t>3 TeV and now 6 TeV</a:t>
            </a:r>
          </a:p>
          <a:p>
            <a:pPr lvl="1"/>
            <a:r>
              <a:rPr lang="en-US" dirty="0" smtClean="0"/>
              <a:t>With supporting magnet designs</a:t>
            </a:r>
            <a:br>
              <a:rPr lang="en-US" dirty="0" smtClean="0"/>
            </a:br>
            <a:r>
              <a:rPr lang="en-US" dirty="0" smtClean="0"/>
              <a:t>and background studies</a:t>
            </a:r>
            <a:endParaRPr lang="en-US" dirty="0"/>
          </a:p>
          <a:p>
            <a:pPr lvl="1"/>
            <a:r>
              <a:rPr lang="en-US" dirty="0" smtClean="0"/>
              <a:t>Detector occupancy 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similar to that seen in </a:t>
            </a:r>
            <a:br>
              <a:rPr lang="en-US" dirty="0" smtClean="0"/>
            </a:br>
            <a:r>
              <a:rPr lang="en-US" dirty="0" smtClean="0"/>
              <a:t>LHC </a:t>
            </a:r>
            <a:r>
              <a:rPr lang="en-US" dirty="0" err="1" smtClean="0"/>
              <a:t>Lumi</a:t>
            </a:r>
            <a:r>
              <a:rPr lang="en-US" dirty="0" smtClean="0"/>
              <a:t> Upgrade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May 8,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IPAC15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17235-C917-8F48-A936-FEF3725D9AF4}" type="slidenum">
              <a:rPr lang="en-US" smtClean="0"/>
              <a:t>35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1744" y="3360002"/>
            <a:ext cx="3895106" cy="144059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91744" y="2057400"/>
            <a:ext cx="3895106" cy="12192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91744" y="4906442"/>
            <a:ext cx="3886638" cy="118955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00" y="4584700"/>
            <a:ext cx="3797300" cy="195682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49062" y="3657600"/>
            <a:ext cx="1432538" cy="290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7297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May 8,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IPAC15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17235-C917-8F48-A936-FEF3725D9AF4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7658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65100" y="1"/>
            <a:ext cx="8064500" cy="60959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Concluding Remarks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165100" y="609600"/>
            <a:ext cx="8921750" cy="5943600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Neutrino Factory capabilities offer </a:t>
            </a:r>
            <a:r>
              <a:rPr lang="en-US" dirty="0"/>
              <a:t>a</a:t>
            </a:r>
            <a:r>
              <a:rPr lang="en-US" dirty="0" smtClean="0"/>
              <a:t> precision microscope</a:t>
            </a:r>
            <a:br>
              <a:rPr lang="en-US" dirty="0" smtClean="0"/>
            </a:br>
            <a:r>
              <a:rPr lang="en-US" dirty="0" smtClean="0"/>
              <a:t>that will likely be needed to fully probe the physics of the neutrino sector</a:t>
            </a:r>
          </a:p>
          <a:p>
            <a:endParaRPr lang="en-US" sz="900" dirty="0" smtClean="0"/>
          </a:p>
          <a:p>
            <a:r>
              <a:rPr lang="en-US" dirty="0" smtClean="0"/>
              <a:t>A multi-TeV muon collider may be the only cost-effective route to lepton collider capabilities at energies &gt; 5 TeV</a:t>
            </a:r>
          </a:p>
          <a:p>
            <a:endParaRPr lang="en-US" sz="900" dirty="0" smtClean="0"/>
          </a:p>
          <a:p>
            <a:r>
              <a:rPr lang="en-US" dirty="0" smtClean="0"/>
              <a:t>For the last 3 years US Muon Accelerator Program has pursued options to deploy muon accelerator capabilities </a:t>
            </a:r>
            <a:endParaRPr lang="en-US" dirty="0"/>
          </a:p>
          <a:p>
            <a:pPr lvl="1"/>
            <a:r>
              <a:rPr lang="en-US" dirty="0" smtClean="0">
                <a:solidFill>
                  <a:srgbClr val="FFFF00"/>
                </a:solidFill>
              </a:rPr>
              <a:t>Near term (</a:t>
            </a:r>
            <a:r>
              <a:rPr lang="en-US" dirty="0" err="1" smtClean="0">
                <a:solidFill>
                  <a:srgbClr val="FFFF00"/>
                </a:solidFill>
                <a:latin typeface="Symbol" charset="2"/>
                <a:cs typeface="Symbol" charset="2"/>
              </a:rPr>
              <a:t>n</a:t>
            </a:r>
            <a:r>
              <a:rPr lang="en-US" dirty="0" err="1" smtClean="0">
                <a:solidFill>
                  <a:srgbClr val="FFFF00"/>
                </a:solidFill>
                <a:cs typeface="Symbol" charset="2"/>
              </a:rPr>
              <a:t>STORM</a:t>
            </a:r>
            <a:r>
              <a:rPr lang="en-US" dirty="0" smtClean="0">
                <a:solidFill>
                  <a:srgbClr val="FFFF00"/>
                </a:solidFill>
                <a:cs typeface="Symbol" charset="2"/>
              </a:rPr>
              <a:t>) </a:t>
            </a:r>
            <a:endParaRPr lang="en-US" dirty="0">
              <a:solidFill>
                <a:srgbClr val="FFFF00"/>
              </a:solidFill>
              <a:cs typeface="Symbol" charset="2"/>
            </a:endParaRPr>
          </a:p>
          <a:p>
            <a:pPr lvl="1"/>
            <a:r>
              <a:rPr lang="en-US" dirty="0" smtClean="0">
                <a:solidFill>
                  <a:srgbClr val="FFFF00"/>
                </a:solidFill>
                <a:cs typeface="Symbol" charset="2"/>
              </a:rPr>
              <a:t>Long term (NuMAX) </a:t>
            </a:r>
          </a:p>
          <a:p>
            <a:pPr lvl="1"/>
            <a:r>
              <a:rPr lang="en-US" dirty="0" smtClean="0">
                <a:solidFill>
                  <a:srgbClr val="FFFF00"/>
                </a:solidFill>
                <a:cs typeface="Symbol" charset="2"/>
              </a:rPr>
              <a:t>A muon collider capability that would build on a NF complex</a:t>
            </a:r>
            <a:br>
              <a:rPr lang="en-US" dirty="0" smtClean="0">
                <a:solidFill>
                  <a:srgbClr val="FFFF00"/>
                </a:solidFill>
                <a:cs typeface="Symbol" charset="2"/>
              </a:rPr>
            </a:br>
            <a:endParaRPr lang="en-US" sz="900" dirty="0">
              <a:solidFill>
                <a:srgbClr val="FFFF00"/>
              </a:solidFill>
              <a:cs typeface="Symbol" charset="2"/>
            </a:endParaRPr>
          </a:p>
          <a:p>
            <a:r>
              <a:rPr lang="en-US" dirty="0" smtClean="0">
                <a:cs typeface="Symbol" charset="2"/>
              </a:rPr>
              <a:t>In light of the recent P5 recommendations that this directed facility effort no longer fits within the budget-constrained US research portfolio, the US effort is entering a ramp-down phase</a:t>
            </a:r>
          </a:p>
          <a:p>
            <a:endParaRPr lang="en-US" sz="900" dirty="0" smtClean="0"/>
          </a:p>
          <a:p>
            <a:pPr marL="0" indent="0">
              <a:buNone/>
            </a:pPr>
            <a:r>
              <a:rPr lang="en-US" i="1" dirty="0" smtClean="0">
                <a:solidFill>
                  <a:srgbClr val="FFFF00"/>
                </a:solidFill>
                <a:cs typeface="Symbol" charset="2"/>
              </a:rPr>
              <a:t>Nevertheless, muon accelerator capabilities offer unique potential for the future of high energy physics research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May 8,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IPAC15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17235-C917-8F48-A936-FEF3725D9AF4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1568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Neutrino Factories?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May 8,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IPAC15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17235-C917-8F48-A936-FEF3725D9AF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505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Key Issues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May 8,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IPAC15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17235-C917-8F48-A936-FEF3725D9AF4}" type="slidenum">
              <a:rPr lang="en-US" smtClean="0"/>
              <a:t>5</a:t>
            </a:fld>
            <a:endParaRPr lang="en-US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0" y="1050926"/>
            <a:ext cx="8921750" cy="5362574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What things must we understand in the neutrino sector?</a:t>
            </a:r>
          </a:p>
          <a:p>
            <a:endParaRPr lang="en-US" dirty="0" smtClean="0"/>
          </a:p>
          <a:p>
            <a:pPr lvl="1"/>
            <a:r>
              <a:rPr lang="en-US" sz="2800" dirty="0" err="1" smtClean="0">
                <a:latin typeface="Symbol" charset="2"/>
                <a:cs typeface="Symbol" charset="2"/>
              </a:rPr>
              <a:t>d</a:t>
            </a:r>
            <a:r>
              <a:rPr lang="en-US" sz="2800" baseline="-25000" dirty="0" err="1" smtClean="0">
                <a:cs typeface="Symbol" charset="2"/>
              </a:rPr>
              <a:t>CP</a:t>
            </a:r>
            <a:r>
              <a:rPr lang="en-US" sz="2800" dirty="0" smtClean="0">
                <a:cs typeface="Symbol" charset="2"/>
              </a:rPr>
              <a:t>:  Can this be </a:t>
            </a:r>
            <a:br>
              <a:rPr lang="en-US" sz="2800" dirty="0" smtClean="0">
                <a:cs typeface="Symbol" charset="2"/>
              </a:rPr>
            </a:br>
            <a:r>
              <a:rPr lang="en-US" sz="2800" dirty="0" smtClean="0">
                <a:cs typeface="Symbol" charset="2"/>
              </a:rPr>
              <a:t>done with the same </a:t>
            </a:r>
            <a:br>
              <a:rPr lang="en-US" sz="2800" dirty="0" smtClean="0">
                <a:cs typeface="Symbol" charset="2"/>
              </a:rPr>
            </a:br>
            <a:r>
              <a:rPr lang="en-US" sz="2800" dirty="0" smtClean="0">
                <a:cs typeface="Symbol" charset="2"/>
              </a:rPr>
              <a:t>precision as the quark</a:t>
            </a:r>
            <a:br>
              <a:rPr lang="en-US" sz="2800" dirty="0" smtClean="0">
                <a:cs typeface="Symbol" charset="2"/>
              </a:rPr>
            </a:br>
            <a:r>
              <a:rPr lang="en-US" sz="2800" dirty="0" smtClean="0">
                <a:cs typeface="Symbol" charset="2"/>
              </a:rPr>
              <a:t>sector??? </a:t>
            </a:r>
            <a:r>
              <a:rPr lang="en-US" sz="2800" baseline="-25000" dirty="0" smtClean="0">
                <a:cs typeface="Symbol" charset="2"/>
              </a:rPr>
              <a:t/>
            </a:r>
            <a:br>
              <a:rPr lang="en-US" sz="2800" baseline="-25000" dirty="0" smtClean="0">
                <a:cs typeface="Symbol" charset="2"/>
              </a:rPr>
            </a:br>
            <a:r>
              <a:rPr lang="en-US" sz="2800" baseline="-25000" dirty="0" smtClean="0">
                <a:cs typeface="Symbol" charset="2"/>
              </a:rPr>
              <a:t>     </a:t>
            </a:r>
            <a:endParaRPr lang="en-US" sz="2800" dirty="0" smtClean="0">
              <a:cs typeface="Symbol" charset="2"/>
            </a:endParaRPr>
          </a:p>
          <a:p>
            <a:pPr lvl="1"/>
            <a:r>
              <a:rPr lang="en-US" sz="2800" dirty="0" smtClean="0">
                <a:cs typeface="Symbol" charset="2"/>
              </a:rPr>
              <a:t>The mass hierarchy</a:t>
            </a:r>
          </a:p>
          <a:p>
            <a:pPr lvl="1"/>
            <a:endParaRPr lang="en-US" sz="2800" dirty="0" smtClean="0">
              <a:cs typeface="Symbol" charset="2"/>
            </a:endParaRPr>
          </a:p>
          <a:p>
            <a:pPr lvl="1">
              <a:lnSpc>
                <a:spcPct val="110000"/>
              </a:lnSpc>
            </a:pPr>
            <a:r>
              <a:rPr lang="en-US" sz="2800" dirty="0">
                <a:cs typeface="Symbol" charset="2"/>
              </a:rPr>
              <a:t>T</a:t>
            </a:r>
            <a:r>
              <a:rPr lang="en-US" sz="2800" dirty="0" smtClean="0">
                <a:cs typeface="Symbol" charset="2"/>
              </a:rPr>
              <a:t>he value of </a:t>
            </a:r>
            <a:r>
              <a:rPr lang="en-US" sz="2800" dirty="0" smtClean="0">
                <a:latin typeface="Symbol" charset="2"/>
                <a:cs typeface="Symbol" charset="2"/>
              </a:rPr>
              <a:t>q</a:t>
            </a:r>
            <a:r>
              <a:rPr lang="en-US" sz="2800" baseline="-25000" dirty="0" smtClean="0">
                <a:cs typeface="Symbol" charset="2"/>
              </a:rPr>
              <a:t>23</a:t>
            </a:r>
            <a:r>
              <a:rPr lang="en-US" sz="2800" dirty="0" smtClean="0">
                <a:cs typeface="Symbol" charset="2"/>
              </a:rPr>
              <a:t>-</a:t>
            </a:r>
            <a:r>
              <a:rPr lang="en-US" sz="2800" dirty="0" smtClean="0">
                <a:latin typeface="Symbol" charset="2"/>
                <a:cs typeface="Symbol" charset="2"/>
              </a:rPr>
              <a:t>p</a:t>
            </a:r>
            <a:r>
              <a:rPr lang="en-US" sz="2800" dirty="0" smtClean="0">
                <a:cs typeface="Symbol" charset="2"/>
              </a:rPr>
              <a:t>/4: </a:t>
            </a:r>
            <a:br>
              <a:rPr lang="en-US" sz="2800" dirty="0" smtClean="0">
                <a:cs typeface="Symbol" charset="2"/>
              </a:rPr>
            </a:br>
            <a:r>
              <a:rPr lang="en-US" sz="2800" dirty="0" smtClean="0">
                <a:cs typeface="Symbol" charset="2"/>
              </a:rPr>
              <a:t>+, - or zero?</a:t>
            </a:r>
          </a:p>
          <a:p>
            <a:pPr lvl="1"/>
            <a:endParaRPr lang="en-US" sz="2800" dirty="0" smtClean="0">
              <a:cs typeface="Symbol" charset="2"/>
            </a:endParaRPr>
          </a:p>
          <a:p>
            <a:pPr lvl="1"/>
            <a:r>
              <a:rPr lang="en-US" sz="2800" dirty="0" smtClean="0">
                <a:cs typeface="Symbol" charset="2"/>
              </a:rPr>
              <a:t>Resolve the LSND and other short baseline experimental anomalies  </a:t>
            </a:r>
            <a:endParaRPr lang="en-US" sz="2800" dirty="0">
              <a:cs typeface="Symbol" charset="2"/>
            </a:endParaRPr>
          </a:p>
          <a:p>
            <a:pPr lvl="1"/>
            <a:endParaRPr lang="en-US" sz="2800" dirty="0" smtClean="0">
              <a:cs typeface="Symbol" charset="2"/>
            </a:endParaRPr>
          </a:p>
          <a:p>
            <a:pPr lvl="1"/>
            <a:r>
              <a:rPr lang="en-US" sz="2800" dirty="0" smtClean="0">
                <a:cs typeface="Symbol" charset="2"/>
              </a:rPr>
              <a:t>And enable the search for new physics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2084" y="1600200"/>
            <a:ext cx="5496516" cy="290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4288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Performance Benefits from Precision </a:t>
            </a:r>
            <a:r>
              <a:rPr lang="en-US" sz="2800" dirty="0" smtClean="0">
                <a:latin typeface="Symbol" charset="2"/>
                <a:cs typeface="Symbol" charset="2"/>
              </a:rPr>
              <a:t>n</a:t>
            </a:r>
            <a:r>
              <a:rPr lang="en-US" sz="2800" dirty="0" smtClean="0">
                <a:latin typeface="+mn-lt"/>
                <a:cs typeface="Symbol" charset="2"/>
              </a:rPr>
              <a:t> Sources</a:t>
            </a:r>
            <a:endParaRPr lang="en-US" sz="2800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8232" r="-8232"/>
          <a:stretch>
            <a:fillRect/>
          </a:stretch>
        </p:blipFill>
        <p:spPr>
          <a:xfrm>
            <a:off x="381000" y="1050926"/>
            <a:ext cx="8921750" cy="5362574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May 8,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IPAC15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FAC83-C8C4-8046-B35B-A89823688311}" type="slidenum">
              <a:rPr lang="en-US" smtClean="0"/>
              <a:t>6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 rot="16200000">
            <a:off x="-1623349" y="3671214"/>
            <a:ext cx="4262705" cy="92333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 err="1" smtClean="0"/>
              <a:t>GLoBES</a:t>
            </a:r>
            <a:r>
              <a:rPr lang="en-US" dirty="0" smtClean="0"/>
              <a:t> Comparison of Potential </a:t>
            </a:r>
            <a:br>
              <a:rPr lang="en-US" dirty="0" smtClean="0"/>
            </a:br>
            <a:r>
              <a:rPr lang="en-US" dirty="0" smtClean="0"/>
              <a:t>Performance of the Various </a:t>
            </a:r>
            <a:br>
              <a:rPr lang="en-US" dirty="0" smtClean="0"/>
            </a:br>
            <a:r>
              <a:rPr lang="en-US" dirty="0" smtClean="0"/>
              <a:t>Advanced Concepts </a:t>
            </a:r>
            <a:r>
              <a:rPr lang="en-US" i="1" dirty="0" smtClean="0"/>
              <a:t>(courtesy P. Huber)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09287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Microscopes for the </a:t>
            </a:r>
            <a:r>
              <a:rPr lang="en-US" dirty="0" smtClean="0">
                <a:latin typeface="Symbol" charset="2"/>
                <a:cs typeface="Symbol" charset="2"/>
              </a:rPr>
              <a:t>n</a:t>
            </a:r>
            <a:r>
              <a:rPr lang="en-US" dirty="0" smtClean="0">
                <a:latin typeface="+mn-lt"/>
                <a:cs typeface="Symbol" charset="2"/>
              </a:rPr>
              <a:t> Sector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5100" y="1050926"/>
            <a:ext cx="8921750" cy="5654674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Superbeam technology will continue to drive initial observations in the coming years</a:t>
            </a:r>
          </a:p>
          <a:p>
            <a:endParaRPr lang="en-US" dirty="0"/>
          </a:p>
          <a:p>
            <a:r>
              <a:rPr lang="en-US" dirty="0" smtClean="0"/>
              <a:t>However, anomalies and new discoveries will drive our need for precision studies to develop a complete physical understanding</a:t>
            </a:r>
          </a:p>
          <a:p>
            <a:endParaRPr lang="en-US" dirty="0"/>
          </a:p>
          <a:p>
            <a:r>
              <a:rPr lang="en-US" dirty="0" smtClean="0"/>
              <a:t>Neutrino Factory capabilities (both long- and short-baseline) offer a route to </a:t>
            </a:r>
            <a:r>
              <a:rPr lang="en-US" i="1" dirty="0" smtClean="0"/>
              <a:t>controlled systematics </a:t>
            </a:r>
            <a:r>
              <a:rPr lang="en-US" dirty="0" smtClean="0"/>
              <a:t>and </a:t>
            </a:r>
            <a:r>
              <a:rPr lang="en-US" i="1" dirty="0" smtClean="0"/>
              <a:t>precision measurements </a:t>
            </a:r>
            <a:r>
              <a:rPr lang="en-US" dirty="0" smtClean="0"/>
              <a:t>to fully elucidate the relevant physics principles</a:t>
            </a:r>
            <a:endParaRPr lang="en-US" dirty="0"/>
          </a:p>
          <a:p>
            <a:pPr marL="0" indent="0">
              <a:buNone/>
            </a:pPr>
            <a:endParaRPr lang="en-US" sz="1900" dirty="0" smtClean="0">
              <a:solidFill>
                <a:srgbClr val="FFFF00"/>
              </a:solidFill>
              <a:latin typeface="Wingdings 3" charset="2"/>
              <a:cs typeface="Wingdings 3" charset="2"/>
            </a:endParaRPr>
          </a:p>
          <a:p>
            <a:pPr marL="0" indent="0">
              <a:buNone/>
            </a:pPr>
            <a:r>
              <a:rPr lang="en-US" sz="3900" dirty="0" smtClean="0">
                <a:solidFill>
                  <a:srgbClr val="FFFF00"/>
                </a:solidFill>
                <a:latin typeface="Wingdings 3" charset="2"/>
                <a:cs typeface="Wingdings 3" charset="2"/>
              </a:rPr>
              <a:t>a</a:t>
            </a:r>
            <a:r>
              <a:rPr lang="en-US" sz="3900" dirty="0" smtClean="0">
                <a:solidFill>
                  <a:srgbClr val="FFFF00"/>
                </a:solidFill>
                <a:cs typeface="Wingdings 3" charset="2"/>
              </a:rPr>
              <a:t> </a:t>
            </a:r>
            <a:r>
              <a:rPr lang="en-US" sz="3900" i="1" dirty="0" smtClean="0">
                <a:solidFill>
                  <a:srgbClr val="FFFF00"/>
                </a:solidFill>
                <a:cs typeface="Wingdings 3" charset="2"/>
              </a:rPr>
              <a:t>Precision </a:t>
            </a:r>
            <a:r>
              <a:rPr lang="en-US" sz="3900" i="1" dirty="0">
                <a:solidFill>
                  <a:srgbClr val="FFFF00"/>
                </a:solidFill>
                <a:cs typeface="Wingdings 3" charset="2"/>
              </a:rPr>
              <a:t>M</a:t>
            </a:r>
            <a:r>
              <a:rPr lang="en-US" sz="3900" i="1" dirty="0" smtClean="0">
                <a:solidFill>
                  <a:srgbClr val="FFFF00"/>
                </a:solidFill>
                <a:cs typeface="Wingdings 3" charset="2"/>
              </a:rPr>
              <a:t>icroscopes for the </a:t>
            </a:r>
            <a:r>
              <a:rPr lang="en-US" sz="3900" i="1" dirty="0" smtClean="0">
                <a:solidFill>
                  <a:srgbClr val="FFFF00"/>
                </a:solidFill>
                <a:latin typeface="Symbol" charset="2"/>
                <a:cs typeface="Symbol" charset="2"/>
              </a:rPr>
              <a:t>n</a:t>
            </a:r>
            <a:r>
              <a:rPr lang="en-US" sz="3900" i="1" dirty="0" smtClean="0">
                <a:solidFill>
                  <a:srgbClr val="FFFF00"/>
                </a:solidFill>
                <a:cs typeface="Symbol" charset="2"/>
              </a:rPr>
              <a:t> sector</a:t>
            </a:r>
            <a:endParaRPr lang="en-US" sz="3900" i="1" dirty="0">
              <a:solidFill>
                <a:srgbClr val="FFFF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May 8,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IPAC15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17235-C917-8F48-A936-FEF3725D9AF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4282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722312" y="4406900"/>
            <a:ext cx="8421688" cy="1362075"/>
          </a:xfrm>
        </p:spPr>
        <p:txBody>
          <a:bodyPr/>
          <a:lstStyle/>
          <a:p>
            <a:r>
              <a:rPr lang="en-US" dirty="0" smtClean="0"/>
              <a:t>Neutrino </a:t>
            </a:r>
            <a:r>
              <a:rPr lang="en-US" dirty="0" err="1" smtClean="0"/>
              <a:t>FactorY</a:t>
            </a:r>
            <a:r>
              <a:rPr lang="en-US" dirty="0"/>
              <a:t> </a:t>
            </a:r>
            <a:r>
              <a:rPr lang="en-US" dirty="0" smtClean="0"/>
              <a:t>Concepts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May 8,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IPAC15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17235-C917-8F48-A936-FEF3725D9AF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766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Neutrino Factory Overview</a:t>
            </a:r>
            <a:endParaRPr lang="en-US" sz="3600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165100" y="939166"/>
            <a:ext cx="8921750" cy="5614034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Short Baseline NF</a:t>
            </a:r>
          </a:p>
          <a:p>
            <a:pPr lvl="1"/>
            <a:r>
              <a:rPr lang="en-US" dirty="0" smtClean="0">
                <a:solidFill>
                  <a:srgbClr val="FFFF00"/>
                </a:solidFill>
              </a:rPr>
              <a:t>nuSTORM</a:t>
            </a:r>
          </a:p>
          <a:p>
            <a:pPr lvl="2"/>
            <a:r>
              <a:rPr lang="en-US" sz="2100" dirty="0"/>
              <a:t>D</a:t>
            </a:r>
            <a:r>
              <a:rPr lang="en-US" sz="2100" dirty="0" smtClean="0"/>
              <a:t>efinitive measurement of sterile neutrinos</a:t>
            </a:r>
          </a:p>
          <a:p>
            <a:pPr lvl="2"/>
            <a:r>
              <a:rPr lang="en-US" sz="2100" dirty="0" smtClean="0"/>
              <a:t>Precision </a:t>
            </a:r>
            <a:r>
              <a:rPr lang="en-US" sz="2100" dirty="0" smtClean="0">
                <a:latin typeface="Symbol" charset="2"/>
                <a:cs typeface="Symbol" charset="2"/>
              </a:rPr>
              <a:t>n</a:t>
            </a:r>
            <a:r>
              <a:rPr lang="en-US" sz="2100" baseline="-25000" dirty="0" smtClean="0">
                <a:cs typeface="Symbol" charset="2"/>
              </a:rPr>
              <a:t>e</a:t>
            </a:r>
            <a:r>
              <a:rPr lang="en-US" sz="2100" dirty="0" smtClean="0">
                <a:cs typeface="Symbol" charset="2"/>
              </a:rPr>
              <a:t> cross-section measurements (systematics issue for long baseline </a:t>
            </a:r>
            <a:r>
              <a:rPr lang="en-US" sz="2100" dirty="0" err="1" smtClean="0">
                <a:cs typeface="Symbol" charset="2"/>
              </a:rPr>
              <a:t>SuperBeam</a:t>
            </a:r>
            <a:r>
              <a:rPr lang="en-US" sz="2100" dirty="0" smtClean="0">
                <a:cs typeface="Symbol" charset="2"/>
              </a:rPr>
              <a:t> experiments)</a:t>
            </a:r>
          </a:p>
          <a:p>
            <a:pPr lvl="2"/>
            <a:r>
              <a:rPr lang="en-US" sz="2100" dirty="0">
                <a:cs typeface="Symbol" charset="2"/>
              </a:rPr>
              <a:t>W</a:t>
            </a:r>
            <a:r>
              <a:rPr lang="en-US" sz="2100" dirty="0" smtClean="0">
                <a:cs typeface="Symbol" charset="2"/>
              </a:rPr>
              <a:t>ould serve as an HEP muon accelerator proving ground…</a:t>
            </a:r>
            <a:endParaRPr lang="en-US" sz="2100" dirty="0" smtClean="0"/>
          </a:p>
          <a:p>
            <a:pPr lvl="1"/>
            <a:endParaRPr lang="en-US" dirty="0"/>
          </a:p>
          <a:p>
            <a:r>
              <a:rPr lang="en-US" dirty="0" smtClean="0"/>
              <a:t>Long Baseline NF with a Magnetized Detector</a:t>
            </a:r>
          </a:p>
          <a:p>
            <a:pPr lvl="1"/>
            <a:r>
              <a:rPr lang="en-US" dirty="0" smtClean="0"/>
              <a:t>IDS-NF (International Design Study for a Neutrino Factory)</a:t>
            </a:r>
          </a:p>
          <a:p>
            <a:pPr lvl="2"/>
            <a:r>
              <a:rPr lang="en-US" sz="2100" dirty="0" smtClean="0"/>
              <a:t>10 GeV muon storage ring optimized for 1500-2500km baselines</a:t>
            </a:r>
          </a:p>
          <a:p>
            <a:pPr lvl="2"/>
            <a:r>
              <a:rPr lang="en-US" sz="2100" dirty="0" smtClean="0"/>
              <a:t>“Generic” design (</a:t>
            </a:r>
            <a:r>
              <a:rPr lang="en-US" sz="2100" dirty="0" err="1" smtClean="0"/>
              <a:t>ie</a:t>
            </a:r>
            <a:r>
              <a:rPr lang="en-US" sz="2100" dirty="0" smtClean="0"/>
              <a:t>, not site-specific)</a:t>
            </a:r>
          </a:p>
          <a:p>
            <a:pPr lvl="2"/>
            <a:endParaRPr lang="en-US" sz="1100" dirty="0" smtClean="0"/>
          </a:p>
          <a:p>
            <a:pPr lvl="1"/>
            <a:r>
              <a:rPr lang="en-US" dirty="0" smtClean="0">
                <a:solidFill>
                  <a:srgbClr val="FFFF00"/>
                </a:solidFill>
              </a:rPr>
              <a:t>NuMAX </a:t>
            </a:r>
            <a:r>
              <a:rPr lang="en-US" dirty="0" smtClean="0"/>
              <a:t> (</a:t>
            </a:r>
            <a:r>
              <a:rPr lang="en-US" dirty="0" smtClean="0">
                <a:solidFill>
                  <a:srgbClr val="FFFF00"/>
                </a:solidFill>
              </a:rPr>
              <a:t>N</a:t>
            </a:r>
            <a:r>
              <a:rPr lang="en-US" dirty="0" smtClean="0"/>
              <a:t>e</a:t>
            </a:r>
            <a:r>
              <a:rPr lang="en-US" dirty="0" smtClean="0">
                <a:solidFill>
                  <a:srgbClr val="FFFF00"/>
                </a:solidFill>
              </a:rPr>
              <a:t>u</a:t>
            </a:r>
            <a:r>
              <a:rPr lang="en-US" dirty="0" smtClean="0"/>
              <a:t>trinos from a </a:t>
            </a:r>
            <a:r>
              <a:rPr lang="en-US" dirty="0" smtClean="0">
                <a:solidFill>
                  <a:srgbClr val="FFFF00"/>
                </a:solidFill>
              </a:rPr>
              <a:t>M</a:t>
            </a:r>
            <a:r>
              <a:rPr lang="en-US" dirty="0" smtClean="0"/>
              <a:t>uon </a:t>
            </a:r>
            <a:r>
              <a:rPr lang="en-US" dirty="0" smtClean="0">
                <a:solidFill>
                  <a:srgbClr val="FFFF00"/>
                </a:solidFill>
              </a:rPr>
              <a:t>A</a:t>
            </a:r>
            <a:r>
              <a:rPr lang="en-US" dirty="0" smtClean="0"/>
              <a:t>ccelerator </a:t>
            </a:r>
            <a:r>
              <a:rPr lang="en-US" dirty="0" err="1" smtClean="0"/>
              <a:t>Comple</a:t>
            </a:r>
            <a:r>
              <a:rPr lang="en-US" dirty="0" err="1" smtClean="0">
                <a:solidFill>
                  <a:srgbClr val="FFFF00"/>
                </a:solidFill>
              </a:rPr>
              <a:t>X</a:t>
            </a:r>
            <a:r>
              <a:rPr lang="en-US" dirty="0" smtClean="0"/>
              <a:t>)</a:t>
            </a:r>
          </a:p>
          <a:p>
            <a:pPr lvl="2"/>
            <a:r>
              <a:rPr lang="en-US" sz="2100" dirty="0" smtClean="0"/>
              <a:t>Site-specific:  FNAL </a:t>
            </a:r>
            <a:r>
              <a:rPr lang="en-US" sz="2100" dirty="0" smtClean="0">
                <a:latin typeface="Wingdings 3" charset="2"/>
                <a:cs typeface="Wingdings 3" charset="2"/>
              </a:rPr>
              <a:t>a</a:t>
            </a:r>
            <a:r>
              <a:rPr lang="en-US" sz="2100" dirty="0" smtClean="0">
                <a:cs typeface="Wingdings 3" charset="2"/>
              </a:rPr>
              <a:t> SURF  (1300km baseline)</a:t>
            </a:r>
            <a:endParaRPr lang="en-US" sz="2100" dirty="0" smtClean="0"/>
          </a:p>
          <a:p>
            <a:pPr lvl="2"/>
            <a:r>
              <a:rPr lang="en-US" sz="2100" dirty="0" smtClean="0"/>
              <a:t>4-6 GeV beam energy optimized for CP studies </a:t>
            </a:r>
          </a:p>
          <a:p>
            <a:pPr lvl="3"/>
            <a:r>
              <a:rPr lang="en-US" sz="1900" dirty="0" smtClean="0"/>
              <a:t>Flexibility to allow for other operating energies</a:t>
            </a:r>
          </a:p>
          <a:p>
            <a:pPr lvl="2"/>
            <a:r>
              <a:rPr lang="en-US" sz="2100" dirty="0"/>
              <a:t>C</a:t>
            </a:r>
            <a:r>
              <a:rPr lang="en-US" sz="2100" dirty="0" smtClean="0"/>
              <a:t>an provide an ongoing short baseline measurement option</a:t>
            </a:r>
          </a:p>
          <a:p>
            <a:pPr lvl="2"/>
            <a:r>
              <a:rPr lang="en-US" sz="2100" dirty="0" smtClean="0"/>
              <a:t>Detector options</a:t>
            </a:r>
          </a:p>
          <a:p>
            <a:pPr lvl="3"/>
            <a:r>
              <a:rPr lang="en-US" sz="1900" dirty="0" smtClean="0"/>
              <a:t>Magnetized LAr is the goal</a:t>
            </a:r>
          </a:p>
          <a:p>
            <a:pPr lvl="3"/>
            <a:r>
              <a:rPr lang="en-US" sz="1900" dirty="0" smtClean="0"/>
              <a:t>Magnetized iron provides equivalent CP sensitivities using ~3x the mass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smtClean="0"/>
              <a:t>May 8, 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IPAC15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8863F-9730-A244-9B23-8257BEF97903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54590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FNAL_MAP_R2">
  <a:themeElements>
    <a:clrScheme name="Elemental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FNAL_MAP_R2">
  <a:themeElements>
    <a:clrScheme name="Elemental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2_Blank">
  <a:themeElements>
    <a:clrScheme name="SLAC_RevisedPalette_2012">
      <a:dk1>
        <a:srgbClr val="000000"/>
      </a:dk1>
      <a:lt1>
        <a:sysClr val="window" lastClr="FFFFFF"/>
      </a:lt1>
      <a:dk2>
        <a:srgbClr val="E17000"/>
      </a:dk2>
      <a:lt2>
        <a:srgbClr val="A4001D"/>
      </a:lt2>
      <a:accent1>
        <a:srgbClr val="A4001D"/>
      </a:accent1>
      <a:accent2>
        <a:srgbClr val="E17000"/>
      </a:accent2>
      <a:accent3>
        <a:srgbClr val="4D4F53"/>
      </a:accent3>
      <a:accent4>
        <a:srgbClr val="545455"/>
      </a:accent4>
      <a:accent5>
        <a:srgbClr val="0099CC"/>
      </a:accent5>
      <a:accent6>
        <a:srgbClr val="69BE28"/>
      </a:accent6>
      <a:hlink>
        <a:srgbClr val="A4001D"/>
      </a:hlink>
      <a:folHlink>
        <a:srgbClr val="A4001D"/>
      </a:folHlink>
    </a:clrScheme>
    <a:fontScheme name="TH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FNAL_MAP_R2">
  <a:themeElements>
    <a:clrScheme name="Elemental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FNAL_MAP_R2.potx</Template>
  <TotalTime>31988</TotalTime>
  <Words>1506</Words>
  <Application>Microsoft Macintosh PowerPoint</Application>
  <PresentationFormat>On-screen Show (4:3)</PresentationFormat>
  <Paragraphs>400</Paragraphs>
  <Slides>37</Slides>
  <Notes>1</Notes>
  <HiddenSlides>0</HiddenSlides>
  <MMClips>0</MMClips>
  <ScaleCrop>false</ScaleCrop>
  <HeadingPairs>
    <vt:vector size="6" baseType="variant">
      <vt:variant>
        <vt:lpstr>Theme</vt:lpstr>
      </vt:variant>
      <vt:variant>
        <vt:i4>4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2" baseType="lpstr">
      <vt:lpstr>FNAL_MAP_R2</vt:lpstr>
      <vt:lpstr>1_FNAL_MAP_R2</vt:lpstr>
      <vt:lpstr>2_Blank</vt:lpstr>
      <vt:lpstr>2_FNAL_MAP_R2</vt:lpstr>
      <vt:lpstr>Equation</vt:lpstr>
      <vt:lpstr>Muon Accelerators: R&amp;D Towards Future Neutrino Factory &amp;  Lepton Collider Capabilities  </vt:lpstr>
      <vt:lpstr>Muon Accelerators for HEP</vt:lpstr>
      <vt:lpstr>Outline</vt:lpstr>
      <vt:lpstr>Why Neutrino Factories?</vt:lpstr>
      <vt:lpstr>The Key Issues</vt:lpstr>
      <vt:lpstr>Performance Benefits from Precision n Sources</vt:lpstr>
      <vt:lpstr>Microscopes for the n Sector</vt:lpstr>
      <vt:lpstr>Neutrino FactorY Concepts</vt:lpstr>
      <vt:lpstr>Neutrino Factory Overview</vt:lpstr>
      <vt:lpstr>nSTORM</vt:lpstr>
      <vt:lpstr>n Beams at nuSTORM p+   m+ + nm</vt:lpstr>
      <vt:lpstr>n Beams at nuSTORM m+   e+ + ne + nm-bar</vt:lpstr>
      <vt:lpstr>nuSTORM and dcp coverage @ DUNE</vt:lpstr>
      <vt:lpstr>nStorm as an R&amp;D platform</vt:lpstr>
      <vt:lpstr>The Long Baseline Neutrino Factory</vt:lpstr>
      <vt:lpstr>The MAP Muon Accelerator Staging Study a NuMAX </vt:lpstr>
      <vt:lpstr>MASS NF Parameters</vt:lpstr>
      <vt:lpstr>PowerPoint Presentation</vt:lpstr>
      <vt:lpstr>Going Beyond Neutrino Factory Capabilities</vt:lpstr>
      <vt:lpstr>Features of the Muon Collider</vt:lpstr>
      <vt:lpstr>Muon Colliders extending high energy frontier with potential of considerable power savings</vt:lpstr>
      <vt:lpstr>Muon Collider Parameters</vt:lpstr>
      <vt:lpstr>The MAP R&amp;D effort</vt:lpstr>
      <vt:lpstr>NF/MC Synergies</vt:lpstr>
      <vt:lpstr>Accelerator R&amp;D Effort (U.S. MAP)</vt:lpstr>
      <vt:lpstr>Target &amp; Front End Progress</vt:lpstr>
      <vt:lpstr>Muon Ionization Cooling</vt:lpstr>
      <vt:lpstr>Muon Ionization Cooling (Design)</vt:lpstr>
      <vt:lpstr>Muon Ionization Cooling (Design)</vt:lpstr>
      <vt:lpstr>Muon Ionization Cooling</vt:lpstr>
      <vt:lpstr>Cooling Technology R&amp;D</vt:lpstr>
      <vt:lpstr>MICE Demonstration @ RAL</vt:lpstr>
      <vt:lpstr>MICE Installation/Commissioning</vt:lpstr>
      <vt:lpstr>Acceleration Chain</vt:lpstr>
      <vt:lpstr>Muon Rings</vt:lpstr>
      <vt:lpstr>Conclusion</vt:lpstr>
      <vt:lpstr>Concluding Remarks</vt:lpstr>
    </vt:vector>
  </TitlesOfParts>
  <Manager/>
  <Company>Fermilab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Mark Palmer</dc:creator>
  <cp:keywords/>
  <dc:description/>
  <cp:lastModifiedBy>Mark Palmer</cp:lastModifiedBy>
  <cp:revision>398</cp:revision>
  <cp:lastPrinted>2014-06-14T09:10:13Z</cp:lastPrinted>
  <dcterms:created xsi:type="dcterms:W3CDTF">2012-01-28T14:57:36Z</dcterms:created>
  <dcterms:modified xsi:type="dcterms:W3CDTF">2015-04-28T20:29:04Z</dcterms:modified>
  <cp:category/>
</cp:coreProperties>
</file>