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8"/>
  </p:notesMasterIdLst>
  <p:handoutMasterIdLst>
    <p:handoutMasterId r:id="rId19"/>
  </p:handoutMasterIdLst>
  <p:sldIdLst>
    <p:sldId id="265" r:id="rId3"/>
    <p:sldId id="336" r:id="rId4"/>
    <p:sldId id="339" r:id="rId5"/>
    <p:sldId id="348" r:id="rId6"/>
    <p:sldId id="347" r:id="rId7"/>
    <p:sldId id="353" r:id="rId8"/>
    <p:sldId id="343" r:id="rId9"/>
    <p:sldId id="344" r:id="rId10"/>
    <p:sldId id="355" r:id="rId11"/>
    <p:sldId id="354" r:id="rId12"/>
    <p:sldId id="345" r:id="rId13"/>
    <p:sldId id="352" r:id="rId14"/>
    <p:sldId id="349" r:id="rId15"/>
    <p:sldId id="350" r:id="rId16"/>
    <p:sldId id="342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3" d="100"/>
          <a:sy n="83" d="100"/>
        </p:scale>
        <p:origin x="-104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A4832827-9855-4845-9A74-68DDE5440D5D}" type="datetimeFigureOut">
              <a:rPr lang="en-US"/>
              <a:pPr>
                <a:defRPr/>
              </a:pPr>
              <a:t>8/2/15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BC8098D-DFAC-B442-A701-666DEEFF36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3059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C7E556AC-776E-AC4D-AB63-1D02E2B8B247}" type="datetimeFigureOut">
              <a:rPr lang="en-US"/>
              <a:pPr>
                <a:defRPr/>
              </a:pPr>
              <a:t>8/2/15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F409B20D-5767-224E-BE68-305AA76913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737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49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fld id="{ABFFA2B5-214A-3244-BFB2-4F6ECBC00C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53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D0B71-276F-734B-B52A-DB4D336D11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9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788A4-1AF8-BE42-8861-58938FDFB5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36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BDA2C-A903-4745-9A9B-686F3B439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37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68660-B224-C64D-83FD-2B03EC66F5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476CB-D86E-584F-9832-C857BE259A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7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08E34-E55C-5047-919C-ADE7F6C75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58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2C6B0-F7C0-5B4E-9D2B-CA52AB583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1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theme" Target="../theme/theme2.xml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r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0D23E016-0A26-4E4D-B10A-F5A9F92BB0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charset="0"/>
                <a:cs typeface="Helvetica" charset="0"/>
              </a:defRPr>
            </a:lvl1pPr>
          </a:lstStyle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</a:defRPr>
            </a:lvl1pPr>
          </a:lstStyle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</a:defRPr>
            </a:lvl1pPr>
          </a:lstStyle>
          <a:p>
            <a:pPr>
              <a:defRPr/>
            </a:pPr>
            <a:fld id="{0F372B5E-44D0-964C-9100-995D8DFDD4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eb.fnal.gov/project/ArtDoc/Shared%20Documents/art-documentation.pdf" TargetMode="External"/><Relationship Id="rId3" Type="http://schemas.openxmlformats.org/officeDocument/2006/relationships/hyperlink" Target="https://web.fnal.gov/project/ArtDoc/SitePages/documentation.asp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eb.fnal.gov/project/ArtDoc/SitePages/documentation.asp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eb.fnal.gov/project/ArtDoc/SitePages/documentation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Helvetica" charset="0"/>
              </a:rPr>
              <a:t>Session 7: </a:t>
            </a:r>
            <a:br>
              <a:rPr lang="en-US" dirty="0" smtClean="0">
                <a:latin typeface="Helvetica" charset="0"/>
              </a:rPr>
            </a:br>
            <a:r>
              <a:rPr lang="en-US" dirty="0" smtClean="0">
                <a:latin typeface="Helvetica" charset="0"/>
              </a:rPr>
              <a:t>More Module Interface</a:t>
            </a:r>
            <a:endParaRPr lang="en-US" dirty="0">
              <a:latin typeface="Helvetica" charset="0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Helvetica" charset="0"/>
              </a:rPr>
              <a:t>Rob Kutschke</a:t>
            </a:r>
            <a:endParaRPr lang="en-US" dirty="0">
              <a:latin typeface="Helvetica" charset="0"/>
            </a:endParaRPr>
          </a:p>
          <a:p>
            <a:r>
              <a:rPr lang="en-US" i="1" dirty="0" smtClean="0">
                <a:latin typeface="Helvetica" charset="0"/>
              </a:rPr>
              <a:t>art</a:t>
            </a:r>
            <a:r>
              <a:rPr lang="en-US" dirty="0" smtClean="0">
                <a:latin typeface="Helvetica" charset="0"/>
              </a:rPr>
              <a:t> and </a:t>
            </a:r>
            <a:r>
              <a:rPr lang="en-US" dirty="0" err="1" smtClean="0">
                <a:latin typeface="Helvetica" charset="0"/>
              </a:rPr>
              <a:t>LArSoft</a:t>
            </a:r>
            <a:r>
              <a:rPr lang="en-US" dirty="0" smtClean="0">
                <a:latin typeface="Helvetica" charset="0"/>
              </a:rPr>
              <a:t> Course</a:t>
            </a:r>
            <a:endParaRPr lang="en-US" dirty="0">
              <a:latin typeface="Helvetica" charset="0"/>
            </a:endParaRPr>
          </a:p>
          <a:p>
            <a:r>
              <a:rPr lang="en-US" dirty="0" smtClean="0">
                <a:latin typeface="Helvetica" charset="0"/>
              </a:rPr>
              <a:t>August 4, 2015</a:t>
            </a:r>
            <a:endParaRPr lang="en-US" dirty="0">
              <a:latin typeface="Helvetica" charset="0"/>
            </a:endParaRPr>
          </a:p>
          <a:p>
            <a:endParaRPr lang="en-US" dirty="0"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so Far?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70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Hints on Navigating the Giant PDF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page</a:t>
            </a:r>
          </a:p>
          <a:p>
            <a:r>
              <a:rPr lang="en-US" dirty="0" smtClean="0"/>
              <a:t>Blank page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List of Chapters </a:t>
            </a:r>
            <a:r>
              <a:rPr lang="en-US" dirty="0" smtClean="0"/>
              <a:t>(3 pages long)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Detailed Table of Contents </a:t>
            </a:r>
            <a:r>
              <a:rPr lang="en-US" dirty="0" smtClean="0"/>
              <a:t>(16 pages long)</a:t>
            </a:r>
          </a:p>
          <a:p>
            <a:r>
              <a:rPr lang="en-US" dirty="0" smtClean="0"/>
              <a:t>Everything is internally hyperlinked:</a:t>
            </a:r>
          </a:p>
          <a:p>
            <a:pPr lvl="1"/>
            <a:r>
              <a:rPr lang="en-US" dirty="0" smtClean="0"/>
              <a:t>Page numbers in the TOC, and index</a:t>
            </a:r>
          </a:p>
          <a:p>
            <a:pPr lvl="1"/>
            <a:r>
              <a:rPr lang="en-US" dirty="0" smtClean="0"/>
              <a:t>Table, Listing, Figure and Section cross-references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Configure your browser to highlight hyperlinks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Many PDF browsers have </a:t>
            </a:r>
            <a:r>
              <a:rPr lang="en-US" dirty="0" smtClean="0">
                <a:solidFill>
                  <a:srgbClr val="FF0000"/>
                </a:solidFill>
              </a:rPr>
              <a:t>previous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next</a:t>
            </a:r>
            <a:r>
              <a:rPr lang="en-US" dirty="0" smtClean="0"/>
              <a:t> buttons</a:t>
            </a:r>
          </a:p>
          <a:p>
            <a:pPr lvl="1"/>
            <a:r>
              <a:rPr lang="en-US" dirty="0" smtClean="0"/>
              <a:t>MAC Safari</a:t>
            </a:r>
          </a:p>
          <a:p>
            <a:pPr lvl="2"/>
            <a:r>
              <a:rPr lang="en-US" dirty="0" smtClean="0"/>
              <a:t>Back:       Apple-[ </a:t>
            </a:r>
          </a:p>
          <a:p>
            <a:pPr lvl="2"/>
            <a:r>
              <a:rPr lang="en-US" dirty="0" smtClean="0"/>
              <a:t>Forward:  Apple-]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141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7"/>
            <a:ext cx="8672513" cy="1623954"/>
          </a:xfrm>
        </p:spPr>
        <p:txBody>
          <a:bodyPr/>
          <a:lstStyle/>
          <a:p>
            <a:r>
              <a:rPr lang="en-US" dirty="0" smtClean="0"/>
              <a:t>Start to work on Chapter 13 (Exercise 3) in </a:t>
            </a:r>
            <a:r>
              <a:rPr lang="en-US" dirty="0" smtClean="0"/>
              <a:t>the are workbook </a:t>
            </a:r>
            <a:r>
              <a:rPr lang="en-US" dirty="0" err="1" smtClean="0"/>
              <a:t>writeup</a:t>
            </a:r>
            <a:endParaRPr lang="en-US" dirty="0" smtClean="0"/>
          </a:p>
          <a:p>
            <a:pPr lvl="1"/>
            <a:r>
              <a:rPr lang="en-US" sz="2400" dirty="0">
                <a:hlinkClick r:id="rId2"/>
              </a:rPr>
              <a:t>https://web.fnal.gov/project/ArtDoc/Shared%20Documents/art-</a:t>
            </a:r>
            <a:r>
              <a:rPr lang="en-US" sz="2400" dirty="0" smtClean="0">
                <a:hlinkClick r:id="rId2"/>
              </a:rPr>
              <a:t>documentation.pdf</a:t>
            </a:r>
            <a:endParaRPr lang="en-US" dirty="0"/>
          </a:p>
          <a:p>
            <a:pPr lvl="1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3481446"/>
            <a:ext cx="8672513" cy="25383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My </a:t>
            </a:r>
            <a:r>
              <a:rPr lang="en-US" dirty="0" err="1" smtClean="0"/>
              <a:t>Powerpoint</a:t>
            </a:r>
            <a:r>
              <a:rPr lang="en-US" dirty="0" smtClean="0"/>
              <a:t> is flakey.</a:t>
            </a:r>
          </a:p>
          <a:p>
            <a:r>
              <a:rPr lang="en-US" dirty="0" smtClean="0"/>
              <a:t>If the above link fails or if it display </a:t>
            </a:r>
            <a:r>
              <a:rPr lang="en-US" dirty="0" err="1" smtClean="0"/>
              <a:t>pdf</a:t>
            </a:r>
            <a:r>
              <a:rPr lang="en-US" dirty="0" smtClean="0"/>
              <a:t> as text, try:</a:t>
            </a:r>
          </a:p>
          <a:p>
            <a:pPr lvl="1"/>
            <a:r>
              <a:rPr lang="en-US" sz="1800" dirty="0" smtClean="0">
                <a:hlinkClick r:id="rId3"/>
              </a:rPr>
              <a:t>https://web.fnal.gov/project/ArtDoc/SitePages/documentation.aspx</a:t>
            </a:r>
            <a:endParaRPr lang="en-US" sz="1800" dirty="0" smtClean="0"/>
          </a:p>
          <a:p>
            <a:pPr lvl="1"/>
            <a:r>
              <a:rPr lang="en-US" dirty="0" smtClean="0"/>
              <a:t>Under latest releases, click on the document with the highest version number. </a:t>
            </a:r>
          </a:p>
          <a:p>
            <a:r>
              <a:rPr lang="en-US" dirty="0" smtClean="0"/>
              <a:t>If both links fail, mouse in the </a:t>
            </a:r>
            <a:r>
              <a:rPr lang="en-US" dirty="0" err="1" smtClean="0"/>
              <a:t>url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47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Slides: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50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section 3.6.4 of the </a:t>
            </a:r>
            <a:r>
              <a:rPr lang="en-US" dirty="0">
                <a:hlinkClick r:id="rId2"/>
              </a:rPr>
              <a:t>art workbook </a:t>
            </a:r>
            <a:r>
              <a:rPr lang="en-US" dirty="0" smtClean="0">
                <a:hlinkClick r:id="rId2"/>
              </a:rPr>
              <a:t>writeup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The unit of event-data that is managed by </a:t>
            </a:r>
            <a:r>
              <a:rPr lang="en-US" i="1" dirty="0" smtClean="0"/>
              <a:t>art</a:t>
            </a:r>
          </a:p>
          <a:p>
            <a:pPr lvl="1"/>
            <a:r>
              <a:rPr lang="en-US" dirty="0" smtClean="0"/>
              <a:t>More precisely by art::Event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Raw data is often one data product per sub-system</a:t>
            </a:r>
          </a:p>
          <a:p>
            <a:pPr lvl="1"/>
            <a:r>
              <a:rPr lang="en-US" dirty="0" smtClean="0"/>
              <a:t>Each module in the reconstruction chain will create one or more data products.</a:t>
            </a:r>
          </a:p>
          <a:p>
            <a:pPr lvl="2"/>
            <a:r>
              <a:rPr lang="en-US" dirty="0" smtClean="0"/>
              <a:t>Unpacked hits for each subsystem</a:t>
            </a:r>
          </a:p>
          <a:p>
            <a:pPr lvl="2"/>
            <a:r>
              <a:rPr lang="en-US" dirty="0" smtClean="0"/>
              <a:t>Reconstructed tracks, showers, jets, electrons, </a:t>
            </a:r>
            <a:r>
              <a:rPr lang="en-US" dirty="0" err="1" smtClean="0"/>
              <a:t>muons</a:t>
            </a:r>
            <a:r>
              <a:rPr lang="en-US" dirty="0" smtClean="0"/>
              <a:t> ….</a:t>
            </a:r>
          </a:p>
          <a:p>
            <a:pPr lvl="2"/>
            <a:r>
              <a:rPr lang="en-US" dirty="0" smtClean="0"/>
              <a:t>Reconstructed neutrino interactions</a:t>
            </a:r>
          </a:p>
          <a:p>
            <a:pPr lvl="3"/>
            <a:r>
              <a:rPr lang="en-US" dirty="0" smtClean="0"/>
              <a:t>Sometimes called “events”, just to create more confusion …</a:t>
            </a:r>
          </a:p>
          <a:p>
            <a:pPr lvl="1"/>
            <a:r>
              <a:rPr lang="en-US" dirty="0" smtClean="0"/>
              <a:t>The simulation chain will create many data products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Assembly Line Metaphor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72513" cy="4987867"/>
          </a:xfrm>
        </p:spPr>
        <p:txBody>
          <a:bodyPr/>
          <a:lstStyle/>
          <a:p>
            <a:r>
              <a:rPr lang="en-US" i="1" dirty="0"/>
              <a:t>a</a:t>
            </a:r>
            <a:r>
              <a:rPr lang="en-US" i="1" dirty="0" smtClean="0"/>
              <a:t>rt</a:t>
            </a:r>
            <a:r>
              <a:rPr lang="en-US" dirty="0" smtClean="0"/>
              <a:t> is like an assembly line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Courier"/>
              </a:rPr>
              <a:t>art::Event </a:t>
            </a:r>
            <a:r>
              <a:rPr lang="en-US" dirty="0" smtClean="0"/>
              <a:t>is the product being built</a:t>
            </a:r>
          </a:p>
          <a:p>
            <a:r>
              <a:rPr lang="en-US" dirty="0" smtClean="0"/>
              <a:t>Each function in each module is a work station along the line</a:t>
            </a:r>
          </a:p>
          <a:p>
            <a:r>
              <a:rPr lang="en-US" i="1" dirty="0" smtClean="0"/>
              <a:t>art</a:t>
            </a:r>
            <a:r>
              <a:rPr lang="en-US" dirty="0" smtClean="0"/>
              <a:t>’s job is to make sure that the product (the </a:t>
            </a:r>
            <a:r>
              <a:rPr lang="en-US" dirty="0" smtClean="0">
                <a:latin typeface="Courier"/>
              </a:rPr>
              <a:t>art::Event</a:t>
            </a:r>
            <a:r>
              <a:rPr lang="en-US" dirty="0" smtClean="0"/>
              <a:t>) gets to each work station (functions supplied by modules) in the right order.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06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Day 2!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915400" cy="4987867"/>
          </a:xfrm>
        </p:spPr>
        <p:txBody>
          <a:bodyPr/>
          <a:lstStyle/>
          <a:p>
            <a:r>
              <a:rPr lang="en-US" dirty="0" smtClean="0"/>
              <a:t>Yesterday, you:</a:t>
            </a:r>
          </a:p>
          <a:p>
            <a:pPr lvl="1"/>
            <a:r>
              <a:rPr lang="en-US" dirty="0" smtClean="0"/>
              <a:t>Followed the site specific setup procedure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latin typeface="Courier"/>
              </a:rPr>
              <a:t>source /products/</a:t>
            </a:r>
            <a:r>
              <a:rPr lang="en-US" dirty="0" err="1" smtClean="0">
                <a:solidFill>
                  <a:srgbClr val="FF0000"/>
                </a:solidFill>
                <a:latin typeface="Courier"/>
              </a:rPr>
              <a:t>course_setup.sh</a:t>
            </a:r>
            <a:endParaRPr lang="en-US" dirty="0" smtClean="0">
              <a:solidFill>
                <a:srgbClr val="FF0000"/>
              </a:solidFill>
              <a:latin typeface="Courier"/>
            </a:endParaRPr>
          </a:p>
          <a:p>
            <a:pPr lvl="1"/>
            <a:r>
              <a:rPr lang="en-US" dirty="0"/>
              <a:t>S</a:t>
            </a:r>
            <a:r>
              <a:rPr lang="en-US" dirty="0" smtClean="0"/>
              <a:t>ource window: cloned a repository and </a:t>
            </a:r>
            <a:r>
              <a:rPr lang="en-US" dirty="0"/>
              <a:t>c</a:t>
            </a:r>
            <a:r>
              <a:rPr lang="en-US" dirty="0" smtClean="0"/>
              <a:t>hecked out a branch</a:t>
            </a:r>
          </a:p>
          <a:p>
            <a:pPr lvl="1"/>
            <a:r>
              <a:rPr lang="en-US" dirty="0" smtClean="0"/>
              <a:t>Build window: built and ran code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How to continue after logging out and back in:</a:t>
            </a:r>
          </a:p>
          <a:p>
            <a:pPr lvl="1"/>
            <a:r>
              <a:rPr lang="en-US" dirty="0" smtClean="0"/>
              <a:t>See Chapter 11 of the </a:t>
            </a:r>
            <a:r>
              <a:rPr lang="en-US" dirty="0" smtClean="0">
                <a:hlinkClick r:id="rId2"/>
              </a:rPr>
              <a:t>art workbook writeup</a:t>
            </a:r>
            <a:r>
              <a:rPr lang="en-US" dirty="0" smtClean="0"/>
              <a:t> (2 pages)</a:t>
            </a:r>
          </a:p>
          <a:p>
            <a:pPr lvl="2"/>
            <a:r>
              <a:rPr lang="en-US" dirty="0"/>
              <a:t>Follow the site specific setup </a:t>
            </a:r>
            <a:r>
              <a:rPr lang="en-US" dirty="0" smtClean="0"/>
              <a:t>procedure.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Open source and build windows</a:t>
            </a:r>
          </a:p>
          <a:p>
            <a:pPr lvl="2"/>
            <a:r>
              <a:rPr lang="en-US" dirty="0" smtClean="0">
                <a:latin typeface="Courier"/>
              </a:rPr>
              <a:t>source</a:t>
            </a:r>
            <a:r>
              <a:rPr lang="en-US" dirty="0" smtClean="0"/>
              <a:t> one setup script in each of the source and build windows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ontinue to work on the previous exercise or start a new one.</a:t>
            </a:r>
          </a:p>
          <a:p>
            <a:pPr lvl="1"/>
            <a:r>
              <a:rPr lang="en-US" dirty="0" smtClean="0"/>
              <a:t>(</a:t>
            </a:r>
            <a:r>
              <a:rPr lang="en-US" dirty="0" smtClean="0">
                <a:solidFill>
                  <a:schemeClr val="tx2"/>
                </a:solidFill>
              </a:rPr>
              <a:t>Note the two meanings of “source”; is it clear?)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9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The Event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7"/>
            <a:ext cx="8672513" cy="1700153"/>
          </a:xfrm>
        </p:spPr>
        <p:txBody>
          <a:bodyPr/>
          <a:lstStyle/>
          <a:p>
            <a:r>
              <a:rPr lang="en-US" dirty="0" smtClean="0"/>
              <a:t>Your experiment groups </a:t>
            </a:r>
            <a:r>
              <a:rPr lang="en-US" dirty="0"/>
              <a:t>e</a:t>
            </a:r>
            <a:r>
              <a:rPr lang="en-US" dirty="0" smtClean="0"/>
              <a:t>vents into runs and </a:t>
            </a:r>
            <a:r>
              <a:rPr lang="en-US" dirty="0" err="1" smtClean="0"/>
              <a:t>subruns</a:t>
            </a:r>
            <a:endParaRPr lang="en-US" dirty="0" smtClean="0"/>
          </a:p>
          <a:p>
            <a:pPr lvl="1"/>
            <a:r>
              <a:rPr lang="en-US" dirty="0" smtClean="0"/>
              <a:t>Your experiment the meaning of a run or </a:t>
            </a:r>
            <a:r>
              <a:rPr lang="en-US" dirty="0" err="1" smtClean="0"/>
              <a:t>subrun</a:t>
            </a:r>
            <a:endParaRPr lang="en-US" dirty="0" smtClean="0"/>
          </a:p>
          <a:p>
            <a:pPr lvl="1"/>
            <a:r>
              <a:rPr lang="en-US" dirty="0" smtClean="0"/>
              <a:t>Art provides bookkeeping tools to help manage them</a:t>
            </a:r>
          </a:p>
          <a:p>
            <a:r>
              <a:rPr lang="en-US" dirty="0" smtClean="0"/>
              <a:t>A short </a:t>
            </a:r>
            <a:r>
              <a:rPr lang="en-US" i="1" dirty="0" smtClean="0"/>
              <a:t>art </a:t>
            </a:r>
            <a:r>
              <a:rPr lang="en-US" dirty="0" smtClean="0"/>
              <a:t>job might see the following: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1484"/>
            <a:ext cx="9144000" cy="1034716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3938647"/>
            <a:ext cx="8672513" cy="2309753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longer </a:t>
            </a:r>
            <a:r>
              <a:rPr lang="en-US" i="1" dirty="0"/>
              <a:t>art</a:t>
            </a:r>
            <a:r>
              <a:rPr lang="en-US" dirty="0"/>
              <a:t> job </a:t>
            </a:r>
            <a:r>
              <a:rPr lang="en-US" dirty="0" smtClean="0"/>
              <a:t>might see many runs, many </a:t>
            </a:r>
            <a:r>
              <a:rPr lang="en-US" dirty="0" err="1" smtClean="0"/>
              <a:t>subruns</a:t>
            </a:r>
            <a:r>
              <a:rPr lang="en-US" dirty="0" smtClean="0"/>
              <a:t> per run and many events per </a:t>
            </a:r>
            <a:r>
              <a:rPr lang="en-US" dirty="0" err="1" smtClean="0"/>
              <a:t>subrun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I read all of my data to choose very rare but very interesting events (a sparse skim), I might have many runs and </a:t>
            </a:r>
            <a:r>
              <a:rPr lang="en-US" dirty="0" err="1" smtClean="0"/>
              <a:t>subruns</a:t>
            </a:r>
            <a:r>
              <a:rPr lang="en-US" dirty="0" smtClean="0"/>
              <a:t> with zero events!</a:t>
            </a:r>
          </a:p>
          <a:p>
            <a:r>
              <a:rPr lang="en-US" i="1" dirty="0" smtClean="0"/>
              <a:t>art </a:t>
            </a:r>
            <a:r>
              <a:rPr lang="en-US" dirty="0" smtClean="0"/>
              <a:t>can manage both situations</a:t>
            </a:r>
          </a:p>
        </p:txBody>
      </p:sp>
    </p:spTree>
    <p:extLst>
      <p:ext uri="{BB962C8B-B14F-4D97-AF65-F5344CB8AC3E}">
        <p14:creationId xmlns:p14="http://schemas.microsoft.com/office/powerpoint/2010/main" val="2992137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The </a:t>
            </a:r>
            <a:r>
              <a:rPr lang="en-US" dirty="0" smtClean="0">
                <a:latin typeface="Courier"/>
              </a:rPr>
              <a:t>analyze</a:t>
            </a:r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en-US" dirty="0" smtClean="0"/>
              <a:t>ember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00"/>
            <a:ext cx="9144000" cy="1034716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7903" y="4343400"/>
            <a:ext cx="8672513" cy="1395354"/>
          </a:xfrm>
        </p:spPr>
        <p:txBody>
          <a:bodyPr/>
          <a:lstStyle/>
          <a:p>
            <a:r>
              <a:rPr lang="en-US" dirty="0" smtClean="0">
                <a:latin typeface="Courier"/>
              </a:rPr>
              <a:t>analyze</a:t>
            </a:r>
            <a:r>
              <a:rPr lang="en-US" dirty="0" smtClean="0"/>
              <a:t> is called once for every event.</a:t>
            </a:r>
          </a:p>
          <a:p>
            <a:r>
              <a:rPr lang="en-US" dirty="0" smtClean="0">
                <a:latin typeface="Courier"/>
              </a:rPr>
              <a:t>art::Event </a:t>
            </a:r>
            <a:r>
              <a:rPr lang="en-US" dirty="0" smtClean="0"/>
              <a:t>is an </a:t>
            </a:r>
            <a:r>
              <a:rPr lang="en-US" dirty="0" smtClean="0">
                <a:latin typeface="Courier"/>
              </a:rPr>
              <a:t>art::EventID</a:t>
            </a:r>
            <a:r>
              <a:rPr lang="en-US" dirty="0" smtClean="0"/>
              <a:t> plus data products</a:t>
            </a:r>
          </a:p>
          <a:p>
            <a:r>
              <a:rPr lang="en-US" dirty="0" smtClean="0">
                <a:latin typeface="Courier"/>
              </a:rPr>
              <a:t>Art::EventID </a:t>
            </a:r>
            <a:r>
              <a:rPr lang="en-US" dirty="0" smtClean="0"/>
              <a:t>3 parts: run, </a:t>
            </a:r>
            <a:r>
              <a:rPr lang="en-US" dirty="0" err="1" smtClean="0"/>
              <a:t>subrun</a:t>
            </a:r>
            <a:r>
              <a:rPr lang="en-US" dirty="0" smtClean="0"/>
              <a:t> and event numbers.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2159675"/>
            <a:ext cx="838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urier"/>
              </a:rPr>
              <a:t>namespace </a:t>
            </a:r>
            <a:r>
              <a:rPr lang="en-US" sz="1800" dirty="0" err="1">
                <a:latin typeface="Courier"/>
              </a:rPr>
              <a:t>tex</a:t>
            </a:r>
            <a:r>
              <a:rPr lang="en-US" sz="1800" dirty="0">
                <a:latin typeface="Courier"/>
              </a:rPr>
              <a:t> </a:t>
            </a:r>
            <a:r>
              <a:rPr lang="en-US" sz="1800" dirty="0" smtClean="0">
                <a:latin typeface="Courier"/>
              </a:rPr>
              <a:t>{</a:t>
            </a:r>
            <a:endParaRPr lang="en-US" sz="1800" dirty="0">
              <a:latin typeface="Courier"/>
            </a:endParaRPr>
          </a:p>
          <a:p>
            <a:r>
              <a:rPr lang="en-US" sz="1800" dirty="0">
                <a:latin typeface="Courier"/>
              </a:rPr>
              <a:t>  class First : public art::</a:t>
            </a:r>
            <a:r>
              <a:rPr lang="en-US" sz="1800" dirty="0" err="1">
                <a:latin typeface="Courier"/>
              </a:rPr>
              <a:t>EDAnalyzer</a:t>
            </a:r>
            <a:r>
              <a:rPr lang="en-US" sz="1800" dirty="0">
                <a:latin typeface="Courier"/>
              </a:rPr>
              <a:t> </a:t>
            </a:r>
            <a:r>
              <a:rPr lang="en-US" sz="1800" dirty="0" smtClean="0">
                <a:latin typeface="Courier"/>
              </a:rPr>
              <a:t>{</a:t>
            </a:r>
            <a:endParaRPr lang="en-US" sz="1800" dirty="0">
              <a:latin typeface="Courier"/>
            </a:endParaRPr>
          </a:p>
          <a:p>
            <a:r>
              <a:rPr lang="en-US" sz="1800" dirty="0">
                <a:latin typeface="Courier"/>
              </a:rPr>
              <a:t>  public</a:t>
            </a:r>
            <a:r>
              <a:rPr lang="en-US" sz="1800" dirty="0" smtClean="0">
                <a:latin typeface="Courier"/>
              </a:rPr>
              <a:t>:</a:t>
            </a:r>
            <a:endParaRPr lang="en-US" sz="1800" dirty="0">
              <a:latin typeface="Courier"/>
            </a:endParaRPr>
          </a:p>
          <a:p>
            <a:r>
              <a:rPr lang="en-US" sz="1800" dirty="0">
                <a:latin typeface="Courier"/>
              </a:rPr>
              <a:t>    explicit </a:t>
            </a:r>
            <a:r>
              <a:rPr lang="en-US" sz="1800" dirty="0" smtClean="0">
                <a:latin typeface="Courier"/>
              </a:rPr>
              <a:t>First (</a:t>
            </a:r>
            <a:r>
              <a:rPr lang="en-US" sz="1800" dirty="0" err="1">
                <a:latin typeface="Courier"/>
              </a:rPr>
              <a:t>fhicl</a:t>
            </a:r>
            <a:r>
              <a:rPr lang="en-US" sz="1800" dirty="0">
                <a:latin typeface="Courier"/>
              </a:rPr>
              <a:t>::</a:t>
            </a:r>
            <a:r>
              <a:rPr lang="en-US" sz="1800" dirty="0" err="1">
                <a:latin typeface="Courier"/>
              </a:rPr>
              <a:t>ParameterSet</a:t>
            </a:r>
            <a:r>
              <a:rPr lang="en-US" sz="1800" dirty="0">
                <a:latin typeface="Courier"/>
              </a:rPr>
              <a:t> </a:t>
            </a:r>
            <a:r>
              <a:rPr lang="en-US" sz="1800" dirty="0" err="1">
                <a:latin typeface="Courier"/>
              </a:rPr>
              <a:t>const</a:t>
            </a:r>
            <a:r>
              <a:rPr lang="en-US" sz="1800" dirty="0">
                <a:latin typeface="Courier"/>
              </a:rPr>
              <a:t>&amp; )</a:t>
            </a:r>
            <a:r>
              <a:rPr lang="en-US" sz="1800" dirty="0" smtClean="0">
                <a:latin typeface="Courier"/>
              </a:rPr>
              <a:t>;</a:t>
            </a:r>
            <a:endParaRPr lang="en-US" sz="1800" dirty="0">
              <a:latin typeface="Courier"/>
            </a:endParaRPr>
          </a:p>
          <a:p>
            <a:r>
              <a:rPr lang="en-US" sz="1800" dirty="0">
                <a:latin typeface="Courier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void </a:t>
            </a:r>
            <a:r>
              <a:rPr lang="en-US" sz="1800" dirty="0" smtClean="0">
                <a:solidFill>
                  <a:srgbClr val="FF0000"/>
                </a:solidFill>
                <a:latin typeface="Courier"/>
              </a:rPr>
              <a:t>analyze   (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art::Event </a:t>
            </a:r>
            <a:r>
              <a:rPr lang="en-US" sz="1800" dirty="0" err="1">
                <a:solidFill>
                  <a:srgbClr val="FF0000"/>
                </a:solidFill>
                <a:latin typeface="Courier"/>
              </a:rPr>
              <a:t>const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&amp; </a:t>
            </a:r>
            <a:r>
              <a:rPr lang="en-US" sz="1800" dirty="0" smtClean="0">
                <a:solidFill>
                  <a:srgbClr val="FF0000"/>
                </a:solidFill>
                <a:latin typeface="Courier"/>
              </a:rPr>
              <a:t>event    ) 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override</a:t>
            </a:r>
            <a:r>
              <a:rPr lang="en-US" sz="1800" dirty="0" smtClean="0">
                <a:solidFill>
                  <a:srgbClr val="FF0000"/>
                </a:solidFill>
                <a:latin typeface="Courier"/>
              </a:rPr>
              <a:t>;</a:t>
            </a:r>
            <a:endParaRPr lang="en-US" sz="1800" dirty="0">
              <a:solidFill>
                <a:srgbClr val="FF0000"/>
              </a:solidFill>
              <a:latin typeface="Courier"/>
            </a:endParaRPr>
          </a:p>
          <a:p>
            <a:r>
              <a:rPr lang="en-US" sz="1800" dirty="0">
                <a:latin typeface="Courier"/>
              </a:rPr>
              <a:t>  }</a:t>
            </a:r>
            <a:r>
              <a:rPr lang="en-US" sz="1800" dirty="0" smtClean="0">
                <a:latin typeface="Courier"/>
              </a:rPr>
              <a:t>;</a:t>
            </a:r>
            <a:endParaRPr lang="en-US" sz="1800" dirty="0">
              <a:latin typeface="Courier"/>
            </a:endParaRPr>
          </a:p>
          <a:p>
            <a:r>
              <a:rPr lang="en-US" sz="1800" dirty="0" smtClean="0">
                <a:latin typeface="Courier"/>
              </a:rPr>
              <a:t>}</a:t>
            </a:r>
            <a:endParaRPr lang="en-US" sz="1800" dirty="0">
              <a:latin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17147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With the First </a:t>
            </a:r>
            <a:r>
              <a:rPr lang="en-US" dirty="0"/>
              <a:t>P</a:t>
            </a:r>
            <a:r>
              <a:rPr lang="en-US" dirty="0" smtClean="0"/>
              <a:t>art of this </a:t>
            </a:r>
            <a:r>
              <a:rPr lang="en-US" dirty="0"/>
              <a:t>E</a:t>
            </a:r>
            <a:r>
              <a:rPr lang="en-US" dirty="0" smtClean="0"/>
              <a:t>xercise: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7" y="3962400"/>
            <a:ext cx="8672513" cy="2247900"/>
          </a:xfrm>
        </p:spPr>
        <p:txBody>
          <a:bodyPr/>
          <a:lstStyle/>
          <a:p>
            <a:r>
              <a:rPr lang="en-US" dirty="0" smtClean="0"/>
              <a:t>A module </a:t>
            </a:r>
            <a:r>
              <a:rPr lang="en-US" dirty="0" smtClean="0">
                <a:solidFill>
                  <a:srgbClr val="FF0000"/>
                </a:solidFill>
              </a:rPr>
              <a:t>may choose to </a:t>
            </a:r>
            <a:r>
              <a:rPr lang="en-US" dirty="0" smtClean="0"/>
              <a:t>define member functions that </a:t>
            </a:r>
            <a:r>
              <a:rPr lang="en-US" i="1" dirty="0" smtClean="0"/>
              <a:t>art </a:t>
            </a:r>
            <a:r>
              <a:rPr lang="en-US" dirty="0" smtClean="0"/>
              <a:t>will call at start of the job, at the start of each run and at the start of each </a:t>
            </a:r>
            <a:r>
              <a:rPr lang="en-US" dirty="0" err="1" smtClean="0"/>
              <a:t>subrun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will also see the </a:t>
            </a:r>
            <a:r>
              <a:rPr lang="en-US" dirty="0" smtClean="0">
                <a:latin typeface="Courier"/>
              </a:rPr>
              <a:t>endJob, </a:t>
            </a:r>
            <a:r>
              <a:rPr lang="en-US" dirty="0" err="1" smtClean="0">
                <a:latin typeface="Courier"/>
              </a:rPr>
              <a:t>endRun</a:t>
            </a:r>
            <a:r>
              <a:rPr lang="en-US" dirty="0" smtClean="0">
                <a:latin typeface="Courier"/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latin typeface="Courier"/>
              </a:rPr>
              <a:t>endSubRun</a:t>
            </a:r>
            <a:r>
              <a:rPr lang="en-US" dirty="0" smtClean="0"/>
              <a:t> member functions.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990600"/>
            <a:ext cx="86868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urier"/>
              </a:rPr>
              <a:t> class Optional : public art::</a:t>
            </a:r>
            <a:r>
              <a:rPr lang="en-US" sz="1800" dirty="0" err="1">
                <a:latin typeface="Courier"/>
              </a:rPr>
              <a:t>EDAnalyzer</a:t>
            </a:r>
            <a:r>
              <a:rPr lang="en-US" sz="1800" dirty="0">
                <a:latin typeface="Courier"/>
              </a:rPr>
              <a:t> </a:t>
            </a:r>
            <a:r>
              <a:rPr lang="en-US" sz="1800" dirty="0" smtClean="0">
                <a:latin typeface="Courier"/>
              </a:rPr>
              <a:t>{</a:t>
            </a:r>
            <a:endParaRPr lang="en-US" sz="1800" dirty="0">
              <a:latin typeface="Courier"/>
            </a:endParaRPr>
          </a:p>
          <a:p>
            <a:r>
              <a:rPr lang="en-US" sz="1800" dirty="0">
                <a:latin typeface="Courier"/>
              </a:rPr>
              <a:t>  public:</a:t>
            </a:r>
          </a:p>
          <a:p>
            <a:endParaRPr lang="en-US" sz="1800" dirty="0">
              <a:latin typeface="Courier"/>
            </a:endParaRPr>
          </a:p>
          <a:p>
            <a:r>
              <a:rPr lang="en-US" sz="1800" dirty="0">
                <a:latin typeface="Courier"/>
              </a:rPr>
              <a:t>    explicit Optional(</a:t>
            </a:r>
            <a:r>
              <a:rPr lang="en-US" sz="1800" dirty="0" err="1">
                <a:latin typeface="Courier"/>
              </a:rPr>
              <a:t>fhicl</a:t>
            </a:r>
            <a:r>
              <a:rPr lang="en-US" sz="1800" dirty="0">
                <a:latin typeface="Courier"/>
              </a:rPr>
              <a:t>::</a:t>
            </a:r>
            <a:r>
              <a:rPr lang="en-US" sz="1800" dirty="0" err="1">
                <a:latin typeface="Courier"/>
              </a:rPr>
              <a:t>ParameterSet</a:t>
            </a:r>
            <a:r>
              <a:rPr lang="en-US" sz="1800" dirty="0">
                <a:latin typeface="Courier"/>
              </a:rPr>
              <a:t> </a:t>
            </a:r>
            <a:r>
              <a:rPr lang="en-US" sz="1800" dirty="0" err="1">
                <a:latin typeface="Courier"/>
              </a:rPr>
              <a:t>const</a:t>
            </a:r>
            <a:r>
              <a:rPr lang="en-US" sz="1800" dirty="0">
                <a:latin typeface="Courier"/>
              </a:rPr>
              <a:t>&amp; );</a:t>
            </a:r>
          </a:p>
          <a:p>
            <a:r>
              <a:rPr lang="en-US" sz="1800" dirty="0">
                <a:latin typeface="Courier"/>
              </a:rPr>
              <a:t>   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 void beginJob   () override;</a:t>
            </a:r>
          </a:p>
          <a:p>
            <a:r>
              <a:rPr lang="en-US" sz="1800" dirty="0">
                <a:solidFill>
                  <a:srgbClr val="FF0000"/>
                </a:solidFill>
                <a:latin typeface="Courier"/>
              </a:rPr>
              <a:t>    void </a:t>
            </a:r>
            <a:r>
              <a:rPr lang="en-US" sz="1800" dirty="0" err="1">
                <a:solidFill>
                  <a:srgbClr val="FF0000"/>
                </a:solidFill>
                <a:latin typeface="Courier"/>
              </a:rPr>
              <a:t>beginRun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   ( art::Run </a:t>
            </a:r>
            <a:r>
              <a:rPr lang="en-US" sz="1800" dirty="0" err="1">
                <a:solidFill>
                  <a:srgbClr val="FF0000"/>
                </a:solidFill>
                <a:latin typeface="Courier"/>
              </a:rPr>
              <a:t>const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&amp;    run    ) override;</a:t>
            </a:r>
          </a:p>
          <a:p>
            <a:r>
              <a:rPr lang="en-US" sz="1800" dirty="0">
                <a:solidFill>
                  <a:srgbClr val="FF0000"/>
                </a:solidFill>
                <a:latin typeface="Courier"/>
              </a:rPr>
              <a:t>    void </a:t>
            </a:r>
            <a:r>
              <a:rPr lang="en-US" sz="1800" dirty="0" err="1">
                <a:solidFill>
                  <a:srgbClr val="FF0000"/>
                </a:solidFill>
                <a:latin typeface="Courier"/>
              </a:rPr>
              <a:t>beginSubRun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( art::</a:t>
            </a:r>
            <a:r>
              <a:rPr lang="en-US" sz="1800" dirty="0" err="1">
                <a:solidFill>
                  <a:srgbClr val="FF0000"/>
                </a:solidFill>
                <a:latin typeface="Courier"/>
              </a:rPr>
              <a:t>SubRun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ourier"/>
              </a:rPr>
              <a:t>const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&amp; </a:t>
            </a:r>
            <a:r>
              <a:rPr lang="en-US" sz="1800" dirty="0" err="1">
                <a:solidFill>
                  <a:srgbClr val="FF0000"/>
                </a:solidFill>
                <a:latin typeface="Courier"/>
              </a:rPr>
              <a:t>subRun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 ) override;</a:t>
            </a:r>
          </a:p>
          <a:p>
            <a:r>
              <a:rPr lang="en-US" sz="1800" dirty="0">
                <a:latin typeface="Courier"/>
              </a:rPr>
              <a:t>    void analyze    ( art::Event </a:t>
            </a:r>
            <a:r>
              <a:rPr lang="en-US" sz="1800" dirty="0" err="1">
                <a:latin typeface="Courier"/>
              </a:rPr>
              <a:t>const</a:t>
            </a:r>
            <a:r>
              <a:rPr lang="en-US" sz="1800" dirty="0">
                <a:latin typeface="Courier"/>
              </a:rPr>
              <a:t>&amp;  event  ) override;</a:t>
            </a:r>
          </a:p>
          <a:p>
            <a:endParaRPr lang="en-US" sz="1800" dirty="0">
              <a:latin typeface="Courier"/>
            </a:endParaRPr>
          </a:p>
          <a:p>
            <a:r>
              <a:rPr lang="en-US" sz="1800" dirty="0">
                <a:latin typeface="Courier"/>
              </a:rPr>
              <a:t>  };</a:t>
            </a:r>
          </a:p>
        </p:txBody>
      </p:sp>
    </p:spTree>
    <p:extLst>
      <p:ext uri="{BB962C8B-B14F-4D97-AF65-F5344CB8AC3E}">
        <p14:creationId xmlns:p14="http://schemas.microsoft.com/office/powerpoint/2010/main" val="3685425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</a:rPr>
              <a:t>art::Run </a:t>
            </a:r>
            <a:r>
              <a:rPr lang="en-US" dirty="0" smtClean="0"/>
              <a:t>and </a:t>
            </a:r>
            <a:r>
              <a:rPr lang="en-US" dirty="0" smtClean="0">
                <a:latin typeface="Courier"/>
              </a:rPr>
              <a:t>art::</a:t>
            </a:r>
            <a:r>
              <a:rPr lang="en-US" dirty="0" err="1" smtClean="0">
                <a:latin typeface="Courier"/>
              </a:rPr>
              <a:t>SubRun</a:t>
            </a:r>
            <a:r>
              <a:rPr lang="en-US" dirty="0" smtClean="0">
                <a:latin typeface="Courier"/>
              </a:rPr>
              <a:t> </a:t>
            </a:r>
            <a:r>
              <a:rPr lang="en-US" dirty="0" smtClean="0"/>
              <a:t>objects: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672513" cy="3657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urier"/>
              </a:rPr>
              <a:t>art</a:t>
            </a:r>
            <a:r>
              <a:rPr lang="en-US" dirty="0">
                <a:solidFill>
                  <a:srgbClr val="FF0000"/>
                </a:solidFill>
                <a:latin typeface="Courier"/>
              </a:rPr>
              <a:t>::Event</a:t>
            </a:r>
          </a:p>
          <a:p>
            <a:pPr lvl="1"/>
            <a:r>
              <a:rPr lang="en-US" dirty="0" smtClean="0"/>
              <a:t>An  </a:t>
            </a:r>
            <a:r>
              <a:rPr lang="en-US" dirty="0">
                <a:latin typeface="Courier"/>
              </a:rPr>
              <a:t>art::</a:t>
            </a:r>
            <a:r>
              <a:rPr lang="en-US" dirty="0" smtClean="0">
                <a:latin typeface="Courier"/>
              </a:rPr>
              <a:t>EventID </a:t>
            </a:r>
            <a:r>
              <a:rPr lang="en-US" dirty="0" smtClean="0"/>
              <a:t>plus a collection of data products. </a:t>
            </a:r>
            <a:endParaRPr lang="en-US" dirty="0" smtClean="0">
              <a:latin typeface="Courier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"/>
              </a:rPr>
              <a:t>art::Run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An  </a:t>
            </a:r>
            <a:r>
              <a:rPr lang="en-US" dirty="0">
                <a:latin typeface="Courier"/>
              </a:rPr>
              <a:t>art:</a:t>
            </a:r>
            <a:r>
              <a:rPr lang="en-US" dirty="0" smtClean="0">
                <a:latin typeface="Courier"/>
              </a:rPr>
              <a:t>:</a:t>
            </a:r>
            <a:r>
              <a:rPr lang="en-US" dirty="0" err="1" smtClean="0">
                <a:latin typeface="Courier"/>
              </a:rPr>
              <a:t>RunID</a:t>
            </a:r>
            <a:r>
              <a:rPr lang="en-US" dirty="0" smtClean="0">
                <a:latin typeface="Courier"/>
              </a:rPr>
              <a:t> </a:t>
            </a:r>
            <a:r>
              <a:rPr lang="en-US" dirty="0"/>
              <a:t>plus a collection of data products.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  <a:latin typeface="Courier"/>
              </a:rPr>
              <a:t>art::</a:t>
            </a:r>
            <a:r>
              <a:rPr lang="en-US" dirty="0" err="1" smtClean="0">
                <a:solidFill>
                  <a:srgbClr val="FF0000"/>
                </a:solidFill>
                <a:latin typeface="Courier"/>
              </a:rPr>
              <a:t>SubRun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/>
              <a:t>An  </a:t>
            </a:r>
            <a:r>
              <a:rPr lang="en-US" dirty="0">
                <a:latin typeface="Courier"/>
              </a:rPr>
              <a:t>art:</a:t>
            </a:r>
            <a:r>
              <a:rPr lang="en-US" dirty="0" smtClean="0">
                <a:latin typeface="Courier"/>
              </a:rPr>
              <a:t>:</a:t>
            </a:r>
            <a:r>
              <a:rPr lang="en-US" dirty="0" err="1" smtClean="0">
                <a:latin typeface="Courier"/>
              </a:rPr>
              <a:t>SubRunID</a:t>
            </a:r>
            <a:r>
              <a:rPr lang="en-US" dirty="0" smtClean="0">
                <a:latin typeface="Courier"/>
              </a:rPr>
              <a:t> </a:t>
            </a:r>
            <a:r>
              <a:rPr lang="en-US" dirty="0"/>
              <a:t>plus a collection of data products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"/>
              </a:rPr>
              <a:t>art::</a:t>
            </a:r>
            <a:r>
              <a:rPr lang="en-US" dirty="0" err="1" smtClean="0">
                <a:solidFill>
                  <a:srgbClr val="FF0000"/>
                </a:solidFill>
                <a:latin typeface="Courier"/>
              </a:rPr>
              <a:t>SubRun</a:t>
            </a:r>
            <a:r>
              <a:rPr lang="en-US" dirty="0" err="1" smtClean="0">
                <a:solidFill>
                  <a:srgbClr val="FF0000"/>
                </a:solidFill>
              </a:rPr>
              <a:t>ID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has 2 parts: run and </a:t>
            </a:r>
            <a:r>
              <a:rPr lang="en-US" dirty="0" err="1" smtClean="0"/>
              <a:t>subrun</a:t>
            </a:r>
            <a:r>
              <a:rPr lang="en-US" dirty="0" smtClean="0"/>
              <a:t> numbers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</a:rPr>
              <a:t>art:</a:t>
            </a:r>
            <a:r>
              <a:rPr lang="en-US" dirty="0" smtClean="0">
                <a:solidFill>
                  <a:srgbClr val="FF0000"/>
                </a:solidFill>
                <a:latin typeface="Courier"/>
              </a:rPr>
              <a:t>:</a:t>
            </a:r>
            <a:r>
              <a:rPr lang="en-US" dirty="0" err="1" smtClean="0">
                <a:solidFill>
                  <a:srgbClr val="FF0000"/>
                </a:solidFill>
                <a:latin typeface="Courier"/>
              </a:rPr>
              <a:t>Run</a:t>
            </a:r>
            <a:r>
              <a:rPr lang="en-US" dirty="0" err="1" smtClean="0">
                <a:solidFill>
                  <a:srgbClr val="FF0000"/>
                </a:solidFill>
              </a:rPr>
              <a:t>ID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has 1 part: run number</a:t>
            </a:r>
            <a:endParaRPr lang="en-US" dirty="0"/>
          </a:p>
          <a:p>
            <a:endParaRPr lang="en-US" dirty="0"/>
          </a:p>
          <a:p>
            <a:pPr lvl="1"/>
            <a:endParaRPr lang="en-US" dirty="0">
              <a:latin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9906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ourier"/>
              </a:rPr>
              <a:t>    </a:t>
            </a:r>
            <a:r>
              <a:rPr lang="en-US" sz="1800" dirty="0" smtClean="0">
                <a:solidFill>
                  <a:schemeClr val="tx2"/>
                </a:solidFill>
                <a:latin typeface="Courier"/>
              </a:rPr>
              <a:t>void </a:t>
            </a:r>
            <a:r>
              <a:rPr lang="en-US" sz="1800" dirty="0">
                <a:solidFill>
                  <a:schemeClr val="tx2"/>
                </a:solidFill>
                <a:latin typeface="Courier"/>
              </a:rPr>
              <a:t>beginJob   () override;</a:t>
            </a:r>
          </a:p>
          <a:p>
            <a:r>
              <a:rPr lang="en-US" sz="1800" dirty="0">
                <a:solidFill>
                  <a:schemeClr val="tx2"/>
                </a:solidFill>
                <a:latin typeface="Courier"/>
              </a:rPr>
              <a:t>    void </a:t>
            </a:r>
            <a:r>
              <a:rPr lang="en-US" sz="1800" dirty="0" err="1">
                <a:solidFill>
                  <a:schemeClr val="tx2"/>
                </a:solidFill>
                <a:latin typeface="Courier"/>
              </a:rPr>
              <a:t>beginRun</a:t>
            </a:r>
            <a:r>
              <a:rPr lang="en-US" sz="1800" dirty="0">
                <a:solidFill>
                  <a:schemeClr val="tx2"/>
                </a:solidFill>
                <a:latin typeface="Courier"/>
              </a:rPr>
              <a:t>   ( 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art::Run </a:t>
            </a:r>
            <a:r>
              <a:rPr lang="en-US" sz="1800" dirty="0" err="1">
                <a:solidFill>
                  <a:schemeClr val="tx2"/>
                </a:solidFill>
                <a:latin typeface="Courier"/>
              </a:rPr>
              <a:t>const</a:t>
            </a:r>
            <a:r>
              <a:rPr lang="en-US" sz="1800" dirty="0">
                <a:solidFill>
                  <a:schemeClr val="tx2"/>
                </a:solidFill>
                <a:latin typeface="Courier"/>
              </a:rPr>
              <a:t>&amp;    run    ) override;</a:t>
            </a:r>
          </a:p>
          <a:p>
            <a:r>
              <a:rPr lang="en-US" sz="1800" dirty="0">
                <a:solidFill>
                  <a:schemeClr val="tx2"/>
                </a:solidFill>
                <a:latin typeface="Courier"/>
              </a:rPr>
              <a:t>    void </a:t>
            </a:r>
            <a:r>
              <a:rPr lang="en-US" sz="1800" dirty="0" err="1">
                <a:solidFill>
                  <a:schemeClr val="tx2"/>
                </a:solidFill>
                <a:latin typeface="Courier"/>
              </a:rPr>
              <a:t>beginSubRun</a:t>
            </a:r>
            <a:r>
              <a:rPr lang="en-US" sz="1800" dirty="0">
                <a:solidFill>
                  <a:schemeClr val="tx2"/>
                </a:solidFill>
                <a:latin typeface="Courier"/>
              </a:rPr>
              <a:t>( 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art::</a:t>
            </a:r>
            <a:r>
              <a:rPr lang="en-US" sz="1800" dirty="0" err="1">
                <a:solidFill>
                  <a:srgbClr val="FF0000"/>
                </a:solidFill>
                <a:latin typeface="Courier"/>
              </a:rPr>
              <a:t>SubRun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 </a:t>
            </a:r>
            <a:r>
              <a:rPr lang="en-US" sz="1800" dirty="0" err="1">
                <a:solidFill>
                  <a:schemeClr val="tx2"/>
                </a:solidFill>
                <a:latin typeface="Courier"/>
              </a:rPr>
              <a:t>const</a:t>
            </a:r>
            <a:r>
              <a:rPr lang="en-US" sz="1800" dirty="0">
                <a:solidFill>
                  <a:schemeClr val="tx2"/>
                </a:solidFill>
                <a:latin typeface="Courier"/>
              </a:rPr>
              <a:t>&amp; </a:t>
            </a:r>
            <a:r>
              <a:rPr lang="en-US" sz="1800" dirty="0" err="1">
                <a:solidFill>
                  <a:schemeClr val="tx2"/>
                </a:solidFill>
                <a:latin typeface="Courier"/>
              </a:rPr>
              <a:t>subRun</a:t>
            </a:r>
            <a:r>
              <a:rPr lang="en-US" sz="1800" dirty="0">
                <a:solidFill>
                  <a:schemeClr val="tx2"/>
                </a:solidFill>
                <a:latin typeface="Courier"/>
              </a:rPr>
              <a:t> ) override;</a:t>
            </a:r>
          </a:p>
          <a:p>
            <a:r>
              <a:rPr lang="en-US" sz="1800" dirty="0">
                <a:latin typeface="Courier"/>
              </a:rPr>
              <a:t>    void analyze    ( </a:t>
            </a:r>
            <a:r>
              <a:rPr lang="en-US" sz="1800" dirty="0">
                <a:solidFill>
                  <a:srgbClr val="FF0000"/>
                </a:solidFill>
                <a:latin typeface="Courier"/>
              </a:rPr>
              <a:t>art::Event </a:t>
            </a:r>
            <a:r>
              <a:rPr lang="en-US" sz="1800" dirty="0" err="1">
                <a:latin typeface="Courier"/>
              </a:rPr>
              <a:t>const</a:t>
            </a:r>
            <a:r>
              <a:rPr lang="en-US" sz="1800" dirty="0">
                <a:latin typeface="Courier"/>
              </a:rPr>
              <a:t>&amp;  event  ) override</a:t>
            </a:r>
            <a:r>
              <a:rPr lang="en-US" sz="1800" dirty="0" smtClean="0">
                <a:latin typeface="Courier"/>
              </a:rPr>
              <a:t>;</a:t>
            </a:r>
            <a:endParaRPr lang="en-US" sz="1800" dirty="0">
              <a:latin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805662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beginJob </a:t>
            </a:r>
            <a:r>
              <a:rPr lang="en-US" dirty="0" err="1" smtClean="0"/>
              <a:t>vs</a:t>
            </a:r>
            <a:r>
              <a:rPr lang="en-US" dirty="0" smtClean="0"/>
              <a:t>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5281554"/>
          </a:xfrm>
        </p:spPr>
        <p:txBody>
          <a:bodyPr/>
          <a:lstStyle/>
          <a:p>
            <a:r>
              <a:rPr lang="en-US" dirty="0" smtClean="0"/>
              <a:t>Both are called once at the start of job.</a:t>
            </a:r>
          </a:p>
          <a:p>
            <a:r>
              <a:rPr lang="en-US" dirty="0" smtClean="0"/>
              <a:t>What tasks should be done in each?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Always initialize member data in the constructor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Prefer initializer list over initialization in the body of the </a:t>
            </a:r>
            <a:r>
              <a:rPr lang="en-US" dirty="0" err="1" smtClean="0">
                <a:solidFill>
                  <a:srgbClr val="FF0000"/>
                </a:solidFill>
              </a:rPr>
              <a:t>c’tor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 smtClean="0"/>
              <a:t>Some other operations must be done in the constructor</a:t>
            </a:r>
          </a:p>
          <a:p>
            <a:pPr lvl="2"/>
            <a:r>
              <a:rPr lang="en-US" dirty="0" smtClean="0"/>
              <a:t>These will be described as you encounter them.</a:t>
            </a:r>
          </a:p>
          <a:p>
            <a:pPr lvl="1"/>
            <a:r>
              <a:rPr lang="en-US" dirty="0" smtClean="0"/>
              <a:t>Other advice: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Your experiment may have a policy – ask!</a:t>
            </a:r>
          </a:p>
          <a:p>
            <a:pPr lvl="2"/>
            <a:r>
              <a:rPr lang="en-US" dirty="0" smtClean="0"/>
              <a:t>One choice is to do as much as possible in the constructor.</a:t>
            </a:r>
          </a:p>
          <a:p>
            <a:pPr lvl="2"/>
            <a:r>
              <a:rPr lang="en-US" dirty="0" smtClean="0"/>
              <a:t>My choice: create histogram, </a:t>
            </a:r>
            <a:r>
              <a:rPr lang="en-US" dirty="0" err="1" smtClean="0"/>
              <a:t>ntuple</a:t>
            </a:r>
            <a:r>
              <a:rPr lang="en-US" dirty="0" smtClean="0"/>
              <a:t> and </a:t>
            </a:r>
            <a:r>
              <a:rPr lang="en-US" dirty="0" err="1" smtClean="0"/>
              <a:t>TTree</a:t>
            </a:r>
            <a:r>
              <a:rPr lang="en-US" dirty="0" smtClean="0"/>
              <a:t> objects at </a:t>
            </a:r>
            <a:r>
              <a:rPr lang="en-US" dirty="0" smtClean="0">
                <a:latin typeface="Courier"/>
              </a:rPr>
              <a:t>beginJob, </a:t>
            </a:r>
            <a:r>
              <a:rPr lang="en-US" dirty="0" err="1" smtClean="0">
                <a:latin typeface="Courier"/>
              </a:rPr>
              <a:t>beginRun</a:t>
            </a:r>
            <a:r>
              <a:rPr lang="en-US" dirty="0" smtClean="0">
                <a:latin typeface="Courier"/>
              </a:rPr>
              <a:t> </a:t>
            </a:r>
            <a:r>
              <a:rPr lang="en-US" dirty="0" smtClean="0"/>
              <a:t>or</a:t>
            </a:r>
            <a:r>
              <a:rPr lang="en-US" dirty="0" smtClean="0">
                <a:latin typeface="Courier"/>
              </a:rPr>
              <a:t> </a:t>
            </a:r>
            <a:r>
              <a:rPr lang="en-US" dirty="0" err="1" smtClean="0">
                <a:latin typeface="Courier"/>
              </a:rPr>
              <a:t>beginSubRun</a:t>
            </a:r>
            <a:r>
              <a:rPr lang="en-US" dirty="0" smtClean="0"/>
              <a:t>, never in the constructor.</a:t>
            </a:r>
          </a:p>
          <a:p>
            <a:pPr lvl="3"/>
            <a:r>
              <a:rPr lang="en-US" dirty="0" smtClean="0"/>
              <a:t>In my mind this separates the “computing infrastructure” work from the physics work.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002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228600" y="2109846"/>
            <a:ext cx="8672513" cy="3147954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This tells art to print an informational message just before and just after every call to user supplied code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nd just before and after some of its own internal operations.</a:t>
            </a:r>
          </a:p>
          <a:p>
            <a:r>
              <a:rPr lang="en-US" dirty="0" smtClean="0"/>
              <a:t>You can use this to see if art is calling your code at the times when you expect it to be called.</a:t>
            </a:r>
          </a:p>
          <a:p>
            <a:r>
              <a:rPr lang="en-US" dirty="0" smtClean="0"/>
              <a:t>If you don’t understand what art is doing, this is one of the tools you can use to help understand.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You will use this option in this exercise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7"/>
            <a:ext cx="8672513" cy="557154"/>
          </a:xfrm>
        </p:spPr>
        <p:txBody>
          <a:bodyPr/>
          <a:lstStyle/>
          <a:p>
            <a:r>
              <a:rPr lang="en-US" i="1" dirty="0" smtClean="0"/>
              <a:t>art</a:t>
            </a:r>
            <a:r>
              <a:rPr lang="en-US" dirty="0" smtClean="0"/>
              <a:t> has a command line option </a:t>
            </a:r>
            <a:r>
              <a:rPr lang="en-US" dirty="0" smtClean="0">
                <a:solidFill>
                  <a:srgbClr val="FF0000"/>
                </a:solidFill>
                <a:latin typeface="Courier"/>
              </a:rPr>
              <a:t>--trace</a:t>
            </a:r>
            <a:endParaRPr lang="en-US" dirty="0">
              <a:solidFill>
                <a:srgbClr val="FF0000"/>
              </a:solidFill>
              <a:latin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1524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urier"/>
              </a:rPr>
              <a:t>art –c </a:t>
            </a:r>
            <a:r>
              <a:rPr lang="en-US" dirty="0" err="1" smtClean="0">
                <a:solidFill>
                  <a:srgbClr val="FF0000"/>
                </a:solidFill>
                <a:latin typeface="Courier"/>
              </a:rPr>
              <a:t>file.fcl</a:t>
            </a:r>
            <a:r>
              <a:rPr lang="en-US" dirty="0" smtClean="0">
                <a:solidFill>
                  <a:srgbClr val="FF0000"/>
                </a:solidFill>
                <a:latin typeface="Courier"/>
              </a:rPr>
              <a:t>  --trace</a:t>
            </a:r>
            <a:endParaRPr lang="en-US" dirty="0">
              <a:solidFill>
                <a:schemeClr val="tx2"/>
              </a:solidFill>
              <a:latin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780999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Hygiene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you remember to use </a:t>
            </a:r>
            <a:r>
              <a:rPr lang="en-US" dirty="0">
                <a:solidFill>
                  <a:srgbClr val="FF0000"/>
                </a:solidFill>
              </a:rPr>
              <a:t>override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When you look at the example code, you will see that does not provide a destructor.  Because the destructor has no work to do, the compiler </a:t>
            </a:r>
            <a:r>
              <a:rPr lang="en-US" dirty="0"/>
              <a:t>supplied </a:t>
            </a:r>
            <a:r>
              <a:rPr lang="en-US" dirty="0" smtClean="0"/>
              <a:t>destructor </a:t>
            </a:r>
            <a:r>
              <a:rPr lang="en-US" dirty="0"/>
              <a:t>will do the right </a:t>
            </a:r>
            <a:r>
              <a:rPr lang="en-US" dirty="0" smtClean="0"/>
              <a:t>thing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If it will do the right </a:t>
            </a:r>
            <a:r>
              <a:rPr lang="en-US" smtClean="0">
                <a:solidFill>
                  <a:srgbClr val="FF0000"/>
                </a:solidFill>
              </a:rPr>
              <a:t>thing, let </a:t>
            </a:r>
            <a:r>
              <a:rPr lang="en-US" dirty="0">
                <a:solidFill>
                  <a:srgbClr val="FF0000"/>
                </a:solidFill>
              </a:rPr>
              <a:t>the compiler write it for </a:t>
            </a:r>
            <a:r>
              <a:rPr lang="en-US" dirty="0" smtClean="0">
                <a:solidFill>
                  <a:srgbClr val="FF0000"/>
                </a:solidFill>
              </a:rPr>
              <a:t>you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Kutschke/Session 7: More Module Interface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FA2B5-214A-3244-BFB2-4F6ECBC00C6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261558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l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FermilabTemplate.potx</Template>
  <TotalTime>8488</TotalTime>
  <Words>1382</Words>
  <Application>Microsoft Macintosh PowerPoint</Application>
  <PresentationFormat>On-screen Show (4:3)</PresentationFormat>
  <Paragraphs>172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FermilabTemplate</vt:lpstr>
      <vt:lpstr>Fermilab: Footer Only</vt:lpstr>
      <vt:lpstr>Session 7:  More Module Interface</vt:lpstr>
      <vt:lpstr>Welcome to Day 2!</vt:lpstr>
      <vt:lpstr>Recap: The Event Loop</vt:lpstr>
      <vt:lpstr>Recap: The analyze Member Function</vt:lpstr>
      <vt:lpstr>New With the First Part of this Exercise:</vt:lpstr>
      <vt:lpstr>art::Run and art::SubRun objects:</vt:lpstr>
      <vt:lpstr>beginJob vs Constructor</vt:lpstr>
      <vt:lpstr>Tracer</vt:lpstr>
      <vt:lpstr>Module Hygiene</vt:lpstr>
      <vt:lpstr>Questions so Far?</vt:lpstr>
      <vt:lpstr>Hints on Navigating the Giant PDF file</vt:lpstr>
      <vt:lpstr>Get Started</vt:lpstr>
      <vt:lpstr>Backup Slides: </vt:lpstr>
      <vt:lpstr>Data Products</vt:lpstr>
      <vt:lpstr>The Assembly Line Metaphor</vt:lpstr>
    </vt:vector>
  </TitlesOfParts>
  <Company>Sandbox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Robert Kutschke</cp:lastModifiedBy>
  <cp:revision>325</cp:revision>
  <cp:lastPrinted>2015-08-02T19:36:35Z</cp:lastPrinted>
  <dcterms:created xsi:type="dcterms:W3CDTF">2014-01-03T20:18:13Z</dcterms:created>
  <dcterms:modified xsi:type="dcterms:W3CDTF">2015-08-03T02:11:03Z</dcterms:modified>
</cp:coreProperties>
</file>