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5" r:id="rId2"/>
    <p:sldId id="266" r:id="rId3"/>
    <p:sldId id="275" r:id="rId4"/>
    <p:sldId id="274" r:id="rId5"/>
    <p:sldId id="269" r:id="rId6"/>
    <p:sldId id="270" r:id="rId7"/>
    <p:sldId id="267" r:id="rId8"/>
    <p:sldId id="268" r:id="rId9"/>
    <p:sldId id="271" r:id="rId10"/>
    <p:sldId id="272" r:id="rId11"/>
    <p:sldId id="273" r:id="rId12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87"/>
    <a:srgbClr val="808080"/>
    <a:srgbClr val="404040"/>
    <a:srgbClr val="505050"/>
    <a:srgbClr val="004C97"/>
    <a:srgbClr val="63666A"/>
    <a:srgbClr val="A7A8AA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7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-13843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3C8D502E-6A6D-417B-AB33-BBB43D2FC627}" type="datetimeFigureOut">
              <a:rPr lang="en-US" altLang="en-US"/>
              <a:pPr/>
              <a:t>6/11/2015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C1E47EB1-15BE-4DB5-ADD8-2CB3DC8C7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0443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EFC628DC-0EA9-4EDC-928B-5055AD0511F1}" type="datetimeFigureOut">
              <a:rPr lang="en-US" altLang="en-US"/>
              <a:pPr/>
              <a:t>6/11/2015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01E19B93-9E1F-4A22-A880-D39DEB2326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77272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002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4111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870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F925E3-23E3-2446-BDA9-3C5B6BB03D6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841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7134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63263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6/16-17/2015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IPR PIP-II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50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434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6/16-17/2015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IPR PIP-II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7725" y="6616700"/>
            <a:ext cx="447675" cy="241300"/>
          </a:xfrm>
        </p:spPr>
        <p:txBody>
          <a:bodyPr/>
          <a:lstStyle>
            <a:lvl1pPr algn="r">
              <a:defRPr/>
            </a:lvl1pPr>
          </a:lstStyle>
          <a:p>
            <a:fld id="{CA5941BE-F261-446F-A9EB-53908F52258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352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4" y="920773"/>
            <a:ext cx="4308231" cy="7212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701931" y="920774"/>
            <a:ext cx="4260850" cy="7212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6/16-17/2015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IPR PIP-II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>
          <a:xfrm>
            <a:off x="8515106" y="6604391"/>
            <a:ext cx="447675" cy="241300"/>
          </a:xfrm>
        </p:spPr>
        <p:txBody>
          <a:bodyPr/>
          <a:lstStyle>
            <a:lvl1pPr algn="r">
              <a:defRPr/>
            </a:lvl1pPr>
          </a:lstStyle>
          <a:p>
            <a:fld id="{629EDFE3-73EB-4ED6-87B6-5DE8ED48F01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9365" y="1746431"/>
            <a:ext cx="4308231" cy="4253439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22"/>
          </p:nvPr>
        </p:nvSpPr>
        <p:spPr>
          <a:xfrm>
            <a:off x="4701931" y="1746431"/>
            <a:ext cx="4308231" cy="4253439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169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6/16-17/2015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IPR PIP-II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>
          <a:xfrm>
            <a:off x="8515106" y="6604391"/>
            <a:ext cx="447675" cy="241300"/>
          </a:xfrm>
        </p:spPr>
        <p:txBody>
          <a:bodyPr/>
          <a:lstStyle>
            <a:lvl1pPr algn="r">
              <a:defRPr/>
            </a:lvl1pPr>
          </a:lstStyle>
          <a:p>
            <a:fld id="{629EDFE3-73EB-4ED6-87B6-5DE8ED48F01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1043047"/>
            <a:ext cx="4308231" cy="364149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22"/>
          </p:nvPr>
        </p:nvSpPr>
        <p:spPr>
          <a:xfrm>
            <a:off x="4654550" y="1037744"/>
            <a:ext cx="4308231" cy="364149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043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6/16-17/2015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IPR PIP-II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515107" y="6611425"/>
            <a:ext cx="447675" cy="241300"/>
          </a:xfrm>
        </p:spPr>
        <p:txBody>
          <a:bodyPr/>
          <a:lstStyle>
            <a:lvl1pPr algn="r">
              <a:defRPr/>
            </a:lvl1pPr>
          </a:lstStyle>
          <a:p>
            <a:fld id="{90FB1247-EF23-4B88-8BDA-71F359827C1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Content Placeholder 2"/>
          <p:cNvSpPr>
            <a:spLocks noGrp="1"/>
          </p:cNvSpPr>
          <p:nvPr>
            <p:ph idx="22"/>
          </p:nvPr>
        </p:nvSpPr>
        <p:spPr>
          <a:xfrm>
            <a:off x="3355146" y="1037743"/>
            <a:ext cx="5607636" cy="50002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30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 b="1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6/16-17/2015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IPR PIP-II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77249" y="6616700"/>
            <a:ext cx="447675" cy="241300"/>
          </a:xfrm>
        </p:spPr>
        <p:txBody>
          <a:bodyPr/>
          <a:lstStyle>
            <a:lvl1pPr algn="r">
              <a:defRPr/>
            </a:lvl1pPr>
          </a:lstStyle>
          <a:p>
            <a:fld id="{1F548BE3-8EE2-4A88-8B14-3AE9C95001C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012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r>
              <a:rPr lang="en-US" altLang="en-US" smtClean="0"/>
              <a:t>6/16-17/2015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IPR PIP-II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fld id="{90BBBAE5-33F5-4494-8F5C-B9D85820F1A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90" r:id="rId2"/>
    <p:sldLayoutId id="2147484087" r:id="rId3"/>
    <p:sldLayoutId id="2147484079" r:id="rId4"/>
    <p:sldLayoutId id="2147484089" r:id="rId5"/>
    <p:sldLayoutId id="2147484080" r:id="rId6"/>
    <p:sldLayoutId id="2147484081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390584" y="2961314"/>
            <a:ext cx="8358070" cy="135810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PIP-II at Fermilab</a:t>
            </a:r>
            <a:endParaRPr lang="en-US" altLang="en-US" sz="2800" dirty="0" smtClean="0">
              <a:latin typeface="Helvetica" pitchFamily="124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90170" y="493331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 smtClean="0">
                <a:latin typeface="Helvetica" pitchFamily="124" charset="0"/>
              </a:rPr>
              <a:t>Nigel Lockyer</a:t>
            </a:r>
          </a:p>
          <a:p>
            <a:r>
              <a:rPr lang="en-US" altLang="en-US" dirty="0">
                <a:latin typeface="Helvetica" panose="020B0604020202020204" pitchFamily="34" charset="0"/>
              </a:rPr>
              <a:t>DOE Independent Project Review of PIP-II</a:t>
            </a:r>
          </a:p>
          <a:p>
            <a:r>
              <a:rPr lang="en-US" altLang="en-US" dirty="0">
                <a:latin typeface="Helvetica" panose="020B0604020202020204" pitchFamily="34" charset="0"/>
              </a:rPr>
              <a:t>16 June 2015</a:t>
            </a:r>
          </a:p>
          <a:p>
            <a:endParaRPr lang="en-US" altLang="en-US" dirty="0" smtClean="0">
              <a:latin typeface="Helvetica" pitchFamily="124" charset="0"/>
            </a:endParaRP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240" y="2982630"/>
            <a:ext cx="4053840" cy="3711075"/>
          </a:xfrm>
          <a:prstGeom prst="rect">
            <a:avLst/>
          </a:prstGeom>
          <a:ln w="762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003087"/>
                </a:solidFill>
              </a:rPr>
              <a:t>Strong Management team in place</a:t>
            </a:r>
          </a:p>
          <a:p>
            <a:r>
              <a:rPr lang="en-US" b="0" dirty="0" smtClean="0">
                <a:solidFill>
                  <a:srgbClr val="003087"/>
                </a:solidFill>
              </a:rPr>
              <a:t>Strong technical team being assembled</a:t>
            </a:r>
          </a:p>
          <a:p>
            <a:r>
              <a:rPr lang="en-US" b="0" dirty="0" smtClean="0">
                <a:solidFill>
                  <a:srgbClr val="003087"/>
                </a:solidFill>
              </a:rPr>
              <a:t>Scope of project defined by 1.2 MW beam for LBNF/DUNE</a:t>
            </a:r>
          </a:p>
          <a:p>
            <a:r>
              <a:rPr lang="en-US" b="0" dirty="0" smtClean="0">
                <a:solidFill>
                  <a:srgbClr val="003087"/>
                </a:solidFill>
              </a:rPr>
              <a:t>Technical design has years of effort behind it</a:t>
            </a:r>
          </a:p>
          <a:p>
            <a:r>
              <a:rPr lang="en-US" b="0" dirty="0" smtClean="0">
                <a:solidFill>
                  <a:srgbClr val="003087"/>
                </a:solidFill>
              </a:rPr>
              <a:t>Risk </a:t>
            </a:r>
            <a:r>
              <a:rPr lang="en-US" b="0" dirty="0" smtClean="0">
                <a:solidFill>
                  <a:srgbClr val="003087"/>
                </a:solidFill>
              </a:rPr>
              <a:t>m</a:t>
            </a:r>
            <a:r>
              <a:rPr lang="en-US" b="0" dirty="0" smtClean="0">
                <a:solidFill>
                  <a:srgbClr val="003087"/>
                </a:solidFill>
              </a:rPr>
              <a:t>itigation strategy progressing </a:t>
            </a:r>
            <a:r>
              <a:rPr lang="en-US" b="0" dirty="0" smtClean="0">
                <a:solidFill>
                  <a:srgbClr val="003087"/>
                </a:solidFill>
              </a:rPr>
              <a:t>well with </a:t>
            </a:r>
            <a:r>
              <a:rPr lang="en-US" b="0" dirty="0" smtClean="0">
                <a:solidFill>
                  <a:srgbClr val="003087"/>
                </a:solidFill>
              </a:rPr>
              <a:t>PXIE</a:t>
            </a:r>
            <a:endParaRPr lang="en-US" b="0" dirty="0" smtClean="0">
              <a:solidFill>
                <a:srgbClr val="003087"/>
              </a:solidFill>
            </a:endParaRPr>
          </a:p>
          <a:p>
            <a:r>
              <a:rPr lang="en-US" b="0" dirty="0" smtClean="0">
                <a:solidFill>
                  <a:srgbClr val="003087"/>
                </a:solidFill>
              </a:rPr>
              <a:t>Major partner India is highly engaged</a:t>
            </a:r>
          </a:p>
          <a:p>
            <a:endParaRPr lang="en-US" b="0" dirty="0">
              <a:solidFill>
                <a:srgbClr val="003087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We are </a:t>
            </a:r>
            <a:r>
              <a:rPr lang="en-US" dirty="0" smtClean="0">
                <a:solidFill>
                  <a:srgbClr val="C00000"/>
                </a:solidFill>
              </a:rPr>
              <a:t>focused and moving forward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6/16-17/2015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IPR PIP-II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444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6/16-17/2015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IPR PIP-II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7" name="Picture 6" descr="Bison 5 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926" y="987406"/>
            <a:ext cx="6898833" cy="517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91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tx2"/>
                </a:solidFill>
              </a:rPr>
              <a:t>The Fermilab accelerator injector complex is 40 years old </a:t>
            </a:r>
          </a:p>
          <a:p>
            <a:r>
              <a:rPr lang="en-US" b="0" dirty="0" smtClean="0">
                <a:solidFill>
                  <a:schemeClr val="tx2"/>
                </a:solidFill>
              </a:rPr>
              <a:t>The recent P5 report charts out a path of ever increasing power needed to perform a world leading neutrino accelerator program referred to as LBNF/DUNE</a:t>
            </a:r>
          </a:p>
          <a:p>
            <a:r>
              <a:rPr lang="en-US" b="0" dirty="0" smtClean="0">
                <a:solidFill>
                  <a:schemeClr val="tx2"/>
                </a:solidFill>
              </a:rPr>
              <a:t>The report has the support of the US community and DOE</a:t>
            </a:r>
          </a:p>
          <a:p>
            <a:r>
              <a:rPr lang="en-US" b="0" dirty="0" smtClean="0">
                <a:solidFill>
                  <a:schemeClr val="tx2"/>
                </a:solidFill>
              </a:rPr>
              <a:t>Fermilab </a:t>
            </a:r>
            <a:r>
              <a:rPr lang="en-US" dirty="0" smtClean="0">
                <a:solidFill>
                  <a:schemeClr val="tx2"/>
                </a:solidFill>
              </a:rPr>
              <a:t>has</a:t>
            </a:r>
            <a:r>
              <a:rPr lang="en-US" b="0" dirty="0" smtClean="0">
                <a:solidFill>
                  <a:schemeClr val="tx2"/>
                </a:solidFill>
              </a:rPr>
              <a:t> followed report </a:t>
            </a:r>
            <a:r>
              <a:rPr lang="en-US" b="0" dirty="0" smtClean="0">
                <a:solidFill>
                  <a:schemeClr val="tx2"/>
                </a:solidFill>
              </a:rPr>
              <a:t>closely</a:t>
            </a:r>
          </a:p>
          <a:p>
            <a:r>
              <a:rPr lang="en-US" b="0" dirty="0" smtClean="0">
                <a:solidFill>
                  <a:schemeClr val="tx2"/>
                </a:solidFill>
              </a:rPr>
              <a:t>The world community has come together quickly to form a  new neutrino collaboration DUNE that is planning an 40 kton liquid argon TPC detector deep underground assuming a 1.2 MW primary beam to generate neutrinos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P5 also</a:t>
            </a:r>
            <a:r>
              <a:rPr lang="en-US" b="0" dirty="0" smtClean="0">
                <a:solidFill>
                  <a:schemeClr val="tx2"/>
                </a:solidFill>
              </a:rPr>
              <a:t> recommended that Fermilab plan for 2.4 MW</a:t>
            </a:r>
            <a:endParaRPr lang="en-US" b="0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6/16-17/2015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IPR PIP-II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28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PIP-II is the highest priority project for Fermilab in the accelerator complex once 700 kW achieved.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6/16-17/2015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IPR PIP-II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86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SRF Staffing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Lab policy over the last year with DOE encouragement has been to build up the SRF team in Technical division under leadership of Hasan Padamsee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Significant impact on SRF technology with Q0 program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Critical new hires are taking ownership of the program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Aimed at LCLS-II and PIP-II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ryogenics group at Fermilab is led by Arkadiy Klebaner has had several recent hires and is very strong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Management team led by Steve Holmes, Paul Derwent and Shekhar Mishra is experienced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6/16-17/2015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IPR PIP-II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804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</a:t>
            </a:r>
            <a:r>
              <a:rPr lang="en-US" sz="2800" dirty="0" smtClean="0"/>
              <a:t>echnology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808720" cy="5296794"/>
          </a:xfrm>
        </p:spPr>
        <p:txBody>
          <a:bodyPr/>
          <a:lstStyle/>
          <a:p>
            <a:r>
              <a:rPr lang="en-US" b="0" dirty="0" smtClean="0">
                <a:solidFill>
                  <a:schemeClr val="tx2"/>
                </a:solidFill>
              </a:rPr>
              <a:t>Over the last decade Fermilab invested heavily in the SRF technology because of world wide interest in ILC</a:t>
            </a:r>
          </a:p>
          <a:p>
            <a:r>
              <a:rPr lang="en-US" b="0" dirty="0" smtClean="0">
                <a:solidFill>
                  <a:schemeClr val="tx2"/>
                </a:solidFill>
              </a:rPr>
              <a:t>Fermilab is one of the leading SRF laboratories in the world</a:t>
            </a:r>
          </a:p>
          <a:p>
            <a:r>
              <a:rPr lang="en-US" b="0" dirty="0" smtClean="0">
                <a:solidFill>
                  <a:schemeClr val="tx2"/>
                </a:solidFill>
              </a:rPr>
              <a:t>Fermilab is presently building 20 SRF cryomodules for LCLS-II project at SLAC and is thus developing SRF cryomodule assembly and test infrastructure </a:t>
            </a:r>
          </a:p>
          <a:p>
            <a:r>
              <a:rPr lang="en-US" b="0" dirty="0" smtClean="0">
                <a:solidFill>
                  <a:schemeClr val="tx2"/>
                </a:solidFill>
              </a:rPr>
              <a:t>Lab </a:t>
            </a:r>
            <a:r>
              <a:rPr lang="en-US" b="0" dirty="0" smtClean="0">
                <a:solidFill>
                  <a:schemeClr val="tx2"/>
                </a:solidFill>
              </a:rPr>
              <a:t>infrastructure </a:t>
            </a:r>
            <a:r>
              <a:rPr lang="en-US" b="0" dirty="0" smtClean="0">
                <a:solidFill>
                  <a:schemeClr val="tx2"/>
                </a:solidFill>
              </a:rPr>
              <a:t>&amp; </a:t>
            </a:r>
            <a:r>
              <a:rPr lang="en-US" b="0" dirty="0" smtClean="0">
                <a:solidFill>
                  <a:schemeClr val="tx2"/>
                </a:solidFill>
              </a:rPr>
              <a:t>know </a:t>
            </a:r>
            <a:r>
              <a:rPr lang="en-US" b="0" dirty="0" smtClean="0">
                <a:solidFill>
                  <a:schemeClr val="tx2"/>
                </a:solidFill>
              </a:rPr>
              <a:t>how </a:t>
            </a:r>
            <a:r>
              <a:rPr lang="en-US" b="0" dirty="0" smtClean="0">
                <a:solidFill>
                  <a:schemeClr val="tx2"/>
                </a:solidFill>
              </a:rPr>
              <a:t>well </a:t>
            </a:r>
            <a:r>
              <a:rPr lang="en-US" b="0" dirty="0" smtClean="0">
                <a:solidFill>
                  <a:schemeClr val="tx2"/>
                </a:solidFill>
              </a:rPr>
              <a:t>matched to build PIP-II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6/16-17/2015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IPR PIP-II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8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India Collaboration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2"/>
                </a:solidFill>
              </a:rPr>
              <a:t>The DOE has signed a major SRF agreement with India to co-develop an ~1 GeV </a:t>
            </a:r>
            <a:r>
              <a:rPr lang="en-US" b="0" dirty="0" smtClean="0">
                <a:solidFill>
                  <a:schemeClr val="tx2"/>
                </a:solidFill>
              </a:rPr>
              <a:t>CW SRF </a:t>
            </a:r>
            <a:r>
              <a:rPr lang="en-US" b="0" dirty="0">
                <a:solidFill>
                  <a:schemeClr val="tx2"/>
                </a:solidFill>
              </a:rPr>
              <a:t>proton accelerator…..</a:t>
            </a:r>
          </a:p>
          <a:p>
            <a:r>
              <a:rPr lang="en-US" b="0" dirty="0">
                <a:solidFill>
                  <a:schemeClr val="tx2"/>
                </a:solidFill>
              </a:rPr>
              <a:t>This initial phase R&amp;D partnership is well along and substantial devices are being jointly designed, built, and tested along with exchanged personnel </a:t>
            </a:r>
            <a:endParaRPr lang="en-US" b="0" dirty="0" smtClean="0">
              <a:solidFill>
                <a:schemeClr val="tx2"/>
              </a:solidFill>
            </a:endParaRPr>
          </a:p>
          <a:p>
            <a:r>
              <a:rPr lang="en-US" b="0" dirty="0" smtClean="0">
                <a:solidFill>
                  <a:schemeClr val="tx2"/>
                </a:solidFill>
              </a:rPr>
              <a:t>This partnership meshes extremely well with the PIP-II plans</a:t>
            </a:r>
            <a:endParaRPr lang="en-US" b="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6/16-17/2015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IPR PIP-II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413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PIP-II accelerator upgrade at Fermilab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 smtClean="0">
                <a:solidFill>
                  <a:schemeClr val="tx2"/>
                </a:solidFill>
              </a:rPr>
              <a:t>P5 Recommendation 14:</a:t>
            </a:r>
          </a:p>
          <a:p>
            <a:pPr marL="457200" lvl="1" indent="0">
              <a:buNone/>
            </a:pPr>
            <a:r>
              <a:rPr lang="en-US" sz="2400" b="0" dirty="0" smtClean="0">
                <a:solidFill>
                  <a:schemeClr val="tx2"/>
                </a:solidFill>
              </a:rPr>
              <a:t>“</a:t>
            </a:r>
            <a:r>
              <a:rPr lang="en-US" sz="2400" b="0" dirty="0">
                <a:solidFill>
                  <a:schemeClr val="tx2"/>
                </a:solidFill>
              </a:rPr>
              <a:t>U</a:t>
            </a:r>
            <a:r>
              <a:rPr lang="en-US" sz="2400" b="0" dirty="0" smtClean="0">
                <a:solidFill>
                  <a:schemeClr val="tx2"/>
                </a:solidFill>
              </a:rPr>
              <a:t>pgrade the Fermilab proton accelerator complex to produce higher intensity beams. R&amp;D for the Proton Improvement Plan II (PIP-II) should proceed immediately, followed by construction, to provide proton beams of &gt; 1 MW by the time of first operation of LBNF”</a:t>
            </a:r>
          </a:p>
          <a:p>
            <a:pPr lvl="1"/>
            <a:endParaRPr lang="en-US" sz="2400" b="0" dirty="0" smtClean="0">
              <a:solidFill>
                <a:schemeClr val="tx2"/>
              </a:solidFill>
            </a:endParaRPr>
          </a:p>
          <a:p>
            <a:r>
              <a:rPr lang="en-US" b="0" dirty="0" smtClean="0">
                <a:solidFill>
                  <a:schemeClr val="tx2"/>
                </a:solidFill>
              </a:rPr>
              <a:t>PIP-II will allow Fermilab to maintain it’s lead with the most powerful neutrino beam in the world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IPR PIP-II</a:t>
            </a:r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6/16-17/2015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F0115-723D-3245-8012-402B1A378F7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09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Site Layout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IPR PIP-II</a:t>
            </a:r>
            <a:endParaRPr lang="en-US" dirty="0"/>
          </a:p>
        </p:txBody>
      </p:sp>
      <p:pic>
        <p:nvPicPr>
          <p:cNvPr id="1027" name="Picture 3" descr="U:\mydocs\holmes\PIP-II\Pictures\PIP II Site_m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35142"/>
            <a:ext cx="8705484" cy="481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6/16-17/2015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F0115-723D-3245-8012-402B1A378F7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48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Peripheral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21126"/>
            <a:ext cx="8672513" cy="5327274"/>
          </a:xfrm>
        </p:spPr>
        <p:txBody>
          <a:bodyPr/>
          <a:lstStyle/>
          <a:p>
            <a:r>
              <a:rPr lang="en-US" b="0" dirty="0" smtClean="0">
                <a:solidFill>
                  <a:schemeClr val="tx2"/>
                </a:solidFill>
              </a:rPr>
              <a:t>The choice of CW is not driven by neutrino physics</a:t>
            </a:r>
          </a:p>
          <a:p>
            <a:pPr lvl="1"/>
            <a:r>
              <a:rPr lang="en-US" b="0" dirty="0" smtClean="0">
                <a:solidFill>
                  <a:schemeClr val="tx2"/>
                </a:solidFill>
              </a:rPr>
              <a:t>P5 recognized the other physics opportunities from PIP-II</a:t>
            </a:r>
          </a:p>
          <a:p>
            <a:pPr lvl="1"/>
            <a:r>
              <a:rPr lang="en-US" b="0" dirty="0" smtClean="0">
                <a:solidFill>
                  <a:schemeClr val="tx2"/>
                </a:solidFill>
              </a:rPr>
              <a:t>For example, the </a:t>
            </a:r>
            <a:r>
              <a:rPr lang="en-US" b="0" dirty="0">
                <a:solidFill>
                  <a:schemeClr val="tx2"/>
                </a:solidFill>
              </a:rPr>
              <a:t>potential future physics program of Mu2e could expand its reach by an order of magnitude greatly from direct injection from PIP-II in CW </a:t>
            </a:r>
            <a:r>
              <a:rPr lang="en-US" b="0" dirty="0" smtClean="0">
                <a:solidFill>
                  <a:schemeClr val="tx2"/>
                </a:solidFill>
              </a:rPr>
              <a:t>mode</a:t>
            </a:r>
          </a:p>
          <a:p>
            <a:pPr lvl="1"/>
            <a:r>
              <a:rPr lang="en-US" b="0" dirty="0" smtClean="0">
                <a:solidFill>
                  <a:schemeClr val="tx2"/>
                </a:solidFill>
              </a:rPr>
              <a:t>It is influenced greatly by the India collaboration desire to build a CW machine and this partnership makes the SRF linac cheaper to DOE than a copper linac</a:t>
            </a:r>
          </a:p>
          <a:p>
            <a:r>
              <a:rPr lang="en-US" b="0" dirty="0" smtClean="0">
                <a:solidFill>
                  <a:schemeClr val="tx2"/>
                </a:solidFill>
              </a:rPr>
              <a:t>PIP-III (booster replacement that allows multi-MW beams) is an essential part of the upgrade to 2.4 MW… the recent HEPAP subpanel report “Accelerating Discovery” supported R&amp;D for PIP-III to help with SRF linac versus RCS choice</a:t>
            </a:r>
          </a:p>
          <a:p>
            <a:pPr lvl="1"/>
            <a:endParaRPr lang="en-US" b="0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6/16-17/2015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IPR PIP-II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941BE-F261-446F-A9EB-53908F522580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535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E-DOE Discovery Science Collaboration New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AE-DOE Discovery Science Collaboration.potx" id="{13257B66-BDC2-490C-9A72-83547421C39C}" vid="{85A72A24-AC69-49E4-A578-00D78518F1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DAE-DOE Discovery Science Collaboration</Template>
  <TotalTime>5702</TotalTime>
  <Words>616</Words>
  <Application>Microsoft Office PowerPoint</Application>
  <PresentationFormat>On-screen Show (4:3)</PresentationFormat>
  <Paragraphs>87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ＭＳ Ｐゴシック</vt:lpstr>
      <vt:lpstr>ＭＳ Ｐゴシック</vt:lpstr>
      <vt:lpstr>Arial</vt:lpstr>
      <vt:lpstr>Calibri</vt:lpstr>
      <vt:lpstr>Helvetica</vt:lpstr>
      <vt:lpstr>Wingdings</vt:lpstr>
      <vt:lpstr>DAE-DOE Discovery Science Collaboration New</vt:lpstr>
      <vt:lpstr>PIP-II at Fermilab</vt:lpstr>
      <vt:lpstr>The context</vt:lpstr>
      <vt:lpstr>Priority</vt:lpstr>
      <vt:lpstr>SRF Staffing</vt:lpstr>
      <vt:lpstr>Technology</vt:lpstr>
      <vt:lpstr>India Collaboration</vt:lpstr>
      <vt:lpstr>PIP-II accelerator upgrade at Fermilab</vt:lpstr>
      <vt:lpstr>PIP-II Site Layout </vt:lpstr>
      <vt:lpstr>Main Peripheral Issues</vt:lpstr>
      <vt:lpstr>Conclusion</vt:lpstr>
      <vt:lpstr>Thank you</vt:lpstr>
    </vt:vector>
  </TitlesOfParts>
  <Company>Fermi National Accelerator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Collaborations:  DAE-DOE Discovery Science Collaboration CERN-DOE Collaboration</dc:title>
  <dc:creator>C. S. Mishra x4094 08870N</dc:creator>
  <cp:lastModifiedBy>Nigel S. Lockyer x3211 13088N</cp:lastModifiedBy>
  <cp:revision>149</cp:revision>
  <cp:lastPrinted>2015-06-04T18:27:52Z</cp:lastPrinted>
  <dcterms:created xsi:type="dcterms:W3CDTF">2015-03-09T13:46:37Z</dcterms:created>
  <dcterms:modified xsi:type="dcterms:W3CDTF">2015-06-11T17:50:57Z</dcterms:modified>
</cp:coreProperties>
</file>