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59"/>
  </p:notesMasterIdLst>
  <p:handoutMasterIdLst>
    <p:handoutMasterId r:id="rId60"/>
  </p:handoutMasterIdLst>
  <p:sldIdLst>
    <p:sldId id="265" r:id="rId3"/>
    <p:sldId id="269" r:id="rId4"/>
    <p:sldId id="270" r:id="rId5"/>
    <p:sldId id="368" r:id="rId6"/>
    <p:sldId id="272" r:id="rId7"/>
    <p:sldId id="271" r:id="rId8"/>
    <p:sldId id="324" r:id="rId9"/>
    <p:sldId id="325" r:id="rId10"/>
    <p:sldId id="330" r:id="rId11"/>
    <p:sldId id="329" r:id="rId12"/>
    <p:sldId id="326" r:id="rId13"/>
    <p:sldId id="327" r:id="rId14"/>
    <p:sldId id="328" r:id="rId15"/>
    <p:sldId id="332" r:id="rId16"/>
    <p:sldId id="274" r:id="rId17"/>
    <p:sldId id="333" r:id="rId18"/>
    <p:sldId id="334" r:id="rId19"/>
    <p:sldId id="335" r:id="rId20"/>
    <p:sldId id="337" r:id="rId21"/>
    <p:sldId id="369" r:id="rId22"/>
    <p:sldId id="346" r:id="rId23"/>
    <p:sldId id="347" r:id="rId24"/>
    <p:sldId id="352" r:id="rId25"/>
    <p:sldId id="331" r:id="rId26"/>
    <p:sldId id="276" r:id="rId27"/>
    <p:sldId id="340" r:id="rId28"/>
    <p:sldId id="344" r:id="rId29"/>
    <p:sldId id="277" r:id="rId30"/>
    <p:sldId id="278" r:id="rId31"/>
    <p:sldId id="279" r:id="rId32"/>
    <p:sldId id="280" r:id="rId33"/>
    <p:sldId id="284" r:id="rId34"/>
    <p:sldId id="286" r:id="rId35"/>
    <p:sldId id="341" r:id="rId36"/>
    <p:sldId id="288" r:id="rId37"/>
    <p:sldId id="289" r:id="rId38"/>
    <p:sldId id="351" r:id="rId39"/>
    <p:sldId id="292" r:id="rId40"/>
    <p:sldId id="342" r:id="rId41"/>
    <p:sldId id="320" r:id="rId42"/>
    <p:sldId id="357" r:id="rId43"/>
    <p:sldId id="358" r:id="rId44"/>
    <p:sldId id="348" r:id="rId45"/>
    <p:sldId id="349" r:id="rId46"/>
    <p:sldId id="350" r:id="rId47"/>
    <p:sldId id="359" r:id="rId48"/>
    <p:sldId id="360" r:id="rId49"/>
    <p:sldId id="361" r:id="rId50"/>
    <p:sldId id="365" r:id="rId51"/>
    <p:sldId id="362" r:id="rId52"/>
    <p:sldId id="363" r:id="rId53"/>
    <p:sldId id="366" r:id="rId54"/>
    <p:sldId id="364" r:id="rId55"/>
    <p:sldId id="367" r:id="rId56"/>
    <p:sldId id="371" r:id="rId57"/>
    <p:sldId id="370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7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8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PIP-II </a:t>
            </a:r>
            <a:r>
              <a:rPr lang="en-US" altLang="en-US" dirty="0" smtClean="0">
                <a:latin typeface="Helvetica" panose="020B0604020202020204" pitchFamily="34" charset="0"/>
              </a:rPr>
              <a:t>Technical </a:t>
            </a:r>
            <a:r>
              <a:rPr lang="en-US" altLang="en-US" dirty="0">
                <a:latin typeface="Helvetica" panose="020B0604020202020204" pitchFamily="34" charset="0"/>
              </a:rPr>
              <a:t>Description</a:t>
            </a:r>
            <a:br>
              <a:rPr lang="en-US" altLang="en-US" dirty="0">
                <a:latin typeface="Helvetica" panose="020B0604020202020204" pitchFamily="34" charset="0"/>
              </a:rPr>
            </a:b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Valeri Lebedev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DOE Independent Project Review of PIP-II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16 June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 RFQ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49685"/>
              </p:ext>
            </p:extLst>
          </p:nvPr>
        </p:nvGraphicFramePr>
        <p:xfrm>
          <a:off x="5260377" y="3363430"/>
          <a:ext cx="35337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006"/>
                <a:gridCol w="13997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energy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kV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162.5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– 10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rms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 </a:t>
                      </a:r>
                      <a:r>
                        <a:rPr lang="en-US" baseline="0" dirty="0" smtClean="0"/>
                        <a:t>emit.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rms L. emit.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</a:t>
                      </a:r>
                      <a:r>
                        <a:rPr lang="en-US" dirty="0" err="1" smtClean="0"/>
                        <a:t>keV∙ns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055" y="840857"/>
            <a:ext cx="4634481" cy="233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1" y="874295"/>
            <a:ext cx="4104454" cy="230204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Optimized for 5-10 mA beam current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Long adiabatic buncher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200" dirty="0" smtClean="0"/>
              <a:t>=&gt; small L. emittance.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1213" y="3531523"/>
            <a:ext cx="3999230" cy="27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2" y="824479"/>
            <a:ext cx="8893011" cy="187517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200" dirty="0" smtClean="0"/>
              <a:t>Optimize conditions for chopping (2 kickers, 180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 phase advance)</a:t>
            </a:r>
          </a:p>
          <a:p>
            <a:pPr>
              <a:spcBef>
                <a:spcPts val="400"/>
              </a:spcBef>
            </a:pPr>
            <a:r>
              <a:rPr lang="en-US" sz="2200" dirty="0" smtClean="0"/>
              <a:t>20 kW internal beam dump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Differential pumping to prevent residual gas flux to SC part</a:t>
            </a:r>
          </a:p>
          <a:p>
            <a:pPr>
              <a:spcBef>
                <a:spcPts val="400"/>
              </a:spcBef>
            </a:pPr>
            <a:r>
              <a:rPr lang="en-US" sz="2200" dirty="0" smtClean="0"/>
              <a:t>Triplet based transverse focusing (compensates strong SC force)</a:t>
            </a:r>
          </a:p>
          <a:p>
            <a:pPr>
              <a:spcBef>
                <a:spcPts val="400"/>
              </a:spcBef>
            </a:pPr>
            <a:r>
              <a:rPr lang="en-US" sz="2200" dirty="0" smtClean="0"/>
              <a:t>3 rebunching cavities to control longitudinal phase space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2699657"/>
            <a:ext cx="69768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4" y="3429000"/>
            <a:ext cx="34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9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</a:t>
            </a:r>
            <a:r>
              <a:rPr lang="en-US" dirty="0"/>
              <a:t>part of PIP-II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745"/>
            <a:ext cx="5479742" cy="2183881"/>
          </a:xfrm>
        </p:spPr>
        <p:txBody>
          <a:bodyPr/>
          <a:lstStyle/>
          <a:p>
            <a:r>
              <a:rPr lang="en-US" dirty="0" smtClean="0"/>
              <a:t>Transition points are chosen to minimize number of cavities/cryomodules (</a:t>
            </a:r>
            <a:r>
              <a:rPr lang="en-US" i="1" dirty="0" smtClean="0"/>
              <a:t>i.e.</a:t>
            </a:r>
            <a:r>
              <a:rPr lang="en-US" dirty="0" smtClean="0"/>
              <a:t> cost) </a:t>
            </a:r>
          </a:p>
          <a:p>
            <a:r>
              <a:rPr lang="en-US" dirty="0" smtClean="0"/>
              <a:t>Altogether - 25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29086"/>
              </p:ext>
            </p:extLst>
          </p:nvPr>
        </p:nvGraphicFramePr>
        <p:xfrm>
          <a:off x="5778978" y="822586"/>
          <a:ext cx="31364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25"/>
                <a:gridCol w="914400"/>
                <a:gridCol w="125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Cav/CM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6" y="3216958"/>
            <a:ext cx="8523524" cy="27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9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190"/>
            <a:ext cx="8672513" cy="5386039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5 types of SC cavities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required </a:t>
            </a:r>
            <a:r>
              <a:rPr lang="en-US" dirty="0"/>
              <a:t>to cover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required </a:t>
            </a:r>
            <a:r>
              <a:rPr lang="en-US" dirty="0"/>
              <a:t>energy </a:t>
            </a:r>
            <a:r>
              <a:rPr lang="en-US" dirty="0" smtClean="0"/>
              <a:t>range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Adiabatic damping makes </a:t>
            </a:r>
            <a:br>
              <a:rPr lang="en-US" dirty="0" smtClean="0"/>
            </a:br>
            <a:r>
              <a:rPr lang="en-US" dirty="0" smtClean="0"/>
              <a:t>reasonable frequency </a:t>
            </a:r>
            <a:br>
              <a:rPr lang="en-US" dirty="0" smtClean="0"/>
            </a:br>
            <a:r>
              <a:rPr lang="en-US" dirty="0" smtClean="0"/>
              <a:t>increase with increasing </a:t>
            </a:r>
            <a:br>
              <a:rPr lang="en-US" dirty="0" smtClean="0"/>
            </a:br>
            <a:r>
              <a:rPr lang="en-US" dirty="0" smtClean="0"/>
              <a:t>energy </a:t>
            </a:r>
            <a:endParaRPr lang="en-US" dirty="0"/>
          </a:p>
          <a:p>
            <a:pPr lvl="1"/>
            <a:r>
              <a:rPr lang="en-US" dirty="0" smtClean="0"/>
              <a:t>HWR         – 162.5 MHz</a:t>
            </a:r>
          </a:p>
          <a:p>
            <a:pPr lvl="1"/>
            <a:r>
              <a:rPr lang="en-US" dirty="0" smtClean="0"/>
              <a:t>SSR1 &amp; 2  -  325 MHz</a:t>
            </a:r>
          </a:p>
          <a:p>
            <a:pPr lvl="1"/>
            <a:r>
              <a:rPr lang="en-US" dirty="0" smtClean="0"/>
              <a:t>LB650 &amp; HB650 – 650 MHz</a:t>
            </a:r>
          </a:p>
          <a:p>
            <a:pPr marL="457200" lvl="1" indent="0">
              <a:buNone/>
            </a:pPr>
            <a:r>
              <a:rPr lang="en-US" dirty="0" smtClean="0"/>
              <a:t>All subharmonics of ILC frequency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10343" y="919024"/>
            <a:ext cx="4889139" cy="3919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9667" y="4821409"/>
            <a:ext cx="3089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Transient time factors;</a:t>
            </a:r>
          </a:p>
          <a:p>
            <a:r>
              <a:rPr lang="en-US" sz="1800" dirty="0" smtClean="0"/>
              <a:t>Black dots mark optimal betas</a:t>
            </a:r>
          </a:p>
          <a:p>
            <a:r>
              <a:rPr lang="en-US" sz="1800" dirty="0" smtClean="0"/>
              <a:t>Red dots mark geometric betas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160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parameters </a:t>
            </a:r>
            <a:r>
              <a:rPr lang="en-US" dirty="0"/>
              <a:t>of SC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20" y="3217338"/>
            <a:ext cx="2415068" cy="1130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err="1" smtClean="0"/>
              <a:t>B</a:t>
            </a:r>
            <a:r>
              <a:rPr lang="en-US" sz="1800" baseline="-25000" dirty="0" err="1" smtClean="0"/>
              <a:t>peak</a:t>
            </a:r>
            <a:r>
              <a:rPr lang="en-US" sz="1800" dirty="0" smtClean="0"/>
              <a:t> is </a:t>
            </a:r>
            <a:r>
              <a:rPr lang="en-US" sz="1800" dirty="0"/>
              <a:t>set </a:t>
            </a:r>
            <a:r>
              <a:rPr lang="en-US" sz="1800" dirty="0" smtClean="0"/>
              <a:t>by the high </a:t>
            </a:r>
            <a:r>
              <a:rPr lang="en-US" sz="1800" dirty="0"/>
              <a:t>field Q slope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It grows with frequency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5386"/>
              </p:ext>
            </p:extLst>
          </p:nvPr>
        </p:nvGraphicFramePr>
        <p:xfrm>
          <a:off x="2687753" y="3330661"/>
          <a:ext cx="6295421" cy="278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955"/>
                <a:gridCol w="1105154"/>
                <a:gridCol w="981553"/>
                <a:gridCol w="1398423"/>
                <a:gridCol w="998055"/>
                <a:gridCol w="921281"/>
              </a:tblGrid>
              <a:tr h="34480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Aperture (diameter)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Energy gain (MV)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Accelerating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gradient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(MV/m)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(MV/m)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HWR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SSR1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SSR2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193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LB650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HB650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3162" y="856207"/>
            <a:ext cx="1544125" cy="18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020" y="1266119"/>
            <a:ext cx="3431566" cy="12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26123" y="2696308"/>
            <a:ext cx="785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04040"/>
                </a:solidFill>
              </a:rPr>
              <a:t>HWR			               SSR1&amp;2                            Elliptic (LB &amp; HB650) </a:t>
            </a:r>
            <a:endParaRPr lang="en-US" sz="2000" b="1" dirty="0">
              <a:solidFill>
                <a:srgbClr val="40404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9" y="4350058"/>
            <a:ext cx="2554019" cy="19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910764"/>
            <a:ext cx="3199098" cy="17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 Design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4294"/>
            <a:ext cx="8846389" cy="5640805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Separate SC cryomodules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Collimators between cryomodules to minimize beam loss inside them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Solenoidal focusing for HWR, SSR1&amp;2 </a:t>
            </a:r>
          </a:p>
          <a:p>
            <a:pPr marL="1200150" lvl="3" indent="-342900">
              <a:spcBef>
                <a:spcPts val="600"/>
              </a:spcBef>
            </a:pPr>
            <a:r>
              <a:rPr lang="en-US" dirty="0" smtClean="0"/>
              <a:t>SC solenoids inside cryomodules (with attached BPMs and built-in trims)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Doublet focusing between cryomodules for LB650 and HB650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Warm correctors and BPMs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Energy stability of ≈10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is supported by the beam based feedback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Cavities of the last cryomodule are used for correction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4 empty slots at the linac end are used for time-of-flight energy measurements</a:t>
            </a:r>
          </a:p>
          <a:p>
            <a:pPr marL="400050" lvl="1" indent="-400050">
              <a:spcBef>
                <a:spcPts val="600"/>
              </a:spcBef>
            </a:pPr>
            <a:r>
              <a:rPr lang="en-US" dirty="0" smtClean="0"/>
              <a:t>All beam instrumentation with exception of BPMs in HWR and SSR1&amp;2 cryomodules is located between cryomodules</a:t>
            </a:r>
          </a:p>
          <a:p>
            <a:pPr marL="400050" lvl="1" indent="-400050">
              <a:spcBef>
                <a:spcPts val="600"/>
              </a:spcBef>
            </a:pPr>
            <a:r>
              <a:rPr lang="en-US" dirty="0" smtClean="0"/>
              <a:t>RF power is set by 2 mA beam current (</a:t>
            </a:r>
            <a:r>
              <a:rPr lang="en-US" sz="1800" dirty="0" smtClean="0"/>
              <a:t>SC linac can support up to 5 mA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Optics in MEBT and SC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3" y="855888"/>
            <a:ext cx="8886232" cy="27146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Beam is close to equipartitioning (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x</a:t>
            </a:r>
            <a:r>
              <a:rPr lang="en-US" dirty="0"/>
              <a:t>≈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≈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Helps to prevent uncontrolled emittance growth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/>
              </a:rPr>
              <a:t>L to  emittance exchange is </a:t>
            </a:r>
            <a:r>
              <a:rPr lang="en-US" dirty="0" smtClean="0">
                <a:sym typeface="Symbol"/>
              </a:rPr>
              <a:t>found in </a:t>
            </a:r>
            <a:r>
              <a:rPr lang="en-US" dirty="0" smtClean="0">
                <a:sym typeface="Symbol"/>
              </a:rPr>
              <a:t>simulations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/>
              </a:rPr>
              <a:t>Strong  defocusing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due to cavity fields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ym typeface="Symbol"/>
              </a:rPr>
              <a:t>	=&gt; Strong machine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focusing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C:\Users\Arun\Desktop\RDR_Works\Fig_2_1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883" y="1954923"/>
            <a:ext cx="5587373" cy="432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run\Desktop\RDR_Works\emitt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6" y="3693224"/>
            <a:ext cx="3205116" cy="24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1917" y="4753725"/>
            <a:ext cx="18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</a:t>
            </a:r>
            <a:r>
              <a:rPr lang="en-US" sz="1800" dirty="0" smtClean="0">
                <a:latin typeface="Symbol" panose="05050102010706020507" pitchFamily="18" charset="2"/>
              </a:rPr>
              <a:t>s</a:t>
            </a:r>
            <a:r>
              <a:rPr lang="en-US" sz="1800" dirty="0" smtClean="0"/>
              <a:t> envelopes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14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in SC </a:t>
            </a:r>
            <a:r>
              <a:rPr lang="en-US" dirty="0" smtClean="0"/>
              <a:t>Part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1743"/>
            <a:ext cx="8672513" cy="1447800"/>
          </a:xfrm>
        </p:spPr>
        <p:txBody>
          <a:bodyPr/>
          <a:lstStyle/>
          <a:p>
            <a:r>
              <a:rPr lang="en-US" dirty="0" smtClean="0"/>
              <a:t>Simulations do not show dangerous halo growth</a:t>
            </a:r>
          </a:p>
          <a:p>
            <a:pPr lvl="1"/>
            <a:r>
              <a:rPr lang="en-US" dirty="0" smtClean="0"/>
              <a:t>Verified by SNS experience at ~twice larger value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ym typeface="Symbol"/>
              </a:rPr>
              <a:t></a:t>
            </a:r>
          </a:p>
          <a:p>
            <a:pPr lvl="1"/>
            <a:r>
              <a:rPr lang="en-US" dirty="0" smtClean="0">
                <a:sym typeface="Symbol"/>
              </a:rPr>
              <a:t>Ratio of beam size to aperture stays approximately the same downstream of HWR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C:\Users\Arun\Desktop\RDR_Works\x_dens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329543"/>
            <a:ext cx="8686800" cy="39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29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148"/>
            <a:ext cx="8822635" cy="1850678"/>
          </a:xfrm>
        </p:spPr>
        <p:txBody>
          <a:bodyPr/>
          <a:lstStyle/>
          <a:p>
            <a:r>
              <a:rPr lang="en-US" dirty="0" smtClean="0"/>
              <a:t>Intrabeam stripping is the main source of particle loss in the SC linac</a:t>
            </a:r>
          </a:p>
          <a:p>
            <a:pPr lvl="1"/>
            <a:r>
              <a:rPr lang="en-US" dirty="0" smtClean="0"/>
              <a:t>The loss value (&lt;0.1 W/m) for CW beam (2 mA, with 5 mA RFQ) is well within requirements</a:t>
            </a:r>
          </a:p>
          <a:p>
            <a:pPr lvl="2"/>
            <a:r>
              <a:rPr lang="en-US" dirty="0" smtClean="0"/>
              <a:t>Not an issue for PIP-II operating at ~1% duty factor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4663" y="2676486"/>
            <a:ext cx="8285024" cy="3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808383"/>
          </a:xfrm>
        </p:spPr>
        <p:txBody>
          <a:bodyPr/>
          <a:lstStyle/>
          <a:p>
            <a:r>
              <a:rPr lang="en-US" dirty="0" smtClean="0"/>
              <a:t>New cryo-plant is planned to be built </a:t>
            </a:r>
          </a:p>
          <a:p>
            <a:pPr lvl="1"/>
            <a:r>
              <a:rPr lang="en-US" dirty="0" smtClean="0"/>
              <a:t>LBNF support requires an operation only in the pulsed regime</a:t>
            </a:r>
          </a:p>
          <a:p>
            <a:pPr lvl="1"/>
            <a:r>
              <a:rPr lang="en-US" dirty="0" smtClean="0"/>
              <a:t>Cost minimization =&gt; low power =&gt; low duty factor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2887" y="2224294"/>
            <a:ext cx="6450876" cy="42075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 smtClean="0"/>
              <a:t>=&gt;</a:t>
            </a:r>
          </a:p>
          <a:p>
            <a:pPr lvl="1"/>
            <a:r>
              <a:rPr lang="en-US" dirty="0" smtClean="0"/>
              <a:t>Beam duty factor – 1.1%</a:t>
            </a:r>
          </a:p>
          <a:p>
            <a:pPr lvl="1"/>
            <a:r>
              <a:rPr lang="en-US" dirty="0" smtClean="0"/>
              <a:t>Fast cavity discharge using RF power with inverted phase</a:t>
            </a:r>
          </a:p>
          <a:p>
            <a:pPr lvl="2"/>
            <a:r>
              <a:rPr lang="en-US" dirty="0"/>
              <a:t>Cryogenic duty factor ~ 5%</a:t>
            </a:r>
          </a:p>
          <a:p>
            <a:pPr lvl="2"/>
            <a:r>
              <a:rPr lang="en-US" dirty="0" smtClean="0"/>
              <a:t>RF duty factor ~12%</a:t>
            </a:r>
          </a:p>
          <a:p>
            <a:pPr lvl="2"/>
            <a:r>
              <a:rPr lang="en-US" dirty="0" smtClean="0"/>
              <a:t>4 times peak power increase in RF couplers at phase flip is supported by coupler design</a:t>
            </a:r>
          </a:p>
          <a:p>
            <a:pPr lvl="1"/>
            <a:r>
              <a:rPr lang="en-US" dirty="0" smtClean="0"/>
              <a:t>Fast tuner is required for pulsed operation</a:t>
            </a:r>
          </a:p>
          <a:p>
            <a:r>
              <a:rPr lang="en-US" dirty="0" smtClean="0"/>
              <a:t>HWR can operate only in CW (no fast tuner)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604052"/>
            <a:ext cx="1990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491037"/>
            <a:ext cx="2143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8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</a:p>
          <a:p>
            <a:r>
              <a:rPr lang="en-US" dirty="0" smtClean="0"/>
              <a:t>Design Concept and Design Choices</a:t>
            </a:r>
          </a:p>
          <a:p>
            <a:pPr lvl="1"/>
            <a:r>
              <a:rPr lang="en-US" dirty="0" smtClean="0"/>
              <a:t>Linac</a:t>
            </a:r>
          </a:p>
          <a:p>
            <a:pPr lvl="1"/>
            <a:r>
              <a:rPr lang="en-US" dirty="0" smtClean="0"/>
              <a:t>Transfer line</a:t>
            </a:r>
          </a:p>
          <a:p>
            <a:pPr lvl="1"/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Recycler and MI</a:t>
            </a:r>
          </a:p>
          <a:p>
            <a:r>
              <a:rPr lang="en-US" dirty="0" smtClean="0"/>
              <a:t>Primary </a:t>
            </a:r>
            <a:r>
              <a:rPr lang="en-US" dirty="0"/>
              <a:t>technical risks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2869"/>
            <a:ext cx="8672513" cy="5407571"/>
          </a:xfrm>
        </p:spPr>
        <p:txBody>
          <a:bodyPr/>
          <a:lstStyle/>
          <a:p>
            <a:r>
              <a:rPr lang="en-US" dirty="0"/>
              <a:t>Dynamic and static loads are approximately equal</a:t>
            </a:r>
          </a:p>
          <a:p>
            <a:pPr lvl="1"/>
            <a:r>
              <a:rPr lang="en-US" dirty="0"/>
              <a:t>Solenoids and couplers are included in the static load</a:t>
            </a:r>
          </a:p>
          <a:p>
            <a:pPr lvl="1"/>
            <a:r>
              <a:rPr lang="en-US" dirty="0"/>
              <a:t>Conservative values for Q</a:t>
            </a:r>
            <a:r>
              <a:rPr lang="en-US" baseline="-25000" dirty="0"/>
              <a:t>0</a:t>
            </a:r>
            <a:r>
              <a:rPr lang="en-US" dirty="0"/>
              <a:t> – details in V. Yakovlev presentation</a:t>
            </a:r>
          </a:p>
          <a:p>
            <a:r>
              <a:rPr lang="en-US" dirty="0"/>
              <a:t>Cryo-plant power has sufficient operating margins at all </a:t>
            </a:r>
            <a:r>
              <a:rPr lang="en-US" dirty="0" smtClean="0"/>
              <a:t>temp.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u="sng" dirty="0" smtClean="0">
                <a:solidFill>
                  <a:srgbClr val="00B050"/>
                </a:solidFill>
              </a:rPr>
              <a:t>T[K]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1800" u="sng" dirty="0" smtClean="0">
                <a:solidFill>
                  <a:srgbClr val="00B050"/>
                </a:solidFill>
              </a:rPr>
              <a:t>Cryo-plant(W)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</a:t>
            </a:r>
            <a:r>
              <a:rPr lang="en-US" sz="1800" u="sng" dirty="0" smtClean="0">
                <a:solidFill>
                  <a:srgbClr val="00B050"/>
                </a:solidFill>
              </a:rPr>
              <a:t>Cryomodules(W)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70    </a:t>
            </a:r>
            <a:r>
              <a:rPr lang="en-US" dirty="0">
                <a:solidFill>
                  <a:srgbClr val="00B050"/>
                </a:solidFill>
              </a:rPr>
              <a:t>	 4000		  2830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5         </a:t>
            </a:r>
            <a:r>
              <a:rPr lang="en-US" dirty="0">
                <a:solidFill>
                  <a:srgbClr val="00B050"/>
                </a:solidFill>
              </a:rPr>
              <a:t>1500 		    715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2           </a:t>
            </a:r>
            <a:r>
              <a:rPr lang="en-US" dirty="0">
                <a:solidFill>
                  <a:srgbClr val="00B050"/>
                </a:solidFill>
              </a:rPr>
              <a:t>550		    276</a:t>
            </a:r>
          </a:p>
          <a:p>
            <a:r>
              <a:rPr lang="en-US" dirty="0">
                <a:solidFill>
                  <a:srgbClr val="0033CC"/>
                </a:solidFill>
              </a:rPr>
              <a:t>Rms pressure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fluctuations have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to be &lt;0.1 </a:t>
            </a:r>
            <a:r>
              <a:rPr lang="en-US" dirty="0" smtClean="0">
                <a:solidFill>
                  <a:srgbClr val="0033CC"/>
                </a:solidFill>
              </a:rPr>
              <a:t>mbar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>
                <a:solidFill>
                  <a:srgbClr val="0033CC"/>
                </a:solidFill>
              </a:rPr>
              <a:t>Passive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microphonics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suppression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20998"/>
              </p:ext>
            </p:extLst>
          </p:nvPr>
        </p:nvGraphicFramePr>
        <p:xfrm>
          <a:off x="4067503" y="3363223"/>
          <a:ext cx="483361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635"/>
                <a:gridCol w="1298461"/>
                <a:gridCol w="1145194"/>
                <a:gridCol w="14913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CM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Static cryo-load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Cryo-duty factor, %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Dynamic cryo-load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6349" y="2655337"/>
            <a:ext cx="375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Cryo-loads </a:t>
            </a:r>
            <a:r>
              <a:rPr lang="en-US" sz="2000" b="1" u="sng" dirty="0">
                <a:solidFill>
                  <a:srgbClr val="404040"/>
                </a:solidFill>
                <a:latin typeface="+mj-lt"/>
              </a:rPr>
              <a:t>per </a:t>
            </a:r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CM </a:t>
            </a:r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at 2K </a:t>
            </a:r>
          </a:p>
          <a:p>
            <a:pPr algn="ctr"/>
            <a:r>
              <a:rPr lang="en-US" sz="2000" b="1" dirty="0" smtClean="0">
                <a:solidFill>
                  <a:srgbClr val="404040"/>
                </a:solidFill>
              </a:rPr>
              <a:t>for a</a:t>
            </a:r>
            <a:r>
              <a:rPr lang="en-US" sz="2000" b="1" dirty="0" smtClean="0">
                <a:solidFill>
                  <a:srgbClr val="404040"/>
                </a:solidFill>
              </a:rPr>
              <a:t>ccelerated </a:t>
            </a:r>
            <a:r>
              <a:rPr lang="en-US" sz="2000" b="1" dirty="0" smtClean="0">
                <a:solidFill>
                  <a:srgbClr val="404040"/>
                </a:solidFill>
              </a:rPr>
              <a:t>cavity discharge</a:t>
            </a:r>
            <a:endParaRPr lang="en-US" sz="20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/>
              <a:t>P</a:t>
            </a:r>
            <a:r>
              <a:rPr lang="en-US" dirty="0" smtClean="0"/>
              <a:t>ower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01"/>
            <a:ext cx="8915400" cy="216740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RF power requirements include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Up to 20 Hz microphonics driven detuning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1 dB allowance for regulation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Power transfer inefficiency: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0.5dB - HWR&amp;SSR (coaxial); 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0.25 dB – LB&amp;HB (wave guide)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64899"/>
              </p:ext>
            </p:extLst>
          </p:nvPr>
        </p:nvGraphicFramePr>
        <p:xfrm>
          <a:off x="1072737" y="2994408"/>
          <a:ext cx="6453601" cy="3240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8357"/>
                <a:gridCol w="1464986"/>
                <a:gridCol w="1292636"/>
                <a:gridCol w="1378811"/>
                <a:gridCol w="1378811"/>
              </a:tblGrid>
              <a:tr h="9037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CM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Power trans-</a:t>
                      </a:r>
                      <a:r>
                        <a:rPr lang="en-US" sz="1800" dirty="0" err="1">
                          <a:effectLst/>
                        </a:rPr>
                        <a:t>ferred</a:t>
                      </a:r>
                      <a:r>
                        <a:rPr lang="en-US" sz="1800" dirty="0">
                          <a:effectLst/>
                        </a:rPr>
                        <a:t> to beam per cav. 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Cavity half-bandwidth,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2Q</a:t>
                      </a:r>
                      <a:r>
                        <a:rPr lang="en-US" sz="1800" baseline="-25000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, (Hz)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Peak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RF</a:t>
                      </a:r>
                      <a:r>
                        <a:rPr lang="en-US" sz="1800" spc="-5" dirty="0">
                          <a:effectLst/>
                        </a:rPr>
                        <a:t> powe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per cavity  </a:t>
                      </a:r>
                      <a:r>
                        <a:rPr lang="en-US" sz="1800" spc="-5" dirty="0">
                          <a:effectLst/>
                        </a:rPr>
                        <a:t>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</a:rPr>
                        <a:t>Power of RF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</a:rPr>
                        <a:t> Amplifier (kW)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33632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effectLst/>
                        </a:rPr>
                        <a:t>4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33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6.5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4.1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43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 dirty="0">
                          <a:solidFill>
                            <a:srgbClr val="004C97"/>
                          </a:solidFill>
                          <a:effectLst/>
                        </a:rPr>
                        <a:t>6.1</a:t>
                      </a:r>
                      <a:endParaRPr lang="en-US" sz="1800" b="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28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17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L</a:t>
                      </a: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23.8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dirty="0">
                          <a:effectLst/>
                        </a:rPr>
                        <a:t>29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38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</a:t>
                      </a:r>
                      <a:r>
                        <a:rPr lang="en-US" sz="1800" spc="-35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39.8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 dirty="0">
                          <a:solidFill>
                            <a:srgbClr val="004C97"/>
                          </a:solidFill>
                          <a:effectLst/>
                        </a:rPr>
                        <a:t>64</a:t>
                      </a:r>
                      <a:endParaRPr lang="en-US" sz="1800" b="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98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Energy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4" y="847737"/>
            <a:ext cx="8672513" cy="329813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Local cavity feedback should stabilize its voltage and phase to better than 0.1% and 0.1</a:t>
            </a:r>
            <a:r>
              <a:rPr lang="en-US" baseline="30000" dirty="0" smtClean="0"/>
              <a:t>o</a:t>
            </a:r>
            <a:r>
              <a:rPr lang="en-US" dirty="0" smtClean="0"/>
              <a:t> rms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Beam based stabilization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Beam is sent to the beam dump for 10 - 30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s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Time of flight energy measurement is used </a:t>
            </a:r>
            <a:br>
              <a:rPr lang="en-US" dirty="0" smtClean="0"/>
            </a:br>
            <a:r>
              <a:rPr lang="en-US" dirty="0" smtClean="0"/>
              <a:t>to stabilize energy to 0.01% rms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4 empty slots are </a:t>
            </a:r>
            <a:r>
              <a:rPr lang="en-US" dirty="0"/>
              <a:t>reserved at the linac </a:t>
            </a:r>
            <a:r>
              <a:rPr lang="en-US" dirty="0" smtClean="0"/>
              <a:t>end,~40m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Fast kicker and septum switch the beam </a:t>
            </a:r>
            <a:br>
              <a:rPr lang="en-US" dirty="0" smtClean="0"/>
            </a:br>
            <a:r>
              <a:rPr lang="en-US" dirty="0" smtClean="0"/>
              <a:t>from the beam dump to the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88" y="1431942"/>
            <a:ext cx="2301311" cy="32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877" y="6036817"/>
            <a:ext cx="610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Beam trajectories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with 10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envelopes in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the beam switching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6" y="4145872"/>
            <a:ext cx="599008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7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Microphonics </a:t>
            </a:r>
            <a:r>
              <a:rPr lang="en-US" dirty="0"/>
              <a:t>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08"/>
            <a:ext cx="8672513" cy="544015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High </a:t>
            </a:r>
            <a:r>
              <a:rPr lang="en-US" dirty="0"/>
              <a:t>accelerating gradient and the comparatively small beam current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=&gt; </a:t>
            </a:r>
            <a:r>
              <a:rPr lang="en-US" dirty="0"/>
              <a:t>small cavity bandwidth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=&gt; high sensitivity </a:t>
            </a:r>
            <a:r>
              <a:rPr lang="en-US" dirty="0" smtClean="0"/>
              <a:t>to </a:t>
            </a:r>
            <a:r>
              <a:rPr lang="en-US" dirty="0"/>
              <a:t>microphonics and </a:t>
            </a:r>
            <a:r>
              <a:rPr lang="en-US" dirty="0" smtClean="0"/>
              <a:t>LFD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The </a:t>
            </a:r>
            <a:r>
              <a:rPr lang="en-US" dirty="0"/>
              <a:t>major sources of cavity detuning are: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Variations </a:t>
            </a:r>
            <a:r>
              <a:rPr lang="en-US" dirty="0"/>
              <a:t>in </a:t>
            </a:r>
            <a:r>
              <a:rPr lang="en-US" dirty="0" smtClean="0"/>
              <a:t>He </a:t>
            </a:r>
            <a:r>
              <a:rPr lang="en-US" dirty="0"/>
              <a:t>pressure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Mechanical </a:t>
            </a:r>
            <a:r>
              <a:rPr lang="en-US" dirty="0"/>
              <a:t>vibrations driven by external </a:t>
            </a:r>
            <a:r>
              <a:rPr lang="en-US" dirty="0" smtClean="0"/>
              <a:t>sources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Lorentz </a:t>
            </a:r>
            <a:r>
              <a:rPr lang="en-US" dirty="0"/>
              <a:t>Force </a:t>
            </a:r>
            <a:r>
              <a:rPr lang="en-US" dirty="0" smtClean="0"/>
              <a:t>Detuning (LFD)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Pulsed operation greatly complicates LFD compensation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Passive means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Reduction of sensitivity to He pressure and LFD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Engineering aimed at noise reduction in the tunnel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Active means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Piezo tuners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3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84" y="2134647"/>
            <a:ext cx="6496355" cy="2053041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/>
              <a:t>Linac-to-Booster Transfer line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to Booster Transfer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8915400" cy="2158999"/>
          </a:xfrm>
        </p:spPr>
        <p:txBody>
          <a:bodyPr/>
          <a:lstStyle/>
          <a:p>
            <a:r>
              <a:rPr lang="en-US" sz="2200" dirty="0" smtClean="0"/>
              <a:t>H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Lorentz stripping (&lt;10</a:t>
            </a:r>
            <a:r>
              <a:rPr lang="en-US" sz="2200" baseline="30000" dirty="0" smtClean="0"/>
              <a:t>-8</a:t>
            </a:r>
            <a:r>
              <a:rPr lang="en-US" sz="2200" dirty="0" smtClean="0"/>
              <a:t> m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 limits dipole field to  2.77 kG </a:t>
            </a:r>
            <a:br>
              <a:rPr lang="en-US" sz="2200" dirty="0" smtClean="0"/>
            </a:br>
            <a:r>
              <a:rPr lang="en-US" sz="2200" dirty="0" smtClean="0"/>
              <a:t>for 1 GeV beam =&gt; the bending radius of dipoles to 20.7 m</a:t>
            </a:r>
          </a:p>
          <a:p>
            <a:r>
              <a:rPr lang="en-US" sz="2200" dirty="0" smtClean="0"/>
              <a:t>Simple optics: all dipoles and most  of quads have the same strength</a:t>
            </a:r>
          </a:p>
          <a:p>
            <a:r>
              <a:rPr lang="en-US" sz="2200" dirty="0" smtClean="0"/>
              <a:t>Two arcs and a short straight between them</a:t>
            </a:r>
          </a:p>
          <a:p>
            <a:r>
              <a:rPr lang="en-US" sz="2200" dirty="0" smtClean="0"/>
              <a:t>Sufficient place for collimators and possible debunching cavities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92438" y="3263900"/>
            <a:ext cx="6172200" cy="281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3900"/>
            <a:ext cx="2552700" cy="27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69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84" y="2743200"/>
            <a:ext cx="6496355" cy="144448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/>
              <a:t>Booster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150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Requirements for Linac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190"/>
            <a:ext cx="8672513" cy="55421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Support Booster operation with increased beam power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20 Hz repetition rate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Beam pulse duration, 0.55 ms =290 turns (1.1% duty factor)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Control bunch structure at single bunch level for injection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Not </a:t>
            </a:r>
            <a:r>
              <a:rPr lang="en-US" dirty="0"/>
              <a:t>harmonically </a:t>
            </a:r>
            <a:r>
              <a:rPr lang="en-US" dirty="0" smtClean="0"/>
              <a:t>related RFs: 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Booster_Inj</a:t>
            </a:r>
            <a:r>
              <a:rPr lang="en-US" sz="1800" dirty="0" smtClean="0"/>
              <a:t>=44.7 </a:t>
            </a:r>
            <a:r>
              <a:rPr lang="en-US" sz="1800" dirty="0" smtClean="0"/>
              <a:t>MHz; </a:t>
            </a:r>
            <a:r>
              <a:rPr lang="en-US" sz="1800" dirty="0" smtClean="0"/>
              <a:t>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Linac</a:t>
            </a:r>
            <a:r>
              <a:rPr lang="en-US" sz="1800" dirty="0" smtClean="0"/>
              <a:t>=162.5 </a:t>
            </a:r>
            <a:r>
              <a:rPr lang="en-US" sz="1800" dirty="0" smtClean="0"/>
              <a:t>MHz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84 RF buckets; 81 bunches; Extraction gap of 3 RF buckets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2 mA  average beam current (~4 mA peak</a:t>
            </a:r>
            <a:r>
              <a:rPr lang="en-US" dirty="0" smtClean="0"/>
              <a:t>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Transverse </a:t>
            </a:r>
            <a:r>
              <a:rPr lang="en-US" dirty="0" smtClean="0"/>
              <a:t>emittance: </a:t>
            </a:r>
            <a:r>
              <a:rPr lang="en-US" dirty="0" smtClean="0"/>
              <a:t>&lt;0.3 mm mrad (</a:t>
            </a:r>
            <a:r>
              <a:rPr lang="en-US" dirty="0" smtClean="0"/>
              <a:t>norm.)</a:t>
            </a:r>
            <a:endParaRPr lang="en-US" dirty="0" smtClean="0"/>
          </a:p>
          <a:p>
            <a:pPr lvl="2">
              <a:spcBef>
                <a:spcPts val="200"/>
              </a:spcBef>
            </a:pPr>
            <a:r>
              <a:rPr lang="en-US" dirty="0" smtClean="0"/>
              <a:t>To minimizes uncontrolled loss at injection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To </a:t>
            </a:r>
            <a:r>
              <a:rPr lang="en-US" dirty="0" smtClean="0"/>
              <a:t>paint </a:t>
            </a:r>
            <a:r>
              <a:rPr lang="en-US" dirty="0" smtClean="0"/>
              <a:t>KV-like distribution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Momentum spread: &lt;3∙10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To paint longitudinal distribution </a:t>
            </a:r>
            <a:r>
              <a:rPr lang="en-US" dirty="0" smtClean="0"/>
              <a:t>without </a:t>
            </a:r>
            <a:r>
              <a:rPr lang="en-US" dirty="0" smtClean="0"/>
              <a:t>tails and with minimum peak longitudinal density 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Rms </a:t>
            </a:r>
            <a:r>
              <a:rPr lang="en-US" dirty="0" smtClean="0"/>
              <a:t>relative energy stability: &lt;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 </a:t>
            </a:r>
            <a:r>
              <a:rPr lang="en-US" dirty="0" smtClean="0"/>
              <a:t>(required for L. painting)</a:t>
            </a:r>
          </a:p>
          <a:p>
            <a:pPr>
              <a:spcBef>
                <a:spcPts val="200"/>
              </a:spcBef>
            </a:pPr>
            <a:r>
              <a:rPr lang="en-US" dirty="0"/>
              <a:t>B</a:t>
            </a:r>
            <a:r>
              <a:rPr lang="en-US" dirty="0" smtClean="0"/>
              <a:t>e compatible with upgrade to high duty factor (CW) </a:t>
            </a:r>
            <a:r>
              <a:rPr lang="en-US" dirty="0" err="1" smtClean="0"/>
              <a:t>operat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7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Injection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72513" cy="5276217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strip </a:t>
            </a:r>
            <a:r>
              <a:rPr lang="en-US" dirty="0"/>
              <a:t>i</a:t>
            </a:r>
            <a:r>
              <a:rPr lang="en-US" dirty="0" smtClean="0"/>
              <a:t>njection occurs through vertical dogleg allowing simple suppression of vertical dispersion </a:t>
            </a:r>
          </a:p>
          <a:p>
            <a:r>
              <a:rPr lang="en-US" dirty="0" smtClean="0"/>
              <a:t>Vertical painting is done by changing dogleg dipoles and fast correctors in the beam line or by the correctors only</a:t>
            </a:r>
          </a:p>
          <a:p>
            <a:pPr lvl="1"/>
            <a:r>
              <a:rPr lang="en-US" dirty="0" smtClean="0"/>
              <a:t>linac beam stays </a:t>
            </a:r>
            <a:br>
              <a:rPr lang="en-US" dirty="0" smtClean="0"/>
            </a:br>
            <a:r>
              <a:rPr lang="en-US" dirty="0" smtClean="0"/>
              <a:t>at the same point</a:t>
            </a:r>
            <a:br>
              <a:rPr lang="en-US" dirty="0" smtClean="0"/>
            </a:br>
            <a:r>
              <a:rPr lang="en-US" dirty="0" smtClean="0"/>
              <a:t>of the foil</a:t>
            </a:r>
          </a:p>
          <a:p>
            <a:r>
              <a:rPr lang="en-US" dirty="0" smtClean="0"/>
              <a:t>Booster correctors </a:t>
            </a:r>
            <a:br>
              <a:rPr lang="en-US" dirty="0" smtClean="0"/>
            </a:br>
            <a:r>
              <a:rPr lang="en-US" dirty="0" smtClean="0"/>
              <a:t>are used for </a:t>
            </a:r>
            <a:br>
              <a:rPr lang="en-US" dirty="0" smtClean="0"/>
            </a:br>
            <a:r>
              <a:rPr lang="en-US" dirty="0" smtClean="0"/>
              <a:t>horizontal</a:t>
            </a:r>
            <a:br>
              <a:rPr lang="en-US" dirty="0" smtClean="0"/>
            </a:br>
            <a:r>
              <a:rPr lang="en-US" dirty="0" smtClean="0"/>
              <a:t>painting</a:t>
            </a:r>
          </a:p>
          <a:p>
            <a:r>
              <a:rPr lang="en-US" dirty="0" smtClean="0"/>
              <a:t>Foil – 600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27399" y="2603501"/>
            <a:ext cx="5691505" cy="35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85" y="838201"/>
            <a:ext cx="6956748" cy="2781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strip injection (x-y correlated painting)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Linac beam comes to the foil </a:t>
            </a:r>
            <a:r>
              <a:rPr lang="en-US" dirty="0"/>
              <a:t>corner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Like in the SNS but much smaller charge per cycle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Reduced beta-functions for linac beam to reduce secondary heats of stripping foil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Zero dispersion of linac beam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Non-zero Booster dispersion and non-zero momentum offset reduce secondary hits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6" y="3619501"/>
            <a:ext cx="866381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2" y="963382"/>
            <a:ext cx="1716872" cy="28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4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875072"/>
            <a:ext cx="8426246" cy="5155842"/>
          </a:xfrm>
        </p:spPr>
        <p:txBody>
          <a:bodyPr/>
          <a:lstStyle/>
          <a:p>
            <a:r>
              <a:rPr lang="en-US" dirty="0" smtClean="0"/>
              <a:t>Increase MI power </a:t>
            </a:r>
            <a:br>
              <a:rPr lang="en-US" dirty="0" smtClean="0"/>
            </a:br>
            <a:r>
              <a:rPr lang="en-US" dirty="0" smtClean="0"/>
              <a:t>from 700 kW (</a:t>
            </a:r>
            <a:r>
              <a:rPr lang="en-US" dirty="0" err="1" smtClean="0"/>
              <a:t>NOvA</a:t>
            </a:r>
            <a:r>
              <a:rPr lang="en-US" dirty="0" smtClean="0"/>
              <a:t>) to &gt;1 MW (LBNF)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/>
              <a:t>energy range 60 – 120 </a:t>
            </a:r>
            <a:r>
              <a:rPr lang="en-US" dirty="0" smtClean="0"/>
              <a:t>GeV </a:t>
            </a:r>
          </a:p>
          <a:p>
            <a:r>
              <a:rPr lang="en-US" dirty="0" smtClean="0"/>
              <a:t>Increase Booster power from 80 to 160 kW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GeV </a:t>
            </a:r>
            <a:r>
              <a:rPr lang="en-US" dirty="0" smtClean="0"/>
              <a:t>program: SBNE, …</a:t>
            </a:r>
            <a:endParaRPr lang="en-US" dirty="0"/>
          </a:p>
          <a:p>
            <a:r>
              <a:rPr lang="en-US" dirty="0" smtClean="0"/>
              <a:t>Future upgrades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Mu2e at 0.8 GeV and ~100 kW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Beam </a:t>
            </a:r>
            <a:r>
              <a:rPr lang="en-US" dirty="0"/>
              <a:t>power to LBNF to &gt;2 </a:t>
            </a:r>
            <a:r>
              <a:rPr lang="en-US" dirty="0" smtClean="0"/>
              <a:t>MW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a platform </a:t>
            </a:r>
            <a:r>
              <a:rPr lang="en-US" dirty="0" smtClean="0"/>
              <a:t>supporting a high </a:t>
            </a:r>
            <a:r>
              <a:rPr lang="en-US" dirty="0"/>
              <a:t>duty </a:t>
            </a:r>
            <a:r>
              <a:rPr lang="en-US" dirty="0" smtClean="0"/>
              <a:t>factor/CW operation for future intensity frontier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Painting </a:t>
            </a:r>
            <a:r>
              <a:rPr lang="en-US" dirty="0" smtClean="0"/>
              <a:t>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887" y="965200"/>
            <a:ext cx="2882901" cy="51689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X and Y coordinates of </a:t>
            </a:r>
            <a:r>
              <a:rPr lang="en-US" sz="1800" dirty="0" smtClean="0"/>
              <a:t>injected particles </a:t>
            </a:r>
            <a:r>
              <a:rPr lang="en-US" sz="1800" dirty="0"/>
              <a:t>relative to the current orbit position for particles incoming to the Booster (left) and at the end of </a:t>
            </a:r>
            <a:r>
              <a:rPr lang="en-US" sz="1800" dirty="0" smtClean="0"/>
              <a:t>injection </a:t>
            </a:r>
            <a:r>
              <a:rPr lang="en-US" sz="1800" dirty="0"/>
              <a:t>process (right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Left </a:t>
            </a:r>
            <a:r>
              <a:rPr lang="en-US" sz="1800" dirty="0" smtClean="0"/>
              <a:t>- the </a:t>
            </a:r>
            <a:r>
              <a:rPr lang="en-US" sz="1800" dirty="0"/>
              <a:t>particle distribution over </a:t>
            </a:r>
            <a:r>
              <a:rPr lang="en-US" sz="1800" dirty="0" smtClean="0"/>
              <a:t>transverse CS invariant.</a:t>
            </a:r>
          </a:p>
          <a:p>
            <a:pPr marL="0" indent="0">
              <a:buNone/>
            </a:pPr>
            <a:r>
              <a:rPr lang="en-US" sz="1800" dirty="0" smtClean="0"/>
              <a:t>Right– </a:t>
            </a:r>
            <a:r>
              <a:rPr lang="en-US" sz="1800" dirty="0"/>
              <a:t>the integrals of particle distributions (normalized to unity) presented in the left </a:t>
            </a:r>
            <a:r>
              <a:rPr lang="en-US" sz="1800" dirty="0" smtClean="0"/>
              <a:t>pane; </a:t>
            </a: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baseline="-25000" dirty="0" smtClean="0"/>
              <a:t>95%n</a:t>
            </a:r>
            <a:r>
              <a:rPr lang="en-US" sz="1800" dirty="0" smtClean="0"/>
              <a:t>=17 mm mrad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39787"/>
            <a:ext cx="2792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839787"/>
            <a:ext cx="27130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7637" y="3459162"/>
            <a:ext cx="2873375" cy="227647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2" y="3459162"/>
            <a:ext cx="27797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13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4" y="4127499"/>
            <a:ext cx="3092690" cy="21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Painting in the Course of Booster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3622137"/>
            <a:ext cx="4533899" cy="640272"/>
          </a:xfrm>
        </p:spPr>
        <p:txBody>
          <a:bodyPr/>
          <a:lstStyle/>
          <a:p>
            <a:r>
              <a:rPr lang="en-US" sz="2000" dirty="0" smtClean="0"/>
              <a:t>Small tails in L. distribution </a:t>
            </a:r>
            <a:br>
              <a:rPr lang="en-US" sz="2000" dirty="0" smtClean="0"/>
            </a:br>
            <a:r>
              <a:rPr lang="en-US" sz="2000" dirty="0" smtClean="0"/>
              <a:t> =&gt;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energy stability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03" y="885102"/>
            <a:ext cx="4290411" cy="26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03" y="3451224"/>
            <a:ext cx="4247797" cy="272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48604"/>
              </p:ext>
            </p:extLst>
          </p:nvPr>
        </p:nvGraphicFramePr>
        <p:xfrm>
          <a:off x="228600" y="923202"/>
          <a:ext cx="4533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191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Linac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of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 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- ||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 turns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- ||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synchr</a:t>
                      </a:r>
                      <a:r>
                        <a:rPr lang="en-US" dirty="0" smtClean="0"/>
                        <a:t>. periods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Linac rms mom.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2∙10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Booster bucket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2.2∙10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 offset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+7∙10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41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Longitudinal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0900"/>
            <a:ext cx="8573755" cy="30352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Beam </a:t>
            </a:r>
            <a:r>
              <a:rPr lang="en-US" dirty="0"/>
              <a:t>aperture </a:t>
            </a:r>
            <a:r>
              <a:rPr lang="en-US" dirty="0" smtClean="0"/>
              <a:t>in Booster is </a:t>
            </a:r>
            <a:r>
              <a:rPr lang="en-US" dirty="0"/>
              <a:t>formed by </a:t>
            </a:r>
            <a:br>
              <a:rPr lang="en-US" dirty="0"/>
            </a:br>
            <a:r>
              <a:rPr lang="en-US" dirty="0" smtClean="0"/>
              <a:t>poles </a:t>
            </a:r>
            <a:r>
              <a:rPr lang="en-US" dirty="0"/>
              <a:t>of laminated </a:t>
            </a:r>
            <a:r>
              <a:rPr lang="en-US" dirty="0" smtClean="0"/>
              <a:t>dipoles (F &amp; 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That greatly amplifies Booster impedance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Theoretical model yields results close to </a:t>
            </a:r>
            <a:br>
              <a:rPr lang="en-US" dirty="0" smtClean="0"/>
            </a:br>
            <a:r>
              <a:rPr lang="en-US" dirty="0" smtClean="0"/>
              <a:t>the wire measurements (J. Crisp, 2001)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But there is a discrepancy between </a:t>
            </a:r>
            <a:br>
              <a:rPr lang="en-US" dirty="0" smtClean="0"/>
            </a:br>
            <a:r>
              <a:rPr lang="en-US" dirty="0" smtClean="0"/>
              <a:t>measurements of F and D dipoles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=&gt; Beam based measurements =&gt; final correction (~30%)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832792" y="3842285"/>
            <a:ext cx="3311207" cy="24113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8266" y="3886199"/>
            <a:ext cx="5724525" cy="23717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876300"/>
            <a:ext cx="2701381" cy="23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69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84" y="876300"/>
            <a:ext cx="8973178" cy="5372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150 kV decelerating voltage at transition + strong space charge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1.5 times larger bunch charge in the same long. emittance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RF </a:t>
            </a:r>
            <a:r>
              <a:rPr lang="en-US" dirty="0" smtClean="0"/>
              <a:t>voltage jump technique looks as a most promising method for transition </a:t>
            </a:r>
            <a:r>
              <a:rPr lang="en-US" dirty="0" smtClean="0"/>
              <a:t>crossing</a:t>
            </a:r>
          </a:p>
          <a:p>
            <a:pPr>
              <a:spcBef>
                <a:spcPts val="0"/>
              </a:spcBef>
            </a:pPr>
            <a:r>
              <a:rPr lang="en-US" dirty="0"/>
              <a:t>Requires additional RF volts~300 kV </a:t>
            </a:r>
          </a:p>
          <a:p>
            <a:pPr lvl="1">
              <a:spcBef>
                <a:spcPts val="0"/>
              </a:spcBef>
            </a:pPr>
            <a:r>
              <a:rPr lang="en-US" dirty="0"/>
              <a:t>150 kV due to impedance </a:t>
            </a:r>
            <a:br>
              <a:rPr lang="en-US" dirty="0"/>
            </a:br>
            <a:r>
              <a:rPr lang="en-US" dirty="0"/>
              <a:t>deceleration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And 150 kV for voltage jump</a:t>
            </a:r>
          </a:p>
          <a:p>
            <a:pPr>
              <a:spcBef>
                <a:spcPts val="0"/>
              </a:spcBef>
            </a:pPr>
            <a:r>
              <a:rPr lang="en-US" dirty="0"/>
              <a:t>Total required RF voltage ~ 1.1 MV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Planned to be achieved with PIP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Simulations and experimental </a:t>
            </a:r>
            <a:br>
              <a:rPr lang="en-US" dirty="0" smtClean="0"/>
            </a:br>
            <a:r>
              <a:rPr lang="en-US" dirty="0" smtClean="0"/>
              <a:t>studies were initiated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Most of work will be complete </a:t>
            </a:r>
            <a:br>
              <a:rPr lang="en-US" dirty="0" smtClean="0"/>
            </a:br>
            <a:r>
              <a:rPr lang="en-US" dirty="0" smtClean="0"/>
              <a:t>in the course of PIP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28" y="2249804"/>
            <a:ext cx="3692072" cy="389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19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84" y="2134647"/>
            <a:ext cx="6496355" cy="2053041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/>
              <a:t>Recycler and Main injector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15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3460769"/>
            <a:ext cx="8915400" cy="283651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An increase of Booster rep. rate from 15 to 20 Hz =&gt; faster slipping =&gt; larger momentum separation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	    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err="1" smtClean="0"/>
              <a:t>p</a:t>
            </a:r>
            <a:r>
              <a:rPr lang="en-US" sz="2000" dirty="0" smtClean="0"/>
              <a:t>/p=(1.26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1.68)∙10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(supported by Recycler accept.)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=&gt; larger RF bucket size</a:t>
            </a:r>
            <a:br>
              <a:rPr lang="en-US" dirty="0" smtClean="0"/>
            </a:br>
            <a:r>
              <a:rPr lang="en-US" dirty="0" smtClean="0"/>
              <a:t>=&gt; smaller loss at slip stacking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New RF cavity 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Higher voltage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Support for increased rep. rate at 60 GeV operation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1"/>
            <a:ext cx="8915400" cy="5166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Twelve Booster batches are slip-stacked in Recycler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7" y="1233928"/>
            <a:ext cx="6447771" cy="21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68" y="4513959"/>
            <a:ext cx="1564788" cy="14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34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Acceleration in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1700"/>
            <a:ext cx="3854668" cy="5372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accelerating rate in MI is determined by maximum slue rate of magnetic field and RF voltage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That determines the dependences of </a:t>
            </a:r>
            <a:br>
              <a:rPr lang="en-US" sz="2000" dirty="0" smtClean="0"/>
            </a:br>
            <a:r>
              <a:rPr lang="en-US" sz="2000" dirty="0" smtClean="0"/>
              <a:t>(1) cycle </a:t>
            </a:r>
            <a:r>
              <a:rPr lang="en-US" sz="2000" dirty="0"/>
              <a:t>time </a:t>
            </a:r>
            <a:r>
              <a:rPr lang="en-US" sz="2000" dirty="0" smtClean="0"/>
              <a:t>duration &amp;</a:t>
            </a:r>
            <a:br>
              <a:rPr lang="en-US" sz="2000" dirty="0" smtClean="0"/>
            </a:br>
            <a:r>
              <a:rPr lang="en-US" sz="2000" dirty="0" smtClean="0"/>
              <a:t>(2) beam power </a:t>
            </a:r>
            <a:br>
              <a:rPr lang="en-US" sz="2000" dirty="0" smtClean="0"/>
            </a:br>
            <a:r>
              <a:rPr lang="en-US" sz="2000" dirty="0" smtClean="0"/>
              <a:t>on the final beam energy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MI RF power upgrade is required to support the beam intensity increase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-jump to be used for transition crossing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Additional pulsed quads (8*3)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z="1000" dirty="0" smtClean="0"/>
              <a:t>Valeri Lebedev | PIP-II </a:t>
            </a:r>
            <a:r>
              <a:rPr lang="fr-FR" sz="1000" dirty="0" err="1" smtClean="0"/>
              <a:t>Technical</a:t>
            </a:r>
            <a:r>
              <a:rPr lang="fr-FR" sz="1000" dirty="0" smtClean="0"/>
              <a:t> Description </a:t>
            </a:r>
            <a:endParaRPr lang="en-US" sz="1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11263"/>
            <a:ext cx="5219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555" y="3881755"/>
            <a:ext cx="4703445" cy="22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4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08" y="2558716"/>
            <a:ext cx="7316328" cy="2237571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Primary Risks and Required R&amp;D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31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Risks and Required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8" y="866274"/>
            <a:ext cx="8919676" cy="54506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PXIE should mitigate most risks related to the frontend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Design </a:t>
            </a:r>
            <a:r>
              <a:rPr lang="en-US" dirty="0" smtClean="0"/>
              <a:t>and testing of SC cryomodules is time consuming process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new types of SC </a:t>
            </a:r>
            <a:r>
              <a:rPr lang="en-US" dirty="0" smtClean="0"/>
              <a:t>cavities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Doing good for HWR and SSR1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vigorous </a:t>
            </a:r>
            <a:r>
              <a:rPr lang="en-US" dirty="0" smtClean="0"/>
              <a:t>design work for SSR2, LB650 and HB650 has to be initiated</a:t>
            </a:r>
          </a:p>
          <a:p>
            <a:pPr>
              <a:spcBef>
                <a:spcPts val="0"/>
              </a:spcBef>
            </a:pPr>
            <a:r>
              <a:rPr lang="en-US" dirty="0"/>
              <a:t>Microphonics and LFD detuning </a:t>
            </a:r>
            <a:r>
              <a:rPr lang="en-US" dirty="0" smtClean="0"/>
              <a:t>suppression in SC </a:t>
            </a:r>
            <a:r>
              <a:rPr lang="en-US" dirty="0"/>
              <a:t>linac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Major challenge 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 </a:t>
            </a:r>
            <a:r>
              <a:rPr lang="en-US" u="heavy" dirty="0" smtClean="0"/>
              <a:t>reliable</a:t>
            </a:r>
            <a:r>
              <a:rPr lang="en-US" dirty="0" smtClean="0"/>
              <a:t> operation in pulsed </a:t>
            </a:r>
            <a:r>
              <a:rPr lang="en-US" dirty="0" smtClean="0"/>
              <a:t>regime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Longitudinal </a:t>
            </a:r>
            <a:r>
              <a:rPr lang="en-US" dirty="0" smtClean="0"/>
              <a:t>emittance growth at transition crossing in Booster can increase beam loss at slip </a:t>
            </a:r>
            <a:r>
              <a:rPr lang="en-US" dirty="0" smtClean="0"/>
              <a:t>stacking in Recycler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dirty="0" smtClean="0"/>
              <a:t>can limit the beam intensity and, consequently, the beam power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Suppression </a:t>
            </a:r>
            <a:r>
              <a:rPr lang="en-US" dirty="0" smtClean="0"/>
              <a:t>of fast beam instabilities at slip stacking in Recycler can be </a:t>
            </a:r>
            <a:r>
              <a:rPr lang="en-US" dirty="0" smtClean="0"/>
              <a:t>a challenging </a:t>
            </a:r>
            <a:r>
              <a:rPr lang="en-US" dirty="0" smtClean="0"/>
              <a:t>enterprise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PIP-II proposal meets the performance goals established in the P5 report.</a:t>
            </a:r>
          </a:p>
          <a:p>
            <a:r>
              <a:rPr lang="en-US" dirty="0"/>
              <a:t>The PIP-II concept is described in detail in the Reference Design Report (released at the end of May)</a:t>
            </a:r>
          </a:p>
          <a:p>
            <a:pPr lvl="1"/>
            <a:r>
              <a:rPr lang="en-US" dirty="0"/>
              <a:t>The concept does not differ significantly from what was developed 18 months ago</a:t>
            </a:r>
          </a:p>
          <a:p>
            <a:pPr lvl="1"/>
            <a:r>
              <a:rPr lang="en-US" dirty="0"/>
              <a:t>This design concept and accompanying R&amp;D program were reviewed by the P2MAC in March</a:t>
            </a:r>
          </a:p>
          <a:p>
            <a:r>
              <a:rPr lang="en-US" dirty="0"/>
              <a:t>The primary technical risks are understood and are being addressed in the PIP-II R&amp;D program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00107"/>
              </p:ext>
            </p:extLst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84" y="6001409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0287"/>
            <a:ext cx="8672513" cy="3520626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C000"/>
                </a:solidFill>
              </a:rPr>
              <a:t>Backup Slides 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0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Parameters </a:t>
            </a:r>
            <a:r>
              <a:rPr lang="en-US" dirty="0"/>
              <a:t>of SC cryomodules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250994"/>
              </p:ext>
            </p:extLst>
          </p:nvPr>
        </p:nvGraphicFramePr>
        <p:xfrm>
          <a:off x="325315" y="1622794"/>
          <a:ext cx="8540261" cy="312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152"/>
                <a:gridCol w="994983"/>
                <a:gridCol w="994983"/>
                <a:gridCol w="1243727"/>
                <a:gridCol w="994983"/>
                <a:gridCol w="1077896"/>
                <a:gridCol w="1326641"/>
                <a:gridCol w="1077896"/>
              </a:tblGrid>
              <a:tr h="99906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Cavities per CM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Number of CMs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 </a:t>
                      </a:r>
                      <a:r>
                        <a:rPr lang="en-US" sz="1800" dirty="0" err="1">
                          <a:effectLst/>
                        </a:rPr>
                        <a:t>configu</a:t>
                      </a:r>
                      <a:r>
                        <a:rPr lang="en-US" sz="1800" dirty="0">
                          <a:effectLst/>
                        </a:rPr>
                        <a:t>-ration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 length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(m)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r>
                        <a:rPr lang="en-US" sz="1800">
                          <a:effectLst/>
                        </a:rPr>
                        <a:t> at 2K (10</a:t>
                      </a:r>
                      <a:r>
                        <a:rPr lang="en-US" sz="1800" baseline="30000">
                          <a:effectLst/>
                        </a:rPr>
                        <a:t>10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Surface resis-tance, (nW)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Loaded Q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(10</a:t>
                      </a:r>
                      <a:r>
                        <a:rPr lang="en-US" sz="1800" baseline="30000">
                          <a:effectLst/>
                        </a:rPr>
                        <a:t>6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 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sc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5.93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9.6 (2.75</a:t>
                      </a:r>
                      <a:r>
                        <a:rPr lang="en-US" sz="1800" baseline="30000">
                          <a:effectLst/>
                          <a:sym typeface="Symbol"/>
                        </a:rPr>
                        <a:t></a:t>
                      </a:r>
                      <a:r>
                        <a:rPr lang="en-US" sz="1800" baseline="300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SSR1 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 </a:t>
                      </a:r>
                      <a:r>
                        <a:rPr lang="en-US" sz="1800">
                          <a:effectLst/>
                          <a:sym typeface="Symbol"/>
                        </a:rPr>
                        <a:t></a:t>
                      </a:r>
                      <a:r>
                        <a:rPr lang="en-US" sz="1800">
                          <a:effectLst/>
                        </a:rPr>
                        <a:t> (csc)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 (10</a:t>
                      </a:r>
                      <a:r>
                        <a:rPr lang="en-US" sz="1800" baseline="30000">
                          <a:effectLst/>
                        </a:rPr>
                        <a:t>#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sccsccsc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6.5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14.4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ccc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3.9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12.7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11.3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cccccc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9.5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11.5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608" y="4841631"/>
            <a:ext cx="844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“</a:t>
            </a:r>
            <a:r>
              <a:rPr lang="en-US" sz="1800" dirty="0"/>
              <a:t>c” </a:t>
            </a:r>
            <a:r>
              <a:rPr lang="en-US" sz="1800" dirty="0" smtClean="0"/>
              <a:t>- denotes accelerating cavity;   “s</a:t>
            </a:r>
            <a:r>
              <a:rPr lang="en-US" sz="1800" dirty="0"/>
              <a:t>” </a:t>
            </a:r>
            <a:r>
              <a:rPr lang="en-US" sz="1800" dirty="0" smtClean="0"/>
              <a:t>- </a:t>
            </a:r>
            <a:r>
              <a:rPr lang="en-US" sz="1800" dirty="0"/>
              <a:t>focusing solenoid.</a:t>
            </a:r>
          </a:p>
          <a:p>
            <a:r>
              <a:rPr lang="en-US" sz="1800" baseline="30000" dirty="0"/>
              <a:t>♦</a:t>
            </a:r>
            <a:r>
              <a:rPr lang="en-US" sz="1800" dirty="0"/>
              <a:t> This number represents the present estimate of cryomodule length. It will be finalized with advances in the cryomodule design. </a:t>
            </a:r>
          </a:p>
          <a:p>
            <a:r>
              <a:rPr lang="en-US" sz="1800" baseline="30000" dirty="0">
                <a:sym typeface="Symbol"/>
              </a:rPr>
              <a:t></a:t>
            </a:r>
            <a:r>
              <a:rPr lang="en-US" sz="1800" dirty="0"/>
              <a:t> Based on recent measurements of two HWR cavities at 2 MV accelerating voltage. </a:t>
            </a:r>
          </a:p>
          <a:p>
            <a:r>
              <a:rPr lang="en-US" sz="1800" baseline="30000" dirty="0"/>
              <a:t># </a:t>
            </a:r>
            <a:r>
              <a:rPr lang="en-US" sz="1800" baseline="30000" dirty="0" smtClean="0"/>
              <a:t>  </a:t>
            </a:r>
            <a:r>
              <a:rPr lang="en-US" sz="1800" dirty="0" smtClean="0"/>
              <a:t>Based </a:t>
            </a:r>
            <a:r>
              <a:rPr lang="en-US" sz="1800" dirty="0"/>
              <a:t>on recent measurements of SSR1 cavities made of CABOT niobium.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599" y="790767"/>
            <a:ext cx="8822635" cy="7147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Conservative choice for Q</a:t>
            </a:r>
            <a:r>
              <a:rPr lang="en-US" baseline="-25000" dirty="0" smtClean="0"/>
              <a:t>0</a:t>
            </a:r>
            <a:r>
              <a:rPr lang="en-US" dirty="0" smtClean="0"/>
              <a:t> is based on the results obtained in real cryomodules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2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7314"/>
            <a:ext cx="8672513" cy="19158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First HWR cavity has about half of nominal voltage to prevent longitudinal overfocusing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Slow voltage increase in downstream cavities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Voltage is adjusted at the boundaries between different types of cryomodules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 descr="C:\Users\Arun\Desktop\RDR_Works\Fig_2_22_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3" y="2603046"/>
            <a:ext cx="3769861" cy="28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556" y="2603046"/>
            <a:ext cx="3487283" cy="28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39931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Accelerating voltage per cavity along </a:t>
            </a:r>
            <a:r>
              <a:rPr lang="en-US" sz="1800" dirty="0" smtClean="0">
                <a:solidFill>
                  <a:srgbClr val="404040"/>
                </a:solidFill>
              </a:rPr>
              <a:t>SC Linac; optics is tuned to 5 mA RFQ beam current; </a:t>
            </a:r>
          </a:p>
          <a:p>
            <a:r>
              <a:rPr lang="en-US" sz="1800" dirty="0" smtClean="0">
                <a:solidFill>
                  <a:srgbClr val="404040"/>
                </a:solidFill>
              </a:rPr>
              <a:t>left </a:t>
            </a:r>
            <a:r>
              <a:rPr lang="en-US" sz="1800" dirty="0">
                <a:solidFill>
                  <a:srgbClr val="404040"/>
                </a:solidFill>
              </a:rPr>
              <a:t>– the voltage amplitude at the optimal beta, </a:t>
            </a:r>
            <a:endParaRPr lang="en-US" sz="1800" dirty="0" smtClean="0">
              <a:solidFill>
                <a:srgbClr val="404040"/>
              </a:solidFill>
            </a:endParaRPr>
          </a:p>
          <a:p>
            <a:r>
              <a:rPr lang="en-US" sz="1800" dirty="0" smtClean="0">
                <a:solidFill>
                  <a:srgbClr val="404040"/>
                </a:solidFill>
              </a:rPr>
              <a:t>right </a:t>
            </a:r>
            <a:r>
              <a:rPr lang="en-US" sz="1800" dirty="0">
                <a:solidFill>
                  <a:srgbClr val="404040"/>
                </a:solidFill>
              </a:rPr>
              <a:t>– the voltage amplitude with the transit-time factors accounted</a:t>
            </a:r>
          </a:p>
        </p:txBody>
      </p:sp>
    </p:spTree>
    <p:extLst>
      <p:ext uri="{BB962C8B-B14F-4D97-AF65-F5344CB8AC3E}">
        <p14:creationId xmlns:p14="http://schemas.microsoft.com/office/powerpoint/2010/main" val="606025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</a:t>
            </a:r>
            <a:r>
              <a:rPr lang="en-US" dirty="0"/>
              <a:t>RF </a:t>
            </a:r>
            <a:r>
              <a:rPr lang="en-US" dirty="0" smtClean="0"/>
              <a:t>Cavities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9086"/>
            <a:ext cx="8672513" cy="1306285"/>
          </a:xfrm>
        </p:spPr>
        <p:txBody>
          <a:bodyPr/>
          <a:lstStyle/>
          <a:p>
            <a:r>
              <a:rPr lang="en-US" dirty="0" smtClean="0"/>
              <a:t>Cavity phases are adjusted to control longitudinal beam envelope   </a:t>
            </a:r>
          </a:p>
          <a:p>
            <a:r>
              <a:rPr lang="en-US" dirty="0" smtClean="0"/>
              <a:t>MEBT </a:t>
            </a:r>
            <a:r>
              <a:rPr lang="en-US" dirty="0"/>
              <a:t>cavities do not accelerate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086" y="2231571"/>
            <a:ext cx="4800599" cy="399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492661" y="5286103"/>
            <a:ext cx="557348" cy="226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8468" y="2155371"/>
            <a:ext cx="1842867" cy="31307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66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Focusing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9970"/>
            <a:ext cx="8672513" cy="1230087"/>
          </a:xfrm>
        </p:spPr>
        <p:txBody>
          <a:bodyPr/>
          <a:lstStyle/>
          <a:p>
            <a:r>
              <a:rPr lang="en-US" dirty="0" smtClean="0"/>
              <a:t>Comparatively small variation of focusing strength along the linac</a:t>
            </a:r>
          </a:p>
          <a:p>
            <a:pPr lvl="1"/>
            <a:r>
              <a:rPr lang="en-US" dirty="0" smtClean="0"/>
              <a:t>Magnets of the same design will be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90058"/>
            <a:ext cx="4103914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13" y="2090057"/>
            <a:ext cx="4293100" cy="34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58437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Magnetic field of focusing solenoids (left) and integral strength of quadrupoles (right) along the </a:t>
            </a:r>
            <a:r>
              <a:rPr lang="en-US" sz="1800" dirty="0" smtClean="0">
                <a:solidFill>
                  <a:srgbClr val="404040"/>
                </a:solidFill>
              </a:rPr>
              <a:t>linac (MEBT quads are included). Optics is tuned to 5 mA RFQ beam current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24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Fields of HWR and SSR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96" y="828811"/>
            <a:ext cx="8672513" cy="2189253"/>
          </a:xfrm>
        </p:spPr>
        <p:txBody>
          <a:bodyPr/>
          <a:lstStyle/>
          <a:p>
            <a:r>
              <a:rPr lang="en-US" dirty="0" smtClean="0"/>
              <a:t>Cavity asymmetry introduces velocity dependent quad fields</a:t>
            </a:r>
          </a:p>
          <a:p>
            <a:pPr lvl="1"/>
            <a:r>
              <a:rPr lang="en-US" dirty="0" smtClean="0"/>
              <a:t>Geometry is adjusted to nullify them in the range center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SSR1 &amp; SSR2 cavities are rolled by 45</a:t>
            </a:r>
            <a:r>
              <a:rPr lang="en-US" baseline="30000" dirty="0" smtClean="0"/>
              <a:t>o</a:t>
            </a:r>
            <a:r>
              <a:rPr lang="en-US" dirty="0" smtClean="0"/>
              <a:t> to adapt couplers</a:t>
            </a:r>
          </a:p>
          <a:p>
            <a:pPr lvl="1"/>
            <a:r>
              <a:rPr lang="en-US" dirty="0" smtClean="0"/>
              <a:t>Quad -&gt; skew quad</a:t>
            </a:r>
          </a:p>
          <a:p>
            <a:pPr lvl="1"/>
            <a:r>
              <a:rPr lang="en-US" dirty="0" smtClean="0"/>
              <a:t>Skew quad correctors are located inside solenoids (part of dipole correctors package)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7086" y="3181895"/>
            <a:ext cx="2847340" cy="2190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64099" y="3125697"/>
            <a:ext cx="2807519" cy="22469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958704" y="3018065"/>
            <a:ext cx="2961005" cy="2354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372645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		   HWR						SSR1						      SSR2</a:t>
            </a:r>
          </a:p>
          <a:p>
            <a:r>
              <a:rPr lang="en-US" sz="1800" dirty="0" smtClean="0">
                <a:solidFill>
                  <a:srgbClr val="404040"/>
                </a:solidFill>
              </a:rPr>
              <a:t>Ratio </a:t>
            </a:r>
            <a:r>
              <a:rPr lang="en-US" sz="1800" dirty="0">
                <a:solidFill>
                  <a:srgbClr val="404040"/>
                </a:solidFill>
              </a:rPr>
              <a:t>of quadrupole focusing to axial symmetric focusing </a:t>
            </a:r>
            <a:r>
              <a:rPr lang="en-US" sz="1800" dirty="0" smtClean="0">
                <a:solidFill>
                  <a:srgbClr val="404040"/>
                </a:solidFill>
              </a:rPr>
              <a:t>versus </a:t>
            </a:r>
            <a:r>
              <a:rPr lang="en-US" sz="1800" dirty="0">
                <a:solidFill>
                  <a:srgbClr val="404040"/>
                </a:solidFill>
              </a:rPr>
              <a:t>the particle velocity β in the operating domain</a:t>
            </a:r>
          </a:p>
        </p:txBody>
      </p:sp>
    </p:spTree>
    <p:extLst>
      <p:ext uri="{BB962C8B-B14F-4D97-AF65-F5344CB8AC3E}">
        <p14:creationId xmlns:p14="http://schemas.microsoft.com/office/powerpoint/2010/main" val="4216743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1134"/>
            <a:ext cx="8808868" cy="1731085"/>
          </a:xfrm>
        </p:spPr>
        <p:txBody>
          <a:bodyPr/>
          <a:lstStyle/>
          <a:p>
            <a:r>
              <a:rPr lang="en-US" dirty="0" smtClean="0"/>
              <a:t>3 times increase of Q</a:t>
            </a:r>
            <a:r>
              <a:rPr lang="en-US" baseline="-25000" dirty="0" smtClean="0"/>
              <a:t>0</a:t>
            </a:r>
            <a:r>
              <a:rPr lang="en-US" dirty="0" smtClean="0"/>
              <a:t> was demonstrated in the vertical tests</a:t>
            </a:r>
          </a:p>
          <a:p>
            <a:pPr lvl="1"/>
            <a:r>
              <a:rPr lang="en-US" dirty="0" smtClean="0"/>
              <a:t>If this increase is transferred to the cryomodule</a:t>
            </a:r>
          </a:p>
          <a:p>
            <a:pPr lvl="2"/>
            <a:r>
              <a:rPr lang="en-US" dirty="0" smtClean="0"/>
              <a:t>10 times increase of beam duty factor from 1% to 10% (for the same cryo-plant)</a:t>
            </a:r>
          </a:p>
          <a:p>
            <a:pPr lvl="3"/>
            <a:r>
              <a:rPr lang="en-US" dirty="0" smtClean="0"/>
              <a:t>Corresponding cryo duty factor changes from 5% to 15%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944862" y="2592219"/>
            <a:ext cx="3852909" cy="3096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5783" y="5688233"/>
            <a:ext cx="404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Dependence </a:t>
            </a:r>
            <a:r>
              <a:rPr lang="en-US" sz="1600" dirty="0">
                <a:solidFill>
                  <a:srgbClr val="404040"/>
                </a:solidFill>
              </a:rPr>
              <a:t>of Q</a:t>
            </a:r>
            <a:r>
              <a:rPr lang="en-US" sz="1600" baseline="-25000" dirty="0">
                <a:solidFill>
                  <a:srgbClr val="404040"/>
                </a:solidFill>
              </a:rPr>
              <a:t>0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smtClean="0">
                <a:solidFill>
                  <a:srgbClr val="404040"/>
                </a:solidFill>
              </a:rPr>
              <a:t>on acc. </a:t>
            </a:r>
            <a:r>
              <a:rPr lang="en-US" sz="1600" dirty="0">
                <a:solidFill>
                  <a:srgbClr val="404040"/>
                </a:solidFill>
              </a:rPr>
              <a:t>voltage </a:t>
            </a:r>
            <a:r>
              <a:rPr lang="en-US" sz="1600" dirty="0" smtClean="0">
                <a:solidFill>
                  <a:srgbClr val="404040"/>
                </a:solidFill>
              </a:rPr>
              <a:t>for </a:t>
            </a:r>
            <a:r>
              <a:rPr lang="en-US" sz="1600" dirty="0">
                <a:solidFill>
                  <a:srgbClr val="404040"/>
                </a:solidFill>
              </a:rPr>
              <a:t>N doped 650 MHz cavity for </a:t>
            </a:r>
            <a:r>
              <a:rPr lang="en-US" sz="1600" dirty="0" smtClean="0">
                <a:solidFill>
                  <a:srgbClr val="404040"/>
                </a:solidFill>
              </a:rPr>
              <a:t>fast </a:t>
            </a:r>
            <a:r>
              <a:rPr lang="en-US" sz="1600" dirty="0">
                <a:solidFill>
                  <a:srgbClr val="404040"/>
                </a:solidFill>
              </a:rPr>
              <a:t>and slow cool downs.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0440" y="2723881"/>
            <a:ext cx="3881761" cy="2964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823" y="5688234"/>
            <a:ext cx="466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Dependence </a:t>
            </a:r>
            <a:r>
              <a:rPr lang="en-US" sz="1600" dirty="0">
                <a:solidFill>
                  <a:srgbClr val="404040"/>
                </a:solidFill>
              </a:rPr>
              <a:t>of Q</a:t>
            </a:r>
            <a:r>
              <a:rPr lang="en-US" sz="1600" baseline="-25000" dirty="0">
                <a:solidFill>
                  <a:srgbClr val="404040"/>
                </a:solidFill>
              </a:rPr>
              <a:t>0</a:t>
            </a:r>
            <a:r>
              <a:rPr lang="en-US" sz="1600" dirty="0">
                <a:solidFill>
                  <a:srgbClr val="404040"/>
                </a:solidFill>
              </a:rPr>
              <a:t> on </a:t>
            </a:r>
            <a:r>
              <a:rPr lang="en-US" sz="1600" dirty="0" smtClean="0">
                <a:solidFill>
                  <a:srgbClr val="404040"/>
                </a:solidFill>
              </a:rPr>
              <a:t>accelerating </a:t>
            </a:r>
            <a:r>
              <a:rPr lang="en-US" sz="1600" dirty="0">
                <a:solidFill>
                  <a:srgbClr val="404040"/>
                </a:solidFill>
              </a:rPr>
              <a:t>voltage for </a:t>
            </a:r>
            <a:r>
              <a:rPr lang="en-US" sz="1600" dirty="0" smtClean="0">
                <a:solidFill>
                  <a:srgbClr val="404040"/>
                </a:solidFill>
              </a:rPr>
              <a:t>(1) 120C </a:t>
            </a:r>
            <a:r>
              <a:rPr lang="en-US" sz="1600" dirty="0">
                <a:solidFill>
                  <a:srgbClr val="404040"/>
                </a:solidFill>
              </a:rPr>
              <a:t>baked cavity and </a:t>
            </a:r>
            <a:r>
              <a:rPr lang="en-US" sz="1600" dirty="0" smtClean="0">
                <a:solidFill>
                  <a:srgbClr val="404040"/>
                </a:solidFill>
              </a:rPr>
              <a:t>(2) </a:t>
            </a:r>
            <a:r>
              <a:rPr lang="en-US" sz="1600" dirty="0">
                <a:solidFill>
                  <a:srgbClr val="404040"/>
                </a:solidFill>
              </a:rPr>
              <a:t>N doped </a:t>
            </a:r>
            <a:r>
              <a:rPr lang="en-US" sz="1600" dirty="0" smtClean="0">
                <a:solidFill>
                  <a:srgbClr val="404040"/>
                </a:solidFill>
              </a:rPr>
              <a:t>cavity;  2K, </a:t>
            </a:r>
            <a:r>
              <a:rPr lang="en-US" sz="1600" dirty="0">
                <a:solidFill>
                  <a:srgbClr val="404040"/>
                </a:solidFill>
              </a:rPr>
              <a:t>650 MHz </a:t>
            </a:r>
          </a:p>
        </p:txBody>
      </p:sp>
    </p:spTree>
    <p:extLst>
      <p:ext uri="{BB962C8B-B14F-4D97-AF65-F5344CB8AC3E}">
        <p14:creationId xmlns:p14="http://schemas.microsoft.com/office/powerpoint/2010/main" val="443876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Microphonics and LFD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0" y="807868"/>
            <a:ext cx="8928340" cy="2588490"/>
          </a:xfrm>
        </p:spPr>
        <p:txBody>
          <a:bodyPr/>
          <a:lstStyle/>
          <a:p>
            <a:r>
              <a:rPr lang="en-US" dirty="0" smtClean="0"/>
              <a:t>Tested HWR &amp; SSR1 demonstrated better than specified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en-US" b="1" baseline="30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latin typeface="Times New Roman"/>
                <a:ea typeface="Calibri"/>
              </a:rPr>
              <a:t> </a:t>
            </a:r>
            <a:r>
              <a:rPr lang="en-US" dirty="0"/>
              <a:t> </a:t>
            </a:r>
            <a:r>
              <a:rPr lang="en-US" dirty="0" smtClean="0"/>
              <a:t>for SSR1 results in 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/>
              <a:t> </a:t>
            </a:r>
            <a:r>
              <a:rPr lang="en-US" dirty="0" smtClean="0"/>
              <a:t> ~5 times larger than the cavity bandwidth</a:t>
            </a:r>
          </a:p>
          <a:p>
            <a:pPr lvl="1"/>
            <a:r>
              <a:rPr lang="en-US" dirty="0" smtClean="0"/>
              <a:t>Cannot operate in pulsed regime without fast (piezo) tuner </a:t>
            </a:r>
          </a:p>
          <a:p>
            <a:r>
              <a:rPr lang="en-US" dirty="0" smtClean="0"/>
              <a:t>Mechanical design of HB650 is initiated</a:t>
            </a:r>
          </a:p>
          <a:p>
            <a:pPr lvl="1"/>
            <a:r>
              <a:rPr lang="en-US" dirty="0" smtClean="0"/>
              <a:t>Aimed at reduction of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 smtClean="0"/>
              <a:t> and </a:t>
            </a:r>
            <a:r>
              <a:rPr lang="en-US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df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en-US" b="1" baseline="30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57094"/>
              </p:ext>
            </p:extLst>
          </p:nvPr>
        </p:nvGraphicFramePr>
        <p:xfrm>
          <a:off x="242887" y="3396358"/>
          <a:ext cx="8672513" cy="27951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49013"/>
                <a:gridCol w="751309"/>
                <a:gridCol w="834787"/>
                <a:gridCol w="667830"/>
                <a:gridCol w="834787"/>
                <a:gridCol w="834787"/>
              </a:tblGrid>
              <a:tr h="40191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</a:rPr>
                        <a:t>CM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HWR</a:t>
                      </a:r>
                    </a:p>
                    <a:p>
                      <a:pPr marL="0" marR="52070" indent="0" algn="ctr">
                        <a:lnSpc>
                          <a:spcPts val="1460"/>
                        </a:lnSpc>
                        <a:spcBef>
                          <a:spcPts val="45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SSR1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SSR2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LB650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HB650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Sensitivity to He pressure (FRS), 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dP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, Hz/Torr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2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                   … (measurements), 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dP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, Hz/Torr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4.0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2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Estimated LFD sensitivity, 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dE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, Hz/(MV/m)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        …  (measurements), 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Calibri"/>
                        </a:rPr>
                        <a:t>dE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, Hz/(MV/m)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1.5</a:t>
                      </a:r>
                      <a:endParaRPr lang="en-US" sz="1800" b="1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-4.4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Estimated LFD  at nominal voltage (FRS), Hz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-192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-136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  …  (measurements ) at nominal voltage,  Hz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-122.4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Times New Roman"/>
                          <a:ea typeface="Calibri"/>
                        </a:rPr>
                        <a:t>-440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917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Suppression of Microphonics 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08"/>
            <a:ext cx="8672513" cy="54277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Passive compensation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Cavity to be designed to minimize </a:t>
            </a:r>
            <a:r>
              <a:rPr lang="en-US" dirty="0"/>
              <a:t>sensitivity </a:t>
            </a:r>
            <a:r>
              <a:rPr lang="en-US" dirty="0" smtClean="0"/>
              <a:t>He pressure </a:t>
            </a:r>
            <a:r>
              <a:rPr lang="en-US" dirty="0" err="1" smtClean="0"/>
              <a:t>variat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Cryogenic </a:t>
            </a:r>
            <a:r>
              <a:rPr lang="en-US" dirty="0"/>
              <a:t>system design has to </a:t>
            </a:r>
            <a:r>
              <a:rPr lang="en-US" dirty="0" smtClean="0"/>
              <a:t>limit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P below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0.1 </a:t>
            </a:r>
            <a:r>
              <a:rPr lang="en-US" dirty="0"/>
              <a:t>mbar </a:t>
            </a:r>
            <a:r>
              <a:rPr lang="en-US" dirty="0" smtClean="0"/>
              <a:t>rms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1 </a:t>
            </a:r>
            <a:r>
              <a:rPr lang="en-US" dirty="0"/>
              <a:t>mbar for maximum pressure deviation;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Cryomodule </a:t>
            </a:r>
            <a:r>
              <a:rPr lang="en-US" dirty="0"/>
              <a:t>design has to minimize transmission of external vibrations to the cavities;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Civil </a:t>
            </a:r>
            <a:r>
              <a:rPr lang="en-US" dirty="0"/>
              <a:t>engineering has to minimize vibrations in the tunnel and the transfer of these vibrations to cryomodules.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Large </a:t>
            </a:r>
            <a:r>
              <a:rPr lang="en-US" dirty="0"/>
              <a:t>compressors have to be well isolated from ground and be located far enough from the tunnel</a:t>
            </a:r>
          </a:p>
          <a:p>
            <a:pPr>
              <a:spcBef>
                <a:spcPts val="0"/>
              </a:spcBef>
            </a:pPr>
            <a:r>
              <a:rPr lang="en-US" dirty="0"/>
              <a:t>Active compensation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Resonant frequency correction with fast (piezo) tuner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Feedforward for LFD + feedback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First tests with SSR1 showed promising results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Excessive RF power is required to support LLRF.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2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7346"/>
            <a:ext cx="2603500" cy="249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51241" cy="641739"/>
          </a:xfrm>
        </p:spPr>
        <p:txBody>
          <a:bodyPr/>
          <a:lstStyle/>
          <a:p>
            <a:r>
              <a:rPr lang="en-US" dirty="0" smtClean="0"/>
              <a:t>Foil Heating in the Course of  Transverse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47426"/>
            <a:ext cx="8672513" cy="2726374"/>
          </a:xfrm>
        </p:spPr>
        <p:txBody>
          <a:bodyPr/>
          <a:lstStyle/>
          <a:p>
            <a:r>
              <a:rPr lang="en-US" dirty="0" smtClean="0"/>
              <a:t>Secondary foil heats make major contribution to the foil heating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Foil thickness - 600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  <a:r>
              <a:rPr lang="en-US" dirty="0" smtClean="0"/>
              <a:t>  =&gt; ~100% stripping efficiency</a:t>
            </a:r>
          </a:p>
          <a:p>
            <a:pPr lvl="1"/>
            <a:r>
              <a:rPr lang="en-US" dirty="0" smtClean="0"/>
              <a:t>Negligible effect on emittance growth</a:t>
            </a:r>
          </a:p>
          <a:p>
            <a:pPr lvl="1"/>
            <a:r>
              <a:rPr lang="en-US" dirty="0" smtClean="0"/>
              <a:t>0.1% single scattering loss</a:t>
            </a:r>
          </a:p>
          <a:p>
            <a:pPr lvl="1"/>
            <a:r>
              <a:rPr lang="en-US" dirty="0" smtClean="0"/>
              <a:t>Total beam loss &lt;2% (mostly particles missing the foil)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Foil temperature is below 650C</a:t>
            </a:r>
            <a:r>
              <a:rPr lang="en-US" baseline="30000" dirty="0" smtClean="0"/>
              <a:t>o</a:t>
            </a:r>
            <a:r>
              <a:rPr lang="en-US" dirty="0" smtClean="0"/>
              <a:t> =&gt; long lifetime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8" y="872467"/>
            <a:ext cx="2679702" cy="24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872467"/>
            <a:ext cx="3298825" cy="26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0390"/>
            <a:ext cx="161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5" y="924071"/>
            <a:ext cx="161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3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209546" cy="641739"/>
          </a:xfrm>
        </p:spPr>
        <p:txBody>
          <a:bodyPr/>
          <a:lstStyle/>
          <a:p>
            <a:r>
              <a:rPr lang="en-US" dirty="0" smtClean="0"/>
              <a:t>Approach to the PIP-II Accelerator Physics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918487"/>
            <a:ext cx="8968153" cy="56045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New SC Linac (800 MeV)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compatible with CW operation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=&gt; 2 mA beam current (comparatively small, actually an advantage)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MEBT bunch-by-bunch chopper chops out bunches at boundaries of Booster RF buckets and from the extraction gap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Emittance less than 0.3 mm mrad (rms, norm) 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 minimize injection loss and support of tailless transverse painting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Energy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stability of ~10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support longitudinal painting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Booster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upgrade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rate: 15 -&gt; 20 Hz (leaves more power at 8 GeV)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Injection energy: 400 -&gt; 800 MeV =&gt; intensity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1.5,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reduction </a:t>
            </a:r>
            <a:r>
              <a:rPr lang="en-US" sz="2000" dirty="0" smtClean="0"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20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Transverse and longitudinal painting: small </a:t>
            </a:r>
            <a:r>
              <a:rPr lang="en-US" sz="20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i="1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helps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Reduces tails and, consequently, </a:t>
            </a:r>
            <a:r>
              <a:rPr lang="en-US" sz="1800" dirty="0" smtClean="0"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8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(KV-like distribution)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Recycler (intensity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 times)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Booster repetition rate increase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=&gt; larger momentum separation in slip-stacking =&gt; smaller loss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 (</a:t>
            </a:r>
            <a:r>
              <a:rPr lang="en-US" sz="2200" dirty="0" err="1" smtClean="0">
                <a:latin typeface="Symbol" panose="05050102010706020507" pitchFamily="18" charset="2"/>
                <a:cs typeface="Helvetica" panose="020B0604020202020204" pitchFamily="34" charset="0"/>
              </a:rPr>
              <a:t>t</a:t>
            </a:r>
            <a:r>
              <a:rPr lang="en-US" sz="22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cycle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1.33 -&gt; 1.2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RF power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 times,  P&gt;1 MW @ 60 GeV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pPr lvl="1"/>
            <a:endParaRPr lang="en-US" dirty="0" smtClean="0">
              <a:latin typeface="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3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869599"/>
            <a:ext cx="4866215" cy="3131595"/>
          </a:xfrm>
        </p:spPr>
        <p:txBody>
          <a:bodyPr/>
          <a:lstStyle/>
          <a:p>
            <a:r>
              <a:rPr lang="en-US" sz="2100" dirty="0" smtClean="0"/>
              <a:t>Transition from 15 to 20 Hz rep. rate does not require additional RF voltage if beam current is not changed</a:t>
            </a:r>
          </a:p>
          <a:p>
            <a:pPr lvl="1"/>
            <a:r>
              <a:rPr lang="en-US" sz="2000" dirty="0" smtClean="0"/>
              <a:t>Due to smaller slip factor at injection</a:t>
            </a:r>
          </a:p>
          <a:p>
            <a:r>
              <a:rPr lang="en-US" sz="2100" dirty="0"/>
              <a:t>I</a:t>
            </a:r>
            <a:r>
              <a:rPr lang="en-US" sz="2100" dirty="0" smtClean="0"/>
              <a:t>ncrease of beam </a:t>
            </a:r>
            <a:r>
              <a:rPr lang="en-US" sz="2100" dirty="0"/>
              <a:t>current </a:t>
            </a:r>
            <a:r>
              <a:rPr lang="en-US" sz="2100" dirty="0" smtClean="0"/>
              <a:t>(planned for PIP-II) requires additional voltage</a:t>
            </a:r>
          </a:p>
          <a:p>
            <a:pPr lvl="1"/>
            <a:r>
              <a:rPr lang="en-US" sz="2000" dirty="0" smtClean="0"/>
              <a:t>Deceleration due to RW impedance</a:t>
            </a:r>
          </a:p>
          <a:p>
            <a:pPr lvl="1"/>
            <a:r>
              <a:rPr lang="en-US" sz="2000" dirty="0" smtClean="0"/>
              <a:t>Suppression of quadrupole oscillations after transition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42553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6" y="914401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5445" y="4768852"/>
            <a:ext cx="3019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15 Hz		            20 Hz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02794"/>
            <a:ext cx="4713815" cy="22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42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Tune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6397"/>
            <a:ext cx="8672513" cy="1122183"/>
          </a:xfrm>
        </p:spPr>
        <p:txBody>
          <a:bodyPr/>
          <a:lstStyle/>
          <a:p>
            <a:r>
              <a:rPr lang="en-US" dirty="0" smtClean="0"/>
              <a:t>Increased injection energy and KV-like transverse distribution reduce tune shifts due to beam space charge by more than factor of 2 relative to the present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96550" y="2018580"/>
            <a:ext cx="3583587" cy="3226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835" y="5244861"/>
            <a:ext cx="741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B</a:t>
            </a:r>
            <a:r>
              <a:rPr lang="en-US" sz="1800" dirty="0" smtClean="0">
                <a:solidFill>
                  <a:srgbClr val="404040"/>
                </a:solidFill>
              </a:rPr>
              <a:t>etatron </a:t>
            </a:r>
            <a:r>
              <a:rPr lang="en-US" sz="1800" dirty="0">
                <a:solidFill>
                  <a:srgbClr val="404040"/>
                </a:solidFill>
              </a:rPr>
              <a:t>tune shifts due to beam space for horizontal and vertical planes within accelerating cycle. The reduction of tune shifts due to non-Gaussian shape of the particle distribution </a:t>
            </a:r>
            <a:r>
              <a:rPr lang="en-US" sz="1800" dirty="0" smtClean="0">
                <a:solidFill>
                  <a:srgbClr val="404040"/>
                </a:solidFill>
              </a:rPr>
              <a:t>is </a:t>
            </a:r>
            <a:r>
              <a:rPr lang="en-US" sz="1800" dirty="0">
                <a:solidFill>
                  <a:srgbClr val="404040"/>
                </a:solidFill>
              </a:rPr>
              <a:t>taken into account</a:t>
            </a:r>
          </a:p>
        </p:txBody>
      </p:sp>
    </p:spTree>
    <p:extLst>
      <p:ext uri="{BB962C8B-B14F-4D97-AF65-F5344CB8AC3E}">
        <p14:creationId xmlns:p14="http://schemas.microsoft.com/office/powerpoint/2010/main" val="1443945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103664"/>
            <a:ext cx="8915402" cy="641739"/>
          </a:xfrm>
        </p:spPr>
        <p:txBody>
          <a:bodyPr/>
          <a:lstStyle/>
          <a:p>
            <a:r>
              <a:rPr lang="en-US" dirty="0" smtClean="0"/>
              <a:t>Beam Based Calibration of Booster </a:t>
            </a:r>
            <a:r>
              <a:rPr lang="en-US" dirty="0"/>
              <a:t>Longitudinal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647"/>
            <a:ext cx="8672513" cy="1979553"/>
          </a:xfrm>
        </p:spPr>
        <p:txBody>
          <a:bodyPr/>
          <a:lstStyle/>
          <a:p>
            <a:r>
              <a:rPr lang="en-US" sz="2200" dirty="0" smtClean="0"/>
              <a:t>Measurements are based on dependence of the accelerating phase with beam intensity</a:t>
            </a:r>
          </a:p>
          <a:p>
            <a:pPr lvl="1"/>
            <a:r>
              <a:rPr lang="en-US" sz="2000" dirty="0" smtClean="0"/>
              <a:t>That resulted in minor correction of parameters used in the model </a:t>
            </a:r>
          </a:p>
          <a:p>
            <a:r>
              <a:rPr lang="en-US" sz="2200" dirty="0" smtClean="0"/>
              <a:t>Deceleration achieves its maximum at the transition (</a:t>
            </a:r>
            <a:r>
              <a:rPr lang="en-US" sz="2000" dirty="0" smtClean="0"/>
              <a:t>shortest bunch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r>
              <a:rPr lang="en-US" sz="2000" dirty="0" smtClean="0"/>
              <a:t>~150 kV/turn in the bunch center for PIP-II parameters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" y="2983230"/>
            <a:ext cx="4051302" cy="32778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56785" y="3028315"/>
            <a:ext cx="3968115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Beam Stability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4646554"/>
          </a:xfrm>
        </p:spPr>
        <p:txBody>
          <a:bodyPr/>
          <a:lstStyle/>
          <a:p>
            <a:r>
              <a:rPr lang="en-US" dirty="0" smtClean="0"/>
              <a:t>A study of transverse instabilities in Booster is going on</a:t>
            </a:r>
          </a:p>
          <a:p>
            <a:pPr lvl="1"/>
            <a:r>
              <a:rPr lang="en-US" dirty="0" smtClean="0"/>
              <a:t>A. Burov, T. Zolkin and A. Macridin</a:t>
            </a:r>
          </a:p>
          <a:p>
            <a:r>
              <a:rPr lang="en-US" dirty="0" smtClean="0"/>
              <a:t>Good coincidence between analytical model and computer simulations is obtained for: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hape and frequencies of </a:t>
            </a:r>
            <a:br>
              <a:rPr lang="en-US" dirty="0" smtClean="0"/>
            </a:br>
            <a:r>
              <a:rPr lang="en-US" dirty="0" smtClean="0"/>
              <a:t>head-tail modes in the </a:t>
            </a:r>
            <a:br>
              <a:rPr lang="en-US" dirty="0" smtClean="0"/>
            </a:br>
            <a:r>
              <a:rPr lang="en-US" dirty="0" smtClean="0"/>
              <a:t>presence of strong space </a:t>
            </a:r>
            <a:br>
              <a:rPr lang="en-US" dirty="0" smtClean="0"/>
            </a:br>
            <a:r>
              <a:rPr lang="en-US" dirty="0" smtClean="0"/>
              <a:t>charge,</a:t>
            </a:r>
          </a:p>
          <a:p>
            <a:pPr lvl="1"/>
            <a:r>
              <a:rPr lang="en-US" dirty="0" smtClean="0"/>
              <a:t>Landau damping rates.</a:t>
            </a:r>
          </a:p>
          <a:p>
            <a:r>
              <a:rPr lang="en-US" dirty="0" smtClean="0"/>
              <a:t>Reliable simulations of </a:t>
            </a:r>
            <a:br>
              <a:rPr lang="en-US" dirty="0" smtClean="0"/>
            </a:br>
            <a:r>
              <a:rPr lang="en-US" dirty="0" smtClean="0"/>
              <a:t>stability boundaries for </a:t>
            </a:r>
            <a:br>
              <a:rPr lang="en-US" dirty="0" smtClean="0"/>
            </a:br>
            <a:r>
              <a:rPr lang="en-US" dirty="0" smtClean="0"/>
              <a:t>Booster</a:t>
            </a:r>
            <a:r>
              <a:rPr lang="en-US" dirty="0"/>
              <a:t> </a:t>
            </a:r>
            <a:r>
              <a:rPr lang="en-US" dirty="0" smtClean="0"/>
              <a:t>will follow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1451" y="5733533"/>
            <a:ext cx="23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Curtesy of A. Macridin</a:t>
            </a:r>
            <a:endParaRPr lang="en-US" sz="1800" dirty="0">
              <a:solidFill>
                <a:srgbClr val="40404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99" y="2400046"/>
            <a:ext cx="4614251" cy="328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8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936999" cy="5236984"/>
          </a:xfrm>
        </p:spPr>
        <p:txBody>
          <a:bodyPr/>
          <a:lstStyle/>
          <a:p>
            <a:r>
              <a:rPr lang="en-US" dirty="0" smtClean="0"/>
              <a:t>Increased beam intensity and larger longitudinal emittance complicate transition crossing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jump is preferred method for transition crossing in MI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ESME simulations do not show significant  increase of L. emittance and longitudinal tails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Additional hardware for fast tune change is required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94310"/>
            <a:ext cx="447040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09900"/>
            <a:ext cx="4075112" cy="25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700" y="5511709"/>
            <a:ext cx="432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Phase space distribution after transition in </a:t>
            </a:r>
            <a:r>
              <a:rPr lang="en-US" sz="1800" dirty="0" smtClean="0">
                <a:solidFill>
                  <a:srgbClr val="404040"/>
                </a:solidFill>
              </a:rPr>
              <a:t>MI. The hole in the center is a result of slip stacking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1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Stability in Recycler and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274"/>
            <a:ext cx="8672513" cy="5422231"/>
          </a:xfrm>
        </p:spPr>
        <p:txBody>
          <a:bodyPr/>
          <a:lstStyle/>
          <a:p>
            <a:r>
              <a:rPr lang="en-US" dirty="0"/>
              <a:t>A study shows that instabilities related to beam interaction with vacuum chamber do not present outstanding problem  </a:t>
            </a:r>
          </a:p>
          <a:p>
            <a:r>
              <a:rPr lang="en-US" dirty="0" smtClean="0"/>
              <a:t>However a strong transverse instability has been observed in Recycler</a:t>
            </a:r>
          </a:p>
          <a:p>
            <a:pPr lvl="1"/>
            <a:r>
              <a:rPr lang="en-US" dirty="0" smtClean="0"/>
              <a:t>The only credible explanation is related with electron multipacting which results in the ep instability</a:t>
            </a:r>
          </a:p>
          <a:p>
            <a:pPr lvl="2"/>
            <a:r>
              <a:rPr lang="en-US" dirty="0" smtClean="0"/>
              <a:t>Studies are going on</a:t>
            </a:r>
          </a:p>
          <a:p>
            <a:pPr lvl="2"/>
            <a:r>
              <a:rPr lang="en-US" dirty="0" smtClean="0"/>
              <a:t>An instability threshold is increasing with time</a:t>
            </a:r>
          </a:p>
          <a:p>
            <a:pPr lvl="3"/>
            <a:r>
              <a:rPr lang="en-US" dirty="0" smtClean="0"/>
              <a:t>Vacuum chamber conditioning is the most probable reason</a:t>
            </a:r>
          </a:p>
          <a:p>
            <a:pPr lvl="1"/>
            <a:r>
              <a:rPr lang="en-US" dirty="0" smtClean="0"/>
              <a:t>A number of actions is planned to mitigate the problem for </a:t>
            </a:r>
            <a:r>
              <a:rPr lang="en-US" dirty="0" err="1" smtClean="0"/>
              <a:t>NOvA</a:t>
            </a:r>
            <a:endParaRPr lang="en-US" dirty="0" smtClean="0"/>
          </a:p>
          <a:p>
            <a:r>
              <a:rPr lang="en-US" dirty="0" smtClean="0"/>
              <a:t>Better understanding of instability is required to make reliable prediction of beam stability for PIP-II parameters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39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 Duty Factor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8498"/>
            <a:ext cx="8672513" cy="5182416"/>
          </a:xfrm>
        </p:spPr>
        <p:txBody>
          <a:bodyPr/>
          <a:lstStyle/>
          <a:p>
            <a:r>
              <a:rPr lang="en-US" dirty="0" smtClean="0"/>
              <a:t>PIP-II design is compatible with CW operation</a:t>
            </a:r>
          </a:p>
          <a:p>
            <a:r>
              <a:rPr lang="en-US" dirty="0" smtClean="0"/>
              <a:t>The only exception is the cooling power of cryo-plant </a:t>
            </a:r>
          </a:p>
          <a:p>
            <a:pPr lvl="1"/>
            <a:r>
              <a:rPr lang="en-US" dirty="0" smtClean="0"/>
              <a:t>It is set by requirement to support &gt;1 MW MI operation</a:t>
            </a:r>
          </a:p>
          <a:p>
            <a:pPr lvl="2"/>
            <a:r>
              <a:rPr lang="en-US" dirty="0" smtClean="0"/>
              <a:t>Corresponding to 1% </a:t>
            </a:r>
            <a:r>
              <a:rPr lang="en-US" dirty="0"/>
              <a:t>b</a:t>
            </a:r>
            <a:r>
              <a:rPr lang="en-US" dirty="0" smtClean="0"/>
              <a:t>eam duty factor  and 5% cryo duty factor</a:t>
            </a:r>
          </a:p>
          <a:p>
            <a:r>
              <a:rPr lang="en-US" dirty="0" smtClean="0"/>
              <a:t>Success of high Q</a:t>
            </a:r>
            <a:r>
              <a:rPr lang="en-US" baseline="-25000" dirty="0" smtClean="0"/>
              <a:t>0</a:t>
            </a:r>
            <a:r>
              <a:rPr lang="en-US" dirty="0" smtClean="0"/>
              <a:t> program will allow operation with ~15% cryo duty factor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=&gt; beam duty factor 1% -&gt; 10%</a:t>
            </a:r>
          </a:p>
          <a:p>
            <a:pPr lvl="1"/>
            <a:r>
              <a:rPr lang="en-US" dirty="0" smtClean="0"/>
              <a:t>Such duty factor can be acceptable for Mu2e upgrade </a:t>
            </a:r>
          </a:p>
          <a:p>
            <a:pPr lvl="1"/>
            <a:r>
              <a:rPr lang="en-US" dirty="0" smtClean="0"/>
              <a:t>Further increase of duty factor will require an upgrade of the cryo-plant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4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PIP-II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6742"/>
            <a:ext cx="4305300" cy="547199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New 0.8 GeV linac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L≈210 m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Includes 4 empty slots at the linac end</a:t>
            </a:r>
            <a:r>
              <a:rPr lang="en-US" dirty="0"/>
              <a:t>, L</a:t>
            </a:r>
            <a:r>
              <a:rPr lang="en-US" dirty="0" smtClean="0"/>
              <a:t>≈40 m</a:t>
            </a:r>
          </a:p>
          <a:p>
            <a:pPr lvl="3">
              <a:spcBef>
                <a:spcPts val="300"/>
              </a:spcBef>
            </a:pPr>
            <a:r>
              <a:rPr lang="en-US" dirty="0" smtClean="0"/>
              <a:t>Beam energy stabilization</a:t>
            </a:r>
          </a:p>
          <a:p>
            <a:pPr lvl="3">
              <a:spcBef>
                <a:spcPts val="300"/>
              </a:spcBef>
            </a:pPr>
            <a:r>
              <a:rPr lang="en-US" dirty="0" smtClean="0"/>
              <a:t>Possible energy upgrade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New Linac-to-Booster transfer line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L≈</a:t>
            </a:r>
            <a:r>
              <a:rPr lang="en-US" dirty="0" smtClean="0"/>
              <a:t>280 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Upgraded Booster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20 Hz, 800 MeV injection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New injection girder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More RF cavities (18 -&gt; 22)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Upgraded Recycler &amp; MI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RF and collimation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947739"/>
            <a:ext cx="4610099" cy="489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8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298" y="2684951"/>
            <a:ext cx="4884821" cy="1363579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/>
              <a:t>SC Linac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06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Major </a:t>
            </a:r>
            <a:r>
              <a:rPr lang="en-US" dirty="0"/>
              <a:t>C</a:t>
            </a:r>
            <a:r>
              <a:rPr lang="en-US" dirty="0" smtClean="0"/>
              <a:t>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672513" cy="2465407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ion source: 30 kV, </a:t>
            </a:r>
            <a:r>
              <a:rPr lang="en-US" dirty="0" smtClean="0">
                <a:solidFill>
                  <a:srgbClr val="FF0000"/>
                </a:solidFill>
              </a:rPr>
              <a:t>10 mA</a:t>
            </a:r>
          </a:p>
          <a:p>
            <a:r>
              <a:rPr lang="en-US" dirty="0" smtClean="0"/>
              <a:t>LEBT – </a:t>
            </a:r>
            <a:r>
              <a:rPr lang="en-US" sz="2200" dirty="0" smtClean="0"/>
              <a:t>differential pumping, optics match, beam switch for MPS</a:t>
            </a:r>
          </a:p>
          <a:p>
            <a:r>
              <a:rPr lang="en-US" dirty="0" smtClean="0"/>
              <a:t>RFQ – </a:t>
            </a:r>
            <a:r>
              <a:rPr lang="en-US" dirty="0"/>
              <a:t> 2.1 MeV, CW</a:t>
            </a:r>
            <a:endParaRPr lang="en-US" dirty="0" smtClean="0"/>
          </a:p>
          <a:p>
            <a:r>
              <a:rPr lang="en-US" dirty="0" smtClean="0"/>
              <a:t>MEBT – </a:t>
            </a:r>
            <a:r>
              <a:rPr lang="en-US" sz="2200" dirty="0" smtClean="0"/>
              <a:t>bunch-by-bunch chopper with 20 kW beam dump, </a:t>
            </a:r>
            <a:br>
              <a:rPr lang="en-US" sz="2200" dirty="0" smtClean="0"/>
            </a:br>
            <a:r>
              <a:rPr lang="en-US" sz="2200" dirty="0" smtClean="0"/>
              <a:t>optics </a:t>
            </a:r>
            <a:r>
              <a:rPr lang="en-US" sz="2200" dirty="0"/>
              <a:t>match, </a:t>
            </a:r>
            <a:r>
              <a:rPr lang="en-US" sz="2200" dirty="0" smtClean="0"/>
              <a:t>differential pumping, prevent micro-particle migration</a:t>
            </a:r>
            <a:endParaRPr lang="en-US" sz="2200" dirty="0"/>
          </a:p>
          <a:p>
            <a:r>
              <a:rPr lang="en-US" dirty="0" smtClean="0"/>
              <a:t>SC linac – 800 MeV, </a:t>
            </a:r>
            <a:r>
              <a:rPr lang="en-US" dirty="0" smtClean="0">
                <a:solidFill>
                  <a:srgbClr val="FF0000"/>
                </a:solidFill>
              </a:rPr>
              <a:t>2 mA</a:t>
            </a:r>
            <a:r>
              <a:rPr lang="en-US" dirty="0" smtClean="0"/>
              <a:t>, CW compatible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Valeri Lebedev | PIP-II </a:t>
            </a:r>
            <a:r>
              <a:rPr lang="fr-FR" dirty="0" err="1" smtClean="0"/>
              <a:t>Technical</a:t>
            </a:r>
            <a:r>
              <a:rPr lang="fr-FR" dirty="0" smtClean="0"/>
              <a:t>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5" y="884901"/>
            <a:ext cx="8848687" cy="24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6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 and LEBT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74295"/>
            <a:ext cx="4464038" cy="3303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Ion source lifetime is limited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2 ion sources </a:t>
            </a:r>
            <a:br>
              <a:rPr lang="en-US" dirty="0" smtClean="0"/>
            </a:br>
            <a:r>
              <a:rPr lang="en-US" dirty="0" smtClean="0"/>
              <a:t>=&gt; only short interruptions for switching, offline repairs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 solenoids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Optics match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LEBT chopper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~0.1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s rise &amp; fall times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Technical Description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38" y="817592"/>
            <a:ext cx="4282920" cy="31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77" y="3941526"/>
            <a:ext cx="3427413" cy="22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0" y="4177864"/>
            <a:ext cx="5086714" cy="20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502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1063</TotalTime>
  <Words>3514</Words>
  <Application>Microsoft Office PowerPoint</Application>
  <PresentationFormat>On-screen Show (4:3)</PresentationFormat>
  <Paragraphs>848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FNAL_TemplateMac_060514</vt:lpstr>
      <vt:lpstr>Fermilab: Footer Only</vt:lpstr>
      <vt:lpstr>PIP-II Technical Description </vt:lpstr>
      <vt:lpstr>Outline</vt:lpstr>
      <vt:lpstr>PIP-II Performance Goals</vt:lpstr>
      <vt:lpstr>PIP/PIP-II Performance Goals </vt:lpstr>
      <vt:lpstr>Approach to the PIP-II Accelerator Physics Design</vt:lpstr>
      <vt:lpstr>Major PIP-II Components </vt:lpstr>
      <vt:lpstr>PowerPoint Presentation</vt:lpstr>
      <vt:lpstr>Linac Major Components </vt:lpstr>
      <vt:lpstr>Ion Source and LEBT</vt:lpstr>
      <vt:lpstr>CW RFQ</vt:lpstr>
      <vt:lpstr>MEBT</vt:lpstr>
      <vt:lpstr>SC part of PIP-II linac</vt:lpstr>
      <vt:lpstr>SC Cryomodules</vt:lpstr>
      <vt:lpstr>Main parameters of SC cavities</vt:lpstr>
      <vt:lpstr>SC Linac Design Choices </vt:lpstr>
      <vt:lpstr>Beam Optics in MEBT and SC Linac</vt:lpstr>
      <vt:lpstr>Beam Optics in SC Part (continue)</vt:lpstr>
      <vt:lpstr>Beam Loss</vt:lpstr>
      <vt:lpstr>Cryogenic Requirements</vt:lpstr>
      <vt:lpstr>Cryogenic Requirements</vt:lpstr>
      <vt:lpstr>RF Power Requirements </vt:lpstr>
      <vt:lpstr>Beam Based Energy Stabilization</vt:lpstr>
      <vt:lpstr>Microphonics and LFD</vt:lpstr>
      <vt:lpstr>PowerPoint Presentation</vt:lpstr>
      <vt:lpstr>Linac to Booster Transfer Line</vt:lpstr>
      <vt:lpstr>PowerPoint Presentation</vt:lpstr>
      <vt:lpstr>Performance Requirements for Linac Beam</vt:lpstr>
      <vt:lpstr>Booster Injection </vt:lpstr>
      <vt:lpstr>Transverse Painting</vt:lpstr>
      <vt:lpstr>Transverse Painting (continue)</vt:lpstr>
      <vt:lpstr>Longitudinal Painting in the Course of Booster Injection</vt:lpstr>
      <vt:lpstr>Booster Longitudinal Impedance</vt:lpstr>
      <vt:lpstr>Booster Transition Crossing</vt:lpstr>
      <vt:lpstr>PowerPoint Presentation</vt:lpstr>
      <vt:lpstr>Slip Stacking in Recycler</vt:lpstr>
      <vt:lpstr>Beam Acceleration in MI</vt:lpstr>
      <vt:lpstr>PowerPoint Presentation</vt:lpstr>
      <vt:lpstr>Primary Risks and Required R&amp;D</vt:lpstr>
      <vt:lpstr>Summary</vt:lpstr>
      <vt:lpstr>PowerPoint Presentation</vt:lpstr>
      <vt:lpstr>General Parameters of SC cryomodules</vt:lpstr>
      <vt:lpstr>Accelerating Voltage</vt:lpstr>
      <vt:lpstr>Phases of RF Cavities </vt:lpstr>
      <vt:lpstr>Transverse Focusing Strength</vt:lpstr>
      <vt:lpstr>Quadrupole Fields of HWR and SSR cavities</vt:lpstr>
      <vt:lpstr>High Q0 Studies </vt:lpstr>
      <vt:lpstr>Suppression of Microphonics and LFD</vt:lpstr>
      <vt:lpstr>Suppression of Microphonics and LFD</vt:lpstr>
      <vt:lpstr>Foil Heating in the Course of  Transverse Painting</vt:lpstr>
      <vt:lpstr>Acceleration in Booster</vt:lpstr>
      <vt:lpstr>Coulomb Tune Shifts</vt:lpstr>
      <vt:lpstr>Beam Based Calibration of Booster Longitudinal Impedance</vt:lpstr>
      <vt:lpstr>Booster Beam Stability Studies</vt:lpstr>
      <vt:lpstr>MI Transition Crossing</vt:lpstr>
      <vt:lpstr>Beam Stability in Recycler and MI</vt:lpstr>
      <vt:lpstr>High Duty Factor Experiments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Valeri A. Lebedev x2558 13122N</cp:lastModifiedBy>
  <cp:revision>69</cp:revision>
  <cp:lastPrinted>2014-01-20T19:40:21Z</cp:lastPrinted>
  <dcterms:created xsi:type="dcterms:W3CDTF">2015-05-15T16:41:26Z</dcterms:created>
  <dcterms:modified xsi:type="dcterms:W3CDTF">2015-06-08T21:38:23Z</dcterms:modified>
</cp:coreProperties>
</file>