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265" r:id="rId3"/>
    <p:sldId id="26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6" r:id="rId12"/>
    <p:sldId id="285" r:id="rId13"/>
    <p:sldId id="287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404040"/>
    <a:srgbClr val="505050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A9937C84-61B0-45B5-BCB5-45B09A1CDAD8}" type="datetimeFigureOut">
              <a:rPr lang="en-US" altLang="en-US"/>
              <a:pPr/>
              <a:t>6/16/2015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D43D942-D8CE-4E39-8A6A-F1186F345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248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D27F0CD9-EC7D-4278-B92B-A16DE4925276}" type="datetimeFigureOut">
              <a:rPr lang="en-US" altLang="en-US"/>
              <a:pPr/>
              <a:t>6/16/2015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7FC086A-EF22-42CA-A2EA-EA27A00ED6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559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29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3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95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61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00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6B1FF-1958-45A7-BF70-37759F728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89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598376-25C6-457D-B119-176F6396C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00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5E48D-BE27-41EE-B882-CF373960F7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39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8E9F0-89A6-4FD0-8966-1A0C47E26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07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6/16/2015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Nagaitsev | AD View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46CE85-B449-47B5-AFE9-4F6A9FDE1A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Accelerator Division View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Helvetica" panose="020B0604020202020204" pitchFamily="34" charset="0"/>
              </a:rPr>
              <a:t>Sergei </a:t>
            </a:r>
            <a:r>
              <a:rPr lang="en-US" altLang="en-US" dirty="0" err="1" smtClean="0">
                <a:latin typeface="Helvetica" panose="020B0604020202020204" pitchFamily="34" charset="0"/>
              </a:rPr>
              <a:t>Nagaitsev</a:t>
            </a:r>
            <a:endParaRPr lang="en-US" altLang="en-US" dirty="0" smtClean="0">
              <a:latin typeface="Helvetica" panose="020B0604020202020204" pitchFamily="34" charset="0"/>
            </a:endParaRPr>
          </a:p>
          <a:p>
            <a:r>
              <a:rPr lang="en-US" altLang="en-US" dirty="0" smtClean="0">
                <a:latin typeface="Helvetica" panose="020B0604020202020204" pitchFamily="34" charset="0"/>
              </a:rPr>
              <a:t>DOE Independent Project Review of PIP-II</a:t>
            </a:r>
          </a:p>
          <a:p>
            <a:r>
              <a:rPr lang="en-US" altLang="en-US" dirty="0" smtClean="0">
                <a:latin typeface="Helvetica" panose="020B0604020202020204" pitchFamily="34" charset="0"/>
              </a:rPr>
              <a:t>16 June 2015</a:t>
            </a:r>
          </a:p>
          <a:p>
            <a:endParaRPr lang="en-US" altLang="en-US" dirty="0" smtClean="0"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next couple of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Ramp </a:t>
            </a:r>
            <a:r>
              <a:rPr lang="en-US" dirty="0" smtClean="0"/>
              <a:t>up </a:t>
            </a:r>
            <a:r>
              <a:rPr lang="en-US" dirty="0"/>
              <a:t>beam </a:t>
            </a:r>
            <a:r>
              <a:rPr lang="en-US" dirty="0" smtClean="0"/>
              <a:t>power </a:t>
            </a:r>
            <a:r>
              <a:rPr lang="en-US" dirty="0"/>
              <a:t>to 700 kW </a:t>
            </a:r>
            <a:r>
              <a:rPr lang="en-US" dirty="0" smtClean="0"/>
              <a:t>for </a:t>
            </a:r>
            <a:r>
              <a:rPr lang="en-US" dirty="0" err="1" smtClean="0"/>
              <a:t>NOvA</a:t>
            </a:r>
            <a:r>
              <a:rPr lang="en-US" dirty="0" smtClean="0"/>
              <a:t> (FY16)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Achieve 15 </a:t>
            </a:r>
            <a:r>
              <a:rPr lang="en-US" dirty="0"/>
              <a:t>Hz </a:t>
            </a:r>
            <a:r>
              <a:rPr lang="en-US" dirty="0" smtClean="0"/>
              <a:t>Booster beam </a:t>
            </a:r>
            <a:r>
              <a:rPr lang="en-US" dirty="0"/>
              <a:t>pulse </a:t>
            </a:r>
            <a:r>
              <a:rPr lang="en-US" dirty="0" smtClean="0"/>
              <a:t>repetition </a:t>
            </a:r>
            <a:r>
              <a:rPr lang="en-US" dirty="0"/>
              <a:t>rate as soon </a:t>
            </a:r>
            <a:r>
              <a:rPr lang="en-US" dirty="0" smtClean="0"/>
              <a:t>as </a:t>
            </a:r>
            <a:r>
              <a:rPr lang="en-US" dirty="0"/>
              <a:t>possible by carrying out </a:t>
            </a:r>
            <a:r>
              <a:rPr lang="en-US" dirty="0" smtClean="0"/>
              <a:t>Proton </a:t>
            </a:r>
            <a:r>
              <a:rPr lang="en-US" dirty="0"/>
              <a:t>Improvement </a:t>
            </a:r>
            <a:r>
              <a:rPr lang="en-US" dirty="0" smtClean="0"/>
              <a:t>Plan (FY16)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 err="1"/>
              <a:t>Muon</a:t>
            </a:r>
            <a:r>
              <a:rPr lang="en-US" dirty="0"/>
              <a:t> Campus construction on budget and on </a:t>
            </a:r>
            <a:r>
              <a:rPr lang="en-US" dirty="0" smtClean="0"/>
              <a:t>schedule and commission g-2 </a:t>
            </a:r>
            <a:r>
              <a:rPr lang="en-US" dirty="0"/>
              <a:t>experiment in </a:t>
            </a:r>
            <a:r>
              <a:rPr lang="en-US" dirty="0" smtClean="0"/>
              <a:t>FY17</a:t>
            </a:r>
          </a:p>
          <a:p>
            <a:endParaRPr lang="en-US" dirty="0"/>
          </a:p>
          <a:p>
            <a:r>
              <a:rPr lang="en-US" dirty="0" smtClean="0"/>
              <a:t>Finish PIP in FY19 and move on to PIP-II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1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953000"/>
          </a:xfrm>
        </p:spPr>
        <p:txBody>
          <a:bodyPr>
            <a:normAutofit/>
          </a:bodyPr>
          <a:lstStyle/>
          <a:p>
            <a:r>
              <a:rPr lang="en-US" sz="3000" dirty="0"/>
              <a:t>Only remaining original hardware in Booster will be the </a:t>
            </a:r>
            <a:r>
              <a:rPr lang="en-US" sz="3000" dirty="0" smtClean="0"/>
              <a:t>magnet </a:t>
            </a:r>
            <a:r>
              <a:rPr lang="en-US" sz="3000" dirty="0"/>
              <a:t>system and some small fraction of </a:t>
            </a:r>
            <a:r>
              <a:rPr lang="en-US" sz="3000" dirty="0" smtClean="0"/>
              <a:t>utilities </a:t>
            </a:r>
          </a:p>
          <a:p>
            <a:pPr lvl="1"/>
            <a:r>
              <a:rPr lang="en-US" sz="2600" dirty="0" smtClean="0"/>
              <a:t>All </a:t>
            </a:r>
            <a:r>
              <a:rPr lang="en-US" sz="2600" dirty="0"/>
              <a:t>other systems will either be relatively new (&lt;10 years) or significantly </a:t>
            </a:r>
            <a:r>
              <a:rPr lang="en-US" sz="2600" dirty="0" smtClean="0"/>
              <a:t>upgraded  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 smtClean="0"/>
          </a:p>
          <a:p>
            <a:r>
              <a:rPr lang="en-US" sz="3000" dirty="0" smtClean="0"/>
              <a:t>Linac </a:t>
            </a:r>
            <a:r>
              <a:rPr lang="en-US" sz="3000" dirty="0"/>
              <a:t>upgrades will allow reliable delivery (&gt;85 % uptime) of beam till </a:t>
            </a:r>
            <a:r>
              <a:rPr lang="en-US" sz="3000" dirty="0" smtClean="0"/>
              <a:t>2023  </a:t>
            </a:r>
          </a:p>
          <a:p>
            <a:pPr lvl="1"/>
            <a:r>
              <a:rPr lang="en-US" sz="2600" dirty="0" smtClean="0"/>
              <a:t>Plans </a:t>
            </a:r>
            <a:r>
              <a:rPr lang="en-US" sz="2600" dirty="0"/>
              <a:t>for longer lifetime operations, 2025 and beyond, will not be pursued such as  the replacement of high power 7835 </a:t>
            </a:r>
            <a:r>
              <a:rPr lang="en-US" sz="2600" dirty="0" smtClean="0"/>
              <a:t>triode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42316"/>
            <a:ext cx="9144000" cy="484632"/>
          </a:xfrm>
        </p:spPr>
        <p:txBody>
          <a:bodyPr anchor="t">
            <a:noAutofit/>
          </a:bodyPr>
          <a:lstStyle/>
          <a:p>
            <a:r>
              <a:rPr lang="en-US" dirty="0" smtClean="0"/>
              <a:t>Once PIP Completed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186350" cy="641739"/>
          </a:xfrm>
        </p:spPr>
        <p:txBody>
          <a:bodyPr/>
          <a:lstStyle/>
          <a:p>
            <a:r>
              <a:rPr lang="en-US" dirty="0" smtClean="0"/>
              <a:t>We are fully committed to make the jump!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1697" y="4320654"/>
            <a:ext cx="5429031" cy="1902725"/>
          </a:xfrm>
          <a:prstGeom prst="rect">
            <a:avLst/>
          </a:prstGeom>
        </p:spPr>
        <p:txBody>
          <a:bodyPr lIns="0" tIns="0" rIns="0" bIns="0" anchor="b" anchorCtr="0">
            <a:normAutofit fontScale="97500"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 </a:t>
            </a:r>
            <a:r>
              <a:rPr lang="en-US" dirty="0" smtClean="0"/>
              <a:t>           700 kW 		             PIP II</a:t>
            </a:r>
          </a:p>
          <a:p>
            <a:r>
              <a:rPr lang="en-US" dirty="0" smtClean="0"/>
              <a:t>                                             1.2 MW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6" descr="http://3.bp.blogspot.com/-mKCQhWAjHj0/T9DcwUxduXI/AAAAAAAAJFw/LztSqPqmQQw/s1600/1969+Dodge+Charger+by+ecarwallpaper+(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7334" r="2201" b="8321"/>
          <a:stretch/>
        </p:blipFill>
        <p:spPr bwMode="auto">
          <a:xfrm>
            <a:off x="2237616" y="815453"/>
            <a:ext cx="4968824" cy="32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c 11"/>
          <p:cNvSpPr/>
          <p:nvPr/>
        </p:nvSpPr>
        <p:spPr>
          <a:xfrm>
            <a:off x="3512254" y="4267768"/>
            <a:ext cx="2826761" cy="1004248"/>
          </a:xfrm>
          <a:prstGeom prst="arc">
            <a:avLst>
              <a:gd name="adj1" fmla="val 10982625"/>
              <a:gd name="adj2" fmla="val 21475495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8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R&amp;D toward multi-MW beams and targets at </a:t>
            </a:r>
            <a:r>
              <a:rPr lang="en-US" dirty="0" err="1" smtClean="0"/>
              <a:t>Fermilab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3284" y="901528"/>
            <a:ext cx="8915400" cy="48987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Strategy after PIP-II depends </a:t>
            </a:r>
            <a:r>
              <a:rPr lang="en-US" dirty="0"/>
              <a:t>on the technical feasibility of each option </a:t>
            </a:r>
            <a:r>
              <a:rPr lang="en-US" dirty="0" smtClean="0"/>
              <a:t>and the analysis of </a:t>
            </a:r>
            <a:r>
              <a:rPr lang="en-US" dirty="0" smtClean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costs/kiloton </a:t>
            </a:r>
            <a:r>
              <a:rPr lang="en-US" dirty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versus </a:t>
            </a:r>
            <a:r>
              <a:rPr lang="en-US" dirty="0" smtClean="0">
                <a:solidFill>
                  <a:srgbClr val="0F2D6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costs/MW</a:t>
            </a:r>
          </a:p>
          <a:p>
            <a:pPr lvl="1"/>
            <a:r>
              <a:rPr lang="en-US" dirty="0" smtClean="0"/>
              <a:t>R&amp;D on cost-effective SRF, control of beam losses in proton machines with significantly higher currents (Q</a:t>
            </a:r>
            <a:r>
              <a:rPr lang="en-US" baseline="-25000" dirty="0" smtClean="0"/>
              <a:t>SC</a:t>
            </a:r>
            <a:r>
              <a:rPr lang="en-US" dirty="0" smtClean="0"/>
              <a:t>) and on multi-MW targets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Establishing IOTA facility to explore novel approaches to rings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" b="18546"/>
          <a:stretch/>
        </p:blipFill>
        <p:spPr>
          <a:xfrm>
            <a:off x="380272" y="1239271"/>
            <a:ext cx="8608826" cy="15544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34017" y="902841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PIP-II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84685" y="880100"/>
            <a:ext cx="3269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Beyond PIP-II (mid-term)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0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delivers the highest-power proton beam for neutrinos now.</a:t>
            </a:r>
          </a:p>
          <a:p>
            <a:r>
              <a:rPr lang="en-US" dirty="0" smtClean="0"/>
              <a:t>We are fully committed to maintain our leadership in the future.</a:t>
            </a:r>
          </a:p>
          <a:p>
            <a:r>
              <a:rPr lang="en-US" dirty="0" smtClean="0"/>
              <a:t>We are fully capable of executing complex accelerator projects.</a:t>
            </a:r>
          </a:p>
          <a:p>
            <a:r>
              <a:rPr lang="en-US" dirty="0" smtClean="0"/>
              <a:t>We will make what is necessary to make PIP-II project executed on budget and on schedule.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5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6/16/2015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S. Nagaitsev | AD View</a:t>
            </a:r>
            <a:endParaRPr lang="en-US" altLang="en-US" sz="900" b="1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EB160C5-AA0C-455C-8AD8-AC58C32009B6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2" name="Picture 6" descr="http://www-visualmedia.fnal.gov/VMS_Site/gallery/stillphotos/2013/0300/13-0335-01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t="9300" r="7011" b="7581"/>
          <a:stretch/>
        </p:blipFill>
        <p:spPr bwMode="auto">
          <a:xfrm>
            <a:off x="3256129" y="816672"/>
            <a:ext cx="5754412" cy="45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err="1">
                <a:solidFill>
                  <a:srgbClr val="003399"/>
                </a:solidFill>
              </a:rPr>
              <a:t>Fermilab</a:t>
            </a:r>
            <a:r>
              <a:rPr lang="en-US" dirty="0">
                <a:solidFill>
                  <a:srgbClr val="003399"/>
                </a:solidFill>
              </a:rPr>
              <a:t> Accelerator Complex</a:t>
            </a: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94129" y="1102598"/>
            <a:ext cx="4061012" cy="305294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Linac</a:t>
            </a:r>
            <a:r>
              <a:rPr lang="en-US" sz="1800" dirty="0" smtClean="0"/>
              <a:t>: MTA</a:t>
            </a:r>
          </a:p>
          <a:p>
            <a:r>
              <a:rPr lang="en-US" sz="1800" dirty="0" smtClean="0"/>
              <a:t>BNB:  </a:t>
            </a:r>
            <a:r>
              <a:rPr lang="en-US" sz="1800" dirty="0" err="1" smtClean="0"/>
              <a:t>MicroBooNE</a:t>
            </a:r>
            <a:endParaRPr lang="en-US" sz="1800" dirty="0" smtClean="0"/>
          </a:p>
          <a:p>
            <a:r>
              <a:rPr lang="en-US" sz="1800" dirty="0" err="1" smtClean="0"/>
              <a:t>NuMI</a:t>
            </a:r>
            <a:r>
              <a:rPr lang="en-US" sz="1800" dirty="0" smtClean="0"/>
              <a:t>:  MINOS+, </a:t>
            </a:r>
            <a:r>
              <a:rPr lang="en-US" sz="1800" dirty="0" err="1" smtClean="0"/>
              <a:t>MINER</a:t>
            </a:r>
            <a:r>
              <a:rPr lang="en-US" sz="1800" dirty="0" err="1" smtClean="0">
                <a:cs typeface="Symbol" charset="2"/>
              </a:rPr>
              <a:t>v</a:t>
            </a:r>
            <a:r>
              <a:rPr lang="en-US" sz="1800" dirty="0" err="1" smtClean="0"/>
              <a:t>A</a:t>
            </a:r>
            <a:r>
              <a:rPr lang="en-US" sz="1800" dirty="0" smtClean="0"/>
              <a:t>, </a:t>
            </a:r>
            <a:r>
              <a:rPr lang="en-US" sz="1800" dirty="0" err="1" smtClean="0">
                <a:cs typeface="Symbol" charset="2"/>
              </a:rPr>
              <a:t>NOvA</a:t>
            </a:r>
            <a:endParaRPr lang="en-US" sz="1800" dirty="0" smtClean="0">
              <a:cs typeface="Symbol" charset="2"/>
            </a:endParaRPr>
          </a:p>
          <a:p>
            <a:r>
              <a:rPr lang="en-US" sz="1800" dirty="0" smtClean="0">
                <a:cs typeface="Symbol" charset="2"/>
              </a:rPr>
              <a:t>Fixed Target:  </a:t>
            </a:r>
            <a:r>
              <a:rPr lang="en-US" sz="1800" dirty="0" err="1" smtClean="0">
                <a:cs typeface="Symbol" charset="2"/>
              </a:rPr>
              <a:t>SeaQuest</a:t>
            </a:r>
            <a:r>
              <a:rPr lang="en-US" sz="1800" dirty="0" smtClean="0">
                <a:cs typeface="Symbol" charset="2"/>
              </a:rPr>
              <a:t>, Test Beam Facility, M-Center</a:t>
            </a:r>
            <a:endParaRPr lang="en-US" sz="1800" dirty="0" smtClean="0">
              <a:solidFill>
                <a:schemeClr val="accent6"/>
              </a:solidFill>
              <a:cs typeface="Symbol" charset="2"/>
            </a:endParaRPr>
          </a:p>
          <a:p>
            <a:r>
              <a:rPr lang="en-US" sz="1800" dirty="0" err="1" smtClean="0">
                <a:solidFill>
                  <a:schemeClr val="accent6"/>
                </a:solidFill>
                <a:cs typeface="Symbol" charset="2"/>
              </a:rPr>
              <a:t>Muon</a:t>
            </a:r>
            <a:r>
              <a:rPr lang="en-US" sz="1800" dirty="0" smtClean="0">
                <a:solidFill>
                  <a:schemeClr val="accent6"/>
                </a:solidFill>
                <a:cs typeface="Symbol" charset="2"/>
              </a:rPr>
              <a:t>:  g-2, Mu2e (future)</a:t>
            </a:r>
          </a:p>
          <a:p>
            <a:r>
              <a:rPr lang="en-US" sz="1800" dirty="0" smtClean="0">
                <a:cs typeface="Symbol" charset="2"/>
              </a:rPr>
              <a:t> </a:t>
            </a:r>
          </a:p>
          <a:p>
            <a:r>
              <a:rPr lang="en-US" sz="1800" dirty="0" smtClean="0">
                <a:cs typeface="Symbol" charset="2"/>
              </a:rPr>
              <a:t>Fabrication, Test and R&amp;D facilities.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032" y="5307508"/>
            <a:ext cx="8567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  <a:r>
              <a:rPr lang="en-US" dirty="0" smtClean="0"/>
              <a:t>16 km of accelerators and </a:t>
            </a:r>
            <a:r>
              <a:rPr lang="en-US" dirty="0" err="1" smtClean="0"/>
              <a:t>beamlines</a:t>
            </a:r>
            <a:r>
              <a:rPr lang="en-US" dirty="0" smtClean="0"/>
              <a:t>, second largest accelerator </a:t>
            </a:r>
          </a:p>
          <a:p>
            <a:r>
              <a:rPr lang="en-US" dirty="0" smtClean="0"/>
              <a:t>complex in the world. About 700 FTE accelerator-related workforce.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and Technical Divisions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AD: 450 FTEs, of which 115 FTEs are working on various projects (including 24 FTEs on PIP-II) in various stages of completion. </a:t>
            </a:r>
          </a:p>
          <a:p>
            <a:r>
              <a:rPr lang="en-US" dirty="0" smtClean="0"/>
              <a:t>TD: 230 FTEs (highly project-oriented)</a:t>
            </a:r>
          </a:p>
          <a:p>
            <a:pPr lvl="1"/>
            <a:r>
              <a:rPr lang="en-US" dirty="0" smtClean="0"/>
              <a:t>Two core technology competencies: SCRF and Magnets (</a:t>
            </a:r>
            <a:r>
              <a:rPr lang="en-US" dirty="0" err="1" smtClean="0"/>
              <a:t>sc</a:t>
            </a:r>
            <a:r>
              <a:rPr lang="en-US" dirty="0" smtClean="0"/>
              <a:t> and warm)</a:t>
            </a:r>
          </a:p>
          <a:p>
            <a:r>
              <a:rPr lang="en-US" dirty="0" smtClean="0"/>
              <a:t>Several projects end </a:t>
            </a:r>
            <a:r>
              <a:rPr lang="en-US" dirty="0" smtClean="0"/>
              <a:t>starting </a:t>
            </a:r>
            <a:r>
              <a:rPr lang="en-US" dirty="0" smtClean="0"/>
              <a:t>in FY17 and we are planning to redirect the workforce to PIP-II.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Adapting the division organization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58900"/>
          </a:xfrm>
        </p:spPr>
        <p:txBody>
          <a:bodyPr/>
          <a:lstStyle/>
          <a:p>
            <a:r>
              <a:rPr lang="en-US" dirty="0" smtClean="0"/>
              <a:t>Muon department replaced </a:t>
            </a:r>
            <a:r>
              <a:rPr lang="en-US" dirty="0" err="1" smtClean="0"/>
              <a:t>Tevatron</a:t>
            </a:r>
            <a:r>
              <a:rPr lang="en-US" dirty="0" smtClean="0"/>
              <a:t> and </a:t>
            </a:r>
            <a:r>
              <a:rPr lang="en-US" dirty="0" err="1" smtClean="0"/>
              <a:t>Pbar</a:t>
            </a:r>
            <a:r>
              <a:rPr lang="en-US" dirty="0" smtClean="0"/>
              <a:t> departments</a:t>
            </a:r>
            <a:endParaRPr lang="en-US" dirty="0"/>
          </a:p>
          <a:p>
            <a:r>
              <a:rPr lang="en-US" dirty="0" smtClean="0"/>
              <a:t>New PIP-II department</a:t>
            </a:r>
            <a:endParaRPr lang="en-US" dirty="0"/>
          </a:p>
          <a:p>
            <a:r>
              <a:rPr lang="en-US" dirty="0" smtClean="0"/>
              <a:t>Accelerator Physics Center:</a:t>
            </a:r>
          </a:p>
          <a:p>
            <a:pPr lvl="1"/>
            <a:r>
              <a:rPr lang="en-US" dirty="0" smtClean="0"/>
              <a:t>Missions: PIP-III R&amp;D (&gt;2 MW), Modeling, MAP, Education and Training</a:t>
            </a:r>
          </a:p>
          <a:p>
            <a:r>
              <a:rPr lang="en-US" dirty="0" smtClean="0"/>
              <a:t>New Target Systems department</a:t>
            </a:r>
          </a:p>
          <a:p>
            <a:pPr lvl="1"/>
            <a:r>
              <a:rPr lang="en-US" dirty="0"/>
              <a:t>Responsibility for </a:t>
            </a:r>
            <a:r>
              <a:rPr lang="en-US" dirty="0" err="1" smtClean="0"/>
              <a:t>NuMI</a:t>
            </a:r>
            <a:r>
              <a:rPr lang="en-US" dirty="0"/>
              <a:t>, BNB, </a:t>
            </a:r>
            <a:r>
              <a:rPr lang="en-US" dirty="0" smtClean="0"/>
              <a:t>g-2, Mu2e target stations</a:t>
            </a:r>
          </a:p>
          <a:p>
            <a:pPr lvl="1"/>
            <a:r>
              <a:rPr lang="en-US" dirty="0" smtClean="0"/>
              <a:t>LBNF target design</a:t>
            </a:r>
            <a:endParaRPr lang="en-US" dirty="0"/>
          </a:p>
          <a:p>
            <a:pPr lvl="1"/>
            <a:r>
              <a:rPr lang="en-US" dirty="0" smtClean="0"/>
              <a:t>R&amp;D in high-power targets and radiation damage in target environments (Multi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We are preparing the organization for high-power neutrino projects (LBNF and PIP-II)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9758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Priorities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107829" y="864437"/>
            <a:ext cx="8915400" cy="52542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Priorities help us decide what to work on</a:t>
            </a:r>
          </a:p>
          <a:p>
            <a:endParaRPr lang="en-US" sz="2800" dirty="0" smtClean="0"/>
          </a:p>
          <a:p>
            <a:r>
              <a:rPr lang="en-US" sz="3600" dirty="0" smtClean="0"/>
              <a:t>Importance x Criticality = Priority</a:t>
            </a:r>
          </a:p>
          <a:p>
            <a:pPr marL="0" indent="0">
              <a:buNone/>
            </a:pPr>
            <a:r>
              <a:rPr lang="en-US" sz="3600" dirty="0" smtClean="0"/>
              <a:t>      </a:t>
            </a:r>
            <a:r>
              <a:rPr lang="en-US" sz="2800" dirty="0" smtClean="0"/>
              <a:t>(strategy)     x     (time)     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dirty="0" smtClean="0"/>
              <a:t>Importance is the overall strategic value</a:t>
            </a:r>
          </a:p>
          <a:p>
            <a:r>
              <a:rPr lang="en-US" dirty="0" smtClean="0"/>
              <a:t>Criticality is a time issue…must this be done now based on schedule, external commitment, or a window of opportunity? </a:t>
            </a:r>
          </a:p>
          <a:p>
            <a:r>
              <a:rPr lang="en-US" dirty="0" smtClean="0"/>
              <a:t>Common sense, good judgment, emergency response, … always needed of course (employees &amp; supervisors)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228600" y="110855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308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Importance rankings for lab-wide Priorities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228600" y="852297"/>
            <a:ext cx="8802858" cy="5457220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LBNF + </a:t>
            </a:r>
            <a:r>
              <a:rPr lang="en-US" sz="2000" dirty="0" smtClean="0">
                <a:solidFill>
                  <a:schemeClr val="tx1"/>
                </a:solidFill>
              </a:rPr>
              <a:t>DUNE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LCLS-II </a:t>
            </a:r>
            <a:r>
              <a:rPr lang="en-US" sz="2000" dirty="0">
                <a:solidFill>
                  <a:schemeClr val="tx1"/>
                </a:solidFill>
              </a:rPr>
              <a:t>(we must deliver….and we are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PIP-II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LHC Upgrades (CMS, LARP, …)</a:t>
            </a: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Muon </a:t>
            </a:r>
            <a:r>
              <a:rPr lang="en-US" sz="2000" dirty="0">
                <a:solidFill>
                  <a:schemeClr val="tx1"/>
                </a:solidFill>
              </a:rPr>
              <a:t>g-2 (go </a:t>
            </a:r>
            <a:r>
              <a:rPr lang="en-US" sz="2000" dirty="0" err="1">
                <a:solidFill>
                  <a:schemeClr val="tx1"/>
                </a:solidFill>
              </a:rPr>
              <a:t>go</a:t>
            </a:r>
            <a:r>
              <a:rPr lang="en-US" sz="2000" dirty="0">
                <a:solidFill>
                  <a:schemeClr val="tx1"/>
                </a:solidFill>
              </a:rPr>
              <a:t> go</a:t>
            </a:r>
            <a:r>
              <a:rPr lang="en-US" sz="2000" dirty="0" smtClean="0">
                <a:solidFill>
                  <a:schemeClr val="tx1"/>
                </a:solidFill>
              </a:rPr>
              <a:t>) (high criticality here)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Mu2e (go </a:t>
            </a:r>
            <a:r>
              <a:rPr lang="en-US" sz="2000" dirty="0" err="1" smtClean="0">
                <a:solidFill>
                  <a:schemeClr val="tx1"/>
                </a:solidFill>
              </a:rPr>
              <a:t>go</a:t>
            </a:r>
            <a:r>
              <a:rPr lang="en-US" sz="2000" dirty="0" smtClean="0">
                <a:solidFill>
                  <a:schemeClr val="tx1"/>
                </a:solidFill>
              </a:rPr>
              <a:t> go) and associated AIPs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Operations in order: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chemeClr val="tx1"/>
                </a:solidFill>
              </a:rPr>
              <a:t>NOvA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MicroBoone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Everything else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SBN (small but fast track)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Cosmic projects and ops (small but leveraged)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R&amp;D (a core competency) accelerators &amp; detectors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9" name="TextBox 6"/>
          <p:cNvSpPr txBox="1"/>
          <p:nvPr/>
        </p:nvSpPr>
        <p:spPr>
          <a:xfrm>
            <a:off x="7844393" y="7191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May 2015</a:t>
            </a:r>
            <a:endParaRPr lang="en-US" sz="1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9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Proton Improvement Plan </a:t>
            </a:r>
            <a:br>
              <a:rPr lang="en-US" dirty="0" smtClean="0"/>
            </a:br>
            <a:r>
              <a:rPr lang="en-US" dirty="0" smtClean="0"/>
              <a:t>Goals </a:t>
            </a:r>
            <a:r>
              <a:rPr lang="en-US" dirty="0"/>
              <a:t>and Scope (Established in 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</p:spPr>
        <p:txBody>
          <a:bodyPr/>
          <a:lstStyle/>
          <a:p>
            <a:r>
              <a:rPr lang="en-US" dirty="0"/>
              <a:t>Increase the </a:t>
            </a:r>
            <a:r>
              <a:rPr lang="en-US" dirty="0" smtClean="0"/>
              <a:t>Booster beam </a:t>
            </a:r>
            <a:r>
              <a:rPr lang="en-US" dirty="0"/>
              <a:t>repetition rate from the present ~</a:t>
            </a:r>
            <a:r>
              <a:rPr lang="en-US" dirty="0" smtClean="0"/>
              <a:t>7.5 </a:t>
            </a:r>
            <a:r>
              <a:rPr lang="en-US" dirty="0"/>
              <a:t>Hz to 15 </a:t>
            </a:r>
            <a:r>
              <a:rPr lang="en-US" dirty="0" smtClean="0"/>
              <a:t>Hz</a:t>
            </a:r>
          </a:p>
          <a:p>
            <a:pPr lvl="1"/>
            <a:r>
              <a:rPr lang="en-US" dirty="0"/>
              <a:t>Need at least 9 Hz for NOvA 12-batch slip-stacking</a:t>
            </a:r>
          </a:p>
          <a:p>
            <a:pPr lvl="1"/>
            <a:r>
              <a:rPr lang="en-US" dirty="0" smtClean="0"/>
              <a:t>Requires refurbishment of Booster RF cavities</a:t>
            </a:r>
            <a:endParaRPr lang="en-US" dirty="0"/>
          </a:p>
          <a:p>
            <a:r>
              <a:rPr lang="en-US" dirty="0"/>
              <a:t>Eliminate major reliability vulnerabilities and maintain reliability at present levels (&gt;85%) at the full repetition rate</a:t>
            </a:r>
          </a:p>
          <a:p>
            <a:r>
              <a:rPr lang="en-US" dirty="0"/>
              <a:t>Eliminate major obsolescence issues</a:t>
            </a:r>
          </a:p>
          <a:p>
            <a:r>
              <a:rPr lang="en-US" dirty="0"/>
              <a:t>Increase the proton source throughput, with a goal of reaching  &gt;2E17 protons/hour</a:t>
            </a:r>
          </a:p>
          <a:p>
            <a:pPr lvl="1"/>
            <a:r>
              <a:rPr lang="en-US" dirty="0"/>
              <a:t>Presently operating at &lt;1E17 protons/hour</a:t>
            </a:r>
          </a:p>
          <a:p>
            <a:r>
              <a:rPr lang="en-US" dirty="0"/>
              <a:t>Ensure a useful operating life of the proton source through at least 2025 (now extended to 2030 to accommodate PIP-II schedule)</a:t>
            </a:r>
          </a:p>
        </p:txBody>
      </p:sp>
    </p:spTree>
    <p:extLst>
      <p:ext uri="{BB962C8B-B14F-4D97-AF65-F5344CB8AC3E}">
        <p14:creationId xmlns:p14="http://schemas.microsoft.com/office/powerpoint/2010/main" val="14735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 smtClean="0"/>
              <a:t>Booster RF cavities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57940" y="1043046"/>
            <a:ext cx="2600325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July 1970 Flatbed semi delivering  Booster RF cavity </a:t>
            </a:r>
            <a:r>
              <a:rPr lang="en-US" sz="2200" dirty="0" smtClean="0"/>
              <a:t>pair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Cavities built by GE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" y="1043046"/>
            <a:ext cx="6077712" cy="48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3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Nagaitsev | AD 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062" y="3941378"/>
            <a:ext cx="3956304" cy="2255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06" y="837276"/>
            <a:ext cx="3870960" cy="2548128"/>
          </a:xfrm>
          <a:prstGeom prst="rect">
            <a:avLst/>
          </a:prstGeom>
        </p:spPr>
      </p:pic>
      <p:sp>
        <p:nvSpPr>
          <p:cNvPr id="9" name="Title 20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</p:spPr>
        <p:txBody>
          <a:bodyPr/>
          <a:lstStyle/>
          <a:p>
            <a:r>
              <a:rPr lang="en-US" dirty="0"/>
              <a:t>PIP – Booster Cavity </a:t>
            </a:r>
            <a:r>
              <a:rPr lang="en-US" dirty="0" smtClean="0"/>
              <a:t>Refurbishment</a:t>
            </a:r>
            <a:endParaRPr lang="en-US" dirty="0"/>
          </a:p>
        </p:txBody>
      </p:sp>
      <p:pic>
        <p:nvPicPr>
          <p:cNvPr id="10" name="Picture 9" descr="Y:\public\PIP- Booster RF Cavites\Tuners\Tuner #119\DSCN0083 smal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0320"/>
            <a:ext cx="2701058" cy="1939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-bd.fnal.gov/cgi-mach/machlog.pl?nb=pip&amp;action=view&amp;page=-977&amp;button=y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6" y="4500062"/>
            <a:ext cx="2633422" cy="1885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Y:\public\PIP- Booster RF Cavites\Tuners\Tuner #9\DSCN1416 smal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" b="12978"/>
          <a:stretch/>
        </p:blipFill>
        <p:spPr bwMode="auto">
          <a:xfrm>
            <a:off x="-83983" y="769357"/>
            <a:ext cx="2816671" cy="1828800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7354" y="5791198"/>
            <a:ext cx="3956645" cy="430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First new tuner – built &amp; tested</a:t>
            </a:r>
            <a:endParaRPr lang="en-US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2732688" y="871302"/>
            <a:ext cx="25237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Has been a challenge but now almost complete (17</a:t>
            </a:r>
            <a:r>
              <a:rPr lang="en-US" sz="1800" baseline="30000" dirty="0" smtClean="0">
                <a:solidFill>
                  <a:schemeClr val="accent6"/>
                </a:solidFill>
              </a:rPr>
              <a:t>th</a:t>
            </a:r>
            <a:r>
              <a:rPr lang="en-US" sz="1800" dirty="0" smtClean="0">
                <a:solidFill>
                  <a:schemeClr val="accent6"/>
                </a:solidFill>
              </a:rPr>
              <a:t> of 22 stations this month)</a:t>
            </a:r>
          </a:p>
          <a:p>
            <a:endParaRPr lang="en-US" sz="1800" dirty="0" smtClean="0">
              <a:solidFill>
                <a:schemeClr val="accent6"/>
              </a:solidFill>
            </a:endParaRPr>
          </a:p>
          <a:p>
            <a:r>
              <a:rPr lang="en-US" sz="1800" dirty="0" smtClean="0">
                <a:solidFill>
                  <a:schemeClr val="accent6"/>
                </a:solidFill>
              </a:rPr>
              <a:t>East gallery </a:t>
            </a:r>
            <a:r>
              <a:rPr lang="en-US" sz="1800" dirty="0">
                <a:solidFill>
                  <a:schemeClr val="accent6"/>
                </a:solidFill>
              </a:rPr>
              <a:t>c</a:t>
            </a:r>
            <a:r>
              <a:rPr lang="en-US" sz="1800" dirty="0" smtClean="0">
                <a:solidFill>
                  <a:schemeClr val="accent6"/>
                </a:solidFill>
              </a:rPr>
              <a:t>omplete and </a:t>
            </a:r>
            <a:r>
              <a:rPr lang="en-US" sz="1800" dirty="0">
                <a:solidFill>
                  <a:schemeClr val="accent6"/>
                </a:solidFill>
              </a:rPr>
              <a:t>running 15 Hz </a:t>
            </a:r>
            <a:r>
              <a:rPr lang="en-US" sz="1800" dirty="0" smtClean="0">
                <a:solidFill>
                  <a:schemeClr val="accent6"/>
                </a:solidFill>
              </a:rPr>
              <a:t>tests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7354" y="3373352"/>
            <a:ext cx="396301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After 2+ years vendor able to produce suitable ferrite for new tuners 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606327" y="3763761"/>
            <a:ext cx="2581027" cy="1661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Old cavities had many problems - especially the tuners: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Water Leaks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Burnt RF Fingers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smtClean="0"/>
              <a:t>Connection Flange</a:t>
            </a:r>
            <a:endParaRPr lang="en-US" sz="17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871831" y="4980791"/>
            <a:ext cx="829227" cy="355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1118795" y="3941378"/>
            <a:ext cx="1587444" cy="951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87353" y="2727021"/>
            <a:ext cx="395664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Additional 20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cavity being tested 15 Hz (</a:t>
            </a:r>
            <a:r>
              <a:rPr lang="en-US" sz="1800" dirty="0"/>
              <a:t>salvaged </a:t>
            </a:r>
            <a:r>
              <a:rPr lang="en-US" sz="1800" dirty="0" smtClean="0"/>
              <a:t>original cavity – major rebuild)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90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1736</TotalTime>
  <Words>900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FNAL_TemplateMac_060514</vt:lpstr>
      <vt:lpstr>Fermilab: Footer Only</vt:lpstr>
      <vt:lpstr>Accelerator Division View</vt:lpstr>
      <vt:lpstr>Fermilab Accelerator Complex</vt:lpstr>
      <vt:lpstr>Accelerator and Technical Divisions</vt:lpstr>
      <vt:lpstr>Adapting the division organization</vt:lpstr>
      <vt:lpstr>PowerPoint Presentation</vt:lpstr>
      <vt:lpstr>PowerPoint Presentation</vt:lpstr>
      <vt:lpstr>Proton Improvement Plan  Goals and Scope (Established in 2011)</vt:lpstr>
      <vt:lpstr>Booster RF cavities</vt:lpstr>
      <vt:lpstr>PIP – Booster Cavity Refurbishment</vt:lpstr>
      <vt:lpstr>Goals for the next couple of years</vt:lpstr>
      <vt:lpstr>Once PIP Completed</vt:lpstr>
      <vt:lpstr>We are fully committed to make the jump! </vt:lpstr>
      <vt:lpstr>R&amp;D toward multi-MW beams and targets at Fermilab 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Stephen D. Holmes x3988,3211 05964N</dc:creator>
  <cp:lastModifiedBy>nsergei</cp:lastModifiedBy>
  <cp:revision>52</cp:revision>
  <cp:lastPrinted>2014-01-20T19:40:21Z</cp:lastPrinted>
  <dcterms:created xsi:type="dcterms:W3CDTF">2015-05-15T16:41:26Z</dcterms:created>
  <dcterms:modified xsi:type="dcterms:W3CDTF">2015-06-16T16:59:18Z</dcterms:modified>
</cp:coreProperties>
</file>