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52"/>
  </p:notesMasterIdLst>
  <p:handoutMasterIdLst>
    <p:handoutMasterId r:id="rId53"/>
  </p:handoutMasterIdLst>
  <p:sldIdLst>
    <p:sldId id="265" r:id="rId3"/>
    <p:sldId id="285" r:id="rId4"/>
    <p:sldId id="343" r:id="rId5"/>
    <p:sldId id="309" r:id="rId6"/>
    <p:sldId id="341" r:id="rId7"/>
    <p:sldId id="310" r:id="rId8"/>
    <p:sldId id="311" r:id="rId9"/>
    <p:sldId id="289" r:id="rId10"/>
    <p:sldId id="276" r:id="rId11"/>
    <p:sldId id="320" r:id="rId12"/>
    <p:sldId id="300" r:id="rId13"/>
    <p:sldId id="287" r:id="rId14"/>
    <p:sldId id="288" r:id="rId15"/>
    <p:sldId id="293" r:id="rId16"/>
    <p:sldId id="325" r:id="rId17"/>
    <p:sldId id="331" r:id="rId18"/>
    <p:sldId id="294" r:id="rId19"/>
    <p:sldId id="344" r:id="rId20"/>
    <p:sldId id="345" r:id="rId21"/>
    <p:sldId id="340" r:id="rId22"/>
    <p:sldId id="347" r:id="rId23"/>
    <p:sldId id="346" r:id="rId24"/>
    <p:sldId id="330" r:id="rId25"/>
    <p:sldId id="314" r:id="rId26"/>
    <p:sldId id="333" r:id="rId27"/>
    <p:sldId id="336" r:id="rId28"/>
    <p:sldId id="315" r:id="rId29"/>
    <p:sldId id="292" r:id="rId30"/>
    <p:sldId id="327" r:id="rId31"/>
    <p:sldId id="338" r:id="rId32"/>
    <p:sldId id="317" r:id="rId33"/>
    <p:sldId id="322" r:id="rId34"/>
    <p:sldId id="308" r:id="rId35"/>
    <p:sldId id="283" r:id="rId36"/>
    <p:sldId id="348" r:id="rId37"/>
    <p:sldId id="328" r:id="rId38"/>
    <p:sldId id="329" r:id="rId39"/>
    <p:sldId id="321" r:id="rId40"/>
    <p:sldId id="316" r:id="rId41"/>
    <p:sldId id="269" r:id="rId42"/>
    <p:sldId id="281" r:id="rId43"/>
    <p:sldId id="270" r:id="rId44"/>
    <p:sldId id="299" r:id="rId45"/>
    <p:sldId id="342" r:id="rId46"/>
    <p:sldId id="339" r:id="rId47"/>
    <p:sldId id="318" r:id="rId48"/>
    <p:sldId id="326" r:id="rId49"/>
    <p:sldId id="282" r:id="rId50"/>
    <p:sldId id="319" r:id="rId5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BA019"/>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50" autoAdjust="0"/>
  </p:normalViewPr>
  <p:slideViewPr>
    <p:cSldViewPr snapToGrid="0" snapToObjects="1">
      <p:cViewPr varScale="1">
        <p:scale>
          <a:sx n="67" d="100"/>
          <a:sy n="67" d="100"/>
        </p:scale>
        <p:origin x="-145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168"/>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blue1\PPD_Users\adamh\01%20LBNF\06%20Conventional%20Facilities\CD-1%20Refresh%20Cost%20&amp;%20Schedule%20Rebuild\Presentations\Presentation%20-%20P04%20-%20Elaine%20McCluske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79949149623032"/>
          <c:y val="0.0916922494849067"/>
          <c:w val="0.793703294607561"/>
          <c:h val="0.824991866948857"/>
        </c:manualLayout>
      </c:layout>
      <c:pieChart>
        <c:varyColors val="1"/>
        <c:dLbls>
          <c:dLblPos val="inEnd"/>
          <c:showLegendKey val="0"/>
          <c:showVal val="0"/>
          <c:showCatName val="1"/>
          <c:showSerName val="0"/>
          <c:showPercent val="0"/>
          <c:showBubbleSize val="0"/>
          <c:showLeaderLines val="0"/>
        </c:dLbls>
        <c:firstSliceAng val="204"/>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637D758-1BB4-4A48-8351-3A0A4442177D}" type="datetimeFigureOut">
              <a:rPr lang="en-US"/>
              <a:pPr>
                <a:defRPr/>
              </a:pPr>
              <a:t>6/15/15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6985A643-6611-6844-98B2-90BF553E8280}" type="slidenum">
              <a:rPr lang="en-US"/>
              <a:pPr>
                <a:defRPr/>
              </a:pPr>
              <a:t>‹#›</a:t>
            </a:fld>
            <a:endParaRPr lang="en-US" dirty="0"/>
          </a:p>
        </p:txBody>
      </p:sp>
    </p:spTree>
    <p:extLst>
      <p:ext uri="{BB962C8B-B14F-4D97-AF65-F5344CB8AC3E}">
        <p14:creationId xmlns:p14="http://schemas.microsoft.com/office/powerpoint/2010/main" val="33235103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17725BD8-2D0B-DA40-A982-21ECD1ECBA5D}" type="datetimeFigureOut">
              <a:rPr lang="en-US"/>
              <a:pPr>
                <a:defRPr/>
              </a:pPr>
              <a:t>6/15/15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120B5435-8A55-1946-87F3-2DAF1CE10CFB}" type="slidenum">
              <a:rPr lang="en-US"/>
              <a:pPr>
                <a:defRPr/>
              </a:pPr>
              <a:t>‹#›</a:t>
            </a:fld>
            <a:endParaRPr lang="en-US" dirty="0"/>
          </a:p>
        </p:txBody>
      </p:sp>
    </p:spTree>
    <p:extLst>
      <p:ext uri="{BB962C8B-B14F-4D97-AF65-F5344CB8AC3E}">
        <p14:creationId xmlns:p14="http://schemas.microsoft.com/office/powerpoint/2010/main" val="136317990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looking</a:t>
            </a:r>
            <a:r>
              <a:rPr lang="en-US" baseline="0" dirty="0" smtClean="0"/>
              <a:t> through the entire talk I would suggest reorganizing so that it more directly aligned with the structure of the Mission Needs Statement, and is more directly tied to the P5 report. This would mean starting with the mission need description (physics goals and how this translates into performance requirements on the accelerator and detector) followed by a comparison with present capabilities, and then culminating in the design criteria for a new/upgraded facility. I would suggest that the design criteria should be your last slide before the summary and that the summary be a </a:t>
            </a:r>
            <a:r>
              <a:rPr lang="en-US" baseline="0" dirty="0" err="1" smtClean="0"/>
              <a:t>bulletized</a:t>
            </a:r>
            <a:r>
              <a:rPr lang="en-US" baseline="0" dirty="0" smtClean="0"/>
              <a:t> form of the MNS. This will </a:t>
            </a:r>
            <a:r>
              <a:rPr lang="en-US" baseline="0" smtClean="0"/>
              <a:t>feed directly into my talk</a:t>
            </a:r>
            <a:endParaRPr lang="en-US" dirty="0"/>
          </a:p>
        </p:txBody>
      </p:sp>
      <p:sp>
        <p:nvSpPr>
          <p:cNvPr id="4" name="Slide Number Placeholder 3"/>
          <p:cNvSpPr>
            <a:spLocks noGrp="1"/>
          </p:cNvSpPr>
          <p:nvPr>
            <p:ph type="sldNum" sz="quarter" idx="10"/>
          </p:nvPr>
        </p:nvSpPr>
        <p:spPr/>
        <p:txBody>
          <a:bodyPr/>
          <a:lstStyle/>
          <a:p>
            <a:pPr>
              <a:defRPr/>
            </a:pPr>
            <a:fld id="{120B5435-8A55-1946-87F3-2DAF1CE10CFB}" type="slidenum">
              <a:rPr lang="en-US" smtClean="0"/>
              <a:pPr>
                <a:defRPr/>
              </a:pPr>
              <a:t>2</a:t>
            </a:fld>
            <a:endParaRPr lang="en-US" dirty="0"/>
          </a:p>
        </p:txBody>
      </p:sp>
    </p:spTree>
    <p:extLst>
      <p:ext uri="{BB962C8B-B14F-4D97-AF65-F5344CB8AC3E}">
        <p14:creationId xmlns:p14="http://schemas.microsoft.com/office/powerpoint/2010/main" val="3757576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the MNS you are</a:t>
            </a:r>
            <a:r>
              <a:rPr lang="en-US" baseline="0" dirty="0" smtClean="0"/>
              <a:t> now entering capabilities gap</a:t>
            </a:r>
            <a:endParaRPr lang="en-US" dirty="0"/>
          </a:p>
        </p:txBody>
      </p:sp>
      <p:sp>
        <p:nvSpPr>
          <p:cNvPr id="4" name="Slide Number Placeholder 3"/>
          <p:cNvSpPr>
            <a:spLocks noGrp="1"/>
          </p:cNvSpPr>
          <p:nvPr>
            <p:ph type="sldNum" sz="quarter" idx="10"/>
          </p:nvPr>
        </p:nvSpPr>
        <p:spPr/>
        <p:txBody>
          <a:bodyPr/>
          <a:lstStyle/>
          <a:p>
            <a:pPr>
              <a:defRPr/>
            </a:pPr>
            <a:fld id="{120B5435-8A55-1946-87F3-2DAF1CE10CFB}" type="slidenum">
              <a:rPr lang="en-US" smtClean="0"/>
              <a:pPr>
                <a:defRPr/>
              </a:pPr>
              <a:t>40</a:t>
            </a:fld>
            <a:endParaRPr lang="en-US" dirty="0"/>
          </a:p>
        </p:txBody>
      </p:sp>
    </p:spTree>
    <p:extLst>
      <p:ext uri="{BB962C8B-B14F-4D97-AF65-F5344CB8AC3E}">
        <p14:creationId xmlns:p14="http://schemas.microsoft.com/office/powerpoint/2010/main" val="87142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Mu2e-II would have about x10 better sensitivity than Mu2e baseline – so it would explore conversion rates down to 1e-18.</a:t>
            </a:r>
            <a:r>
              <a:rPr lang="en-US" baseline="0" dirty="0" smtClean="0"/>
              <a:t> We restricted ourselves to things we could do while reusing as much of planned Mu2e baseline as possible. More ambitious concepts also exist, but would require very new schemes.</a:t>
            </a:r>
          </a:p>
          <a:p>
            <a:endParaRPr lang="en-US" baseline="0" dirty="0" smtClean="0"/>
          </a:p>
          <a:p>
            <a:r>
              <a:rPr lang="en-US" baseline="0" dirty="0" smtClean="0"/>
              <a:t>NB. Mu2e is NOT enabled by PIP-II; requires PIP-III in order to deliver proton beam that meets our requirements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46</a:t>
            </a:fld>
            <a:endParaRPr lang="en-US" dirty="0"/>
          </a:p>
        </p:txBody>
      </p:sp>
    </p:spTree>
    <p:extLst>
      <p:ext uri="{BB962C8B-B14F-4D97-AF65-F5344CB8AC3E}">
        <p14:creationId xmlns:p14="http://schemas.microsoft.com/office/powerpoint/2010/main" val="2409291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PIP-II</a:t>
            </a:r>
            <a:r>
              <a:rPr lang="en-US" baseline="0" dirty="0" smtClean="0"/>
              <a:t> plan is to upgrade the Booster to 20 Hz. This allows either maintaining full beam power down to 60 GeV, or generating 2.5 x the beam power to BNB is operating MI at 120 GeV. </a:t>
            </a:r>
            <a:endParaRPr lang="en-US" dirty="0"/>
          </a:p>
        </p:txBody>
      </p:sp>
      <p:sp>
        <p:nvSpPr>
          <p:cNvPr id="4" name="Slide Number Placeholder 3"/>
          <p:cNvSpPr>
            <a:spLocks noGrp="1"/>
          </p:cNvSpPr>
          <p:nvPr>
            <p:ph type="sldNum" sz="quarter" idx="10"/>
          </p:nvPr>
        </p:nvSpPr>
        <p:spPr/>
        <p:txBody>
          <a:bodyPr/>
          <a:lstStyle/>
          <a:p>
            <a:pPr>
              <a:defRPr/>
            </a:pPr>
            <a:fld id="{120B5435-8A55-1946-87F3-2DAF1CE10CFB}" type="slidenum">
              <a:rPr lang="en-US" smtClean="0"/>
              <a:pPr>
                <a:defRPr/>
              </a:pPr>
              <a:t>48</a:t>
            </a:fld>
            <a:endParaRPr lang="en-US" dirty="0"/>
          </a:p>
        </p:txBody>
      </p:sp>
    </p:spTree>
    <p:extLst>
      <p:ext uri="{BB962C8B-B14F-4D97-AF65-F5344CB8AC3E}">
        <p14:creationId xmlns:p14="http://schemas.microsoft.com/office/powerpoint/2010/main" val="76977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enabled with PIP-II as is assuming the accelerator timeline can be made to work for LBNF</a:t>
            </a:r>
            <a:r>
              <a:rPr lang="en-US" baseline="0" dirty="0" smtClean="0"/>
              <a:t> and g-2, both of which would use the Booster and Recycler (if I understand correctly).</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49</a:t>
            </a:fld>
            <a:endParaRPr lang="en-US" dirty="0"/>
          </a:p>
        </p:txBody>
      </p:sp>
    </p:spTree>
    <p:extLst>
      <p:ext uri="{BB962C8B-B14F-4D97-AF65-F5344CB8AC3E}">
        <p14:creationId xmlns:p14="http://schemas.microsoft.com/office/powerpoint/2010/main" val="1687366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point out that the neutrino</a:t>
            </a:r>
            <a:r>
              <a:rPr lang="en-US" baseline="0" dirty="0" smtClean="0"/>
              <a:t> flux is pretty much proportional to protons/time x proton energy = beam power</a:t>
            </a:r>
            <a:endParaRPr lang="en-US" dirty="0"/>
          </a:p>
        </p:txBody>
      </p:sp>
      <p:sp>
        <p:nvSpPr>
          <p:cNvPr id="4" name="Slide Number Placeholder 3"/>
          <p:cNvSpPr>
            <a:spLocks noGrp="1"/>
          </p:cNvSpPr>
          <p:nvPr>
            <p:ph type="sldNum" sz="quarter" idx="10"/>
          </p:nvPr>
        </p:nvSpPr>
        <p:spPr/>
        <p:txBody>
          <a:bodyPr/>
          <a:lstStyle/>
          <a:p>
            <a:pPr>
              <a:defRPr/>
            </a:pPr>
            <a:fld id="{120B5435-8A55-1946-87F3-2DAF1CE10CFB}" type="slidenum">
              <a:rPr lang="en-US" smtClean="0"/>
              <a:pPr>
                <a:defRPr/>
              </a:pPr>
              <a:t>11</a:t>
            </a:fld>
            <a:endParaRPr lang="en-US" dirty="0"/>
          </a:p>
        </p:txBody>
      </p:sp>
    </p:spTree>
    <p:extLst>
      <p:ext uri="{BB962C8B-B14F-4D97-AF65-F5344CB8AC3E}">
        <p14:creationId xmlns:p14="http://schemas.microsoft.com/office/powerpoint/2010/main" val="1925382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16</a:t>
            </a:fld>
            <a:endParaRPr lang="en-US" altLang="en-US"/>
          </a:p>
        </p:txBody>
      </p:sp>
    </p:spTree>
    <p:extLst>
      <p:ext uri="{BB962C8B-B14F-4D97-AF65-F5344CB8AC3E}">
        <p14:creationId xmlns:p14="http://schemas.microsoft.com/office/powerpoint/2010/main" val="4111148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would make more</a:t>
            </a:r>
            <a:r>
              <a:rPr lang="en-US" baseline="0" dirty="0" smtClean="0"/>
              <a:t> sense if the left column of this table was 120 </a:t>
            </a:r>
            <a:r>
              <a:rPr lang="en-US" baseline="0" dirty="0" err="1" smtClean="0"/>
              <a:t>kT</a:t>
            </a:r>
            <a:r>
              <a:rPr lang="en-US" baseline="0" dirty="0" smtClean="0"/>
              <a:t>-MW-years since that is the P5 recommendation.</a:t>
            </a:r>
          </a:p>
          <a:p>
            <a:endParaRPr lang="en-US" baseline="0" dirty="0" smtClean="0"/>
          </a:p>
          <a:p>
            <a:r>
              <a:rPr lang="en-US" baseline="0" dirty="0" smtClean="0"/>
              <a:t>This table is basically the statement of need for LBNF based on the P5 report. This needs to feed directly into PIP-II design criteria.</a:t>
            </a:r>
            <a:endParaRPr lang="en-US" dirty="0"/>
          </a:p>
        </p:txBody>
      </p:sp>
      <p:sp>
        <p:nvSpPr>
          <p:cNvPr id="4" name="Slide Number Placeholder 3"/>
          <p:cNvSpPr>
            <a:spLocks noGrp="1"/>
          </p:cNvSpPr>
          <p:nvPr>
            <p:ph type="sldNum" sz="quarter" idx="10"/>
          </p:nvPr>
        </p:nvSpPr>
        <p:spPr/>
        <p:txBody>
          <a:bodyPr/>
          <a:lstStyle/>
          <a:p>
            <a:pPr>
              <a:defRPr/>
            </a:pPr>
            <a:fld id="{120B5435-8A55-1946-87F3-2DAF1CE10CFB}" type="slidenum">
              <a:rPr lang="en-US" smtClean="0"/>
              <a:pPr>
                <a:defRPr/>
              </a:pPr>
              <a:t>17</a:t>
            </a:fld>
            <a:endParaRPr lang="en-US" dirty="0"/>
          </a:p>
        </p:txBody>
      </p:sp>
    </p:spTree>
    <p:extLst>
      <p:ext uri="{BB962C8B-B14F-4D97-AF65-F5344CB8AC3E}">
        <p14:creationId xmlns:p14="http://schemas.microsoft.com/office/powerpoint/2010/main" val="161021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would make more</a:t>
            </a:r>
            <a:r>
              <a:rPr lang="en-US" baseline="0" dirty="0" smtClean="0"/>
              <a:t> sense if the left column of this table was 120 </a:t>
            </a:r>
            <a:r>
              <a:rPr lang="en-US" baseline="0" dirty="0" err="1" smtClean="0"/>
              <a:t>kT</a:t>
            </a:r>
            <a:r>
              <a:rPr lang="en-US" baseline="0" dirty="0" smtClean="0"/>
              <a:t>-MW-years since that is the P5 recommendation.</a:t>
            </a:r>
          </a:p>
          <a:p>
            <a:endParaRPr lang="en-US" baseline="0" dirty="0" smtClean="0"/>
          </a:p>
          <a:p>
            <a:r>
              <a:rPr lang="en-US" baseline="0" dirty="0" smtClean="0"/>
              <a:t>This table is basically the statement of need for LBNF based on the P5 report. This needs to feed directly into PIP-II design criteria.</a:t>
            </a:r>
            <a:endParaRPr lang="en-US" dirty="0"/>
          </a:p>
        </p:txBody>
      </p:sp>
      <p:sp>
        <p:nvSpPr>
          <p:cNvPr id="4" name="Slide Number Placeholder 3"/>
          <p:cNvSpPr>
            <a:spLocks noGrp="1"/>
          </p:cNvSpPr>
          <p:nvPr>
            <p:ph type="sldNum" sz="quarter" idx="10"/>
          </p:nvPr>
        </p:nvSpPr>
        <p:spPr/>
        <p:txBody>
          <a:bodyPr/>
          <a:lstStyle/>
          <a:p>
            <a:pPr>
              <a:defRPr/>
            </a:pPr>
            <a:fld id="{120B5435-8A55-1946-87F3-2DAF1CE10CFB}" type="slidenum">
              <a:rPr lang="en-US" smtClean="0"/>
              <a:pPr>
                <a:defRPr/>
              </a:pPr>
              <a:t>18</a:t>
            </a:fld>
            <a:endParaRPr lang="en-US" dirty="0"/>
          </a:p>
        </p:txBody>
      </p:sp>
    </p:spTree>
    <p:extLst>
      <p:ext uri="{BB962C8B-B14F-4D97-AF65-F5344CB8AC3E}">
        <p14:creationId xmlns:p14="http://schemas.microsoft.com/office/powerpoint/2010/main" val="1610216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the</a:t>
            </a:r>
            <a:r>
              <a:rPr lang="en-US" baseline="0" dirty="0" smtClean="0"/>
              <a:t> point of this slide? That we need to retain flexibility to run down to 60 </a:t>
            </a:r>
            <a:r>
              <a:rPr lang="en-US" baseline="0" dirty="0" err="1" smtClean="0"/>
              <a:t>Gev</a:t>
            </a:r>
            <a:r>
              <a:rPr lang="en-US" baseline="0" dirty="0" smtClean="0"/>
              <a:t>? Or that it doesn’t matter?</a:t>
            </a:r>
            <a:endParaRPr lang="en-US" dirty="0"/>
          </a:p>
        </p:txBody>
      </p:sp>
      <p:sp>
        <p:nvSpPr>
          <p:cNvPr id="4" name="Slide Number Placeholder 3"/>
          <p:cNvSpPr>
            <a:spLocks noGrp="1"/>
          </p:cNvSpPr>
          <p:nvPr>
            <p:ph type="sldNum" sz="quarter" idx="10"/>
          </p:nvPr>
        </p:nvSpPr>
        <p:spPr/>
        <p:txBody>
          <a:bodyPr/>
          <a:lstStyle/>
          <a:p>
            <a:pPr>
              <a:defRPr/>
            </a:pPr>
            <a:fld id="{120B5435-8A55-1946-87F3-2DAF1CE10CFB}" type="slidenum">
              <a:rPr lang="en-US" smtClean="0"/>
              <a:pPr>
                <a:defRPr/>
              </a:pPr>
              <a:t>28</a:t>
            </a:fld>
            <a:endParaRPr lang="en-US" dirty="0"/>
          </a:p>
        </p:txBody>
      </p:sp>
    </p:spTree>
    <p:extLst>
      <p:ext uri="{BB962C8B-B14F-4D97-AF65-F5344CB8AC3E}">
        <p14:creationId xmlns:p14="http://schemas.microsoft.com/office/powerpoint/2010/main" val="1951493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 to</a:t>
            </a:r>
            <a:r>
              <a:rPr lang="en-US" baseline="0" dirty="0" smtClean="0"/>
              <a:t> mA in 2</a:t>
            </a:r>
            <a:r>
              <a:rPr lang="en-US" baseline="30000" dirty="0" smtClean="0"/>
              <a:t>nd</a:t>
            </a:r>
            <a:r>
              <a:rPr lang="en-US" baseline="0" dirty="0" smtClean="0"/>
              <a:t> capability bullet</a:t>
            </a:r>
          </a:p>
        </p:txBody>
      </p:sp>
      <p:sp>
        <p:nvSpPr>
          <p:cNvPr id="4" name="Slide Number Placeholder 3"/>
          <p:cNvSpPr>
            <a:spLocks noGrp="1"/>
          </p:cNvSpPr>
          <p:nvPr>
            <p:ph type="sldNum" sz="quarter" idx="10"/>
          </p:nvPr>
        </p:nvSpPr>
        <p:spPr/>
        <p:txBody>
          <a:bodyPr/>
          <a:lstStyle/>
          <a:p>
            <a:pPr>
              <a:defRPr/>
            </a:pPr>
            <a:fld id="{EA02FCC2-A4BC-46C7-A897-74930B37D383}" type="slidenum">
              <a:rPr lang="en-US" smtClean="0"/>
              <a:pPr>
                <a:defRPr/>
              </a:pPr>
              <a:t>32</a:t>
            </a:fld>
            <a:endParaRPr lang="en-US"/>
          </a:p>
        </p:txBody>
      </p:sp>
    </p:spTree>
    <p:extLst>
      <p:ext uri="{BB962C8B-B14F-4D97-AF65-F5344CB8AC3E}">
        <p14:creationId xmlns:p14="http://schemas.microsoft.com/office/powerpoint/2010/main" val="342713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design criteria should match those in my talk. This</a:t>
            </a:r>
            <a:r>
              <a:rPr lang="en-US" baseline="0" dirty="0" smtClean="0"/>
              <a:t> should be the last slide of your talk prior to the Summary</a:t>
            </a:r>
            <a:endParaRPr lang="en-US" dirty="0"/>
          </a:p>
        </p:txBody>
      </p:sp>
      <p:sp>
        <p:nvSpPr>
          <p:cNvPr id="4" name="Slide Number Placeholder 3"/>
          <p:cNvSpPr>
            <a:spLocks noGrp="1"/>
          </p:cNvSpPr>
          <p:nvPr>
            <p:ph type="sldNum" sz="quarter" idx="10"/>
          </p:nvPr>
        </p:nvSpPr>
        <p:spPr/>
        <p:txBody>
          <a:bodyPr/>
          <a:lstStyle/>
          <a:p>
            <a:pPr>
              <a:defRPr/>
            </a:pPr>
            <a:fld id="{120B5435-8A55-1946-87F3-2DAF1CE10CFB}" type="slidenum">
              <a:rPr lang="en-US" smtClean="0"/>
              <a:pPr>
                <a:defRPr/>
              </a:pPr>
              <a:t>33</a:t>
            </a:fld>
            <a:endParaRPr lang="en-US" dirty="0"/>
          </a:p>
        </p:txBody>
      </p:sp>
    </p:spTree>
    <p:extLst>
      <p:ext uri="{BB962C8B-B14F-4D97-AF65-F5344CB8AC3E}">
        <p14:creationId xmlns:p14="http://schemas.microsoft.com/office/powerpoint/2010/main" val="1489921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 is the beam intensity (arbitrary</a:t>
            </a:r>
            <a:r>
              <a:rPr lang="en-US" baseline="0" dirty="0" smtClean="0"/>
              <a:t> scale)</a:t>
            </a:r>
            <a:r>
              <a:rPr lang="en-US" dirty="0" smtClean="0"/>
              <a:t>, red is the MI momentum ramp from 8 to 120 GeV</a:t>
            </a:r>
            <a:endParaRPr lang="en-US" dirty="0"/>
          </a:p>
        </p:txBody>
      </p:sp>
      <p:sp>
        <p:nvSpPr>
          <p:cNvPr id="4" name="Slide Number Placeholder 3"/>
          <p:cNvSpPr>
            <a:spLocks noGrp="1"/>
          </p:cNvSpPr>
          <p:nvPr>
            <p:ph type="sldNum" sz="quarter" idx="10"/>
          </p:nvPr>
        </p:nvSpPr>
        <p:spPr/>
        <p:txBody>
          <a:bodyPr/>
          <a:lstStyle/>
          <a:p>
            <a:fld id="{B5BA2295-5ECA-6F4B-BDCF-4A150B139D38}" type="slidenum">
              <a:rPr lang="en-US" smtClean="0"/>
              <a:t>36</a:t>
            </a:fld>
            <a:endParaRPr lang="en-US"/>
          </a:p>
        </p:txBody>
      </p:sp>
    </p:spTree>
    <p:extLst>
      <p:ext uri="{BB962C8B-B14F-4D97-AF65-F5344CB8AC3E}">
        <p14:creationId xmlns:p14="http://schemas.microsoft.com/office/powerpoint/2010/main" val="69615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59481440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r>
              <a:rPr lang="en-US" smtClean="0"/>
              <a:t>6/16/15</a:t>
            </a:r>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smtClean="0"/>
              <a:t>R. Rameika | PIP-II Mission Need</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EC614785-67A9-DC46-9F1E-AC7EB3679455}" type="slidenum">
              <a:rPr lang="en-US"/>
              <a:pPr>
                <a:defRPr/>
              </a:pPr>
              <a:t>‹#›</a:t>
            </a:fld>
            <a:endParaRPr lang="en-US" dirty="0"/>
          </a:p>
        </p:txBody>
      </p:sp>
    </p:spTree>
    <p:extLst>
      <p:ext uri="{BB962C8B-B14F-4D97-AF65-F5344CB8AC3E}">
        <p14:creationId xmlns:p14="http://schemas.microsoft.com/office/powerpoint/2010/main" val="119088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r>
              <a:rPr lang="en-US" smtClean="0"/>
              <a:t>6/16/15</a:t>
            </a:r>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smtClean="0"/>
              <a:t>R. Rameika | PIP-II Mission Need</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08E9DE61-222D-004A-8723-3660125ED7FD}" type="slidenum">
              <a:rPr lang="en-US"/>
              <a:pPr>
                <a:defRPr/>
              </a:pPr>
              <a:t>‹#›</a:t>
            </a:fld>
            <a:endParaRPr lang="en-US" dirty="0"/>
          </a:p>
        </p:txBody>
      </p:sp>
    </p:spTree>
    <p:extLst>
      <p:ext uri="{BB962C8B-B14F-4D97-AF65-F5344CB8AC3E}">
        <p14:creationId xmlns:p14="http://schemas.microsoft.com/office/powerpoint/2010/main" val="1858142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r>
              <a:rPr lang="en-US" smtClean="0"/>
              <a:t>6/16/15</a:t>
            </a:r>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smtClean="0"/>
              <a:t>R. Rameika | PIP-II Mission Need</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1E5817F9-839A-974D-9179-7B31D06BD63E}" type="slidenum">
              <a:rPr lang="en-US"/>
              <a:pPr>
                <a:defRPr/>
              </a:pPr>
              <a:t>‹#›</a:t>
            </a:fld>
            <a:endParaRPr lang="en-US" dirty="0"/>
          </a:p>
        </p:txBody>
      </p:sp>
    </p:spTree>
    <p:extLst>
      <p:ext uri="{BB962C8B-B14F-4D97-AF65-F5344CB8AC3E}">
        <p14:creationId xmlns:p14="http://schemas.microsoft.com/office/powerpoint/2010/main" val="2702798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6/16/15</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17423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4C97"/>
                </a:solidFill>
              </a:defRPr>
            </a:lvl1pPr>
          </a:lstStyle>
          <a:p>
            <a:pPr>
              <a:defRPr/>
            </a:pPr>
            <a:r>
              <a:rPr lang="en-US" smtClean="0"/>
              <a:t>6/16/15</a:t>
            </a:r>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B0D51A2F-E1F1-4247-B6AE-71882945C571}" type="slidenum">
              <a:rPr lang="en-US"/>
              <a:pPr>
                <a:defRPr/>
              </a:pPr>
              <a:t>‹#›</a:t>
            </a:fld>
            <a:endParaRPr lang="en-US" dirty="0"/>
          </a:p>
        </p:txBody>
      </p:sp>
    </p:spTree>
    <p:extLst>
      <p:ext uri="{BB962C8B-B14F-4D97-AF65-F5344CB8AC3E}">
        <p14:creationId xmlns:p14="http://schemas.microsoft.com/office/powerpoint/2010/main" val="113358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6/16/15</a:t>
            </a:r>
            <a:endParaRPr lang="en-US"/>
          </a:p>
        </p:txBody>
      </p:sp>
      <p:sp>
        <p:nvSpPr>
          <p:cNvPr id="8" name="Footer Placeholder 4"/>
          <p:cNvSpPr>
            <a:spLocks noGrp="1"/>
          </p:cNvSpPr>
          <p:nvPr>
            <p:ph type="ftr" sz="quarter" idx="20"/>
          </p:nvPr>
        </p:nvSpPr>
        <p:spPr/>
        <p:txBody>
          <a:bodyPr/>
          <a:lstStyle>
            <a:lvl1pPr>
              <a:defRPr/>
            </a:lvl1pPr>
          </a:lstStyle>
          <a:p>
            <a:pPr>
              <a:defRPr/>
            </a:pPr>
            <a:r>
              <a:rPr lang="en-US" smtClean="0"/>
              <a:t>R. Rameika | PIP-II Mission Need</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A152909B-BA0A-7542-90A4-20664D8A7785}" type="slidenum">
              <a:rPr lang="en-US"/>
              <a:pPr>
                <a:defRPr/>
              </a:pPr>
              <a:t>‹#›</a:t>
            </a:fld>
            <a:endParaRPr lang="en-US" dirty="0"/>
          </a:p>
        </p:txBody>
      </p:sp>
    </p:spTree>
    <p:extLst>
      <p:ext uri="{BB962C8B-B14F-4D97-AF65-F5344CB8AC3E}">
        <p14:creationId xmlns:p14="http://schemas.microsoft.com/office/powerpoint/2010/main" val="2156465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6/16/15</a:t>
            </a:r>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R. Rameika | PIP-II Mission Need</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D0AB40CC-FBBE-A946-89D6-C8A290AF8CAD}" type="slidenum">
              <a:rPr lang="en-US"/>
              <a:pPr>
                <a:defRPr/>
              </a:pPr>
              <a:t>‹#›</a:t>
            </a:fld>
            <a:endParaRPr lang="en-US" dirty="0"/>
          </a:p>
        </p:txBody>
      </p:sp>
    </p:spTree>
    <p:extLst>
      <p:ext uri="{BB962C8B-B14F-4D97-AF65-F5344CB8AC3E}">
        <p14:creationId xmlns:p14="http://schemas.microsoft.com/office/powerpoint/2010/main" val="61822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6/16/15</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R. Rameika | PIP-II Mission Need</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E2719ED9-FD96-5642-871D-CB2181CE4028}" type="slidenum">
              <a:rPr lang="en-US"/>
              <a:pPr>
                <a:defRPr/>
              </a:pPr>
              <a:t>‹#›</a:t>
            </a:fld>
            <a:endParaRPr lang="en-US" dirty="0"/>
          </a:p>
        </p:txBody>
      </p:sp>
    </p:spTree>
    <p:extLst>
      <p:ext uri="{BB962C8B-B14F-4D97-AF65-F5344CB8AC3E}">
        <p14:creationId xmlns:p14="http://schemas.microsoft.com/office/powerpoint/2010/main" val="3543210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a:prstGeom prst="rect">
            <a:avLst/>
          </a:prstGeom>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smtClean="0"/>
              <a:t>6/16/15</a:t>
            </a:r>
            <a:endParaRPr lang="en-US"/>
          </a:p>
        </p:txBody>
      </p:sp>
      <p:sp>
        <p:nvSpPr>
          <p:cNvPr id="4" name="Footer Placeholder 3"/>
          <p:cNvSpPr>
            <a:spLocks noGrp="1"/>
          </p:cNvSpPr>
          <p:nvPr>
            <p:ph type="ftr" sz="quarter" idx="11"/>
          </p:nvPr>
        </p:nvSpPr>
        <p:spPr/>
        <p:txBody>
          <a:bodyPr/>
          <a:lstStyle/>
          <a:p>
            <a:r>
              <a:rPr lang="en-US" smtClean="0"/>
              <a:t>R. Rameika | PIP-II Mission Need</a:t>
            </a:r>
            <a:endParaRPr lang="en-US"/>
          </a:p>
        </p:txBody>
      </p:sp>
      <p:sp>
        <p:nvSpPr>
          <p:cNvPr id="5" name="Slide Number Placeholder 4"/>
          <p:cNvSpPr>
            <a:spLocks noGrp="1"/>
          </p:cNvSpPr>
          <p:nvPr>
            <p:ph type="sldNum" sz="quarter" idx="12"/>
          </p:nvPr>
        </p:nvSpPr>
        <p:spPr/>
        <p:txBody>
          <a:bodyPr/>
          <a:lstStyle/>
          <a:p>
            <a:fld id="{36E1FB78-BEA6-4348-BBF9-5C4AFE711D8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top line only-1">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54867" y="1110996"/>
            <a:ext cx="6274457" cy="4526280"/>
          </a:xfrm>
          <a:prstGeom prst="rect">
            <a:avLst/>
          </a:prstGeom>
        </p:spPr>
        <p:txBody>
          <a:bodyPr lIns="57598" tIns="28799" rIns="57598" bIns="2879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11"/>
          <p:cNvSpPr>
            <a:spLocks noGrp="1"/>
          </p:cNvSpPr>
          <p:nvPr>
            <p:ph type="title"/>
          </p:nvPr>
        </p:nvSpPr>
        <p:spPr>
          <a:xfrm>
            <a:off x="349724" y="500634"/>
            <a:ext cx="7087051" cy="445770"/>
          </a:xfrm>
          <a:prstGeom prst="rect">
            <a:avLst/>
          </a:prstGeom>
        </p:spPr>
        <p:txBody>
          <a:bodyPr lIns="57598" tIns="28799" rIns="57598" bIns="28799" rtlCol="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34324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r>
              <a:rPr lang="en-US" smtClean="0"/>
              <a:t>06.02-04.15</a:t>
            </a:r>
            <a:endParaRPr lang="en-US" dirty="0"/>
          </a:p>
        </p:txBody>
      </p:sp>
      <p:sp>
        <p:nvSpPr>
          <p:cNvPr id="5" name="Footer Placeholder 4"/>
          <p:cNvSpPr>
            <a:spLocks noGrp="1"/>
          </p:cNvSpPr>
          <p:nvPr>
            <p:ph type="ftr" sz="quarter" idx="11"/>
          </p:nvPr>
        </p:nvSpPr>
        <p:spPr/>
        <p:txBody>
          <a:bodyPr/>
          <a:lstStyle/>
          <a:p>
            <a:pPr>
              <a:defRPr/>
            </a:pPr>
            <a:r>
              <a:rPr lang="en-US" smtClean="0"/>
              <a:t>N S Lockyer | LBNF/DUNE Overview</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r>
              <a:rPr lang="en-US" smtClean="0"/>
              <a:t>6/16/15</a:t>
            </a:r>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smtClean="0"/>
              <a:t>R. Rameika | PIP-II Mission Need</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3B52609B-31E8-7A49-A4E6-7E4BE2FFAE7D}" type="slidenum">
              <a:rPr lang="en-US"/>
              <a:pPr>
                <a:defRPr/>
              </a:pPr>
              <a:t>‹#›</a:t>
            </a:fld>
            <a:endParaRPr lang="en-US" dirty="0"/>
          </a:p>
        </p:txBody>
      </p:sp>
    </p:spTree>
    <p:extLst>
      <p:ext uri="{BB962C8B-B14F-4D97-AF65-F5344CB8AC3E}">
        <p14:creationId xmlns:p14="http://schemas.microsoft.com/office/powerpoint/2010/main" val="3598786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theme" Target="../theme/theme2.xml"/><Relationship Id="rId7" Type="http://schemas.openxmlformats.org/officeDocument/2006/relationships/image" Target="../media/image4.pn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4C97"/>
                </a:solidFill>
                <a:latin typeface="Helvetica"/>
              </a:defRPr>
            </a:lvl1pPr>
          </a:lstStyle>
          <a:p>
            <a:pPr>
              <a:defRPr/>
            </a:pPr>
            <a:r>
              <a:rPr lang="en-US" smtClean="0"/>
              <a:t>6/16/15</a:t>
            </a:r>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defRPr>
            </a:lvl1pPr>
          </a:lstStyle>
          <a:p>
            <a:pPr>
              <a:defRPr/>
            </a:pPr>
            <a:r>
              <a:rPr lang="en-US" smtClean="0"/>
              <a:t>R. Rameika | PIP-II Mission Need</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Helvetica"/>
              </a:defRPr>
            </a:lvl1pPr>
          </a:lstStyle>
          <a:p>
            <a:pPr>
              <a:defRPr/>
            </a:pPr>
            <a:fld id="{56ED4D3C-39EB-5447-A1ED-E11E6AF1AECA}" type="slidenum">
              <a:rPr lang="en-US"/>
              <a:pPr>
                <a:defRPr/>
              </a:pPr>
              <a:t>‹#›</a:t>
            </a:fld>
            <a:endParaRPr lang="en-US" dirty="0"/>
          </a:p>
        </p:txBody>
      </p:sp>
      <p:pic>
        <p:nvPicPr>
          <p:cNvPr id="1029" name="Picture 2" descr="HeaderFooter_0060314.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0" r:id="rId3"/>
    <p:sldLayoutId id="2147484091" r:id="rId4"/>
    <p:sldLayoutId id="2147484092" r:id="rId5"/>
    <p:sldLayoutId id="2147484099" r:id="rId6"/>
    <p:sldLayoutId id="2147484100" r:id="rId7"/>
    <p:sldLayoutId id="2147484102" r:id="rId8"/>
  </p:sldLayoutIdLst>
  <p:timing>
    <p:tnLst>
      <p:par>
        <p:cTn xmlns:p14="http://schemas.microsoft.com/office/powerpoint/2010/mai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charset="0"/>
                <a:cs typeface="Helvetica" charset="0"/>
              </a:defRPr>
            </a:lvl1pPr>
          </a:lstStyle>
          <a:p>
            <a:pPr>
              <a:defRPr/>
            </a:pPr>
            <a:r>
              <a:rPr lang="en-US" smtClean="0"/>
              <a:t>6/16/15</a:t>
            </a:r>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r>
              <a:rPr lang="en-US" smtClean="0"/>
              <a:t>R. Rameika | PIP-II Mission Need</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fld id="{96C57EBA-DE86-1143-8CD9-83054A537553}" type="slidenum">
              <a:rPr lang="en-US"/>
              <a:pPr>
                <a:defRPr/>
              </a:pPr>
              <a:t>‹#›</a:t>
            </a:fld>
            <a:endParaRPr lang="en-US" dirty="0"/>
          </a:p>
        </p:txBody>
      </p:sp>
      <p:pic>
        <p:nvPicPr>
          <p:cNvPr id="7173" name="Picture 1" descr="Footer_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101" r:id="rId5"/>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 Id="rId3" Type="http://schemas.openxmlformats.org/officeDocument/2006/relationships/image" Target="../media/image32.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eaLnBrk="1" hangingPunct="1"/>
            <a:r>
              <a:rPr lang="en-US" dirty="0" smtClean="0">
                <a:latin typeface="Helvetica" charset="0"/>
              </a:rPr>
              <a:t>Mission Need for PIP-II</a:t>
            </a:r>
            <a:endParaRPr lang="en-US" dirty="0">
              <a:latin typeface="Helvetica" charset="0"/>
            </a:endParaRP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dirty="0" smtClean="0">
                <a:latin typeface="Helvetica" charset="0"/>
              </a:rPr>
              <a:t>Regina Rameika</a:t>
            </a:r>
            <a:endParaRPr lang="en-US" dirty="0">
              <a:latin typeface="Helvetica" charset="0"/>
            </a:endParaRPr>
          </a:p>
          <a:p>
            <a:pPr eaLnBrk="1" hangingPunct="1"/>
            <a:r>
              <a:rPr lang="en-US" dirty="0" smtClean="0">
                <a:latin typeface="Helvetica" charset="0"/>
              </a:rPr>
              <a:t>DOE Independent Project Review of PIP-II </a:t>
            </a:r>
            <a:endParaRPr lang="en-US" dirty="0">
              <a:latin typeface="Helvetica" charset="0"/>
            </a:endParaRPr>
          </a:p>
          <a:p>
            <a:pPr eaLnBrk="1" hangingPunct="1"/>
            <a:r>
              <a:rPr lang="en-US" dirty="0" smtClean="0">
                <a:latin typeface="Helvetica" charset="0"/>
              </a:rPr>
              <a:t>16 June 2015</a:t>
            </a:r>
            <a:endParaRPr lang="en-US" dirty="0">
              <a:latin typeface="Helvetica" charset="0"/>
            </a:endParaRPr>
          </a:p>
          <a:p>
            <a:pPr eaLnBrk="1" hangingPunct="1"/>
            <a:endParaRPr lang="en-US" dirty="0">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DUNE CDR – May 2015</a:t>
            </a:r>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10</a:t>
            </a:fld>
            <a:endParaRPr lang="en-US" dirty="0"/>
          </a:p>
        </p:txBody>
      </p:sp>
      <p:pic>
        <p:nvPicPr>
          <p:cNvPr id="7" name="Picture 6"/>
          <p:cNvPicPr>
            <a:picLocks noChangeAspect="1"/>
          </p:cNvPicPr>
          <p:nvPr/>
        </p:nvPicPr>
        <p:blipFill>
          <a:blip r:embed="rId2"/>
          <a:stretch>
            <a:fillRect/>
          </a:stretch>
        </p:blipFill>
        <p:spPr>
          <a:xfrm>
            <a:off x="280788" y="1078495"/>
            <a:ext cx="8571807" cy="5096750"/>
          </a:xfrm>
          <a:prstGeom prst="rect">
            <a:avLst/>
          </a:prstGeom>
        </p:spPr>
      </p:pic>
    </p:spTree>
    <p:extLst>
      <p:ext uri="{BB962C8B-B14F-4D97-AF65-F5344CB8AC3E}">
        <p14:creationId xmlns:p14="http://schemas.microsoft.com/office/powerpoint/2010/main" val="196463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in Neutrino Experiments</a:t>
            </a:r>
            <a:endParaRPr lang="en-US" sz="2400" dirty="0"/>
          </a:p>
        </p:txBody>
      </p:sp>
      <p:sp>
        <p:nvSpPr>
          <p:cNvPr id="4" name="Content Placeholder 3"/>
          <p:cNvSpPr>
            <a:spLocks noGrp="1"/>
          </p:cNvSpPr>
          <p:nvPr>
            <p:ph idx="1"/>
          </p:nvPr>
        </p:nvSpPr>
        <p:spPr/>
        <p:txBody>
          <a:bodyPr/>
          <a:lstStyle/>
          <a:p>
            <a:pPr marL="0" indent="0">
              <a:buNone/>
            </a:pPr>
            <a:r>
              <a:rPr lang="en-US" b="1" dirty="0">
                <a:solidFill>
                  <a:srgbClr val="FF0000"/>
                </a:solidFill>
              </a:rPr>
              <a:t>Neutrino Events/Unit Time </a:t>
            </a:r>
            <a:r>
              <a:rPr lang="en-US" b="1" dirty="0" smtClean="0">
                <a:solidFill>
                  <a:srgbClr val="FF0000"/>
                </a:solidFill>
              </a:rPr>
              <a:t> =</a:t>
            </a:r>
          </a:p>
          <a:p>
            <a:pPr marL="0" indent="0">
              <a:buNone/>
            </a:pPr>
            <a:endParaRPr lang="en-US" b="1" dirty="0">
              <a:solidFill>
                <a:srgbClr val="FF0000"/>
              </a:solidFill>
            </a:endParaRPr>
          </a:p>
          <a:p>
            <a:pPr marL="0" indent="0">
              <a:buNone/>
            </a:pPr>
            <a:r>
              <a:rPr lang="en-US" b="1" dirty="0" smtClean="0"/>
              <a:t>   </a:t>
            </a:r>
            <a:r>
              <a:rPr lang="en-US" b="1" dirty="0" smtClean="0">
                <a:solidFill>
                  <a:srgbClr val="008000"/>
                </a:solidFill>
              </a:rPr>
              <a:t>Neutrino Flux </a:t>
            </a:r>
            <a:r>
              <a:rPr lang="en-US" b="1" dirty="0"/>
              <a:t>x</a:t>
            </a:r>
          </a:p>
          <a:p>
            <a:pPr marL="0" indent="0">
              <a:buNone/>
            </a:pPr>
            <a:r>
              <a:rPr lang="en-US" b="1" dirty="0" smtClean="0"/>
              <a:t>    </a:t>
            </a:r>
          </a:p>
          <a:p>
            <a:pPr marL="0" indent="0">
              <a:buNone/>
            </a:pPr>
            <a:r>
              <a:rPr lang="en-US" b="1" dirty="0">
                <a:solidFill>
                  <a:srgbClr val="3366FF"/>
                </a:solidFill>
              </a:rPr>
              <a:t> </a:t>
            </a:r>
            <a:r>
              <a:rPr lang="en-US" b="1" dirty="0" smtClean="0">
                <a:solidFill>
                  <a:srgbClr val="3366FF"/>
                </a:solidFill>
              </a:rPr>
              <a:t>  Neutrino </a:t>
            </a:r>
            <a:r>
              <a:rPr lang="en-US" b="1" dirty="0">
                <a:solidFill>
                  <a:srgbClr val="3366FF"/>
                </a:solidFill>
              </a:rPr>
              <a:t>Cross-section/Nucleon </a:t>
            </a:r>
            <a:r>
              <a:rPr lang="en-US" b="1" dirty="0"/>
              <a:t>x</a:t>
            </a:r>
          </a:p>
          <a:p>
            <a:pPr marL="0" indent="0">
              <a:buNone/>
            </a:pPr>
            <a:r>
              <a:rPr lang="en-US" b="1" dirty="0" smtClean="0"/>
              <a:t>    </a:t>
            </a:r>
          </a:p>
          <a:p>
            <a:pPr marL="0" indent="0">
              <a:buNone/>
            </a:pPr>
            <a:r>
              <a:rPr lang="en-US" b="1" dirty="0">
                <a:solidFill>
                  <a:schemeClr val="accent5">
                    <a:lumMod val="75000"/>
                  </a:schemeClr>
                </a:solidFill>
              </a:rPr>
              <a:t> </a:t>
            </a:r>
            <a:r>
              <a:rPr lang="en-US" b="1" dirty="0" smtClean="0">
                <a:solidFill>
                  <a:schemeClr val="accent5">
                    <a:lumMod val="75000"/>
                  </a:schemeClr>
                </a:solidFill>
              </a:rPr>
              <a:t>  Number </a:t>
            </a:r>
            <a:r>
              <a:rPr lang="en-US" b="1" dirty="0">
                <a:solidFill>
                  <a:schemeClr val="accent5">
                    <a:lumMod val="75000"/>
                  </a:schemeClr>
                </a:solidFill>
              </a:rPr>
              <a:t>of Nucleons</a:t>
            </a:r>
          </a:p>
          <a:p>
            <a:pPr marL="0" indent="0">
              <a:buNone/>
            </a:pPr>
            <a:endParaRPr lang="en-US" dirty="0"/>
          </a:p>
        </p:txBody>
      </p:sp>
      <p:sp>
        <p:nvSpPr>
          <p:cNvPr id="5" name="Left Arrow 4"/>
          <p:cNvSpPr/>
          <p:nvPr/>
        </p:nvSpPr>
        <p:spPr>
          <a:xfrm>
            <a:off x="3153321" y="1921839"/>
            <a:ext cx="1344706" cy="44823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5641027" y="2780699"/>
            <a:ext cx="512198" cy="44823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3666294" y="3665824"/>
            <a:ext cx="1344706" cy="44823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268665" y="2742211"/>
            <a:ext cx="1310124" cy="461665"/>
          </a:xfrm>
          <a:prstGeom prst="rect">
            <a:avLst/>
          </a:prstGeom>
          <a:noFill/>
        </p:spPr>
        <p:txBody>
          <a:bodyPr wrap="none" rtlCol="0">
            <a:spAutoFit/>
          </a:bodyPr>
          <a:lstStyle/>
          <a:p>
            <a:r>
              <a:rPr lang="en-US" dirty="0" smtClean="0"/>
              <a:t>PHYSICS!</a:t>
            </a:r>
            <a:endParaRPr lang="en-US" dirty="0"/>
          </a:p>
        </p:txBody>
      </p:sp>
      <p:sp>
        <p:nvSpPr>
          <p:cNvPr id="11" name="TextBox 10"/>
          <p:cNvSpPr txBox="1"/>
          <p:nvPr/>
        </p:nvSpPr>
        <p:spPr>
          <a:xfrm>
            <a:off x="4631119" y="1703737"/>
            <a:ext cx="3685775" cy="830997"/>
          </a:xfrm>
          <a:prstGeom prst="rect">
            <a:avLst/>
          </a:prstGeom>
          <a:noFill/>
        </p:spPr>
        <p:txBody>
          <a:bodyPr wrap="none" rtlCol="0">
            <a:spAutoFit/>
          </a:bodyPr>
          <a:lstStyle/>
          <a:p>
            <a:r>
              <a:rPr lang="en-US" sz="2400" b="1" dirty="0" smtClean="0"/>
              <a:t>BEAM = Protons/year +</a:t>
            </a:r>
          </a:p>
          <a:p>
            <a:r>
              <a:rPr lang="en-US" sz="2400" b="1" dirty="0" smtClean="0"/>
              <a:t>Target/horns, Beam Energy</a:t>
            </a:r>
            <a:endParaRPr lang="en-US" sz="2400" b="1" dirty="0"/>
          </a:p>
        </p:txBody>
      </p:sp>
      <p:sp>
        <p:nvSpPr>
          <p:cNvPr id="12" name="TextBox 11"/>
          <p:cNvSpPr txBox="1"/>
          <p:nvPr/>
        </p:nvSpPr>
        <p:spPr>
          <a:xfrm>
            <a:off x="5288000" y="3516177"/>
            <a:ext cx="3028894" cy="830997"/>
          </a:xfrm>
          <a:prstGeom prst="rect">
            <a:avLst/>
          </a:prstGeom>
          <a:noFill/>
        </p:spPr>
        <p:txBody>
          <a:bodyPr wrap="none" rtlCol="0">
            <a:spAutoFit/>
          </a:bodyPr>
          <a:lstStyle/>
          <a:p>
            <a:r>
              <a:rPr lang="en-US" sz="2400" b="1" dirty="0" smtClean="0"/>
              <a:t>Detector  = Mass +</a:t>
            </a:r>
          </a:p>
          <a:p>
            <a:r>
              <a:rPr lang="en-US" sz="2400" b="1" dirty="0" smtClean="0"/>
              <a:t>Efficiency</a:t>
            </a:r>
            <a:endParaRPr lang="en-US" sz="2400" b="1" dirty="0"/>
          </a:p>
        </p:txBody>
      </p:sp>
      <p:sp>
        <p:nvSpPr>
          <p:cNvPr id="13" name="Oval 12"/>
          <p:cNvSpPr/>
          <p:nvPr/>
        </p:nvSpPr>
        <p:spPr>
          <a:xfrm>
            <a:off x="2577304" y="825790"/>
            <a:ext cx="1655583" cy="887543"/>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49175" y="5569248"/>
            <a:ext cx="7378943" cy="461665"/>
          </a:xfrm>
          <a:prstGeom prst="rect">
            <a:avLst/>
          </a:prstGeom>
          <a:noFill/>
        </p:spPr>
        <p:txBody>
          <a:bodyPr wrap="none" rtlCol="0">
            <a:spAutoFit/>
          </a:bodyPr>
          <a:lstStyle/>
          <a:p>
            <a:r>
              <a:rPr lang="en-US" dirty="0" smtClean="0"/>
              <a:t>We want to achieve our physics goals in a timely manner!</a:t>
            </a:r>
            <a:endParaRPr lang="en-US" dirty="0"/>
          </a:p>
        </p:txBody>
      </p:sp>
      <p:sp>
        <p:nvSpPr>
          <p:cNvPr id="3" name="Date Placeholder 2"/>
          <p:cNvSpPr>
            <a:spLocks noGrp="1"/>
          </p:cNvSpPr>
          <p:nvPr>
            <p:ph type="dt" sz="half" idx="10"/>
          </p:nvPr>
        </p:nvSpPr>
        <p:spPr/>
        <p:txBody>
          <a:bodyPr/>
          <a:lstStyle/>
          <a:p>
            <a:pPr>
              <a:defRPr/>
            </a:pPr>
            <a:r>
              <a:rPr lang="en-US" smtClean="0"/>
              <a:t>6/16/15</a:t>
            </a:r>
            <a:endParaRPr lang="en-US"/>
          </a:p>
        </p:txBody>
      </p:sp>
      <p:sp>
        <p:nvSpPr>
          <p:cNvPr id="6" name="Footer Placeholder 5"/>
          <p:cNvSpPr>
            <a:spLocks noGrp="1"/>
          </p:cNvSpPr>
          <p:nvPr>
            <p:ph type="ftr" sz="quarter" idx="11"/>
          </p:nvPr>
        </p:nvSpPr>
        <p:spPr/>
        <p:txBody>
          <a:bodyPr/>
          <a:lstStyle/>
          <a:p>
            <a:pPr>
              <a:defRPr/>
            </a:pPr>
            <a:r>
              <a:rPr lang="en-US" smtClean="0"/>
              <a:t>R. Rameika | PIP-II Mission Need</a:t>
            </a:r>
            <a:endParaRPr lang="en-US" b="1" dirty="0"/>
          </a:p>
        </p:txBody>
      </p:sp>
      <p:sp>
        <p:nvSpPr>
          <p:cNvPr id="9" name="Slide Number Placeholder 8"/>
          <p:cNvSpPr>
            <a:spLocks noGrp="1"/>
          </p:cNvSpPr>
          <p:nvPr>
            <p:ph type="sldNum" sz="quarter" idx="12"/>
          </p:nvPr>
        </p:nvSpPr>
        <p:spPr/>
        <p:txBody>
          <a:bodyPr/>
          <a:lstStyle/>
          <a:p>
            <a:pPr>
              <a:defRPr/>
            </a:pPr>
            <a:fld id="{B0D51A2F-E1F1-4247-B6AE-71882945C571}" type="slidenum">
              <a:rPr lang="en-US" smtClean="0"/>
              <a:pPr>
                <a:defRPr/>
              </a:pPr>
              <a:t>11</a:t>
            </a:fld>
            <a:endParaRPr lang="en-US" dirty="0"/>
          </a:p>
        </p:txBody>
      </p:sp>
      <p:sp>
        <p:nvSpPr>
          <p:cNvPr id="15" name="Rectangle 14"/>
          <p:cNvSpPr/>
          <p:nvPr/>
        </p:nvSpPr>
        <p:spPr>
          <a:xfrm>
            <a:off x="806450" y="4627967"/>
            <a:ext cx="6936600" cy="461665"/>
          </a:xfrm>
          <a:prstGeom prst="rect">
            <a:avLst/>
          </a:prstGeom>
        </p:spPr>
        <p:txBody>
          <a:bodyPr wrap="square">
            <a:spAutoFit/>
          </a:bodyPr>
          <a:lstStyle/>
          <a:p>
            <a:pPr>
              <a:buNone/>
            </a:pPr>
            <a:r>
              <a:rPr lang="en-US" dirty="0">
                <a:solidFill>
                  <a:srgbClr val="FF0000"/>
                </a:solidFill>
              </a:rPr>
              <a:t>Neutrino Experiments Need :  Mass * Power * Time</a:t>
            </a:r>
            <a:endParaRPr lang="en-US" b="1" dirty="0">
              <a:solidFill>
                <a:srgbClr val="FF0000"/>
              </a:solidFill>
            </a:endParaRPr>
          </a:p>
        </p:txBody>
      </p:sp>
    </p:spTree>
    <p:extLst>
      <p:ext uri="{BB962C8B-B14F-4D97-AF65-F5344CB8AC3E}">
        <p14:creationId xmlns:p14="http://schemas.microsoft.com/office/powerpoint/2010/main" val="3828068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Mass</a:t>
            </a:r>
            <a:r>
              <a:rPr lang="en-US" dirty="0" smtClean="0"/>
              <a:t> : Neutrino Detectors are large!</a:t>
            </a:r>
            <a:endParaRPr lang="en-US" dirty="0"/>
          </a:p>
        </p:txBody>
      </p:sp>
      <p:sp>
        <p:nvSpPr>
          <p:cNvPr id="4" name="Slide Number Placeholder 3"/>
          <p:cNvSpPr>
            <a:spLocks noGrp="1"/>
          </p:cNvSpPr>
          <p:nvPr>
            <p:ph type="sldNum" sz="quarter" idx="12"/>
          </p:nvPr>
        </p:nvSpPr>
        <p:spPr/>
        <p:txBody>
          <a:bodyPr/>
          <a:lstStyle/>
          <a:p>
            <a:pPr>
              <a:defRPr/>
            </a:pPr>
            <a:fld id="{41393C79-043D-F243-AF28-94EDE63C46B0}" type="slidenum">
              <a:rPr lang="en-US" smtClean="0"/>
              <a:pPr>
                <a:defRPr/>
              </a:pPr>
              <a:t>12</a:t>
            </a:fld>
            <a:endParaRPr lang="en-US" dirty="0"/>
          </a:p>
        </p:txBody>
      </p:sp>
      <p:pic>
        <p:nvPicPr>
          <p:cNvPr id="5" name="Picture 4" descr="MINOS_far.jpg"/>
          <p:cNvPicPr>
            <a:picLocks noChangeAspect="1"/>
          </p:cNvPicPr>
          <p:nvPr/>
        </p:nvPicPr>
        <p:blipFill>
          <a:blip r:embed="rId2"/>
          <a:stretch>
            <a:fillRect/>
          </a:stretch>
        </p:blipFill>
        <p:spPr>
          <a:xfrm>
            <a:off x="228600" y="969309"/>
            <a:ext cx="5630490" cy="5236053"/>
          </a:xfrm>
          <a:prstGeom prst="rect">
            <a:avLst/>
          </a:prstGeom>
        </p:spPr>
      </p:pic>
      <p:sp>
        <p:nvSpPr>
          <p:cNvPr id="8" name="Rectangle 7"/>
          <p:cNvSpPr/>
          <p:nvPr/>
        </p:nvSpPr>
        <p:spPr>
          <a:xfrm>
            <a:off x="5859090" y="1038514"/>
            <a:ext cx="3582322" cy="1200328"/>
          </a:xfrm>
          <a:prstGeom prst="rect">
            <a:avLst/>
          </a:prstGeom>
        </p:spPr>
        <p:txBody>
          <a:bodyPr wrap="square">
            <a:spAutoFit/>
          </a:bodyPr>
          <a:lstStyle/>
          <a:p>
            <a:r>
              <a:rPr lang="en-US" dirty="0" smtClean="0"/>
              <a:t>MINOS Far Detector : </a:t>
            </a:r>
          </a:p>
          <a:p>
            <a:r>
              <a:rPr lang="en-US" dirty="0" smtClean="0"/>
              <a:t>5kTon Fe-Scintillator </a:t>
            </a:r>
          </a:p>
          <a:p>
            <a:r>
              <a:rPr lang="en-US" dirty="0" smtClean="0"/>
              <a:t>(</a:t>
            </a:r>
            <a:r>
              <a:rPr lang="en-US" dirty="0" err="1" smtClean="0"/>
              <a:t>NuMI</a:t>
            </a:r>
            <a:r>
              <a:rPr lang="en-US" dirty="0" smtClean="0"/>
              <a:t> on-axis @ 735km)</a:t>
            </a:r>
            <a:endParaRPr lang="en-US" dirty="0"/>
          </a:p>
        </p:txBody>
      </p:sp>
      <p:sp>
        <p:nvSpPr>
          <p:cNvPr id="3" name="Date Placeholder 2"/>
          <p:cNvSpPr>
            <a:spLocks noGrp="1"/>
          </p:cNvSpPr>
          <p:nvPr>
            <p:ph type="dt" sz="half" idx="10"/>
          </p:nvPr>
        </p:nvSpPr>
        <p:spPr/>
        <p:txBody>
          <a:bodyPr/>
          <a:lstStyle/>
          <a:p>
            <a:pPr>
              <a:defRPr/>
            </a:pPr>
            <a:r>
              <a:rPr lang="en-US" smtClean="0"/>
              <a:t>6/16/15</a:t>
            </a:r>
            <a:endParaRPr lang="en-US"/>
          </a:p>
        </p:txBody>
      </p:sp>
      <p:sp>
        <p:nvSpPr>
          <p:cNvPr id="6" name="Footer Placeholder 5"/>
          <p:cNvSpPr>
            <a:spLocks noGrp="1"/>
          </p:cNvSpPr>
          <p:nvPr>
            <p:ph type="ftr" sz="quarter" idx="11"/>
          </p:nvPr>
        </p:nvSpPr>
        <p:spPr/>
        <p:txBody>
          <a:bodyPr/>
          <a:lstStyle/>
          <a:p>
            <a:pPr>
              <a:defRPr/>
            </a:pPr>
            <a:r>
              <a:rPr lang="en-US" smtClean="0"/>
              <a:t>R. Rameika | PIP-II Mission Need</a:t>
            </a:r>
            <a:endParaRPr lang="en-US"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9724" y="228993"/>
            <a:ext cx="8326411" cy="445770"/>
          </a:xfrm>
        </p:spPr>
        <p:txBody>
          <a:bodyPr>
            <a:noAutofit/>
          </a:bodyPr>
          <a:lstStyle/>
          <a:p>
            <a:r>
              <a:rPr lang="en-US" sz="2400" dirty="0" smtClean="0"/>
              <a:t>And getting larger ….</a:t>
            </a:r>
            <a:endParaRPr lang="en-US" sz="2400" dirty="0"/>
          </a:p>
        </p:txBody>
      </p:sp>
      <p:sp>
        <p:nvSpPr>
          <p:cNvPr id="5" name="Slide Number Placeholder 4"/>
          <p:cNvSpPr>
            <a:spLocks noGrp="1"/>
          </p:cNvSpPr>
          <p:nvPr>
            <p:ph type="sldNum" sz="quarter" idx="4294967295"/>
          </p:nvPr>
        </p:nvSpPr>
        <p:spPr>
          <a:xfrm>
            <a:off x="0" y="6515100"/>
            <a:ext cx="447675" cy="241300"/>
          </a:xfrm>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41AB67B6-079A-4ACD-B40C-47738D200FD4}" type="slidenum">
              <a:rPr lang="en-US" altLang="en-US" sz="900">
                <a:solidFill>
                  <a:srgbClr val="154D81"/>
                </a:solidFill>
                <a:latin typeface="Helvetica" charset="0"/>
              </a:rPr>
              <a:pPr eaLnBrk="1" hangingPunct="1"/>
              <a:t>13</a:t>
            </a:fld>
            <a:endParaRPr lang="en-US" altLang="en-US" sz="900">
              <a:solidFill>
                <a:srgbClr val="154D81"/>
              </a:solidFill>
              <a:latin typeface="Helvetica" charset="0"/>
            </a:endParaRPr>
          </a:p>
        </p:txBody>
      </p:sp>
      <p:pic>
        <p:nvPicPr>
          <p:cNvPr id="1026" name="Picture 2" descr="C:\Users\lockyer\AppData\Local\Microsoft\Windows\Temporary Internet Files\Content.Outlook\QQK5YU13\first-nova-bl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863" y="984527"/>
            <a:ext cx="7717738" cy="51451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51317" y="1023016"/>
            <a:ext cx="4572000" cy="1200328"/>
          </a:xfrm>
          <a:prstGeom prst="rect">
            <a:avLst/>
          </a:prstGeom>
        </p:spPr>
        <p:txBody>
          <a:bodyPr>
            <a:spAutoFit/>
          </a:bodyPr>
          <a:lstStyle/>
          <a:p>
            <a:r>
              <a:rPr lang="en-US" b="1" dirty="0" err="1">
                <a:solidFill>
                  <a:srgbClr val="FFFF00"/>
                </a:solidFill>
              </a:rPr>
              <a:t>NOvA</a:t>
            </a:r>
            <a:r>
              <a:rPr lang="en-US" b="1" dirty="0">
                <a:solidFill>
                  <a:srgbClr val="FFFF00"/>
                </a:solidFill>
              </a:rPr>
              <a:t> 14 </a:t>
            </a:r>
            <a:r>
              <a:rPr lang="en-US" b="1" dirty="0" err="1">
                <a:solidFill>
                  <a:srgbClr val="FFFF00"/>
                </a:solidFill>
              </a:rPr>
              <a:t>kTon</a:t>
            </a:r>
            <a:r>
              <a:rPr lang="en-US" b="1" dirty="0">
                <a:solidFill>
                  <a:srgbClr val="FFFF00"/>
                </a:solidFill>
              </a:rPr>
              <a:t> Liquid Scintillator Far Detector </a:t>
            </a:r>
            <a:br>
              <a:rPr lang="en-US" b="1" dirty="0">
                <a:solidFill>
                  <a:srgbClr val="FFFF00"/>
                </a:solidFill>
              </a:rPr>
            </a:br>
            <a:r>
              <a:rPr lang="en-US" b="1" dirty="0">
                <a:solidFill>
                  <a:srgbClr val="FFFF00"/>
                </a:solidFill>
              </a:rPr>
              <a:t>(810km – </a:t>
            </a:r>
            <a:r>
              <a:rPr lang="en-US" b="1" dirty="0" err="1">
                <a:solidFill>
                  <a:srgbClr val="FFFF00"/>
                </a:solidFill>
              </a:rPr>
              <a:t>NuMI</a:t>
            </a:r>
            <a:r>
              <a:rPr lang="en-US" b="1" dirty="0">
                <a:solidFill>
                  <a:srgbClr val="FFFF00"/>
                </a:solidFill>
              </a:rPr>
              <a:t> off-axis)</a:t>
            </a:r>
          </a:p>
        </p:txBody>
      </p:sp>
    </p:spTree>
    <p:extLst>
      <p:ext uri="{BB962C8B-B14F-4D97-AF65-F5344CB8AC3E}">
        <p14:creationId xmlns:p14="http://schemas.microsoft.com/office/powerpoint/2010/main" val="12819378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9724" y="277749"/>
            <a:ext cx="7087051" cy="445770"/>
          </a:xfrm>
        </p:spPr>
        <p:txBody>
          <a:bodyPr>
            <a:noAutofit/>
          </a:bodyPr>
          <a:lstStyle/>
          <a:p>
            <a:r>
              <a:rPr lang="en-US" sz="2400" dirty="0" smtClean="0"/>
              <a:t>A 10kT </a:t>
            </a:r>
            <a:r>
              <a:rPr lang="en-US" sz="2400" dirty="0" err="1" smtClean="0"/>
              <a:t>fiducial</a:t>
            </a:r>
            <a:r>
              <a:rPr lang="en-US" sz="2400" dirty="0" smtClean="0"/>
              <a:t> mass detector</a:t>
            </a:r>
            <a:endParaRPr lang="en-US" sz="2400" dirty="0"/>
          </a:p>
        </p:txBody>
      </p:sp>
      <p:pic>
        <p:nvPicPr>
          <p:cNvPr id="5" name="224EF7BC-B14F-4A06-A442-4A093BA4DD90" descr="839DC0B9-424D-448E-A80C-97A1AB95D863@cer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2887" y="1377436"/>
            <a:ext cx="8672513" cy="492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57984" y="967956"/>
            <a:ext cx="3820126" cy="461665"/>
          </a:xfrm>
          <a:prstGeom prst="rect">
            <a:avLst/>
          </a:prstGeom>
          <a:noFill/>
        </p:spPr>
        <p:txBody>
          <a:bodyPr wrap="none" rtlCol="0">
            <a:spAutoFit/>
          </a:bodyPr>
          <a:lstStyle/>
          <a:p>
            <a:r>
              <a:rPr lang="en-US" dirty="0" smtClean="0"/>
              <a:t>Size of a single 10kT detector</a:t>
            </a:r>
            <a:endParaRPr lang="en-US" dirty="0"/>
          </a:p>
        </p:txBody>
      </p:sp>
    </p:spTree>
    <p:extLst>
      <p:ext uri="{BB962C8B-B14F-4D97-AF65-F5344CB8AC3E}">
        <p14:creationId xmlns:p14="http://schemas.microsoft.com/office/powerpoint/2010/main" val="2249347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71637" y="2770340"/>
            <a:ext cx="7464743" cy="3726120"/>
          </a:xfrm>
          <a:prstGeom prst="rect">
            <a:avLst/>
          </a:prstGeom>
        </p:spPr>
      </p:pic>
      <p:sp>
        <p:nvSpPr>
          <p:cNvPr id="2" name="Title 1"/>
          <p:cNvSpPr>
            <a:spLocks noGrp="1"/>
          </p:cNvSpPr>
          <p:nvPr>
            <p:ph type="title"/>
          </p:nvPr>
        </p:nvSpPr>
        <p:spPr/>
        <p:txBody>
          <a:bodyPr/>
          <a:lstStyle/>
          <a:p>
            <a:r>
              <a:rPr lang="en-US" dirty="0" smtClean="0"/>
              <a:t>Plan is to build 4 of them 1 mile underground </a:t>
            </a:r>
            <a:endParaRPr lang="en-US" dirty="0"/>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fld id="{ADD09969-9BE7-45EE-ADC4-473149C4B2EB}" type="slidenum">
              <a:rPr lang="en-US" smtClean="0"/>
              <a:pPr/>
              <a:t>15</a:t>
            </a:fld>
            <a:endParaRPr lang="en-US"/>
          </a:p>
        </p:txBody>
      </p:sp>
      <p:sp>
        <p:nvSpPr>
          <p:cNvPr id="3" name="TextBox 2"/>
          <p:cNvSpPr txBox="1"/>
          <p:nvPr/>
        </p:nvSpPr>
        <p:spPr>
          <a:xfrm>
            <a:off x="228600" y="826704"/>
            <a:ext cx="8001246" cy="1323439"/>
          </a:xfrm>
          <a:prstGeom prst="rect">
            <a:avLst/>
          </a:prstGeom>
          <a:noFill/>
        </p:spPr>
        <p:txBody>
          <a:bodyPr wrap="square" rtlCol="0">
            <a:spAutoFit/>
          </a:bodyPr>
          <a:lstStyle/>
          <a:p>
            <a:r>
              <a:rPr lang="en-US" sz="2000" dirty="0" smtClean="0"/>
              <a:t>Reference design:</a:t>
            </a:r>
          </a:p>
          <a:p>
            <a:pPr marL="225425" indent="-225425">
              <a:buFont typeface="Arial" pitchFamily="34" charset="0"/>
              <a:buChar char="•"/>
            </a:pPr>
            <a:r>
              <a:rPr lang="en-US" sz="2000" dirty="0" smtClean="0"/>
              <a:t>Rectangular caverns</a:t>
            </a:r>
          </a:p>
          <a:p>
            <a:pPr marL="225425" indent="-225425">
              <a:buFont typeface="Arial" pitchFamily="34" charset="0"/>
              <a:buChar char="•"/>
            </a:pPr>
            <a:r>
              <a:rPr lang="en-US" sz="2000" dirty="0"/>
              <a:t>4</a:t>
            </a:r>
            <a:r>
              <a:rPr lang="en-US" sz="2000" dirty="0" smtClean="0"/>
              <a:t> caverns, each to hold a 10 kt fiducial mass detector</a:t>
            </a:r>
          </a:p>
          <a:p>
            <a:pPr marL="225425" indent="-225425">
              <a:buFont typeface="Arial" pitchFamily="34" charset="0"/>
              <a:buChar char="•"/>
            </a:pPr>
            <a:r>
              <a:rPr lang="en-US" sz="2000" dirty="0"/>
              <a:t>Central utility cavern to house cryogenic equipment and common </a:t>
            </a:r>
            <a:r>
              <a:rPr lang="en-US" sz="2000" dirty="0" smtClean="0"/>
              <a:t>utilities</a:t>
            </a:r>
            <a:endParaRPr lang="en-US" sz="2000" dirty="0"/>
          </a:p>
        </p:txBody>
      </p:sp>
      <p:sp>
        <p:nvSpPr>
          <p:cNvPr id="11" name="TextBox 10"/>
          <p:cNvSpPr txBox="1"/>
          <p:nvPr/>
        </p:nvSpPr>
        <p:spPr>
          <a:xfrm>
            <a:off x="228600" y="5408060"/>
            <a:ext cx="4038600" cy="1348340"/>
          </a:xfrm>
          <a:prstGeom prst="rect">
            <a:avLst/>
          </a:prstGeom>
          <a:solidFill>
            <a:schemeClr val="bg2"/>
          </a:solidFill>
        </p:spPr>
        <p:txBody>
          <a:bodyPr wrap="square" tIns="0" bIns="0" rtlCol="0">
            <a:noAutofit/>
          </a:bodyPr>
          <a:lstStyle/>
          <a:p>
            <a:pPr marL="228600" indent="-228600">
              <a:buFont typeface="Arial" panose="020B0604020202020204" pitchFamily="34" charset="0"/>
              <a:buChar char="•"/>
            </a:pPr>
            <a:r>
              <a:rPr lang="en-US" sz="2000" dirty="0" smtClean="0"/>
              <a:t>Potential interleaved excavation, outfitting, cryogenics and cryostat and detector installation is envisioned.</a:t>
            </a:r>
            <a:endParaRPr lang="en-US" sz="2000"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67699" y="38100"/>
            <a:ext cx="838199" cy="724158"/>
          </a:xfrm>
          <a:prstGeom prst="rect">
            <a:avLst/>
          </a:prstGeom>
        </p:spPr>
      </p:pic>
      <p:sp>
        <p:nvSpPr>
          <p:cNvPr id="7" name="Date Placeholder 6"/>
          <p:cNvSpPr>
            <a:spLocks noGrp="1"/>
          </p:cNvSpPr>
          <p:nvPr>
            <p:ph type="dt" sz="half" idx="10"/>
          </p:nvPr>
        </p:nvSpPr>
        <p:spPr/>
        <p:txBody>
          <a:bodyPr/>
          <a:lstStyle/>
          <a:p>
            <a:r>
              <a:rPr lang="en-US" altLang="en-US" smtClean="0"/>
              <a:t>6/16/15</a:t>
            </a:r>
            <a:endParaRPr lang="en-US" altLang="en-US" dirty="0"/>
          </a:p>
        </p:txBody>
      </p:sp>
    </p:spTree>
    <p:extLst>
      <p:ext uri="{BB962C8B-B14F-4D97-AF65-F5344CB8AC3E}">
        <p14:creationId xmlns:p14="http://schemas.microsoft.com/office/powerpoint/2010/main" val="38457739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 Power </a:t>
            </a:r>
            <a:r>
              <a:rPr lang="en-US" dirty="0" smtClean="0"/>
              <a:t>: Current high power operation and plans for </a:t>
            </a:r>
            <a:r>
              <a:rPr lang="en-US" dirty="0" err="1" smtClean="0"/>
              <a:t>NuMI</a:t>
            </a:r>
            <a:endParaRPr lang="en-US" dirty="0"/>
          </a:p>
        </p:txBody>
      </p:sp>
      <p:sp>
        <p:nvSpPr>
          <p:cNvPr id="3" name="Content Placeholder 2"/>
          <p:cNvSpPr>
            <a:spLocks noGrp="1"/>
          </p:cNvSpPr>
          <p:nvPr>
            <p:ph idx="1"/>
          </p:nvPr>
        </p:nvSpPr>
        <p:spPr>
          <a:xfrm>
            <a:off x="228600" y="892918"/>
            <a:ext cx="8672513" cy="5480586"/>
          </a:xfrm>
        </p:spPr>
        <p:txBody>
          <a:bodyPr/>
          <a:lstStyle/>
          <a:p>
            <a:r>
              <a:rPr lang="en-US" dirty="0" smtClean="0">
                <a:solidFill>
                  <a:schemeClr val="accent6"/>
                </a:solidFill>
              </a:rPr>
              <a:t>The MI has been delivering 2.4E13 </a:t>
            </a:r>
            <a:r>
              <a:rPr lang="en-US" dirty="0" err="1" smtClean="0">
                <a:solidFill>
                  <a:schemeClr val="accent6"/>
                </a:solidFill>
              </a:rPr>
              <a:t>ppp</a:t>
            </a:r>
            <a:r>
              <a:rPr lang="en-US" dirty="0" smtClean="0">
                <a:solidFill>
                  <a:schemeClr val="accent6"/>
                </a:solidFill>
              </a:rPr>
              <a:t> every 1.333 sec by using the Recycler as a proton stacker (6 batches, no slip stacking).</a:t>
            </a:r>
          </a:p>
          <a:p>
            <a:pPr lvl="1"/>
            <a:r>
              <a:rPr lang="en-US" dirty="0" smtClean="0">
                <a:solidFill>
                  <a:schemeClr val="accent6"/>
                </a:solidFill>
              </a:rPr>
              <a:t>350 KW beam power (315 KW with SY120)</a:t>
            </a:r>
            <a:endParaRPr lang="en-US" dirty="0">
              <a:solidFill>
                <a:schemeClr val="accent6"/>
              </a:solidFill>
            </a:endParaRPr>
          </a:p>
          <a:p>
            <a:r>
              <a:rPr lang="en-US" dirty="0" smtClean="0">
                <a:solidFill>
                  <a:schemeClr val="accent6"/>
                </a:solidFill>
              </a:rPr>
              <a:t>On March 5</a:t>
            </a:r>
            <a:r>
              <a:rPr lang="en-US" baseline="30000" dirty="0" smtClean="0">
                <a:solidFill>
                  <a:schemeClr val="accent6"/>
                </a:solidFill>
              </a:rPr>
              <a:t>th</a:t>
            </a:r>
            <a:r>
              <a:rPr lang="en-US" dirty="0" smtClean="0">
                <a:solidFill>
                  <a:schemeClr val="accent6"/>
                </a:solidFill>
              </a:rPr>
              <a:t>, 2015 it switched to 2+6 operation, currently delivering ~420 KW of beam power. </a:t>
            </a:r>
          </a:p>
          <a:p>
            <a:pPr lvl="1"/>
            <a:r>
              <a:rPr lang="en-US" dirty="0" smtClean="0">
                <a:solidFill>
                  <a:schemeClr val="accent6"/>
                </a:solidFill>
              </a:rPr>
              <a:t>453 KW new MI Beam Power record (running without SY120) achieved on March 25</a:t>
            </a:r>
            <a:r>
              <a:rPr lang="en-US" baseline="30000" dirty="0" smtClean="0">
                <a:solidFill>
                  <a:schemeClr val="accent6"/>
                </a:solidFill>
              </a:rPr>
              <a:t>th</a:t>
            </a:r>
            <a:r>
              <a:rPr lang="en-US" dirty="0" smtClean="0">
                <a:solidFill>
                  <a:schemeClr val="accent6"/>
                </a:solidFill>
              </a:rPr>
              <a:t>, 2015.</a:t>
            </a:r>
            <a:endParaRPr lang="en-US" dirty="0">
              <a:solidFill>
                <a:schemeClr val="accent6"/>
              </a:solidFill>
            </a:endParaRPr>
          </a:p>
          <a:p>
            <a:r>
              <a:rPr lang="en-US" dirty="0" smtClean="0">
                <a:solidFill>
                  <a:schemeClr val="accent6"/>
                </a:solidFill>
              </a:rPr>
              <a:t>Plan to demonstrate 4+6 operation in June 2015, before the summer shutdown.</a:t>
            </a:r>
          </a:p>
          <a:p>
            <a:r>
              <a:rPr lang="en-US" dirty="0">
                <a:solidFill>
                  <a:schemeClr val="accent6"/>
                </a:solidFill>
              </a:rPr>
              <a:t>Achieve </a:t>
            </a:r>
            <a:r>
              <a:rPr lang="en-US" dirty="0">
                <a:solidFill>
                  <a:srgbClr val="FF0000"/>
                </a:solidFill>
              </a:rPr>
              <a:t>575 KW </a:t>
            </a:r>
            <a:r>
              <a:rPr lang="en-US" dirty="0">
                <a:solidFill>
                  <a:schemeClr val="accent6"/>
                </a:solidFill>
              </a:rPr>
              <a:t>with 4+6 operation-November </a:t>
            </a:r>
            <a:r>
              <a:rPr lang="en-US" dirty="0" smtClean="0">
                <a:solidFill>
                  <a:schemeClr val="accent6"/>
                </a:solidFill>
              </a:rPr>
              <a:t>2015 (19 re-furbished Booster RF stations, </a:t>
            </a:r>
            <a:r>
              <a:rPr lang="en-US" dirty="0" smtClean="0">
                <a:solidFill>
                  <a:srgbClr val="FF0000"/>
                </a:solidFill>
              </a:rPr>
              <a:t>7.5 Hz </a:t>
            </a:r>
            <a:r>
              <a:rPr lang="en-US" dirty="0" smtClean="0">
                <a:solidFill>
                  <a:schemeClr val="accent6"/>
                </a:solidFill>
              </a:rPr>
              <a:t>operation).</a:t>
            </a:r>
          </a:p>
          <a:p>
            <a:r>
              <a:rPr lang="en-US" dirty="0">
                <a:solidFill>
                  <a:schemeClr val="accent6"/>
                </a:solidFill>
              </a:rPr>
              <a:t>Achieve </a:t>
            </a:r>
            <a:r>
              <a:rPr lang="en-US" dirty="0">
                <a:solidFill>
                  <a:srgbClr val="FF0000"/>
                </a:solidFill>
              </a:rPr>
              <a:t>700 KW </a:t>
            </a:r>
            <a:r>
              <a:rPr lang="en-US" dirty="0">
                <a:solidFill>
                  <a:schemeClr val="accent6"/>
                </a:solidFill>
              </a:rPr>
              <a:t>with 6+6 operation-Feb. </a:t>
            </a:r>
            <a:r>
              <a:rPr lang="en-US" dirty="0" smtClean="0">
                <a:solidFill>
                  <a:schemeClr val="accent6"/>
                </a:solidFill>
              </a:rPr>
              <a:t>2016 (20 </a:t>
            </a:r>
            <a:r>
              <a:rPr lang="en-US" dirty="0">
                <a:solidFill>
                  <a:schemeClr val="accent6"/>
                </a:solidFill>
              </a:rPr>
              <a:t>re-furbished Booster RF stations, </a:t>
            </a:r>
            <a:r>
              <a:rPr lang="en-US" dirty="0">
                <a:solidFill>
                  <a:srgbClr val="FF0000"/>
                </a:solidFill>
              </a:rPr>
              <a:t>9</a:t>
            </a:r>
            <a:r>
              <a:rPr lang="en-US" dirty="0" smtClean="0">
                <a:solidFill>
                  <a:srgbClr val="FF0000"/>
                </a:solidFill>
              </a:rPr>
              <a:t> </a:t>
            </a:r>
            <a:r>
              <a:rPr lang="en-US" dirty="0">
                <a:solidFill>
                  <a:srgbClr val="FF0000"/>
                </a:solidFill>
              </a:rPr>
              <a:t>Hz </a:t>
            </a:r>
            <a:r>
              <a:rPr lang="en-US" dirty="0">
                <a:solidFill>
                  <a:schemeClr val="accent6"/>
                </a:solidFill>
              </a:rPr>
              <a:t>operation</a:t>
            </a:r>
            <a:r>
              <a:rPr lang="en-US" dirty="0" smtClean="0">
                <a:solidFill>
                  <a:schemeClr val="accent6"/>
                </a:solidFill>
              </a:rPr>
              <a:t>).</a:t>
            </a:r>
          </a:p>
          <a:p>
            <a:pPr marL="0" indent="0">
              <a:buNone/>
            </a:pPr>
            <a:endParaRPr lang="en-US" dirty="0" smtClean="0">
              <a:solidFill>
                <a:srgbClr val="FF0000"/>
              </a:solidFill>
            </a:endParaRPr>
          </a:p>
          <a:p>
            <a:endParaRPr lang="en-US" dirty="0" smtClean="0"/>
          </a:p>
          <a:p>
            <a:endParaRPr lang="en-US" dirty="0" smtClean="0"/>
          </a:p>
          <a:p>
            <a:endParaRPr lang="en-US" dirty="0"/>
          </a:p>
        </p:txBody>
      </p:sp>
      <p:sp>
        <p:nvSpPr>
          <p:cNvPr id="7" name="Date Placeholder 3"/>
          <p:cNvSpPr>
            <a:spLocks noGrp="1"/>
          </p:cNvSpPr>
          <p:nvPr>
            <p:ph type="dt" sz="quarter" idx="10"/>
          </p:nvPr>
        </p:nvSpPr>
        <p:spPr bwMode="auto">
          <a:xfrm>
            <a:off x="6450013" y="6515100"/>
            <a:ext cx="1076325"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Helvetica" pitchFamily="124" charset="0"/>
              </a:rPr>
              <a:t>20 April 15</a:t>
            </a:r>
            <a:endParaRPr lang="en-US" altLang="en-US" sz="900" dirty="0">
              <a:solidFill>
                <a:srgbClr val="004C97"/>
              </a:solidFill>
              <a:latin typeface="Helvetica" pitchFamily="124" charset="0"/>
            </a:endParaRPr>
          </a:p>
        </p:txBody>
      </p:sp>
      <p:sp>
        <p:nvSpPr>
          <p:cNvPr id="8" name="Slide Number Placeholder 4"/>
          <p:cNvSpPr>
            <a:spLocks noGrp="1"/>
          </p:cNvSpPr>
          <p:nvPr>
            <p:ph type="sldNum" sz="quarter" idx="12"/>
          </p:nvPr>
        </p:nvSpPr>
        <p:spPr>
          <a:xfrm>
            <a:off x="228600" y="6515100"/>
            <a:ext cx="447675" cy="241300"/>
          </a:xfrm>
        </p:spPr>
        <p:txBody>
          <a:bodyPr/>
          <a:lstStyle/>
          <a:p>
            <a:r>
              <a:rPr lang="en-US" dirty="0"/>
              <a:t>4</a:t>
            </a:r>
          </a:p>
        </p:txBody>
      </p:sp>
      <p:sp>
        <p:nvSpPr>
          <p:cNvPr id="4" name="Footer Placeholder 3"/>
          <p:cNvSpPr>
            <a:spLocks noGrp="1"/>
          </p:cNvSpPr>
          <p:nvPr>
            <p:ph type="ftr" sz="quarter" idx="11"/>
          </p:nvPr>
        </p:nvSpPr>
        <p:spPr/>
        <p:txBody>
          <a:bodyPr/>
          <a:lstStyle/>
          <a:p>
            <a:pPr>
              <a:defRPr/>
            </a:pPr>
            <a:r>
              <a:rPr lang="en-US" smtClean="0"/>
              <a:t>J.Strait | 2nd Int'l Meeting for Large Neutrino Infrastructures</a:t>
            </a:r>
            <a:endParaRPr lang="en-US" b="1" dirty="0"/>
          </a:p>
        </p:txBody>
      </p:sp>
    </p:spTree>
    <p:extLst>
      <p:ext uri="{BB962C8B-B14F-4D97-AF65-F5344CB8AC3E}">
        <p14:creationId xmlns:p14="http://schemas.microsoft.com/office/powerpoint/2010/main" val="41076294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85" y="-8934"/>
            <a:ext cx="8042276" cy="778096"/>
          </a:xfrm>
        </p:spPr>
        <p:txBody>
          <a:bodyPr/>
          <a:lstStyle/>
          <a:p>
            <a:r>
              <a:rPr lang="en-US" sz="2400" dirty="0" smtClean="0"/>
              <a:t/>
            </a:r>
            <a:br>
              <a:rPr lang="en-US" sz="2400" dirty="0" smtClean="0"/>
            </a:br>
            <a:r>
              <a:rPr lang="en-US" sz="2400" dirty="0" smtClean="0">
                <a:solidFill>
                  <a:srgbClr val="FF0000"/>
                </a:solidFill>
              </a:rPr>
              <a:t>Time</a:t>
            </a:r>
            <a:r>
              <a:rPr lang="en-US" sz="2400" dirty="0" smtClean="0"/>
              <a:t> : Neutrino experiments take time</a:t>
            </a:r>
            <a:endParaRPr lang="en-US" sz="2400"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17</a:t>
            </a:fld>
            <a:endParaRPr lang="en-US" dirty="0"/>
          </a:p>
        </p:txBody>
      </p:sp>
      <p:sp>
        <p:nvSpPr>
          <p:cNvPr id="21" name="TextBox 20"/>
          <p:cNvSpPr txBox="1"/>
          <p:nvPr/>
        </p:nvSpPr>
        <p:spPr>
          <a:xfrm>
            <a:off x="463816" y="885672"/>
            <a:ext cx="8039100" cy="1938992"/>
          </a:xfrm>
          <a:prstGeom prst="rect">
            <a:avLst/>
          </a:prstGeom>
          <a:noFill/>
        </p:spPr>
        <p:txBody>
          <a:bodyPr wrap="square" rtlCol="0">
            <a:spAutoFit/>
          </a:bodyPr>
          <a:lstStyle/>
          <a:p>
            <a:pPr marL="342900" indent="-342900">
              <a:buFont typeface="Arial"/>
              <a:buChar char="•"/>
            </a:pPr>
            <a:r>
              <a:rPr lang="en-US" sz="2000" dirty="0" smtClean="0"/>
              <a:t>Consider several options for how one could reach the P5 goals</a:t>
            </a:r>
          </a:p>
          <a:p>
            <a:pPr marL="342900" indent="-342900">
              <a:buFont typeface="Arial"/>
              <a:buChar char="•"/>
            </a:pPr>
            <a:r>
              <a:rPr lang="en-US" sz="2000" dirty="0" smtClean="0"/>
              <a:t>We see that the existing 700kW capability, even when paired with the full detector mass leads to an unrealistic time line for achieving the physics goals </a:t>
            </a:r>
          </a:p>
          <a:p>
            <a:pPr marL="342900" indent="-342900">
              <a:buFont typeface="Arial"/>
              <a:buChar char="•"/>
            </a:pPr>
            <a:r>
              <a:rPr lang="en-US" sz="2000" dirty="0" smtClean="0"/>
              <a:t>Given the size and complexity – it is difficult to imagine more mass  (at least at this time) </a:t>
            </a:r>
            <a:endParaRPr lang="en-US" sz="2000" dirty="0"/>
          </a:p>
        </p:txBody>
      </p:sp>
      <p:pic>
        <p:nvPicPr>
          <p:cNvPr id="7" name="Picture 6"/>
          <p:cNvPicPr>
            <a:picLocks noChangeAspect="1"/>
          </p:cNvPicPr>
          <p:nvPr/>
        </p:nvPicPr>
        <p:blipFill>
          <a:blip r:embed="rId3"/>
          <a:stretch>
            <a:fillRect/>
          </a:stretch>
        </p:blipFill>
        <p:spPr>
          <a:xfrm>
            <a:off x="558800" y="2853266"/>
            <a:ext cx="8013700" cy="3352800"/>
          </a:xfrm>
          <a:prstGeom prst="rect">
            <a:avLst/>
          </a:prstGeom>
        </p:spPr>
      </p:pic>
    </p:spTree>
    <p:extLst>
      <p:ext uri="{BB962C8B-B14F-4D97-AF65-F5344CB8AC3E}">
        <p14:creationId xmlns:p14="http://schemas.microsoft.com/office/powerpoint/2010/main" val="4199262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85" y="-8934"/>
            <a:ext cx="8042276" cy="778096"/>
          </a:xfrm>
        </p:spPr>
        <p:txBody>
          <a:bodyPr/>
          <a:lstStyle/>
          <a:p>
            <a:r>
              <a:rPr lang="en-US" sz="2400" dirty="0" smtClean="0"/>
              <a:t/>
            </a:r>
            <a:br>
              <a:rPr lang="en-US" sz="2400" dirty="0" smtClean="0"/>
            </a:br>
            <a:r>
              <a:rPr lang="en-US" sz="2400" dirty="0" smtClean="0">
                <a:solidFill>
                  <a:srgbClr val="FF0000"/>
                </a:solidFill>
              </a:rPr>
              <a:t>Time</a:t>
            </a:r>
            <a:r>
              <a:rPr lang="en-US" sz="2400" dirty="0" smtClean="0"/>
              <a:t> : Neutrino experiments take time</a:t>
            </a:r>
            <a:endParaRPr lang="en-US" sz="2400"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18</a:t>
            </a:fld>
            <a:endParaRPr lang="en-US" dirty="0"/>
          </a:p>
        </p:txBody>
      </p:sp>
      <p:sp>
        <p:nvSpPr>
          <p:cNvPr id="21" name="TextBox 20"/>
          <p:cNvSpPr txBox="1"/>
          <p:nvPr/>
        </p:nvSpPr>
        <p:spPr>
          <a:xfrm>
            <a:off x="463816" y="885672"/>
            <a:ext cx="8039100" cy="1938992"/>
          </a:xfrm>
          <a:prstGeom prst="rect">
            <a:avLst/>
          </a:prstGeom>
          <a:noFill/>
          <a:ln>
            <a:noFill/>
          </a:ln>
        </p:spPr>
        <p:txBody>
          <a:bodyPr wrap="square" rtlCol="0">
            <a:spAutoFit/>
          </a:bodyPr>
          <a:lstStyle/>
          <a:p>
            <a:pPr marL="342900" indent="-342900">
              <a:buFont typeface="Arial"/>
              <a:buChar char="•"/>
            </a:pPr>
            <a:r>
              <a:rPr lang="en-US" sz="2000" dirty="0" smtClean="0"/>
              <a:t>Consider several options for how one could reach the P5 goals</a:t>
            </a:r>
          </a:p>
          <a:p>
            <a:pPr marL="342900" indent="-342900">
              <a:buFont typeface="Arial"/>
              <a:buChar char="•"/>
            </a:pPr>
            <a:r>
              <a:rPr lang="en-US" sz="2000" dirty="0" smtClean="0"/>
              <a:t>We see that the existing 700kW capability, even when paired with the full detector mass leads to an unrealistic time line for achieving the physics goals </a:t>
            </a:r>
          </a:p>
          <a:p>
            <a:pPr marL="342900" indent="-342900">
              <a:buFont typeface="Arial"/>
              <a:buChar char="•"/>
            </a:pPr>
            <a:r>
              <a:rPr lang="en-US" sz="2000" dirty="0" smtClean="0"/>
              <a:t>Given the size and complexity – it is difficult to imagine more mass  (at least at this time)   </a:t>
            </a:r>
            <a:r>
              <a:rPr lang="en-US" sz="2000" b="1" dirty="0" smtClean="0">
                <a:solidFill>
                  <a:srgbClr val="FF0000"/>
                </a:solidFill>
              </a:rPr>
              <a:t>40kT with 1.2 MW is a 20 year program</a:t>
            </a:r>
            <a:endParaRPr lang="en-US" sz="2000" b="1" dirty="0">
              <a:solidFill>
                <a:srgbClr val="FF0000"/>
              </a:solidFill>
            </a:endParaRPr>
          </a:p>
        </p:txBody>
      </p:sp>
      <p:pic>
        <p:nvPicPr>
          <p:cNvPr id="7" name="Picture 6"/>
          <p:cNvPicPr>
            <a:picLocks noChangeAspect="1"/>
          </p:cNvPicPr>
          <p:nvPr/>
        </p:nvPicPr>
        <p:blipFill>
          <a:blip r:embed="rId3"/>
          <a:stretch>
            <a:fillRect/>
          </a:stretch>
        </p:blipFill>
        <p:spPr>
          <a:xfrm>
            <a:off x="558800" y="2853266"/>
            <a:ext cx="8013700" cy="3352800"/>
          </a:xfrm>
          <a:prstGeom prst="rect">
            <a:avLst/>
          </a:prstGeom>
        </p:spPr>
      </p:pic>
      <p:sp>
        <p:nvSpPr>
          <p:cNvPr id="3" name="Rectangle 2"/>
          <p:cNvSpPr/>
          <p:nvPr/>
        </p:nvSpPr>
        <p:spPr>
          <a:xfrm>
            <a:off x="463816" y="5349769"/>
            <a:ext cx="8108684" cy="40411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72355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Protons  </a:t>
            </a:r>
            <a:r>
              <a:rPr lang="en-US" dirty="0" smtClean="0">
                <a:latin typeface="Wingdings"/>
                <a:ea typeface="Wingdings"/>
                <a:cs typeface="Wingdings"/>
                <a:sym typeface="Wingdings"/>
              </a:rPr>
              <a:t></a:t>
            </a:r>
            <a:r>
              <a:rPr lang="en-US" dirty="0" smtClean="0"/>
              <a:t> Neutrino Flux</a:t>
            </a:r>
            <a:endParaRPr lang="en-US" dirty="0"/>
          </a:p>
        </p:txBody>
      </p:sp>
      <p:sp>
        <p:nvSpPr>
          <p:cNvPr id="7" name="Content Placeholder 6"/>
          <p:cNvSpPr>
            <a:spLocks noGrp="1"/>
          </p:cNvSpPr>
          <p:nvPr>
            <p:ph idx="1"/>
          </p:nvPr>
        </p:nvSpPr>
        <p:spPr>
          <a:xfrm>
            <a:off x="228600" y="4405706"/>
            <a:ext cx="8672513" cy="1891862"/>
          </a:xfrm>
        </p:spPr>
        <p:txBody>
          <a:bodyPr/>
          <a:lstStyle/>
          <a:p>
            <a:r>
              <a:rPr lang="en-US" dirty="0" smtClean="0"/>
              <a:t>Conventional Neutrino Beam = target + focusing horns + decay volume</a:t>
            </a:r>
          </a:p>
          <a:p>
            <a:pPr lvl="1"/>
            <a:r>
              <a:rPr lang="en-US" dirty="0" smtClean="0"/>
              <a:t>Design choices made to optimize the flux and provide reliable operation</a:t>
            </a:r>
          </a:p>
          <a:p>
            <a:pPr lvl="1"/>
            <a:r>
              <a:rPr lang="en-US" dirty="0" smtClean="0"/>
              <a:t>Lot’s of design effort, not an additional factor of two to be found</a:t>
            </a:r>
            <a:endParaRPr lang="en-US" dirty="0"/>
          </a:p>
        </p:txBody>
      </p:sp>
      <p:sp>
        <p:nvSpPr>
          <p:cNvPr id="3" name="Date Placeholder 2"/>
          <p:cNvSpPr>
            <a:spLocks noGrp="1"/>
          </p:cNvSpPr>
          <p:nvPr>
            <p:ph type="dt" sz="half" idx="10"/>
          </p:nvPr>
        </p:nvSpPr>
        <p:spPr/>
        <p:txBody>
          <a:bodyPr/>
          <a:lstStyle/>
          <a:p>
            <a:r>
              <a:rPr lang="en-US" smtClean="0"/>
              <a:t>6/16/15</a:t>
            </a:r>
            <a:endParaRPr lang="en-US"/>
          </a:p>
        </p:txBody>
      </p:sp>
      <p:sp>
        <p:nvSpPr>
          <p:cNvPr id="4" name="Footer Placeholder 3"/>
          <p:cNvSpPr>
            <a:spLocks noGrp="1"/>
          </p:cNvSpPr>
          <p:nvPr>
            <p:ph type="ftr" sz="quarter" idx="11"/>
          </p:nvPr>
        </p:nvSpPr>
        <p:spPr/>
        <p:txBody>
          <a:bodyPr/>
          <a:lstStyle/>
          <a:p>
            <a:r>
              <a:rPr lang="en-US" smtClean="0"/>
              <a:t>R. Rameika | PIP-II Mission Need</a:t>
            </a:r>
            <a:endParaRPr lang="en-US"/>
          </a:p>
        </p:txBody>
      </p:sp>
      <p:sp>
        <p:nvSpPr>
          <p:cNvPr id="5" name="Slide Number Placeholder 4"/>
          <p:cNvSpPr>
            <a:spLocks noGrp="1"/>
          </p:cNvSpPr>
          <p:nvPr>
            <p:ph type="sldNum" sz="quarter" idx="12"/>
          </p:nvPr>
        </p:nvSpPr>
        <p:spPr/>
        <p:txBody>
          <a:bodyPr/>
          <a:lstStyle/>
          <a:p>
            <a:fld id="{36E1FB78-BEA6-4348-BBF9-5C4AFE711D85}" type="slidenum">
              <a:rPr lang="en-US" smtClean="0"/>
              <a:pPr/>
              <a:t>19</a:t>
            </a:fld>
            <a:endParaRPr lang="en-US"/>
          </a:p>
        </p:txBody>
      </p:sp>
      <p:pic>
        <p:nvPicPr>
          <p:cNvPr id="8" name="Picture 7"/>
          <p:cNvPicPr>
            <a:picLocks noChangeAspect="1"/>
          </p:cNvPicPr>
          <p:nvPr/>
        </p:nvPicPr>
        <p:blipFill>
          <a:blip r:embed="rId2"/>
          <a:stretch>
            <a:fillRect/>
          </a:stretch>
        </p:blipFill>
        <p:spPr>
          <a:xfrm>
            <a:off x="780528" y="926815"/>
            <a:ext cx="7500938" cy="3383803"/>
          </a:xfrm>
          <a:prstGeom prst="rect">
            <a:avLst/>
          </a:prstGeom>
        </p:spPr>
      </p:pic>
    </p:spTree>
    <p:extLst>
      <p:ext uri="{BB962C8B-B14F-4D97-AF65-F5344CB8AC3E}">
        <p14:creationId xmlns:p14="http://schemas.microsoft.com/office/powerpoint/2010/main" val="572987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Mission Need : P5 + DOE Strategic Plan </a:t>
            </a:r>
          </a:p>
          <a:p>
            <a:r>
              <a:rPr lang="en-US" dirty="0" smtClean="0"/>
              <a:t>Physics goals and requirements for beams and detectors</a:t>
            </a:r>
          </a:p>
          <a:p>
            <a:r>
              <a:rPr lang="en-US" dirty="0" smtClean="0"/>
              <a:t>Present capability of accelerator complex </a:t>
            </a:r>
            <a:r>
              <a:rPr lang="en-US" dirty="0" smtClean="0">
                <a:latin typeface="Wingdings"/>
                <a:ea typeface="Wingdings"/>
                <a:cs typeface="Wingdings"/>
                <a:sym typeface="Wingdings"/>
              </a:rPr>
              <a:t></a:t>
            </a:r>
            <a:r>
              <a:rPr lang="en-US" dirty="0" smtClean="0"/>
              <a:t> capability gap</a:t>
            </a:r>
          </a:p>
          <a:p>
            <a:r>
              <a:rPr lang="en-US" dirty="0" smtClean="0"/>
              <a:t>Proposed solution : a new/upgraded facility</a:t>
            </a:r>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2</a:t>
            </a:fld>
            <a:endParaRPr lang="en-US" dirty="0"/>
          </a:p>
        </p:txBody>
      </p:sp>
    </p:spTree>
    <p:extLst>
      <p:ext uri="{BB962C8B-B14F-4D97-AF65-F5344CB8AC3E}">
        <p14:creationId xmlns:p14="http://schemas.microsoft.com/office/powerpoint/2010/main" val="639186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Box 108"/>
          <p:cNvSpPr txBox="1"/>
          <p:nvPr/>
        </p:nvSpPr>
        <p:spPr>
          <a:xfrm>
            <a:off x="7663276" y="1329612"/>
            <a:ext cx="1187649" cy="507831"/>
          </a:xfrm>
          <a:custGeom>
            <a:avLst/>
            <a:gdLst>
              <a:gd name="connsiteX0" fmla="*/ 0 w 1187649"/>
              <a:gd name="connsiteY0" fmla="*/ 0 h 507831"/>
              <a:gd name="connsiteX1" fmla="*/ 1187649 w 1187649"/>
              <a:gd name="connsiteY1" fmla="*/ 0 h 507831"/>
              <a:gd name="connsiteX2" fmla="*/ 1187649 w 1187649"/>
              <a:gd name="connsiteY2" fmla="*/ 507831 h 507831"/>
              <a:gd name="connsiteX3" fmla="*/ 0 w 1187649"/>
              <a:gd name="connsiteY3" fmla="*/ 507831 h 507831"/>
              <a:gd name="connsiteX4" fmla="*/ 0 w 1187649"/>
              <a:gd name="connsiteY4" fmla="*/ 0 h 507831"/>
              <a:gd name="connsiteX0" fmla="*/ 0 w 1187649"/>
              <a:gd name="connsiteY0" fmla="*/ 0 h 507831"/>
              <a:gd name="connsiteX1" fmla="*/ 1187649 w 1187649"/>
              <a:gd name="connsiteY1" fmla="*/ 0 h 507831"/>
              <a:gd name="connsiteX2" fmla="*/ 1187649 w 1187649"/>
              <a:gd name="connsiteY2" fmla="*/ 507831 h 507831"/>
              <a:gd name="connsiteX3" fmla="*/ 0 w 1187649"/>
              <a:gd name="connsiteY3" fmla="*/ 507831 h 507831"/>
              <a:gd name="connsiteX4" fmla="*/ 0 w 1187649"/>
              <a:gd name="connsiteY4" fmla="*/ 0 h 507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649" h="507831">
                <a:moveTo>
                  <a:pt x="0" y="0"/>
                </a:moveTo>
                <a:lnTo>
                  <a:pt x="1187649" y="0"/>
                </a:lnTo>
                <a:lnTo>
                  <a:pt x="1187649" y="507831"/>
                </a:lnTo>
                <a:lnTo>
                  <a:pt x="0" y="507831"/>
                </a:lnTo>
                <a:lnTo>
                  <a:pt x="0" y="0"/>
                </a:lnTo>
                <a:close/>
              </a:path>
            </a:pathLst>
          </a:custGeom>
          <a:noFill/>
        </p:spPr>
        <p:txBody>
          <a:bodyPr wrap="square" rtlCol="0">
            <a:spAutoFit/>
          </a:bodyPr>
          <a:lstStyle/>
          <a:p>
            <a:pPr algn="ctr"/>
            <a:r>
              <a:rPr lang="en-US" sz="900" b="1" dirty="0" smtClean="0">
                <a:solidFill>
                  <a:srgbClr val="FF0000"/>
                </a:solidFill>
              </a:rPr>
              <a:t>31 months</a:t>
            </a:r>
            <a:endParaRPr lang="en-US" sz="900" b="1" dirty="0">
              <a:solidFill>
                <a:srgbClr val="FF0000"/>
              </a:solidFill>
            </a:endParaRPr>
          </a:p>
          <a:p>
            <a:endParaRPr lang="en-US" dirty="0"/>
          </a:p>
        </p:txBody>
      </p:sp>
      <p:sp>
        <p:nvSpPr>
          <p:cNvPr id="9" name="TextBox 8"/>
          <p:cNvSpPr txBox="1"/>
          <p:nvPr/>
        </p:nvSpPr>
        <p:spPr>
          <a:xfrm>
            <a:off x="5034710" y="1322182"/>
            <a:ext cx="1187649" cy="507831"/>
          </a:xfrm>
          <a:prstGeom prst="rect">
            <a:avLst/>
          </a:prstGeom>
          <a:noFill/>
        </p:spPr>
        <p:txBody>
          <a:bodyPr wrap="square" rtlCol="0">
            <a:spAutoFit/>
          </a:bodyPr>
          <a:lstStyle/>
          <a:p>
            <a:pPr algn="ctr"/>
            <a:r>
              <a:rPr lang="en-US" sz="900" b="1" dirty="0">
                <a:solidFill>
                  <a:srgbClr val="FF0000"/>
                </a:solidFill>
              </a:rPr>
              <a:t>24 </a:t>
            </a:r>
            <a:r>
              <a:rPr lang="en-US" sz="900" b="1" dirty="0" smtClean="0">
                <a:solidFill>
                  <a:srgbClr val="FF0000"/>
                </a:solidFill>
              </a:rPr>
              <a:t>months</a:t>
            </a:r>
            <a:endParaRPr lang="en-US" sz="900" b="1" dirty="0">
              <a:solidFill>
                <a:srgbClr val="FF0000"/>
              </a:solidFill>
            </a:endParaRPr>
          </a:p>
          <a:p>
            <a:endParaRPr lang="en-US" dirty="0"/>
          </a:p>
        </p:txBody>
      </p:sp>
      <p:sp>
        <p:nvSpPr>
          <p:cNvPr id="2" name="Title 1"/>
          <p:cNvSpPr>
            <a:spLocks noGrp="1"/>
          </p:cNvSpPr>
          <p:nvPr>
            <p:ph type="title"/>
          </p:nvPr>
        </p:nvSpPr>
        <p:spPr>
          <a:xfrm>
            <a:off x="433181" y="139475"/>
            <a:ext cx="8293100" cy="569268"/>
          </a:xfrm>
        </p:spPr>
        <p:txBody>
          <a:bodyPr/>
          <a:lstStyle/>
          <a:p>
            <a:r>
              <a:rPr lang="en-US" sz="2400" dirty="0" smtClean="0"/>
              <a:t>LBNF/ DUNE </a:t>
            </a:r>
            <a:r>
              <a:rPr lang="en-US" sz="2000" dirty="0" smtClean="0"/>
              <a:t>Schedule Summary Overview</a:t>
            </a:r>
            <a:r>
              <a:rPr lang="en-US" sz="2400" dirty="0" smtClean="0"/>
              <a:t/>
            </a:r>
            <a:br>
              <a:rPr lang="en-US" sz="2400" dirty="0" smtClean="0"/>
            </a:br>
            <a:endParaRPr lang="en-US" sz="1600" dirty="0"/>
          </a:p>
        </p:txBody>
      </p:sp>
      <p:sp>
        <p:nvSpPr>
          <p:cNvPr id="4" name="Date Placeholder 3"/>
          <p:cNvSpPr>
            <a:spLocks noGrp="1"/>
          </p:cNvSpPr>
          <p:nvPr>
            <p:ph type="dt" sz="half" idx="10"/>
          </p:nvPr>
        </p:nvSpPr>
        <p:spPr/>
        <p:txBody>
          <a:bodyPr/>
          <a:lstStyle/>
          <a:p>
            <a:pPr>
              <a:defRPr/>
            </a:pPr>
            <a:r>
              <a:rPr lang="en-US" smtClean="0"/>
              <a:t>06.02-04.15</a:t>
            </a:r>
            <a:endParaRPr lang="en-US" dirty="0"/>
          </a:p>
        </p:txBody>
      </p:sp>
      <p:sp>
        <p:nvSpPr>
          <p:cNvPr id="5" name="Footer Placeholder 4"/>
          <p:cNvSpPr>
            <a:spLocks noGrp="1"/>
          </p:cNvSpPr>
          <p:nvPr>
            <p:ph type="ftr" sz="quarter" idx="11"/>
          </p:nvPr>
        </p:nvSpPr>
        <p:spPr/>
        <p:txBody>
          <a:bodyPr/>
          <a:lstStyle/>
          <a:p>
            <a:pPr>
              <a:defRPr/>
            </a:pPr>
            <a:r>
              <a:rPr lang="en-US" smtClean="0"/>
              <a:t>N S Lockyer | LBNF/DUNE Overview</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20</a:t>
            </a:fld>
            <a:endParaRPr lang="en-US" dirty="0"/>
          </a:p>
        </p:txBody>
      </p:sp>
      <p:graphicFrame>
        <p:nvGraphicFramePr>
          <p:cNvPr id="97" name="Chart 96"/>
          <p:cNvGraphicFramePr>
            <a:graphicFrameLocks noGrp="1"/>
          </p:cNvGraphicFramePr>
          <p:nvPr>
            <p:extLst/>
          </p:nvPr>
        </p:nvGraphicFramePr>
        <p:xfrm>
          <a:off x="534477" y="468705"/>
          <a:ext cx="4440195" cy="5190783"/>
        </p:xfrm>
        <a:graphic>
          <a:graphicData uri="http://schemas.openxmlformats.org/drawingml/2006/chart">
            <c:chart xmlns:c="http://schemas.openxmlformats.org/drawingml/2006/chart" xmlns:r="http://schemas.openxmlformats.org/officeDocument/2006/relationships" r:id="rId2"/>
          </a:graphicData>
        </a:graphic>
      </p:graphicFrame>
      <p:sp>
        <p:nvSpPr>
          <p:cNvPr id="100" name="Right Arrow 99"/>
          <p:cNvSpPr/>
          <p:nvPr/>
        </p:nvSpPr>
        <p:spPr>
          <a:xfrm>
            <a:off x="259354" y="4813183"/>
            <a:ext cx="8817479" cy="1217050"/>
          </a:xfrm>
          <a:prstGeom prst="rightArrow">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5" name="Freeform 104"/>
          <p:cNvSpPr/>
          <p:nvPr/>
        </p:nvSpPr>
        <p:spPr>
          <a:xfrm>
            <a:off x="8005812" y="5145293"/>
            <a:ext cx="469906" cy="567797"/>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p:txBody>
      </p:sp>
      <p:sp>
        <p:nvSpPr>
          <p:cNvPr id="106" name="Freeform 105"/>
          <p:cNvSpPr/>
          <p:nvPr/>
        </p:nvSpPr>
        <p:spPr>
          <a:xfrm>
            <a:off x="7767811" y="5127874"/>
            <a:ext cx="469906" cy="585216"/>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123" name="Freeform 122"/>
          <p:cNvSpPr/>
          <p:nvPr/>
        </p:nvSpPr>
        <p:spPr>
          <a:xfrm>
            <a:off x="7203923" y="5127874"/>
            <a:ext cx="469906" cy="585216"/>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FY27</a:t>
            </a:r>
          </a:p>
        </p:txBody>
      </p:sp>
      <p:sp>
        <p:nvSpPr>
          <p:cNvPr id="124" name="Freeform 123"/>
          <p:cNvSpPr/>
          <p:nvPr/>
        </p:nvSpPr>
        <p:spPr>
          <a:xfrm>
            <a:off x="6640036" y="5113446"/>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FY26</a:t>
            </a:r>
          </a:p>
        </p:txBody>
      </p:sp>
      <p:sp>
        <p:nvSpPr>
          <p:cNvPr id="125" name="Freeform 124"/>
          <p:cNvSpPr/>
          <p:nvPr/>
        </p:nvSpPr>
        <p:spPr>
          <a:xfrm>
            <a:off x="6076149" y="5113446"/>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FY25</a:t>
            </a:r>
          </a:p>
        </p:txBody>
      </p:sp>
      <p:sp>
        <p:nvSpPr>
          <p:cNvPr id="126" name="Freeform 125"/>
          <p:cNvSpPr/>
          <p:nvPr/>
        </p:nvSpPr>
        <p:spPr>
          <a:xfrm>
            <a:off x="5512261" y="5113446"/>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FY24</a:t>
            </a:r>
          </a:p>
        </p:txBody>
      </p:sp>
      <p:sp>
        <p:nvSpPr>
          <p:cNvPr id="127" name="Freeform 126"/>
          <p:cNvSpPr/>
          <p:nvPr/>
        </p:nvSpPr>
        <p:spPr>
          <a:xfrm>
            <a:off x="4948374" y="5113446"/>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FY23</a:t>
            </a:r>
          </a:p>
        </p:txBody>
      </p:sp>
      <p:sp>
        <p:nvSpPr>
          <p:cNvPr id="128" name="Freeform 127"/>
          <p:cNvSpPr/>
          <p:nvPr/>
        </p:nvSpPr>
        <p:spPr>
          <a:xfrm>
            <a:off x="4384486" y="5113446"/>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FY22</a:t>
            </a:r>
            <a:endParaRPr lang="en-US" sz="1100" kern="1200" dirty="0"/>
          </a:p>
        </p:txBody>
      </p:sp>
      <p:sp>
        <p:nvSpPr>
          <p:cNvPr id="129" name="Freeform 128"/>
          <p:cNvSpPr/>
          <p:nvPr/>
        </p:nvSpPr>
        <p:spPr>
          <a:xfrm>
            <a:off x="3820599" y="5113446"/>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FY21</a:t>
            </a:r>
            <a:endParaRPr lang="en-US" sz="1100" kern="1200" dirty="0"/>
          </a:p>
        </p:txBody>
      </p:sp>
      <p:sp>
        <p:nvSpPr>
          <p:cNvPr id="130" name="Freeform 129"/>
          <p:cNvSpPr/>
          <p:nvPr/>
        </p:nvSpPr>
        <p:spPr>
          <a:xfrm>
            <a:off x="3256711" y="5113446"/>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FY20</a:t>
            </a:r>
            <a:endParaRPr lang="en-US" sz="1100" kern="1200" dirty="0"/>
          </a:p>
        </p:txBody>
      </p:sp>
      <p:sp>
        <p:nvSpPr>
          <p:cNvPr id="131" name="Freeform 130"/>
          <p:cNvSpPr/>
          <p:nvPr/>
        </p:nvSpPr>
        <p:spPr>
          <a:xfrm>
            <a:off x="2692824" y="5113446"/>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FY19</a:t>
            </a:r>
            <a:endParaRPr lang="en-US" sz="1100" kern="1200" dirty="0"/>
          </a:p>
        </p:txBody>
      </p:sp>
      <p:sp>
        <p:nvSpPr>
          <p:cNvPr id="132" name="Freeform 131"/>
          <p:cNvSpPr/>
          <p:nvPr/>
        </p:nvSpPr>
        <p:spPr>
          <a:xfrm>
            <a:off x="2128936" y="5113446"/>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FY18</a:t>
            </a:r>
            <a:endParaRPr lang="en-US" sz="1100" kern="1200" dirty="0"/>
          </a:p>
        </p:txBody>
      </p:sp>
      <p:sp>
        <p:nvSpPr>
          <p:cNvPr id="133" name="Freeform 132"/>
          <p:cNvSpPr/>
          <p:nvPr/>
        </p:nvSpPr>
        <p:spPr>
          <a:xfrm>
            <a:off x="1565049" y="5113446"/>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FY17</a:t>
            </a:r>
            <a:endParaRPr lang="en-US" sz="1100" kern="1200" dirty="0"/>
          </a:p>
        </p:txBody>
      </p:sp>
      <p:sp>
        <p:nvSpPr>
          <p:cNvPr id="134" name="Freeform 133"/>
          <p:cNvSpPr/>
          <p:nvPr/>
        </p:nvSpPr>
        <p:spPr>
          <a:xfrm>
            <a:off x="928052" y="5116777"/>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FY16</a:t>
            </a:r>
            <a:endParaRPr lang="en-US" sz="1100" kern="1200" dirty="0"/>
          </a:p>
        </p:txBody>
      </p:sp>
      <p:cxnSp>
        <p:nvCxnSpPr>
          <p:cNvPr id="135" name="Straight Connector 134"/>
          <p:cNvCxnSpPr/>
          <p:nvPr/>
        </p:nvCxnSpPr>
        <p:spPr>
          <a:xfrm>
            <a:off x="1475193" y="5127874"/>
            <a:ext cx="0" cy="585216"/>
          </a:xfrm>
          <a:prstGeom prst="line">
            <a:avLst/>
          </a:prstGeom>
          <a:effectLst/>
        </p:spPr>
        <p:style>
          <a:lnRef idx="2">
            <a:schemeClr val="dk1"/>
          </a:lnRef>
          <a:fillRef idx="0">
            <a:schemeClr val="dk1"/>
          </a:fillRef>
          <a:effectRef idx="1">
            <a:schemeClr val="dk1"/>
          </a:effectRef>
          <a:fontRef idx="minor">
            <a:schemeClr val="tx1"/>
          </a:fontRef>
        </p:style>
      </p:cxnSp>
      <p:sp>
        <p:nvSpPr>
          <p:cNvPr id="136" name="TextBox 135"/>
          <p:cNvSpPr txBox="1"/>
          <p:nvPr/>
        </p:nvSpPr>
        <p:spPr>
          <a:xfrm>
            <a:off x="5087510" y="1765848"/>
            <a:ext cx="2500616" cy="276999"/>
          </a:xfrm>
          <a:prstGeom prst="rect">
            <a:avLst/>
          </a:prstGeom>
          <a:noFill/>
        </p:spPr>
        <p:txBody>
          <a:bodyPr wrap="square" rtlCol="0">
            <a:spAutoFit/>
          </a:bodyPr>
          <a:lstStyle/>
          <a:p>
            <a:r>
              <a:rPr lang="en-US" sz="1200" b="1" dirty="0" smtClean="0"/>
              <a:t>FSCF Excavation </a:t>
            </a:r>
            <a:r>
              <a:rPr lang="en-US" sz="1200" b="1" dirty="0"/>
              <a:t>and </a:t>
            </a:r>
            <a:r>
              <a:rPr lang="en-US" sz="1200" b="1" dirty="0" smtClean="0"/>
              <a:t>Caverns</a:t>
            </a:r>
            <a:endParaRPr lang="en-US" sz="1200" b="1" dirty="0"/>
          </a:p>
        </p:txBody>
      </p:sp>
      <p:cxnSp>
        <p:nvCxnSpPr>
          <p:cNvPr id="137" name="Straight Connector 136"/>
          <p:cNvCxnSpPr/>
          <p:nvPr/>
        </p:nvCxnSpPr>
        <p:spPr>
          <a:xfrm>
            <a:off x="2032409" y="5127874"/>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138" name="Straight Connector 137"/>
          <p:cNvCxnSpPr/>
          <p:nvPr/>
        </p:nvCxnSpPr>
        <p:spPr>
          <a:xfrm>
            <a:off x="881453" y="5127874"/>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139" name="Straight Connector 138"/>
          <p:cNvCxnSpPr/>
          <p:nvPr/>
        </p:nvCxnSpPr>
        <p:spPr>
          <a:xfrm>
            <a:off x="2597857" y="5127874"/>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140" name="Straight Connector 139"/>
          <p:cNvCxnSpPr/>
          <p:nvPr/>
        </p:nvCxnSpPr>
        <p:spPr>
          <a:xfrm>
            <a:off x="3168745" y="5127874"/>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141" name="Straight Connector 140"/>
          <p:cNvCxnSpPr/>
          <p:nvPr/>
        </p:nvCxnSpPr>
        <p:spPr>
          <a:xfrm>
            <a:off x="3736913" y="5127874"/>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142" name="Straight Connector 141"/>
          <p:cNvCxnSpPr/>
          <p:nvPr/>
        </p:nvCxnSpPr>
        <p:spPr>
          <a:xfrm>
            <a:off x="4305081" y="5127874"/>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143" name="Straight Connector 142"/>
          <p:cNvCxnSpPr/>
          <p:nvPr/>
        </p:nvCxnSpPr>
        <p:spPr>
          <a:xfrm>
            <a:off x="4874212" y="5127874"/>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144" name="Straight Connector 143"/>
          <p:cNvCxnSpPr/>
          <p:nvPr/>
        </p:nvCxnSpPr>
        <p:spPr>
          <a:xfrm>
            <a:off x="5441417" y="5127874"/>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145" name="Straight Connector 144"/>
          <p:cNvCxnSpPr/>
          <p:nvPr/>
        </p:nvCxnSpPr>
        <p:spPr>
          <a:xfrm>
            <a:off x="6009585" y="5127874"/>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146" name="Straight Connector 145"/>
          <p:cNvCxnSpPr/>
          <p:nvPr/>
        </p:nvCxnSpPr>
        <p:spPr>
          <a:xfrm>
            <a:off x="6577753" y="5127874"/>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147" name="Straight Connector 146"/>
          <p:cNvCxnSpPr/>
          <p:nvPr/>
        </p:nvCxnSpPr>
        <p:spPr>
          <a:xfrm>
            <a:off x="7145921" y="5127874"/>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148" name="Straight Connector 147"/>
          <p:cNvCxnSpPr/>
          <p:nvPr/>
        </p:nvCxnSpPr>
        <p:spPr>
          <a:xfrm>
            <a:off x="7714089" y="5127874"/>
            <a:ext cx="0" cy="585216"/>
          </a:xfrm>
          <a:prstGeom prst="line">
            <a:avLst/>
          </a:prstGeom>
          <a:effectLst/>
        </p:spPr>
        <p:style>
          <a:lnRef idx="2">
            <a:schemeClr val="dk1"/>
          </a:lnRef>
          <a:fillRef idx="0">
            <a:schemeClr val="dk1"/>
          </a:fillRef>
          <a:effectRef idx="1">
            <a:schemeClr val="dk1"/>
          </a:effectRef>
          <a:fontRef idx="minor">
            <a:schemeClr val="tx1"/>
          </a:fontRef>
        </p:style>
      </p:cxnSp>
      <p:sp>
        <p:nvSpPr>
          <p:cNvPr id="149" name="Freeform 148"/>
          <p:cNvSpPr/>
          <p:nvPr/>
        </p:nvSpPr>
        <p:spPr>
          <a:xfrm>
            <a:off x="320506" y="5116372"/>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r>
              <a:rPr lang="en-US" sz="1100" kern="1200" dirty="0" smtClean="0"/>
              <a:t>FY15</a:t>
            </a:r>
            <a:endParaRPr lang="en-US" sz="1100" kern="1200" dirty="0"/>
          </a:p>
        </p:txBody>
      </p:sp>
      <p:sp>
        <p:nvSpPr>
          <p:cNvPr id="150" name="Rectangle 149"/>
          <p:cNvSpPr/>
          <p:nvPr/>
        </p:nvSpPr>
        <p:spPr>
          <a:xfrm>
            <a:off x="3213703" y="2096517"/>
            <a:ext cx="2945114" cy="189064"/>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cxnSp>
        <p:nvCxnSpPr>
          <p:cNvPr id="151" name="Straight Connector 150"/>
          <p:cNvCxnSpPr/>
          <p:nvPr/>
        </p:nvCxnSpPr>
        <p:spPr>
          <a:xfrm>
            <a:off x="760894" y="1399253"/>
            <a:ext cx="0" cy="3678498"/>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152" name="4-Point Star 151"/>
          <p:cNvSpPr/>
          <p:nvPr/>
        </p:nvSpPr>
        <p:spPr>
          <a:xfrm>
            <a:off x="677714" y="5196426"/>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4-Point Star 152"/>
          <p:cNvSpPr/>
          <p:nvPr/>
        </p:nvSpPr>
        <p:spPr>
          <a:xfrm>
            <a:off x="3198077" y="5185843"/>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p:cNvCxnSpPr/>
          <p:nvPr/>
        </p:nvCxnSpPr>
        <p:spPr>
          <a:xfrm>
            <a:off x="5098989" y="1403457"/>
            <a:ext cx="4514" cy="3674294"/>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155" name="4-Point Star 154"/>
          <p:cNvSpPr/>
          <p:nvPr/>
        </p:nvSpPr>
        <p:spPr>
          <a:xfrm>
            <a:off x="5015056" y="5209971"/>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3655946" y="3159116"/>
            <a:ext cx="2263858" cy="276999"/>
          </a:xfrm>
          <a:prstGeom prst="rect">
            <a:avLst/>
          </a:prstGeom>
          <a:noFill/>
        </p:spPr>
        <p:txBody>
          <a:bodyPr wrap="square" rtlCol="0">
            <a:spAutoFit/>
          </a:bodyPr>
          <a:lstStyle/>
          <a:p>
            <a:r>
              <a:rPr lang="en-US" sz="1200" b="1" dirty="0" smtClean="0"/>
              <a:t>CFNS Preliminary &amp; Final Design</a:t>
            </a:r>
            <a:endParaRPr lang="en-US" sz="1200" b="1" dirty="0"/>
          </a:p>
        </p:txBody>
      </p:sp>
      <p:sp>
        <p:nvSpPr>
          <p:cNvPr id="157" name="Rectangle 156"/>
          <p:cNvSpPr/>
          <p:nvPr/>
        </p:nvSpPr>
        <p:spPr>
          <a:xfrm>
            <a:off x="558878" y="3210971"/>
            <a:ext cx="3004737" cy="179490"/>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158" name="Rectangle 157"/>
          <p:cNvSpPr/>
          <p:nvPr/>
        </p:nvSpPr>
        <p:spPr>
          <a:xfrm>
            <a:off x="2211121" y="1851279"/>
            <a:ext cx="2866488" cy="171222"/>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cxnSp>
        <p:nvCxnSpPr>
          <p:cNvPr id="159" name="Straight Connector 158"/>
          <p:cNvCxnSpPr/>
          <p:nvPr/>
        </p:nvCxnSpPr>
        <p:spPr>
          <a:xfrm>
            <a:off x="3276095" y="1373459"/>
            <a:ext cx="2232" cy="3704292"/>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161" name="TextBox 160"/>
          <p:cNvSpPr txBox="1"/>
          <p:nvPr/>
        </p:nvSpPr>
        <p:spPr>
          <a:xfrm>
            <a:off x="6111517" y="1982320"/>
            <a:ext cx="2232714" cy="461665"/>
          </a:xfrm>
          <a:prstGeom prst="rect">
            <a:avLst/>
          </a:prstGeom>
          <a:noFill/>
        </p:spPr>
        <p:txBody>
          <a:bodyPr wrap="square" rtlCol="0">
            <a:spAutoFit/>
          </a:bodyPr>
          <a:lstStyle/>
          <a:p>
            <a:r>
              <a:rPr lang="en-US" sz="1200" b="1" dirty="0"/>
              <a:t>Cryostat </a:t>
            </a:r>
            <a:r>
              <a:rPr lang="en-US" sz="1200" b="1" dirty="0" smtClean="0"/>
              <a:t>and Cryogenics Construction</a:t>
            </a:r>
            <a:endParaRPr lang="en-US" sz="1200" b="1" dirty="0"/>
          </a:p>
        </p:txBody>
      </p:sp>
      <p:cxnSp>
        <p:nvCxnSpPr>
          <p:cNvPr id="162" name="Straight Connector 161"/>
          <p:cNvCxnSpPr/>
          <p:nvPr/>
        </p:nvCxnSpPr>
        <p:spPr>
          <a:xfrm flipH="1">
            <a:off x="1132053" y="1399253"/>
            <a:ext cx="454" cy="3678498"/>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grpSp>
        <p:nvGrpSpPr>
          <p:cNvPr id="163" name="Group 162"/>
          <p:cNvGrpSpPr/>
          <p:nvPr/>
        </p:nvGrpSpPr>
        <p:grpSpPr>
          <a:xfrm>
            <a:off x="89891" y="558824"/>
            <a:ext cx="5924909" cy="928579"/>
            <a:chOff x="-173309" y="716618"/>
            <a:chExt cx="5924909" cy="928579"/>
          </a:xfrm>
        </p:grpSpPr>
        <p:grpSp>
          <p:nvGrpSpPr>
            <p:cNvPr id="164" name="Group 163"/>
            <p:cNvGrpSpPr/>
            <p:nvPr/>
          </p:nvGrpSpPr>
          <p:grpSpPr>
            <a:xfrm>
              <a:off x="-173309" y="716618"/>
              <a:ext cx="5924909" cy="928579"/>
              <a:chOff x="-99935" y="1518757"/>
              <a:chExt cx="5924909" cy="928579"/>
            </a:xfrm>
          </p:grpSpPr>
          <p:sp>
            <p:nvSpPr>
              <p:cNvPr id="166" name="TextBox 165"/>
              <p:cNvSpPr txBox="1"/>
              <p:nvPr/>
            </p:nvSpPr>
            <p:spPr>
              <a:xfrm>
                <a:off x="2995296" y="1518757"/>
                <a:ext cx="1631364" cy="861774"/>
              </a:xfrm>
              <a:prstGeom prst="rect">
                <a:avLst/>
              </a:prstGeom>
              <a:noFill/>
            </p:spPr>
            <p:txBody>
              <a:bodyPr wrap="square" rtlCol="0">
                <a:spAutoFit/>
              </a:bodyPr>
              <a:lstStyle/>
              <a:p>
                <a:pPr algn="ctr"/>
                <a:endParaRPr lang="en-US" sz="1000" b="1" dirty="0" smtClean="0"/>
              </a:p>
              <a:p>
                <a:r>
                  <a:rPr lang="en-US" sz="1000" b="1" dirty="0" smtClean="0"/>
                  <a:t>Dec-19 </a:t>
                </a:r>
              </a:p>
              <a:p>
                <a:r>
                  <a:rPr lang="en-US" sz="1000" b="1" dirty="0" smtClean="0"/>
                  <a:t>CD-2/3c</a:t>
                </a:r>
                <a:r>
                  <a:rPr lang="en-US" sz="1000" b="1" dirty="0"/>
                  <a:t> </a:t>
                </a:r>
                <a:r>
                  <a:rPr lang="en-US" sz="1000" b="1" dirty="0" smtClean="0"/>
                  <a:t>Project </a:t>
                </a:r>
              </a:p>
              <a:p>
                <a:r>
                  <a:rPr lang="en-US" sz="1000" b="1" dirty="0" smtClean="0"/>
                  <a:t>Baseline/ Construction </a:t>
                </a:r>
              </a:p>
              <a:p>
                <a:r>
                  <a:rPr lang="en-US" sz="1000" b="1" dirty="0" smtClean="0"/>
                  <a:t>Approval</a:t>
                </a:r>
                <a:endParaRPr lang="en-US" sz="1000" b="1" dirty="0"/>
              </a:p>
            </p:txBody>
          </p:sp>
          <p:grpSp>
            <p:nvGrpSpPr>
              <p:cNvPr id="167" name="Group 68"/>
              <p:cNvGrpSpPr/>
              <p:nvPr/>
            </p:nvGrpSpPr>
            <p:grpSpPr>
              <a:xfrm>
                <a:off x="-99935" y="1592728"/>
                <a:ext cx="5924909" cy="854608"/>
                <a:chOff x="-349586" y="1341119"/>
                <a:chExt cx="5924909" cy="854608"/>
              </a:xfrm>
            </p:grpSpPr>
            <p:sp>
              <p:nvSpPr>
                <p:cNvPr id="168" name="TextBox 167"/>
                <p:cNvSpPr txBox="1"/>
                <p:nvPr/>
              </p:nvSpPr>
              <p:spPr>
                <a:xfrm>
                  <a:off x="256904" y="1341119"/>
                  <a:ext cx="1075508" cy="246221"/>
                </a:xfrm>
                <a:prstGeom prst="rect">
                  <a:avLst/>
                </a:prstGeom>
                <a:noFill/>
              </p:spPr>
              <p:txBody>
                <a:bodyPr wrap="square" rtlCol="0">
                  <a:spAutoFit/>
                </a:bodyPr>
                <a:lstStyle/>
                <a:p>
                  <a:pPr algn="ctr"/>
                  <a:endParaRPr lang="en-US" sz="1000" b="1" dirty="0"/>
                </a:p>
              </p:txBody>
            </p:sp>
            <p:sp>
              <p:nvSpPr>
                <p:cNvPr id="169" name="TextBox 168"/>
                <p:cNvSpPr txBox="1"/>
                <p:nvPr/>
              </p:nvSpPr>
              <p:spPr>
                <a:xfrm>
                  <a:off x="-349586" y="1641729"/>
                  <a:ext cx="920390" cy="553998"/>
                </a:xfrm>
                <a:prstGeom prst="rect">
                  <a:avLst/>
                </a:prstGeom>
                <a:noFill/>
              </p:spPr>
              <p:txBody>
                <a:bodyPr wrap="square" rtlCol="0">
                  <a:spAutoFit/>
                </a:bodyPr>
                <a:lstStyle/>
                <a:p>
                  <a:pPr algn="r"/>
                  <a:r>
                    <a:rPr lang="en-US" sz="1000" b="1" dirty="0" smtClean="0"/>
                    <a:t>Jul-15</a:t>
                  </a:r>
                </a:p>
                <a:p>
                  <a:pPr algn="r"/>
                  <a:r>
                    <a:rPr lang="en-US" sz="1000" b="1" dirty="0" smtClean="0"/>
                    <a:t>CD-1 Refresh</a:t>
                  </a:r>
                </a:p>
                <a:p>
                  <a:pPr algn="r"/>
                  <a:r>
                    <a:rPr lang="en-US" sz="1000" b="1" dirty="0" smtClean="0"/>
                    <a:t>Review</a:t>
                  </a:r>
                  <a:endParaRPr lang="en-US" sz="1000" b="1" dirty="0"/>
                </a:p>
              </p:txBody>
            </p:sp>
            <p:sp>
              <p:nvSpPr>
                <p:cNvPr id="170" name="TextBox 169"/>
                <p:cNvSpPr txBox="1"/>
                <p:nvPr/>
              </p:nvSpPr>
              <p:spPr>
                <a:xfrm>
                  <a:off x="4528118" y="1571715"/>
                  <a:ext cx="1047205" cy="553998"/>
                </a:xfrm>
                <a:prstGeom prst="rect">
                  <a:avLst/>
                </a:prstGeom>
                <a:noFill/>
              </p:spPr>
              <p:txBody>
                <a:bodyPr wrap="square" rtlCol="0">
                  <a:spAutoFit/>
                </a:bodyPr>
                <a:lstStyle/>
                <a:p>
                  <a:r>
                    <a:rPr lang="en-US" sz="1000" b="1" dirty="0" smtClean="0"/>
                    <a:t>Feb-23</a:t>
                  </a:r>
                </a:p>
                <a:p>
                  <a:r>
                    <a:rPr lang="en-US" sz="1000" b="1" dirty="0" smtClean="0"/>
                    <a:t>CD-4a </a:t>
                  </a:r>
                  <a:r>
                    <a:rPr lang="en-US" sz="1000" b="1" dirty="0"/>
                    <a:t>(early completion)</a:t>
                  </a:r>
                </a:p>
              </p:txBody>
            </p:sp>
          </p:grpSp>
        </p:grpSp>
        <p:sp>
          <p:nvSpPr>
            <p:cNvPr id="165" name="TextBox 164"/>
            <p:cNvSpPr txBox="1"/>
            <p:nvPr/>
          </p:nvSpPr>
          <p:spPr>
            <a:xfrm>
              <a:off x="781808" y="1191772"/>
              <a:ext cx="601495" cy="400110"/>
            </a:xfrm>
            <a:prstGeom prst="rect">
              <a:avLst/>
            </a:prstGeom>
            <a:noFill/>
          </p:spPr>
          <p:txBody>
            <a:bodyPr wrap="square" rtlCol="0">
              <a:spAutoFit/>
            </a:bodyPr>
            <a:lstStyle/>
            <a:p>
              <a:pPr algn="ctr"/>
              <a:r>
                <a:rPr lang="en-US" sz="1000" b="1" dirty="0" smtClean="0"/>
                <a:t>Jan-16</a:t>
              </a:r>
            </a:p>
            <a:p>
              <a:r>
                <a:rPr lang="en-US" sz="1000" b="1" dirty="0" smtClean="0"/>
                <a:t>CD-3a</a:t>
              </a:r>
              <a:endParaRPr lang="en-US" sz="1000" b="1" dirty="0"/>
            </a:p>
          </p:txBody>
        </p:sp>
      </p:grpSp>
      <p:sp>
        <p:nvSpPr>
          <p:cNvPr id="171" name="4-Point Star 170"/>
          <p:cNvSpPr/>
          <p:nvPr/>
        </p:nvSpPr>
        <p:spPr>
          <a:xfrm>
            <a:off x="1048545" y="5181366"/>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p:cNvSpPr txBox="1"/>
          <p:nvPr/>
        </p:nvSpPr>
        <p:spPr>
          <a:xfrm>
            <a:off x="7553419" y="884206"/>
            <a:ext cx="839191" cy="553998"/>
          </a:xfrm>
          <a:prstGeom prst="rect">
            <a:avLst/>
          </a:prstGeom>
          <a:noFill/>
        </p:spPr>
        <p:txBody>
          <a:bodyPr wrap="square" rtlCol="0">
            <a:spAutoFit/>
          </a:bodyPr>
          <a:lstStyle/>
          <a:p>
            <a:r>
              <a:rPr lang="en-US" sz="1000" b="1" dirty="0" smtClean="0"/>
              <a:t>Sep-27</a:t>
            </a:r>
          </a:p>
          <a:p>
            <a:r>
              <a:rPr lang="en-US" sz="1000" b="1" dirty="0" smtClean="0"/>
              <a:t>CD-4b (early completion)</a:t>
            </a:r>
          </a:p>
        </p:txBody>
      </p:sp>
      <p:cxnSp>
        <p:nvCxnSpPr>
          <p:cNvPr id="173" name="Straight Connector 172"/>
          <p:cNvCxnSpPr/>
          <p:nvPr/>
        </p:nvCxnSpPr>
        <p:spPr>
          <a:xfrm flipH="1">
            <a:off x="7657924" y="1425430"/>
            <a:ext cx="10370" cy="3598110"/>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174" name="4-Point Star 173"/>
          <p:cNvSpPr/>
          <p:nvPr/>
        </p:nvSpPr>
        <p:spPr>
          <a:xfrm>
            <a:off x="7572611" y="5176174"/>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457200" y="2419014"/>
            <a:ext cx="2809915" cy="178378"/>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179" name="TextBox 178"/>
          <p:cNvSpPr txBox="1"/>
          <p:nvPr/>
        </p:nvSpPr>
        <p:spPr>
          <a:xfrm>
            <a:off x="3256710" y="2363254"/>
            <a:ext cx="2564825" cy="276999"/>
          </a:xfrm>
          <a:prstGeom prst="rect">
            <a:avLst/>
          </a:prstGeom>
          <a:noFill/>
        </p:spPr>
        <p:txBody>
          <a:bodyPr wrap="square" rtlCol="0">
            <a:spAutoFit/>
          </a:bodyPr>
          <a:lstStyle/>
          <a:p>
            <a:r>
              <a:rPr lang="en-US" sz="1200" b="1" dirty="0" smtClean="0"/>
              <a:t>FD Detector Design and Prototyping </a:t>
            </a:r>
            <a:endParaRPr lang="en-US" sz="1200" b="1" dirty="0"/>
          </a:p>
        </p:txBody>
      </p:sp>
      <p:sp>
        <p:nvSpPr>
          <p:cNvPr id="180" name="Rectangle 179"/>
          <p:cNvSpPr/>
          <p:nvPr/>
        </p:nvSpPr>
        <p:spPr>
          <a:xfrm>
            <a:off x="3282864" y="2681590"/>
            <a:ext cx="3454930" cy="176348"/>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183" name="TextBox 182"/>
          <p:cNvSpPr txBox="1"/>
          <p:nvPr/>
        </p:nvSpPr>
        <p:spPr>
          <a:xfrm>
            <a:off x="6975830" y="2423647"/>
            <a:ext cx="2263858" cy="646331"/>
          </a:xfrm>
          <a:prstGeom prst="rect">
            <a:avLst/>
          </a:prstGeom>
          <a:noFill/>
        </p:spPr>
        <p:txBody>
          <a:bodyPr wrap="square" rtlCol="0">
            <a:spAutoFit/>
          </a:bodyPr>
          <a:lstStyle/>
          <a:p>
            <a:r>
              <a:rPr lang="en-US" sz="1200" b="1" dirty="0" smtClean="0"/>
              <a:t>FD Detector 1-4 Procurement assembly, installation, filling, commissioning</a:t>
            </a:r>
            <a:endParaRPr lang="en-US" sz="1200" b="1" dirty="0"/>
          </a:p>
        </p:txBody>
      </p:sp>
      <p:cxnSp>
        <p:nvCxnSpPr>
          <p:cNvPr id="184" name="Straight Connector 183"/>
          <p:cNvCxnSpPr/>
          <p:nvPr/>
        </p:nvCxnSpPr>
        <p:spPr>
          <a:xfrm flipH="1">
            <a:off x="5610757" y="5700992"/>
            <a:ext cx="3318" cy="116432"/>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185" name="TextBox 184"/>
          <p:cNvSpPr txBox="1"/>
          <p:nvPr/>
        </p:nvSpPr>
        <p:spPr>
          <a:xfrm>
            <a:off x="3611013" y="5765475"/>
            <a:ext cx="2114162" cy="246221"/>
          </a:xfrm>
          <a:prstGeom prst="rect">
            <a:avLst/>
          </a:prstGeom>
          <a:noFill/>
        </p:spPr>
        <p:txBody>
          <a:bodyPr wrap="square" rtlCol="0">
            <a:spAutoFit/>
          </a:bodyPr>
          <a:lstStyle/>
          <a:p>
            <a:pPr algn="r"/>
            <a:r>
              <a:rPr lang="en-US" sz="1000" b="1" dirty="0" smtClean="0"/>
              <a:t>LBNF at the Far Site Complete</a:t>
            </a:r>
          </a:p>
        </p:txBody>
      </p:sp>
      <p:cxnSp>
        <p:nvCxnSpPr>
          <p:cNvPr id="201" name="Straight Connector 200"/>
          <p:cNvCxnSpPr/>
          <p:nvPr/>
        </p:nvCxnSpPr>
        <p:spPr>
          <a:xfrm flipH="1">
            <a:off x="6189154" y="5705380"/>
            <a:ext cx="3318" cy="268832"/>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202" name="TextBox 201"/>
          <p:cNvSpPr txBox="1"/>
          <p:nvPr/>
        </p:nvSpPr>
        <p:spPr>
          <a:xfrm>
            <a:off x="4196940" y="5935371"/>
            <a:ext cx="2114162" cy="246221"/>
          </a:xfrm>
          <a:prstGeom prst="rect">
            <a:avLst/>
          </a:prstGeom>
          <a:noFill/>
        </p:spPr>
        <p:txBody>
          <a:bodyPr wrap="square" rtlCol="0">
            <a:spAutoFit/>
          </a:bodyPr>
          <a:lstStyle/>
          <a:p>
            <a:pPr algn="r"/>
            <a:r>
              <a:rPr lang="en-US" sz="1000" b="1" dirty="0" smtClean="0"/>
              <a:t>Detector #1 Commissioned</a:t>
            </a:r>
          </a:p>
        </p:txBody>
      </p:sp>
      <p:sp>
        <p:nvSpPr>
          <p:cNvPr id="219" name="Rectangle 218"/>
          <p:cNvSpPr/>
          <p:nvPr/>
        </p:nvSpPr>
        <p:spPr>
          <a:xfrm>
            <a:off x="872703" y="3453865"/>
            <a:ext cx="4226286" cy="191204"/>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220" name="TextBox 42"/>
          <p:cNvSpPr txBox="1"/>
          <p:nvPr/>
        </p:nvSpPr>
        <p:spPr>
          <a:xfrm>
            <a:off x="5121110" y="3370401"/>
            <a:ext cx="2650578" cy="276999"/>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r>
              <a:rPr lang="en-US" sz="1200" b="1" dirty="0" smtClean="0"/>
              <a:t>Near Detector &amp; Beamline Design</a:t>
            </a:r>
            <a:endParaRPr lang="en-US" sz="1200" b="1" dirty="0"/>
          </a:p>
        </p:txBody>
      </p:sp>
      <p:sp>
        <p:nvSpPr>
          <p:cNvPr id="221" name="Rectangle 220"/>
          <p:cNvSpPr/>
          <p:nvPr/>
        </p:nvSpPr>
        <p:spPr>
          <a:xfrm>
            <a:off x="2499015" y="3745209"/>
            <a:ext cx="3790611" cy="180955"/>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222" name="TextBox 44"/>
          <p:cNvSpPr txBox="1"/>
          <p:nvPr/>
        </p:nvSpPr>
        <p:spPr>
          <a:xfrm>
            <a:off x="6237757" y="3608614"/>
            <a:ext cx="2860483" cy="276999"/>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r>
              <a:rPr lang="en-US" sz="1200" b="1" dirty="0" smtClean="0"/>
              <a:t>Near Detector Procurement and Assembly </a:t>
            </a:r>
            <a:endParaRPr lang="en-US" sz="1200" b="1" dirty="0"/>
          </a:p>
        </p:txBody>
      </p:sp>
      <p:sp>
        <p:nvSpPr>
          <p:cNvPr id="223" name="TextBox 64"/>
          <p:cNvSpPr txBox="1"/>
          <p:nvPr/>
        </p:nvSpPr>
        <p:spPr>
          <a:xfrm>
            <a:off x="7132214" y="4380493"/>
            <a:ext cx="2886156" cy="46166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r>
              <a:rPr lang="en-US" sz="1200" b="1" dirty="0" smtClean="0"/>
              <a:t>N.D. Hall &amp; Install </a:t>
            </a:r>
            <a:r>
              <a:rPr lang="en-US" sz="1200" b="1" dirty="0"/>
              <a:t>of Near </a:t>
            </a:r>
            <a:endParaRPr lang="en-US" sz="1200" b="1" dirty="0" smtClean="0"/>
          </a:p>
          <a:p>
            <a:r>
              <a:rPr lang="en-US" sz="1200" b="1" dirty="0" smtClean="0"/>
              <a:t>Detector in Hall</a:t>
            </a:r>
            <a:endParaRPr lang="en-US" sz="1200" b="1" dirty="0"/>
          </a:p>
        </p:txBody>
      </p:sp>
      <p:sp>
        <p:nvSpPr>
          <p:cNvPr id="224" name="TextBox 70"/>
          <p:cNvSpPr txBox="1"/>
          <p:nvPr/>
        </p:nvSpPr>
        <p:spPr>
          <a:xfrm>
            <a:off x="7344902" y="4818201"/>
            <a:ext cx="1387513" cy="276999"/>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r>
              <a:rPr lang="en-US" sz="1200" b="1" dirty="0" smtClean="0"/>
              <a:t>ND Commissioning</a:t>
            </a:r>
            <a:endParaRPr lang="en-US" sz="1200" b="1" dirty="0"/>
          </a:p>
        </p:txBody>
      </p:sp>
      <p:sp>
        <p:nvSpPr>
          <p:cNvPr id="225" name="Rectangle 224"/>
          <p:cNvSpPr/>
          <p:nvPr/>
        </p:nvSpPr>
        <p:spPr>
          <a:xfrm>
            <a:off x="7132215" y="4856655"/>
            <a:ext cx="256032" cy="164592"/>
          </a:xfrm>
          <a:prstGeom prst="rect">
            <a:avLst/>
          </a:prstGeom>
          <a:solidFill>
            <a:schemeClr val="bg2">
              <a:lumMod val="5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226" name="Rectangle 225"/>
          <p:cNvSpPr/>
          <p:nvPr/>
        </p:nvSpPr>
        <p:spPr>
          <a:xfrm>
            <a:off x="5233764" y="4475247"/>
            <a:ext cx="1876177" cy="219774"/>
          </a:xfrm>
          <a:prstGeom prst="rect">
            <a:avLst/>
          </a:prstGeom>
          <a:solidFill>
            <a:schemeClr val="accent4">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cxnSp>
        <p:nvCxnSpPr>
          <p:cNvPr id="227" name="Straight Connector 226"/>
          <p:cNvCxnSpPr/>
          <p:nvPr/>
        </p:nvCxnSpPr>
        <p:spPr>
          <a:xfrm>
            <a:off x="6544429" y="5731229"/>
            <a:ext cx="4478" cy="30522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231" name="TextBox 230"/>
          <p:cNvSpPr txBox="1"/>
          <p:nvPr/>
        </p:nvSpPr>
        <p:spPr>
          <a:xfrm>
            <a:off x="2937932" y="6104028"/>
            <a:ext cx="3753501" cy="246221"/>
          </a:xfrm>
          <a:prstGeom prst="rect">
            <a:avLst/>
          </a:prstGeom>
          <a:noFill/>
        </p:spPr>
        <p:txBody>
          <a:bodyPr wrap="square" rtlCol="0">
            <a:spAutoFit/>
          </a:bodyPr>
          <a:lstStyle/>
          <a:p>
            <a:pPr algn="r"/>
            <a:r>
              <a:rPr lang="en-US" sz="1000" b="1" dirty="0" smtClean="0"/>
              <a:t>LBNF at the Near Site Complete – Beamline Components Installed</a:t>
            </a:r>
          </a:p>
        </p:txBody>
      </p:sp>
      <p:cxnSp>
        <p:nvCxnSpPr>
          <p:cNvPr id="234" name="Straight Connector 233"/>
          <p:cNvCxnSpPr/>
          <p:nvPr/>
        </p:nvCxnSpPr>
        <p:spPr>
          <a:xfrm>
            <a:off x="2342746" y="1464675"/>
            <a:ext cx="13219" cy="3613076"/>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235" name="4-Point Star 234"/>
          <p:cNvSpPr/>
          <p:nvPr/>
        </p:nvSpPr>
        <p:spPr>
          <a:xfrm>
            <a:off x="2271735" y="5249643"/>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Box 235"/>
          <p:cNvSpPr txBox="1"/>
          <p:nvPr/>
        </p:nvSpPr>
        <p:spPr>
          <a:xfrm>
            <a:off x="2196044" y="1087922"/>
            <a:ext cx="1823060" cy="400110"/>
          </a:xfrm>
          <a:prstGeom prst="rect">
            <a:avLst/>
          </a:prstGeom>
          <a:noFill/>
        </p:spPr>
        <p:txBody>
          <a:bodyPr wrap="square" rtlCol="0">
            <a:spAutoFit/>
          </a:bodyPr>
          <a:lstStyle/>
          <a:p>
            <a:r>
              <a:rPr lang="en-US" sz="1000" b="1" dirty="0" smtClean="0"/>
              <a:t>May-18</a:t>
            </a:r>
          </a:p>
          <a:p>
            <a:r>
              <a:rPr lang="en-US" sz="1000" b="1" dirty="0" smtClean="0"/>
              <a:t>CD-3b</a:t>
            </a:r>
          </a:p>
        </p:txBody>
      </p:sp>
      <p:sp>
        <p:nvSpPr>
          <p:cNvPr id="237" name="Rectangle 236"/>
          <p:cNvSpPr/>
          <p:nvPr/>
        </p:nvSpPr>
        <p:spPr>
          <a:xfrm>
            <a:off x="457200" y="1606790"/>
            <a:ext cx="3370949" cy="164592"/>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238" name="TextBox 237"/>
          <p:cNvSpPr txBox="1"/>
          <p:nvPr/>
        </p:nvSpPr>
        <p:spPr>
          <a:xfrm>
            <a:off x="3818983" y="1564761"/>
            <a:ext cx="2263858" cy="276999"/>
          </a:xfrm>
          <a:prstGeom prst="rect">
            <a:avLst/>
          </a:prstGeom>
          <a:noFill/>
        </p:spPr>
        <p:txBody>
          <a:bodyPr wrap="square" rtlCol="0">
            <a:spAutoFit/>
          </a:bodyPr>
          <a:lstStyle/>
          <a:p>
            <a:r>
              <a:rPr lang="en-US" sz="1200" b="1" dirty="0" smtClean="0"/>
              <a:t>CFFS Preliminary &amp; Final Design</a:t>
            </a:r>
            <a:endParaRPr lang="en-US" sz="1200" b="1" dirty="0"/>
          </a:p>
        </p:txBody>
      </p:sp>
      <p:sp>
        <p:nvSpPr>
          <p:cNvPr id="239" name="Rectangle 238"/>
          <p:cNvSpPr/>
          <p:nvPr/>
        </p:nvSpPr>
        <p:spPr>
          <a:xfrm>
            <a:off x="6560246" y="4485248"/>
            <a:ext cx="543325" cy="203578"/>
          </a:xfrm>
          <a:prstGeom prst="rect">
            <a:avLst/>
          </a:prstGeom>
          <a:solidFill>
            <a:schemeClr val="bg2">
              <a:lumMod val="5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240" name="Rectangle 239"/>
          <p:cNvSpPr/>
          <p:nvPr/>
        </p:nvSpPr>
        <p:spPr>
          <a:xfrm>
            <a:off x="2460470" y="4087453"/>
            <a:ext cx="4138963" cy="238032"/>
          </a:xfrm>
          <a:prstGeom prst="rect">
            <a:avLst/>
          </a:prstGeom>
          <a:solidFill>
            <a:schemeClr val="accent4">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245" name="Rectangle 244"/>
          <p:cNvSpPr/>
          <p:nvPr/>
        </p:nvSpPr>
        <p:spPr>
          <a:xfrm>
            <a:off x="5392918" y="4099114"/>
            <a:ext cx="1194826" cy="211368"/>
          </a:xfrm>
          <a:prstGeom prst="rect">
            <a:avLst/>
          </a:prstGeom>
          <a:solidFill>
            <a:schemeClr val="bg1">
              <a:lumMod val="6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247" name="TextBox 64"/>
          <p:cNvSpPr txBox="1"/>
          <p:nvPr/>
        </p:nvSpPr>
        <p:spPr>
          <a:xfrm>
            <a:off x="6715942" y="3993735"/>
            <a:ext cx="2886156" cy="46166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r>
              <a:rPr lang="en-US" sz="1200" b="1" dirty="0" smtClean="0"/>
              <a:t>Beamline Conventional Facilities and Component Installation</a:t>
            </a:r>
            <a:endParaRPr lang="en-US" sz="1200" b="1" dirty="0"/>
          </a:p>
        </p:txBody>
      </p:sp>
      <p:sp>
        <p:nvSpPr>
          <p:cNvPr id="248" name="Rectangle 247"/>
          <p:cNvSpPr/>
          <p:nvPr/>
        </p:nvSpPr>
        <p:spPr>
          <a:xfrm>
            <a:off x="371880" y="6164716"/>
            <a:ext cx="804714" cy="124844"/>
          </a:xfrm>
          <a:prstGeom prst="rect">
            <a:avLst/>
          </a:prstGeom>
          <a:solidFill>
            <a:schemeClr val="accent4">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249" name="TextBox 248"/>
          <p:cNvSpPr txBox="1"/>
          <p:nvPr/>
        </p:nvSpPr>
        <p:spPr>
          <a:xfrm>
            <a:off x="1154362" y="5697213"/>
            <a:ext cx="1852504" cy="246221"/>
          </a:xfrm>
          <a:prstGeom prst="rect">
            <a:avLst/>
          </a:prstGeom>
          <a:noFill/>
        </p:spPr>
        <p:txBody>
          <a:bodyPr wrap="square" rtlCol="0">
            <a:spAutoFit/>
          </a:bodyPr>
          <a:lstStyle/>
          <a:p>
            <a:r>
              <a:rPr lang="en-US" sz="1000" b="1" dirty="0" smtClean="0"/>
              <a:t>Beamline Installation</a:t>
            </a:r>
            <a:endParaRPr lang="en-US" sz="1000" b="1" dirty="0"/>
          </a:p>
        </p:txBody>
      </p:sp>
      <p:sp>
        <p:nvSpPr>
          <p:cNvPr id="250" name="TextBox 249"/>
          <p:cNvSpPr txBox="1"/>
          <p:nvPr/>
        </p:nvSpPr>
        <p:spPr>
          <a:xfrm>
            <a:off x="1143111" y="6078224"/>
            <a:ext cx="2652059" cy="246221"/>
          </a:xfrm>
          <a:prstGeom prst="rect">
            <a:avLst/>
          </a:prstGeom>
          <a:noFill/>
        </p:spPr>
        <p:txBody>
          <a:bodyPr wrap="square" rtlCol="0">
            <a:spAutoFit/>
          </a:bodyPr>
          <a:lstStyle/>
          <a:p>
            <a:r>
              <a:rPr lang="en-US" sz="1000" b="1" dirty="0" smtClean="0"/>
              <a:t>NSCF Installation</a:t>
            </a:r>
            <a:endParaRPr lang="en-US" sz="1000" b="1" dirty="0"/>
          </a:p>
        </p:txBody>
      </p:sp>
      <p:sp>
        <p:nvSpPr>
          <p:cNvPr id="251" name="Rectangle 250"/>
          <p:cNvSpPr/>
          <p:nvPr/>
        </p:nvSpPr>
        <p:spPr>
          <a:xfrm>
            <a:off x="381862" y="5961369"/>
            <a:ext cx="804714" cy="124844"/>
          </a:xfrm>
          <a:prstGeom prst="rect">
            <a:avLst/>
          </a:prstGeom>
          <a:solidFill>
            <a:schemeClr val="bg2">
              <a:lumMod val="5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252" name="Rectangle 251"/>
          <p:cNvSpPr/>
          <p:nvPr/>
        </p:nvSpPr>
        <p:spPr>
          <a:xfrm>
            <a:off x="371880" y="5774149"/>
            <a:ext cx="804714" cy="124844"/>
          </a:xfrm>
          <a:prstGeom prst="rect">
            <a:avLst/>
          </a:prstGeom>
          <a:solidFill>
            <a:schemeClr val="bg1">
              <a:lumMod val="6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253" name="TextBox 252"/>
          <p:cNvSpPr txBox="1"/>
          <p:nvPr/>
        </p:nvSpPr>
        <p:spPr>
          <a:xfrm>
            <a:off x="1151817" y="5893831"/>
            <a:ext cx="2652059" cy="246221"/>
          </a:xfrm>
          <a:prstGeom prst="rect">
            <a:avLst/>
          </a:prstGeom>
          <a:noFill/>
        </p:spPr>
        <p:txBody>
          <a:bodyPr wrap="square" rtlCol="0">
            <a:spAutoFit/>
          </a:bodyPr>
          <a:lstStyle/>
          <a:p>
            <a:r>
              <a:rPr lang="en-US" sz="1000" b="1" dirty="0" smtClean="0"/>
              <a:t>Near Detector Installation</a:t>
            </a:r>
            <a:endParaRPr lang="en-US" sz="1000" b="1" dirty="0"/>
          </a:p>
        </p:txBody>
      </p:sp>
      <p:sp>
        <p:nvSpPr>
          <p:cNvPr id="101" name="TextBox 100"/>
          <p:cNvSpPr txBox="1"/>
          <p:nvPr/>
        </p:nvSpPr>
        <p:spPr>
          <a:xfrm>
            <a:off x="6276301" y="-77069"/>
            <a:ext cx="2815016" cy="923330"/>
          </a:xfrm>
          <a:prstGeom prst="rect">
            <a:avLst/>
          </a:prstGeom>
          <a:noFill/>
        </p:spPr>
        <p:txBody>
          <a:bodyPr wrap="square" rtlCol="0">
            <a:spAutoFit/>
          </a:bodyPr>
          <a:lstStyle/>
          <a:p>
            <a:r>
              <a:rPr lang="en-US" b="1" dirty="0" smtClean="0">
                <a:solidFill>
                  <a:srgbClr val="FF0000"/>
                </a:solidFill>
              </a:rPr>
              <a:t>SCHEDULE CONTINGENCY: </a:t>
            </a:r>
          </a:p>
          <a:p>
            <a:r>
              <a:rPr lang="en-US" b="1" dirty="0" smtClean="0">
                <a:solidFill>
                  <a:srgbClr val="FF0000"/>
                </a:solidFill>
              </a:rPr>
              <a:t>24 months on CD-4a</a:t>
            </a:r>
            <a:endParaRPr lang="en-US" b="1" dirty="0">
              <a:solidFill>
                <a:srgbClr val="FF0000"/>
              </a:solidFill>
            </a:endParaRPr>
          </a:p>
          <a:p>
            <a:r>
              <a:rPr lang="en-US" b="1" dirty="0" smtClean="0">
                <a:solidFill>
                  <a:srgbClr val="FF0000"/>
                </a:solidFill>
              </a:rPr>
              <a:t>31 months on CD-4b</a:t>
            </a:r>
            <a:endParaRPr lang="en-US" b="1" dirty="0">
              <a:solidFill>
                <a:srgbClr val="FF0000"/>
              </a:solidFill>
            </a:endParaRPr>
          </a:p>
        </p:txBody>
      </p:sp>
      <p:cxnSp>
        <p:nvCxnSpPr>
          <p:cNvPr id="102" name="Straight Connector 101"/>
          <p:cNvCxnSpPr/>
          <p:nvPr/>
        </p:nvCxnSpPr>
        <p:spPr>
          <a:xfrm>
            <a:off x="6182117" y="1413230"/>
            <a:ext cx="4514" cy="3674294"/>
          </a:xfrm>
          <a:prstGeom prst="line">
            <a:avLst/>
          </a:prstGeom>
          <a:ln>
            <a:solidFill>
              <a:srgbClr val="FF0000"/>
            </a:solidFill>
            <a:prstDash val="solid"/>
          </a:ln>
        </p:spPr>
        <p:style>
          <a:lnRef idx="1">
            <a:schemeClr val="dk1"/>
          </a:lnRef>
          <a:fillRef idx="0">
            <a:schemeClr val="dk1"/>
          </a:fillRef>
          <a:effectRef idx="0">
            <a:schemeClr val="dk1"/>
          </a:effectRef>
          <a:fontRef idx="minor">
            <a:schemeClr val="tx1"/>
          </a:fontRef>
        </p:style>
      </p:cxnSp>
      <p:sp>
        <p:nvSpPr>
          <p:cNvPr id="103" name="TextBox 102"/>
          <p:cNvSpPr txBox="1"/>
          <p:nvPr/>
        </p:nvSpPr>
        <p:spPr>
          <a:xfrm>
            <a:off x="5946046" y="1009047"/>
            <a:ext cx="1047205" cy="400110"/>
          </a:xfrm>
          <a:prstGeom prst="rect">
            <a:avLst/>
          </a:prstGeom>
          <a:noFill/>
        </p:spPr>
        <p:txBody>
          <a:bodyPr wrap="square" rtlCol="0">
            <a:spAutoFit/>
          </a:bodyPr>
          <a:lstStyle/>
          <a:p>
            <a:r>
              <a:rPr lang="en-US" sz="1000" b="1" dirty="0" smtClean="0">
                <a:solidFill>
                  <a:srgbClr val="FF0000"/>
                </a:solidFill>
              </a:rPr>
              <a:t>Feb-25</a:t>
            </a:r>
          </a:p>
          <a:p>
            <a:r>
              <a:rPr lang="en-US" sz="1000" b="1" dirty="0" smtClean="0">
                <a:solidFill>
                  <a:srgbClr val="FF0000"/>
                </a:solidFill>
              </a:rPr>
              <a:t>DOE CD-4a</a:t>
            </a:r>
            <a:endParaRPr lang="en-US" sz="1000" b="1" dirty="0">
              <a:solidFill>
                <a:srgbClr val="FF0000"/>
              </a:solidFill>
            </a:endParaRPr>
          </a:p>
        </p:txBody>
      </p:sp>
      <p:cxnSp>
        <p:nvCxnSpPr>
          <p:cNvPr id="7" name="Straight Arrow Connector 6"/>
          <p:cNvCxnSpPr/>
          <p:nvPr/>
        </p:nvCxnSpPr>
        <p:spPr>
          <a:xfrm>
            <a:off x="5121110" y="1494014"/>
            <a:ext cx="1037707"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8875502" y="1420598"/>
            <a:ext cx="4514" cy="3674294"/>
          </a:xfrm>
          <a:prstGeom prst="line">
            <a:avLst/>
          </a:prstGeom>
          <a:ln>
            <a:solidFill>
              <a:srgbClr val="FF0000"/>
            </a:solidFill>
            <a:prstDash val="solid"/>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8413057" y="1039774"/>
            <a:ext cx="1047205" cy="400110"/>
          </a:xfrm>
          <a:prstGeom prst="rect">
            <a:avLst/>
          </a:prstGeom>
          <a:noFill/>
        </p:spPr>
        <p:txBody>
          <a:bodyPr wrap="square" rtlCol="0">
            <a:spAutoFit/>
          </a:bodyPr>
          <a:lstStyle/>
          <a:p>
            <a:r>
              <a:rPr lang="en-US" sz="1000" b="1" dirty="0" smtClean="0">
                <a:solidFill>
                  <a:srgbClr val="FF0000"/>
                </a:solidFill>
              </a:rPr>
              <a:t>Apr-30</a:t>
            </a:r>
          </a:p>
          <a:p>
            <a:r>
              <a:rPr lang="en-US" sz="1000" b="1" dirty="0" smtClean="0">
                <a:solidFill>
                  <a:srgbClr val="FF0000"/>
                </a:solidFill>
              </a:rPr>
              <a:t>DOE CD-4b</a:t>
            </a:r>
            <a:endParaRPr lang="en-US" sz="1000" b="1" dirty="0">
              <a:solidFill>
                <a:srgbClr val="FF0000"/>
              </a:solidFill>
            </a:endParaRPr>
          </a:p>
        </p:txBody>
      </p:sp>
      <p:cxnSp>
        <p:nvCxnSpPr>
          <p:cNvPr id="116" name="Straight Arrow Connector 115"/>
          <p:cNvCxnSpPr/>
          <p:nvPr/>
        </p:nvCxnSpPr>
        <p:spPr>
          <a:xfrm>
            <a:off x="7689674" y="1513581"/>
            <a:ext cx="1161251"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1" name="Rectangle 180"/>
          <p:cNvSpPr/>
          <p:nvPr/>
        </p:nvSpPr>
        <p:spPr>
          <a:xfrm>
            <a:off x="3491663" y="2775440"/>
            <a:ext cx="3528937" cy="191035"/>
          </a:xfrm>
          <a:prstGeom prst="rect">
            <a:avLst/>
          </a:prstGeom>
          <a:pattFill prst="wdUpDiag">
            <a:fgClr>
              <a:schemeClr val="accent1">
                <a:lumMod val="40000"/>
                <a:lumOff val="60000"/>
              </a:schemeClr>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Tree>
    <p:extLst>
      <p:ext uri="{BB962C8B-B14F-4D97-AF65-F5344CB8AC3E}">
        <p14:creationId xmlns:p14="http://schemas.microsoft.com/office/powerpoint/2010/main" val="13898365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Timeliness is important</a:t>
            </a:r>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21</a:t>
            </a:fld>
            <a:endParaRPr lang="en-US" dirty="0"/>
          </a:p>
        </p:txBody>
      </p:sp>
      <p:pic>
        <p:nvPicPr>
          <p:cNvPr id="7" name="Picture 6"/>
          <p:cNvPicPr>
            <a:picLocks noChangeAspect="1"/>
          </p:cNvPicPr>
          <p:nvPr/>
        </p:nvPicPr>
        <p:blipFill>
          <a:blip r:embed="rId2"/>
          <a:stretch>
            <a:fillRect/>
          </a:stretch>
        </p:blipFill>
        <p:spPr>
          <a:xfrm>
            <a:off x="915704" y="839663"/>
            <a:ext cx="7412038" cy="5709370"/>
          </a:xfrm>
          <a:prstGeom prst="rect">
            <a:avLst/>
          </a:prstGeom>
        </p:spPr>
      </p:pic>
    </p:spTree>
    <p:extLst>
      <p:ext uri="{BB962C8B-B14F-4D97-AF65-F5344CB8AC3E}">
        <p14:creationId xmlns:p14="http://schemas.microsoft.com/office/powerpoint/2010/main" val="1557736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Strategic Risk of Not Filling the Capability Gap</a:t>
            </a:r>
            <a:endParaRPr lang="en-US" dirty="0"/>
          </a:p>
        </p:txBody>
      </p:sp>
      <p:sp>
        <p:nvSpPr>
          <p:cNvPr id="7" name="Content Placeholder 6"/>
          <p:cNvSpPr>
            <a:spLocks noGrp="1"/>
          </p:cNvSpPr>
          <p:nvPr>
            <p:ph idx="1"/>
          </p:nvPr>
        </p:nvSpPr>
        <p:spPr>
          <a:xfrm>
            <a:off x="228600" y="1043046"/>
            <a:ext cx="8672513" cy="4987867"/>
          </a:xfrm>
        </p:spPr>
        <p:txBody>
          <a:bodyPr/>
          <a:lstStyle/>
          <a:p>
            <a:r>
              <a:rPr lang="en-US" dirty="0" smtClean="0"/>
              <a:t>The Fermilab complex, when fully operational at 700kW does not allow for a timely execution of the neutrino science program that is proposed (LBNF/DUNE)</a:t>
            </a:r>
          </a:p>
          <a:p>
            <a:pPr lvl="1"/>
            <a:r>
              <a:rPr lang="en-US" dirty="0" smtClean="0"/>
              <a:t>Additionally, by 2021 the accelerator complex will be 50 years old</a:t>
            </a:r>
          </a:p>
          <a:p>
            <a:r>
              <a:rPr lang="en-US" dirty="0" smtClean="0"/>
              <a:t>The proposed Hyper-K experiment in Japan is complimentary to the DUNE experiment, and execution of both would provide an outstanding attack on the open neutrino questions.</a:t>
            </a:r>
          </a:p>
          <a:p>
            <a:r>
              <a:rPr lang="en-US" dirty="0" smtClean="0"/>
              <a:t>If a timely solution to the proton power problem is not realized, the DUNE experiment risks missing the opportunity for significant scientific discovery  </a:t>
            </a:r>
            <a:endParaRPr lang="en-US" dirty="0"/>
          </a:p>
        </p:txBody>
      </p:sp>
      <p:sp>
        <p:nvSpPr>
          <p:cNvPr id="3" name="Date Placeholder 2"/>
          <p:cNvSpPr>
            <a:spLocks noGrp="1"/>
          </p:cNvSpPr>
          <p:nvPr>
            <p:ph type="dt" sz="half" idx="10"/>
          </p:nvPr>
        </p:nvSpPr>
        <p:spPr/>
        <p:txBody>
          <a:bodyPr/>
          <a:lstStyle/>
          <a:p>
            <a:r>
              <a:rPr lang="en-US" smtClean="0"/>
              <a:t>6/16/15</a:t>
            </a:r>
            <a:endParaRPr lang="en-US"/>
          </a:p>
        </p:txBody>
      </p:sp>
      <p:sp>
        <p:nvSpPr>
          <p:cNvPr id="4" name="Footer Placeholder 3"/>
          <p:cNvSpPr>
            <a:spLocks noGrp="1"/>
          </p:cNvSpPr>
          <p:nvPr>
            <p:ph type="ftr" sz="quarter" idx="11"/>
          </p:nvPr>
        </p:nvSpPr>
        <p:spPr/>
        <p:txBody>
          <a:bodyPr/>
          <a:lstStyle/>
          <a:p>
            <a:r>
              <a:rPr lang="en-US" smtClean="0"/>
              <a:t>R. Rameika | PIP-II Mission Need</a:t>
            </a:r>
            <a:endParaRPr lang="en-US"/>
          </a:p>
        </p:txBody>
      </p:sp>
      <p:sp>
        <p:nvSpPr>
          <p:cNvPr id="5" name="Slide Number Placeholder 4"/>
          <p:cNvSpPr>
            <a:spLocks noGrp="1"/>
          </p:cNvSpPr>
          <p:nvPr>
            <p:ph type="sldNum" sz="quarter" idx="12"/>
          </p:nvPr>
        </p:nvSpPr>
        <p:spPr/>
        <p:txBody>
          <a:bodyPr/>
          <a:lstStyle/>
          <a:p>
            <a:fld id="{36E1FB78-BEA6-4348-BBF9-5C4AFE711D85}" type="slidenum">
              <a:rPr lang="en-US" smtClean="0"/>
              <a:pPr/>
              <a:t>22</a:t>
            </a:fld>
            <a:endParaRPr lang="en-US"/>
          </a:p>
        </p:txBody>
      </p:sp>
    </p:spTree>
    <p:extLst>
      <p:ext uri="{BB962C8B-B14F-4D97-AF65-F5344CB8AC3E}">
        <p14:creationId xmlns:p14="http://schemas.microsoft.com/office/powerpoint/2010/main" val="2742813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accelerator complex supports a diverse program</a:t>
            </a:r>
            <a:endParaRPr lang="en-US" dirty="0"/>
          </a:p>
        </p:txBody>
      </p:sp>
      <p:sp>
        <p:nvSpPr>
          <p:cNvPr id="3" name="Content Placeholder 2"/>
          <p:cNvSpPr>
            <a:spLocks noGrp="1"/>
          </p:cNvSpPr>
          <p:nvPr>
            <p:ph idx="1"/>
          </p:nvPr>
        </p:nvSpPr>
        <p:spPr>
          <a:xfrm>
            <a:off x="228600" y="1043046"/>
            <a:ext cx="2426575" cy="4987867"/>
          </a:xfrm>
        </p:spPr>
        <p:txBody>
          <a:bodyPr/>
          <a:lstStyle/>
          <a:p>
            <a:r>
              <a:rPr lang="en-US" dirty="0" smtClean="0"/>
              <a:t>Neutrinos</a:t>
            </a:r>
          </a:p>
          <a:p>
            <a:pPr lvl="1"/>
            <a:r>
              <a:rPr lang="en-US" dirty="0" err="1" smtClean="0"/>
              <a:t>NuMI</a:t>
            </a:r>
            <a:endParaRPr lang="en-US" dirty="0" smtClean="0"/>
          </a:p>
          <a:p>
            <a:pPr lvl="1"/>
            <a:r>
              <a:rPr lang="en-US" dirty="0" smtClean="0"/>
              <a:t>BNB</a:t>
            </a:r>
          </a:p>
          <a:p>
            <a:r>
              <a:rPr lang="en-US" dirty="0" err="1" smtClean="0"/>
              <a:t>Muons</a:t>
            </a:r>
            <a:endParaRPr lang="en-US" dirty="0" smtClean="0"/>
          </a:p>
          <a:p>
            <a:pPr lvl="1"/>
            <a:r>
              <a:rPr lang="en-US" dirty="0"/>
              <a:t>g</a:t>
            </a:r>
            <a:r>
              <a:rPr lang="en-US" dirty="0" smtClean="0"/>
              <a:t>-2</a:t>
            </a:r>
          </a:p>
          <a:p>
            <a:pPr lvl="1"/>
            <a:r>
              <a:rPr lang="en-US" dirty="0" smtClean="0"/>
              <a:t>Mu2e</a:t>
            </a:r>
          </a:p>
          <a:p>
            <a:r>
              <a:rPr lang="en-US" dirty="0" smtClean="0"/>
              <a:t>Test beams</a:t>
            </a:r>
          </a:p>
          <a:p>
            <a:r>
              <a:rPr lang="en-US" dirty="0" smtClean="0"/>
              <a:t>Fixed Target</a:t>
            </a:r>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23</a:t>
            </a:fld>
            <a:endParaRPr lang="en-US" dirty="0"/>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061" y="1043045"/>
            <a:ext cx="6646339" cy="498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806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Short-baseline Neutrino Program</a:t>
            </a:r>
            <a:endParaRPr lang="en-US" sz="2800" dirty="0"/>
          </a:p>
        </p:txBody>
      </p:sp>
      <p:sp>
        <p:nvSpPr>
          <p:cNvPr id="6" name="Content Placeholder 5"/>
          <p:cNvSpPr>
            <a:spLocks noGrp="1"/>
          </p:cNvSpPr>
          <p:nvPr>
            <p:ph idx="1"/>
          </p:nvPr>
        </p:nvSpPr>
        <p:spPr>
          <a:xfrm>
            <a:off x="228600" y="1043047"/>
            <a:ext cx="8672513" cy="1552630"/>
          </a:xfrm>
        </p:spPr>
        <p:txBody>
          <a:bodyPr/>
          <a:lstStyle/>
          <a:p>
            <a:r>
              <a:rPr lang="en-US" b="1" dirty="0" smtClean="0"/>
              <a:t>P5 Recommendation </a:t>
            </a:r>
            <a:r>
              <a:rPr lang="en-US" b="1" dirty="0"/>
              <a:t>12</a:t>
            </a:r>
            <a:r>
              <a:rPr lang="en-US" dirty="0"/>
              <a:t>: In collaboration with international partners, develop a coherent short- and long-baseline neutrino program hosted at Fermilab.</a:t>
            </a:r>
          </a:p>
          <a:p>
            <a:pPr marL="0" indent="0">
              <a:buNone/>
            </a:pPr>
            <a:r>
              <a:rPr lang="en-US" dirty="0"/>
              <a:t> </a:t>
            </a:r>
          </a:p>
          <a:p>
            <a:endParaRPr lang="en-US" dirty="0"/>
          </a:p>
        </p:txBody>
      </p:sp>
      <p:sp>
        <p:nvSpPr>
          <p:cNvPr id="3" name="Date Placeholder 2"/>
          <p:cNvSpPr>
            <a:spLocks noGrp="1"/>
          </p:cNvSpPr>
          <p:nvPr>
            <p:ph type="dt" sz="half" idx="10"/>
          </p:nvPr>
        </p:nvSpPr>
        <p:spPr/>
        <p:txBody>
          <a:bodyPr/>
          <a:lstStyle/>
          <a:p>
            <a:r>
              <a:rPr lang="en-US" smtClean="0"/>
              <a:t>6/16/15</a:t>
            </a:r>
            <a:endParaRPr lang="en-US"/>
          </a:p>
        </p:txBody>
      </p:sp>
      <p:sp>
        <p:nvSpPr>
          <p:cNvPr id="4" name="Footer Placeholder 3"/>
          <p:cNvSpPr>
            <a:spLocks noGrp="1"/>
          </p:cNvSpPr>
          <p:nvPr>
            <p:ph type="ftr" sz="quarter" idx="11"/>
          </p:nvPr>
        </p:nvSpPr>
        <p:spPr/>
        <p:txBody>
          <a:bodyPr/>
          <a:lstStyle/>
          <a:p>
            <a:r>
              <a:rPr lang="en-US" smtClean="0"/>
              <a:t>R. Rameika | PIP-II Mission Need</a:t>
            </a:r>
            <a:endParaRPr lang="en-US"/>
          </a:p>
        </p:txBody>
      </p:sp>
      <p:sp>
        <p:nvSpPr>
          <p:cNvPr id="5" name="Slide Number Placeholder 4"/>
          <p:cNvSpPr>
            <a:spLocks noGrp="1"/>
          </p:cNvSpPr>
          <p:nvPr>
            <p:ph type="sldNum" sz="quarter" idx="12"/>
          </p:nvPr>
        </p:nvSpPr>
        <p:spPr/>
        <p:txBody>
          <a:bodyPr/>
          <a:lstStyle/>
          <a:p>
            <a:fld id="{36E1FB78-BEA6-4348-BBF9-5C4AFE711D85}" type="slidenum">
              <a:rPr lang="en-US" smtClean="0"/>
              <a:pPr/>
              <a:t>24</a:t>
            </a:fld>
            <a:endParaRPr lang="en-US"/>
          </a:p>
        </p:txBody>
      </p:sp>
      <p:pic>
        <p:nvPicPr>
          <p:cNvPr id="7" name="Picture 6" descr="Aerial Diagram (low 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99" y="2805689"/>
            <a:ext cx="8762801" cy="3266291"/>
          </a:xfrm>
          <a:prstGeom prst="rect">
            <a:avLst/>
          </a:prstGeom>
        </p:spPr>
      </p:pic>
      <p:sp>
        <p:nvSpPr>
          <p:cNvPr id="8" name="TextBox 7"/>
          <p:cNvSpPr txBox="1"/>
          <p:nvPr/>
        </p:nvSpPr>
        <p:spPr>
          <a:xfrm>
            <a:off x="620247" y="2152829"/>
            <a:ext cx="7821372" cy="461665"/>
          </a:xfrm>
          <a:prstGeom prst="rect">
            <a:avLst/>
          </a:prstGeom>
          <a:noFill/>
        </p:spPr>
        <p:txBody>
          <a:bodyPr wrap="none" rtlCol="0">
            <a:spAutoFit/>
          </a:bodyPr>
          <a:lstStyle/>
          <a:p>
            <a:r>
              <a:rPr lang="en-US" dirty="0" smtClean="0"/>
              <a:t>3 detector </a:t>
            </a:r>
            <a:r>
              <a:rPr lang="en-US" dirty="0" err="1" smtClean="0"/>
              <a:t>LArTPC</a:t>
            </a:r>
            <a:r>
              <a:rPr lang="en-US" dirty="0" smtClean="0"/>
              <a:t> program using the Booster Neutrino Beam</a:t>
            </a:r>
            <a:endParaRPr lang="en-US" dirty="0"/>
          </a:p>
        </p:txBody>
      </p:sp>
      <p:sp>
        <p:nvSpPr>
          <p:cNvPr id="9" name="TextBox 8"/>
          <p:cNvSpPr txBox="1"/>
          <p:nvPr/>
        </p:nvSpPr>
        <p:spPr>
          <a:xfrm>
            <a:off x="4847422" y="2747086"/>
            <a:ext cx="3998360" cy="461665"/>
          </a:xfrm>
          <a:prstGeom prst="rect">
            <a:avLst/>
          </a:prstGeom>
          <a:noFill/>
        </p:spPr>
        <p:txBody>
          <a:bodyPr wrap="none" rtlCol="0">
            <a:spAutoFit/>
          </a:bodyPr>
          <a:lstStyle/>
          <a:p>
            <a:r>
              <a:rPr lang="en-US" b="1" dirty="0" smtClean="0">
                <a:solidFill>
                  <a:srgbClr val="FF0000"/>
                </a:solidFill>
              </a:rPr>
              <a:t>Just getting underway in 2018</a:t>
            </a:r>
            <a:endParaRPr lang="en-US" b="1" dirty="0">
              <a:solidFill>
                <a:srgbClr val="FF0000"/>
              </a:solidFill>
            </a:endParaRPr>
          </a:p>
        </p:txBody>
      </p:sp>
    </p:spTree>
    <p:extLst>
      <p:ext uri="{BB962C8B-B14F-4D97-AF65-F5344CB8AC3E}">
        <p14:creationId xmlns:p14="http://schemas.microsoft.com/office/powerpoint/2010/main" val="2788190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G-2 and Mu2e  </a:t>
            </a:r>
            <a:r>
              <a:rPr lang="en-US" dirty="0" err="1" smtClean="0"/>
              <a:t>beamlines</a:t>
            </a:r>
            <a:endParaRPr lang="en-US" dirty="0"/>
          </a:p>
        </p:txBody>
      </p:sp>
      <p:sp>
        <p:nvSpPr>
          <p:cNvPr id="3" name="Content Placeholder 2"/>
          <p:cNvSpPr>
            <a:spLocks noGrp="1"/>
          </p:cNvSpPr>
          <p:nvPr>
            <p:ph idx="1"/>
          </p:nvPr>
        </p:nvSpPr>
        <p:spPr>
          <a:xfrm>
            <a:off x="4559300" y="1043046"/>
            <a:ext cx="4584699" cy="4987867"/>
          </a:xfrm>
        </p:spPr>
        <p:txBody>
          <a:bodyPr/>
          <a:lstStyle/>
          <a:p>
            <a:endParaRPr lang="en-US" sz="800" dirty="0" smtClean="0"/>
          </a:p>
          <a:p>
            <a:pPr>
              <a:buClr>
                <a:schemeClr val="accent6">
                  <a:lumMod val="50000"/>
                </a:schemeClr>
              </a:buClr>
            </a:pPr>
            <a:r>
              <a:rPr lang="en-US" dirty="0"/>
              <a:t>g</a:t>
            </a:r>
            <a:r>
              <a:rPr lang="en-US" dirty="0" smtClean="0"/>
              <a:t>-2 and Mu2e  will use </a:t>
            </a:r>
          </a:p>
          <a:p>
            <a:pPr lvl="1">
              <a:buClr>
                <a:schemeClr val="accent6">
                  <a:lumMod val="50000"/>
                </a:schemeClr>
              </a:buClr>
            </a:pPr>
            <a:r>
              <a:rPr lang="en-US" dirty="0" smtClean="0"/>
              <a:t>8 </a:t>
            </a:r>
            <a:r>
              <a:rPr lang="en-US" dirty="0" err="1" smtClean="0"/>
              <a:t>GeV</a:t>
            </a:r>
            <a:r>
              <a:rPr lang="en-US" dirty="0" smtClean="0"/>
              <a:t> protons from the Booster</a:t>
            </a:r>
          </a:p>
          <a:p>
            <a:pPr lvl="1"/>
            <a:r>
              <a:rPr lang="en-US" dirty="0" smtClean="0"/>
              <a:t>Re-bunched in the Recycler</a:t>
            </a:r>
          </a:p>
          <a:p>
            <a:pPr lvl="1"/>
            <a:r>
              <a:rPr lang="en-US" dirty="0" smtClean="0"/>
              <a:t>Slow-spill from Delivery Ring</a:t>
            </a:r>
            <a:endParaRPr lang="en-US" sz="800" dirty="0" smtClean="0"/>
          </a:p>
          <a:p>
            <a:pPr>
              <a:buClr>
                <a:schemeClr val="accent6">
                  <a:lumMod val="50000"/>
                </a:schemeClr>
              </a:buClr>
            </a:pPr>
            <a:r>
              <a:rPr lang="en-US" dirty="0" smtClean="0"/>
              <a:t>Do not run simultaneously</a:t>
            </a:r>
          </a:p>
          <a:p>
            <a:pPr>
              <a:buClr>
                <a:schemeClr val="accent6">
                  <a:lumMod val="50000"/>
                </a:schemeClr>
              </a:buClr>
            </a:pPr>
            <a:r>
              <a:rPr lang="en-US" dirty="0" smtClean="0"/>
              <a:t>Each  can run simultaneously with BNB and  </a:t>
            </a:r>
            <a:r>
              <a:rPr lang="en-US" dirty="0" err="1" smtClean="0"/>
              <a:t>NuMI</a:t>
            </a:r>
            <a:endParaRPr lang="en-US" dirty="0" smtClean="0"/>
          </a:p>
          <a:p>
            <a:pPr>
              <a:buClr>
                <a:schemeClr val="accent6">
                  <a:lumMod val="50000"/>
                </a:schemeClr>
              </a:buClr>
            </a:pPr>
            <a:r>
              <a:rPr lang="en-US" dirty="0"/>
              <a:t>g</a:t>
            </a:r>
            <a:r>
              <a:rPr lang="en-US" dirty="0" smtClean="0"/>
              <a:t>-2 would benefit from more protons</a:t>
            </a:r>
          </a:p>
          <a:p>
            <a:pPr>
              <a:buClr>
                <a:schemeClr val="accent6">
                  <a:lumMod val="50000"/>
                </a:schemeClr>
              </a:buClr>
            </a:pPr>
            <a:r>
              <a:rPr lang="en-US" dirty="0" smtClean="0"/>
              <a:t>Mu2e will benefit in long term with CW at 800MeV</a:t>
            </a:r>
          </a:p>
          <a:p>
            <a:pPr lvl="2"/>
            <a:endParaRPr lang="en-US" dirty="0"/>
          </a:p>
        </p:txBody>
      </p:sp>
      <p:sp>
        <p:nvSpPr>
          <p:cNvPr id="4" name="Footer Placeholder 3"/>
          <p:cNvSpPr>
            <a:spLocks noGrp="1"/>
          </p:cNvSpPr>
          <p:nvPr>
            <p:ph type="ftr" sz="quarter" idx="11"/>
          </p:nvPr>
        </p:nvSpPr>
        <p:spPr/>
        <p:txBody>
          <a:bodyPr/>
          <a:lstStyle/>
          <a:p>
            <a:pPr>
              <a:defRPr/>
            </a:pPr>
            <a:r>
              <a:rPr lang="en-US" smtClean="0"/>
              <a:t>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25</a:t>
            </a:fld>
            <a:endParaRPr lang="en-US" dirty="0"/>
          </a:p>
        </p:txBody>
      </p:sp>
      <p:pic>
        <p:nvPicPr>
          <p:cNvPr id="7" name="Picture 6" descr="ProtonBeamPicture.jpg"/>
          <p:cNvPicPr>
            <a:picLocks noChangeAspect="1"/>
          </p:cNvPicPr>
          <p:nvPr/>
        </p:nvPicPr>
        <p:blipFill>
          <a:blip r:embed="rId2"/>
          <a:stretch>
            <a:fillRect/>
          </a:stretch>
        </p:blipFill>
        <p:spPr>
          <a:xfrm>
            <a:off x="375188" y="1225645"/>
            <a:ext cx="4013456" cy="4588110"/>
          </a:xfrm>
          <a:prstGeom prst="rect">
            <a:avLst/>
          </a:prstGeom>
        </p:spPr>
      </p:pic>
    </p:spTree>
    <p:extLst>
      <p:ext uri="{BB962C8B-B14F-4D97-AF65-F5344CB8AC3E}">
        <p14:creationId xmlns:p14="http://schemas.microsoft.com/office/powerpoint/2010/main" val="636483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 Improvement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err="1" smtClean="0"/>
              <a:t>Fermilab</a:t>
            </a:r>
            <a:r>
              <a:rPr lang="en-US" dirty="0" smtClean="0"/>
              <a:t> </a:t>
            </a:r>
            <a:r>
              <a:rPr lang="en-US" dirty="0"/>
              <a:t>complex </a:t>
            </a:r>
            <a:r>
              <a:rPr lang="en-US" dirty="0" smtClean="0"/>
              <a:t>will be capable (in</a:t>
            </a:r>
            <a:r>
              <a:rPr lang="en-US" dirty="0" smtClean="0">
                <a:solidFill>
                  <a:srgbClr val="FF0000"/>
                </a:solidFill>
              </a:rPr>
              <a:t> 2016</a:t>
            </a:r>
            <a:r>
              <a:rPr lang="en-US" dirty="0" smtClean="0"/>
              <a:t>) of delivering </a:t>
            </a:r>
            <a:r>
              <a:rPr lang="en-US" dirty="0"/>
              <a:t>protons at both 8 and 120 GeV, in support of the neutrino and </a:t>
            </a:r>
            <a:r>
              <a:rPr lang="en-US" dirty="0" err="1"/>
              <a:t>muon</a:t>
            </a:r>
            <a:r>
              <a:rPr lang="en-US" dirty="0"/>
              <a:t> programs:</a:t>
            </a:r>
          </a:p>
          <a:p>
            <a:pPr lvl="1"/>
            <a:r>
              <a:rPr lang="en-US" dirty="0"/>
              <a:t>Booster: </a:t>
            </a:r>
            <a:r>
              <a:rPr lang="en-US" dirty="0" smtClean="0"/>
              <a:t>4.3×10</a:t>
            </a:r>
            <a:r>
              <a:rPr lang="en-US" baseline="30000" dirty="0" smtClean="0"/>
              <a:t>12</a:t>
            </a:r>
            <a:r>
              <a:rPr lang="en-US" dirty="0" smtClean="0"/>
              <a:t> </a:t>
            </a:r>
            <a:r>
              <a:rPr lang="en-US" dirty="0"/>
              <a:t>protons @ 8 GeV @ 15 Hz </a:t>
            </a:r>
            <a:r>
              <a:rPr lang="en-US" dirty="0" smtClean="0"/>
              <a:t>= </a:t>
            </a:r>
            <a:r>
              <a:rPr lang="en-US" dirty="0"/>
              <a:t>80 kW</a:t>
            </a:r>
          </a:p>
          <a:p>
            <a:pPr lvl="1"/>
            <a:r>
              <a:rPr lang="en-US" dirty="0"/>
              <a:t>MI: 4.9×10</a:t>
            </a:r>
            <a:r>
              <a:rPr lang="en-US" baseline="30000" dirty="0"/>
              <a:t>13</a:t>
            </a:r>
            <a:r>
              <a:rPr lang="en-US" dirty="0"/>
              <a:t> protons @ 120 GeV @ 0.75 Hz = 700 kW</a:t>
            </a:r>
          </a:p>
          <a:p>
            <a:pPr>
              <a:spcBef>
                <a:spcPts val="1800"/>
              </a:spcBef>
            </a:pPr>
            <a:r>
              <a:rPr lang="en-US" dirty="0"/>
              <a:t> Limitations</a:t>
            </a:r>
          </a:p>
          <a:p>
            <a:pPr lvl="1"/>
            <a:r>
              <a:rPr lang="en-US" dirty="0">
                <a:solidFill>
                  <a:srgbClr val="FF0000"/>
                </a:solidFill>
              </a:rPr>
              <a:t>Booster pulses per second (15 Hz)</a:t>
            </a:r>
          </a:p>
          <a:p>
            <a:pPr marL="1028700" lvl="2"/>
            <a:r>
              <a:rPr lang="en-US" dirty="0"/>
              <a:t>Total power available to 8 GeV</a:t>
            </a:r>
          </a:p>
          <a:p>
            <a:pPr marL="1030288" lvl="2" indent="0">
              <a:spcBef>
                <a:spcPts val="0"/>
              </a:spcBef>
              <a:buNone/>
            </a:pPr>
            <a:r>
              <a:rPr lang="en-US" dirty="0"/>
              <a:t>program limited by the repetition rate</a:t>
            </a:r>
          </a:p>
          <a:p>
            <a:pPr lvl="1"/>
            <a:r>
              <a:rPr lang="en-US" dirty="0"/>
              <a:t>Booster protons per pulse</a:t>
            </a:r>
          </a:p>
          <a:p>
            <a:pPr marL="1027113" lvl="2"/>
            <a:r>
              <a:rPr lang="en-US" dirty="0"/>
              <a:t>Limited by space-charge forces at </a:t>
            </a:r>
          </a:p>
          <a:p>
            <a:pPr marL="1030288" lvl="2" indent="0">
              <a:spcBef>
                <a:spcPts val="0"/>
              </a:spcBef>
              <a:buNone/>
            </a:pPr>
            <a:r>
              <a:rPr lang="en-US" dirty="0"/>
              <a:t>Booster injection, i.e. the </a:t>
            </a:r>
            <a:r>
              <a:rPr lang="en-US" dirty="0" err="1"/>
              <a:t>linac</a:t>
            </a:r>
            <a:r>
              <a:rPr lang="en-US" dirty="0"/>
              <a:t> </a:t>
            </a:r>
            <a:r>
              <a:rPr lang="en-US" dirty="0" smtClean="0"/>
              <a:t>energy,</a:t>
            </a:r>
          </a:p>
          <a:p>
            <a:pPr marL="1030288" lvl="2" indent="0">
              <a:spcBef>
                <a:spcPts val="0"/>
              </a:spcBef>
              <a:buNone/>
            </a:pPr>
            <a:r>
              <a:rPr lang="en-US" dirty="0"/>
              <a:t>a</a:t>
            </a:r>
            <a:r>
              <a:rPr lang="en-US" dirty="0" smtClean="0"/>
              <a:t>nd total beam loss</a:t>
            </a:r>
            <a:endParaRPr lang="en-US" dirty="0"/>
          </a:p>
          <a:p>
            <a:pPr lvl="1"/>
            <a:r>
              <a:rPr lang="en-US" dirty="0"/>
              <a:t>Reliability</a:t>
            </a:r>
          </a:p>
          <a:p>
            <a:pPr lvl="2"/>
            <a:r>
              <a:rPr lang="en-US" dirty="0" err="1"/>
              <a:t>Linac</a:t>
            </a:r>
            <a:r>
              <a:rPr lang="en-US" dirty="0"/>
              <a:t>/Booster represent a non-negligible operational risk</a:t>
            </a:r>
          </a:p>
          <a:p>
            <a:endParaRPr lang="en-US" dirty="0"/>
          </a:p>
        </p:txBody>
      </p:sp>
      <p:sp>
        <p:nvSpPr>
          <p:cNvPr id="4" name="Date Placeholder 3"/>
          <p:cNvSpPr>
            <a:spLocks noGrp="1"/>
          </p:cNvSpPr>
          <p:nvPr>
            <p:ph type="dt" sz="half" idx="10"/>
          </p:nvPr>
        </p:nvSpPr>
        <p:spPr/>
        <p:txBody>
          <a:bodyPr/>
          <a:lstStyle/>
          <a:p>
            <a:r>
              <a:rPr lang="en-US" altLang="en-US" smtClean="0"/>
              <a:t>6/16/2015</a:t>
            </a:r>
            <a:endParaRPr lang="en-US" altLang="en-US" dirty="0"/>
          </a:p>
        </p:txBody>
      </p:sp>
      <p:sp>
        <p:nvSpPr>
          <p:cNvPr id="5" name="Footer Placeholder 4"/>
          <p:cNvSpPr>
            <a:spLocks noGrp="1"/>
          </p:cNvSpPr>
          <p:nvPr>
            <p:ph type="ftr" sz="quarter" idx="11"/>
          </p:nvPr>
        </p:nvSpPr>
        <p:spPr/>
        <p:txBody>
          <a:bodyPr/>
          <a:lstStyle/>
          <a:p>
            <a:pPr>
              <a:defRPr/>
            </a:pPr>
            <a:r>
              <a:rPr lang="en-US" smtClean="0"/>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26</a:t>
            </a:fld>
            <a:endParaRPr lang="en-US" altLang="en-US"/>
          </a:p>
        </p:txBody>
      </p:sp>
      <p:pic>
        <p:nvPicPr>
          <p:cNvPr id="9" name="Picture 8"/>
          <p:cNvPicPr>
            <a:picLocks noChangeAspect="1"/>
          </p:cNvPicPr>
          <p:nvPr/>
        </p:nvPicPr>
        <p:blipFill>
          <a:blip r:embed="rId2"/>
          <a:stretch>
            <a:fillRect/>
          </a:stretch>
        </p:blipFill>
        <p:spPr>
          <a:xfrm>
            <a:off x="5558878" y="2854711"/>
            <a:ext cx="3596271" cy="2877016"/>
          </a:xfrm>
          <a:prstGeom prst="rect">
            <a:avLst/>
          </a:prstGeom>
        </p:spPr>
      </p:pic>
    </p:spTree>
    <p:extLst>
      <p:ext uri="{BB962C8B-B14F-4D97-AF65-F5344CB8AC3E}">
        <p14:creationId xmlns:p14="http://schemas.microsoft.com/office/powerpoint/2010/main" val="443683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2970" y="169037"/>
            <a:ext cx="8042276" cy="650440"/>
          </a:xfrm>
        </p:spPr>
        <p:txBody>
          <a:bodyPr/>
          <a:lstStyle/>
          <a:p>
            <a:r>
              <a:rPr lang="en-US" sz="2800" dirty="0" smtClean="0"/>
              <a:t>Proton Economics in the complex</a:t>
            </a:r>
            <a:endParaRPr lang="en-US" sz="2800"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27</a:t>
            </a:fld>
            <a:endParaRPr lang="en-US" dirty="0"/>
          </a:p>
        </p:txBody>
      </p:sp>
      <p:pic>
        <p:nvPicPr>
          <p:cNvPr id="8" name="Picture 7" descr="Unknow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5" y="640748"/>
            <a:ext cx="9144000" cy="5723090"/>
          </a:xfrm>
          <a:prstGeom prst="rect">
            <a:avLst/>
          </a:prstGeom>
        </p:spPr>
      </p:pic>
    </p:spTree>
    <p:extLst>
      <p:ext uri="{BB962C8B-B14F-4D97-AF65-F5344CB8AC3E}">
        <p14:creationId xmlns:p14="http://schemas.microsoft.com/office/powerpoint/2010/main" val="4035398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Injector Energy for LBNF/DUNE</a:t>
            </a:r>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28</a:t>
            </a:fld>
            <a:endParaRPr lang="en-US" dirty="0"/>
          </a:p>
        </p:txBody>
      </p:sp>
      <p:pic>
        <p:nvPicPr>
          <p:cNvPr id="7" name="Picture 6"/>
          <p:cNvPicPr>
            <a:picLocks noChangeAspect="1"/>
          </p:cNvPicPr>
          <p:nvPr/>
        </p:nvPicPr>
        <p:blipFill>
          <a:blip r:embed="rId3"/>
          <a:stretch>
            <a:fillRect/>
          </a:stretch>
        </p:blipFill>
        <p:spPr>
          <a:xfrm>
            <a:off x="485565" y="949943"/>
            <a:ext cx="8142525" cy="5160088"/>
          </a:xfrm>
          <a:prstGeom prst="rect">
            <a:avLst/>
          </a:prstGeom>
        </p:spPr>
      </p:pic>
    </p:spTree>
    <p:extLst>
      <p:ext uri="{BB962C8B-B14F-4D97-AF65-F5344CB8AC3E}">
        <p14:creationId xmlns:p14="http://schemas.microsoft.com/office/powerpoint/2010/main" val="537981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Injector Energy for LBNF/DUNE</a:t>
            </a:r>
          </a:p>
        </p:txBody>
      </p:sp>
      <p:sp>
        <p:nvSpPr>
          <p:cNvPr id="3" name="Content Placeholder 2"/>
          <p:cNvSpPr>
            <a:spLocks noGrp="1"/>
          </p:cNvSpPr>
          <p:nvPr>
            <p:ph idx="1"/>
          </p:nvPr>
        </p:nvSpPr>
        <p:spPr>
          <a:xfrm>
            <a:off x="228600" y="849330"/>
            <a:ext cx="8672513" cy="4987867"/>
          </a:xfrm>
        </p:spPr>
        <p:txBody>
          <a:bodyPr/>
          <a:lstStyle/>
          <a:p>
            <a:r>
              <a:rPr lang="en-US" sz="1600" dirty="0" smtClean="0"/>
              <a:t>What can we conclude from the sensitivity vs. energy study?</a:t>
            </a:r>
          </a:p>
          <a:p>
            <a:pPr lvl="1"/>
            <a:r>
              <a:rPr lang="en-US" sz="1600" dirty="0" smtClean="0"/>
              <a:t>Two possible answers :</a:t>
            </a:r>
          </a:p>
          <a:p>
            <a:pPr lvl="2"/>
            <a:r>
              <a:rPr lang="en-US" sz="1400" dirty="0" smtClean="0"/>
              <a:t>We should be sure to have the flexibility to lower the primary proton energy to 60 </a:t>
            </a:r>
            <a:r>
              <a:rPr lang="en-US" sz="1400" dirty="0" err="1" smtClean="0"/>
              <a:t>GeV</a:t>
            </a:r>
            <a:endParaRPr lang="en-US" sz="1400" dirty="0" smtClean="0"/>
          </a:p>
          <a:p>
            <a:pPr lvl="2"/>
            <a:r>
              <a:rPr lang="en-US" sz="1400" dirty="0" smtClean="0"/>
              <a:t>The energy dependence is small and therefore doesn’t matter</a:t>
            </a:r>
          </a:p>
          <a:p>
            <a:r>
              <a:rPr lang="en-US" sz="1600" dirty="0" smtClean="0"/>
              <a:t>We recognize that the choice of primary beam energy for LBNF will has both technical and programmatic impacts</a:t>
            </a:r>
          </a:p>
          <a:p>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dirty="0"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29</a:t>
            </a:fld>
            <a:endParaRPr lang="en-US" dirty="0"/>
          </a:p>
        </p:txBody>
      </p:sp>
      <p:pic>
        <p:nvPicPr>
          <p:cNvPr id="9" name="Picture 8"/>
          <p:cNvPicPr>
            <a:picLocks noChangeAspect="1"/>
          </p:cNvPicPr>
          <p:nvPr/>
        </p:nvPicPr>
        <p:blipFill>
          <a:blip r:embed="rId2"/>
          <a:stretch>
            <a:fillRect/>
          </a:stretch>
        </p:blipFill>
        <p:spPr>
          <a:xfrm>
            <a:off x="1138238" y="2555842"/>
            <a:ext cx="6388100" cy="3746500"/>
          </a:xfrm>
          <a:prstGeom prst="rect">
            <a:avLst/>
          </a:prstGeom>
        </p:spPr>
      </p:pic>
    </p:spTree>
    <p:extLst>
      <p:ext uri="{BB962C8B-B14F-4D97-AF65-F5344CB8AC3E}">
        <p14:creationId xmlns:p14="http://schemas.microsoft.com/office/powerpoint/2010/main" val="2777225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Science Drivers</a:t>
            </a:r>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3</a:t>
            </a:fld>
            <a:endParaRPr lang="en-US" dirty="0"/>
          </a:p>
        </p:txBody>
      </p:sp>
      <p:sp>
        <p:nvSpPr>
          <p:cNvPr id="9" name="Content Placeholder 8"/>
          <p:cNvSpPr>
            <a:spLocks noGrp="1"/>
          </p:cNvSpPr>
          <p:nvPr>
            <p:ph idx="1"/>
          </p:nvPr>
        </p:nvSpPr>
        <p:spPr>
          <a:xfrm>
            <a:off x="228601" y="1043046"/>
            <a:ext cx="4809186" cy="4987867"/>
          </a:xfrm>
        </p:spPr>
        <p:txBody>
          <a:bodyPr/>
          <a:lstStyle/>
          <a:p>
            <a:r>
              <a:rPr lang="en-US" dirty="0" smtClean="0"/>
              <a:t>Use the Higgs Boson as a New Tool for Discovery</a:t>
            </a:r>
          </a:p>
          <a:p>
            <a:r>
              <a:rPr lang="en-US" dirty="0" smtClean="0">
                <a:solidFill>
                  <a:srgbClr val="FF0000"/>
                </a:solidFill>
              </a:rPr>
              <a:t>Pursue the Physics Associated with Neutrino Mass</a:t>
            </a:r>
          </a:p>
          <a:p>
            <a:r>
              <a:rPr lang="en-US" dirty="0" smtClean="0"/>
              <a:t>Identify the New Physics of Dark Matter</a:t>
            </a:r>
          </a:p>
          <a:p>
            <a:r>
              <a:rPr lang="en-US" dirty="0" smtClean="0"/>
              <a:t>Understand Cosmic Acceleration : Dark Energy and Inflation</a:t>
            </a:r>
          </a:p>
          <a:p>
            <a:r>
              <a:rPr lang="en-US" dirty="0" smtClean="0">
                <a:solidFill>
                  <a:srgbClr val="FF0000"/>
                </a:solidFill>
              </a:rPr>
              <a:t>Explore the Unknown : New Particles, Interactions, and Physical Principles</a:t>
            </a:r>
          </a:p>
          <a:p>
            <a:endParaRPr lang="en-US" dirty="0" smtClean="0"/>
          </a:p>
        </p:txBody>
      </p:sp>
      <p:pic>
        <p:nvPicPr>
          <p:cNvPr id="10" name="Picture 9"/>
          <p:cNvPicPr>
            <a:picLocks noChangeAspect="1"/>
          </p:cNvPicPr>
          <p:nvPr/>
        </p:nvPicPr>
        <p:blipFill>
          <a:blip r:embed="rId2"/>
          <a:stretch>
            <a:fillRect/>
          </a:stretch>
        </p:blipFill>
        <p:spPr>
          <a:xfrm>
            <a:off x="5544846" y="807866"/>
            <a:ext cx="3156063" cy="3200248"/>
          </a:xfrm>
          <a:prstGeom prst="rect">
            <a:avLst/>
          </a:prstGeom>
        </p:spPr>
      </p:pic>
    </p:spTree>
    <p:extLst>
      <p:ext uri="{BB962C8B-B14F-4D97-AF65-F5344CB8AC3E}">
        <p14:creationId xmlns:p14="http://schemas.microsoft.com/office/powerpoint/2010/main" val="2870019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15 </a:t>
            </a:r>
            <a:r>
              <a:rPr lang="en-US" sz="2800" dirty="0" smtClean="0">
                <a:latin typeface="Wingdings"/>
                <a:ea typeface="Wingdings"/>
                <a:cs typeface="Wingdings"/>
                <a:sym typeface="Wingdings"/>
              </a:rPr>
              <a:t> </a:t>
            </a:r>
            <a:r>
              <a:rPr lang="en-US" sz="2800" dirty="0" smtClean="0">
                <a:ea typeface="Wingdings"/>
                <a:cs typeface="Helvetica"/>
                <a:sym typeface="Wingdings"/>
              </a:rPr>
              <a:t>20 Hz in Booster Rep Rate</a:t>
            </a:r>
            <a:endParaRPr lang="en-US" sz="2800" dirty="0"/>
          </a:p>
        </p:txBody>
      </p:sp>
      <p:sp>
        <p:nvSpPr>
          <p:cNvPr id="7" name="Content Placeholder 6"/>
          <p:cNvSpPr>
            <a:spLocks noGrp="1"/>
          </p:cNvSpPr>
          <p:nvPr>
            <p:ph idx="1"/>
          </p:nvPr>
        </p:nvSpPr>
        <p:spPr>
          <a:xfrm>
            <a:off x="228600" y="1043047"/>
            <a:ext cx="8672513" cy="919680"/>
          </a:xfrm>
        </p:spPr>
        <p:txBody>
          <a:bodyPr/>
          <a:lstStyle/>
          <a:p>
            <a:r>
              <a:rPr lang="en-US" dirty="0" smtClean="0"/>
              <a:t>Provides the capability to run the long- and short-baseline programs simultaneously</a:t>
            </a:r>
            <a:endParaRPr lang="en-US" dirty="0"/>
          </a:p>
        </p:txBody>
      </p:sp>
      <p:sp>
        <p:nvSpPr>
          <p:cNvPr id="3" name="Date Placeholder 2"/>
          <p:cNvSpPr>
            <a:spLocks noGrp="1"/>
          </p:cNvSpPr>
          <p:nvPr>
            <p:ph type="dt" sz="half" idx="10"/>
          </p:nvPr>
        </p:nvSpPr>
        <p:spPr/>
        <p:txBody>
          <a:bodyPr/>
          <a:lstStyle/>
          <a:p>
            <a:r>
              <a:rPr lang="en-US" smtClean="0"/>
              <a:t>6/16/15</a:t>
            </a:r>
            <a:endParaRPr lang="en-US"/>
          </a:p>
        </p:txBody>
      </p:sp>
      <p:sp>
        <p:nvSpPr>
          <p:cNvPr id="4" name="Footer Placeholder 3"/>
          <p:cNvSpPr>
            <a:spLocks noGrp="1"/>
          </p:cNvSpPr>
          <p:nvPr>
            <p:ph type="ftr" sz="quarter" idx="11"/>
          </p:nvPr>
        </p:nvSpPr>
        <p:spPr/>
        <p:txBody>
          <a:bodyPr/>
          <a:lstStyle/>
          <a:p>
            <a:r>
              <a:rPr lang="en-US" smtClean="0"/>
              <a:t>R. Rameika | PIP-II Mission Need</a:t>
            </a:r>
            <a:endParaRPr lang="en-US"/>
          </a:p>
        </p:txBody>
      </p:sp>
      <p:sp>
        <p:nvSpPr>
          <p:cNvPr id="5" name="Slide Number Placeholder 4"/>
          <p:cNvSpPr>
            <a:spLocks noGrp="1"/>
          </p:cNvSpPr>
          <p:nvPr>
            <p:ph type="sldNum" sz="quarter" idx="12"/>
          </p:nvPr>
        </p:nvSpPr>
        <p:spPr/>
        <p:txBody>
          <a:bodyPr/>
          <a:lstStyle/>
          <a:p>
            <a:fld id="{36E1FB78-BEA6-4348-BBF9-5C4AFE711D85}" type="slidenum">
              <a:rPr lang="en-US" smtClean="0"/>
              <a:pPr/>
              <a:t>30</a:t>
            </a:fld>
            <a:endParaRPr lang="en-US"/>
          </a:p>
        </p:txBody>
      </p:sp>
      <p:pic>
        <p:nvPicPr>
          <p:cNvPr id="6" name="Picture 5"/>
          <p:cNvPicPr>
            <a:picLocks noChangeAspect="1"/>
          </p:cNvPicPr>
          <p:nvPr/>
        </p:nvPicPr>
        <p:blipFill>
          <a:blip r:embed="rId2"/>
          <a:stretch>
            <a:fillRect/>
          </a:stretch>
        </p:blipFill>
        <p:spPr>
          <a:xfrm>
            <a:off x="1268845" y="2262910"/>
            <a:ext cx="6413500" cy="3302000"/>
          </a:xfrm>
          <a:prstGeom prst="rect">
            <a:avLst/>
          </a:prstGeom>
        </p:spPr>
      </p:pic>
    </p:spTree>
    <p:extLst>
      <p:ext uri="{BB962C8B-B14F-4D97-AF65-F5344CB8AC3E}">
        <p14:creationId xmlns:p14="http://schemas.microsoft.com/office/powerpoint/2010/main" val="157258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P5 Looking forward</a:t>
            </a:r>
            <a:endParaRPr lang="en-US" sz="3200" dirty="0"/>
          </a:p>
        </p:txBody>
      </p:sp>
      <p:sp>
        <p:nvSpPr>
          <p:cNvPr id="3" name="Content Placeholder 2"/>
          <p:cNvSpPr>
            <a:spLocks noGrp="1"/>
          </p:cNvSpPr>
          <p:nvPr>
            <p:ph idx="1"/>
          </p:nvPr>
        </p:nvSpPr>
        <p:spPr>
          <a:xfrm>
            <a:off x="228600" y="892379"/>
            <a:ext cx="8672513" cy="4639222"/>
          </a:xfrm>
        </p:spPr>
        <p:txBody>
          <a:bodyPr/>
          <a:lstStyle/>
          <a:p>
            <a:r>
              <a:rPr lang="en-US" dirty="0"/>
              <a:t>Looking farther into the future, progress in precision physics and rare processes will be shaped partly by what particle </a:t>
            </a:r>
            <a:r>
              <a:rPr lang="en-US" dirty="0" smtClean="0"/>
              <a:t>physicists </a:t>
            </a:r>
            <a:r>
              <a:rPr lang="en-US" dirty="0"/>
              <a:t>learn in the coming decade. Upgrades to the accelerator complex at Fermilab (PIP-II and additional improvements) will offer opportunities to further this program. </a:t>
            </a:r>
            <a:endParaRPr lang="en-US" dirty="0" smtClean="0"/>
          </a:p>
          <a:p>
            <a:r>
              <a:rPr lang="en-US" dirty="0" smtClean="0"/>
              <a:t>For </a:t>
            </a:r>
            <a:r>
              <a:rPr lang="en-US" dirty="0"/>
              <a:t>example, </a:t>
            </a:r>
            <a:r>
              <a:rPr lang="en-US" dirty="0" smtClean="0"/>
              <a:t>combined </a:t>
            </a:r>
            <a:r>
              <a:rPr lang="en-US" dirty="0"/>
              <a:t>with modest upgrades to Mu2e, improvements in the Fermilab accelerator complex potentially could provide increased sensitivity (by a factor of ten) to </a:t>
            </a:r>
            <a:r>
              <a:rPr lang="en-US" dirty="0" err="1"/>
              <a:t>muon</a:t>
            </a:r>
            <a:r>
              <a:rPr lang="en-US" dirty="0"/>
              <a:t>-to-electron conversion and allow one to search for this very rare process in different nuclei. This will provide crucial clues on the nature of the new physics revealed in the event of an observation in the next-generation experiments. </a:t>
            </a:r>
          </a:p>
          <a:p>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31</a:t>
            </a:fld>
            <a:endParaRPr lang="en-US" dirty="0"/>
          </a:p>
        </p:txBody>
      </p:sp>
    </p:spTree>
    <p:extLst>
      <p:ext uri="{BB962C8B-B14F-4D97-AF65-F5344CB8AC3E}">
        <p14:creationId xmlns:p14="http://schemas.microsoft.com/office/powerpoint/2010/main" val="3738405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Platform for the Future (PIP-III)</a:t>
            </a:r>
            <a:endParaRPr lang="en-US" dirty="0"/>
          </a:p>
        </p:txBody>
      </p:sp>
      <p:sp>
        <p:nvSpPr>
          <p:cNvPr id="5" name="Slide Number Placeholder 4"/>
          <p:cNvSpPr>
            <a:spLocks noGrp="1"/>
          </p:cNvSpPr>
          <p:nvPr>
            <p:ph type="sldNum" sz="quarter" idx="12"/>
          </p:nvPr>
        </p:nvSpPr>
        <p:spPr/>
        <p:txBody>
          <a:bodyPr/>
          <a:lstStyle/>
          <a:p>
            <a:fld id="{4D59C847-7DCE-6D4A-BE87-C05B68FF72A7}" type="slidenum">
              <a:rPr lang="en-US" smtClean="0"/>
              <a:pPr/>
              <a:t>32</a:t>
            </a:fld>
            <a:endParaRPr lang="en-US" smtClean="0"/>
          </a:p>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180" y="1025223"/>
            <a:ext cx="3955191" cy="505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00672" y="5072065"/>
            <a:ext cx="219932" cy="261610"/>
          </a:xfrm>
          <a:prstGeom prst="rect">
            <a:avLst/>
          </a:prstGeom>
          <a:noFill/>
        </p:spPr>
        <p:txBody>
          <a:bodyPr wrap="none" rtlCol="0">
            <a:spAutoFit/>
          </a:bodyPr>
          <a:lstStyle/>
          <a:p>
            <a:r>
              <a:rPr lang="en-US" sz="1100" dirty="0" smtClean="0">
                <a:solidFill>
                  <a:schemeClr val="accent6"/>
                </a:solidFill>
              </a:rPr>
              <a:t>I</a:t>
            </a:r>
            <a:endParaRPr lang="en-US" sz="1100" dirty="0">
              <a:solidFill>
                <a:schemeClr val="accent6"/>
              </a:solidFill>
            </a:endParaRPr>
          </a:p>
        </p:txBody>
      </p:sp>
      <p:sp>
        <p:nvSpPr>
          <p:cNvPr id="10" name="Footer Placeholder 4"/>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Helvetica" pitchFamily="124" charset="0"/>
              </a:rPr>
              <a:t>R. Rameika | PIP-II Mission Need</a:t>
            </a:r>
            <a:endParaRPr lang="en-US" altLang="en-US" sz="900" b="1" dirty="0" smtClean="0">
              <a:solidFill>
                <a:srgbClr val="004C97"/>
              </a:solidFill>
              <a:latin typeface="Helvetica" pitchFamily="124" charset="0"/>
            </a:endParaRPr>
          </a:p>
        </p:txBody>
      </p:sp>
      <p:sp>
        <p:nvSpPr>
          <p:cNvPr id="11" name="Date Placeholder 3"/>
          <p:cNvSpPr>
            <a:spLocks noGrp="1"/>
          </p:cNvSpPr>
          <p:nvPr>
            <p:ph type="dt" sz="quarter" idx="10"/>
          </p:nvPr>
        </p:nvSpPr>
        <p:spPr bwMode="auto">
          <a:xfrm>
            <a:off x="6450013" y="6515100"/>
            <a:ext cx="1076325"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Helvetica" pitchFamily="124" charset="0"/>
              </a:rPr>
              <a:t>6/16/15</a:t>
            </a:r>
            <a:endParaRPr lang="en-US" altLang="en-US" sz="900" dirty="0">
              <a:solidFill>
                <a:srgbClr val="004C97"/>
              </a:solidFill>
              <a:latin typeface="Helvetica" pitchFamily="124" charset="0"/>
            </a:endParaRPr>
          </a:p>
        </p:txBody>
      </p:sp>
      <p:sp>
        <p:nvSpPr>
          <p:cNvPr id="7" name="TextBox 6"/>
          <p:cNvSpPr txBox="1"/>
          <p:nvPr/>
        </p:nvSpPr>
        <p:spPr>
          <a:xfrm>
            <a:off x="3231848" y="2401141"/>
            <a:ext cx="1692891" cy="461665"/>
          </a:xfrm>
          <a:prstGeom prst="rect">
            <a:avLst/>
          </a:prstGeom>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b="1" dirty="0" smtClean="0">
                <a:solidFill>
                  <a:srgbClr val="FFFF00"/>
                </a:solidFill>
              </a:rPr>
              <a:t>0.8 </a:t>
            </a:r>
            <a:r>
              <a:rPr lang="en-US" b="1" dirty="0" err="1" smtClean="0">
                <a:solidFill>
                  <a:srgbClr val="FFFF00"/>
                </a:solidFill>
              </a:rPr>
              <a:t>GeV</a:t>
            </a:r>
            <a:r>
              <a:rPr lang="en-US" b="1" dirty="0" smtClean="0">
                <a:solidFill>
                  <a:srgbClr val="FFFF00"/>
                </a:solidFill>
              </a:rPr>
              <a:t> CW</a:t>
            </a:r>
            <a:endParaRPr lang="en-US" b="1" dirty="0">
              <a:solidFill>
                <a:srgbClr val="FFFF00"/>
              </a:solidFill>
            </a:endParaRPr>
          </a:p>
        </p:txBody>
      </p:sp>
      <p:sp>
        <p:nvSpPr>
          <p:cNvPr id="15" name="TextBox 14"/>
          <p:cNvSpPr txBox="1"/>
          <p:nvPr/>
        </p:nvSpPr>
        <p:spPr>
          <a:xfrm>
            <a:off x="1333322" y="5849545"/>
            <a:ext cx="2295764"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smtClean="0">
                <a:solidFill>
                  <a:srgbClr val="FFFF00"/>
                </a:solidFill>
              </a:rPr>
              <a:t>8 </a:t>
            </a:r>
            <a:r>
              <a:rPr lang="en-US" b="1" dirty="0" err="1" smtClean="0">
                <a:solidFill>
                  <a:srgbClr val="FFFF00"/>
                </a:solidFill>
              </a:rPr>
              <a:t>GeV</a:t>
            </a:r>
            <a:r>
              <a:rPr lang="en-US" b="1" dirty="0" smtClean="0">
                <a:solidFill>
                  <a:srgbClr val="FFFF00"/>
                </a:solidFill>
              </a:rPr>
              <a:t>  into MI </a:t>
            </a:r>
            <a:endParaRPr lang="en-US" b="1" dirty="0">
              <a:solidFill>
                <a:srgbClr val="FFFF00"/>
              </a:solidFill>
            </a:endParaRPr>
          </a:p>
        </p:txBody>
      </p:sp>
      <p:cxnSp>
        <p:nvCxnSpPr>
          <p:cNvPr id="17" name="Straight Connector 16"/>
          <p:cNvCxnSpPr/>
          <p:nvPr/>
        </p:nvCxnSpPr>
        <p:spPr>
          <a:xfrm>
            <a:off x="3231848" y="2862806"/>
            <a:ext cx="1174899" cy="1026312"/>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406747" y="3427453"/>
            <a:ext cx="943287" cy="461665"/>
          </a:xfrm>
          <a:prstGeom prst="rect">
            <a:avLst/>
          </a:prstGeom>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b="1" dirty="0" smtClean="0">
                <a:solidFill>
                  <a:srgbClr val="FFFF00"/>
                </a:solidFill>
              </a:rPr>
              <a:t>3 </a:t>
            </a:r>
            <a:r>
              <a:rPr lang="en-US" b="1" dirty="0" err="1" smtClean="0">
                <a:solidFill>
                  <a:srgbClr val="FFFF00"/>
                </a:solidFill>
              </a:rPr>
              <a:t>GeV</a:t>
            </a:r>
            <a:endParaRPr lang="en-US" b="1" dirty="0">
              <a:solidFill>
                <a:srgbClr val="FFFF00"/>
              </a:solidFill>
            </a:endParaRPr>
          </a:p>
        </p:txBody>
      </p:sp>
      <p:sp>
        <p:nvSpPr>
          <p:cNvPr id="24" name="TextBox 23"/>
          <p:cNvSpPr txBox="1"/>
          <p:nvPr/>
        </p:nvSpPr>
        <p:spPr>
          <a:xfrm>
            <a:off x="4924739" y="4610400"/>
            <a:ext cx="1902083" cy="461665"/>
          </a:xfrm>
          <a:prstGeom prst="rect">
            <a:avLst/>
          </a:prstGeom>
          <a:noFill/>
        </p:spPr>
        <p:txBody>
          <a:bodyPr wrap="none" rtlCol="0">
            <a:spAutoFit/>
          </a:bodyPr>
          <a:lstStyle/>
          <a:p>
            <a:r>
              <a:rPr lang="en-US" dirty="0" smtClean="0"/>
              <a:t>New SC </a:t>
            </a:r>
            <a:r>
              <a:rPr lang="en-US" dirty="0" err="1" smtClean="0"/>
              <a:t>linacs</a:t>
            </a:r>
            <a:endParaRPr lang="en-US" dirty="0"/>
          </a:p>
        </p:txBody>
      </p:sp>
      <p:cxnSp>
        <p:nvCxnSpPr>
          <p:cNvPr id="26" name="Straight Arrow Connector 25"/>
          <p:cNvCxnSpPr/>
          <p:nvPr/>
        </p:nvCxnSpPr>
        <p:spPr>
          <a:xfrm flipH="1" flipV="1">
            <a:off x="4406747" y="3889118"/>
            <a:ext cx="682624" cy="7212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3952712" y="5072065"/>
            <a:ext cx="113665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68939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the capability gap : the PIP-II Program</a:t>
            </a:r>
            <a:endParaRPr lang="en-US" dirty="0"/>
          </a:p>
        </p:txBody>
      </p:sp>
      <p:sp>
        <p:nvSpPr>
          <p:cNvPr id="3" name="Content Placeholder 2"/>
          <p:cNvSpPr>
            <a:spLocks noGrp="1"/>
          </p:cNvSpPr>
          <p:nvPr>
            <p:ph idx="1"/>
          </p:nvPr>
        </p:nvSpPr>
        <p:spPr/>
        <p:txBody>
          <a:bodyPr/>
          <a:lstStyle/>
          <a:p>
            <a:r>
              <a:rPr lang="en-US" sz="2600" dirty="0"/>
              <a:t>Deliver &gt;1 MW of proton beam power from the Main Injector over the energy range 60 – 120 </a:t>
            </a:r>
            <a:r>
              <a:rPr lang="en-US" sz="2600" dirty="0" err="1"/>
              <a:t>GeV</a:t>
            </a:r>
            <a:r>
              <a:rPr lang="en-US" sz="2600" dirty="0"/>
              <a:t>, at the start of LBNF operations;</a:t>
            </a:r>
          </a:p>
          <a:p>
            <a:r>
              <a:rPr lang="en-US" sz="2600" dirty="0"/>
              <a:t>Support the current 8 </a:t>
            </a:r>
            <a:r>
              <a:rPr lang="en-US" sz="2600" dirty="0" err="1"/>
              <a:t>GeV</a:t>
            </a:r>
            <a:r>
              <a:rPr lang="en-US" sz="2600" dirty="0"/>
              <a:t> program at Fermilab including Mu2e, g-2, and short-baseline neutrinos;</a:t>
            </a:r>
          </a:p>
          <a:p>
            <a:r>
              <a:rPr lang="en-US" sz="2600" dirty="0"/>
              <a:t>Provide an upgrade path for Mu2e;</a:t>
            </a:r>
          </a:p>
          <a:p>
            <a:r>
              <a:rPr lang="en-US" sz="2600" dirty="0"/>
              <a:t>Provide a platform for extension of  beam power to LBNF to &gt;2 MW;</a:t>
            </a:r>
          </a:p>
          <a:p>
            <a:r>
              <a:rPr lang="en-US" sz="2600" dirty="0"/>
              <a:t>Provide a platform for extension of capability to high duty factor/higher beam power operations.</a:t>
            </a:r>
          </a:p>
          <a:p>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33</a:t>
            </a:fld>
            <a:endParaRPr lang="en-US" dirty="0"/>
          </a:p>
        </p:txBody>
      </p:sp>
    </p:spTree>
    <p:extLst>
      <p:ext uri="{BB962C8B-B14F-4D97-AF65-F5344CB8AC3E}">
        <p14:creationId xmlns:p14="http://schemas.microsoft.com/office/powerpoint/2010/main" val="2092866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4154"/>
            <a:ext cx="8042276" cy="508225"/>
          </a:xfrm>
        </p:spPr>
        <p:txBody>
          <a:bodyPr/>
          <a:lstStyle/>
          <a:p>
            <a:r>
              <a:rPr lang="en-US" dirty="0" smtClean="0"/>
              <a:t>Summary</a:t>
            </a:r>
            <a:endParaRPr lang="en-US" dirty="0"/>
          </a:p>
        </p:txBody>
      </p:sp>
      <p:sp>
        <p:nvSpPr>
          <p:cNvPr id="3" name="Content Placeholder 2"/>
          <p:cNvSpPr>
            <a:spLocks noGrp="1"/>
          </p:cNvSpPr>
          <p:nvPr>
            <p:ph idx="1"/>
          </p:nvPr>
        </p:nvSpPr>
        <p:spPr>
          <a:xfrm>
            <a:off x="549275" y="838562"/>
            <a:ext cx="8042276" cy="5374876"/>
          </a:xfrm>
        </p:spPr>
        <p:txBody>
          <a:bodyPr>
            <a:normAutofit fontScale="85000" lnSpcReduction="20000"/>
          </a:bodyPr>
          <a:lstStyle/>
          <a:p>
            <a:r>
              <a:rPr lang="en-US" b="1" dirty="0" smtClean="0"/>
              <a:t>Mission Need : Science and Technology</a:t>
            </a:r>
          </a:p>
          <a:p>
            <a:pPr lvl="1"/>
            <a:r>
              <a:rPr lang="en-US" dirty="0" err="1" smtClean="0"/>
              <a:t>Fermilab’s</a:t>
            </a:r>
            <a:r>
              <a:rPr lang="en-US" dirty="0" smtClean="0"/>
              <a:t> current and  future science  program includes experiments that </a:t>
            </a:r>
            <a:r>
              <a:rPr lang="en-US" dirty="0"/>
              <a:t> </a:t>
            </a:r>
            <a:r>
              <a:rPr lang="en-US" dirty="0" smtClean="0"/>
              <a:t>require high intensity protons from  the accelerator complex</a:t>
            </a:r>
          </a:p>
          <a:p>
            <a:pPr lvl="1"/>
            <a:r>
              <a:rPr lang="en-US" dirty="0" smtClean="0"/>
              <a:t>Increasing the number of protons and reliability of the complex will be critical to the success of these experiments</a:t>
            </a:r>
          </a:p>
          <a:p>
            <a:r>
              <a:rPr lang="en-US" b="1" dirty="0" smtClean="0"/>
              <a:t>Capability Gap : Limited protons and reliability</a:t>
            </a:r>
          </a:p>
          <a:p>
            <a:pPr lvl="1"/>
            <a:r>
              <a:rPr lang="en-US" dirty="0" smtClean="0"/>
              <a:t>Injection energy + intensity lead to space charge effects</a:t>
            </a:r>
          </a:p>
          <a:p>
            <a:pPr lvl="1"/>
            <a:r>
              <a:rPr lang="en-US" dirty="0" smtClean="0"/>
              <a:t>15 Hz operation  limits the diversity of  the physics program </a:t>
            </a:r>
          </a:p>
          <a:p>
            <a:pPr lvl="1"/>
            <a:r>
              <a:rPr lang="en-US" dirty="0" smtClean="0"/>
              <a:t> Failures in the aging complex puts the physics program at risk</a:t>
            </a:r>
          </a:p>
          <a:p>
            <a:r>
              <a:rPr lang="en-US" b="1" dirty="0" smtClean="0"/>
              <a:t>Proposed Solution :  PIP-II Program</a:t>
            </a:r>
          </a:p>
          <a:p>
            <a:pPr lvl="1"/>
            <a:r>
              <a:rPr lang="en-US" dirty="0" smtClean="0"/>
              <a:t>PIP-II offers the opportunity  for the future  long-baseline neutrino program get to physics results as quickly as possible after construction completion (&gt;1MW)</a:t>
            </a:r>
          </a:p>
          <a:p>
            <a:pPr lvl="1"/>
            <a:r>
              <a:rPr lang="en-US" dirty="0" smtClean="0"/>
              <a:t>20 Hz operation of the complex will allow diversity in the physics program</a:t>
            </a:r>
          </a:p>
          <a:p>
            <a:pPr lvl="1"/>
            <a:r>
              <a:rPr lang="en-US" dirty="0" smtClean="0"/>
              <a:t>A new </a:t>
            </a:r>
            <a:r>
              <a:rPr lang="en-US" dirty="0" err="1" smtClean="0"/>
              <a:t>linac</a:t>
            </a:r>
            <a:r>
              <a:rPr lang="en-US" dirty="0" smtClean="0"/>
              <a:t> plus upgrades to the existing complex will increase reliability of operations </a:t>
            </a:r>
          </a:p>
          <a:p>
            <a:pPr lvl="1"/>
            <a:r>
              <a:rPr lang="en-US" dirty="0" smtClean="0"/>
              <a:t>PIP-II builds a platform on which to expand the capability to &gt; 2MW. (ultimate physics reach for LBNF/DUNE)</a:t>
            </a:r>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Backup</a:t>
            </a:r>
            <a:endParaRPr lang="en-US" dirty="0"/>
          </a:p>
        </p:txBody>
      </p:sp>
      <p:sp>
        <p:nvSpPr>
          <p:cNvPr id="8" name="Content Placeholder 7"/>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35</a:t>
            </a:fld>
            <a:endParaRPr lang="en-US" dirty="0"/>
          </a:p>
        </p:txBody>
      </p:sp>
    </p:spTree>
    <p:extLst>
      <p:ext uri="{BB962C8B-B14F-4D97-AF65-F5344CB8AC3E}">
        <p14:creationId xmlns:p14="http://schemas.microsoft.com/office/powerpoint/2010/main" val="941712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28600" y="103664"/>
            <a:ext cx="7137399" cy="641739"/>
          </a:xfrm>
        </p:spPr>
        <p:txBody>
          <a:bodyPr/>
          <a:lstStyle/>
          <a:p>
            <a:r>
              <a:rPr lang="en-US" dirty="0" smtClean="0">
                <a:solidFill>
                  <a:srgbClr val="FF0000"/>
                </a:solidFill>
                <a:latin typeface="Arial" charset="0"/>
              </a:rPr>
              <a:t>Power</a:t>
            </a:r>
            <a:r>
              <a:rPr lang="en-US" dirty="0" smtClean="0">
                <a:latin typeface="Arial" charset="0"/>
              </a:rPr>
              <a:t> : the </a:t>
            </a:r>
            <a:r>
              <a:rPr lang="en-US" dirty="0" err="1" smtClean="0">
                <a:latin typeface="Arial" charset="0"/>
              </a:rPr>
              <a:t>NuMI</a:t>
            </a:r>
            <a:r>
              <a:rPr lang="en-US" dirty="0" smtClean="0">
                <a:latin typeface="Arial" charset="0"/>
              </a:rPr>
              <a:t> beam is powerful</a:t>
            </a:r>
            <a:endParaRPr lang="en-US" dirty="0">
              <a:latin typeface="Arial" charset="0"/>
            </a:endParaRPr>
          </a:p>
        </p:txBody>
      </p:sp>
      <p:sp>
        <p:nvSpPr>
          <p:cNvPr id="23" name="Content Placeholder 2"/>
          <p:cNvSpPr>
            <a:spLocks noGrp="1"/>
          </p:cNvSpPr>
          <p:nvPr>
            <p:ph idx="1"/>
          </p:nvPr>
        </p:nvSpPr>
        <p:spPr>
          <a:xfrm>
            <a:off x="228601" y="1043046"/>
            <a:ext cx="7137398" cy="4987867"/>
          </a:xfrm>
        </p:spPr>
        <p:txBody>
          <a:bodyPr>
            <a:normAutofit/>
          </a:bodyPr>
          <a:lstStyle/>
          <a:p>
            <a:pPr>
              <a:defRPr/>
            </a:pPr>
            <a:r>
              <a:rPr lang="en-US" dirty="0" smtClean="0"/>
              <a:t>Operation for MINOS (2004 – 2014) : 400 kW</a:t>
            </a:r>
          </a:p>
          <a:p>
            <a:pPr lvl="1">
              <a:defRPr/>
            </a:pPr>
            <a:r>
              <a:rPr lang="en-US" dirty="0" smtClean="0"/>
              <a:t>11 batches in Main Injector</a:t>
            </a:r>
          </a:p>
          <a:p>
            <a:pPr lvl="2">
              <a:defRPr/>
            </a:pPr>
            <a:r>
              <a:rPr lang="en-US" dirty="0" smtClean="0"/>
              <a:t>Slip Stacking in Main Injector</a:t>
            </a:r>
          </a:p>
          <a:p>
            <a:pPr lvl="1">
              <a:defRPr/>
            </a:pPr>
            <a:r>
              <a:rPr lang="en-US" dirty="0" smtClean="0"/>
              <a:t>2.2 sec cycle</a:t>
            </a:r>
          </a:p>
          <a:p>
            <a:pPr lvl="2">
              <a:defRPr/>
            </a:pPr>
            <a:r>
              <a:rPr lang="en-US" dirty="0" smtClean="0"/>
              <a:t>0.67 for injection</a:t>
            </a:r>
          </a:p>
        </p:txBody>
      </p:sp>
      <p:sp>
        <p:nvSpPr>
          <p:cNvPr id="5" name="Slide Number Placeholder 4"/>
          <p:cNvSpPr>
            <a:spLocks noGrp="1"/>
          </p:cNvSpPr>
          <p:nvPr>
            <p:ph type="sldNum" sz="quarter" idx="12"/>
          </p:nvPr>
        </p:nvSpPr>
        <p:spPr/>
        <p:txBody>
          <a:bodyPr/>
          <a:lstStyle/>
          <a:p>
            <a:pPr>
              <a:defRPr/>
            </a:pPr>
            <a:fld id="{1DA0F0FB-738D-8145-81BD-A14F2145B748}" type="slidenum">
              <a:rPr lang="en-US" smtClean="0"/>
              <a:pPr>
                <a:defRPr/>
              </a:pPr>
              <a:t>36</a:t>
            </a:fld>
            <a:endParaRPr lang="en-US"/>
          </a:p>
        </p:txBody>
      </p:sp>
      <p:pic>
        <p:nvPicPr>
          <p:cNvPr id="3789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1925" y="3571874"/>
            <a:ext cx="4572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30700" y="3727449"/>
            <a:ext cx="762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3175" y="3716337"/>
            <a:ext cx="762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86350" y="3727449"/>
            <a:ext cx="128111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15175" y="3716337"/>
            <a:ext cx="1309688"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TextBox 23"/>
          <p:cNvSpPr txBox="1">
            <a:spLocks noChangeArrowheads="1"/>
          </p:cNvSpPr>
          <p:nvPr/>
        </p:nvSpPr>
        <p:spPr bwMode="auto">
          <a:xfrm rot="-5400000">
            <a:off x="7954169" y="4636293"/>
            <a:ext cx="1844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a:t>Main Injector</a:t>
            </a:r>
          </a:p>
        </p:txBody>
      </p:sp>
      <p:sp>
        <p:nvSpPr>
          <p:cNvPr id="37900" name="TextBox 24"/>
          <p:cNvSpPr txBox="1">
            <a:spLocks noChangeArrowheads="1"/>
          </p:cNvSpPr>
          <p:nvPr/>
        </p:nvSpPr>
        <p:spPr bwMode="auto">
          <a:xfrm rot="-5400000">
            <a:off x="8178800" y="1922462"/>
            <a:ext cx="1430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a:t>Recycler</a:t>
            </a:r>
          </a:p>
        </p:txBody>
      </p:sp>
    </p:spTree>
    <p:custDataLst>
      <p:tags r:id="rId1"/>
    </p:custDataLst>
    <p:extLst>
      <p:ext uri="{BB962C8B-B14F-4D97-AF65-F5344CB8AC3E}">
        <p14:creationId xmlns:p14="http://schemas.microsoft.com/office/powerpoint/2010/main" val="975862789"/>
      </p:ext>
    </p:extLst>
  </p:cSld>
  <p:clrMapOvr>
    <a:masterClrMapping/>
  </p:clrMapOvr>
  <p:transition xmlns:p14="http://schemas.microsoft.com/office/powerpoint/2010/main" spd="slow" advTm="52545"/>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28600" y="103664"/>
            <a:ext cx="8196263" cy="641739"/>
          </a:xfrm>
        </p:spPr>
        <p:txBody>
          <a:bodyPr/>
          <a:lstStyle/>
          <a:p>
            <a:r>
              <a:rPr lang="en-US" dirty="0" smtClean="0">
                <a:latin typeface="Arial" charset="0"/>
              </a:rPr>
              <a:t>And getting more powerful: from 400 kW to 700 kW for </a:t>
            </a:r>
            <a:r>
              <a:rPr lang="en-US" dirty="0" err="1" smtClean="0">
                <a:latin typeface="Arial" charset="0"/>
              </a:rPr>
              <a:t>NOvA</a:t>
            </a:r>
            <a:endParaRPr lang="en-US" dirty="0">
              <a:latin typeface="Arial" charset="0"/>
            </a:endParaRPr>
          </a:p>
        </p:txBody>
      </p:sp>
      <p:sp>
        <p:nvSpPr>
          <p:cNvPr id="23" name="Content Placeholder 2"/>
          <p:cNvSpPr>
            <a:spLocks noGrp="1"/>
          </p:cNvSpPr>
          <p:nvPr>
            <p:ph idx="1"/>
          </p:nvPr>
        </p:nvSpPr>
        <p:spPr>
          <a:xfrm>
            <a:off x="228600" y="1118051"/>
            <a:ext cx="3743325" cy="4987867"/>
          </a:xfrm>
        </p:spPr>
        <p:txBody>
          <a:bodyPr>
            <a:normAutofit/>
          </a:bodyPr>
          <a:lstStyle/>
          <a:p>
            <a:pPr>
              <a:defRPr/>
            </a:pPr>
            <a:r>
              <a:rPr lang="en-US" dirty="0" smtClean="0"/>
              <a:t>Move slip-stacking to recycler</a:t>
            </a:r>
          </a:p>
          <a:p>
            <a:pPr lvl="1">
              <a:defRPr/>
            </a:pPr>
            <a:r>
              <a:rPr lang="en-US" dirty="0" smtClean="0"/>
              <a:t>11 batch -&gt; 12 batch</a:t>
            </a:r>
          </a:p>
          <a:p>
            <a:pPr>
              <a:defRPr/>
            </a:pPr>
            <a:r>
              <a:rPr lang="en-US" dirty="0" smtClean="0"/>
              <a:t>Increase Main Injector ramp rate (204 GeV/s -&gt; 240 GeV/s)</a:t>
            </a:r>
          </a:p>
          <a:p>
            <a:pPr lvl="1">
              <a:defRPr/>
            </a:pPr>
            <a:r>
              <a:rPr lang="en-US" dirty="0" smtClean="0"/>
              <a:t>1.33 second cycle</a:t>
            </a:r>
          </a:p>
          <a:p>
            <a:pPr>
              <a:defRPr/>
            </a:pPr>
            <a:r>
              <a:rPr lang="en-US" dirty="0" smtClean="0"/>
              <a:t>Increase power with only ~10% increase in pulse intensity</a:t>
            </a:r>
          </a:p>
          <a:p>
            <a:pPr marL="0" indent="0">
              <a:buNone/>
              <a:defRPr/>
            </a:pPr>
            <a:endParaRPr lang="en-US" dirty="0"/>
          </a:p>
        </p:txBody>
      </p:sp>
      <p:sp>
        <p:nvSpPr>
          <p:cNvPr id="5" name="Slide Number Placeholder 4"/>
          <p:cNvSpPr>
            <a:spLocks noGrp="1"/>
          </p:cNvSpPr>
          <p:nvPr>
            <p:ph type="sldNum" sz="quarter" idx="12"/>
          </p:nvPr>
        </p:nvSpPr>
        <p:spPr/>
        <p:txBody>
          <a:bodyPr/>
          <a:lstStyle/>
          <a:p>
            <a:pPr>
              <a:defRPr/>
            </a:pPr>
            <a:fld id="{1DA0F0FB-738D-8145-81BD-A14F2145B748}" type="slidenum">
              <a:rPr lang="en-US" smtClean="0"/>
              <a:pPr>
                <a:defRPr/>
              </a:pPr>
              <a:t>37</a:t>
            </a:fld>
            <a:endParaRPr lang="en-US"/>
          </a:p>
        </p:txBody>
      </p:sp>
      <p:pic>
        <p:nvPicPr>
          <p:cNvPr id="3789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1925" y="3571874"/>
            <a:ext cx="4572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0700" y="3727449"/>
            <a:ext cx="762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3175" y="3716337"/>
            <a:ext cx="762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3727449"/>
            <a:ext cx="128111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15175" y="3716337"/>
            <a:ext cx="1309688"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81463" y="965198"/>
            <a:ext cx="4572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71925" y="3555998"/>
            <a:ext cx="4572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TextBox 23"/>
          <p:cNvSpPr txBox="1">
            <a:spLocks noChangeArrowheads="1"/>
          </p:cNvSpPr>
          <p:nvPr/>
        </p:nvSpPr>
        <p:spPr bwMode="auto">
          <a:xfrm rot="-5400000">
            <a:off x="7954169" y="4636293"/>
            <a:ext cx="1844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a:t>Main Injector</a:t>
            </a:r>
          </a:p>
        </p:txBody>
      </p:sp>
      <p:sp>
        <p:nvSpPr>
          <p:cNvPr id="37900" name="TextBox 24"/>
          <p:cNvSpPr txBox="1">
            <a:spLocks noChangeArrowheads="1"/>
          </p:cNvSpPr>
          <p:nvPr/>
        </p:nvSpPr>
        <p:spPr bwMode="auto">
          <a:xfrm rot="-5400000">
            <a:off x="8178800" y="1922462"/>
            <a:ext cx="1430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a:t>Recycler</a:t>
            </a:r>
          </a:p>
        </p:txBody>
      </p:sp>
    </p:spTree>
    <p:custDataLst>
      <p:tags r:id="rId1"/>
    </p:custDataLst>
    <p:extLst>
      <p:ext uri="{BB962C8B-B14F-4D97-AF65-F5344CB8AC3E}">
        <p14:creationId xmlns:p14="http://schemas.microsoft.com/office/powerpoint/2010/main" val="3838642426"/>
      </p:ext>
    </p:extLst>
  </p:cSld>
  <p:clrMapOvr>
    <a:masterClrMapping/>
  </p:clrMapOvr>
  <p:transition xmlns:p14="http://schemas.microsoft.com/office/powerpoint/2010/main" spd="slow" advTm="52545"/>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915400" cy="641739"/>
          </a:xfrm>
        </p:spPr>
        <p:txBody>
          <a:bodyPr/>
          <a:lstStyle/>
          <a:p>
            <a:r>
              <a:rPr lang="en-US" dirty="0" smtClean="0"/>
              <a:t>MI Beam Power since long shutdown and during March 2015</a:t>
            </a:r>
            <a:endParaRPr lang="en-US" dirty="0"/>
          </a:p>
        </p:txBody>
      </p:sp>
      <p:sp>
        <p:nvSpPr>
          <p:cNvPr id="5" name="Slide Number Placeholder 4"/>
          <p:cNvSpPr>
            <a:spLocks noGrp="1"/>
          </p:cNvSpPr>
          <p:nvPr>
            <p:ph type="sldNum" sz="quarter" idx="12"/>
          </p:nvPr>
        </p:nvSpPr>
        <p:spPr/>
        <p:txBody>
          <a:bodyPr/>
          <a:lstStyle/>
          <a:p>
            <a:fld id="{BBFB9D8C-2882-41F9-92E5-94261C5AF937}" type="slidenum">
              <a:rPr lang="en-US" altLang="en-US" smtClean="0"/>
              <a:pPr/>
              <a:t>38</a:t>
            </a:fld>
            <a:endParaRPr lang="en-US" alt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7454" y="2539443"/>
            <a:ext cx="5449374" cy="4359499"/>
          </a:xfrm>
        </p:spPr>
      </p:pic>
      <p:sp>
        <p:nvSpPr>
          <p:cNvPr id="10" name="Oval 9"/>
          <p:cNvSpPr/>
          <p:nvPr/>
        </p:nvSpPr>
        <p:spPr>
          <a:xfrm>
            <a:off x="7825933" y="2705018"/>
            <a:ext cx="231820" cy="29621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7961477" y="1820043"/>
            <a:ext cx="231820" cy="8245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645962" y="1428037"/>
            <a:ext cx="1895540"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200" b="1" dirty="0" smtClean="0"/>
              <a:t>453 KW Beam Power</a:t>
            </a:r>
            <a:endParaRPr lang="en-US" sz="1200" b="1" dirty="0"/>
          </a:p>
        </p:txBody>
      </p:sp>
      <p:cxnSp>
        <p:nvCxnSpPr>
          <p:cNvPr id="18" name="Straight Arrow Connector 17"/>
          <p:cNvCxnSpPr/>
          <p:nvPr/>
        </p:nvCxnSpPr>
        <p:spPr>
          <a:xfrm flipV="1">
            <a:off x="5313977" y="2396901"/>
            <a:ext cx="0" cy="12333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996668" y="2093823"/>
            <a:ext cx="2135109"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b="1" dirty="0" smtClean="0"/>
              <a:t>Switched to 2+6 operation</a:t>
            </a:r>
            <a:endParaRPr lang="en-US" sz="1200" b="1"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0" y="1804202"/>
            <a:ext cx="4575431" cy="3660344"/>
          </a:xfrm>
          <a:prstGeom prst="rect">
            <a:avLst/>
          </a:prstGeom>
        </p:spPr>
      </p:pic>
      <p:sp>
        <p:nvSpPr>
          <p:cNvPr id="17" name="TextBox 16"/>
          <p:cNvSpPr txBox="1"/>
          <p:nvPr/>
        </p:nvSpPr>
        <p:spPr>
          <a:xfrm>
            <a:off x="869323" y="2806681"/>
            <a:ext cx="84198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200" b="1" dirty="0" smtClean="0">
                <a:solidFill>
                  <a:srgbClr val="00B050"/>
                </a:solidFill>
                <a:latin typeface="Arial" panose="020B0604020202020204" pitchFamily="34" charset="0"/>
                <a:cs typeface="Arial" panose="020B0604020202020204" pitchFamily="34" charset="0"/>
              </a:rPr>
              <a:t>MI Only</a:t>
            </a:r>
            <a:endParaRPr lang="en-US" sz="1200" b="1" dirty="0">
              <a:solidFill>
                <a:srgbClr val="00B050"/>
              </a:solidFill>
              <a:latin typeface="Arial" panose="020B0604020202020204" pitchFamily="34" charset="0"/>
              <a:cs typeface="Arial" panose="020B0604020202020204" pitchFamily="34" charset="0"/>
            </a:endParaRPr>
          </a:p>
        </p:txBody>
      </p:sp>
      <p:sp>
        <p:nvSpPr>
          <p:cNvPr id="21" name="TextBox 20"/>
          <p:cNvSpPr txBox="1"/>
          <p:nvPr/>
        </p:nvSpPr>
        <p:spPr>
          <a:xfrm>
            <a:off x="2013139" y="2517038"/>
            <a:ext cx="1485900"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b="1" dirty="0" smtClean="0">
                <a:solidFill>
                  <a:srgbClr val="FF0000"/>
                </a:solidFill>
              </a:rPr>
              <a:t>RR as stacker</a:t>
            </a:r>
            <a:endParaRPr lang="en-US" sz="1400" b="1" dirty="0">
              <a:solidFill>
                <a:srgbClr val="FF0000"/>
              </a:solidFill>
            </a:endParaRPr>
          </a:p>
        </p:txBody>
      </p:sp>
      <p:cxnSp>
        <p:nvCxnSpPr>
          <p:cNvPr id="22" name="Straight Arrow Connector 21"/>
          <p:cNvCxnSpPr/>
          <p:nvPr/>
        </p:nvCxnSpPr>
        <p:spPr>
          <a:xfrm flipV="1">
            <a:off x="3814524" y="2370823"/>
            <a:ext cx="1056415" cy="4358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522854" y="2171486"/>
            <a:ext cx="1829796" cy="369332"/>
          </a:xfrm>
          <a:prstGeom prst="rect">
            <a:avLst/>
          </a:prstGeom>
          <a:noFill/>
          <a:ln>
            <a:solidFill>
              <a:srgbClr val="00B0F0"/>
            </a:solidFill>
          </a:ln>
        </p:spPr>
        <p:txBody>
          <a:bodyPr wrap="none" rtlCol="0">
            <a:spAutoFit/>
          </a:bodyPr>
          <a:lstStyle/>
          <a:p>
            <a:r>
              <a:rPr lang="en-US" sz="1800" dirty="0" smtClean="0"/>
              <a:t>Beam Power (kw)</a:t>
            </a:r>
            <a:endParaRPr lang="en-US" sz="1800" dirty="0"/>
          </a:p>
        </p:txBody>
      </p:sp>
      <p:sp>
        <p:nvSpPr>
          <p:cNvPr id="20" name="Footer Placeholder 4"/>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smtClean="0">
                <a:solidFill>
                  <a:srgbClr val="004C97"/>
                </a:solidFill>
                <a:latin typeface="Helvetica" pitchFamily="124" charset="0"/>
              </a:rPr>
              <a:t>R. Rameika | PIP-II Mission Need</a:t>
            </a:r>
            <a:endParaRPr lang="en-US" altLang="en-US" sz="900" b="1" dirty="0" smtClean="0">
              <a:solidFill>
                <a:srgbClr val="004C97"/>
              </a:solidFill>
              <a:latin typeface="Helvetica" pitchFamily="124" charset="0"/>
            </a:endParaRPr>
          </a:p>
        </p:txBody>
      </p:sp>
      <p:sp>
        <p:nvSpPr>
          <p:cNvPr id="23" name="Oval 22"/>
          <p:cNvSpPr/>
          <p:nvPr/>
        </p:nvSpPr>
        <p:spPr>
          <a:xfrm>
            <a:off x="4043690" y="1944440"/>
            <a:ext cx="231820" cy="29621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V="1">
            <a:off x="4510455" y="1482629"/>
            <a:ext cx="2068768" cy="6539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altLang="en-US" smtClean="0"/>
              <a:t>6/16/15</a:t>
            </a:r>
            <a:endParaRPr lang="en-US" altLang="en-US" dirty="0"/>
          </a:p>
        </p:txBody>
      </p:sp>
      <p:sp>
        <p:nvSpPr>
          <p:cNvPr id="4" name="TextBox 3"/>
          <p:cNvSpPr txBox="1"/>
          <p:nvPr/>
        </p:nvSpPr>
        <p:spPr>
          <a:xfrm>
            <a:off x="4522690" y="2626247"/>
            <a:ext cx="325419" cy="246221"/>
          </a:xfrm>
          <a:prstGeom prst="rect">
            <a:avLst/>
          </a:prstGeom>
          <a:solidFill>
            <a:schemeClr val="bg1"/>
          </a:solidFill>
        </p:spPr>
        <p:txBody>
          <a:bodyPr wrap="square" lIns="0" tIns="0" rIns="0" bIns="0" rtlCol="0">
            <a:spAutoFit/>
          </a:bodyPr>
          <a:lstStyle/>
          <a:p>
            <a:r>
              <a:rPr lang="en-US" sz="1600" dirty="0" smtClean="0"/>
              <a:t>480</a:t>
            </a:r>
            <a:endParaRPr lang="en-US" sz="1600" dirty="0"/>
          </a:p>
        </p:txBody>
      </p:sp>
      <p:sp>
        <p:nvSpPr>
          <p:cNvPr id="25" name="TextBox 24"/>
          <p:cNvSpPr txBox="1"/>
          <p:nvPr/>
        </p:nvSpPr>
        <p:spPr>
          <a:xfrm>
            <a:off x="4503461" y="4015398"/>
            <a:ext cx="325419" cy="246221"/>
          </a:xfrm>
          <a:prstGeom prst="rect">
            <a:avLst/>
          </a:prstGeom>
          <a:solidFill>
            <a:schemeClr val="bg1"/>
          </a:solidFill>
        </p:spPr>
        <p:txBody>
          <a:bodyPr wrap="square" lIns="0" tIns="0" rIns="0" bIns="0" rtlCol="0">
            <a:spAutoFit/>
          </a:bodyPr>
          <a:lstStyle/>
          <a:p>
            <a:r>
              <a:rPr lang="en-US" sz="1600" dirty="0" smtClean="0"/>
              <a:t>300</a:t>
            </a:r>
            <a:endParaRPr lang="en-US" sz="1600" dirty="0"/>
          </a:p>
        </p:txBody>
      </p:sp>
      <p:sp>
        <p:nvSpPr>
          <p:cNvPr id="26" name="TextBox 25"/>
          <p:cNvSpPr txBox="1"/>
          <p:nvPr/>
        </p:nvSpPr>
        <p:spPr>
          <a:xfrm>
            <a:off x="740112" y="3839938"/>
            <a:ext cx="325419" cy="246221"/>
          </a:xfrm>
          <a:prstGeom prst="rect">
            <a:avLst/>
          </a:prstGeom>
          <a:solidFill>
            <a:schemeClr val="bg1"/>
          </a:solidFill>
        </p:spPr>
        <p:txBody>
          <a:bodyPr wrap="square" lIns="0" tIns="0" rIns="0" bIns="0" rtlCol="0">
            <a:spAutoFit/>
          </a:bodyPr>
          <a:lstStyle/>
          <a:p>
            <a:r>
              <a:rPr lang="en-US" sz="1600" dirty="0"/>
              <a:t>1</a:t>
            </a:r>
            <a:r>
              <a:rPr lang="en-US" sz="1600" dirty="0" smtClean="0"/>
              <a:t>80</a:t>
            </a:r>
            <a:endParaRPr lang="en-US" sz="1600" dirty="0"/>
          </a:p>
        </p:txBody>
      </p:sp>
      <p:sp>
        <p:nvSpPr>
          <p:cNvPr id="27" name="TextBox 26"/>
          <p:cNvSpPr txBox="1"/>
          <p:nvPr/>
        </p:nvSpPr>
        <p:spPr>
          <a:xfrm>
            <a:off x="686545" y="5020931"/>
            <a:ext cx="325419" cy="246221"/>
          </a:xfrm>
          <a:prstGeom prst="rect">
            <a:avLst/>
          </a:prstGeom>
          <a:solidFill>
            <a:schemeClr val="bg1"/>
          </a:solidFill>
        </p:spPr>
        <p:txBody>
          <a:bodyPr wrap="square" lIns="0" tIns="0" rIns="0" bIns="0" rtlCol="0">
            <a:spAutoFit/>
          </a:bodyPr>
          <a:lstStyle/>
          <a:p>
            <a:pPr algn="r"/>
            <a:r>
              <a:rPr lang="en-US" sz="1600" dirty="0" smtClean="0"/>
              <a:t>0</a:t>
            </a:r>
            <a:endParaRPr lang="en-US" sz="1600" dirty="0"/>
          </a:p>
        </p:txBody>
      </p:sp>
      <p:sp>
        <p:nvSpPr>
          <p:cNvPr id="28" name="TextBox 27"/>
          <p:cNvSpPr txBox="1"/>
          <p:nvPr/>
        </p:nvSpPr>
        <p:spPr>
          <a:xfrm>
            <a:off x="4524426" y="6418278"/>
            <a:ext cx="325419" cy="246221"/>
          </a:xfrm>
          <a:prstGeom prst="rect">
            <a:avLst/>
          </a:prstGeom>
          <a:solidFill>
            <a:schemeClr val="bg1"/>
          </a:solidFill>
        </p:spPr>
        <p:txBody>
          <a:bodyPr wrap="square" lIns="0" tIns="0" rIns="0" bIns="0" rtlCol="0" anchor="b" anchorCtr="0">
            <a:spAutoFit/>
          </a:bodyPr>
          <a:lstStyle/>
          <a:p>
            <a:pPr algn="r"/>
            <a:r>
              <a:rPr lang="en-US" sz="1600" dirty="0" smtClean="0"/>
              <a:t>0</a:t>
            </a:r>
            <a:endParaRPr lang="en-US" sz="1600" dirty="0"/>
          </a:p>
        </p:txBody>
      </p:sp>
    </p:spTree>
    <p:extLst>
      <p:ext uri="{BB962C8B-B14F-4D97-AF65-F5344CB8AC3E}">
        <p14:creationId xmlns:p14="http://schemas.microsoft.com/office/powerpoint/2010/main" val="13618715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P5 report</a:t>
            </a:r>
            <a:endParaRPr lang="en-US" dirty="0"/>
          </a:p>
        </p:txBody>
      </p:sp>
      <p:sp>
        <p:nvSpPr>
          <p:cNvPr id="3" name="Content Placeholder 2"/>
          <p:cNvSpPr>
            <a:spLocks noGrp="1"/>
          </p:cNvSpPr>
          <p:nvPr>
            <p:ph idx="1"/>
          </p:nvPr>
        </p:nvSpPr>
        <p:spPr>
          <a:xfrm>
            <a:off x="228600" y="913466"/>
            <a:ext cx="8672513" cy="5306355"/>
          </a:xfrm>
        </p:spPr>
        <p:txBody>
          <a:bodyPr/>
          <a:lstStyle/>
          <a:p>
            <a:r>
              <a:rPr lang="en-US" dirty="0" smtClean="0"/>
              <a:t>The PIP</a:t>
            </a:r>
            <a:r>
              <a:rPr lang="en-US" dirty="0"/>
              <a:t>-</a:t>
            </a:r>
            <a:r>
              <a:rPr lang="en-US" dirty="0" smtClean="0"/>
              <a:t>II project at Fermilab is a necessary investment </a:t>
            </a:r>
            <a:r>
              <a:rPr lang="en-US" dirty="0"/>
              <a:t>in physics capability, enabling the </a:t>
            </a:r>
            <a:r>
              <a:rPr lang="en-US" dirty="0">
                <a:solidFill>
                  <a:srgbClr val="FF0000"/>
                </a:solidFill>
              </a:rPr>
              <a:t>world’s most intense neutrino beam</a:t>
            </a:r>
            <a:r>
              <a:rPr lang="en-US" dirty="0"/>
              <a:t>, providing the wideband capability for LBNF, as well as </a:t>
            </a:r>
            <a:r>
              <a:rPr lang="en-US" dirty="0">
                <a:solidFill>
                  <a:srgbClr val="FF0000"/>
                </a:solidFill>
              </a:rPr>
              <a:t>high proton intensities for other opportunities</a:t>
            </a:r>
            <a:r>
              <a:rPr lang="en-US" dirty="0"/>
              <a:t>, and it is also an </a:t>
            </a:r>
            <a:r>
              <a:rPr lang="en-US" dirty="0">
                <a:solidFill>
                  <a:srgbClr val="FF0000"/>
                </a:solidFill>
              </a:rPr>
              <a:t>investment in national accelerator laboratory </a:t>
            </a:r>
            <a:r>
              <a:rPr lang="en-US" dirty="0" smtClean="0">
                <a:solidFill>
                  <a:srgbClr val="FF0000"/>
                </a:solidFill>
              </a:rPr>
              <a:t>infrastructure </a:t>
            </a:r>
            <a:r>
              <a:rPr lang="en-US" dirty="0" smtClean="0"/>
              <a:t>The </a:t>
            </a:r>
            <a:r>
              <a:rPr lang="en-US" dirty="0"/>
              <a:t>project has already attracted interest from several potential international partners. </a:t>
            </a:r>
            <a:endParaRPr lang="en-US" b="1" dirty="0" smtClean="0"/>
          </a:p>
          <a:p>
            <a:pPr lvl="1"/>
            <a:r>
              <a:rPr lang="en-US" dirty="0" smtClean="0"/>
              <a:t>Recommendation 14 : Upgrade the Fermilab proton </a:t>
            </a:r>
            <a:r>
              <a:rPr lang="en-US" dirty="0"/>
              <a:t>accelerator complex to produce higher intensity beams. R&amp;D for the Proton Improvement Plan II (PIP- II) should proceed immediately, followed by construction, to provide proton beams of &gt;1 MW by the time of first operation of the new long-baseline neutrino facility. </a:t>
            </a:r>
            <a:endParaRPr lang="en-US" dirty="0" smtClean="0"/>
          </a:p>
          <a:p>
            <a:pPr lvl="1"/>
            <a:endParaRPr lang="en-US" dirty="0"/>
          </a:p>
          <a:p>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39</a:t>
            </a:fld>
            <a:endParaRPr lang="en-US" dirty="0"/>
          </a:p>
        </p:txBody>
      </p:sp>
    </p:spTree>
    <p:extLst>
      <p:ext uri="{BB962C8B-B14F-4D97-AF65-F5344CB8AC3E}">
        <p14:creationId xmlns:p14="http://schemas.microsoft.com/office/powerpoint/2010/main" val="208030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from May 2014 P5 Report</a:t>
            </a:r>
            <a:endParaRPr lang="en-US" dirty="0"/>
          </a:p>
        </p:txBody>
      </p:sp>
      <p:sp>
        <p:nvSpPr>
          <p:cNvPr id="3" name="Content Placeholder 2"/>
          <p:cNvSpPr>
            <a:spLocks noGrp="1"/>
          </p:cNvSpPr>
          <p:nvPr>
            <p:ph idx="1"/>
          </p:nvPr>
        </p:nvSpPr>
        <p:spPr/>
        <p:txBody>
          <a:bodyPr/>
          <a:lstStyle/>
          <a:p>
            <a:r>
              <a:rPr lang="en-US" sz="2000" dirty="0"/>
              <a:t>Recommendation 12: In collaboration with international partners, develop </a:t>
            </a:r>
            <a:r>
              <a:rPr lang="en-US" sz="2000" b="1" dirty="0"/>
              <a:t>a coherent short- and long-baseline neutrino program</a:t>
            </a:r>
            <a:r>
              <a:rPr lang="en-US" sz="2000" dirty="0"/>
              <a:t> hosted at Fermilab.</a:t>
            </a:r>
          </a:p>
          <a:p>
            <a:pPr marL="0" indent="0">
              <a:buNone/>
            </a:pPr>
            <a:r>
              <a:rPr lang="en-US" sz="2000" dirty="0"/>
              <a:t> </a:t>
            </a:r>
          </a:p>
          <a:p>
            <a:r>
              <a:rPr lang="en-US" sz="2000" dirty="0"/>
              <a:t>Recommendation 13: Form a new international collaboration to design and execute a </a:t>
            </a:r>
            <a:r>
              <a:rPr lang="en-US" sz="2000" b="1" dirty="0"/>
              <a:t>highly</a:t>
            </a:r>
            <a:r>
              <a:rPr lang="en-US" sz="2000" dirty="0"/>
              <a:t> </a:t>
            </a:r>
            <a:r>
              <a:rPr lang="en-US" sz="2000" b="1" dirty="0"/>
              <a:t>capable Long-Baseline Neutrino Facility (LBNF) </a:t>
            </a:r>
            <a:r>
              <a:rPr lang="en-US" sz="2000" dirty="0"/>
              <a:t>hosted by the U.S. To proceed, a project plan and identified resources must exist to meet the minimum requirements in the text. LBNF is the highest-priority large project in its timeframe. </a:t>
            </a:r>
          </a:p>
          <a:p>
            <a:pPr marL="0" indent="0">
              <a:buNone/>
            </a:pPr>
            <a:endParaRPr lang="en-US" sz="2000" dirty="0"/>
          </a:p>
          <a:p>
            <a:r>
              <a:rPr lang="en-US" sz="2000" dirty="0"/>
              <a:t>Recommendation14</a:t>
            </a:r>
            <a:r>
              <a:rPr lang="en-US" sz="2000" dirty="0" smtClean="0"/>
              <a:t>: Upgrade the Fermilab proton </a:t>
            </a:r>
            <a:r>
              <a:rPr lang="en-US" sz="2000" dirty="0"/>
              <a:t>accelerator complex to produce higher intensity beams. R&amp;D for the Proton Improvement Plan II (PIP- II) should proceed immediately, followed by construction, to provide </a:t>
            </a:r>
            <a:r>
              <a:rPr lang="en-US" sz="2000" b="1" dirty="0"/>
              <a:t>proton beams of &gt;1 MW</a:t>
            </a:r>
            <a:r>
              <a:rPr lang="en-US" sz="2000" dirty="0"/>
              <a:t> by the time of first operation of the new long-baseline neutrino facility. </a:t>
            </a:r>
          </a:p>
          <a:p>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4</a:t>
            </a:fld>
            <a:endParaRPr lang="en-US" dirty="0"/>
          </a:p>
        </p:txBody>
      </p:sp>
    </p:spTree>
    <p:extLst>
      <p:ext uri="{BB962C8B-B14F-4D97-AF65-F5344CB8AC3E}">
        <p14:creationId xmlns:p14="http://schemas.microsoft.com/office/powerpoint/2010/main" val="896106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2514600"/>
            <a:ext cx="3692525" cy="283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Present capability for delivered beam power</a:t>
            </a:r>
            <a:endParaRPr lang="en-US" dirty="0"/>
          </a:p>
        </p:txBody>
      </p:sp>
      <p:sp>
        <p:nvSpPr>
          <p:cNvPr id="3" name="Content Placeholder 2"/>
          <p:cNvSpPr>
            <a:spLocks noGrp="1"/>
          </p:cNvSpPr>
          <p:nvPr>
            <p:ph idx="1"/>
          </p:nvPr>
        </p:nvSpPr>
        <p:spPr>
          <a:xfrm>
            <a:off x="228600" y="914400"/>
            <a:ext cx="8672513" cy="5486400"/>
          </a:xfrm>
        </p:spPr>
        <p:txBody>
          <a:bodyPr/>
          <a:lstStyle/>
          <a:p>
            <a:r>
              <a:rPr lang="en-US" dirty="0" smtClean="0"/>
              <a:t>In its </a:t>
            </a:r>
            <a:r>
              <a:rPr lang="en-US" dirty="0" smtClean="0">
                <a:solidFill>
                  <a:srgbClr val="FF0000"/>
                </a:solidFill>
              </a:rPr>
              <a:t>current configuration</a:t>
            </a:r>
            <a:r>
              <a:rPr lang="en-US" dirty="0" smtClean="0"/>
              <a:t>, the Fermilab complex currently delivers protons for neutrino production at both 8 and 120 </a:t>
            </a:r>
            <a:r>
              <a:rPr lang="en-US" dirty="0" err="1" smtClean="0"/>
              <a:t>GeV</a:t>
            </a:r>
            <a:r>
              <a:rPr lang="en-US" dirty="0" smtClean="0"/>
              <a:t>, with a present capability :</a:t>
            </a:r>
          </a:p>
          <a:p>
            <a:pPr lvl="1"/>
            <a:r>
              <a:rPr lang="en-US" dirty="0" smtClean="0"/>
              <a:t>Booster: 4.2×10</a:t>
            </a:r>
            <a:r>
              <a:rPr lang="en-US" baseline="30000" dirty="0" smtClean="0"/>
              <a:t>12</a:t>
            </a:r>
            <a:r>
              <a:rPr lang="en-US" dirty="0" smtClean="0"/>
              <a:t> protons @ 8 </a:t>
            </a:r>
            <a:r>
              <a:rPr lang="en-US" dirty="0" err="1" smtClean="0"/>
              <a:t>GeV</a:t>
            </a:r>
            <a:r>
              <a:rPr lang="en-US" dirty="0" smtClean="0"/>
              <a:t> @ 7.5 Hz = 40 kW</a:t>
            </a:r>
          </a:p>
          <a:p>
            <a:pPr lvl="1"/>
            <a:r>
              <a:rPr lang="en-US" dirty="0" smtClean="0"/>
              <a:t>MI: 3.5×10</a:t>
            </a:r>
            <a:r>
              <a:rPr lang="en-US" baseline="30000" dirty="0" smtClean="0"/>
              <a:t>13</a:t>
            </a:r>
            <a:r>
              <a:rPr lang="en-US" dirty="0" smtClean="0"/>
              <a:t> </a:t>
            </a:r>
            <a:r>
              <a:rPr lang="en-US" dirty="0"/>
              <a:t>protons @ </a:t>
            </a:r>
            <a:r>
              <a:rPr lang="en-US" dirty="0" smtClean="0"/>
              <a:t>120 </a:t>
            </a:r>
            <a:r>
              <a:rPr lang="en-US" dirty="0" err="1"/>
              <a:t>GeV</a:t>
            </a:r>
            <a:r>
              <a:rPr lang="en-US" dirty="0"/>
              <a:t> @ </a:t>
            </a:r>
            <a:r>
              <a:rPr lang="en-US" dirty="0" smtClean="0"/>
              <a:t>0.75 </a:t>
            </a:r>
            <a:r>
              <a:rPr lang="en-US" dirty="0"/>
              <a:t>Hz = </a:t>
            </a:r>
            <a:r>
              <a:rPr lang="en-US" dirty="0" smtClean="0"/>
              <a:t>500 kW</a:t>
            </a:r>
          </a:p>
          <a:p>
            <a:pPr>
              <a:spcBef>
                <a:spcPts val="1800"/>
              </a:spcBef>
            </a:pPr>
            <a:r>
              <a:rPr lang="en-US" dirty="0" smtClean="0"/>
              <a:t> </a:t>
            </a:r>
            <a:r>
              <a:rPr lang="en-US" dirty="0"/>
              <a:t>F</a:t>
            </a:r>
            <a:r>
              <a:rPr lang="en-US" dirty="0" smtClean="0"/>
              <a:t>undamental limitations</a:t>
            </a:r>
          </a:p>
          <a:p>
            <a:pPr lvl="1"/>
            <a:r>
              <a:rPr lang="en-US" dirty="0" smtClean="0"/>
              <a:t>Booster pulses per second</a:t>
            </a:r>
          </a:p>
          <a:p>
            <a:pPr marL="1028700" lvl="2"/>
            <a:r>
              <a:rPr lang="en-US" dirty="0" smtClean="0"/>
              <a:t>The Booster magnet/power supply</a:t>
            </a:r>
          </a:p>
          <a:p>
            <a:pPr marL="1028700" lvl="2" indent="0">
              <a:spcBef>
                <a:spcPts val="0"/>
              </a:spcBef>
              <a:buNone/>
            </a:pPr>
            <a:r>
              <a:rPr lang="en-US" dirty="0" smtClean="0"/>
              <a:t>system operates at 15 Hz</a:t>
            </a:r>
          </a:p>
          <a:p>
            <a:pPr marL="1028700" lvl="2"/>
            <a:r>
              <a:rPr lang="en-US" dirty="0" smtClean="0">
                <a:solidFill>
                  <a:srgbClr val="FF0000"/>
                </a:solidFill>
              </a:rPr>
              <a:t>R</a:t>
            </a:r>
            <a:r>
              <a:rPr lang="en-US" dirty="0">
                <a:solidFill>
                  <a:srgbClr val="FF0000"/>
                </a:solidFill>
              </a:rPr>
              <a:t>F</a:t>
            </a:r>
            <a:r>
              <a:rPr lang="en-US" dirty="0" smtClean="0">
                <a:solidFill>
                  <a:srgbClr val="FF0000"/>
                </a:solidFill>
              </a:rPr>
              <a:t> system limited to 7.5 Hz</a:t>
            </a:r>
          </a:p>
          <a:p>
            <a:pPr lvl="1"/>
            <a:r>
              <a:rPr lang="en-US" dirty="0" smtClean="0"/>
              <a:t>Booster protons per pulse</a:t>
            </a:r>
          </a:p>
          <a:p>
            <a:pPr lvl="2"/>
            <a:r>
              <a:rPr lang="en-US" dirty="0" smtClean="0"/>
              <a:t>Limited by space-charge forces at the Booster injection energy, i.e. the </a:t>
            </a:r>
            <a:r>
              <a:rPr lang="en-US" dirty="0" err="1" smtClean="0"/>
              <a:t>linac</a:t>
            </a:r>
            <a:r>
              <a:rPr lang="en-US" dirty="0" smtClean="0"/>
              <a:t> energy</a:t>
            </a:r>
          </a:p>
          <a:p>
            <a:pPr marL="0" indent="0">
              <a:buNone/>
            </a:pPr>
            <a:endParaRPr lang="en-US" sz="2000" dirty="0" smtClean="0"/>
          </a:p>
          <a:p>
            <a:pPr lvl="1"/>
            <a:endParaRPr lang="en-US" dirty="0" smtClean="0"/>
          </a:p>
        </p:txBody>
      </p:sp>
      <p:sp>
        <p:nvSpPr>
          <p:cNvPr id="8" name="Date Placeholder 7"/>
          <p:cNvSpPr>
            <a:spLocks noGrp="1"/>
          </p:cNvSpPr>
          <p:nvPr>
            <p:ph type="dt" sz="half" idx="10"/>
          </p:nvPr>
        </p:nvSpPr>
        <p:spPr/>
        <p:txBody>
          <a:bodyPr/>
          <a:lstStyle/>
          <a:p>
            <a:r>
              <a:rPr lang="en-US" smtClean="0"/>
              <a:t>6/16/15</a:t>
            </a:r>
            <a:endParaRPr lang="en-US"/>
          </a:p>
        </p:txBody>
      </p:sp>
      <p:sp>
        <p:nvSpPr>
          <p:cNvPr id="4" name="Footer Placeholder 3"/>
          <p:cNvSpPr>
            <a:spLocks noGrp="1"/>
          </p:cNvSpPr>
          <p:nvPr>
            <p:ph type="ftr" sz="quarter" idx="11"/>
          </p:nvPr>
        </p:nvSpPr>
        <p:spPr/>
        <p:txBody>
          <a:bodyPr/>
          <a:lstStyle/>
          <a:p>
            <a:r>
              <a:rPr lang="en-US" smtClean="0"/>
              <a:t>R. Rameika | PIP-II Mission Need</a:t>
            </a:r>
            <a:endParaRPr lang="en-US" dirty="0"/>
          </a:p>
        </p:txBody>
      </p:sp>
      <p:sp>
        <p:nvSpPr>
          <p:cNvPr id="5" name="Slide Number Placeholder 4"/>
          <p:cNvSpPr>
            <a:spLocks noGrp="1"/>
          </p:cNvSpPr>
          <p:nvPr>
            <p:ph type="sldNum" sz="quarter" idx="12"/>
          </p:nvPr>
        </p:nvSpPr>
        <p:spPr/>
        <p:txBody>
          <a:bodyPr/>
          <a:lstStyle/>
          <a:p>
            <a:fld id="{4D59C847-7DCE-6D4A-BE87-C05B68FF72A7}" type="slidenum">
              <a:rPr lang="en-US" smtClean="0"/>
              <a:pPr/>
              <a:t>40</a:t>
            </a:fld>
            <a:endParaRPr lang="en-US" dirty="0"/>
          </a:p>
        </p:txBody>
      </p:sp>
    </p:spTree>
    <p:extLst>
      <p:ext uri="{BB962C8B-B14F-4D97-AF65-F5344CB8AC3E}">
        <p14:creationId xmlns:p14="http://schemas.microsoft.com/office/powerpoint/2010/main" val="22385830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81419"/>
          </a:xfrm>
        </p:spPr>
        <p:txBody>
          <a:bodyPr/>
          <a:lstStyle/>
          <a:p>
            <a:r>
              <a:rPr lang="en-US" sz="3200" dirty="0" smtClean="0"/>
              <a:t>8 </a:t>
            </a:r>
            <a:r>
              <a:rPr lang="en-US" sz="3200" dirty="0" err="1" smtClean="0"/>
              <a:t>GeV</a:t>
            </a:r>
            <a:r>
              <a:rPr lang="en-US" sz="3200" dirty="0" smtClean="0"/>
              <a:t> program in LBNE era</a:t>
            </a:r>
            <a:endParaRPr lang="en-US" sz="3200" dirty="0"/>
          </a:p>
        </p:txBody>
      </p:sp>
      <p:pic>
        <p:nvPicPr>
          <p:cNvPr id="8" name="Picture 7"/>
          <p:cNvPicPr>
            <a:picLocks noChangeAspect="1"/>
          </p:cNvPicPr>
          <p:nvPr/>
        </p:nvPicPr>
        <p:blipFill>
          <a:blip r:embed="rId2"/>
          <a:stretch>
            <a:fillRect/>
          </a:stretch>
        </p:blipFill>
        <p:spPr>
          <a:xfrm>
            <a:off x="302280" y="4380226"/>
            <a:ext cx="8548643" cy="1290129"/>
          </a:xfrm>
          <a:prstGeom prst="rect">
            <a:avLst/>
          </a:prstGeom>
        </p:spPr>
      </p:pic>
      <p:pic>
        <p:nvPicPr>
          <p:cNvPr id="6" name="Picture 5"/>
          <p:cNvPicPr>
            <a:picLocks noChangeAspect="1"/>
          </p:cNvPicPr>
          <p:nvPr/>
        </p:nvPicPr>
        <p:blipFill>
          <a:blip r:embed="rId3"/>
          <a:stretch>
            <a:fillRect/>
          </a:stretch>
        </p:blipFill>
        <p:spPr>
          <a:xfrm>
            <a:off x="302280" y="1699846"/>
            <a:ext cx="8225692" cy="2973753"/>
          </a:xfrm>
          <a:prstGeom prst="rect">
            <a:avLst/>
          </a:prstGeom>
        </p:spPr>
      </p:pic>
      <p:sp>
        <p:nvSpPr>
          <p:cNvPr id="3" name="Date Placeholder 2"/>
          <p:cNvSpPr>
            <a:spLocks noGrp="1"/>
          </p:cNvSpPr>
          <p:nvPr>
            <p:ph type="dt" sz="half" idx="10"/>
          </p:nvPr>
        </p:nvSpPr>
        <p:spPr/>
        <p:txBody>
          <a:bodyPr/>
          <a:lstStyle/>
          <a:p>
            <a:pPr>
              <a:defRPr/>
            </a:pPr>
            <a:r>
              <a:rPr lang="en-US" smtClean="0"/>
              <a:t>6/16/15</a:t>
            </a:r>
            <a:endParaRPr lang="en-US"/>
          </a:p>
        </p:txBody>
      </p:sp>
      <p:sp>
        <p:nvSpPr>
          <p:cNvPr id="4" name="Footer Placeholder 3"/>
          <p:cNvSpPr>
            <a:spLocks noGrp="1"/>
          </p:cNvSpPr>
          <p:nvPr>
            <p:ph type="ftr" sz="quarter" idx="11"/>
          </p:nvPr>
        </p:nvSpPr>
        <p:spPr/>
        <p:txBody>
          <a:bodyPr/>
          <a:lstStyle/>
          <a:p>
            <a:pPr>
              <a:defRPr/>
            </a:pPr>
            <a:r>
              <a:rPr lang="en-US" smtClean="0"/>
              <a:t>R. Rameika | PIP-II Mission Need</a:t>
            </a:r>
            <a:endParaRPr lang="en-US" b="1" dirty="0"/>
          </a:p>
        </p:txBody>
      </p:sp>
      <p:sp>
        <p:nvSpPr>
          <p:cNvPr id="5" name="Slide Number Placeholder 4"/>
          <p:cNvSpPr>
            <a:spLocks noGrp="1"/>
          </p:cNvSpPr>
          <p:nvPr>
            <p:ph type="sldNum" sz="quarter" idx="12"/>
          </p:nvPr>
        </p:nvSpPr>
        <p:spPr/>
        <p:txBody>
          <a:bodyPr/>
          <a:lstStyle/>
          <a:p>
            <a:pPr>
              <a:defRPr/>
            </a:pPr>
            <a:fld id="{B0D51A2F-E1F1-4247-B6AE-71882945C571}" type="slidenum">
              <a:rPr lang="en-US" smtClean="0"/>
              <a:pPr>
                <a:defRPr/>
              </a:pPr>
              <a:t>41</a:t>
            </a:fld>
            <a:endParaRPr lang="en-US" dirty="0"/>
          </a:p>
        </p:txBody>
      </p:sp>
      <p:sp>
        <p:nvSpPr>
          <p:cNvPr id="9" name="TextBox 8"/>
          <p:cNvSpPr txBox="1"/>
          <p:nvPr/>
        </p:nvSpPr>
        <p:spPr>
          <a:xfrm>
            <a:off x="302280" y="957409"/>
            <a:ext cx="3835004" cy="461665"/>
          </a:xfrm>
          <a:prstGeom prst="rect">
            <a:avLst/>
          </a:prstGeom>
          <a:noFill/>
        </p:spPr>
        <p:txBody>
          <a:bodyPr wrap="none" rtlCol="0">
            <a:spAutoFit/>
          </a:bodyPr>
          <a:lstStyle/>
          <a:p>
            <a:r>
              <a:rPr lang="en-US" dirty="0" smtClean="0"/>
              <a:t>From PIP-II report, June 2014</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
            </a:r>
            <a:br>
              <a:rPr lang="en-US" sz="2400" dirty="0" smtClean="0"/>
            </a:br>
            <a:r>
              <a:rPr lang="en-US" sz="2400" dirty="0" smtClean="0"/>
              <a:t>STATISTICS in Neutrino Experiments</a:t>
            </a:r>
            <a:endParaRPr lang="en-US" sz="2400" dirty="0"/>
          </a:p>
        </p:txBody>
      </p:sp>
      <p:sp>
        <p:nvSpPr>
          <p:cNvPr id="4" name="Content Placeholder 3"/>
          <p:cNvSpPr>
            <a:spLocks noGrp="1"/>
          </p:cNvSpPr>
          <p:nvPr>
            <p:ph idx="1"/>
          </p:nvPr>
        </p:nvSpPr>
        <p:spPr/>
        <p:txBody>
          <a:bodyPr/>
          <a:lstStyle/>
          <a:p>
            <a:pPr marL="0" indent="0">
              <a:buNone/>
            </a:pPr>
            <a:r>
              <a:rPr lang="en-US" b="1" dirty="0">
                <a:solidFill>
                  <a:srgbClr val="FF0000"/>
                </a:solidFill>
              </a:rPr>
              <a:t>Neutrino Events/Unit Time </a:t>
            </a:r>
            <a:r>
              <a:rPr lang="en-US" b="1" dirty="0" smtClean="0">
                <a:solidFill>
                  <a:srgbClr val="FF0000"/>
                </a:solidFill>
              </a:rPr>
              <a:t> =</a:t>
            </a:r>
          </a:p>
          <a:p>
            <a:pPr marL="0" indent="0">
              <a:buNone/>
            </a:pPr>
            <a:endParaRPr lang="en-US" b="1" dirty="0">
              <a:solidFill>
                <a:srgbClr val="FF0000"/>
              </a:solidFill>
            </a:endParaRPr>
          </a:p>
          <a:p>
            <a:pPr marL="0" indent="0">
              <a:buNone/>
            </a:pPr>
            <a:r>
              <a:rPr lang="en-US" b="1" dirty="0" smtClean="0"/>
              <a:t>   </a:t>
            </a:r>
            <a:r>
              <a:rPr lang="en-US" b="1" dirty="0" smtClean="0">
                <a:solidFill>
                  <a:srgbClr val="008000"/>
                </a:solidFill>
              </a:rPr>
              <a:t>Neutrino Flux</a:t>
            </a:r>
            <a:r>
              <a:rPr lang="en-US" b="1" dirty="0">
                <a:solidFill>
                  <a:srgbClr val="008000"/>
                </a:solidFill>
              </a:rPr>
              <a:t> </a:t>
            </a:r>
            <a:r>
              <a:rPr lang="en-US" b="1" dirty="0" smtClean="0">
                <a:solidFill>
                  <a:srgbClr val="008000"/>
                </a:solidFill>
              </a:rPr>
              <a:t> </a:t>
            </a:r>
            <a:r>
              <a:rPr lang="en-US" b="1" dirty="0"/>
              <a:t>x</a:t>
            </a:r>
          </a:p>
          <a:p>
            <a:pPr marL="0" indent="0">
              <a:buNone/>
            </a:pPr>
            <a:r>
              <a:rPr lang="en-US" b="1" dirty="0" smtClean="0"/>
              <a:t>    </a:t>
            </a:r>
          </a:p>
          <a:p>
            <a:pPr marL="0" indent="0">
              <a:buNone/>
            </a:pPr>
            <a:r>
              <a:rPr lang="en-US" b="1" dirty="0">
                <a:solidFill>
                  <a:srgbClr val="3366FF"/>
                </a:solidFill>
              </a:rPr>
              <a:t> </a:t>
            </a:r>
            <a:r>
              <a:rPr lang="en-US" b="1" dirty="0" smtClean="0">
                <a:solidFill>
                  <a:srgbClr val="3366FF"/>
                </a:solidFill>
              </a:rPr>
              <a:t>  Neutrino </a:t>
            </a:r>
            <a:r>
              <a:rPr lang="en-US" b="1" dirty="0">
                <a:solidFill>
                  <a:srgbClr val="3366FF"/>
                </a:solidFill>
              </a:rPr>
              <a:t>Cross-section/Nucleon </a:t>
            </a:r>
            <a:r>
              <a:rPr lang="en-US" b="1" dirty="0"/>
              <a:t>x</a:t>
            </a:r>
          </a:p>
          <a:p>
            <a:pPr marL="0" indent="0">
              <a:buNone/>
            </a:pPr>
            <a:r>
              <a:rPr lang="en-US" b="1" dirty="0" smtClean="0"/>
              <a:t>    </a:t>
            </a:r>
          </a:p>
          <a:p>
            <a:pPr marL="0" indent="0">
              <a:buNone/>
            </a:pPr>
            <a:r>
              <a:rPr lang="en-US" b="1" dirty="0">
                <a:solidFill>
                  <a:schemeClr val="accent5">
                    <a:lumMod val="75000"/>
                  </a:schemeClr>
                </a:solidFill>
              </a:rPr>
              <a:t> </a:t>
            </a:r>
            <a:r>
              <a:rPr lang="en-US" b="1" dirty="0" smtClean="0">
                <a:solidFill>
                  <a:schemeClr val="accent5">
                    <a:lumMod val="75000"/>
                  </a:schemeClr>
                </a:solidFill>
              </a:rPr>
              <a:t>  Number </a:t>
            </a:r>
            <a:r>
              <a:rPr lang="en-US" b="1" dirty="0">
                <a:solidFill>
                  <a:schemeClr val="accent5">
                    <a:lumMod val="75000"/>
                  </a:schemeClr>
                </a:solidFill>
              </a:rPr>
              <a:t>of Nucleons</a:t>
            </a:r>
          </a:p>
          <a:p>
            <a:pPr marL="0" indent="0">
              <a:buNone/>
            </a:pPr>
            <a:endParaRPr lang="en-US" dirty="0"/>
          </a:p>
        </p:txBody>
      </p:sp>
      <p:sp>
        <p:nvSpPr>
          <p:cNvPr id="3" name="Date Placeholder 2"/>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 </a:t>
            </a:r>
            <a:r>
              <a:rPr lang="en-US" dirty="0"/>
              <a:t>in Neutrino Experiments</a:t>
            </a:r>
            <a:endParaRPr lang="en-US" sz="2400" dirty="0"/>
          </a:p>
        </p:txBody>
      </p:sp>
      <p:sp>
        <p:nvSpPr>
          <p:cNvPr id="4" name="Content Placeholder 3"/>
          <p:cNvSpPr>
            <a:spLocks noGrp="1"/>
          </p:cNvSpPr>
          <p:nvPr>
            <p:ph idx="1"/>
          </p:nvPr>
        </p:nvSpPr>
        <p:spPr/>
        <p:txBody>
          <a:bodyPr/>
          <a:lstStyle/>
          <a:p>
            <a:pPr marL="0" indent="0">
              <a:buNone/>
            </a:pPr>
            <a:r>
              <a:rPr lang="en-US" b="1" dirty="0">
                <a:solidFill>
                  <a:srgbClr val="FF0000"/>
                </a:solidFill>
              </a:rPr>
              <a:t>Neutrino Events/Unit Time </a:t>
            </a:r>
            <a:r>
              <a:rPr lang="en-US" b="1" dirty="0" smtClean="0">
                <a:solidFill>
                  <a:srgbClr val="FF0000"/>
                </a:solidFill>
              </a:rPr>
              <a:t> =</a:t>
            </a:r>
          </a:p>
          <a:p>
            <a:pPr marL="0" indent="0">
              <a:buNone/>
            </a:pPr>
            <a:endParaRPr lang="en-US" b="1" dirty="0">
              <a:solidFill>
                <a:srgbClr val="FF0000"/>
              </a:solidFill>
            </a:endParaRPr>
          </a:p>
          <a:p>
            <a:pPr marL="0" indent="0">
              <a:buNone/>
            </a:pPr>
            <a:r>
              <a:rPr lang="en-US" b="1" dirty="0" smtClean="0"/>
              <a:t>   </a:t>
            </a:r>
            <a:r>
              <a:rPr lang="en-US" b="1" dirty="0" smtClean="0">
                <a:solidFill>
                  <a:srgbClr val="008000"/>
                </a:solidFill>
              </a:rPr>
              <a:t>Neutrino Flux</a:t>
            </a:r>
            <a:r>
              <a:rPr lang="en-US" b="1" dirty="0">
                <a:solidFill>
                  <a:srgbClr val="008000"/>
                </a:solidFill>
              </a:rPr>
              <a:t> </a:t>
            </a:r>
            <a:r>
              <a:rPr lang="en-US" b="1" dirty="0" smtClean="0">
                <a:solidFill>
                  <a:srgbClr val="008000"/>
                </a:solidFill>
              </a:rPr>
              <a:t> </a:t>
            </a:r>
            <a:r>
              <a:rPr lang="en-US" b="1" dirty="0"/>
              <a:t>x</a:t>
            </a:r>
          </a:p>
          <a:p>
            <a:pPr marL="0" indent="0">
              <a:buNone/>
            </a:pPr>
            <a:r>
              <a:rPr lang="en-US" b="1" dirty="0" smtClean="0"/>
              <a:t>    </a:t>
            </a:r>
          </a:p>
          <a:p>
            <a:pPr marL="0" indent="0">
              <a:buNone/>
            </a:pPr>
            <a:r>
              <a:rPr lang="en-US" b="1" dirty="0">
                <a:solidFill>
                  <a:srgbClr val="3366FF"/>
                </a:solidFill>
              </a:rPr>
              <a:t> </a:t>
            </a:r>
            <a:r>
              <a:rPr lang="en-US" b="1" dirty="0" smtClean="0">
                <a:solidFill>
                  <a:srgbClr val="3366FF"/>
                </a:solidFill>
              </a:rPr>
              <a:t>  Neutrino </a:t>
            </a:r>
            <a:r>
              <a:rPr lang="en-US" b="1" dirty="0">
                <a:solidFill>
                  <a:srgbClr val="3366FF"/>
                </a:solidFill>
              </a:rPr>
              <a:t>Cross-section/Nucleon </a:t>
            </a:r>
            <a:r>
              <a:rPr lang="en-US" b="1" dirty="0"/>
              <a:t>x</a:t>
            </a:r>
          </a:p>
          <a:p>
            <a:pPr marL="0" indent="0">
              <a:buNone/>
            </a:pPr>
            <a:r>
              <a:rPr lang="en-US" b="1" dirty="0" smtClean="0"/>
              <a:t>    </a:t>
            </a:r>
          </a:p>
          <a:p>
            <a:pPr marL="0" indent="0">
              <a:buNone/>
            </a:pPr>
            <a:r>
              <a:rPr lang="en-US" b="1" dirty="0">
                <a:solidFill>
                  <a:schemeClr val="accent5">
                    <a:lumMod val="75000"/>
                  </a:schemeClr>
                </a:solidFill>
              </a:rPr>
              <a:t> </a:t>
            </a:r>
            <a:r>
              <a:rPr lang="en-US" b="1" dirty="0" smtClean="0">
                <a:solidFill>
                  <a:schemeClr val="accent5">
                    <a:lumMod val="75000"/>
                  </a:schemeClr>
                </a:solidFill>
              </a:rPr>
              <a:t>  Number </a:t>
            </a:r>
            <a:r>
              <a:rPr lang="en-US" b="1" dirty="0">
                <a:solidFill>
                  <a:schemeClr val="accent5">
                    <a:lumMod val="75000"/>
                  </a:schemeClr>
                </a:solidFill>
              </a:rPr>
              <a:t>of Nucleons</a:t>
            </a:r>
          </a:p>
          <a:p>
            <a:pPr marL="0" indent="0">
              <a:buNone/>
            </a:pPr>
            <a:endParaRPr lang="en-US" dirty="0"/>
          </a:p>
        </p:txBody>
      </p:sp>
      <p:sp>
        <p:nvSpPr>
          <p:cNvPr id="5" name="Left Arrow 4"/>
          <p:cNvSpPr/>
          <p:nvPr/>
        </p:nvSpPr>
        <p:spPr>
          <a:xfrm>
            <a:off x="4353277" y="1921839"/>
            <a:ext cx="1344706" cy="44823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818041" y="1921839"/>
            <a:ext cx="2327530" cy="369332"/>
          </a:xfrm>
          <a:prstGeom prst="rect">
            <a:avLst/>
          </a:prstGeom>
          <a:noFill/>
        </p:spPr>
        <p:txBody>
          <a:bodyPr wrap="none" rtlCol="0">
            <a:spAutoFit/>
          </a:bodyPr>
          <a:lstStyle/>
          <a:p>
            <a:r>
              <a:rPr lang="en-US" dirty="0" smtClean="0"/>
              <a:t>A really big number</a:t>
            </a:r>
            <a:endParaRPr lang="en-US" dirty="0"/>
          </a:p>
        </p:txBody>
      </p:sp>
      <p:sp>
        <p:nvSpPr>
          <p:cNvPr id="7" name="Left Arrow 6"/>
          <p:cNvSpPr/>
          <p:nvPr/>
        </p:nvSpPr>
        <p:spPr>
          <a:xfrm>
            <a:off x="5641027" y="2780699"/>
            <a:ext cx="512198" cy="44823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3666294" y="3665824"/>
            <a:ext cx="1344706" cy="44823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167331" y="3636843"/>
            <a:ext cx="2327530" cy="369332"/>
          </a:xfrm>
          <a:prstGeom prst="rect">
            <a:avLst/>
          </a:prstGeom>
          <a:noFill/>
        </p:spPr>
        <p:txBody>
          <a:bodyPr wrap="none" rtlCol="0">
            <a:spAutoFit/>
          </a:bodyPr>
          <a:lstStyle/>
          <a:p>
            <a:r>
              <a:rPr lang="en-US" dirty="0" smtClean="0"/>
              <a:t>A really big number</a:t>
            </a:r>
            <a:endParaRPr lang="en-US" dirty="0"/>
          </a:p>
        </p:txBody>
      </p:sp>
      <p:sp>
        <p:nvSpPr>
          <p:cNvPr id="10" name="TextBox 9"/>
          <p:cNvSpPr txBox="1"/>
          <p:nvPr/>
        </p:nvSpPr>
        <p:spPr>
          <a:xfrm>
            <a:off x="6230185" y="2742211"/>
            <a:ext cx="2582758" cy="369332"/>
          </a:xfrm>
          <a:prstGeom prst="rect">
            <a:avLst/>
          </a:prstGeom>
          <a:noFill/>
        </p:spPr>
        <p:txBody>
          <a:bodyPr wrap="none" rtlCol="0">
            <a:spAutoFit/>
          </a:bodyPr>
          <a:lstStyle/>
          <a:p>
            <a:r>
              <a:rPr lang="en-US" dirty="0" smtClean="0"/>
              <a:t>A really small number</a:t>
            </a:r>
            <a:endParaRPr lang="en-US" dirty="0"/>
          </a:p>
        </p:txBody>
      </p:sp>
      <p:sp>
        <p:nvSpPr>
          <p:cNvPr id="3" name="Date Placeholder 2"/>
          <p:cNvSpPr>
            <a:spLocks noGrp="1"/>
          </p:cNvSpPr>
          <p:nvPr>
            <p:ph type="dt" sz="half" idx="10"/>
          </p:nvPr>
        </p:nvSpPr>
        <p:spPr/>
        <p:txBody>
          <a:bodyPr/>
          <a:lstStyle/>
          <a:p>
            <a:pPr>
              <a:defRPr/>
            </a:pPr>
            <a:r>
              <a:rPr lang="en-US" smtClean="0"/>
              <a:t>6/16/15</a:t>
            </a:r>
            <a:endParaRPr lang="en-US"/>
          </a:p>
        </p:txBody>
      </p:sp>
      <p:sp>
        <p:nvSpPr>
          <p:cNvPr id="11" name="Footer Placeholder 10"/>
          <p:cNvSpPr>
            <a:spLocks noGrp="1"/>
          </p:cNvSpPr>
          <p:nvPr>
            <p:ph type="ftr" sz="quarter" idx="11"/>
          </p:nvPr>
        </p:nvSpPr>
        <p:spPr/>
        <p:txBody>
          <a:bodyPr/>
          <a:lstStyle/>
          <a:p>
            <a:pPr>
              <a:defRPr/>
            </a:pPr>
            <a:r>
              <a:rPr lang="en-US" smtClean="0"/>
              <a:t>R. Rameika | PIP-II Mission Need</a:t>
            </a:r>
            <a:endParaRPr lang="en-US" b="1" dirty="0"/>
          </a:p>
        </p:txBody>
      </p:sp>
      <p:sp>
        <p:nvSpPr>
          <p:cNvPr id="12" name="Slide Number Placeholder 11"/>
          <p:cNvSpPr>
            <a:spLocks noGrp="1"/>
          </p:cNvSpPr>
          <p:nvPr>
            <p:ph type="sldNum" sz="quarter" idx="12"/>
          </p:nvPr>
        </p:nvSpPr>
        <p:spPr/>
        <p:txBody>
          <a:bodyPr/>
          <a:lstStyle/>
          <a:p>
            <a:pPr>
              <a:defRPr/>
            </a:pPr>
            <a:fld id="{B0D51A2F-E1F1-4247-B6AE-71882945C571}" type="slidenum">
              <a:rPr lang="en-US" smtClean="0"/>
              <a:pPr>
                <a:defRPr/>
              </a:pPr>
              <a:t>43</a:t>
            </a:fld>
            <a:endParaRPr lang="en-US" dirty="0"/>
          </a:p>
        </p:txBody>
      </p:sp>
    </p:spTree>
    <p:extLst>
      <p:ext uri="{BB962C8B-B14F-4D97-AF65-F5344CB8AC3E}">
        <p14:creationId xmlns:p14="http://schemas.microsoft.com/office/powerpoint/2010/main" val="3971389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Science Drivers</a:t>
            </a:r>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44</a:t>
            </a:fld>
            <a:endParaRPr lang="en-US" dirty="0"/>
          </a:p>
        </p:txBody>
      </p:sp>
      <p:sp>
        <p:nvSpPr>
          <p:cNvPr id="9" name="Content Placeholder 8"/>
          <p:cNvSpPr>
            <a:spLocks noGrp="1"/>
          </p:cNvSpPr>
          <p:nvPr>
            <p:ph idx="1"/>
          </p:nvPr>
        </p:nvSpPr>
        <p:spPr>
          <a:xfrm>
            <a:off x="228601" y="1043046"/>
            <a:ext cx="4809186" cy="4987867"/>
          </a:xfrm>
        </p:spPr>
        <p:txBody>
          <a:bodyPr/>
          <a:lstStyle/>
          <a:p>
            <a:r>
              <a:rPr lang="en-US" dirty="0" smtClean="0"/>
              <a:t>Use the Higgs Boson as a New Tool for Discovery</a:t>
            </a:r>
          </a:p>
          <a:p>
            <a:r>
              <a:rPr lang="en-US" dirty="0" smtClean="0"/>
              <a:t>Pursue the Physics Associated with Neutrino Mass</a:t>
            </a:r>
          </a:p>
          <a:p>
            <a:r>
              <a:rPr lang="en-US" dirty="0" smtClean="0"/>
              <a:t>Identify the New Physics of Dark Matter</a:t>
            </a:r>
          </a:p>
          <a:p>
            <a:r>
              <a:rPr lang="en-US" dirty="0" smtClean="0"/>
              <a:t>Understand Cosmic Acceleration : Dark Energy and Inflation</a:t>
            </a:r>
          </a:p>
          <a:p>
            <a:r>
              <a:rPr lang="en-US" dirty="0" smtClean="0"/>
              <a:t>Explore the Unknown : New Particles, Interactions, and Physical Principles</a:t>
            </a:r>
          </a:p>
          <a:p>
            <a:endParaRPr lang="en-US" dirty="0" smtClean="0"/>
          </a:p>
        </p:txBody>
      </p:sp>
      <p:pic>
        <p:nvPicPr>
          <p:cNvPr id="10" name="Picture 9"/>
          <p:cNvPicPr>
            <a:picLocks noChangeAspect="1"/>
          </p:cNvPicPr>
          <p:nvPr/>
        </p:nvPicPr>
        <p:blipFill>
          <a:blip r:embed="rId2"/>
          <a:stretch>
            <a:fillRect/>
          </a:stretch>
        </p:blipFill>
        <p:spPr>
          <a:xfrm>
            <a:off x="5440761" y="1043046"/>
            <a:ext cx="3156063" cy="3200248"/>
          </a:xfrm>
          <a:prstGeom prst="rect">
            <a:avLst/>
          </a:prstGeom>
        </p:spPr>
      </p:pic>
    </p:spTree>
    <p:extLst>
      <p:ext uri="{BB962C8B-B14F-4D97-AF65-F5344CB8AC3E}">
        <p14:creationId xmlns:p14="http://schemas.microsoft.com/office/powerpoint/2010/main" val="2423736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Research Opportunities Afforded by PIP-II Beyond DUNE, SBN, and Mu2e-II</a:t>
            </a:r>
          </a:p>
        </p:txBody>
      </p:sp>
      <p:sp>
        <p:nvSpPr>
          <p:cNvPr id="3" name="Content Placeholder 2"/>
          <p:cNvSpPr>
            <a:spLocks noGrp="1"/>
          </p:cNvSpPr>
          <p:nvPr>
            <p:ph idx="1"/>
          </p:nvPr>
        </p:nvSpPr>
        <p:spPr/>
        <p:txBody>
          <a:bodyPr/>
          <a:lstStyle/>
          <a:p>
            <a:r>
              <a:rPr lang="en-US" b="1" dirty="0"/>
              <a:t>Next generation </a:t>
            </a:r>
            <a:r>
              <a:rPr lang="en-US" b="1" dirty="0">
                <a:latin typeface="Symbol" panose="05050102010706020507" pitchFamily="18" charset="2"/>
              </a:rPr>
              <a:t>m</a:t>
            </a:r>
            <a:r>
              <a:rPr lang="en-US" b="1" dirty="0">
                <a:latin typeface="Wingdings 3" panose="05040102010807070707" pitchFamily="18" charset="2"/>
              </a:rPr>
              <a:t>g</a:t>
            </a:r>
            <a:r>
              <a:rPr lang="en-US" b="1" dirty="0"/>
              <a:t>3e:  </a:t>
            </a:r>
          </a:p>
          <a:p>
            <a:pPr marL="0" indent="0">
              <a:buNone/>
            </a:pPr>
            <a:r>
              <a:rPr lang="en-US" dirty="0"/>
              <a:t>Enabling technology is CW operation</a:t>
            </a:r>
          </a:p>
          <a:p>
            <a:r>
              <a:rPr lang="en-US" b="1" dirty="0"/>
              <a:t>Next generation </a:t>
            </a:r>
            <a:r>
              <a:rPr lang="en-US" b="1" dirty="0" err="1">
                <a:latin typeface="Symbol" panose="05050102010706020507" pitchFamily="18" charset="2"/>
              </a:rPr>
              <a:t>m</a:t>
            </a:r>
            <a:r>
              <a:rPr lang="en-US" b="1" baseline="30000" dirty="0" err="1">
                <a:latin typeface="Symbol" panose="05050102010706020507" pitchFamily="18" charset="2"/>
              </a:rPr>
              <a:t>+</a:t>
            </a:r>
            <a:r>
              <a:rPr lang="en-US" b="1" dirty="0" err="1"/>
              <a:t>e</a:t>
            </a:r>
            <a:r>
              <a:rPr lang="en-US" b="1" baseline="30000" dirty="0" err="1"/>
              <a:t>-</a:t>
            </a:r>
            <a:r>
              <a:rPr lang="en-US" b="1" dirty="0" err="1">
                <a:latin typeface="Wingdings 3" panose="05040102010807070707" pitchFamily="18" charset="2"/>
              </a:rPr>
              <a:t>g</a:t>
            </a:r>
            <a:r>
              <a:rPr lang="en-US" b="1" dirty="0" err="1"/>
              <a:t>e</a:t>
            </a:r>
            <a:r>
              <a:rPr lang="en-US" b="1" baseline="30000" dirty="0" err="1"/>
              <a:t>+</a:t>
            </a:r>
            <a:r>
              <a:rPr lang="en-US" b="1" dirty="0" err="1">
                <a:latin typeface="Symbol" panose="05050102010706020507" pitchFamily="18" charset="2"/>
              </a:rPr>
              <a:t>m</a:t>
            </a:r>
            <a:r>
              <a:rPr lang="en-US" b="1" baseline="30000" dirty="0">
                <a:latin typeface="Symbol" panose="05050102010706020507" pitchFamily="18" charset="2"/>
              </a:rPr>
              <a:t>-</a:t>
            </a:r>
            <a:r>
              <a:rPr lang="en-US" b="1" dirty="0">
                <a:latin typeface="Calibri" panose="020F0502020204030204" pitchFamily="34" charset="0"/>
              </a:rPr>
              <a:t>: </a:t>
            </a:r>
          </a:p>
          <a:p>
            <a:pPr marL="0" indent="0">
              <a:buNone/>
            </a:pPr>
            <a:r>
              <a:rPr lang="en-US" dirty="0">
                <a:latin typeface="Calibri" panose="020F0502020204030204" pitchFamily="34" charset="0"/>
              </a:rPr>
              <a:t>Enabling technology is high frequency pulsed beam, macro-CW operation</a:t>
            </a:r>
          </a:p>
          <a:p>
            <a:r>
              <a:rPr lang="en-US" b="1" dirty="0">
                <a:latin typeface="Calibri" panose="020F0502020204030204" pitchFamily="34" charset="0"/>
              </a:rPr>
              <a:t>Proton </a:t>
            </a:r>
            <a:r>
              <a:rPr lang="en-US" b="1" dirty="0" err="1">
                <a:latin typeface="Calibri" panose="020F0502020204030204" pitchFamily="34" charset="0"/>
              </a:rPr>
              <a:t>edm</a:t>
            </a:r>
            <a:r>
              <a:rPr lang="en-US" b="1" dirty="0">
                <a:latin typeface="Calibri" panose="020F0502020204030204" pitchFamily="34" charset="0"/>
              </a:rPr>
              <a:t> experiment:   </a:t>
            </a:r>
          </a:p>
          <a:p>
            <a:pPr marL="0" indent="0">
              <a:buNone/>
            </a:pPr>
            <a:r>
              <a:rPr lang="en-US" dirty="0">
                <a:latin typeface="Calibri" panose="020F0502020204030204" pitchFamily="34" charset="0"/>
              </a:rPr>
              <a:t>Enabling technology is low </a:t>
            </a:r>
            <a:r>
              <a:rPr lang="en-US" dirty="0" err="1">
                <a:latin typeface="Calibri" panose="020F0502020204030204" pitchFamily="34" charset="0"/>
              </a:rPr>
              <a:t>emittance</a:t>
            </a:r>
            <a:r>
              <a:rPr lang="en-US" dirty="0">
                <a:latin typeface="Calibri" panose="020F0502020204030204" pitchFamily="34" charset="0"/>
              </a:rPr>
              <a:t> 236 MeV (T) polarized proton beam  </a:t>
            </a:r>
          </a:p>
          <a:p>
            <a:pPr marL="0" indent="0">
              <a:buNone/>
            </a:pPr>
            <a:endParaRPr lang="en-US" dirty="0">
              <a:latin typeface="Calibri" panose="020F0502020204030204" pitchFamily="34" charset="0"/>
            </a:endParaRPr>
          </a:p>
          <a:p>
            <a:r>
              <a:rPr lang="en-US" dirty="0">
                <a:latin typeface="Calibri" panose="020F0502020204030204" pitchFamily="34" charset="0"/>
              </a:rPr>
              <a:t>PIP-II can also drive other research opportunities that would require major facility enhancements such as a high-power spallation target for particle physics applications.  </a:t>
            </a:r>
          </a:p>
          <a:p>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dirty="0"/>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45</a:t>
            </a:fld>
            <a:endParaRPr lang="en-US" dirty="0"/>
          </a:p>
        </p:txBody>
      </p:sp>
    </p:spTree>
    <p:extLst>
      <p:ext uri="{BB962C8B-B14F-4D97-AF65-F5344CB8AC3E}">
        <p14:creationId xmlns:p14="http://schemas.microsoft.com/office/powerpoint/2010/main" val="2761916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Mu2e-II : Next generation Mu2e experiment</a:t>
            </a:r>
          </a:p>
        </p:txBody>
      </p:sp>
      <p:sp>
        <p:nvSpPr>
          <p:cNvPr id="3" name="Content Placeholder 2"/>
          <p:cNvSpPr>
            <a:spLocks noGrp="1"/>
          </p:cNvSpPr>
          <p:nvPr>
            <p:ph idx="1"/>
          </p:nvPr>
        </p:nvSpPr>
        <p:spPr>
          <a:xfrm>
            <a:off x="5079612" y="944588"/>
            <a:ext cx="3949259" cy="3959521"/>
          </a:xfrm>
        </p:spPr>
        <p:txBody>
          <a:bodyPr/>
          <a:lstStyle/>
          <a:p>
            <a:pPr>
              <a:buClr>
                <a:schemeClr val="tx1"/>
              </a:buClr>
            </a:pPr>
            <a:r>
              <a:rPr lang="en-US" dirty="0" smtClean="0">
                <a:solidFill>
                  <a:schemeClr val="tx2">
                    <a:lumMod val="60000"/>
                    <a:lumOff val="40000"/>
                  </a:schemeClr>
                </a:solidFill>
              </a:rPr>
              <a:t>A next-generation Mu2e experiment makes sense in all scenarios</a:t>
            </a:r>
          </a:p>
          <a:p>
            <a:pPr lvl="1"/>
            <a:r>
              <a:rPr lang="en-US" dirty="0" smtClean="0"/>
              <a:t>Push sensitivity (x10) or</a:t>
            </a:r>
          </a:p>
          <a:p>
            <a:pPr lvl="1"/>
            <a:r>
              <a:rPr lang="en-US" dirty="0" smtClean="0"/>
              <a:t>Study underlying NP</a:t>
            </a:r>
          </a:p>
          <a:p>
            <a:pPr lvl="1"/>
            <a:r>
              <a:rPr lang="en-US" dirty="0" smtClean="0"/>
              <a:t>Modest upgrade</a:t>
            </a:r>
          </a:p>
          <a:p>
            <a:pPr lvl="1"/>
            <a:r>
              <a:rPr lang="en-US" dirty="0" smtClean="0"/>
              <a:t>Will require more protons</a:t>
            </a:r>
          </a:p>
          <a:p>
            <a:pPr marL="457200" lvl="1" indent="0">
              <a:buNone/>
            </a:pPr>
            <a:r>
              <a:rPr lang="en-US" sz="1600" dirty="0" smtClean="0"/>
              <a:t>      (narrow pulses w/ 1-2 </a:t>
            </a:r>
            <a:r>
              <a:rPr lang="en-US" sz="1600" dirty="0" err="1" smtClean="0">
                <a:latin typeface="Symbol" charset="2"/>
                <a:cs typeface="Symbol" charset="2"/>
              </a:rPr>
              <a:t>m</a:t>
            </a:r>
            <a:r>
              <a:rPr lang="en-US" sz="1600" dirty="0" err="1" smtClean="0"/>
              <a:t>s</a:t>
            </a:r>
            <a:r>
              <a:rPr lang="en-US" sz="1600" dirty="0" smtClean="0"/>
              <a:t> spacing, high duty factor, extinction &lt;10</a:t>
            </a:r>
            <a:r>
              <a:rPr lang="en-US" sz="1600" baseline="30000" dirty="0" smtClean="0"/>
              <a:t>-11</a:t>
            </a:r>
            <a:r>
              <a:rPr lang="en-US" sz="1600" dirty="0" smtClean="0"/>
              <a:t>)</a:t>
            </a:r>
          </a:p>
          <a:p>
            <a:pPr lvl="1"/>
            <a:r>
              <a:rPr lang="en-US" dirty="0" smtClean="0"/>
              <a:t>Snowmass White Paper, arXiv:1307.1168</a:t>
            </a:r>
          </a:p>
        </p:txBody>
      </p:sp>
      <p:sp>
        <p:nvSpPr>
          <p:cNvPr id="4" name="Date Placeholder 3"/>
          <p:cNvSpPr>
            <a:spLocks noGrp="1"/>
          </p:cNvSpPr>
          <p:nvPr>
            <p:ph type="dt" sz="half" idx="10"/>
          </p:nvPr>
        </p:nvSpPr>
        <p:spPr/>
        <p:txBody>
          <a:bodyPr/>
          <a:lstStyle/>
          <a:p>
            <a:pPr>
              <a:defRPr/>
            </a:pPr>
            <a:r>
              <a:rPr lang="en-US" smtClean="0"/>
              <a:t>6/16/15</a:t>
            </a:r>
            <a:endParaRPr lang="en-US" dirty="0"/>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46</a:t>
            </a:fld>
            <a:endParaRPr lang="en-US" dirty="0"/>
          </a:p>
        </p:txBody>
      </p:sp>
      <p:grpSp>
        <p:nvGrpSpPr>
          <p:cNvPr id="21" name="Group 20"/>
          <p:cNvGrpSpPr/>
          <p:nvPr/>
        </p:nvGrpSpPr>
        <p:grpSpPr>
          <a:xfrm>
            <a:off x="295271" y="1009175"/>
            <a:ext cx="4601026" cy="4656670"/>
            <a:chOff x="295271" y="1106874"/>
            <a:chExt cx="4601026" cy="4656670"/>
          </a:xfrm>
        </p:grpSpPr>
        <p:sp>
          <p:nvSpPr>
            <p:cNvPr id="10" name="Down Arrow 9"/>
            <p:cNvSpPr/>
            <p:nvPr/>
          </p:nvSpPr>
          <p:spPr>
            <a:xfrm>
              <a:off x="911697" y="3895457"/>
              <a:ext cx="484632" cy="572684"/>
            </a:xfrm>
            <a:prstGeom prst="downArrow">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7969967">
              <a:off x="1443768" y="2346224"/>
              <a:ext cx="978408" cy="484632"/>
            </a:xfrm>
            <a:prstGeom prst="rightArrow">
              <a:avLst/>
            </a:prstGeom>
            <a:solidFill>
              <a:schemeClr val="accent5">
                <a:lumMod val="75000"/>
              </a:scheme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sp>
          <p:nvSpPr>
            <p:cNvPr id="12" name="Right Arrow 11"/>
            <p:cNvSpPr/>
            <p:nvPr/>
          </p:nvSpPr>
          <p:spPr>
            <a:xfrm rot="2617352" flipV="1">
              <a:off x="2942375" y="2335643"/>
              <a:ext cx="978408" cy="484632"/>
            </a:xfrm>
            <a:prstGeom prst="rightArrow">
              <a:avLst/>
            </a:prstGeom>
            <a:solidFill>
              <a:schemeClr val="accent5">
                <a:lumMod val="75000"/>
              </a:scheme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rocess 12"/>
            <p:cNvSpPr/>
            <p:nvPr/>
          </p:nvSpPr>
          <p:spPr>
            <a:xfrm>
              <a:off x="295271" y="3090876"/>
              <a:ext cx="1733105" cy="801541"/>
            </a:xfrm>
            <a:prstGeom prst="flowChartProces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Precision Measurement if necessary</a:t>
              </a:r>
            </a:p>
          </p:txBody>
        </p:sp>
        <p:sp>
          <p:nvSpPr>
            <p:cNvPr id="14" name="Process 13"/>
            <p:cNvSpPr/>
            <p:nvPr/>
          </p:nvSpPr>
          <p:spPr>
            <a:xfrm>
              <a:off x="295271" y="4552811"/>
              <a:ext cx="1733105" cy="1210733"/>
            </a:xfrm>
            <a:prstGeom prst="flowChartProces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Measure conversion rate as a function of stopping-target Z</a:t>
              </a:r>
            </a:p>
          </p:txBody>
        </p:sp>
        <p:sp>
          <p:nvSpPr>
            <p:cNvPr id="15" name="Process 14"/>
            <p:cNvSpPr/>
            <p:nvPr/>
          </p:nvSpPr>
          <p:spPr>
            <a:xfrm>
              <a:off x="3163192" y="3090876"/>
              <a:ext cx="1733105" cy="804582"/>
            </a:xfrm>
            <a:prstGeom prst="flowChartProces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Higher Sensitivity search</a:t>
              </a:r>
            </a:p>
          </p:txBody>
        </p:sp>
        <p:sp>
          <p:nvSpPr>
            <p:cNvPr id="16" name="Decision 15"/>
            <p:cNvSpPr/>
            <p:nvPr/>
          </p:nvSpPr>
          <p:spPr>
            <a:xfrm>
              <a:off x="1873699" y="1106874"/>
              <a:ext cx="1608666" cy="1498601"/>
            </a:xfrm>
            <a:prstGeom prst="flowChartDecision">
              <a:avLst/>
            </a:prstGeom>
            <a:solidFill>
              <a:schemeClr val="accent5">
                <a:lumMod val="75000"/>
              </a:schemeClr>
            </a:solidFill>
            <a:ln w="28575" cmpd="sng">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smtClean="0">
                  <a:solidFill>
                    <a:srgbClr val="FFFFFF"/>
                  </a:solidFill>
                </a:rPr>
                <a:t>Mu2e Signal?</a:t>
              </a:r>
              <a:endParaRPr lang="en-US" sz="2000" dirty="0">
                <a:solidFill>
                  <a:srgbClr val="FFFFFF"/>
                </a:solidFill>
              </a:endParaRPr>
            </a:p>
          </p:txBody>
        </p:sp>
        <p:sp>
          <p:nvSpPr>
            <p:cNvPr id="17" name="TextBox 16"/>
            <p:cNvSpPr txBox="1"/>
            <p:nvPr/>
          </p:nvSpPr>
          <p:spPr>
            <a:xfrm>
              <a:off x="1389049" y="1989985"/>
              <a:ext cx="608159" cy="461665"/>
            </a:xfrm>
            <a:prstGeom prst="rect">
              <a:avLst/>
            </a:prstGeom>
            <a:noFill/>
          </p:spPr>
          <p:txBody>
            <a:bodyPr wrap="none" rtlCol="0">
              <a:spAutoFit/>
            </a:bodyPr>
            <a:lstStyle/>
            <a:p>
              <a:r>
                <a:rPr lang="en-US" sz="2400" dirty="0" smtClean="0"/>
                <a:t>Yes</a:t>
              </a:r>
              <a:endParaRPr lang="en-US" sz="2400" dirty="0"/>
            </a:p>
          </p:txBody>
        </p:sp>
        <p:sp>
          <p:nvSpPr>
            <p:cNvPr id="18" name="TextBox 17"/>
            <p:cNvSpPr txBox="1"/>
            <p:nvPr/>
          </p:nvSpPr>
          <p:spPr>
            <a:xfrm>
              <a:off x="3414922" y="2003487"/>
              <a:ext cx="545642" cy="461665"/>
            </a:xfrm>
            <a:prstGeom prst="rect">
              <a:avLst/>
            </a:prstGeom>
            <a:noFill/>
          </p:spPr>
          <p:txBody>
            <a:bodyPr wrap="none" rtlCol="0">
              <a:spAutoFit/>
            </a:bodyPr>
            <a:lstStyle/>
            <a:p>
              <a:r>
                <a:rPr lang="en-US" sz="2400" dirty="0" smtClean="0">
                  <a:solidFill>
                    <a:srgbClr val="404040"/>
                  </a:solidFill>
                </a:rPr>
                <a:t>No</a:t>
              </a:r>
              <a:endParaRPr lang="en-US" sz="2400" dirty="0">
                <a:solidFill>
                  <a:srgbClr val="404040"/>
                </a:solidFill>
              </a:endParaRPr>
            </a:p>
          </p:txBody>
        </p:sp>
      </p:grpSp>
      <p:sp>
        <p:nvSpPr>
          <p:cNvPr id="20" name="TextBox 19"/>
          <p:cNvSpPr txBox="1"/>
          <p:nvPr/>
        </p:nvSpPr>
        <p:spPr>
          <a:xfrm>
            <a:off x="2114430" y="5002818"/>
            <a:ext cx="7054979" cy="1200328"/>
          </a:xfrm>
          <a:prstGeom prst="rect">
            <a:avLst/>
          </a:prstGeom>
          <a:noFill/>
        </p:spPr>
        <p:txBody>
          <a:bodyPr wrap="square" rtlCol="0">
            <a:spAutoFit/>
          </a:bodyPr>
          <a:lstStyle/>
          <a:p>
            <a:pPr marL="342900" indent="-342900">
              <a:buFont typeface="Arial"/>
              <a:buChar char="•"/>
            </a:pPr>
            <a:r>
              <a:rPr lang="en-US" dirty="0" smtClean="0"/>
              <a:t>Organizing to explore pressing issues</a:t>
            </a:r>
          </a:p>
          <a:p>
            <a:pPr lvl="1"/>
            <a:r>
              <a:rPr lang="en-US" dirty="0" smtClean="0"/>
              <a:t>- Targeting 800 MeV p, accidental detector rates, radiation tolerance of Production Solenoid</a:t>
            </a:r>
          </a:p>
        </p:txBody>
      </p:sp>
    </p:spTree>
    <p:extLst>
      <p:ext uri="{BB962C8B-B14F-4D97-AF65-F5344CB8AC3E}">
        <p14:creationId xmlns:p14="http://schemas.microsoft.com/office/powerpoint/2010/main" val="1522084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Planning</a:t>
            </a:r>
            <a:endParaRPr lang="en-US" dirty="0"/>
          </a:p>
        </p:txBody>
      </p:sp>
      <p:sp>
        <p:nvSpPr>
          <p:cNvPr id="3" name="Content Placeholder 2"/>
          <p:cNvSpPr>
            <a:spLocks noGrp="1"/>
          </p:cNvSpPr>
          <p:nvPr>
            <p:ph idx="1"/>
          </p:nvPr>
        </p:nvSpPr>
        <p:spPr/>
        <p:txBody>
          <a:bodyPr/>
          <a:lstStyle/>
          <a:p>
            <a:r>
              <a:rPr lang="en-US" dirty="0"/>
              <a:t>Mu2e and g-2 will not run together</a:t>
            </a:r>
          </a:p>
          <a:p>
            <a:r>
              <a:rPr lang="en-US" dirty="0"/>
              <a:t>Booster Neutrino Beam CAN run with </a:t>
            </a:r>
            <a:r>
              <a:rPr lang="en-US" dirty="0" smtClean="0"/>
              <a:t>either</a:t>
            </a:r>
          </a:p>
          <a:p>
            <a:r>
              <a:rPr lang="en-US" dirty="0" smtClean="0"/>
              <a:t>BNB and </a:t>
            </a:r>
            <a:r>
              <a:rPr lang="en-US" dirty="0" err="1" smtClean="0"/>
              <a:t>Muons</a:t>
            </a:r>
            <a:r>
              <a:rPr lang="en-US" dirty="0" smtClean="0"/>
              <a:t> can run with </a:t>
            </a:r>
            <a:r>
              <a:rPr lang="en-US" dirty="0" err="1" smtClean="0"/>
              <a:t>NuMI</a:t>
            </a:r>
            <a:r>
              <a:rPr lang="en-US" dirty="0" smtClean="0"/>
              <a:t> and later LBNF, but limited by proton economics</a:t>
            </a:r>
            <a:endParaRPr lang="en-US" dirty="0"/>
          </a:p>
          <a:p>
            <a:r>
              <a:rPr lang="en-US" dirty="0"/>
              <a:t>Schedules matter in trying to understand the proton economics issues in the short term</a:t>
            </a:r>
          </a:p>
          <a:p>
            <a:r>
              <a:rPr lang="en-US" dirty="0"/>
              <a:t>I</a:t>
            </a:r>
            <a:r>
              <a:rPr lang="en-US" dirty="0" smtClean="0"/>
              <a:t>ssues </a:t>
            </a:r>
            <a:r>
              <a:rPr lang="en-US" dirty="0"/>
              <a:t>of beam structure, timing, etc. </a:t>
            </a:r>
            <a:r>
              <a:rPr lang="en-US" dirty="0" smtClean="0"/>
              <a:t>may be </a:t>
            </a:r>
            <a:r>
              <a:rPr lang="en-US" dirty="0"/>
              <a:t>more important than just the # of POTs</a:t>
            </a:r>
          </a:p>
          <a:p>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47</a:t>
            </a:fld>
            <a:endParaRPr lang="en-US" dirty="0"/>
          </a:p>
        </p:txBody>
      </p:sp>
    </p:spTree>
    <p:extLst>
      <p:ext uri="{BB962C8B-B14F-4D97-AF65-F5344CB8AC3E}">
        <p14:creationId xmlns:p14="http://schemas.microsoft.com/office/powerpoint/2010/main" val="2626002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Baseline Program in the Booster Neutrino Beam</a:t>
            </a:r>
            <a:endParaRPr lang="en-US" dirty="0"/>
          </a:p>
        </p:txBody>
      </p:sp>
      <p:sp>
        <p:nvSpPr>
          <p:cNvPr id="3" name="Content Placeholder 2"/>
          <p:cNvSpPr>
            <a:spLocks noGrp="1"/>
          </p:cNvSpPr>
          <p:nvPr>
            <p:ph idx="1"/>
          </p:nvPr>
        </p:nvSpPr>
        <p:spPr>
          <a:xfrm>
            <a:off x="549275" y="796057"/>
            <a:ext cx="8042276" cy="4586056"/>
          </a:xfrm>
        </p:spPr>
        <p:txBody>
          <a:bodyPr/>
          <a:lstStyle/>
          <a:p>
            <a:r>
              <a:rPr lang="en-US" dirty="0" smtClean="0"/>
              <a:t>Two ways to increase neutrino flux :</a:t>
            </a:r>
          </a:p>
          <a:p>
            <a:pPr lvl="1"/>
            <a:r>
              <a:rPr lang="en-US" dirty="0" smtClean="0"/>
              <a:t>Improve pion focusing efficiency : new target/horn configuration</a:t>
            </a:r>
          </a:p>
          <a:p>
            <a:pPr lvl="1"/>
            <a:r>
              <a:rPr lang="en-US" dirty="0" smtClean="0"/>
              <a:t>Increase number of delivered protons</a:t>
            </a:r>
          </a:p>
          <a:p>
            <a:r>
              <a:rPr lang="en-US" dirty="0" smtClean="0"/>
              <a:t>Present BNB  designed to handle  maximum of 5 </a:t>
            </a:r>
            <a:r>
              <a:rPr lang="en-US" dirty="0" err="1" smtClean="0"/>
              <a:t>hz</a:t>
            </a:r>
            <a:r>
              <a:rPr lang="en-US" dirty="0" smtClean="0"/>
              <a:t>, limited by the horn power supply, and the horn structure itself</a:t>
            </a:r>
          </a:p>
          <a:p>
            <a:pPr lvl="1"/>
            <a:r>
              <a:rPr lang="en-US" dirty="0" smtClean="0"/>
              <a:t>Typical operations over the </a:t>
            </a:r>
          </a:p>
          <a:p>
            <a:endParaRPr lang="en-US" dirty="0" smtClean="0"/>
          </a:p>
          <a:p>
            <a:r>
              <a:rPr lang="en-US" dirty="0" smtClean="0"/>
              <a:t>During the past year we have done </a:t>
            </a:r>
            <a:r>
              <a:rPr lang="en-US" dirty="0"/>
              <a:t>s</a:t>
            </a:r>
            <a:r>
              <a:rPr lang="en-US" dirty="0" smtClean="0"/>
              <a:t>tudies  to see how we can improve the beam via new focusing with new target and new horns</a:t>
            </a:r>
          </a:p>
          <a:p>
            <a:endParaRPr lang="en-US" dirty="0"/>
          </a:p>
          <a:p>
            <a:pPr marL="0" indent="0">
              <a:buNone/>
            </a:pPr>
            <a:endParaRPr lang="en-US" i="1"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generation </a:t>
            </a:r>
            <a:r>
              <a:rPr lang="en-US" dirty="0" err="1" smtClean="0"/>
              <a:t>Muon</a:t>
            </a:r>
            <a:r>
              <a:rPr lang="en-US" dirty="0" smtClean="0"/>
              <a:t> (g-2)</a:t>
            </a:r>
            <a:endParaRPr lang="en-US" dirty="0"/>
          </a:p>
        </p:txBody>
      </p:sp>
      <p:sp>
        <p:nvSpPr>
          <p:cNvPr id="3" name="Content Placeholder 2"/>
          <p:cNvSpPr>
            <a:spLocks noGrp="1"/>
          </p:cNvSpPr>
          <p:nvPr>
            <p:ph idx="1"/>
          </p:nvPr>
        </p:nvSpPr>
        <p:spPr/>
        <p:txBody>
          <a:bodyPr/>
          <a:lstStyle/>
          <a:p>
            <a:r>
              <a:rPr lang="en-US" dirty="0" smtClean="0"/>
              <a:t>Current </a:t>
            </a:r>
            <a:r>
              <a:rPr lang="en-US" dirty="0" err="1" smtClean="0"/>
              <a:t>Muon</a:t>
            </a:r>
            <a:r>
              <a:rPr lang="en-US" dirty="0" smtClean="0"/>
              <a:t> (g-2) uses </a:t>
            </a:r>
            <a:r>
              <a:rPr lang="en-US" dirty="0" smtClean="0">
                <a:latin typeface="Symbol" charset="2"/>
                <a:cs typeface="Symbol" charset="2"/>
              </a:rPr>
              <a:t>m</a:t>
            </a:r>
            <a:r>
              <a:rPr lang="en-US" baseline="30000" dirty="0" smtClean="0"/>
              <a:t>+</a:t>
            </a:r>
          </a:p>
          <a:p>
            <a:pPr lvl="1"/>
            <a:r>
              <a:rPr lang="en-US" dirty="0" smtClean="0"/>
              <a:t>For 8 </a:t>
            </a:r>
            <a:r>
              <a:rPr lang="en-US" dirty="0" err="1" smtClean="0"/>
              <a:t>GeV</a:t>
            </a:r>
            <a:r>
              <a:rPr lang="en-US" dirty="0" smtClean="0"/>
              <a:t> protons, production </a:t>
            </a:r>
            <a:r>
              <a:rPr lang="en-US" dirty="0" smtClean="0">
                <a:latin typeface="Symbol" charset="2"/>
                <a:cs typeface="Symbol" charset="2"/>
              </a:rPr>
              <a:t>p</a:t>
            </a:r>
            <a:r>
              <a:rPr lang="en-US" baseline="30000" dirty="0" smtClean="0"/>
              <a:t>+</a:t>
            </a:r>
            <a:r>
              <a:rPr lang="en-US" dirty="0" smtClean="0"/>
              <a:t>: </a:t>
            </a:r>
            <a:r>
              <a:rPr lang="en-US" dirty="0" smtClean="0">
                <a:latin typeface="Symbol" charset="2"/>
                <a:cs typeface="Symbol" charset="2"/>
              </a:rPr>
              <a:t>p</a:t>
            </a:r>
            <a:r>
              <a:rPr lang="en-US" baseline="30000" dirty="0" smtClean="0"/>
              <a:t>-</a:t>
            </a:r>
            <a:r>
              <a:rPr lang="en-US" dirty="0" smtClean="0"/>
              <a:t> ~ 2.5 : 1 </a:t>
            </a:r>
          </a:p>
          <a:p>
            <a:endParaRPr lang="en-US" sz="800" dirty="0" smtClean="0"/>
          </a:p>
          <a:p>
            <a:r>
              <a:rPr lang="en-US" dirty="0" smtClean="0"/>
              <a:t>PIP-II would provide x2 protons to the Booster</a:t>
            </a:r>
          </a:p>
          <a:p>
            <a:pPr lvl="1"/>
            <a:r>
              <a:rPr lang="en-US" dirty="0" smtClean="0"/>
              <a:t>Would enable a </a:t>
            </a:r>
            <a:r>
              <a:rPr lang="en-US" dirty="0">
                <a:latin typeface="Symbol" charset="2"/>
                <a:cs typeface="Symbol" charset="2"/>
              </a:rPr>
              <a:t>m</a:t>
            </a:r>
            <a:r>
              <a:rPr lang="en-US" baseline="30000" dirty="0" smtClean="0"/>
              <a:t>-</a:t>
            </a:r>
            <a:r>
              <a:rPr lang="en-US" dirty="0" smtClean="0"/>
              <a:t> run over a reasonable timescale</a:t>
            </a:r>
          </a:p>
          <a:p>
            <a:pPr lvl="1"/>
            <a:r>
              <a:rPr lang="en-US" dirty="0" smtClean="0"/>
              <a:t>Experimental sensitivity on a</a:t>
            </a:r>
            <a:r>
              <a:rPr lang="en-US" baseline="-25000" dirty="0" smtClean="0">
                <a:latin typeface="Symbol" charset="2"/>
                <a:cs typeface="Symbol" charset="2"/>
              </a:rPr>
              <a:t>m</a:t>
            </a:r>
            <a:r>
              <a:rPr lang="en-US" dirty="0" smtClean="0"/>
              <a:t> would be comparable for </a:t>
            </a:r>
            <a:r>
              <a:rPr lang="en-US" dirty="0" smtClean="0">
                <a:latin typeface="Symbol" charset="2"/>
                <a:cs typeface="Symbol" charset="2"/>
              </a:rPr>
              <a:t>m</a:t>
            </a:r>
            <a:r>
              <a:rPr lang="en-US" baseline="30000" dirty="0" smtClean="0"/>
              <a:t>+</a:t>
            </a:r>
            <a:r>
              <a:rPr lang="en-US" dirty="0" smtClean="0"/>
              <a:t> &amp; </a:t>
            </a:r>
            <a:r>
              <a:rPr lang="en-US" dirty="0" smtClean="0">
                <a:latin typeface="Symbol" charset="2"/>
                <a:cs typeface="Symbol" charset="2"/>
              </a:rPr>
              <a:t>m</a:t>
            </a:r>
            <a:r>
              <a:rPr lang="en-US" baseline="30000" dirty="0" smtClean="0"/>
              <a:t>-</a:t>
            </a:r>
            <a:endParaRPr lang="en-US" dirty="0" smtClean="0"/>
          </a:p>
          <a:p>
            <a:pPr lvl="1"/>
            <a:r>
              <a:rPr lang="en-US" dirty="0" smtClean="0"/>
              <a:t>Uses baseline </a:t>
            </a:r>
            <a:r>
              <a:rPr lang="en-US" dirty="0" err="1" smtClean="0"/>
              <a:t>Muon</a:t>
            </a:r>
            <a:r>
              <a:rPr lang="en-US" dirty="0" smtClean="0"/>
              <a:t> (g-2) apparatus and detectors</a:t>
            </a:r>
          </a:p>
          <a:p>
            <a:pPr lvl="1"/>
            <a:r>
              <a:rPr lang="en-US" dirty="0" smtClean="0"/>
              <a:t>Allows a sensitive test of CPT</a:t>
            </a:r>
          </a:p>
          <a:p>
            <a:endParaRPr lang="en-US" sz="800" dirty="0" smtClean="0"/>
          </a:p>
          <a:p>
            <a:r>
              <a:rPr lang="en-US" dirty="0" smtClean="0"/>
              <a:t>Instrumenting all calorimeters with trackers would additionally enable another x10 improvement in </a:t>
            </a:r>
            <a:r>
              <a:rPr lang="en-US" dirty="0" err="1" smtClean="0"/>
              <a:t>muon</a:t>
            </a:r>
            <a:r>
              <a:rPr lang="en-US" dirty="0" smtClean="0"/>
              <a:t> EDM</a:t>
            </a:r>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dirty="0"/>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49</a:t>
            </a:fld>
            <a:endParaRPr lang="en-US" dirty="0"/>
          </a:p>
        </p:txBody>
      </p:sp>
    </p:spTree>
    <p:extLst>
      <p:ext uri="{BB962C8B-B14F-4D97-AF65-F5344CB8AC3E}">
        <p14:creationId xmlns:p14="http://schemas.microsoft.com/office/powerpoint/2010/main" val="2367224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Need : DOE Strategic Plan 2014 - 2018</a:t>
            </a:r>
            <a:endParaRPr lang="en-US" dirty="0"/>
          </a:p>
        </p:txBody>
      </p:sp>
      <p:sp>
        <p:nvSpPr>
          <p:cNvPr id="3" name="Content Placeholder 2"/>
          <p:cNvSpPr>
            <a:spLocks noGrp="1"/>
          </p:cNvSpPr>
          <p:nvPr>
            <p:ph idx="1"/>
          </p:nvPr>
        </p:nvSpPr>
        <p:spPr>
          <a:xfrm>
            <a:off x="228600" y="909165"/>
            <a:ext cx="8672513" cy="4888634"/>
          </a:xfrm>
        </p:spPr>
        <p:txBody>
          <a:bodyPr/>
          <a:lstStyle/>
          <a:p>
            <a:r>
              <a:rPr lang="en-US" dirty="0" smtClean="0"/>
              <a:t>Strategic Objective 3 : </a:t>
            </a:r>
            <a:r>
              <a:rPr lang="en-US" i="1" dirty="0"/>
              <a:t>Deliver the </a:t>
            </a:r>
            <a:r>
              <a:rPr lang="en-US" i="1" dirty="0">
                <a:solidFill>
                  <a:srgbClr val="FF0000"/>
                </a:solidFill>
              </a:rPr>
              <a:t>scientific discoveries </a:t>
            </a:r>
            <a:r>
              <a:rPr lang="en-US" i="1" dirty="0"/>
              <a:t>and </a:t>
            </a:r>
            <a:r>
              <a:rPr lang="en-US" i="1" dirty="0">
                <a:solidFill>
                  <a:srgbClr val="FF0000"/>
                </a:solidFill>
              </a:rPr>
              <a:t>major scientific tools </a:t>
            </a:r>
            <a:r>
              <a:rPr lang="en-US" i="1" dirty="0"/>
              <a:t>that transform our understanding of nature and strengthen the </a:t>
            </a:r>
            <a:r>
              <a:rPr lang="en-US" i="1" dirty="0">
                <a:solidFill>
                  <a:srgbClr val="FF0000"/>
                </a:solidFill>
              </a:rPr>
              <a:t>connection</a:t>
            </a:r>
            <a:r>
              <a:rPr lang="en-US" i="1" dirty="0"/>
              <a:t> between advances in fundamental science and technology innovation.</a:t>
            </a:r>
            <a:endParaRPr lang="en-US" dirty="0"/>
          </a:p>
          <a:p>
            <a:r>
              <a:rPr lang="en-US" dirty="0" smtClean="0"/>
              <a:t>Strategies to achieve this objective :</a:t>
            </a:r>
          </a:p>
          <a:p>
            <a:pPr lvl="1"/>
            <a:r>
              <a:rPr lang="en-US" sz="2000" i="1" dirty="0" smtClean="0"/>
              <a:t>Conduct </a:t>
            </a:r>
            <a:r>
              <a:rPr lang="en-US" sz="2000" i="1" dirty="0" smtClean="0">
                <a:solidFill>
                  <a:srgbClr val="FF0000"/>
                </a:solidFill>
              </a:rPr>
              <a:t>discovery-focused research </a:t>
            </a:r>
            <a:r>
              <a:rPr lang="en-US" sz="2000" i="1" dirty="0" smtClean="0"/>
              <a:t>to increase our understanding of matter, materials and their properties through partnerships with universities, national laboratories, and industry;</a:t>
            </a:r>
            <a:endParaRPr lang="en-US" sz="2000" dirty="0" smtClean="0"/>
          </a:p>
          <a:p>
            <a:pPr lvl="1"/>
            <a:r>
              <a:rPr lang="en-US" sz="2000" i="1" dirty="0" smtClean="0"/>
              <a:t>Provide the nation’s researchers with </a:t>
            </a:r>
            <a:r>
              <a:rPr lang="en-US" sz="2000" i="1" dirty="0" smtClean="0">
                <a:solidFill>
                  <a:srgbClr val="FF0000"/>
                </a:solidFill>
              </a:rPr>
              <a:t>world-class scientific user facilities</a:t>
            </a:r>
            <a:r>
              <a:rPr lang="en-US" sz="2000" i="1" dirty="0" smtClean="0"/>
              <a:t> that enable mission-focused research and advance scientific discovery; </a:t>
            </a:r>
            <a:endParaRPr lang="en-US" sz="2000" dirty="0" smtClean="0"/>
          </a:p>
          <a:p>
            <a:pPr lvl="1"/>
            <a:r>
              <a:rPr lang="en-US" sz="2000" i="1" dirty="0" smtClean="0"/>
              <a:t>Use the national laboratory system and leverage partnerships with universities and industry to conduct mission-focused research.</a:t>
            </a:r>
            <a:r>
              <a:rPr lang="en-US" sz="2800" dirty="0" smtClean="0"/>
              <a:t> </a:t>
            </a:r>
            <a:endParaRPr lang="en-US" sz="2000" dirty="0" smtClean="0"/>
          </a:p>
          <a:p>
            <a:pPr lvl="1"/>
            <a:endParaRPr lang="en-US" dirty="0" smtClean="0"/>
          </a:p>
          <a:p>
            <a:pPr lvl="1"/>
            <a:endParaRPr lang="en-US" dirty="0" smtClean="0"/>
          </a:p>
          <a:p>
            <a:pPr lvl="1"/>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5</a:t>
            </a:fld>
            <a:endParaRPr lang="en-US" dirty="0"/>
          </a:p>
        </p:txBody>
      </p:sp>
      <p:sp>
        <p:nvSpPr>
          <p:cNvPr id="7" name="TextBox 6"/>
          <p:cNvSpPr txBox="1"/>
          <p:nvPr/>
        </p:nvSpPr>
        <p:spPr>
          <a:xfrm>
            <a:off x="1018090" y="5753982"/>
            <a:ext cx="6417141" cy="461665"/>
          </a:xfrm>
          <a:prstGeom prst="rect">
            <a:avLst/>
          </a:prstGeom>
          <a:noFill/>
        </p:spPr>
        <p:txBody>
          <a:bodyPr wrap="none" rtlCol="0">
            <a:spAutoFit/>
          </a:bodyPr>
          <a:lstStyle/>
          <a:p>
            <a:r>
              <a:rPr lang="en-US" dirty="0" smtClean="0">
                <a:solidFill>
                  <a:srgbClr val="FF0000"/>
                </a:solidFill>
              </a:rPr>
              <a:t>PIP-II at Fermilab will deliver science + technology </a:t>
            </a:r>
            <a:endParaRPr lang="en-US" dirty="0">
              <a:solidFill>
                <a:srgbClr val="FF0000"/>
              </a:solidFill>
            </a:endParaRPr>
          </a:p>
        </p:txBody>
      </p:sp>
    </p:spTree>
    <p:extLst>
      <p:ext uri="{BB962C8B-B14F-4D97-AF65-F5344CB8AC3E}">
        <p14:creationId xmlns:p14="http://schemas.microsoft.com/office/powerpoint/2010/main" val="246160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Need : Understanding Neutrinos </a:t>
            </a:r>
            <a:endParaRPr lang="en-US" dirty="0"/>
          </a:p>
        </p:txBody>
      </p:sp>
      <p:sp>
        <p:nvSpPr>
          <p:cNvPr id="3" name="Content Placeholder 2"/>
          <p:cNvSpPr>
            <a:spLocks noGrp="1"/>
          </p:cNvSpPr>
          <p:nvPr>
            <p:ph idx="1"/>
          </p:nvPr>
        </p:nvSpPr>
        <p:spPr>
          <a:xfrm>
            <a:off x="425342" y="1012784"/>
            <a:ext cx="8195506" cy="4987867"/>
          </a:xfrm>
        </p:spPr>
        <p:txBody>
          <a:bodyPr/>
          <a:lstStyle/>
          <a:p>
            <a:pPr>
              <a:lnSpc>
                <a:spcPct val="110000"/>
              </a:lnSpc>
            </a:pPr>
            <a:r>
              <a:rPr lang="en-US" dirty="0"/>
              <a:t>Neutrinos are the most ubiquitous and puzzling of known </a:t>
            </a:r>
            <a:r>
              <a:rPr lang="en-US" dirty="0" smtClean="0"/>
              <a:t>particles</a:t>
            </a:r>
            <a:endParaRPr lang="en-US" sz="1800" dirty="0" smtClean="0"/>
          </a:p>
          <a:p>
            <a:pPr>
              <a:spcAft>
                <a:spcPts val="1200"/>
              </a:spcAft>
              <a:buFont typeface="Arial"/>
              <a:buChar char="•"/>
            </a:pPr>
            <a:r>
              <a:rPr lang="en-US" dirty="0" smtClean="0"/>
              <a:t>Menu of a </a:t>
            </a:r>
            <a:r>
              <a:rPr lang="en-US" dirty="0"/>
              <a:t>d</a:t>
            </a:r>
            <a:r>
              <a:rPr lang="en-US" dirty="0" smtClean="0"/>
              <a:t>iscovery program :</a:t>
            </a:r>
          </a:p>
          <a:p>
            <a:pPr lvl="1">
              <a:spcAft>
                <a:spcPts val="1200"/>
              </a:spcAft>
              <a:buFont typeface="Arial"/>
              <a:buChar char="•"/>
            </a:pPr>
            <a:r>
              <a:rPr lang="en-US" sz="2000" dirty="0" smtClean="0"/>
              <a:t>Determine </a:t>
            </a:r>
            <a:r>
              <a:rPr lang="en-US" sz="2000" dirty="0"/>
              <a:t>if neutrinos violate </a:t>
            </a:r>
            <a:r>
              <a:rPr lang="en-US" sz="2000" dirty="0" err="1"/>
              <a:t>leptonic</a:t>
            </a:r>
            <a:r>
              <a:rPr lang="en-US" sz="2000" dirty="0"/>
              <a:t> CP and by how much</a:t>
            </a:r>
          </a:p>
          <a:p>
            <a:pPr lvl="1">
              <a:spcAft>
                <a:spcPts val="1200"/>
              </a:spcAft>
              <a:buFont typeface="Arial"/>
              <a:buChar char="•"/>
            </a:pPr>
            <a:r>
              <a:rPr lang="en-US" sz="2000" dirty="0"/>
              <a:t>Extract multiple detailed properties of neutrinos in a single experiment to test the current 3-flavor paradigm</a:t>
            </a:r>
          </a:p>
          <a:p>
            <a:pPr lvl="1">
              <a:spcAft>
                <a:spcPts val="1200"/>
              </a:spcAft>
              <a:buFont typeface="Arial"/>
              <a:buChar char="•"/>
            </a:pPr>
            <a:r>
              <a:rPr lang="en-US" sz="2000" dirty="0"/>
              <a:t>Look for surprises</a:t>
            </a:r>
          </a:p>
          <a:p>
            <a:pPr lvl="1">
              <a:spcAft>
                <a:spcPts val="1200"/>
              </a:spcAft>
              <a:buFont typeface="Arial"/>
              <a:buChar char="•"/>
            </a:pPr>
            <a:r>
              <a:rPr lang="en-US" sz="2000" dirty="0"/>
              <a:t>Search for nucleon </a:t>
            </a:r>
            <a:r>
              <a:rPr lang="en-US" sz="2000" dirty="0" smtClean="0"/>
              <a:t>decay (because we need very large detectors)</a:t>
            </a:r>
            <a:endParaRPr lang="en-US" sz="2000" dirty="0"/>
          </a:p>
          <a:p>
            <a:pPr lvl="1">
              <a:spcAft>
                <a:spcPts val="1200"/>
              </a:spcAft>
              <a:buFont typeface="Arial"/>
              <a:buChar char="•"/>
            </a:pPr>
            <a:r>
              <a:rPr lang="en-US" sz="2000" dirty="0"/>
              <a:t>Detect thousands of neutrinos from galactic supernova explosions</a:t>
            </a:r>
          </a:p>
          <a:p>
            <a:pPr lvl="1">
              <a:spcAft>
                <a:spcPts val="1200"/>
              </a:spcAft>
              <a:buFont typeface="Arial"/>
              <a:buChar char="•"/>
            </a:pPr>
            <a:r>
              <a:rPr lang="en-US" sz="2000" dirty="0"/>
              <a:t>And more</a:t>
            </a:r>
          </a:p>
          <a:p>
            <a:pPr>
              <a:lnSpc>
                <a:spcPct val="110000"/>
              </a:lnSpc>
            </a:pPr>
            <a:endParaRPr lang="en-US" sz="1800" dirty="0" smtClean="0"/>
          </a:p>
          <a:p>
            <a:pPr>
              <a:lnSpc>
                <a:spcPct val="110000"/>
              </a:lnSpc>
            </a:pPr>
            <a:endParaRPr lang="en-US" sz="2000" dirty="0"/>
          </a:p>
          <a:p>
            <a:endParaRPr lang="en-US" sz="2000"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6</a:t>
            </a:fld>
            <a:endParaRPr lang="en-US" dirty="0"/>
          </a:p>
        </p:txBody>
      </p:sp>
    </p:spTree>
    <p:extLst>
      <p:ext uri="{BB962C8B-B14F-4D97-AF65-F5344CB8AC3E}">
        <p14:creationId xmlns:p14="http://schemas.microsoft.com/office/powerpoint/2010/main" val="1627816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Need : Understanding Neutrinos </a:t>
            </a:r>
            <a:endParaRPr lang="en-US" dirty="0"/>
          </a:p>
        </p:txBody>
      </p:sp>
      <p:sp>
        <p:nvSpPr>
          <p:cNvPr id="3" name="Content Placeholder 2"/>
          <p:cNvSpPr>
            <a:spLocks noGrp="1"/>
          </p:cNvSpPr>
          <p:nvPr>
            <p:ph idx="1"/>
          </p:nvPr>
        </p:nvSpPr>
        <p:spPr>
          <a:xfrm>
            <a:off x="425342" y="851792"/>
            <a:ext cx="8195506" cy="5319742"/>
          </a:xfrm>
        </p:spPr>
        <p:txBody>
          <a:bodyPr/>
          <a:lstStyle/>
          <a:p>
            <a:r>
              <a:rPr lang="en-US" sz="1800" b="1" dirty="0" smtClean="0">
                <a:solidFill>
                  <a:schemeClr val="accent6"/>
                </a:solidFill>
              </a:rPr>
              <a:t>FNAL currently operating</a:t>
            </a:r>
            <a:r>
              <a:rPr lang="en-US" sz="1800" dirty="0" smtClean="0">
                <a:solidFill>
                  <a:schemeClr val="accent6"/>
                </a:solidFill>
              </a:rPr>
              <a:t> </a:t>
            </a:r>
            <a:r>
              <a:rPr lang="en-US" sz="1800" dirty="0">
                <a:solidFill>
                  <a:schemeClr val="accent6"/>
                </a:solidFill>
              </a:rPr>
              <a:t>two neutrino beams : </a:t>
            </a:r>
            <a:r>
              <a:rPr lang="en-US" sz="1800" dirty="0" err="1">
                <a:solidFill>
                  <a:schemeClr val="accent6"/>
                </a:solidFill>
              </a:rPr>
              <a:t>NuMI</a:t>
            </a:r>
            <a:r>
              <a:rPr lang="en-US" sz="1800" dirty="0">
                <a:solidFill>
                  <a:schemeClr val="accent6"/>
                </a:solidFill>
              </a:rPr>
              <a:t> and BNB</a:t>
            </a:r>
          </a:p>
          <a:p>
            <a:pPr lvl="1"/>
            <a:r>
              <a:rPr lang="en-US" sz="1800" dirty="0" err="1">
                <a:solidFill>
                  <a:schemeClr val="accent6"/>
                </a:solidFill>
              </a:rPr>
              <a:t>NuMI</a:t>
            </a:r>
            <a:r>
              <a:rPr lang="en-US" sz="1800" dirty="0">
                <a:solidFill>
                  <a:schemeClr val="accent6"/>
                </a:solidFill>
              </a:rPr>
              <a:t> </a:t>
            </a:r>
            <a:r>
              <a:rPr lang="en-US" sz="1800" dirty="0" smtClean="0">
                <a:solidFill>
                  <a:schemeClr val="accent6"/>
                </a:solidFill>
              </a:rPr>
              <a:t>: 120GeV,  </a:t>
            </a:r>
            <a:r>
              <a:rPr lang="en-US" sz="1800" dirty="0">
                <a:solidFill>
                  <a:schemeClr val="accent6"/>
                </a:solidFill>
              </a:rPr>
              <a:t>3e20 POT/</a:t>
            </a:r>
            <a:r>
              <a:rPr lang="en-US" sz="1800" dirty="0" err="1">
                <a:solidFill>
                  <a:schemeClr val="accent6"/>
                </a:solidFill>
              </a:rPr>
              <a:t>yr</a:t>
            </a:r>
            <a:r>
              <a:rPr lang="en-US" sz="1800" dirty="0">
                <a:solidFill>
                  <a:schemeClr val="accent6"/>
                </a:solidFill>
              </a:rPr>
              <a:t> </a:t>
            </a:r>
            <a:r>
              <a:rPr lang="en-US" sz="1800" dirty="0" smtClean="0">
                <a:solidFill>
                  <a:schemeClr val="accent6"/>
                </a:solidFill>
                <a:latin typeface="Wingdings"/>
                <a:ea typeface="Wingdings"/>
                <a:cs typeface="Wingdings"/>
                <a:sym typeface="Wingdings"/>
              </a:rPr>
              <a:t></a:t>
            </a:r>
            <a:r>
              <a:rPr lang="en-US" sz="1800" dirty="0" smtClean="0">
                <a:solidFill>
                  <a:schemeClr val="accent6"/>
                </a:solidFill>
              </a:rPr>
              <a:t> &gt;6e20 </a:t>
            </a:r>
            <a:r>
              <a:rPr lang="en-US" sz="1800" dirty="0">
                <a:solidFill>
                  <a:schemeClr val="accent6"/>
                </a:solidFill>
              </a:rPr>
              <a:t>POT/</a:t>
            </a:r>
            <a:r>
              <a:rPr lang="en-US" sz="1800" dirty="0" err="1">
                <a:solidFill>
                  <a:schemeClr val="accent6"/>
                </a:solidFill>
              </a:rPr>
              <a:t>yr</a:t>
            </a:r>
            <a:r>
              <a:rPr lang="en-US" sz="1800" dirty="0">
                <a:solidFill>
                  <a:schemeClr val="accent6"/>
                </a:solidFill>
              </a:rPr>
              <a:t> </a:t>
            </a:r>
            <a:r>
              <a:rPr lang="en-US" sz="1800" dirty="0" smtClean="0">
                <a:solidFill>
                  <a:schemeClr val="accent6"/>
                </a:solidFill>
              </a:rPr>
              <a:t>(@700kW</a:t>
            </a:r>
            <a:r>
              <a:rPr lang="en-US" sz="1800" dirty="0">
                <a:solidFill>
                  <a:schemeClr val="accent6"/>
                </a:solidFill>
              </a:rPr>
              <a:t>)</a:t>
            </a:r>
          </a:p>
          <a:p>
            <a:pPr lvl="1"/>
            <a:r>
              <a:rPr lang="en-US" sz="1800" dirty="0">
                <a:solidFill>
                  <a:schemeClr val="accent6"/>
                </a:solidFill>
              </a:rPr>
              <a:t>BNB : </a:t>
            </a:r>
            <a:r>
              <a:rPr lang="en-US" sz="1800" dirty="0" smtClean="0">
                <a:solidFill>
                  <a:schemeClr val="accent6"/>
                </a:solidFill>
              </a:rPr>
              <a:t>8 </a:t>
            </a:r>
            <a:r>
              <a:rPr lang="en-US" sz="1800" dirty="0" err="1" smtClean="0">
                <a:solidFill>
                  <a:schemeClr val="accent6"/>
                </a:solidFill>
              </a:rPr>
              <a:t>GeV</a:t>
            </a:r>
            <a:r>
              <a:rPr lang="en-US" sz="1800" dirty="0" smtClean="0">
                <a:solidFill>
                  <a:schemeClr val="accent6"/>
                </a:solidFill>
              </a:rPr>
              <a:t>, ~</a:t>
            </a:r>
            <a:r>
              <a:rPr lang="en-US" sz="1800" dirty="0">
                <a:solidFill>
                  <a:schemeClr val="accent6"/>
                </a:solidFill>
              </a:rPr>
              <a:t>1 – 2 e20 POT/</a:t>
            </a:r>
            <a:r>
              <a:rPr lang="en-US" sz="1800" dirty="0" err="1">
                <a:solidFill>
                  <a:schemeClr val="accent6"/>
                </a:solidFill>
              </a:rPr>
              <a:t>yr</a:t>
            </a:r>
            <a:r>
              <a:rPr lang="en-US" sz="1800" dirty="0">
                <a:solidFill>
                  <a:schemeClr val="accent6"/>
                </a:solidFill>
              </a:rPr>
              <a:t> (depends on rate to </a:t>
            </a:r>
            <a:r>
              <a:rPr lang="en-US" sz="1800" dirty="0" err="1">
                <a:solidFill>
                  <a:schemeClr val="accent6"/>
                </a:solidFill>
              </a:rPr>
              <a:t>NuMI</a:t>
            </a:r>
            <a:r>
              <a:rPr lang="en-US" sz="1800" dirty="0">
                <a:solidFill>
                  <a:schemeClr val="accent6"/>
                </a:solidFill>
              </a:rPr>
              <a:t>)</a:t>
            </a:r>
          </a:p>
          <a:p>
            <a:r>
              <a:rPr lang="en-US" sz="1800" dirty="0">
                <a:solidFill>
                  <a:schemeClr val="accent6"/>
                </a:solidFill>
              </a:rPr>
              <a:t>Collecting </a:t>
            </a:r>
            <a:r>
              <a:rPr lang="en-US" sz="1800" b="1" dirty="0">
                <a:solidFill>
                  <a:schemeClr val="accent6"/>
                </a:solidFill>
              </a:rPr>
              <a:t>DATA</a:t>
            </a:r>
            <a:r>
              <a:rPr lang="en-US" sz="1800" dirty="0">
                <a:solidFill>
                  <a:schemeClr val="accent6"/>
                </a:solidFill>
              </a:rPr>
              <a:t> from </a:t>
            </a:r>
            <a:r>
              <a:rPr lang="en-US" sz="1800" dirty="0" err="1">
                <a:solidFill>
                  <a:schemeClr val="accent6"/>
                </a:solidFill>
              </a:rPr>
              <a:t>NOvA</a:t>
            </a:r>
            <a:r>
              <a:rPr lang="en-US" sz="1800" dirty="0">
                <a:solidFill>
                  <a:schemeClr val="accent6"/>
                </a:solidFill>
              </a:rPr>
              <a:t>, Minerva, MINOS+ and </a:t>
            </a:r>
            <a:r>
              <a:rPr lang="en-US" sz="1800" dirty="0" smtClean="0">
                <a:solidFill>
                  <a:schemeClr val="accent6"/>
                </a:solidFill>
              </a:rPr>
              <a:t>soon </a:t>
            </a:r>
            <a:r>
              <a:rPr lang="en-US" sz="1800" dirty="0" err="1" smtClean="0">
                <a:solidFill>
                  <a:schemeClr val="accent6"/>
                </a:solidFill>
              </a:rPr>
              <a:t>MicroBooNE</a:t>
            </a:r>
            <a:r>
              <a:rPr lang="en-US" sz="1800" dirty="0">
                <a:solidFill>
                  <a:schemeClr val="accent6"/>
                </a:solidFill>
              </a:rPr>
              <a:t>!</a:t>
            </a:r>
          </a:p>
          <a:p>
            <a:r>
              <a:rPr lang="en-US" sz="1800" b="1" dirty="0">
                <a:solidFill>
                  <a:schemeClr val="accent6"/>
                </a:solidFill>
              </a:rPr>
              <a:t>PHYSICS</a:t>
            </a:r>
            <a:r>
              <a:rPr lang="en-US" sz="1800" dirty="0">
                <a:solidFill>
                  <a:schemeClr val="accent6"/>
                </a:solidFill>
              </a:rPr>
              <a:t>  </a:t>
            </a:r>
          </a:p>
          <a:p>
            <a:pPr lvl="1"/>
            <a:r>
              <a:rPr lang="en-US" sz="1800" dirty="0">
                <a:solidFill>
                  <a:schemeClr val="accent6"/>
                </a:solidFill>
              </a:rPr>
              <a:t>neutrino mass and mixing, mass hierarchy </a:t>
            </a:r>
          </a:p>
          <a:p>
            <a:pPr lvl="1"/>
            <a:r>
              <a:rPr lang="en-US" sz="1800" dirty="0">
                <a:solidFill>
                  <a:schemeClr val="accent6"/>
                </a:solidFill>
              </a:rPr>
              <a:t>cross-sections </a:t>
            </a:r>
          </a:p>
          <a:p>
            <a:pPr lvl="1"/>
            <a:r>
              <a:rPr lang="en-US" sz="1800" dirty="0">
                <a:solidFill>
                  <a:schemeClr val="accent6"/>
                </a:solidFill>
              </a:rPr>
              <a:t>sterile neutrinos </a:t>
            </a:r>
          </a:p>
          <a:p>
            <a:pPr lvl="1"/>
            <a:r>
              <a:rPr lang="en-US" sz="1800" dirty="0">
                <a:solidFill>
                  <a:schemeClr val="accent6"/>
                </a:solidFill>
              </a:rPr>
              <a:t>r</a:t>
            </a:r>
            <a:r>
              <a:rPr lang="en-US" sz="1800" dirty="0" smtClean="0">
                <a:solidFill>
                  <a:schemeClr val="accent6"/>
                </a:solidFill>
              </a:rPr>
              <a:t>esolve anomalies </a:t>
            </a:r>
            <a:endParaRPr lang="en-US" sz="2000" dirty="0" smtClean="0"/>
          </a:p>
          <a:p>
            <a:pPr>
              <a:lnSpc>
                <a:spcPct val="110000"/>
              </a:lnSpc>
            </a:pPr>
            <a:r>
              <a:rPr lang="en-US" sz="2000" dirty="0" smtClean="0"/>
              <a:t>At this time, the U.S. has a unique opportunity to host a flagship  global program : LBNF/DUNE to  study and possibly discover CP violation in the </a:t>
            </a:r>
            <a:r>
              <a:rPr lang="en-US" sz="2000" dirty="0" err="1" smtClean="0"/>
              <a:t>leptonic</a:t>
            </a:r>
            <a:r>
              <a:rPr lang="en-US" sz="2000" dirty="0" smtClean="0"/>
              <a:t> sector</a:t>
            </a:r>
          </a:p>
          <a:p>
            <a:pPr lvl="1">
              <a:lnSpc>
                <a:spcPct val="110000"/>
              </a:lnSpc>
            </a:pPr>
            <a:r>
              <a:rPr lang="en-US" sz="1800" dirty="0" smtClean="0"/>
              <a:t>LBNF is a natural progression from NUMI/MINOS and </a:t>
            </a:r>
            <a:r>
              <a:rPr lang="en-US" sz="1800" dirty="0" err="1" smtClean="0"/>
              <a:t>NOvA</a:t>
            </a:r>
            <a:r>
              <a:rPr lang="en-US" sz="1800" dirty="0" smtClean="0"/>
              <a:t>, and the expertise exists at Fermilab to host this facility</a:t>
            </a:r>
          </a:p>
          <a:p>
            <a:pPr lvl="1">
              <a:lnSpc>
                <a:spcPct val="110000"/>
              </a:lnSpc>
            </a:pPr>
            <a:r>
              <a:rPr lang="en-US" sz="1800" dirty="0" smtClean="0"/>
              <a:t>DUNE </a:t>
            </a:r>
            <a:r>
              <a:rPr lang="en-US" sz="1800" dirty="0"/>
              <a:t>is a highly motivated, experienced and well organized international team that has assembled quickly and is anxious to begin</a:t>
            </a:r>
          </a:p>
          <a:p>
            <a:pPr>
              <a:lnSpc>
                <a:spcPct val="110000"/>
              </a:lnSpc>
            </a:pPr>
            <a:endParaRPr lang="en-US" sz="2000" dirty="0"/>
          </a:p>
          <a:p>
            <a:endParaRPr lang="en-US" sz="2000" dirty="0"/>
          </a:p>
        </p:txBody>
      </p:sp>
      <p:sp>
        <p:nvSpPr>
          <p:cNvPr id="4" name="Date Placeholder 3"/>
          <p:cNvSpPr>
            <a:spLocks noGrp="1"/>
          </p:cNvSpPr>
          <p:nvPr>
            <p:ph type="dt" sz="half" idx="10"/>
          </p:nvPr>
        </p:nvSpPr>
        <p:spPr/>
        <p:txBody>
          <a:bodyPr/>
          <a:lstStyle/>
          <a:p>
            <a:pPr>
              <a:defRPr/>
            </a:pPr>
            <a:r>
              <a:rPr lang="en-US" smtClean="0"/>
              <a:t>6/16/15</a:t>
            </a:r>
            <a:endParaRPr lang="en-US"/>
          </a:p>
        </p:txBody>
      </p:sp>
      <p:sp>
        <p:nvSpPr>
          <p:cNvPr id="5" name="Footer Placeholder 4"/>
          <p:cNvSpPr>
            <a:spLocks noGrp="1"/>
          </p:cNvSpPr>
          <p:nvPr>
            <p:ph type="ftr" sz="quarter" idx="11"/>
          </p:nvPr>
        </p:nvSpPr>
        <p:spPr/>
        <p:txBody>
          <a:bodyPr/>
          <a:lstStyle/>
          <a:p>
            <a:pPr>
              <a:defRPr/>
            </a:pPr>
            <a:r>
              <a:rPr lang="en-US" smtClean="0"/>
              <a:t>R. Rameika | PIP-II Mission Need</a:t>
            </a:r>
            <a:endParaRPr lang="en-US" b="1" dirty="0"/>
          </a:p>
        </p:txBody>
      </p:sp>
      <p:sp>
        <p:nvSpPr>
          <p:cNvPr id="6" name="Slide Number Placeholder 5"/>
          <p:cNvSpPr>
            <a:spLocks noGrp="1"/>
          </p:cNvSpPr>
          <p:nvPr>
            <p:ph type="sldNum" sz="quarter" idx="12"/>
          </p:nvPr>
        </p:nvSpPr>
        <p:spPr/>
        <p:txBody>
          <a:bodyPr/>
          <a:lstStyle/>
          <a:p>
            <a:pPr>
              <a:defRPr/>
            </a:pPr>
            <a:fld id="{B0D51A2F-E1F1-4247-B6AE-71882945C571}" type="slidenum">
              <a:rPr lang="en-US" smtClean="0"/>
              <a:pPr>
                <a:defRPr/>
              </a:pPr>
              <a:t>7</a:t>
            </a:fld>
            <a:endParaRPr lang="en-US" dirty="0"/>
          </a:p>
        </p:txBody>
      </p:sp>
    </p:spTree>
    <p:extLst>
      <p:ext uri="{BB962C8B-B14F-4D97-AF65-F5344CB8AC3E}">
        <p14:creationId xmlns:p14="http://schemas.microsoft.com/office/powerpoint/2010/main" val="2500701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50" y="61685"/>
            <a:ext cx="6858000" cy="682171"/>
          </a:xfrm>
        </p:spPr>
        <p:txBody>
          <a:bodyPr/>
          <a:lstStyle/>
          <a:p>
            <a:r>
              <a:rPr lang="en-US" dirty="0" smtClean="0"/>
              <a:t>Next Generation Long Baseline Neutrino Experiment : DUNE </a:t>
            </a:r>
            <a:endParaRPr lang="en-US" dirty="0"/>
          </a:p>
        </p:txBody>
      </p:sp>
      <p:sp>
        <p:nvSpPr>
          <p:cNvPr id="3" name="Content Placeholder 2"/>
          <p:cNvSpPr>
            <a:spLocks noGrp="1"/>
          </p:cNvSpPr>
          <p:nvPr>
            <p:ph idx="1"/>
          </p:nvPr>
        </p:nvSpPr>
        <p:spPr>
          <a:xfrm>
            <a:off x="479875" y="877100"/>
            <a:ext cx="7938409" cy="5053712"/>
          </a:xfrm>
        </p:spPr>
        <p:txBody>
          <a:bodyPr/>
          <a:lstStyle/>
          <a:p>
            <a:r>
              <a:rPr lang="en-US" sz="2000" dirty="0" smtClean="0"/>
              <a:t>DUNE will be a world-class accelerator-based neutrino experiment for CP violation searches and more! </a:t>
            </a:r>
          </a:p>
          <a:p>
            <a:pPr lvl="1"/>
            <a:r>
              <a:rPr lang="en-US" b="1" dirty="0" smtClean="0">
                <a:solidFill>
                  <a:srgbClr val="FF0000"/>
                </a:solidFill>
              </a:rPr>
              <a:t>Baseline</a:t>
            </a:r>
            <a:r>
              <a:rPr lang="en-US" dirty="0" smtClean="0">
                <a:solidFill>
                  <a:srgbClr val="FF0000"/>
                </a:solidFill>
              </a:rPr>
              <a:t> of 1300 km</a:t>
            </a:r>
          </a:p>
          <a:p>
            <a:pPr lvl="2"/>
            <a:r>
              <a:rPr lang="en-US" sz="1800" dirty="0" smtClean="0"/>
              <a:t>For the determination of the mass hierarchy AND measuring the CP violating phase</a:t>
            </a:r>
          </a:p>
          <a:p>
            <a:pPr lvl="1"/>
            <a:r>
              <a:rPr lang="en-US" b="1" dirty="0" smtClean="0">
                <a:solidFill>
                  <a:srgbClr val="FF0000"/>
                </a:solidFill>
              </a:rPr>
              <a:t>Wide-band neutrino beam </a:t>
            </a:r>
            <a:r>
              <a:rPr lang="en-US" dirty="0" smtClean="0">
                <a:solidFill>
                  <a:srgbClr val="FF0000"/>
                </a:solidFill>
              </a:rPr>
              <a:t>of 0.5 – 5GeV</a:t>
            </a:r>
          </a:p>
          <a:p>
            <a:pPr lvl="2"/>
            <a:r>
              <a:rPr lang="en-US" sz="1800" dirty="0" smtClean="0"/>
              <a:t>Enough statistics to fit event spectra for both neutrinos AND anti-neutrinos</a:t>
            </a:r>
          </a:p>
          <a:p>
            <a:pPr lvl="1"/>
            <a:r>
              <a:rPr lang="en-US" b="1" dirty="0" smtClean="0">
                <a:solidFill>
                  <a:srgbClr val="FF0000"/>
                </a:solidFill>
              </a:rPr>
              <a:t>Underground Liquid Argon Detector </a:t>
            </a:r>
            <a:r>
              <a:rPr lang="en-US" dirty="0" smtClean="0">
                <a:solidFill>
                  <a:srgbClr val="FF0000"/>
                </a:solidFill>
              </a:rPr>
              <a:t>of ~40kT mass</a:t>
            </a:r>
          </a:p>
          <a:p>
            <a:pPr lvl="2"/>
            <a:r>
              <a:rPr lang="en-US" sz="1800" dirty="0" smtClean="0"/>
              <a:t>Excellent signal efficiency and background rejection</a:t>
            </a:r>
          </a:p>
          <a:p>
            <a:pPr lvl="1"/>
            <a:r>
              <a:rPr lang="en-US" b="1" dirty="0" smtClean="0">
                <a:solidFill>
                  <a:srgbClr val="FF0000"/>
                </a:solidFill>
              </a:rPr>
              <a:t>High Resolution Near Detector</a:t>
            </a:r>
          </a:p>
          <a:p>
            <a:r>
              <a:rPr lang="en-US" sz="1800" dirty="0" smtClean="0"/>
              <a:t>The combination of these components make LBNE a very effective way to get to neutrino CP-violation physics </a:t>
            </a:r>
          </a:p>
          <a:p>
            <a:r>
              <a:rPr lang="en-US" sz="1800" dirty="0" smtClean="0"/>
              <a:t>Underground  leads to extended  physics capabilities (supernova, proton decay, ….)</a:t>
            </a:r>
          </a:p>
        </p:txBody>
      </p:sp>
      <p:sp>
        <p:nvSpPr>
          <p:cNvPr id="4" name="Slide Number Placeholder 3"/>
          <p:cNvSpPr>
            <a:spLocks noGrp="1"/>
          </p:cNvSpPr>
          <p:nvPr>
            <p:ph type="sldNum" sz="quarter" idx="11"/>
          </p:nvPr>
        </p:nvSpPr>
        <p:spPr/>
        <p:txBody>
          <a:bodyPr/>
          <a:lstStyle/>
          <a:p>
            <a:fld id="{4D59C847-7DCE-6D4A-BE87-C05B68FF72A7}" type="slidenum">
              <a:rPr lang="en-US" smtClean="0"/>
              <a:pPr/>
              <a:t>8</a:t>
            </a:fld>
            <a:endParaRPr lang="en-US" dirty="0" smtClean="0"/>
          </a:p>
          <a:p>
            <a:endParaRPr lang="en-US" dirty="0"/>
          </a:p>
        </p:txBody>
      </p:sp>
      <p:sp>
        <p:nvSpPr>
          <p:cNvPr id="5" name="TextBox 4"/>
          <p:cNvSpPr txBox="1"/>
          <p:nvPr/>
        </p:nvSpPr>
        <p:spPr>
          <a:xfrm>
            <a:off x="1342386" y="5930812"/>
            <a:ext cx="5768827" cy="461665"/>
          </a:xfrm>
          <a:prstGeom prst="rect">
            <a:avLst/>
          </a:prstGeom>
          <a:noFill/>
        </p:spPr>
        <p:txBody>
          <a:bodyPr wrap="none" rtlCol="0">
            <a:spAutoFit/>
          </a:bodyPr>
          <a:lstStyle/>
          <a:p>
            <a:r>
              <a:rPr lang="en-US" i="1" dirty="0" smtClean="0"/>
              <a:t>Full scope may need to be achieved in stages</a:t>
            </a:r>
            <a:endParaRPr lang="en-US" i="1" dirty="0"/>
          </a:p>
        </p:txBody>
      </p:sp>
      <p:sp>
        <p:nvSpPr>
          <p:cNvPr id="6" name="Date Placeholder 5"/>
          <p:cNvSpPr>
            <a:spLocks noGrp="1"/>
          </p:cNvSpPr>
          <p:nvPr>
            <p:ph type="dt" sz="half" idx="10"/>
          </p:nvPr>
        </p:nvSpPr>
        <p:spPr/>
        <p:txBody>
          <a:bodyPr/>
          <a:lstStyle/>
          <a:p>
            <a:pPr>
              <a:defRPr/>
            </a:pPr>
            <a:r>
              <a:rPr lang="en-US" smtClean="0"/>
              <a:t>6/16/15</a:t>
            </a:r>
            <a:endParaRPr lang="en-US"/>
          </a:p>
        </p:txBody>
      </p:sp>
      <p:sp>
        <p:nvSpPr>
          <p:cNvPr id="7" name="Footer Placeholder 6"/>
          <p:cNvSpPr>
            <a:spLocks noGrp="1"/>
          </p:cNvSpPr>
          <p:nvPr>
            <p:ph type="ftr" sz="quarter" idx="11"/>
          </p:nvPr>
        </p:nvSpPr>
        <p:spPr/>
        <p:txBody>
          <a:bodyPr/>
          <a:lstStyle/>
          <a:p>
            <a:pPr>
              <a:defRPr/>
            </a:pPr>
            <a:r>
              <a:rPr lang="en-US" smtClean="0"/>
              <a:t>R. Rameika | PIP-II Mission Need</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P5 report</a:t>
            </a:r>
            <a:endParaRPr lang="en-US" dirty="0"/>
          </a:p>
        </p:txBody>
      </p:sp>
      <p:sp>
        <p:nvSpPr>
          <p:cNvPr id="4" name="Content Placeholder 3"/>
          <p:cNvSpPr>
            <a:spLocks noGrp="1"/>
          </p:cNvSpPr>
          <p:nvPr>
            <p:ph idx="1"/>
          </p:nvPr>
        </p:nvSpPr>
        <p:spPr>
          <a:xfrm>
            <a:off x="121284" y="1096710"/>
            <a:ext cx="8672513" cy="4433563"/>
          </a:xfrm>
        </p:spPr>
        <p:txBody>
          <a:bodyPr/>
          <a:lstStyle/>
          <a:p>
            <a:r>
              <a:rPr lang="en-US" sz="1800" dirty="0" smtClean="0"/>
              <a:t>For </a:t>
            </a:r>
            <a:r>
              <a:rPr lang="en-US" sz="1800" dirty="0"/>
              <a:t>a long-baseline oscillation experiment, based on the science </a:t>
            </a:r>
            <a:r>
              <a:rPr lang="en-US" sz="1800" dirty="0" smtClean="0"/>
              <a:t>drivers </a:t>
            </a:r>
            <a:r>
              <a:rPr lang="en-US" sz="1800" dirty="0"/>
              <a:t>and what is practically achievable in a major step forward, we set as the goal a mean sensitivity to CP violation of better than 3σ (corresponding to 99.8% confidence level for a detected signal) over more than 75% of the range of possible values of the unknown CP-violating phase </a:t>
            </a:r>
            <a:r>
              <a:rPr lang="en-US" sz="1800" dirty="0" err="1"/>
              <a:t>δCP</a:t>
            </a:r>
            <a:r>
              <a:rPr lang="en-US" sz="1800" dirty="0"/>
              <a:t>. </a:t>
            </a:r>
          </a:p>
          <a:p>
            <a:pPr lvl="1"/>
            <a:r>
              <a:rPr lang="en-US" sz="1800" dirty="0" smtClean="0"/>
              <a:t>By current estimates, this corresponds to an exposure of  </a:t>
            </a:r>
            <a:r>
              <a:rPr lang="en-US" sz="1800" b="1" dirty="0" smtClean="0">
                <a:solidFill>
                  <a:srgbClr val="FF0000"/>
                </a:solidFill>
              </a:rPr>
              <a:t>600kt</a:t>
            </a:r>
            <a:r>
              <a:rPr lang="en-US" sz="1800" b="1" dirty="0">
                <a:solidFill>
                  <a:srgbClr val="FF0000"/>
                </a:solidFill>
              </a:rPr>
              <a:t>*MW*y </a:t>
            </a:r>
            <a:r>
              <a:rPr lang="en-US" sz="1800" dirty="0"/>
              <a:t>assuming systematic uncertainties of 1% and 5% for the signal and background, respectively. With a wideband neutrino beam produced by a proton beam with power of 1.2 MW, this implies a far detector with </a:t>
            </a:r>
            <a:r>
              <a:rPr lang="en-US" sz="1800" dirty="0" err="1"/>
              <a:t>fiducal</a:t>
            </a:r>
            <a:r>
              <a:rPr lang="en-US" sz="1800" dirty="0"/>
              <a:t> mass of more than 40 kilotons (</a:t>
            </a:r>
            <a:r>
              <a:rPr lang="en-US" sz="1800" dirty="0" err="1"/>
              <a:t>kt</a:t>
            </a:r>
            <a:r>
              <a:rPr lang="en-US" sz="1800" dirty="0"/>
              <a:t>) of liquid argon (</a:t>
            </a:r>
            <a:r>
              <a:rPr lang="en-US" sz="1800" dirty="0" err="1"/>
              <a:t>LAr</a:t>
            </a:r>
            <a:r>
              <a:rPr lang="en-US" sz="1800" dirty="0"/>
              <a:t>) and a suitable near detector. </a:t>
            </a:r>
            <a:endParaRPr lang="en-US" sz="1800" dirty="0" smtClean="0"/>
          </a:p>
          <a:p>
            <a:r>
              <a:rPr lang="en-US" sz="1800" dirty="0"/>
              <a:t>The minimum requirements to proceed are the identified capability to reach an exposure of at least  </a:t>
            </a:r>
            <a:r>
              <a:rPr lang="en-US" sz="1800" b="1" dirty="0">
                <a:solidFill>
                  <a:srgbClr val="FF0000"/>
                </a:solidFill>
              </a:rPr>
              <a:t>120 </a:t>
            </a:r>
            <a:r>
              <a:rPr lang="en-US" sz="1800" b="1" dirty="0" err="1">
                <a:solidFill>
                  <a:srgbClr val="FF0000"/>
                </a:solidFill>
              </a:rPr>
              <a:t>kt</a:t>
            </a:r>
            <a:r>
              <a:rPr lang="en-US" sz="1800" b="1" dirty="0">
                <a:solidFill>
                  <a:srgbClr val="FF0000"/>
                </a:solidFill>
              </a:rPr>
              <a:t>*MW*</a:t>
            </a:r>
            <a:r>
              <a:rPr lang="en-US" sz="1800" b="1" dirty="0" err="1">
                <a:solidFill>
                  <a:srgbClr val="FF0000"/>
                </a:solidFill>
              </a:rPr>
              <a:t>yr</a:t>
            </a:r>
            <a:r>
              <a:rPr lang="en-US" sz="1800" b="1" dirty="0">
                <a:solidFill>
                  <a:srgbClr val="FF0000"/>
                </a:solidFill>
              </a:rPr>
              <a:t> </a:t>
            </a:r>
            <a:r>
              <a:rPr lang="en-US" sz="1800" dirty="0"/>
              <a:t>by the 2035 timeframe, the far detector situated underground with cavern space for expansion to at least 40 </a:t>
            </a:r>
            <a:r>
              <a:rPr lang="en-US" sz="1800" dirty="0" err="1"/>
              <a:t>kt</a:t>
            </a:r>
            <a:r>
              <a:rPr lang="en-US" sz="1800" dirty="0"/>
              <a:t> </a:t>
            </a:r>
            <a:r>
              <a:rPr lang="en-US" sz="1800" dirty="0" err="1"/>
              <a:t>LAr</a:t>
            </a:r>
            <a:r>
              <a:rPr lang="en-US" sz="1800" dirty="0"/>
              <a:t> </a:t>
            </a:r>
            <a:r>
              <a:rPr lang="en-US" sz="1800" dirty="0" err="1"/>
              <a:t>fiducial</a:t>
            </a:r>
            <a:r>
              <a:rPr lang="en-US" sz="1800" dirty="0"/>
              <a:t> volume, and 1.2 MW beam power upgradable to multi-megawatt power. </a:t>
            </a:r>
          </a:p>
          <a:p>
            <a:endParaRPr lang="en-US" dirty="0"/>
          </a:p>
          <a:p>
            <a:pPr>
              <a:buNone/>
            </a:pPr>
            <a:r>
              <a:rPr lang="en-US" b="1" dirty="0" smtClean="0"/>
              <a:t>         </a:t>
            </a:r>
            <a:r>
              <a:rPr lang="en-US" dirty="0" smtClean="0">
                <a:solidFill>
                  <a:srgbClr val="FF0000"/>
                </a:solidFill>
              </a:rPr>
              <a:t>Neutrino Experiments </a:t>
            </a:r>
            <a:r>
              <a:rPr lang="en-US" dirty="0">
                <a:solidFill>
                  <a:srgbClr val="FF0000"/>
                </a:solidFill>
              </a:rPr>
              <a:t>Need :  Mass * Power * Time</a:t>
            </a:r>
            <a:endParaRPr lang="en-US" b="1" dirty="0" smtClean="0">
              <a:solidFill>
                <a:srgbClr val="FF0000"/>
              </a:solidFill>
            </a:endParaRPr>
          </a:p>
          <a:p>
            <a:pPr>
              <a:buNone/>
            </a:pPr>
            <a:r>
              <a:rPr lang="en-US" b="1" dirty="0" smtClean="0"/>
              <a:t> </a:t>
            </a:r>
            <a:endParaRPr lang="en-US" dirty="0" smtClean="0"/>
          </a:p>
          <a:p>
            <a:pPr>
              <a:buNone/>
            </a:pPr>
            <a:endParaRPr lang="en-US" dirty="0"/>
          </a:p>
        </p:txBody>
      </p:sp>
      <p:sp>
        <p:nvSpPr>
          <p:cNvPr id="3" name="Date Placeholder 2"/>
          <p:cNvSpPr>
            <a:spLocks noGrp="1"/>
          </p:cNvSpPr>
          <p:nvPr>
            <p:ph type="dt" sz="half" idx="10"/>
          </p:nvPr>
        </p:nvSpPr>
        <p:spPr/>
        <p:txBody>
          <a:bodyPr/>
          <a:lstStyle/>
          <a:p>
            <a:pPr>
              <a:defRPr/>
            </a:pPr>
            <a:r>
              <a:rPr lang="en-US" smtClean="0"/>
              <a:t>6/16/15</a:t>
            </a:r>
            <a:endParaRPr lang="en-US"/>
          </a:p>
        </p:txBody>
      </p:sp>
      <p:sp>
        <p:nvSpPr>
          <p:cNvPr id="6" name="Footer Placeholder 5"/>
          <p:cNvSpPr>
            <a:spLocks noGrp="1"/>
          </p:cNvSpPr>
          <p:nvPr>
            <p:ph type="ftr" sz="quarter" idx="11"/>
          </p:nvPr>
        </p:nvSpPr>
        <p:spPr/>
        <p:txBody>
          <a:bodyPr/>
          <a:lstStyle/>
          <a:p>
            <a:pPr>
              <a:defRPr/>
            </a:pPr>
            <a:r>
              <a:rPr lang="en-US" smtClean="0"/>
              <a:t>R. Rameika | PIP-II Mission Need</a:t>
            </a:r>
            <a:endParaRPr lang="en-US" b="1" dirty="0"/>
          </a:p>
        </p:txBody>
      </p:sp>
      <p:sp>
        <p:nvSpPr>
          <p:cNvPr id="7" name="Slide Number Placeholder 6"/>
          <p:cNvSpPr>
            <a:spLocks noGrp="1"/>
          </p:cNvSpPr>
          <p:nvPr>
            <p:ph type="sldNum" sz="quarter" idx="12"/>
          </p:nvPr>
        </p:nvSpPr>
        <p:spPr/>
        <p:txBody>
          <a:bodyPr/>
          <a:lstStyle/>
          <a:p>
            <a:pPr>
              <a:defRPr/>
            </a:pPr>
            <a:fld id="{B0D51A2F-E1F1-4247-B6AE-71882945C571}" type="slidenum">
              <a:rPr lang="en-US" smtClean="0"/>
              <a:pPr>
                <a:defRPr/>
              </a:pPr>
              <a:t>9</a:t>
            </a:fld>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0|10|18.3"/>
</p:tagLst>
</file>

<file path=ppt/tags/tag2.xml><?xml version="1.0" encoding="utf-8"?>
<p:tagLst xmlns:a="http://schemas.openxmlformats.org/drawingml/2006/main" xmlns:r="http://schemas.openxmlformats.org/officeDocument/2006/relationships" xmlns:p="http://schemas.openxmlformats.org/presentationml/2006/main">
  <p:tag name="TIMING" val="|20|10|18.3"/>
</p:tagLst>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FNAL_TemplateMac_060514.pot</Template>
  <TotalTime>12106</TotalTime>
  <Words>4604</Words>
  <Application>Microsoft Macintosh PowerPoint</Application>
  <PresentationFormat>On-screen Show (4:3)</PresentationFormat>
  <Paragraphs>562</Paragraphs>
  <Slides>49</Slides>
  <Notes>13</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FNAL_TemplateMac_060514</vt:lpstr>
      <vt:lpstr>Fermilab: Footer Only</vt:lpstr>
      <vt:lpstr>Mission Need for PIP-II</vt:lpstr>
      <vt:lpstr>Outline</vt:lpstr>
      <vt:lpstr>P5 Science Drivers</vt:lpstr>
      <vt:lpstr>Recommendations from May 2014 P5 Report</vt:lpstr>
      <vt:lpstr>Mission Need : DOE Strategic Plan 2014 - 2018</vt:lpstr>
      <vt:lpstr>Mission Need : Understanding Neutrinos </vt:lpstr>
      <vt:lpstr>Mission Need : Understanding Neutrinos </vt:lpstr>
      <vt:lpstr>Next Generation Long Baseline Neutrino Experiment : DUNE </vt:lpstr>
      <vt:lpstr>From P5 report</vt:lpstr>
      <vt:lpstr>From DUNE CDR – May 2015</vt:lpstr>
      <vt:lpstr>STATISTICS in Neutrino Experiments</vt:lpstr>
      <vt:lpstr>Mass : Neutrino Detectors are large!</vt:lpstr>
      <vt:lpstr>And getting larger ….</vt:lpstr>
      <vt:lpstr>A 10kT fiducial mass detector</vt:lpstr>
      <vt:lpstr>Plan is to build 4 of them 1 mile underground </vt:lpstr>
      <vt:lpstr> Power : Current high power operation and plans for NuMI</vt:lpstr>
      <vt:lpstr> Time : Neutrino experiments take time</vt:lpstr>
      <vt:lpstr> Time : Neutrino experiments take time</vt:lpstr>
      <vt:lpstr>Protons   Neutrino Flux</vt:lpstr>
      <vt:lpstr>LBNF/ DUNE Schedule Summary Overview </vt:lpstr>
      <vt:lpstr>Timeliness is important</vt:lpstr>
      <vt:lpstr>Strategic Risk of Not Filling the Capability Gap</vt:lpstr>
      <vt:lpstr>The accelerator complex supports a diverse program</vt:lpstr>
      <vt:lpstr>Short-baseline Neutrino Program</vt:lpstr>
      <vt:lpstr>G-2 and Mu2e  beamlines</vt:lpstr>
      <vt:lpstr>PIP Improvement</vt:lpstr>
      <vt:lpstr>Proton Economics in the complex</vt:lpstr>
      <vt:lpstr>Main Injector Energy for LBNF/DUNE</vt:lpstr>
      <vt:lpstr>Main Injector Energy for LBNF/DUNE</vt:lpstr>
      <vt:lpstr>15  20 Hz in Booster Rep Rate</vt:lpstr>
      <vt:lpstr>P5 Looking forward</vt:lpstr>
      <vt:lpstr>Flexible Platform for the Future (PIP-III)</vt:lpstr>
      <vt:lpstr>Addressing the capability gap : the PIP-II Program</vt:lpstr>
      <vt:lpstr>Summary</vt:lpstr>
      <vt:lpstr>Backup</vt:lpstr>
      <vt:lpstr>Power : the NuMI beam is powerful</vt:lpstr>
      <vt:lpstr>And getting more powerful: from 400 kW to 700 kW for NOvA</vt:lpstr>
      <vt:lpstr>MI Beam Power since long shutdown and during March 2015</vt:lpstr>
      <vt:lpstr>From the P5 report</vt:lpstr>
      <vt:lpstr>Present capability for delivered beam power</vt:lpstr>
      <vt:lpstr>8 GeV program in LBNE era</vt:lpstr>
      <vt:lpstr> STATISTICS in Neutrino Experiments</vt:lpstr>
      <vt:lpstr>STATISTICS in Neutrino Experiments</vt:lpstr>
      <vt:lpstr>P5 Science Drivers</vt:lpstr>
      <vt:lpstr>Research Opportunities Afforded by PIP-II Beyond DUNE, SBN, and Mu2e-II</vt:lpstr>
      <vt:lpstr>Mu2e-II : Next generation Mu2e experiment</vt:lpstr>
      <vt:lpstr>Program Planning</vt:lpstr>
      <vt:lpstr>Short Baseline Program in the Booster Neutrino Beam</vt:lpstr>
      <vt:lpstr>Next generation Muon (g-2)</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Regina Rameika</cp:lastModifiedBy>
  <cp:revision>297</cp:revision>
  <cp:lastPrinted>2014-01-20T19:40:21Z</cp:lastPrinted>
  <dcterms:created xsi:type="dcterms:W3CDTF">2014-01-03T20:18:13Z</dcterms:created>
  <dcterms:modified xsi:type="dcterms:W3CDTF">2015-06-15T17:00:13Z</dcterms:modified>
</cp:coreProperties>
</file>