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  <p:sldMasterId id="2147483687" r:id="rId2"/>
    <p:sldMasterId id="2147483711" r:id="rId3"/>
  </p:sldMasterIdLst>
  <p:notesMasterIdLst>
    <p:notesMasterId r:id="rId40"/>
  </p:notesMasterIdLst>
  <p:handoutMasterIdLst>
    <p:handoutMasterId r:id="rId41"/>
  </p:handoutMasterIdLst>
  <p:sldIdLst>
    <p:sldId id="259" r:id="rId4"/>
    <p:sldId id="534" r:id="rId5"/>
    <p:sldId id="637" r:id="rId6"/>
    <p:sldId id="628" r:id="rId7"/>
    <p:sldId id="629" r:id="rId8"/>
    <p:sldId id="538" r:id="rId9"/>
    <p:sldId id="536" r:id="rId10"/>
    <p:sldId id="539" r:id="rId11"/>
    <p:sldId id="544" r:id="rId12"/>
    <p:sldId id="545" r:id="rId13"/>
    <p:sldId id="630" r:id="rId14"/>
    <p:sldId id="610" r:id="rId15"/>
    <p:sldId id="558" r:id="rId16"/>
    <p:sldId id="521" r:id="rId17"/>
    <p:sldId id="546" r:id="rId18"/>
    <p:sldId id="520" r:id="rId19"/>
    <p:sldId id="547" r:id="rId20"/>
    <p:sldId id="553" r:id="rId21"/>
    <p:sldId id="496" r:id="rId22"/>
    <p:sldId id="632" r:id="rId23"/>
    <p:sldId id="617" r:id="rId24"/>
    <p:sldId id="611" r:id="rId25"/>
    <p:sldId id="612" r:id="rId26"/>
    <p:sldId id="619" r:id="rId27"/>
    <p:sldId id="605" r:id="rId28"/>
    <p:sldId id="636" r:id="rId29"/>
    <p:sldId id="621" r:id="rId30"/>
    <p:sldId id="635" r:id="rId31"/>
    <p:sldId id="625" r:id="rId32"/>
    <p:sldId id="634" r:id="rId33"/>
    <p:sldId id="618" r:id="rId34"/>
    <p:sldId id="626" r:id="rId35"/>
    <p:sldId id="623" r:id="rId36"/>
    <p:sldId id="624" r:id="rId37"/>
    <p:sldId id="556" r:id="rId38"/>
    <p:sldId id="55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229BE"/>
    <a:srgbClr val="DE5DFF"/>
    <a:srgbClr val="B20101"/>
    <a:srgbClr val="E3101C"/>
    <a:srgbClr val="181818"/>
    <a:srgbClr val="2ECFD1"/>
    <a:srgbClr val="B139FF"/>
    <a:srgbClr val="1C1C1C"/>
    <a:srgbClr val="0EA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884" autoAdjust="0"/>
  </p:normalViewPr>
  <p:slideViewPr>
    <p:cSldViewPr snapToObjects="1">
      <p:cViewPr>
        <p:scale>
          <a:sx n="150" d="100"/>
          <a:sy n="150" d="100"/>
        </p:scale>
        <p:origin x="-1152" y="-80"/>
      </p:cViewPr>
      <p:guideLst>
        <p:guide orient="horz" pos="22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5B879-DCB5-4A4B-8B19-6FC11B26607D}" type="doc">
      <dgm:prSet loTypeId="urn:microsoft.com/office/officeart/2005/8/layout/cycle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D30B54-C531-FF41-9381-14CD597E60EC}">
      <dgm:prSet phldrT="[Text]" custT="1"/>
      <dgm:spPr/>
      <dgm:t>
        <a:bodyPr/>
        <a:lstStyle/>
        <a:p>
          <a:r>
            <a:rPr lang="en-US" sz="1800" b="1" dirty="0" smtClean="0"/>
            <a:t>Successful Operation of 805 MHz “All Seasons” Cavity in 5T Magnetic Field under Vacuum </a:t>
          </a:r>
        </a:p>
        <a:p>
          <a:r>
            <a:rPr lang="en-US" sz="1400" dirty="0" err="1" smtClean="0"/>
            <a:t>MuCool</a:t>
          </a:r>
          <a:r>
            <a:rPr lang="en-US" sz="1400" dirty="0" smtClean="0"/>
            <a:t> Test Area/</a:t>
          </a:r>
          <a:r>
            <a:rPr lang="en-US" sz="1400" dirty="0" err="1" smtClean="0"/>
            <a:t>Muons</a:t>
          </a:r>
          <a:r>
            <a:rPr lang="en-US" sz="1400" dirty="0" smtClean="0"/>
            <a:t> </a:t>
          </a:r>
          <a:r>
            <a:rPr lang="en-US" sz="1400" dirty="0" err="1" smtClean="0"/>
            <a:t>Inc</a:t>
          </a:r>
          <a:endParaRPr lang="en-US" sz="1400" dirty="0"/>
        </a:p>
      </dgm:t>
    </dgm:pt>
    <dgm:pt modelId="{63284D12-BC21-634C-B07C-D364767B037B}" type="parTrans" cxnId="{F056B8D7-EE55-0A4D-9C30-08F344E2EDCC}">
      <dgm:prSet/>
      <dgm:spPr/>
      <dgm:t>
        <a:bodyPr/>
        <a:lstStyle/>
        <a:p>
          <a:endParaRPr lang="en-US"/>
        </a:p>
      </dgm:t>
    </dgm:pt>
    <dgm:pt modelId="{3EFE83EA-50EB-304F-A837-826F9701203D}" type="sibTrans" cxnId="{F056B8D7-EE55-0A4D-9C30-08F344E2EDCC}">
      <dgm:prSet/>
      <dgm:spPr/>
      <dgm:t>
        <a:bodyPr/>
        <a:lstStyle/>
        <a:p>
          <a:endParaRPr lang="en-US"/>
        </a:p>
      </dgm:t>
    </dgm:pt>
    <dgm:pt modelId="{416A14BE-8E63-F548-9A49-C9BE862D890F}">
      <dgm:prSet phldrT="[Text]" custT="1"/>
      <dgm:spPr/>
      <dgm:t>
        <a:bodyPr/>
        <a:lstStyle/>
        <a:p>
          <a:r>
            <a:rPr lang="en-US" sz="1800" b="1" dirty="0" smtClean="0"/>
            <a:t>Demonstration of High Pressure RF Cavity </a:t>
          </a:r>
          <a:r>
            <a:rPr lang="en-US" sz="1800" b="1" u="sng" dirty="0" smtClean="0"/>
            <a:t>in 3T Magnetic Field with Beam</a:t>
          </a:r>
        </a:p>
        <a:p>
          <a:r>
            <a:rPr lang="en-US" sz="1400" b="0" dirty="0" smtClean="0"/>
            <a:t>Extrapolates to required  </a:t>
          </a:r>
          <a:br>
            <a:rPr lang="en-US" sz="1400" b="0" dirty="0" smtClean="0"/>
          </a:br>
          <a:r>
            <a:rPr lang="en-US" sz="1400" b="0" dirty="0" smtClean="0">
              <a:latin typeface="Symbol" charset="2"/>
              <a:cs typeface="Symbol" charset="2"/>
            </a:rPr>
            <a:t>m</a:t>
          </a:r>
          <a:r>
            <a:rPr lang="en-US" sz="1400" b="0" dirty="0" smtClean="0">
              <a:latin typeface="+mn-lt"/>
              <a:cs typeface="Symbol" charset="2"/>
            </a:rPr>
            <a:t>-Collider Parameters</a:t>
          </a:r>
        </a:p>
        <a:p>
          <a:r>
            <a:rPr lang="en-US" sz="1400" dirty="0" err="1" smtClean="0"/>
            <a:t>MuCool</a:t>
          </a:r>
          <a:r>
            <a:rPr lang="en-US" sz="1400" dirty="0" smtClean="0"/>
            <a:t> Test Area</a:t>
          </a:r>
          <a:endParaRPr lang="en-US" sz="1400" dirty="0"/>
        </a:p>
      </dgm:t>
    </dgm:pt>
    <dgm:pt modelId="{1442E1C4-B16C-8A4D-B6A6-0E45C905396D}" type="parTrans" cxnId="{764DCCD6-EF2D-984E-B8BC-238C1CEFF6F9}">
      <dgm:prSet/>
      <dgm:spPr/>
      <dgm:t>
        <a:bodyPr/>
        <a:lstStyle/>
        <a:p>
          <a:endParaRPr lang="en-US"/>
        </a:p>
      </dgm:t>
    </dgm:pt>
    <dgm:pt modelId="{96C5DDDD-7F50-9842-B016-8A87E5B9F0B9}" type="sibTrans" cxnId="{764DCCD6-EF2D-984E-B8BC-238C1CEFF6F9}">
      <dgm:prSet/>
      <dgm:spPr/>
      <dgm:t>
        <a:bodyPr/>
        <a:lstStyle/>
        <a:p>
          <a:endParaRPr lang="en-US"/>
        </a:p>
      </dgm:t>
    </dgm:pt>
    <dgm:pt modelId="{6AFD20AC-1626-8F44-94B4-F6075385BE50}">
      <dgm:prSet phldrT="[Text]" custT="1"/>
      <dgm:spPr/>
      <dgm:t>
        <a:bodyPr/>
        <a:lstStyle/>
        <a:p>
          <a:r>
            <a:rPr lang="en-US" sz="1800" b="1" dirty="0" smtClean="0"/>
            <a:t>Breakthrough in HTS Cable Performance with Cables Matching Strand Performance</a:t>
          </a:r>
        </a:p>
        <a:p>
          <a:r>
            <a:rPr lang="en-US" sz="1400" b="0" dirty="0" smtClean="0"/>
            <a:t>FNAL-Tech </a:t>
          </a:r>
          <a:r>
            <a:rPr lang="en-US" sz="1400" b="0" dirty="0" err="1" smtClean="0"/>
            <a:t>Div</a:t>
          </a:r>
          <a:r>
            <a:rPr lang="en-US" sz="1400" b="0" dirty="0" smtClean="0"/>
            <a:t/>
          </a:r>
          <a:br>
            <a:rPr lang="en-US" sz="1400" b="0" dirty="0" smtClean="0"/>
          </a:br>
          <a:r>
            <a:rPr lang="en-US" sz="1400" b="0" dirty="0" smtClean="0"/>
            <a:t>T. </a:t>
          </a:r>
          <a:r>
            <a:rPr lang="en-US" sz="1400" b="0" dirty="0" err="1" smtClean="0"/>
            <a:t>Shen</a:t>
          </a:r>
          <a:r>
            <a:rPr lang="en-US" sz="1400" b="0" dirty="0" smtClean="0"/>
            <a:t>-Early Career Award</a:t>
          </a:r>
        </a:p>
      </dgm:t>
    </dgm:pt>
    <dgm:pt modelId="{89DB970C-415E-334B-8636-08DD2716A935}" type="parTrans" cxnId="{DF3E45C3-7336-304F-8AF1-E8CAE5C3862B}">
      <dgm:prSet/>
      <dgm:spPr/>
      <dgm:t>
        <a:bodyPr/>
        <a:lstStyle/>
        <a:p>
          <a:endParaRPr lang="en-US"/>
        </a:p>
      </dgm:t>
    </dgm:pt>
    <dgm:pt modelId="{5150C0D8-4BD9-E845-B47A-07003EEDBD6C}" type="sibTrans" cxnId="{DF3E45C3-7336-304F-8AF1-E8CAE5C3862B}">
      <dgm:prSet/>
      <dgm:spPr/>
      <dgm:t>
        <a:bodyPr/>
        <a:lstStyle/>
        <a:p>
          <a:endParaRPr lang="en-US"/>
        </a:p>
      </dgm:t>
    </dgm:pt>
    <dgm:pt modelId="{522C2D24-B12C-8847-B84E-AA6693281BC7}">
      <dgm:prSet phldrT="[Text]" custT="1"/>
      <dgm:spPr/>
      <dgm:t>
        <a:bodyPr/>
        <a:lstStyle/>
        <a:p>
          <a:r>
            <a:rPr lang="en-US" sz="1800" b="1" dirty="0" smtClean="0"/>
            <a:t>World Record HTS-only Coil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en-US" sz="1400" dirty="0" smtClean="0"/>
            <a:t>15T on-axis field (16T on coil)</a:t>
          </a:r>
        </a:p>
        <a:p>
          <a:r>
            <a:rPr lang="en-US" sz="1400" dirty="0" smtClean="0"/>
            <a:t>R. Gupta</a:t>
          </a:r>
          <a:br>
            <a:rPr lang="en-US" sz="1400" dirty="0" smtClean="0"/>
          </a:br>
          <a:r>
            <a:rPr lang="en-US" sz="1400" dirty="0" smtClean="0"/>
            <a:t>PBL/BNL</a:t>
          </a:r>
        </a:p>
      </dgm:t>
    </dgm:pt>
    <dgm:pt modelId="{FF10E19E-ECFA-4745-82E6-BF249049EC9B}" type="sibTrans" cxnId="{FEFAE5EA-5D39-064E-8A23-E64B1C4013DE}">
      <dgm:prSet/>
      <dgm:spPr/>
      <dgm:t>
        <a:bodyPr/>
        <a:lstStyle/>
        <a:p>
          <a:endParaRPr lang="en-US"/>
        </a:p>
      </dgm:t>
    </dgm:pt>
    <dgm:pt modelId="{3AA0FF36-4457-864E-9645-CA73A0590F86}" type="parTrans" cxnId="{FEFAE5EA-5D39-064E-8A23-E64B1C4013DE}">
      <dgm:prSet/>
      <dgm:spPr/>
      <dgm:t>
        <a:bodyPr/>
        <a:lstStyle/>
        <a:p>
          <a:endParaRPr lang="en-US"/>
        </a:p>
      </dgm:t>
    </dgm:pt>
    <dgm:pt modelId="{3192B418-6557-214F-9792-BC19C0EF4A82}" type="pres">
      <dgm:prSet presAssocID="{9415B879-DCB5-4A4B-8B19-6FC11B2660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0222F-CC53-4B41-9B66-E1B1434B7356}" type="pres">
      <dgm:prSet presAssocID="{A8D30B54-C531-FF41-9381-14CD597E60EC}" presName="node" presStyleLbl="node1" presStyleIdx="0" presStyleCnt="4" custScaleX="139581" custScaleY="106954" custRadScaleRad="94080" custRadScaleInc="-93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4C503-8A61-264A-BCB4-41FD544CD610}" type="pres">
      <dgm:prSet presAssocID="{A8D30B54-C531-FF41-9381-14CD597E60EC}" presName="spNode" presStyleCnt="0"/>
      <dgm:spPr/>
    </dgm:pt>
    <dgm:pt modelId="{AF0B31C1-E562-964A-B32C-82B34504BAA3}" type="pres">
      <dgm:prSet presAssocID="{3EFE83EA-50EB-304F-A837-826F9701203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B2BCFF92-BBDE-5440-822F-5CE7C986F2B4}" type="pres">
      <dgm:prSet presAssocID="{522C2D24-B12C-8847-B84E-AA6693281BC7}" presName="node" presStyleLbl="node1" presStyleIdx="1" presStyleCnt="4" custScaleX="120460" custScaleY="105026" custRadScaleRad="137177" custRadScaleInc="304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6911-C9EC-A446-AA13-1917461EF9E6}" type="pres">
      <dgm:prSet presAssocID="{522C2D24-B12C-8847-B84E-AA6693281BC7}" presName="spNode" presStyleCnt="0"/>
      <dgm:spPr/>
    </dgm:pt>
    <dgm:pt modelId="{23F01BA2-B6FB-A24E-8725-6DE422261A0F}" type="pres">
      <dgm:prSet presAssocID="{FF10E19E-ECFA-4745-82E6-BF249049EC9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49060B8-4CFC-094C-8B3A-315638FD23A0}" type="pres">
      <dgm:prSet presAssocID="{416A14BE-8E63-F548-9A49-C9BE862D890F}" presName="node" presStyleLbl="node1" presStyleIdx="2" presStyleCnt="4" custScaleX="153488" custScaleY="121939" custRadScaleRad="98753" custRadScaleInc="-10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7770-1A75-3640-9F25-41674251E4F4}" type="pres">
      <dgm:prSet presAssocID="{416A14BE-8E63-F548-9A49-C9BE862D890F}" presName="spNode" presStyleCnt="0"/>
      <dgm:spPr/>
    </dgm:pt>
    <dgm:pt modelId="{9BAFE6F9-B52A-204C-9152-862E96DD7B14}" type="pres">
      <dgm:prSet presAssocID="{96C5DDDD-7F50-9842-B016-8A87E5B9F0B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3DDE35D-0F8F-C94F-8DDF-06DFBC66497A}" type="pres">
      <dgm:prSet presAssocID="{6AFD20AC-1626-8F44-94B4-F6075385BE50}" presName="node" presStyleLbl="node1" presStyleIdx="3" presStyleCnt="4" custScaleX="134877" custScaleY="111554" custRadScaleRad="136503" custRadScaleInc="46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91A5E-6ECA-AA47-847E-FA2FB575EF0D}" type="pres">
      <dgm:prSet presAssocID="{6AFD20AC-1626-8F44-94B4-F6075385BE50}" presName="spNode" presStyleCnt="0"/>
      <dgm:spPr/>
    </dgm:pt>
    <dgm:pt modelId="{EA74452A-15A2-A040-8E31-E8C1179CE922}" type="pres">
      <dgm:prSet presAssocID="{5150C0D8-4BD9-E845-B47A-07003EEDBD6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764DCCD6-EF2D-984E-B8BC-238C1CEFF6F9}" srcId="{9415B879-DCB5-4A4B-8B19-6FC11B26607D}" destId="{416A14BE-8E63-F548-9A49-C9BE862D890F}" srcOrd="2" destOrd="0" parTransId="{1442E1C4-B16C-8A4D-B6A6-0E45C905396D}" sibTransId="{96C5DDDD-7F50-9842-B016-8A87E5B9F0B9}"/>
    <dgm:cxn modelId="{F056B8D7-EE55-0A4D-9C30-08F344E2EDCC}" srcId="{9415B879-DCB5-4A4B-8B19-6FC11B26607D}" destId="{A8D30B54-C531-FF41-9381-14CD597E60EC}" srcOrd="0" destOrd="0" parTransId="{63284D12-BC21-634C-B07C-D364767B037B}" sibTransId="{3EFE83EA-50EB-304F-A837-826F9701203D}"/>
    <dgm:cxn modelId="{9D682B9E-64EA-0240-A47C-57B65D6C5EBA}" type="presOf" srcId="{6AFD20AC-1626-8F44-94B4-F6075385BE50}" destId="{93DDE35D-0F8F-C94F-8DDF-06DFBC66497A}" srcOrd="0" destOrd="0" presId="urn:microsoft.com/office/officeart/2005/8/layout/cycle6"/>
    <dgm:cxn modelId="{1917B6C7-A00F-4048-93B3-A25D09BE0B44}" type="presOf" srcId="{3EFE83EA-50EB-304F-A837-826F9701203D}" destId="{AF0B31C1-E562-964A-B32C-82B34504BAA3}" srcOrd="0" destOrd="0" presId="urn:microsoft.com/office/officeart/2005/8/layout/cycle6"/>
    <dgm:cxn modelId="{94B8F04C-E6A3-F141-B68C-0AB629B14900}" type="presOf" srcId="{5150C0D8-4BD9-E845-B47A-07003EEDBD6C}" destId="{EA74452A-15A2-A040-8E31-E8C1179CE922}" srcOrd="0" destOrd="0" presId="urn:microsoft.com/office/officeart/2005/8/layout/cycle6"/>
    <dgm:cxn modelId="{6034B5A1-5057-F340-B1FB-F92F66DB3B9E}" type="presOf" srcId="{96C5DDDD-7F50-9842-B016-8A87E5B9F0B9}" destId="{9BAFE6F9-B52A-204C-9152-862E96DD7B14}" srcOrd="0" destOrd="0" presId="urn:microsoft.com/office/officeart/2005/8/layout/cycle6"/>
    <dgm:cxn modelId="{6E7D693D-32C7-CD41-AD2D-0633EA094587}" type="presOf" srcId="{416A14BE-8E63-F548-9A49-C9BE862D890F}" destId="{C49060B8-4CFC-094C-8B3A-315638FD23A0}" srcOrd="0" destOrd="0" presId="urn:microsoft.com/office/officeart/2005/8/layout/cycle6"/>
    <dgm:cxn modelId="{DF3E45C3-7336-304F-8AF1-E8CAE5C3862B}" srcId="{9415B879-DCB5-4A4B-8B19-6FC11B26607D}" destId="{6AFD20AC-1626-8F44-94B4-F6075385BE50}" srcOrd="3" destOrd="0" parTransId="{89DB970C-415E-334B-8636-08DD2716A935}" sibTransId="{5150C0D8-4BD9-E845-B47A-07003EEDBD6C}"/>
    <dgm:cxn modelId="{1327FEF6-9B41-434A-96D6-FED0BBB1C3F1}" type="presOf" srcId="{FF10E19E-ECFA-4745-82E6-BF249049EC9B}" destId="{23F01BA2-B6FB-A24E-8725-6DE422261A0F}" srcOrd="0" destOrd="0" presId="urn:microsoft.com/office/officeart/2005/8/layout/cycle6"/>
    <dgm:cxn modelId="{2C9186A9-3398-5F46-A996-CD2049214D9E}" type="presOf" srcId="{A8D30B54-C531-FF41-9381-14CD597E60EC}" destId="{C1C0222F-CC53-4B41-9B66-E1B1434B7356}" srcOrd="0" destOrd="0" presId="urn:microsoft.com/office/officeart/2005/8/layout/cycle6"/>
    <dgm:cxn modelId="{4C3BD330-F66E-364C-9805-26EE592E056E}" type="presOf" srcId="{9415B879-DCB5-4A4B-8B19-6FC11B26607D}" destId="{3192B418-6557-214F-9792-BC19C0EF4A82}" srcOrd="0" destOrd="0" presId="urn:microsoft.com/office/officeart/2005/8/layout/cycle6"/>
    <dgm:cxn modelId="{FEFAE5EA-5D39-064E-8A23-E64B1C4013DE}" srcId="{9415B879-DCB5-4A4B-8B19-6FC11B26607D}" destId="{522C2D24-B12C-8847-B84E-AA6693281BC7}" srcOrd="1" destOrd="0" parTransId="{3AA0FF36-4457-864E-9645-CA73A0590F86}" sibTransId="{FF10E19E-ECFA-4745-82E6-BF249049EC9B}"/>
    <dgm:cxn modelId="{782F588B-ACAD-2D4D-87E6-406B4DD79365}" type="presOf" srcId="{522C2D24-B12C-8847-B84E-AA6693281BC7}" destId="{B2BCFF92-BBDE-5440-822F-5CE7C986F2B4}" srcOrd="0" destOrd="0" presId="urn:microsoft.com/office/officeart/2005/8/layout/cycle6"/>
    <dgm:cxn modelId="{170517E0-D9FA-6C4C-84A4-79307A03FDB2}" type="presParOf" srcId="{3192B418-6557-214F-9792-BC19C0EF4A82}" destId="{C1C0222F-CC53-4B41-9B66-E1B1434B7356}" srcOrd="0" destOrd="0" presId="urn:microsoft.com/office/officeart/2005/8/layout/cycle6"/>
    <dgm:cxn modelId="{9F5D94F6-3039-7548-93B3-0562B87FAD8B}" type="presParOf" srcId="{3192B418-6557-214F-9792-BC19C0EF4A82}" destId="{7D44C503-8A61-264A-BCB4-41FD544CD610}" srcOrd="1" destOrd="0" presId="urn:microsoft.com/office/officeart/2005/8/layout/cycle6"/>
    <dgm:cxn modelId="{D929727E-022C-2D4E-9E31-97DAC25F9ADE}" type="presParOf" srcId="{3192B418-6557-214F-9792-BC19C0EF4A82}" destId="{AF0B31C1-E562-964A-B32C-82B34504BAA3}" srcOrd="2" destOrd="0" presId="urn:microsoft.com/office/officeart/2005/8/layout/cycle6"/>
    <dgm:cxn modelId="{D9A9DB8F-5B2D-7046-BD6A-5AA5C82D2582}" type="presParOf" srcId="{3192B418-6557-214F-9792-BC19C0EF4A82}" destId="{B2BCFF92-BBDE-5440-822F-5CE7C986F2B4}" srcOrd="3" destOrd="0" presId="urn:microsoft.com/office/officeart/2005/8/layout/cycle6"/>
    <dgm:cxn modelId="{02017926-C742-A840-A8EA-894CDBBEA10E}" type="presParOf" srcId="{3192B418-6557-214F-9792-BC19C0EF4A82}" destId="{A4C56911-C9EC-A446-AA13-1917461EF9E6}" srcOrd="4" destOrd="0" presId="urn:microsoft.com/office/officeart/2005/8/layout/cycle6"/>
    <dgm:cxn modelId="{8A071E85-0A1E-474E-A24E-7CDFA5C4A6FC}" type="presParOf" srcId="{3192B418-6557-214F-9792-BC19C0EF4A82}" destId="{23F01BA2-B6FB-A24E-8725-6DE422261A0F}" srcOrd="5" destOrd="0" presId="urn:microsoft.com/office/officeart/2005/8/layout/cycle6"/>
    <dgm:cxn modelId="{3D45D74A-98E3-C54C-8DC7-37829C5AF768}" type="presParOf" srcId="{3192B418-6557-214F-9792-BC19C0EF4A82}" destId="{C49060B8-4CFC-094C-8B3A-315638FD23A0}" srcOrd="6" destOrd="0" presId="urn:microsoft.com/office/officeart/2005/8/layout/cycle6"/>
    <dgm:cxn modelId="{095C2A65-D92E-CA4A-85FE-623F62618B55}" type="presParOf" srcId="{3192B418-6557-214F-9792-BC19C0EF4A82}" destId="{2F367770-1A75-3640-9F25-41674251E4F4}" srcOrd="7" destOrd="0" presId="urn:microsoft.com/office/officeart/2005/8/layout/cycle6"/>
    <dgm:cxn modelId="{4AD9942C-DD27-A04A-86F2-2D730606CA18}" type="presParOf" srcId="{3192B418-6557-214F-9792-BC19C0EF4A82}" destId="{9BAFE6F9-B52A-204C-9152-862E96DD7B14}" srcOrd="8" destOrd="0" presId="urn:microsoft.com/office/officeart/2005/8/layout/cycle6"/>
    <dgm:cxn modelId="{1FC43884-67B7-3B48-991A-CDE417B54012}" type="presParOf" srcId="{3192B418-6557-214F-9792-BC19C0EF4A82}" destId="{93DDE35D-0F8F-C94F-8DDF-06DFBC66497A}" srcOrd="9" destOrd="0" presId="urn:microsoft.com/office/officeart/2005/8/layout/cycle6"/>
    <dgm:cxn modelId="{522E8513-641E-BF44-AC80-CAC3F43291FF}" type="presParOf" srcId="{3192B418-6557-214F-9792-BC19C0EF4A82}" destId="{33F91A5E-6ECA-AA47-847E-FA2FB575EF0D}" srcOrd="10" destOrd="0" presId="urn:microsoft.com/office/officeart/2005/8/layout/cycle6"/>
    <dgm:cxn modelId="{A227326B-4CE0-E44A-8D5F-0C681E357C6F}" type="presParOf" srcId="{3192B418-6557-214F-9792-BC19C0EF4A82}" destId="{EA74452A-15A2-A040-8E31-E8C1179CE9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0222F-CC53-4B41-9B66-E1B1434B7356}">
      <dsp:nvSpPr>
        <dsp:cNvPr id="0" name=""/>
        <dsp:cNvSpPr/>
      </dsp:nvSpPr>
      <dsp:spPr>
        <a:xfrm>
          <a:off x="3009233" y="41115"/>
          <a:ext cx="3066180" cy="1527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Successful Operation of 805 MHz “All Seasons” Cavity in 5T Magnetic Field under Vacuum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MuCool</a:t>
          </a:r>
          <a:r>
            <a:rPr lang="en-US" sz="1400" kern="1200" dirty="0" smtClean="0"/>
            <a:t> Test Area/</a:t>
          </a:r>
          <a:r>
            <a:rPr lang="en-US" sz="1400" kern="1200" dirty="0" err="1" smtClean="0"/>
            <a:t>Muons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Inc</a:t>
          </a:r>
          <a:endParaRPr lang="en-US" sz="1400" kern="1200" dirty="0"/>
        </a:p>
      </dsp:txBody>
      <dsp:txXfrm>
        <a:off x="3083782" y="115664"/>
        <a:ext cx="2917082" cy="1378052"/>
      </dsp:txXfrm>
    </dsp:sp>
    <dsp:sp modelId="{AF0B31C1-E562-964A-B32C-82B34504BAA3}">
      <dsp:nvSpPr>
        <dsp:cNvPr id="0" name=""/>
        <dsp:cNvSpPr/>
      </dsp:nvSpPr>
      <dsp:spPr>
        <a:xfrm>
          <a:off x="3301295" y="1282689"/>
          <a:ext cx="4713444" cy="4713444"/>
        </a:xfrm>
        <a:custGeom>
          <a:avLst/>
          <a:gdLst/>
          <a:ahLst/>
          <a:cxnLst/>
          <a:rect l="0" t="0" r="0" b="0"/>
          <a:pathLst>
            <a:path>
              <a:moveTo>
                <a:pt x="2796758" y="41445"/>
              </a:moveTo>
              <a:arcTo wR="2356722" hR="2356722" stAng="16845669" swAng="34416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CFF92-BBDE-5440-822F-5CE7C986F2B4}">
      <dsp:nvSpPr>
        <dsp:cNvPr id="0" name=""/>
        <dsp:cNvSpPr/>
      </dsp:nvSpPr>
      <dsp:spPr>
        <a:xfrm>
          <a:off x="6497852" y="2782599"/>
          <a:ext cx="2646148" cy="14996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World Record HTS-only Coil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n-US" sz="1400" kern="1200" dirty="0" smtClean="0"/>
            <a:t>15T on-axis field (16T on coil)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R. Gupta</a:t>
          </a:r>
          <a:br>
            <a:rPr lang="en-US" sz="1400" kern="1200" dirty="0" smtClean="0"/>
          </a:br>
          <a:r>
            <a:rPr lang="en-US" sz="1400" kern="1200" dirty="0" smtClean="0"/>
            <a:t>PBL/BNL</a:t>
          </a:r>
        </a:p>
      </dsp:txBody>
      <dsp:txXfrm>
        <a:off x="6571057" y="2855804"/>
        <a:ext cx="2499738" cy="1353211"/>
      </dsp:txXfrm>
    </dsp:sp>
    <dsp:sp modelId="{23F01BA2-B6FB-A24E-8725-6DE422261A0F}">
      <dsp:nvSpPr>
        <dsp:cNvPr id="0" name=""/>
        <dsp:cNvSpPr/>
      </dsp:nvSpPr>
      <dsp:spPr>
        <a:xfrm>
          <a:off x="4278799" y="-223311"/>
          <a:ext cx="4713444" cy="4713444"/>
        </a:xfrm>
        <a:custGeom>
          <a:avLst/>
          <a:gdLst/>
          <a:ahLst/>
          <a:cxnLst/>
          <a:rect l="0" t="0" r="0" b="0"/>
          <a:pathLst>
            <a:path>
              <a:moveTo>
                <a:pt x="3313984" y="4510274"/>
              </a:moveTo>
              <a:arcTo wR="2356722" hR="2356722" stAng="3962080" swAng="167715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060B8-4CFC-094C-8B3A-315638FD23A0}">
      <dsp:nvSpPr>
        <dsp:cNvPr id="0" name=""/>
        <dsp:cNvSpPr/>
      </dsp:nvSpPr>
      <dsp:spPr>
        <a:xfrm>
          <a:off x="3088393" y="4472742"/>
          <a:ext cx="3371676" cy="1741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Demonstration of High Pressure RF Cavity </a:t>
          </a:r>
          <a:r>
            <a:rPr lang="en-US" sz="1800" b="1" u="sng" kern="1200" dirty="0" smtClean="0"/>
            <a:t>in 3T Magnetic Field with Beam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Extrapolates to required  </a:t>
          </a:r>
          <a:br>
            <a:rPr lang="en-US" sz="1400" b="0" kern="1200" dirty="0" smtClean="0"/>
          </a:br>
          <a:r>
            <a:rPr lang="en-US" sz="1400" b="0" kern="1200" dirty="0" smtClean="0">
              <a:latin typeface="Symbol" charset="2"/>
              <a:cs typeface="Symbol" charset="2"/>
            </a:rPr>
            <a:t>m</a:t>
          </a:r>
          <a:r>
            <a:rPr lang="en-US" sz="1400" b="0" kern="1200" dirty="0" smtClean="0">
              <a:latin typeface="+mn-lt"/>
              <a:cs typeface="Symbol" charset="2"/>
            </a:rPr>
            <a:t>-Collider Parameters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MuCool</a:t>
          </a:r>
          <a:r>
            <a:rPr lang="en-US" sz="1400" kern="1200" dirty="0" smtClean="0"/>
            <a:t> Test Area</a:t>
          </a:r>
          <a:endParaRPr lang="en-US" sz="1400" kern="1200" dirty="0"/>
        </a:p>
      </dsp:txBody>
      <dsp:txXfrm>
        <a:off x="3173387" y="4557736"/>
        <a:ext cx="3201688" cy="1571126"/>
      </dsp:txXfrm>
    </dsp:sp>
    <dsp:sp modelId="{9BAFE6F9-B52A-204C-9152-862E96DD7B14}">
      <dsp:nvSpPr>
        <dsp:cNvPr id="0" name=""/>
        <dsp:cNvSpPr/>
      </dsp:nvSpPr>
      <dsp:spPr>
        <a:xfrm>
          <a:off x="1165170" y="70575"/>
          <a:ext cx="4713444" cy="4713444"/>
        </a:xfrm>
        <a:custGeom>
          <a:avLst/>
          <a:gdLst/>
          <a:ahLst/>
          <a:cxnLst/>
          <a:rect l="0" t="0" r="0" b="0"/>
          <a:pathLst>
            <a:path>
              <a:moveTo>
                <a:pt x="1905272" y="4669800"/>
              </a:moveTo>
              <a:arcTo wR="2356722" hR="2356722" stAng="6062624" swAng="268437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DE35D-0F8F-C94F-8DDF-06DFBC66497A}">
      <dsp:nvSpPr>
        <dsp:cNvPr id="0" name=""/>
        <dsp:cNvSpPr/>
      </dsp:nvSpPr>
      <dsp:spPr>
        <a:xfrm>
          <a:off x="0" y="2144555"/>
          <a:ext cx="2962847" cy="1592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Breakthrough in HTS Cable Performance with Cables Matching Strand Performance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FNAL-Tech </a:t>
          </a:r>
          <a:r>
            <a:rPr lang="en-US" sz="1400" b="0" kern="1200" dirty="0" err="1" smtClean="0"/>
            <a:t>Div</a:t>
          </a:r>
          <a:r>
            <a:rPr lang="en-US" sz="1400" b="0" kern="1200" dirty="0" smtClean="0"/>
            <a:t/>
          </a:r>
          <a:br>
            <a:rPr lang="en-US" sz="1400" b="0" kern="1200" dirty="0" smtClean="0"/>
          </a:br>
          <a:r>
            <a:rPr lang="en-US" sz="1400" b="0" kern="1200" dirty="0" smtClean="0"/>
            <a:t>T. </a:t>
          </a:r>
          <a:r>
            <a:rPr lang="en-US" sz="1400" b="0" kern="1200" dirty="0" err="1" smtClean="0"/>
            <a:t>Shen</a:t>
          </a:r>
          <a:r>
            <a:rPr lang="en-US" sz="1400" b="0" kern="1200" dirty="0" smtClean="0"/>
            <a:t>-Early Career Award</a:t>
          </a:r>
        </a:p>
      </dsp:txBody>
      <dsp:txXfrm>
        <a:off x="77756" y="2222311"/>
        <a:ext cx="2807335" cy="1437319"/>
      </dsp:txXfrm>
    </dsp:sp>
    <dsp:sp modelId="{EA74452A-15A2-A040-8E31-E8C1179CE922}">
      <dsp:nvSpPr>
        <dsp:cNvPr id="0" name=""/>
        <dsp:cNvSpPr/>
      </dsp:nvSpPr>
      <dsp:spPr>
        <a:xfrm>
          <a:off x="843152" y="1521523"/>
          <a:ext cx="4713444" cy="4713444"/>
        </a:xfrm>
        <a:custGeom>
          <a:avLst/>
          <a:gdLst/>
          <a:ahLst/>
          <a:cxnLst/>
          <a:rect l="0" t="0" r="0" b="0"/>
          <a:pathLst>
            <a:path>
              <a:moveTo>
                <a:pt x="771655" y="612673"/>
              </a:moveTo>
              <a:arcTo wR="2356722" hR="2356722" stAng="13664045" swAng="22351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E7ED-7422-A54A-AFA4-34993901F360}" type="datetimeFigureOut">
              <a:rPr lang="en-US" smtClean="0">
                <a:latin typeface="Arial"/>
              </a:rPr>
              <a:t>5/8/15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FA70E-65FE-F64D-B53C-0E4BE7ADFCC5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32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5ED446A-913C-684E-A7EE-E0D6D85A9573}" type="datetimeFigureOut">
              <a:rPr lang="en-US" smtClean="0"/>
              <a:pPr/>
              <a:t>5/8/15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7221AF4E-A08A-BE4F-8E27-DF04692668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66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0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29200" cy="6881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438400"/>
            <a:ext cx="6400800" cy="2971800"/>
          </a:xfr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none"/>
        </p:style>
        <p:txBody>
          <a:bodyPr anchor="t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6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1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5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00"/>
            <a:ext cx="53213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2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429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49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10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633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363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544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50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426200"/>
            <a:ext cx="5803900" cy="365125"/>
          </a:xfrm>
        </p:spPr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2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946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212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346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29200" cy="6881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438400"/>
            <a:ext cx="6400800" cy="2971800"/>
          </a:xfr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none"/>
        </p:style>
        <p:txBody>
          <a:bodyPr anchor="t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8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426200"/>
            <a:ext cx="58039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551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056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93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879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847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35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1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686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750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697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57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9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6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8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6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426200"/>
            <a:ext cx="57277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0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426200"/>
            <a:ext cx="57277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8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emf"/><Relationship Id="rId3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jpg"/><Relationship Id="rId13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2.emf"/><Relationship Id="rId8" Type="http://schemas.openxmlformats.org/officeDocument/2006/relationships/image" Target="../media/image53.png"/><Relationship Id="rId9" Type="http://schemas.openxmlformats.org/officeDocument/2006/relationships/image" Target="../media/image54.emf"/><Relationship Id="rId10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409825"/>
            <a:ext cx="6375400" cy="300037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Muon Accelerators: R&amp;D Towards Future Neutrino Factory &amp; </a:t>
            </a:r>
            <a:b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Lepton Collider Capabilities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886200"/>
            <a:ext cx="7800749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Mark Palmer</a:t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Director, US Muon Accelerator Program</a:t>
            </a:r>
            <a:b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for the MAP Collaboration</a:t>
            </a:r>
            <a:b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May 8, 2015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20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7032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n</a:t>
            </a:r>
            <a:r>
              <a:rPr kumimoji="1" lang="en-US" altLang="ja-JP" dirty="0" err="1" smtClean="0">
                <a:latin typeface="+mn-lt"/>
                <a:cs typeface="Symbol" charset="2"/>
              </a:rPr>
              <a:t>STORM</a:t>
            </a:r>
            <a:r>
              <a:rPr kumimoji="1" lang="en-US" altLang="ja-JP" dirty="0" smtClean="0">
                <a:latin typeface="+mn-lt"/>
                <a:cs typeface="Symbol" charset="2"/>
              </a:rPr>
              <a:t> – </a:t>
            </a:r>
            <a:r>
              <a:rPr kumimoji="1" lang="en-US" altLang="ja-JP" i="1" dirty="0" smtClean="0">
                <a:latin typeface="+mn-lt"/>
                <a:cs typeface="Symbol" charset="2"/>
              </a:rPr>
              <a:t>the First NF?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pic>
        <p:nvPicPr>
          <p:cNvPr id="6" name="Content Placeholder 5" descr="Birds eye Looking North at Muon Ring with Near Detector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2"/>
          <a:stretch/>
        </p:blipFill>
        <p:spPr>
          <a:xfrm>
            <a:off x="9524" y="1015999"/>
            <a:ext cx="9134475" cy="3564673"/>
          </a:xfrm>
        </p:spPr>
      </p:pic>
      <p:sp>
        <p:nvSpPr>
          <p:cNvPr id="3" name="TextBox 2"/>
          <p:cNvSpPr txBox="1"/>
          <p:nvPr/>
        </p:nvSpPr>
        <p:spPr>
          <a:xfrm>
            <a:off x="1734748" y="1138971"/>
            <a:ext cx="5905867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 decay ring: P = 3.8 </a:t>
            </a:r>
            <a:r>
              <a:rPr kumimoji="1" lang="en-US" altLang="ja-JP" sz="2800" dirty="0" err="1" smtClean="0">
                <a:solidFill>
                  <a:srgbClr val="000090"/>
                </a:solidFill>
              </a:rPr>
              <a:t>GeV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/c ± 10%</a:t>
            </a:r>
            <a:endParaRPr kumimoji="1" lang="ja-JP" altLang="en-US" sz="280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75500" y="4057134"/>
            <a:ext cx="114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Near Hall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90989" y="4699000"/>
            <a:ext cx="5140310" cy="1676400"/>
            <a:chOff x="3990989" y="4699000"/>
            <a:chExt cx="5140310" cy="1676400"/>
          </a:xfrm>
        </p:grpSpPr>
        <p:pic>
          <p:nvPicPr>
            <p:cNvPr id="7" name="Content Placeholder 5" descr="FAR-D0_SECTION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0989" y="4699000"/>
              <a:ext cx="5140310" cy="1676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141168" y="5771634"/>
              <a:ext cx="1919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F</a:t>
              </a:r>
              <a:r>
                <a:rPr lang="en-US" dirty="0" smtClean="0">
                  <a:solidFill>
                    <a:srgbClr val="000090"/>
                  </a:solidFill>
                </a:rPr>
                <a:t>ar Hall @1.9km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400" y="3847713"/>
            <a:ext cx="4128297" cy="2709746"/>
            <a:chOff x="25400" y="3847713"/>
            <a:chExt cx="4128297" cy="2709746"/>
          </a:xfrm>
        </p:grpSpPr>
        <p:pic>
          <p:nvPicPr>
            <p:cNvPr id="8" name="Picture 7" descr="nuSTORM_graphic_2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00" y="3847713"/>
              <a:ext cx="4128297" cy="26716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67468" y="6188127"/>
              <a:ext cx="1467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F</a:t>
              </a:r>
              <a:r>
                <a:rPr lang="en-US" dirty="0" smtClean="0">
                  <a:solidFill>
                    <a:srgbClr val="000090"/>
                  </a:solidFill>
                </a:rPr>
                <a:t>ar Detector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8229600" y="3959612"/>
            <a:ext cx="914400" cy="193288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11168" y="3313281"/>
            <a:ext cx="83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To Far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Hall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172200" y="1828800"/>
            <a:ext cx="2920998" cy="9733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 algn="ctr">
              <a:buNone/>
            </a:pPr>
            <a:r>
              <a:rPr lang="en-US" sz="1600" dirty="0" smtClean="0">
                <a:solidFill>
                  <a:srgbClr val="FFFF00"/>
                </a:solidFill>
                <a:cs typeface="Symbol" charset="2"/>
              </a:rPr>
              <a:t>No new technologies required!</a:t>
            </a:r>
          </a:p>
          <a:p>
            <a:pPr marL="228600" lvl="1" algn="ctr">
              <a:buNone/>
            </a:pPr>
            <a:r>
              <a:rPr lang="en-US" sz="1600" dirty="0" smtClean="0">
                <a:solidFill>
                  <a:srgbClr val="FFFF00"/>
                </a:solidFill>
                <a:cs typeface="Symbol" charset="2"/>
              </a:rPr>
              <a:t>Could be deployed now!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4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Symbol" charset="2"/>
                <a:cs typeface="Symbol" charset="2"/>
              </a:rPr>
              <a:t>n </a:t>
            </a:r>
            <a:r>
              <a:rPr lang="en-US" altLang="ja-JP" dirty="0">
                <a:cs typeface="Symbol" charset="2"/>
              </a:rPr>
              <a:t>Beams at nuSTORM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050926"/>
            <a:ext cx="3365826" cy="5362574"/>
          </a:xfrm>
        </p:spPr>
        <p:txBody>
          <a:bodyPr>
            <a:normAutofit/>
          </a:bodyPr>
          <a:lstStyle/>
          <a:p>
            <a:r>
              <a:rPr lang="en-US" altLang="ja-JP" sz="2000" dirty="0">
                <a:latin typeface="Symbol" charset="2"/>
                <a:cs typeface="Symbol" charset="2"/>
              </a:rPr>
              <a:t>n</a:t>
            </a:r>
            <a:r>
              <a:rPr lang="en-US" altLang="ja-JP" sz="2000" dirty="0"/>
              <a:t> beams from </a:t>
            </a:r>
            <a:r>
              <a:rPr lang="en-US" altLang="ja-JP" sz="2000" dirty="0">
                <a:latin typeface="Symbol" charset="2"/>
                <a:cs typeface="Symbol" charset="2"/>
              </a:rPr>
              <a:t>p</a:t>
            </a:r>
            <a:r>
              <a:rPr lang="en-US" altLang="ja-JP" sz="2000" baseline="30000" dirty="0">
                <a:latin typeface="Symbol" charset="2"/>
                <a:cs typeface="Symbol" charset="2"/>
              </a:rPr>
              <a:t>+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decay </a:t>
            </a:r>
            <a:r>
              <a:rPr lang="en-US" altLang="ja-JP" sz="2000" dirty="0"/>
              <a:t>at nuSTORM</a:t>
            </a:r>
          </a:p>
          <a:p>
            <a:pPr lvl="1"/>
            <a:r>
              <a:rPr lang="en-US" altLang="ja-JP" sz="1800" dirty="0"/>
              <a:t>a: at 50 m from end </a:t>
            </a:r>
            <a:r>
              <a:rPr lang="en-US" altLang="ja-JP" sz="1800" dirty="0" smtClean="0"/>
              <a:t>of production </a:t>
            </a:r>
            <a:r>
              <a:rPr lang="en-US" altLang="ja-JP" sz="1800" dirty="0"/>
              <a:t>straight</a:t>
            </a:r>
          </a:p>
          <a:p>
            <a:pPr lvl="1"/>
            <a:r>
              <a:rPr lang="en-US" altLang="ja-JP" sz="1800" dirty="0"/>
              <a:t>b: at 2000 m </a:t>
            </a:r>
          </a:p>
          <a:p>
            <a:r>
              <a:rPr lang="en-US" altLang="ja-JP" sz="2000" dirty="0">
                <a:solidFill>
                  <a:srgbClr val="CCFFCC"/>
                </a:solidFill>
              </a:rPr>
              <a:t>Flavor pure with </a:t>
            </a:r>
            <a:r>
              <a:rPr lang="en-US" altLang="ja-JP" sz="2000" dirty="0" smtClean="0">
                <a:solidFill>
                  <a:srgbClr val="CCFFCC"/>
                </a:solidFill>
              </a:rPr>
              <a:t>flux known </a:t>
            </a:r>
            <a:r>
              <a:rPr lang="en-US" altLang="ja-JP" sz="2000" dirty="0">
                <a:solidFill>
                  <a:srgbClr val="CCFFCC"/>
                </a:solidFill>
              </a:rPr>
              <a:t>to &lt;</a:t>
            </a:r>
            <a:r>
              <a:rPr lang="en-US" altLang="ja-JP" sz="2000" dirty="0" smtClean="0">
                <a:solidFill>
                  <a:srgbClr val="CCFFCC"/>
                </a:solidFill>
              </a:rPr>
              <a:t>1%</a:t>
            </a:r>
          </a:p>
          <a:p>
            <a:endParaRPr lang="en-US" altLang="ja-JP" sz="2000" dirty="0"/>
          </a:p>
          <a:p>
            <a:r>
              <a:rPr lang="en-US" altLang="ja-JP" sz="2000" dirty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sz="2000" dirty="0">
                <a:solidFill>
                  <a:srgbClr val="FFFFFF"/>
                </a:solidFill>
              </a:rPr>
              <a:t> beams from </a:t>
            </a:r>
            <a:r>
              <a:rPr lang="en-US" altLang="ja-JP" sz="2000" dirty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2000" dirty="0">
                <a:solidFill>
                  <a:srgbClr val="FFFFFF"/>
                </a:solidFill>
              </a:rPr>
              <a:t> decay at nuSTORM</a:t>
            </a:r>
          </a:p>
          <a:p>
            <a:pPr lvl="1"/>
            <a:r>
              <a:rPr lang="en-US" altLang="ja-JP" sz="1800" dirty="0">
                <a:solidFill>
                  <a:srgbClr val="FFFFFF"/>
                </a:solidFill>
              </a:rPr>
              <a:t>a: at 50 m from end of production straight</a:t>
            </a:r>
          </a:p>
          <a:p>
            <a:pPr lvl="1"/>
            <a:r>
              <a:rPr lang="en-US" altLang="ja-JP" sz="1800" dirty="0">
                <a:solidFill>
                  <a:srgbClr val="FFFFFF"/>
                </a:solidFill>
              </a:rPr>
              <a:t>b: at 2000 m </a:t>
            </a:r>
          </a:p>
          <a:p>
            <a:r>
              <a:rPr lang="en-US" altLang="ja-JP" sz="2000" dirty="0">
                <a:solidFill>
                  <a:srgbClr val="CCFFCC"/>
                </a:solidFill>
              </a:rPr>
              <a:t>Absolute flavor purity with flux known to &lt;</a:t>
            </a:r>
            <a:r>
              <a:rPr lang="en-US" altLang="ja-JP" sz="2000" dirty="0" smtClean="0">
                <a:solidFill>
                  <a:srgbClr val="CCFFCC"/>
                </a:solidFill>
              </a:rPr>
              <a:t>1</a:t>
            </a:r>
            <a:r>
              <a:rPr lang="en-US" altLang="ja-JP" sz="2000" dirty="0">
                <a:solidFill>
                  <a:srgbClr val="CCFFCC"/>
                </a:solidFill>
              </a:rPr>
              <a:t>%</a:t>
            </a:r>
            <a:endParaRPr lang="ja-JP" altLang="en-US" sz="2000" dirty="0">
              <a:solidFill>
                <a:srgbClr val="CCFFCC"/>
              </a:solidFill>
            </a:endParaRPr>
          </a:p>
          <a:p>
            <a:endParaRPr lang="ja-JP" alt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11</a:t>
            </a:fld>
            <a:endParaRPr lang="en-US"/>
          </a:p>
        </p:txBody>
      </p:sp>
      <p:pic>
        <p:nvPicPr>
          <p:cNvPr id="7" name="Content Placeholder 3" descr="nu_pi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90" b="3932"/>
          <a:stretch/>
        </p:blipFill>
        <p:spPr>
          <a:xfrm>
            <a:off x="3530926" y="1447800"/>
            <a:ext cx="5613074" cy="2057400"/>
          </a:xfrm>
          <a:prstGeom prst="rect">
            <a:avLst/>
          </a:prstGeom>
        </p:spPr>
      </p:pic>
      <p:pic>
        <p:nvPicPr>
          <p:cNvPr id="8" name="Content Placeholder 3" descr="mu_nu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4" b="5015"/>
          <a:stretch/>
        </p:blipFill>
        <p:spPr>
          <a:xfrm>
            <a:off x="3530926" y="4087396"/>
            <a:ext cx="5613074" cy="20848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33800" y="990600"/>
            <a:ext cx="4572000" cy="457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r>
              <a:rPr lang="en-US" altLang="ja-JP" dirty="0">
                <a:latin typeface="Symbol" charset="2"/>
                <a:cs typeface="Symbol" charset="2"/>
              </a:rPr>
              <a:t> </a:t>
            </a:r>
            <a:r>
              <a:rPr lang="en-US" altLang="ja-JP" sz="12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dirty="0">
                <a:latin typeface="Symbol" charset="2"/>
                <a:cs typeface="Symbol" charset="2"/>
              </a:rPr>
              <a:t>  m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r>
              <a:rPr lang="en-US" altLang="ja-JP" dirty="0">
                <a:latin typeface="Symbol" charset="2"/>
                <a:cs typeface="Symbol" charset="2"/>
              </a:rPr>
              <a:t> + </a:t>
            </a:r>
            <a:r>
              <a:rPr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>
                <a:latin typeface="Symbol" charset="2"/>
                <a:cs typeface="Symbol" charset="2"/>
              </a:rPr>
              <a:t>,    p </a:t>
            </a:r>
            <a:r>
              <a:rPr lang="en-US" altLang="ja-JP" dirty="0" smtClean="0">
                <a:cs typeface="Symbol" charset="2"/>
              </a:rPr>
              <a:t>decays in injection straight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33800" y="3638663"/>
            <a:ext cx="5257800" cy="457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Symbol" charset="2"/>
                <a:cs typeface="Symbol" charset="2"/>
              </a:rPr>
              <a:t>m</a:t>
            </a:r>
            <a:r>
              <a:rPr lang="en-US" altLang="ja-JP" baseline="30000" dirty="0">
                <a:cs typeface="Symbol" charset="2"/>
              </a:rPr>
              <a:t>+ </a:t>
            </a:r>
            <a:r>
              <a:rPr lang="en-US" altLang="ja-JP" sz="12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baseline="30000" dirty="0">
                <a:cs typeface="Symbol" charset="2"/>
              </a:rPr>
              <a:t>  </a:t>
            </a:r>
            <a:r>
              <a:rPr lang="en-US" altLang="ja-JP" dirty="0">
                <a:cs typeface="Symbol" charset="2"/>
              </a:rPr>
              <a:t>e</a:t>
            </a:r>
            <a:r>
              <a:rPr lang="en-US" altLang="ja-JP" baseline="30000" dirty="0">
                <a:cs typeface="Symbol" charset="2"/>
              </a:rPr>
              <a:t>+</a:t>
            </a:r>
            <a:r>
              <a:rPr lang="en-US" altLang="ja-JP" dirty="0">
                <a:cs typeface="Symbol" charset="2"/>
              </a:rPr>
              <a:t> + </a:t>
            </a:r>
            <a:r>
              <a:rPr lang="en-US" altLang="ja-JP" dirty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>
                <a:cs typeface="Symbol" charset="2"/>
              </a:rPr>
              <a:t>e</a:t>
            </a:r>
            <a:r>
              <a:rPr lang="en-US" altLang="ja-JP" dirty="0">
                <a:cs typeface="Symbol" charset="2"/>
              </a:rPr>
              <a:t> + </a:t>
            </a:r>
            <a:r>
              <a:rPr lang="en-US" altLang="ja-JP" dirty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>
                <a:latin typeface="Symbol" charset="2"/>
                <a:cs typeface="Symbol" charset="2"/>
              </a:rPr>
              <a:t>m</a:t>
            </a:r>
            <a:r>
              <a:rPr lang="en-US" altLang="ja-JP" dirty="0">
                <a:cs typeface="Symbol" charset="2"/>
              </a:rPr>
              <a:t>-bar</a:t>
            </a:r>
            <a:r>
              <a:rPr lang="en-US" altLang="ja-JP" dirty="0" smtClean="0">
                <a:latin typeface="Symbol" charset="2"/>
                <a:cs typeface="Symbol" charset="2"/>
              </a:rPr>
              <a:t>,    </a:t>
            </a:r>
            <a:r>
              <a:rPr lang="en-US" altLang="ja-JP" dirty="0" smtClean="0">
                <a:cs typeface="Symbol" charset="2"/>
              </a:rPr>
              <a:t>decays from stored muons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74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8229600" cy="954087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nuSTORM and </a:t>
            </a:r>
            <a:r>
              <a:rPr kumimoji="1" lang="en-US" altLang="ja-JP" sz="3600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3600" baseline="-25000" dirty="0" err="1" smtClean="0"/>
              <a:t>cp</a:t>
            </a:r>
            <a:r>
              <a:rPr kumimoji="1" lang="en-US" altLang="ja-JP" sz="3600" dirty="0" smtClean="0"/>
              <a:t> Coverage </a:t>
            </a:r>
            <a:r>
              <a:rPr lang="en-US" altLang="ja-JP" sz="3600" dirty="0" smtClean="0"/>
              <a:t>@ DUNE</a:t>
            </a:r>
            <a:endParaRPr kumimoji="1" lang="ja-JP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117" y="1341388"/>
            <a:ext cx="4072466" cy="5421361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75% </a:t>
            </a:r>
            <a:r>
              <a:rPr lang="en-US" altLang="ja-JP" dirty="0"/>
              <a:t>coverage </a:t>
            </a:r>
            <a:r>
              <a:rPr lang="en-US" altLang="ja-JP" dirty="0" smtClean="0"/>
              <a:t>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baseline="-25000" dirty="0" err="1" smtClean="0"/>
              <a:t>cp</a:t>
            </a:r>
            <a:r>
              <a:rPr lang="en-US" altLang="ja-JP" dirty="0" smtClean="0"/>
              <a:t> in a LBL  </a:t>
            </a:r>
            <a:r>
              <a:rPr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dirty="0" smtClean="0"/>
              <a:t> oscillation experiment (P5 requirement) in </a:t>
            </a:r>
            <a:r>
              <a:rPr lang="en-US" altLang="ja-JP" dirty="0"/>
              <a:t>a reasonable exposure </a:t>
            </a:r>
            <a:r>
              <a:rPr lang="en-US" altLang="ja-JP" dirty="0" smtClean="0"/>
              <a:t>time</a:t>
            </a:r>
            <a:br>
              <a:rPr lang="en-US" altLang="ja-JP" dirty="0" smtClean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i="1" dirty="0">
                <a:solidFill>
                  <a:srgbClr val="FFFF00"/>
                </a:solidFill>
              </a:rPr>
              <a:t>S</a:t>
            </a:r>
            <a:r>
              <a:rPr lang="en-US" altLang="ja-JP" i="1" dirty="0" smtClean="0">
                <a:solidFill>
                  <a:srgbClr val="FFFF00"/>
                </a:solidFill>
              </a:rPr>
              <a:t>ystematic uncertainties </a:t>
            </a:r>
            <a:r>
              <a:rPr lang="en-US" altLang="ja-JP" i="1" dirty="0">
                <a:solidFill>
                  <a:srgbClr val="FFFF00"/>
                </a:solidFill>
              </a:rPr>
              <a:t>at the </a:t>
            </a:r>
            <a:r>
              <a:rPr lang="en-US" altLang="ja-JP" i="1" dirty="0" smtClean="0">
                <a:solidFill>
                  <a:srgbClr val="FFFF00"/>
                </a:solidFill>
              </a:rPr>
              <a:t>1% </a:t>
            </a:r>
            <a:r>
              <a:rPr lang="en-US" altLang="ja-JP" i="1" dirty="0">
                <a:solidFill>
                  <a:srgbClr val="FFFF00"/>
                </a:solidFill>
              </a:rPr>
              <a:t>level are </a:t>
            </a:r>
            <a:r>
              <a:rPr lang="en-US" altLang="ja-JP" i="1" dirty="0" smtClean="0">
                <a:solidFill>
                  <a:srgbClr val="FFFF00"/>
                </a:solidFill>
              </a:rPr>
              <a:t>required</a:t>
            </a:r>
            <a:r>
              <a:rPr lang="en-US" altLang="ja-JP" i="1" dirty="0" smtClean="0"/>
              <a:t>.  </a:t>
            </a:r>
          </a:p>
          <a:p>
            <a:endParaRPr lang="en-US" altLang="ja-JP" dirty="0" smtClean="0"/>
          </a:p>
          <a:p>
            <a:r>
              <a:rPr lang="en-US" altLang="ja-JP" dirty="0"/>
              <a:t>D</a:t>
            </a:r>
            <a:r>
              <a:rPr lang="en-US" altLang="ja-JP" dirty="0" smtClean="0"/>
              <a:t>egradation </a:t>
            </a:r>
            <a:r>
              <a:rPr lang="en-US" altLang="ja-JP" dirty="0"/>
              <a:t>of </a:t>
            </a:r>
            <a:r>
              <a:rPr lang="en-US" altLang="ja-JP" dirty="0" smtClean="0"/>
              <a:t>systematic uncertainties to the </a:t>
            </a:r>
            <a:r>
              <a:rPr lang="en-US" altLang="ja-JP" dirty="0"/>
              <a:t>~</a:t>
            </a:r>
            <a:r>
              <a:rPr lang="en-US" altLang="ja-JP" dirty="0" smtClean="0"/>
              <a:t>5% </a:t>
            </a:r>
            <a:r>
              <a:rPr lang="en-US" altLang="ja-JP" dirty="0"/>
              <a:t>level </a:t>
            </a:r>
            <a:br>
              <a:rPr lang="en-US" altLang="ja-JP" dirty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i="1" dirty="0" smtClean="0">
                <a:solidFill>
                  <a:srgbClr val="FFFF00"/>
                </a:solidFill>
              </a:rPr>
              <a:t>exposure </a:t>
            </a:r>
            <a:r>
              <a:rPr lang="en-US" altLang="ja-JP" i="1" dirty="0">
                <a:solidFill>
                  <a:srgbClr val="FFFF00"/>
                </a:solidFill>
              </a:rPr>
              <a:t>increase of </a:t>
            </a:r>
            <a:r>
              <a:rPr lang="en-US" altLang="ja-JP" i="1" dirty="0" smtClean="0">
                <a:solidFill>
                  <a:srgbClr val="FFFF00"/>
                </a:solidFill>
              </a:rPr>
              <a:t>200</a:t>
            </a:r>
            <a:r>
              <a:rPr lang="en-US" altLang="ja-JP" i="1" dirty="0">
                <a:solidFill>
                  <a:srgbClr val="FFFF00"/>
                </a:solidFill>
              </a:rPr>
              <a:t>-</a:t>
            </a:r>
            <a:r>
              <a:rPr lang="en-US" altLang="ja-JP" i="1" dirty="0" smtClean="0">
                <a:solidFill>
                  <a:srgbClr val="FFFF00"/>
                </a:solidFill>
              </a:rPr>
              <a:t>300% (very non</a:t>
            </a:r>
            <a:r>
              <a:rPr lang="en-US" altLang="ja-JP" i="1" dirty="0">
                <a:solidFill>
                  <a:srgbClr val="FFFF00"/>
                </a:solidFill>
              </a:rPr>
              <a:t>-</a:t>
            </a:r>
            <a:r>
              <a:rPr lang="en-US" altLang="ja-JP" i="1" dirty="0" smtClean="0">
                <a:solidFill>
                  <a:srgbClr val="FFFF00"/>
                </a:solidFill>
              </a:rPr>
              <a:t>linear).</a:t>
            </a:r>
          </a:p>
          <a:p>
            <a:endParaRPr lang="en-US" altLang="ja-JP" dirty="0" smtClean="0"/>
          </a:p>
          <a:p>
            <a:r>
              <a:rPr lang="en-US" altLang="ja-JP" i="1" u="sng" dirty="0" smtClean="0"/>
              <a:t>We have yet to achieve 2% uncertainty in </a:t>
            </a:r>
            <a:r>
              <a:rPr lang="en-US" altLang="ja-JP" i="1" u="sng" dirty="0" smtClean="0">
                <a:latin typeface="Symbol" charset="2"/>
                <a:cs typeface="Symbol" charset="2"/>
              </a:rPr>
              <a:t>n</a:t>
            </a:r>
            <a:r>
              <a:rPr lang="en-US" altLang="ja-JP" i="1" u="sng" dirty="0" smtClean="0"/>
              <a:t> experiments.</a:t>
            </a:r>
            <a:endParaRPr kumimoji="1" lang="ja-JP" altLang="en-US" i="1" u="sng" dirty="0"/>
          </a:p>
        </p:txBody>
      </p:sp>
      <p:pic>
        <p:nvPicPr>
          <p:cNvPr id="4" name="Picture 3" descr="CPVSigFrac_lbne_px_SBGErrs_75perc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417" y="1435100"/>
            <a:ext cx="4584700" cy="4584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9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as an R&amp;D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4" y="1050926"/>
            <a:ext cx="5643571" cy="54966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</a:t>
            </a:r>
            <a:r>
              <a:rPr lang="en-US" dirty="0" smtClean="0"/>
              <a:t> high-intensity pulsed </a:t>
            </a:r>
            <a:r>
              <a:rPr lang="en-US" dirty="0" err="1" smtClean="0"/>
              <a:t>muon</a:t>
            </a:r>
            <a:r>
              <a:rPr lang="en-US" dirty="0" smtClean="0"/>
              <a:t> source </a:t>
            </a:r>
            <a:endParaRPr lang="en-US" dirty="0"/>
          </a:p>
          <a:p>
            <a:r>
              <a:rPr lang="en-US" dirty="0"/>
              <a:t>100&lt;p</a:t>
            </a:r>
            <a:r>
              <a:rPr lang="el-GR" baseline="-25000" dirty="0">
                <a:latin typeface="Calibri"/>
              </a:rPr>
              <a:t>μ</a:t>
            </a:r>
            <a:r>
              <a:rPr lang="en-US" dirty="0"/>
              <a:t>&lt;300 MeV/c </a:t>
            </a:r>
            <a:r>
              <a:rPr lang="en-US" dirty="0" err="1" smtClean="0"/>
              <a:t>muons</a:t>
            </a:r>
            <a:endParaRPr lang="en-US" dirty="0"/>
          </a:p>
          <a:p>
            <a:pPr lvl="1"/>
            <a:r>
              <a:rPr lang="en-US" dirty="0" smtClean="0"/>
              <a:t>Using extracted beam from ring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r>
              <a:rPr lang="en-US" dirty="0" smtClean="0"/>
              <a:t>  per 1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/>
              <a:t>sec pulse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available simultaneously with physics operation</a:t>
            </a:r>
          </a:p>
          <a:p>
            <a:endParaRPr lang="en-US" dirty="0" smtClean="0"/>
          </a:p>
          <a:p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also provides the opportunity to design, build and test decay ring instrumentation (BCT, momentum spectrometer, polarimeter) to measure and characterize the circulating muon beam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483" y="3552825"/>
            <a:ext cx="3141747" cy="2143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483" y="1117601"/>
            <a:ext cx="3138483" cy="23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7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Long Baseline Neutrino Factory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003300"/>
            <a:ext cx="4112040" cy="5092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IDS-NF:  the </a:t>
            </a:r>
            <a:r>
              <a:rPr lang="en-US" sz="2400" i="1" dirty="0" smtClean="0"/>
              <a:t>ideal</a:t>
            </a:r>
            <a:r>
              <a:rPr lang="en-US" sz="2400" dirty="0" smtClean="0"/>
              <a:t> NF</a:t>
            </a:r>
          </a:p>
          <a:p>
            <a:pPr lvl="1"/>
            <a:r>
              <a:rPr lang="en-US" sz="2000" dirty="0" smtClean="0"/>
              <a:t>Supported by MAP</a:t>
            </a:r>
          </a:p>
          <a:p>
            <a:r>
              <a:rPr lang="en-US" sz="2400" dirty="0" smtClean="0"/>
              <a:t>MASS working group: </a:t>
            </a:r>
            <a:r>
              <a:rPr lang="en-US" sz="2400" i="1" dirty="0" smtClean="0">
                <a:solidFill>
                  <a:srgbClr val="FFFF00"/>
                </a:solidFill>
                <a:cs typeface="Wingdings 3" charset="2"/>
              </a:rPr>
              <a:t> </a:t>
            </a:r>
            <a:br>
              <a:rPr lang="en-US" sz="2400" i="1" dirty="0" smtClean="0">
                <a:solidFill>
                  <a:srgbClr val="FFFF00"/>
                </a:solidFill>
                <a:cs typeface="Wingdings 3" charset="2"/>
              </a:rPr>
            </a:br>
            <a:r>
              <a:rPr lang="en-US" sz="2400" i="1" dirty="0" smtClean="0">
                <a:solidFill>
                  <a:srgbClr val="FFFF00"/>
                </a:solidFill>
                <a:cs typeface="Wingdings 3" charset="2"/>
              </a:rPr>
              <a:t>A staged approach -</a:t>
            </a:r>
            <a:endParaRPr lang="en-US" sz="2400" i="1" dirty="0">
              <a:solidFill>
                <a:srgbClr val="FFFF00"/>
              </a:solidFill>
              <a:cs typeface="Wingdings 3" charset="2"/>
            </a:endParaRP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FFFF00"/>
                </a:solidFill>
                <a:cs typeface="Wingdings 3" charset="2"/>
              </a:rPr>
              <a:t>NuMAX</a:t>
            </a:r>
            <a:r>
              <a:rPr lang="en-US" sz="2400" i="1" dirty="0" smtClean="0">
                <a:solidFill>
                  <a:srgbClr val="FFFF00"/>
                </a:solidFill>
                <a:cs typeface="Wingdings 3" charset="2"/>
              </a:rPr>
              <a:t>@5 </a:t>
            </a:r>
            <a:r>
              <a:rPr lang="en-US" sz="2400" i="1" dirty="0" err="1" smtClean="0">
                <a:solidFill>
                  <a:srgbClr val="FFFF00"/>
                </a:solidFill>
                <a:cs typeface="Wingdings 3" charset="2"/>
              </a:rPr>
              <a:t>GeV</a:t>
            </a:r>
            <a:r>
              <a:rPr lang="en-US" sz="2400" i="1" dirty="0" err="1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400" i="1" dirty="0" err="1" smtClean="0">
                <a:solidFill>
                  <a:srgbClr val="FFFF00"/>
                </a:solidFill>
                <a:cs typeface="Wingdings 3" charset="2"/>
              </a:rPr>
              <a:t>SURF</a:t>
            </a: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040" y="1141640"/>
            <a:ext cx="4974810" cy="11526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2" name="Picture 1" descr="131112-IDS-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39" y="3228340"/>
            <a:ext cx="3966001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pic>
        <p:nvPicPr>
          <p:cNvPr id="3" name="Picture 2" descr="MIN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940" y="2547620"/>
            <a:ext cx="50419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9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MAP Muon Accelerator Staging Study </a:t>
            </a:r>
            <a:r>
              <a:rPr lang="en-US" sz="3200" dirty="0" smtClean="0">
                <a:latin typeface="Wingdings 3" charset="2"/>
                <a:cs typeface="Wingdings 3" charset="2"/>
              </a:rPr>
              <a:t>a</a:t>
            </a:r>
            <a:r>
              <a:rPr lang="en-US" sz="3200" dirty="0" smtClean="0">
                <a:latin typeface="+mn-lt"/>
                <a:cs typeface="Wingdings 3" charset="2"/>
              </a:rPr>
              <a:t> NuMAX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15</a:t>
            </a:fld>
            <a:endParaRPr lang="en-US"/>
          </a:p>
        </p:txBody>
      </p:sp>
      <p:pic>
        <p:nvPicPr>
          <p:cNvPr id="9" name="Content Placeholder 8" descr="Block_Diagrams_R16_NuMAX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69" r="-7269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6477000" y="4038600"/>
            <a:ext cx="2609850" cy="2438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NuMAX Staging:</a:t>
            </a:r>
          </a:p>
          <a:p>
            <a:pPr marL="228600" indent="-228600">
              <a:buFont typeface="Arial"/>
              <a:buChar char="•"/>
            </a:pPr>
            <a:r>
              <a:rPr lang="en-US" sz="1600" b="1" i="1" dirty="0" smtClean="0"/>
              <a:t>Commissioning</a:t>
            </a:r>
            <a:r>
              <a:rPr lang="en-US" sz="1600" dirty="0" smtClean="0"/>
              <a:t> 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1MW Target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No Muon Cooling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10kT Detector</a:t>
            </a:r>
          </a:p>
          <a:p>
            <a:pPr marL="228600" indent="-228600">
              <a:buFont typeface="Arial"/>
              <a:buChar char="•"/>
            </a:pPr>
            <a:r>
              <a:rPr lang="en-US" sz="1600" b="1" i="1" dirty="0" smtClean="0"/>
              <a:t>NuMAX+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2.75 MW Target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6D Muon Cooling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34kT Detector</a:t>
            </a:r>
            <a:endParaRPr lang="en-US" sz="1600" dirty="0"/>
          </a:p>
        </p:txBody>
      </p:sp>
      <p:sp>
        <p:nvSpPr>
          <p:cNvPr id="3" name="Rounded Rectangle 2"/>
          <p:cNvSpPr/>
          <p:nvPr/>
        </p:nvSpPr>
        <p:spPr>
          <a:xfrm>
            <a:off x="7188200" y="1828800"/>
            <a:ext cx="19558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B201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B20101"/>
                </a:solidFill>
              </a:rPr>
              <a:t>5 GeV Storage Ring optimized for Fermilab-to-SURF baseline</a:t>
            </a:r>
            <a:endParaRPr lang="en-US" sz="1400" dirty="0">
              <a:solidFill>
                <a:srgbClr val="B2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1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NF_Table copy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88" b="-868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7810500" cy="360361"/>
          </a:xfrm>
        </p:spPr>
        <p:txBody>
          <a:bodyPr>
            <a:noAutofit/>
          </a:bodyPr>
          <a:lstStyle/>
          <a:p>
            <a:r>
              <a:rPr lang="en-US" sz="3600" dirty="0" smtClean="0"/>
              <a:t>MASS NF Parameters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16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6200" y="2133600"/>
            <a:ext cx="9010650" cy="537834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76200" y="5532861"/>
            <a:ext cx="9002183" cy="189468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6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" y="-12700"/>
            <a:ext cx="9139493" cy="6813486"/>
          </a:xfrm>
          <a:prstGeom prst="rect">
            <a:avLst/>
          </a:prstGeom>
        </p:spPr>
      </p:pic>
      <p:sp>
        <p:nvSpPr>
          <p:cNvPr id="136" name="Rectangle 135"/>
          <p:cNvSpPr/>
          <p:nvPr/>
        </p:nvSpPr>
        <p:spPr bwMode="auto">
          <a:xfrm>
            <a:off x="0" y="6413500"/>
            <a:ext cx="787400" cy="330200"/>
          </a:xfrm>
          <a:prstGeom prst="rect">
            <a:avLst/>
          </a:prstGeom>
          <a:solidFill>
            <a:srgbClr val="B9B0A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lIns="90488" tIns="44450" rIns="90488" bIns="44450" anchor="ctr"/>
          <a:lstStyle/>
          <a:p>
            <a:pPr>
              <a:defRPr/>
            </a:pPr>
            <a:endParaRPr lang="en-US">
              <a:latin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404" y="2055151"/>
            <a:ext cx="1511639" cy="404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SURF</a:t>
            </a:r>
          </a:p>
          <a:p>
            <a:pPr>
              <a:lnSpc>
                <a:spcPct val="70000"/>
              </a:lnSpc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Superbeam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flipH="1">
            <a:off x="3505200" y="5074907"/>
            <a:ext cx="4629150" cy="889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TextBox 84"/>
          <p:cNvSpPr txBox="1">
            <a:spLocks noChangeArrowheads="1"/>
          </p:cNvSpPr>
          <p:nvPr/>
        </p:nvSpPr>
        <p:spPr bwMode="auto">
          <a:xfrm>
            <a:off x="117016" y="2845979"/>
            <a:ext cx="12747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NuMAX: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  <a:p>
            <a:pPr algn="ctr" eaLnBrk="1" hangingPunct="1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 to 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SURF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71" name="TextBox 84"/>
          <p:cNvSpPr txBox="1">
            <a:spLocks noChangeArrowheads="1"/>
          </p:cNvSpPr>
          <p:nvPr/>
        </p:nvSpPr>
        <p:spPr bwMode="auto">
          <a:xfrm>
            <a:off x="3086053" y="6019800"/>
            <a:ext cx="10287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600" b="1" dirty="0" err="1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1" dirty="0" err="1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STORM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0096253">
            <a:off x="3762030" y="5683774"/>
            <a:ext cx="251006" cy="116532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0" name="Straight Connector 9"/>
          <p:cNvCxnSpPr>
            <a:stCxn id="63" idx="3"/>
            <a:endCxn id="8" idx="1"/>
          </p:cNvCxnSpPr>
          <p:nvPr/>
        </p:nvCxnSpPr>
        <p:spPr bwMode="auto">
          <a:xfrm flipV="1">
            <a:off x="3485148" y="5795204"/>
            <a:ext cx="288699" cy="1345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863894" y="6127750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ft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48517" y="6141707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ft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81" name="TextBox 84"/>
          <p:cNvSpPr txBox="1">
            <a:spLocks noChangeArrowheads="1"/>
          </p:cNvSpPr>
          <p:nvPr/>
        </p:nvSpPr>
        <p:spPr bwMode="auto">
          <a:xfrm>
            <a:off x="3557006" y="5274277"/>
            <a:ext cx="1242159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Muon Beam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R&amp;D Facility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30900" y="5865592"/>
            <a:ext cx="3111500" cy="687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Possible to deploy subsequent muon collider capabilities 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82" name="TextBox 93"/>
          <p:cNvSpPr txBox="1">
            <a:spLocks noChangeArrowheads="1"/>
          </p:cNvSpPr>
          <p:nvPr/>
        </p:nvSpPr>
        <p:spPr bwMode="auto">
          <a:xfrm>
            <a:off x="4604263" y="3327955"/>
            <a:ext cx="1270826" cy="461665"/>
          </a:xfrm>
          <a:prstGeom prst="rect">
            <a:avLst/>
          </a:prstGeom>
          <a:solidFill>
            <a:srgbClr val="D9D9D9"/>
          </a:solidFill>
          <a:ln>
            <a:solidFill>
              <a:srgbClr val="FF0000"/>
            </a:solidFill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1 GeV Muon </a:t>
            </a:r>
            <a:b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Linac (325MHz)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14329" y="2564352"/>
            <a:ext cx="673394" cy="444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SURF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29" name="Straight Connector 128"/>
          <p:cNvCxnSpPr>
            <a:cxnSpLocks noChangeShapeType="1"/>
          </p:cNvCxnSpPr>
          <p:nvPr/>
        </p:nvCxnSpPr>
        <p:spPr bwMode="auto">
          <a:xfrm rot="60000">
            <a:off x="-9920" y="2286000"/>
            <a:ext cx="1622820" cy="490797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" name="TextBox 93"/>
          <p:cNvSpPr txBox="1">
            <a:spLocks noChangeArrowheads="1"/>
          </p:cNvSpPr>
          <p:nvPr/>
        </p:nvSpPr>
        <p:spPr bwMode="auto">
          <a:xfrm>
            <a:off x="4131138" y="1707873"/>
            <a:ext cx="1245428" cy="461665"/>
          </a:xfrm>
          <a:prstGeom prst="rect">
            <a:avLst/>
          </a:prstGeom>
          <a:solidFill>
            <a:srgbClr val="D9D9D9"/>
          </a:solidFill>
          <a:ln w="9525">
            <a:solidFill>
              <a:srgbClr val="CA23FF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0.8 GeV Proton </a:t>
            </a:r>
            <a:b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Linac (PIP-II)</a:t>
            </a:r>
            <a:endParaRPr lang="en-US" sz="1200" dirty="0">
              <a:solidFill>
                <a:srgbClr val="CA23FF"/>
              </a:solidFill>
              <a:latin typeface="Arial"/>
              <a:cs typeface="Arial"/>
            </a:endParaRPr>
          </a:p>
        </p:txBody>
      </p:sp>
      <p:cxnSp>
        <p:nvCxnSpPr>
          <p:cNvPr id="153" name="Straight Arrow Connector 152"/>
          <p:cNvCxnSpPr>
            <a:stCxn id="9" idx="1"/>
          </p:cNvCxnSpPr>
          <p:nvPr/>
        </p:nvCxnSpPr>
        <p:spPr>
          <a:xfrm flipH="1" flipV="1">
            <a:off x="4069057" y="2418795"/>
            <a:ext cx="426652" cy="228850"/>
          </a:xfrm>
          <a:prstGeom prst="straightConnector1">
            <a:avLst/>
          </a:prstGeom>
          <a:ln w="12700">
            <a:solidFill>
              <a:srgbClr val="45FFE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93"/>
          <p:cNvSpPr txBox="1">
            <a:spLocks noChangeArrowheads="1"/>
          </p:cNvSpPr>
          <p:nvPr/>
        </p:nvSpPr>
        <p:spPr bwMode="auto">
          <a:xfrm>
            <a:off x="2805990" y="3858336"/>
            <a:ext cx="150203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78D012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3-7 GeV Proton &amp;</a:t>
            </a:r>
            <a:b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1-5 GeV Muon</a:t>
            </a:r>
            <a:b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Dual Species Linac</a:t>
            </a:r>
            <a:endParaRPr lang="en-US" sz="1200" dirty="0">
              <a:solidFill>
                <a:srgbClr val="78D012"/>
              </a:solidFill>
              <a:latin typeface="Arial"/>
              <a:cs typeface="Arial"/>
            </a:endParaRPr>
          </a:p>
        </p:txBody>
      </p:sp>
      <p:cxnSp>
        <p:nvCxnSpPr>
          <p:cNvPr id="159" name="Straight Arrow Connector 158"/>
          <p:cNvCxnSpPr>
            <a:stCxn id="151" idx="1"/>
          </p:cNvCxnSpPr>
          <p:nvPr/>
        </p:nvCxnSpPr>
        <p:spPr>
          <a:xfrm flipH="1" flipV="1">
            <a:off x="4025906" y="1818034"/>
            <a:ext cx="105232" cy="120672"/>
          </a:xfrm>
          <a:prstGeom prst="straightConnector1">
            <a:avLst/>
          </a:prstGeom>
          <a:ln w="12700">
            <a:solidFill>
              <a:srgbClr val="CA23F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55" idx="0"/>
          </p:cNvCxnSpPr>
          <p:nvPr/>
        </p:nvCxnSpPr>
        <p:spPr>
          <a:xfrm flipH="1" flipV="1">
            <a:off x="3250497" y="3148952"/>
            <a:ext cx="306510" cy="709384"/>
          </a:xfrm>
          <a:prstGeom prst="straightConnector1">
            <a:avLst/>
          </a:prstGeom>
          <a:ln w="12700">
            <a:solidFill>
              <a:srgbClr val="78D012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9" name="Arc 278"/>
          <p:cNvSpPr/>
          <p:nvPr/>
        </p:nvSpPr>
        <p:spPr>
          <a:xfrm rot="11302038" flipV="1">
            <a:off x="1414167" y="2995208"/>
            <a:ext cx="1875364" cy="249603"/>
          </a:xfrm>
          <a:prstGeom prst="arc">
            <a:avLst>
              <a:gd name="adj1" fmla="val 16200000"/>
              <a:gd name="adj2" fmla="val 2143211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cxnSpLocks noChangeAspect="1" noChangeShapeType="1"/>
          </p:cNvCxnSpPr>
          <p:nvPr/>
        </p:nvCxnSpPr>
        <p:spPr bwMode="auto">
          <a:xfrm>
            <a:off x="-9916" y="2420470"/>
            <a:ext cx="8144266" cy="260088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 type="arrow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-5683" y="2539004"/>
            <a:ext cx="8092440" cy="256032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 type="arrow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ounded Rectangle 34"/>
          <p:cNvSpPr/>
          <p:nvPr/>
        </p:nvSpPr>
        <p:spPr>
          <a:xfrm rot="1080000">
            <a:off x="513307" y="2726468"/>
            <a:ext cx="927100" cy="120475"/>
          </a:xfrm>
          <a:prstGeom prst="roundRect">
            <a:avLst/>
          </a:prstGeom>
          <a:noFill/>
          <a:ln w="635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95709" y="2416812"/>
            <a:ext cx="138225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5FFE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8C6EA"/>
                </a:solidFill>
              </a:rPr>
              <a:t>0.8-3 GeV Proton </a:t>
            </a:r>
            <a:br>
              <a:rPr lang="en-US" sz="1200" dirty="0" smtClean="0">
                <a:solidFill>
                  <a:srgbClr val="18C6EA"/>
                </a:solidFill>
              </a:rPr>
            </a:br>
            <a:r>
              <a:rPr lang="en-US" sz="1200" dirty="0" smtClean="0">
                <a:solidFill>
                  <a:srgbClr val="18C6EA"/>
                </a:solidFill>
              </a:rPr>
              <a:t>Linac (PIP-III)</a:t>
            </a:r>
            <a:endParaRPr lang="en-US" sz="1200" dirty="0">
              <a:solidFill>
                <a:srgbClr val="18C6EA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85152" y="3848762"/>
            <a:ext cx="2133918" cy="61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Near Detector(s) for</a:t>
            </a:r>
            <a:b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      Short Baseline</a:t>
            </a:r>
          </a:p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               Studies 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4578708" y="5079"/>
            <a:ext cx="4559300" cy="1406454"/>
          </a:xfrm>
          <a:prstGeom prst="round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Possibilities for NF Capabilities at Fermilab: </a:t>
            </a:r>
            <a:br>
              <a:rPr lang="en-US" sz="2400" dirty="0" smtClean="0"/>
            </a:b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dirty="0" err="1" smtClean="0">
                <a:cs typeface="Symbol" charset="2"/>
              </a:rPr>
              <a:t>STORM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ea typeface="Wingdings"/>
                <a:cs typeface="Wingdings"/>
                <a:sym typeface="Wingdings"/>
              </a:rPr>
              <a:t> NuMAX</a:t>
            </a:r>
            <a:endParaRPr lang="en-US" sz="2400" i="1" dirty="0"/>
          </a:p>
        </p:txBody>
      </p:sp>
      <p:sp>
        <p:nvSpPr>
          <p:cNvPr id="21" name="Arc 20"/>
          <p:cNvSpPr/>
          <p:nvPr/>
        </p:nvSpPr>
        <p:spPr>
          <a:xfrm rot="6750108">
            <a:off x="3643289" y="1660841"/>
            <a:ext cx="134110" cy="370215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c 93"/>
          <p:cNvSpPr/>
          <p:nvPr/>
        </p:nvSpPr>
        <p:spPr>
          <a:xfrm rot="11466030">
            <a:off x="3669600" y="1794166"/>
            <a:ext cx="126283" cy="126927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c 94"/>
          <p:cNvSpPr/>
          <p:nvPr/>
        </p:nvSpPr>
        <p:spPr>
          <a:xfrm rot="13980000">
            <a:off x="3665745" y="1813730"/>
            <a:ext cx="97899" cy="94650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3885592" y="1925257"/>
            <a:ext cx="180537" cy="647561"/>
          </a:xfrm>
          <a:prstGeom prst="line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8" name="Group 227"/>
          <p:cNvGrpSpPr/>
          <p:nvPr/>
        </p:nvGrpSpPr>
        <p:grpSpPr>
          <a:xfrm rot="13867598">
            <a:off x="2172096" y="2742587"/>
            <a:ext cx="230211" cy="230206"/>
            <a:chOff x="3709572" y="1546353"/>
            <a:chExt cx="230211" cy="230206"/>
          </a:xfrm>
        </p:grpSpPr>
        <p:sp>
          <p:nvSpPr>
            <p:cNvPr id="276" name="Arc 275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Arc 276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0" name="Straight Connector 229"/>
          <p:cNvCxnSpPr/>
          <p:nvPr/>
        </p:nvCxnSpPr>
        <p:spPr>
          <a:xfrm rot="3007598" flipV="1">
            <a:off x="3740596" y="3131068"/>
            <a:ext cx="420624" cy="338328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1" name="Group 230"/>
          <p:cNvGrpSpPr/>
          <p:nvPr/>
        </p:nvGrpSpPr>
        <p:grpSpPr>
          <a:xfrm rot="3067598">
            <a:off x="4117777" y="3124044"/>
            <a:ext cx="230211" cy="230206"/>
            <a:chOff x="3709572" y="1546353"/>
            <a:chExt cx="230211" cy="230206"/>
          </a:xfrm>
        </p:grpSpPr>
        <p:sp>
          <p:nvSpPr>
            <p:cNvPr id="274" name="Arc 273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Arc 274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TextBox 231"/>
          <p:cNvSpPr txBox="1"/>
          <p:nvPr/>
        </p:nvSpPr>
        <p:spPr>
          <a:xfrm rot="667598">
            <a:off x="2754144" y="2294100"/>
            <a:ext cx="926157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Front</a:t>
            </a:r>
          </a:p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End</a:t>
            </a:r>
            <a:endParaRPr lang="en-US" sz="1200" b="1" dirty="0">
              <a:solidFill>
                <a:srgbClr val="66006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234" name="Straight Connector 233"/>
          <p:cNvCxnSpPr/>
          <p:nvPr/>
        </p:nvCxnSpPr>
        <p:spPr bwMode="auto">
          <a:xfrm rot="3007598" flipV="1">
            <a:off x="2973949" y="2784060"/>
            <a:ext cx="292570" cy="238549"/>
          </a:xfrm>
          <a:prstGeom prst="line">
            <a:avLst/>
          </a:prstGeom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 bwMode="auto">
          <a:xfrm rot="3067598" flipV="1">
            <a:off x="3314782" y="2890925"/>
            <a:ext cx="149689" cy="125927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 bwMode="auto">
          <a:xfrm rot="3067598" flipV="1">
            <a:off x="2349640" y="2603780"/>
            <a:ext cx="448056" cy="384048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 rot="607598">
            <a:off x="2587606" y="2549172"/>
            <a:ext cx="643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A23FF"/>
                </a:solidFill>
              </a:rPr>
              <a:t>Target</a:t>
            </a:r>
            <a:endParaRPr lang="en-US" sz="1200" b="1" dirty="0">
              <a:solidFill>
                <a:srgbClr val="CA23FF"/>
              </a:solidFill>
            </a:endParaRPr>
          </a:p>
        </p:txBody>
      </p:sp>
      <p:cxnSp>
        <p:nvCxnSpPr>
          <p:cNvPr id="238" name="Straight Connector 237"/>
          <p:cNvCxnSpPr/>
          <p:nvPr/>
        </p:nvCxnSpPr>
        <p:spPr bwMode="auto">
          <a:xfrm rot="3067598" flipV="1">
            <a:off x="4083044" y="3045791"/>
            <a:ext cx="149689" cy="125927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/>
          <p:cNvGrpSpPr/>
          <p:nvPr/>
        </p:nvGrpSpPr>
        <p:grpSpPr>
          <a:xfrm rot="13867598">
            <a:off x="2352061" y="2776429"/>
            <a:ext cx="230211" cy="230206"/>
            <a:chOff x="3709572" y="1546353"/>
            <a:chExt cx="230211" cy="230206"/>
          </a:xfrm>
        </p:grpSpPr>
        <p:sp>
          <p:nvSpPr>
            <p:cNvPr id="267" name="Arc 266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Arc 267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2" name="Group 241"/>
          <p:cNvGrpSpPr/>
          <p:nvPr/>
        </p:nvGrpSpPr>
        <p:grpSpPr>
          <a:xfrm rot="13867598">
            <a:off x="2293176" y="2764104"/>
            <a:ext cx="230211" cy="230206"/>
            <a:chOff x="3709572" y="1546353"/>
            <a:chExt cx="230211" cy="230206"/>
          </a:xfrm>
        </p:grpSpPr>
        <p:sp>
          <p:nvSpPr>
            <p:cNvPr id="265" name="Arc 264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Arc 265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 rot="13867598">
            <a:off x="2230763" y="2754394"/>
            <a:ext cx="230211" cy="230206"/>
            <a:chOff x="3709572" y="1546353"/>
            <a:chExt cx="230211" cy="230206"/>
          </a:xfrm>
        </p:grpSpPr>
        <p:sp>
          <p:nvSpPr>
            <p:cNvPr id="263" name="Arc 262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Arc 263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5" name="Straight Arrow Connector 244"/>
          <p:cNvCxnSpPr/>
          <p:nvPr/>
        </p:nvCxnSpPr>
        <p:spPr>
          <a:xfrm rot="3427598">
            <a:off x="3068585" y="2687886"/>
            <a:ext cx="191011" cy="179100"/>
          </a:xfrm>
          <a:prstGeom prst="straightConnector1">
            <a:avLst/>
          </a:prstGeom>
          <a:ln w="9525">
            <a:solidFill>
              <a:srgbClr val="660066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 rot="667598">
            <a:off x="1758336" y="2095654"/>
            <a:ext cx="1244040" cy="5940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Accumulator,</a:t>
            </a:r>
            <a:b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</a:br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Buncher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cs typeface="Arial"/>
              </a:rPr>
              <a:t>,</a:t>
            </a:r>
            <a:endParaRPr lang="en-US" sz="1200" b="1" dirty="0" smtClean="0">
              <a:solidFill>
                <a:schemeClr val="accent2">
                  <a:lumMod val="50000"/>
                </a:schemeClr>
              </a:solidFill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Combiner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778080" y="1411532"/>
            <a:ext cx="504697" cy="652394"/>
          </a:xfrm>
          <a:prstGeom prst="line">
            <a:avLst/>
          </a:prstGeom>
          <a:ln w="57150"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 bwMode="auto">
          <a:xfrm>
            <a:off x="3485620" y="2972644"/>
            <a:ext cx="667280" cy="133426"/>
          </a:xfrm>
          <a:prstGeom prst="line">
            <a:avLst/>
          </a:prstGeom>
          <a:ln w="635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cxnSpLocks noChangeAspect="1"/>
          </p:cNvCxnSpPr>
          <p:nvPr/>
        </p:nvCxnSpPr>
        <p:spPr>
          <a:xfrm flipH="1" flipV="1">
            <a:off x="3889865" y="1946451"/>
            <a:ext cx="23471" cy="84183"/>
          </a:xfrm>
          <a:prstGeom prst="line">
            <a:avLst/>
          </a:prstGeom>
          <a:ln w="38100"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endCxn id="266" idx="2"/>
          </p:cNvCxnSpPr>
          <p:nvPr/>
        </p:nvCxnSpPr>
        <p:spPr>
          <a:xfrm rot="3067598">
            <a:off x="2398882" y="2648635"/>
            <a:ext cx="88523" cy="104562"/>
          </a:xfrm>
          <a:prstGeom prst="straightConnector1">
            <a:avLst/>
          </a:prstGeom>
          <a:ln w="9525">
            <a:solidFill>
              <a:schemeClr val="accent2">
                <a:lumMod val="50000"/>
              </a:schemeClr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21360000" flipH="1">
            <a:off x="3773861" y="1985445"/>
            <a:ext cx="70018" cy="78493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 rot="4595542">
            <a:off x="2968720" y="2151361"/>
            <a:ext cx="1132228" cy="1088061"/>
          </a:xfrm>
          <a:prstGeom prst="arc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9" name="Group 238"/>
          <p:cNvGrpSpPr/>
          <p:nvPr/>
        </p:nvGrpSpPr>
        <p:grpSpPr>
          <a:xfrm rot="3067598">
            <a:off x="3233715" y="2511697"/>
            <a:ext cx="1384377" cy="875019"/>
            <a:chOff x="2184642" y="1289788"/>
            <a:chExt cx="1384377" cy="875019"/>
          </a:xfrm>
        </p:grpSpPr>
        <p:sp>
          <p:nvSpPr>
            <p:cNvPr id="271" name="TextBox 270"/>
            <p:cNvSpPr txBox="1"/>
            <p:nvPr/>
          </p:nvSpPr>
          <p:spPr>
            <a:xfrm rot="19200000">
              <a:off x="2184642" y="1804708"/>
              <a:ext cx="61324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Initial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Cool 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 rot="19200000">
              <a:off x="2398103" y="1541649"/>
              <a:ext cx="82201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6D</a:t>
              </a:r>
              <a:br>
                <a:rPr lang="en-US" sz="1200" b="1" dirty="0" smtClean="0">
                  <a:solidFill>
                    <a:srgbClr val="F9CB3A"/>
                  </a:solidFill>
                  <a:cs typeface="Arial"/>
                </a:rPr>
              </a:b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 rot="19200000">
              <a:off x="2639734" y="1289788"/>
              <a:ext cx="929285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Final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cxnSp>
        <p:nvCxnSpPr>
          <p:cNvPr id="229" name="Straight Connector 228"/>
          <p:cNvCxnSpPr/>
          <p:nvPr/>
        </p:nvCxnSpPr>
        <p:spPr>
          <a:xfrm rot="3007598" flipH="1">
            <a:off x="2709862" y="2789671"/>
            <a:ext cx="860426" cy="704850"/>
          </a:xfrm>
          <a:prstGeom prst="line">
            <a:avLst/>
          </a:prstGeom>
          <a:ln w="57150">
            <a:solidFill>
              <a:srgbClr val="78D01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/>
          <p:cNvGrpSpPr/>
          <p:nvPr/>
        </p:nvGrpSpPr>
        <p:grpSpPr>
          <a:xfrm rot="3067598">
            <a:off x="2573676" y="2821789"/>
            <a:ext cx="230211" cy="230206"/>
            <a:chOff x="3709572" y="1546353"/>
            <a:chExt cx="230211" cy="230206"/>
          </a:xfrm>
        </p:grpSpPr>
        <p:sp>
          <p:nvSpPr>
            <p:cNvPr id="269" name="Arc 268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Arc 269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4" name="Straight Connector 243"/>
          <p:cNvCxnSpPr/>
          <p:nvPr/>
        </p:nvCxnSpPr>
        <p:spPr bwMode="auto">
          <a:xfrm rot="2947598" flipV="1">
            <a:off x="2294545" y="2870591"/>
            <a:ext cx="365760" cy="283464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6" name="Group 245"/>
          <p:cNvGrpSpPr/>
          <p:nvPr/>
        </p:nvGrpSpPr>
        <p:grpSpPr>
          <a:xfrm rot="13507598">
            <a:off x="2182277" y="2739647"/>
            <a:ext cx="238096" cy="239275"/>
            <a:chOff x="2994357" y="995225"/>
            <a:chExt cx="216467" cy="217814"/>
          </a:xfrm>
        </p:grpSpPr>
        <p:sp>
          <p:nvSpPr>
            <p:cNvPr id="261" name="Arc 260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Arc 261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/>
          <p:cNvGrpSpPr/>
          <p:nvPr/>
        </p:nvGrpSpPr>
        <p:grpSpPr>
          <a:xfrm rot="13507598">
            <a:off x="2259357" y="2753549"/>
            <a:ext cx="238096" cy="239275"/>
            <a:chOff x="2994357" y="995225"/>
            <a:chExt cx="216467" cy="217814"/>
          </a:xfrm>
        </p:grpSpPr>
        <p:sp>
          <p:nvSpPr>
            <p:cNvPr id="257" name="Arc 256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Arc 257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/>
          <p:cNvGrpSpPr/>
          <p:nvPr/>
        </p:nvGrpSpPr>
        <p:grpSpPr>
          <a:xfrm rot="13507598">
            <a:off x="2343241" y="2772641"/>
            <a:ext cx="238096" cy="239275"/>
            <a:chOff x="2994357" y="995225"/>
            <a:chExt cx="216467" cy="217814"/>
          </a:xfrm>
        </p:grpSpPr>
        <p:sp>
          <p:nvSpPr>
            <p:cNvPr id="255" name="Arc 254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Arc 255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9" name="Straight Connector 248"/>
          <p:cNvCxnSpPr>
            <a:stCxn id="252" idx="1"/>
            <a:endCxn id="262" idx="2"/>
          </p:cNvCxnSpPr>
          <p:nvPr/>
        </p:nvCxnSpPr>
        <p:spPr>
          <a:xfrm rot="3067598" flipH="1">
            <a:off x="2374597" y="2619841"/>
            <a:ext cx="442454" cy="37473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2" name="Rounded Rectangle 251"/>
          <p:cNvSpPr/>
          <p:nvPr/>
        </p:nvSpPr>
        <p:spPr bwMode="auto">
          <a:xfrm rot="667598">
            <a:off x="2879681" y="2824953"/>
            <a:ext cx="91440" cy="91440"/>
          </a:xfrm>
          <a:prstGeom prst="roundRect">
            <a:avLst/>
          </a:prstGeom>
          <a:ln w="50800">
            <a:solidFill>
              <a:srgbClr val="B13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48" name="Straight Connector 247"/>
          <p:cNvCxnSpPr>
            <a:stCxn id="260" idx="2"/>
            <a:endCxn id="261" idx="0"/>
          </p:cNvCxnSpPr>
          <p:nvPr/>
        </p:nvCxnSpPr>
        <p:spPr>
          <a:xfrm rot="3067598" flipH="1">
            <a:off x="2334373" y="2876455"/>
            <a:ext cx="302172" cy="25457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 rot="2707598">
            <a:off x="2570112" y="2815132"/>
            <a:ext cx="238097" cy="239269"/>
            <a:chOff x="3018530" y="986146"/>
            <a:chExt cx="216463" cy="217811"/>
          </a:xfrm>
        </p:grpSpPr>
        <p:sp>
          <p:nvSpPr>
            <p:cNvPr id="259" name="Arc 258"/>
            <p:cNvSpPr/>
            <p:nvPr/>
          </p:nvSpPr>
          <p:spPr>
            <a:xfrm rot="19200000">
              <a:off x="3027162" y="995857"/>
              <a:ext cx="207831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Arc 259"/>
            <p:cNvSpPr/>
            <p:nvPr/>
          </p:nvSpPr>
          <p:spPr>
            <a:xfrm rot="3000000">
              <a:off x="3018396" y="986280"/>
              <a:ext cx="208100" cy="207831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0" name="Straight Arrow Connector 109"/>
          <p:cNvCxnSpPr>
            <a:stCxn id="82" idx="1"/>
            <a:endCxn id="275" idx="2"/>
          </p:cNvCxnSpPr>
          <p:nvPr/>
        </p:nvCxnSpPr>
        <p:spPr>
          <a:xfrm flipH="1" flipV="1">
            <a:off x="4210945" y="3350168"/>
            <a:ext cx="393318" cy="20862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6350000" y="2416812"/>
            <a:ext cx="2006600" cy="1153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Remains fully compatible with the PIP-II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III staging option</a:t>
            </a:r>
            <a:endParaRPr lang="en-US" dirty="0"/>
          </a:p>
        </p:txBody>
      </p:sp>
      <p:sp>
        <p:nvSpPr>
          <p:cNvPr id="52" name="Half Frame 51"/>
          <p:cNvSpPr/>
          <p:nvPr/>
        </p:nvSpPr>
        <p:spPr>
          <a:xfrm rot="9240000">
            <a:off x="1401277" y="2891736"/>
            <a:ext cx="91440" cy="91440"/>
          </a:xfrm>
          <a:prstGeom prst="halfFrame">
            <a:avLst>
              <a:gd name="adj1" fmla="val 14685"/>
              <a:gd name="adj2" fmla="val 1932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 rot="20968861">
            <a:off x="3003867" y="5919535"/>
            <a:ext cx="485359" cy="108984"/>
          </a:xfrm>
          <a:prstGeom prst="roundRect">
            <a:avLst/>
          </a:prstGeom>
          <a:noFill/>
          <a:ln w="635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6" name="Straight Arrow Connector 115"/>
          <p:cNvCxnSpPr>
            <a:stCxn id="155" idx="0"/>
          </p:cNvCxnSpPr>
          <p:nvPr/>
        </p:nvCxnSpPr>
        <p:spPr>
          <a:xfrm flipH="1" flipV="1">
            <a:off x="3250496" y="3201252"/>
            <a:ext cx="306511" cy="657084"/>
          </a:xfrm>
          <a:prstGeom prst="straightConnector1">
            <a:avLst/>
          </a:prstGeom>
          <a:ln w="12700">
            <a:solidFill>
              <a:srgbClr val="0EA736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421688" cy="1362075"/>
          </a:xfrm>
        </p:spPr>
        <p:txBody>
          <a:bodyPr/>
          <a:lstStyle/>
          <a:p>
            <a:r>
              <a:rPr lang="en-US" dirty="0" smtClean="0"/>
              <a:t>Going Beyond Neutrino Factory Capabilities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4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781368"/>
          </a:xfrm>
        </p:spPr>
        <p:txBody>
          <a:bodyPr>
            <a:normAutofit/>
          </a:bodyPr>
          <a:lstStyle/>
          <a:p>
            <a:r>
              <a:rPr lang="en-US" dirty="0" smtClean="0"/>
              <a:t>Features of the Muon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166"/>
            <a:ext cx="9010650" cy="6249034"/>
          </a:xfrm>
        </p:spPr>
        <p:txBody>
          <a:bodyPr>
            <a:normAutofit/>
          </a:bodyPr>
          <a:lstStyle/>
          <a:p>
            <a:r>
              <a:rPr lang="en-US" dirty="0" smtClean="0"/>
              <a:t>Superb Energy Resolution</a:t>
            </a:r>
          </a:p>
          <a:p>
            <a:pPr lvl="1"/>
            <a:r>
              <a:rPr lang="en-US" sz="2000" dirty="0" smtClean="0"/>
              <a:t>SM Thresholds and s-channel Higgs Factory operation</a:t>
            </a:r>
          </a:p>
          <a:p>
            <a:pPr lvl="1"/>
            <a:endParaRPr lang="en-US" sz="800" dirty="0" smtClean="0"/>
          </a:p>
          <a:p>
            <a:r>
              <a:rPr lang="en-US" dirty="0"/>
              <a:t>M</a:t>
            </a:r>
            <a:r>
              <a:rPr lang="en-US" dirty="0" smtClean="0"/>
              <a:t>ulti-TeV Capability (≤ 10TeV):</a:t>
            </a:r>
          </a:p>
          <a:p>
            <a:pPr lvl="1"/>
            <a:r>
              <a:rPr lang="en-US" sz="2000" dirty="0" smtClean="0"/>
              <a:t>Compact &amp; energy efficient machine</a:t>
            </a:r>
          </a:p>
          <a:p>
            <a:pPr lvl="1"/>
            <a:r>
              <a:rPr lang="en-US" sz="2000" dirty="0" smtClean="0"/>
              <a:t>Luminosity &gt; 10</a:t>
            </a:r>
            <a:r>
              <a:rPr lang="en-US" sz="2000" baseline="30000" dirty="0" smtClean="0"/>
              <a:t>34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s</a:t>
            </a:r>
            <a:r>
              <a:rPr lang="en-US" sz="2000" baseline="30000" dirty="0" smtClean="0"/>
              <a:t>-1</a:t>
            </a:r>
            <a:endParaRPr lang="en-US" sz="2000" dirty="0" smtClean="0"/>
          </a:p>
          <a:p>
            <a:pPr lvl="1"/>
            <a:r>
              <a:rPr lang="en-US" sz="2000" dirty="0" smtClean="0"/>
              <a:t>Option for 2 detectors in the ring</a:t>
            </a:r>
          </a:p>
          <a:p>
            <a:pPr lvl="1"/>
            <a:endParaRPr lang="en-US" sz="800" dirty="0"/>
          </a:p>
          <a:p>
            <a:pPr marL="228600" lvl="1">
              <a:buFont typeface="Arial"/>
              <a:buChar char="•"/>
            </a:pPr>
            <a:r>
              <a:rPr lang="en-US" dirty="0" smtClean="0"/>
              <a:t>For √s &gt; 1 TeV:  </a:t>
            </a:r>
            <a:r>
              <a:rPr lang="en-US" dirty="0"/>
              <a:t>F</a:t>
            </a:r>
            <a:r>
              <a:rPr lang="en-US" dirty="0" smtClean="0"/>
              <a:t>usion processes dominate </a:t>
            </a:r>
            <a:br>
              <a:rPr lang="en-US" dirty="0" smtClean="0"/>
            </a:br>
            <a:r>
              <a:rPr lang="en-US" sz="2000" dirty="0" smtClean="0">
                <a:solidFill>
                  <a:srgbClr val="85B2F6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 an Electroweak</a:t>
            </a:r>
            <a:r>
              <a:rPr lang="en-US" sz="2000" dirty="0" smtClean="0">
                <a:solidFill>
                  <a:srgbClr val="85B2F6"/>
                </a:solidFill>
              </a:rPr>
              <a:t> Boson Collider</a:t>
            </a:r>
            <a:br>
              <a:rPr lang="en-US" sz="2000" dirty="0" smtClean="0">
                <a:solidFill>
                  <a:srgbClr val="85B2F6"/>
                </a:solidFill>
              </a:rPr>
            </a:br>
            <a:r>
              <a:rPr lang="en-US" sz="2000" dirty="0">
                <a:solidFill>
                  <a:srgbClr val="85B2F6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000" dirty="0">
                <a:solidFill>
                  <a:srgbClr val="85B2F6"/>
                </a:solidFill>
                <a:cs typeface="Wingdings 3" charset="2"/>
              </a:rPr>
              <a:t> </a:t>
            </a: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a discovery machine complementary to a </a:t>
            </a:r>
            <a:br>
              <a:rPr lang="en-US" sz="2000" dirty="0" smtClean="0">
                <a:solidFill>
                  <a:srgbClr val="85B2F6"/>
                </a:solidFill>
                <a:cs typeface="Wingdings 3" charset="2"/>
              </a:rPr>
            </a:b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    very high energy </a:t>
            </a:r>
            <a:r>
              <a:rPr lang="en-US" sz="2000" dirty="0" err="1" smtClean="0">
                <a:solidFill>
                  <a:srgbClr val="85B2F6"/>
                </a:solidFill>
                <a:cs typeface="Wingdings 3" charset="2"/>
              </a:rPr>
              <a:t>pp</a:t>
            </a: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 collider</a:t>
            </a:r>
            <a:endParaRPr lang="en-US" sz="2000" dirty="0" smtClean="0">
              <a:solidFill>
                <a:srgbClr val="85B2F6"/>
              </a:solidFill>
            </a:endParaRPr>
          </a:p>
          <a:p>
            <a:pPr lvl="1"/>
            <a:r>
              <a:rPr lang="en-US" sz="2000" dirty="0" smtClean="0"/>
              <a:t>&gt;5TeV:  Higgs self-coupling resolution &lt;10%</a:t>
            </a:r>
          </a:p>
          <a:p>
            <a:pPr marL="0" indent="0">
              <a:buNone/>
            </a:pPr>
            <a:r>
              <a:rPr lang="en-US" sz="700" dirty="0" smtClean="0">
                <a:solidFill>
                  <a:srgbClr val="FFFF00"/>
                </a:solidFill>
              </a:rPr>
              <a:t/>
            </a:r>
            <a:br>
              <a:rPr lang="en-US" sz="7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What is our most efficient accelerator option if </a:t>
            </a:r>
            <a:br>
              <a:rPr lang="en-US" sz="2400" i="1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new LHC data shows evidence for </a:t>
            </a:r>
            <a:r>
              <a:rPr lang="en-US" sz="2400" i="1" dirty="0">
                <a:solidFill>
                  <a:srgbClr val="FFFF00"/>
                </a:solidFill>
              </a:rPr>
              <a:t>a multi-TeV </a:t>
            </a:r>
            <a:r>
              <a:rPr lang="en-US" sz="2400" i="1" dirty="0" smtClean="0">
                <a:solidFill>
                  <a:srgbClr val="FFFF00"/>
                </a:solidFill>
              </a:rPr>
              <a:t>particle spectrum?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19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736080" y="4191000"/>
            <a:ext cx="2193925" cy="1856105"/>
            <a:chOff x="6634480" y="4277360"/>
            <a:chExt cx="2296160" cy="2011680"/>
          </a:xfrm>
        </p:grpSpPr>
        <p:sp>
          <p:nvSpPr>
            <p:cNvPr id="14" name="Rectangle 13"/>
            <p:cNvSpPr/>
            <p:nvPr/>
          </p:nvSpPr>
          <p:spPr>
            <a:xfrm>
              <a:off x="6634480" y="4277360"/>
              <a:ext cx="2296160" cy="20116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6709093" y="4432935"/>
              <a:ext cx="2132012" cy="1739900"/>
              <a:chOff x="0" y="0"/>
              <a:chExt cx="1343" cy="1096"/>
            </a:xfrm>
          </p:grpSpPr>
          <p:grpSp>
            <p:nvGrpSpPr>
              <p:cNvPr id="8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1343" cy="1096"/>
                <a:chOff x="0" y="0"/>
                <a:chExt cx="1343" cy="1096"/>
              </a:xfrm>
            </p:grpSpPr>
            <p:pic>
              <p:nvPicPr>
                <p:cNvPr id="10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343" cy="10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" y="0"/>
                  <a:ext cx="1260" cy="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" y="891"/>
                  <a:ext cx="1268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1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6" y="448"/>
                  <a:ext cx="149" cy="1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" name="Picture 1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" y="330"/>
                <a:ext cx="209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6977140" y="878206"/>
            <a:ext cx="1938260" cy="3352768"/>
            <a:chOff x="6993129" y="1050926"/>
            <a:chExt cx="1938260" cy="335276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103" b="3044"/>
            <a:stretch/>
          </p:blipFill>
          <p:spPr bwMode="auto">
            <a:xfrm>
              <a:off x="6993129" y="2708028"/>
              <a:ext cx="1938259" cy="1695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125" t="9550" b="10090"/>
            <a:stretch/>
          </p:blipFill>
          <p:spPr bwMode="auto">
            <a:xfrm>
              <a:off x="6993129" y="1050926"/>
              <a:ext cx="1930638" cy="1658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993129" y="1050926"/>
              <a:ext cx="1938260" cy="3352768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690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8607" y="0"/>
            <a:ext cx="6978650" cy="838200"/>
          </a:xfrm>
        </p:spPr>
        <p:txBody>
          <a:bodyPr/>
          <a:lstStyle/>
          <a:p>
            <a:r>
              <a:rPr lang="en-US" dirty="0" smtClean="0"/>
              <a:t>Muon Accelerators for HEP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900" y="736600"/>
            <a:ext cx="8851900" cy="59690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</a:t>
            </a:r>
            <a:r>
              <a:rPr lang="en-US" sz="2400" dirty="0"/>
              <a:t>– an elementary charged lepton:</a:t>
            </a:r>
          </a:p>
          <a:p>
            <a:pPr lvl="1"/>
            <a:r>
              <a:rPr lang="en-US" sz="2000" dirty="0"/>
              <a:t>200 times heavier than the electron</a:t>
            </a:r>
          </a:p>
          <a:p>
            <a:pPr lvl="1"/>
            <a:r>
              <a:rPr lang="en-US" sz="2000" dirty="0"/>
              <a:t>2.2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cs typeface="Symbol" charset="2"/>
              </a:rPr>
              <a:t>s</a:t>
            </a:r>
            <a:r>
              <a:rPr lang="en-US" sz="2000" dirty="0">
                <a:cs typeface="Symbol" charset="2"/>
              </a:rPr>
              <a:t> lifetime at </a:t>
            </a:r>
            <a:r>
              <a:rPr lang="en-US" sz="2000" dirty="0" smtClean="0">
                <a:cs typeface="Symbol" charset="2"/>
              </a:rPr>
              <a:t>rest</a:t>
            </a:r>
          </a:p>
          <a:p>
            <a:pPr lvl="1"/>
            <a:endParaRPr lang="en-US" sz="1200" dirty="0">
              <a:cs typeface="Symbol" charset="2"/>
            </a:endParaRPr>
          </a:p>
          <a:p>
            <a:r>
              <a:rPr lang="en-US" sz="2400" dirty="0">
                <a:cs typeface="Symbol" charset="2"/>
              </a:rPr>
              <a:t>P</a:t>
            </a:r>
            <a:r>
              <a:rPr lang="en-US" sz="2400" dirty="0" smtClean="0">
                <a:cs typeface="Symbol" charset="2"/>
              </a:rPr>
              <a:t>hysics </a:t>
            </a:r>
            <a:r>
              <a:rPr lang="en-US" sz="2400" dirty="0">
                <a:cs typeface="Symbol" charset="2"/>
              </a:rPr>
              <a:t>potential </a:t>
            </a:r>
            <a:r>
              <a:rPr lang="en-US" sz="2400" dirty="0" smtClean="0">
                <a:cs typeface="Symbol" charset="2"/>
              </a:rPr>
              <a:t>for </a:t>
            </a:r>
            <a:r>
              <a:rPr lang="en-US" sz="2400" dirty="0">
                <a:cs typeface="Symbol" charset="2"/>
              </a:rPr>
              <a:t>the HEP </a:t>
            </a:r>
            <a:r>
              <a:rPr lang="en-US" sz="2400" dirty="0" smtClean="0">
                <a:cs typeface="Symbol" charset="2"/>
              </a:rPr>
              <a:t>community using </a:t>
            </a:r>
            <a:r>
              <a:rPr lang="en-US" sz="2400" dirty="0" err="1" smtClean="0">
                <a:cs typeface="Symbol" charset="2"/>
              </a:rPr>
              <a:t>muon</a:t>
            </a:r>
            <a:r>
              <a:rPr lang="en-US" sz="2400" dirty="0" smtClean="0">
                <a:cs typeface="Symbol" charset="2"/>
              </a:rPr>
              <a:t> beams</a:t>
            </a:r>
            <a:endParaRPr lang="en-US" sz="2400" dirty="0">
              <a:cs typeface="Symbol" charset="2"/>
            </a:endParaRPr>
          </a:p>
          <a:p>
            <a:pPr lvl="1"/>
            <a:r>
              <a:rPr lang="en-US" sz="2000" dirty="0">
                <a:cs typeface="Symbol" charset="2"/>
              </a:rPr>
              <a:t>T</a:t>
            </a:r>
            <a:r>
              <a:rPr lang="en-US" sz="2000" dirty="0" smtClean="0">
                <a:cs typeface="Symbol" charset="2"/>
              </a:rPr>
              <a:t>ests </a:t>
            </a:r>
            <a:r>
              <a:rPr lang="en-US" sz="2000" dirty="0">
                <a:cs typeface="Symbol" charset="2"/>
              </a:rPr>
              <a:t>of Lepton Flavor Violation</a:t>
            </a:r>
          </a:p>
          <a:p>
            <a:pPr lvl="1"/>
            <a:r>
              <a:rPr lang="en-US" sz="2000" dirty="0">
                <a:cs typeface="Symbol" charset="2"/>
              </a:rPr>
              <a:t>A</a:t>
            </a:r>
            <a:r>
              <a:rPr lang="en-US" sz="2000" dirty="0" smtClean="0">
                <a:cs typeface="Symbol" charset="2"/>
              </a:rPr>
              <a:t>nomalous </a:t>
            </a:r>
            <a:r>
              <a:rPr lang="en-US" sz="2000" dirty="0">
                <a:cs typeface="Symbol" charset="2"/>
              </a:rPr>
              <a:t>magnetic moment </a:t>
            </a: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cs typeface="Symbol" charset="2"/>
              </a:rPr>
              <a:t> hints </a:t>
            </a:r>
            <a:r>
              <a:rPr lang="en-US" sz="2000" dirty="0">
                <a:cs typeface="Symbol" charset="2"/>
              </a:rPr>
              <a:t>of new physics (g-2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lvl="1">
              <a:tabLst>
                <a:tab pos="2920658" algn="l"/>
              </a:tabLst>
            </a:pPr>
            <a:r>
              <a:rPr lang="en-US" sz="2000" dirty="0">
                <a:cs typeface="Symbol" charset="2"/>
              </a:rPr>
              <a:t>C</a:t>
            </a:r>
            <a:r>
              <a:rPr lang="en-US" sz="2000" dirty="0" smtClean="0">
                <a:cs typeface="Symbol" charset="2"/>
              </a:rPr>
              <a:t>an </a:t>
            </a:r>
            <a:r>
              <a:rPr lang="en-US" sz="2000" dirty="0">
                <a:cs typeface="Symbol" charset="2"/>
              </a:rPr>
              <a:t>provide equal fractions of </a:t>
            </a:r>
            <a:r>
              <a:rPr lang="en-US" sz="2000" dirty="0" smtClean="0">
                <a:cs typeface="Symbol" charset="2"/>
              </a:rPr>
              <a:t>electron </a:t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and </a:t>
            </a:r>
            <a:r>
              <a:rPr lang="en-US" sz="2000" dirty="0" err="1">
                <a:cs typeface="Symbol" charset="2"/>
              </a:rPr>
              <a:t>muon</a:t>
            </a:r>
            <a:r>
              <a:rPr lang="en-US" sz="2000" dirty="0">
                <a:cs typeface="Symbol" charset="2"/>
              </a:rPr>
              <a:t> neutrinos </a:t>
            </a:r>
            <a:r>
              <a:rPr lang="en-US" sz="2000" dirty="0" smtClean="0">
                <a:cs typeface="Symbol" charset="2"/>
              </a:rPr>
              <a:t>at high </a:t>
            </a:r>
            <a:r>
              <a:rPr lang="en-US" sz="2000" dirty="0">
                <a:cs typeface="Symbol" charset="2"/>
              </a:rPr>
              <a:t>intensity for </a:t>
            </a:r>
            <a:br>
              <a:rPr lang="en-US" sz="2000" dirty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studies </a:t>
            </a:r>
            <a:r>
              <a:rPr lang="en-US" sz="2000" dirty="0">
                <a:cs typeface="Symbol" charset="2"/>
              </a:rPr>
              <a:t>of neutrino oscillations – </a:t>
            </a:r>
            <a:r>
              <a:rPr lang="en-US" sz="2000" dirty="0" smtClean="0">
                <a:cs typeface="Symbol" charset="2"/>
              </a:rPr>
              <a:t/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the Neutrino </a:t>
            </a:r>
            <a:r>
              <a:rPr lang="en-US" sz="2000" dirty="0">
                <a:cs typeface="Symbol" charset="2"/>
              </a:rPr>
              <a:t>Factory concept</a:t>
            </a:r>
          </a:p>
          <a:p>
            <a:pPr lvl="1">
              <a:tabLst>
                <a:tab pos="3203200" algn="l"/>
              </a:tabLst>
            </a:pPr>
            <a:endParaRPr lang="en-US" sz="2000" dirty="0">
              <a:cs typeface="Symbol" charset="2"/>
            </a:endParaRP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Offers </a:t>
            </a:r>
            <a:r>
              <a:rPr lang="en-US" sz="2000" dirty="0">
                <a:cs typeface="Symbol" charset="2"/>
              </a:rPr>
              <a:t>a large coupling to the “Higgs mechanism</a:t>
            </a:r>
            <a:r>
              <a:rPr lang="en-US" sz="2000" dirty="0" smtClean="0">
                <a:cs typeface="Symbol" charset="2"/>
              </a:rPr>
              <a:t>”</a:t>
            </a:r>
          </a:p>
          <a:p>
            <a:pPr marL="457200" lvl="1" indent="0">
              <a:buNone/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 </a:t>
            </a: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As </a:t>
            </a:r>
            <a:r>
              <a:rPr lang="en-US" sz="2000" dirty="0">
                <a:cs typeface="Symbol" charset="2"/>
              </a:rPr>
              <a:t>with an 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collider, </a:t>
            </a:r>
            <a:r>
              <a:rPr lang="en-US" sz="2000" dirty="0" smtClean="0">
                <a:cs typeface="Symbol" charset="2"/>
              </a:rPr>
              <a:t>a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 would offer a precision </a:t>
            </a:r>
            <a:r>
              <a:rPr lang="en-US" sz="2000" dirty="0" smtClean="0">
                <a:cs typeface="Symbol" charset="2"/>
              </a:rPr>
              <a:t>leptonic probe </a:t>
            </a:r>
            <a:r>
              <a:rPr lang="en-US" sz="2000" dirty="0">
                <a:cs typeface="Symbol" charset="2"/>
              </a:rPr>
              <a:t>of fundamental </a:t>
            </a:r>
            <a:r>
              <a:rPr lang="en-US" sz="2000" dirty="0" smtClean="0">
                <a:cs typeface="Symbol" charset="2"/>
              </a:rPr>
              <a:t>interactions</a:t>
            </a:r>
            <a:endParaRPr lang="en-US" sz="2000" dirty="0">
              <a:cs typeface="Symbol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376493"/>
              </p:ext>
            </p:extLst>
          </p:nvPr>
        </p:nvGraphicFramePr>
        <p:xfrm>
          <a:off x="6858001" y="3517901"/>
          <a:ext cx="1498599" cy="97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Equation" r:id="rId3" imgW="800100" imgH="520700" progId="Equation.3">
                  <p:embed/>
                </p:oleObj>
              </mc:Choice>
              <mc:Fallback>
                <p:oleObj name="Equation" r:id="rId3" imgW="8001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1" y="3517901"/>
                        <a:ext cx="1498599" cy="975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hevron 9"/>
          <p:cNvSpPr/>
          <p:nvPr/>
        </p:nvSpPr>
        <p:spPr>
          <a:xfrm>
            <a:off x="5473700" y="3530601"/>
            <a:ext cx="1193800" cy="952500"/>
          </a:xfrm>
          <a:prstGeom prst="chevron">
            <a:avLst>
              <a:gd name="adj" fmla="val 949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67500" y="3530600"/>
            <a:ext cx="18700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316595"/>
              </p:ext>
            </p:extLst>
          </p:nvPr>
        </p:nvGraphicFramePr>
        <p:xfrm>
          <a:off x="6656389" y="4572000"/>
          <a:ext cx="2043112" cy="997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Equation" r:id="rId5" imgW="1041400" imgH="508000" progId="Equation.DSMT4">
                  <p:embed/>
                </p:oleObj>
              </mc:Choice>
              <mc:Fallback>
                <p:oleObj name="Equation" r:id="rId5" imgW="10414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56389" y="4572000"/>
                        <a:ext cx="2043112" cy="997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455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0"/>
            <a:ext cx="8064500" cy="1050925"/>
          </a:xfrm>
        </p:spPr>
        <p:txBody>
          <a:bodyPr>
            <a:noAutofit/>
          </a:bodyPr>
          <a:lstStyle/>
          <a:p>
            <a:r>
              <a:rPr lang="en-US" sz="2800" dirty="0" smtClean="0"/>
              <a:t>Muon Colliders – Efficiency at the multi-TeV scale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572001" cy="550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" y="990600"/>
            <a:ext cx="4487228" cy="550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362200" y="4876800"/>
            <a:ext cx="2514600" cy="762000"/>
          </a:xfrm>
          <a:prstGeom prst="roundRect">
            <a:avLst/>
          </a:prstGeom>
          <a:ln>
            <a:solidFill>
              <a:srgbClr val="8229BE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8229BE"/>
                </a:solidFill>
              </a:rPr>
              <a:t>Efficiency of multi-pass acceleration</a:t>
            </a:r>
            <a:endParaRPr lang="en-US" dirty="0">
              <a:solidFill>
                <a:srgbClr val="8229BE"/>
              </a:solidFill>
            </a:endParaRP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H="1" flipV="1">
            <a:off x="3505200" y="3886200"/>
            <a:ext cx="114300" cy="990600"/>
          </a:xfrm>
          <a:prstGeom prst="straightConnector1">
            <a:avLst/>
          </a:prstGeom>
          <a:ln>
            <a:solidFill>
              <a:srgbClr val="8229B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0"/>
          </p:cNvCxnSpPr>
          <p:nvPr/>
        </p:nvCxnSpPr>
        <p:spPr>
          <a:xfrm flipV="1">
            <a:off x="3619500" y="2819400"/>
            <a:ext cx="4229100" cy="2057400"/>
          </a:xfrm>
          <a:prstGeom prst="straightConnector1">
            <a:avLst/>
          </a:prstGeom>
          <a:ln>
            <a:solidFill>
              <a:srgbClr val="8229B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77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0" b="960"/>
          <a:stretch>
            <a:fillRect/>
          </a:stretch>
        </p:blipFill>
        <p:spPr>
          <a:xfrm>
            <a:off x="673100" y="1050925"/>
            <a:ext cx="8242300" cy="495417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09538"/>
            <a:ext cx="60452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Muon </a:t>
            </a:r>
            <a:r>
              <a:rPr lang="en-US" sz="4000" dirty="0" smtClean="0"/>
              <a:t>Collider</a:t>
            </a:r>
            <a:r>
              <a:rPr lang="en-US" dirty="0" smtClean="0"/>
              <a:t>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cxnSp>
        <p:nvCxnSpPr>
          <p:cNvPr id="84" name="Straight Arrow Connector 83"/>
          <p:cNvCxnSpPr>
            <a:stCxn id="85" idx="0"/>
          </p:cNvCxnSpPr>
          <p:nvPr/>
        </p:nvCxnSpPr>
        <p:spPr>
          <a:xfrm flipH="1" flipV="1">
            <a:off x="5674668" y="2743200"/>
            <a:ext cx="537865" cy="328678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957465" y="6029980"/>
            <a:ext cx="2510135" cy="523220"/>
          </a:xfrm>
          <a:prstGeom prst="rect">
            <a:avLst/>
          </a:prstGeom>
          <a:solidFill>
            <a:schemeClr val="bg2"/>
          </a:solidFill>
          <a:ln w="254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Arial"/>
              </a:rPr>
              <a:t>Success of advanced cooling </a:t>
            </a:r>
            <a:br>
              <a:rPr lang="en-US" sz="1400" dirty="0" smtClean="0">
                <a:solidFill>
                  <a:srgbClr val="000090"/>
                </a:solidFill>
                <a:latin typeface="Arial"/>
              </a:rPr>
            </a:b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concepts </a:t>
            </a:r>
            <a:r>
              <a:rPr lang="en-US" sz="1400" dirty="0" smtClean="0">
                <a:solidFill>
                  <a:srgbClr val="00009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400" dirty="0" smtClean="0">
                <a:solidFill>
                  <a:srgbClr val="000090"/>
                </a:solidFill>
                <a:latin typeface="Arial"/>
                <a:cs typeface="Wingdings 3" charset="2"/>
              </a:rPr>
              <a:t> several × 10</a:t>
            </a:r>
            <a:r>
              <a:rPr lang="en-US" sz="1400" baseline="30000" dirty="0" smtClean="0">
                <a:solidFill>
                  <a:srgbClr val="000090"/>
                </a:solidFill>
                <a:latin typeface="Arial"/>
                <a:cs typeface="Wingdings 3" charset="2"/>
              </a:rPr>
              <a:t>32</a:t>
            </a:r>
          </a:p>
        </p:txBody>
      </p:sp>
      <p:cxnSp>
        <p:nvCxnSpPr>
          <p:cNvPr id="88" name="Straight Connector 87"/>
          <p:cNvCxnSpPr>
            <a:stCxn id="89" idx="0"/>
          </p:cNvCxnSpPr>
          <p:nvPr/>
        </p:nvCxnSpPr>
        <p:spPr>
          <a:xfrm flipV="1">
            <a:off x="3524366" y="2979090"/>
            <a:ext cx="1657234" cy="3140246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283999" y="6119336"/>
            <a:ext cx="248073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</a:rPr>
              <a:t>Exquisite Energy Resolution </a:t>
            </a:r>
            <a:br>
              <a:rPr lang="en-US" sz="1400" dirty="0" smtClean="0">
                <a:solidFill>
                  <a:srgbClr val="FF0000"/>
                </a:solidFill>
                <a:latin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Allows Direct Measurement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"/>
              </a:rPr>
              <a:t>of Higgs Width</a:t>
            </a:r>
            <a:endParaRPr lang="en-US" sz="1400" dirty="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234" y="-7611"/>
            <a:ext cx="2129366" cy="2108369"/>
            <a:chOff x="0" y="1143000"/>
            <a:chExt cx="2777524" cy="2743200"/>
          </a:xfrm>
        </p:grpSpPr>
        <p:pic>
          <p:nvPicPr>
            <p:cNvPr id="16" name="Picture 9" descr="Site_Map_072809_REVISED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3000"/>
              <a:ext cx="2777524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0" y="1219200"/>
              <a:ext cx="480721" cy="220002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8458200" y="5486400"/>
            <a:ext cx="533400" cy="632936"/>
          </a:xfrm>
          <a:prstGeom prst="ellipse">
            <a:avLst/>
          </a:prstGeom>
          <a:noFill/>
          <a:ln w="38100" cmpd="sng">
            <a:solidFill>
              <a:srgbClr val="E310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5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9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MAP R&amp;D effort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5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46038"/>
            <a:ext cx="8166100" cy="776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Accelerator R&amp;D Effort (U.S. MAP)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" y="762000"/>
            <a:ext cx="4635500" cy="3632200"/>
          </a:xfr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Design Studies</a:t>
            </a:r>
          </a:p>
          <a:p>
            <a:pPr lvl="1"/>
            <a:r>
              <a:rPr lang="en-US" dirty="0" smtClean="0"/>
              <a:t>Proton Driver</a:t>
            </a:r>
          </a:p>
          <a:p>
            <a:pPr lvl="1"/>
            <a:r>
              <a:rPr lang="en-US" dirty="0" smtClean="0"/>
              <a:t>Front End</a:t>
            </a:r>
          </a:p>
          <a:p>
            <a:pPr lvl="1"/>
            <a:r>
              <a:rPr lang="en-US" dirty="0" smtClean="0"/>
              <a:t>Cooling</a:t>
            </a:r>
          </a:p>
          <a:p>
            <a:pPr lvl="1"/>
            <a:r>
              <a:rPr lang="en-US" dirty="0" smtClean="0"/>
              <a:t>Acceleration and Storage</a:t>
            </a:r>
          </a:p>
          <a:p>
            <a:pPr lvl="1"/>
            <a:r>
              <a:rPr lang="en-US" dirty="0" smtClean="0"/>
              <a:t>Collider</a:t>
            </a:r>
          </a:p>
          <a:p>
            <a:pPr lvl="1"/>
            <a:r>
              <a:rPr lang="en-US" dirty="0" smtClean="0"/>
              <a:t>Machine-Detector Interface</a:t>
            </a:r>
          </a:p>
          <a:p>
            <a:pPr lvl="1"/>
            <a:r>
              <a:rPr lang="en-US" dirty="0" smtClean="0"/>
              <a:t>Work closely with physics and detector efforts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24400" y="762000"/>
            <a:ext cx="4368800" cy="3632200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Technology R&amp;D</a:t>
            </a:r>
          </a:p>
          <a:p>
            <a:pPr lvl="1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RF in magnetic fields</a:t>
            </a:r>
          </a:p>
          <a:p>
            <a:pPr lvl="1"/>
            <a:r>
              <a:rPr lang="en-US" dirty="0" smtClean="0"/>
              <a:t>SCRF for acceleration chain (</a:t>
            </a:r>
            <a:r>
              <a:rPr lang="en-US" dirty="0" err="1" smtClean="0"/>
              <a:t>Nb</a:t>
            </a:r>
            <a:r>
              <a:rPr lang="en-US" dirty="0" smtClean="0"/>
              <a:t> on Cu technology)</a:t>
            </a:r>
          </a:p>
          <a:p>
            <a:pPr lvl="1"/>
            <a:r>
              <a:rPr lang="en-US" dirty="0" smtClean="0">
                <a:solidFill>
                  <a:srgbClr val="A9CCEE"/>
                </a:solidFill>
              </a:rPr>
              <a:t>High field magnets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Utilizing HTS technologies</a:t>
            </a:r>
          </a:p>
          <a:p>
            <a:pPr lvl="1"/>
            <a:r>
              <a:rPr lang="en-US" dirty="0" smtClean="0"/>
              <a:t>Targets &amp; Absorbers</a:t>
            </a:r>
          </a:p>
          <a:p>
            <a:pPr lvl="1"/>
            <a:r>
              <a:rPr lang="en-US" dirty="0" err="1" smtClean="0">
                <a:solidFill>
                  <a:srgbClr val="A9CCEE"/>
                </a:solidFill>
              </a:rPr>
              <a:t>MuCool</a:t>
            </a:r>
            <a:r>
              <a:rPr lang="en-US" dirty="0" smtClean="0">
                <a:solidFill>
                  <a:srgbClr val="A9CCEE"/>
                </a:solidFill>
              </a:rPr>
              <a:t> Test Area (MTA)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6100" y="6470650"/>
            <a:ext cx="1841500" cy="365125"/>
          </a:xfrm>
        </p:spPr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470650"/>
            <a:ext cx="5334000" cy="365125"/>
          </a:xfrm>
        </p:spPr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13800" y="6470650"/>
            <a:ext cx="304800" cy="365125"/>
          </a:xfrm>
        </p:spPr>
        <p:txBody>
          <a:bodyPr/>
          <a:lstStyle/>
          <a:p>
            <a:fld id="{4FA8863F-9730-A244-9B23-8257BEF9790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400" y="4432300"/>
            <a:ext cx="9067800" cy="203835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Major System Demonstration 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Ionization Cooling Experiment – MICE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Major U.S. effort to provide key hardware:  RF Cavities and couplers, </a:t>
            </a:r>
            <a:r>
              <a:rPr lang="en-US" dirty="0">
                <a:solidFill>
                  <a:srgbClr val="A9CCEE"/>
                </a:solidFill>
              </a:rPr>
              <a:t>S</a:t>
            </a:r>
            <a:r>
              <a:rPr lang="en-US" dirty="0" smtClean="0">
                <a:solidFill>
                  <a:srgbClr val="A9CCEE"/>
                </a:solidFill>
              </a:rPr>
              <a:t>pectrometer Solenoids, Coupling Coil(s), Partial Return Yoke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Experimental and Operations Support</a:t>
            </a:r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4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build="p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7600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Target &amp; Front End Progress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56917"/>
            <a:ext cx="5230259" cy="249588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443" y="856916"/>
            <a:ext cx="3791557" cy="302928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810000" y="2783037"/>
            <a:ext cx="10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 Target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13449" y="990600"/>
            <a:ext cx="1544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Compact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Taper Design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3421382"/>
            <a:ext cx="5230258" cy="120404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563683"/>
            <a:ext cx="3155802" cy="2294317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4563681"/>
            <a:ext cx="3124200" cy="230454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86520" y="3345182"/>
            <a:ext cx="384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Control of FE Energy Deposition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4931719"/>
            <a:ext cx="1275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 Energy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Deposition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TUPWI059f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505200"/>
            <a:ext cx="3505200" cy="294007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629400" y="3505200"/>
            <a:ext cx="2558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Buncher</a:t>
            </a:r>
            <a:r>
              <a:rPr lang="en-US" dirty="0" smtClean="0">
                <a:solidFill>
                  <a:srgbClr val="FF0000"/>
                </a:solidFill>
              </a:rPr>
              <a:t> and Phase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Rotator Matched to a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325 MHz Initial Cooling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Channel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2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Ionization Cooling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25</a:t>
            </a:fld>
            <a:endParaRPr 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" r="326"/>
          <a:stretch>
            <a:fillRect/>
          </a:stretch>
        </p:blipFill>
        <p:spPr>
          <a:xfrm>
            <a:off x="76200" y="1050926"/>
            <a:ext cx="8921750" cy="536257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63844" y="2590800"/>
            <a:ext cx="3389156" cy="2902744"/>
            <a:chOff x="1563844" y="2590800"/>
            <a:chExt cx="3389156" cy="2902744"/>
          </a:xfrm>
        </p:grpSpPr>
        <p:grpSp>
          <p:nvGrpSpPr>
            <p:cNvPr id="20" name="Group 19"/>
            <p:cNvGrpSpPr/>
            <p:nvPr/>
          </p:nvGrpSpPr>
          <p:grpSpPr>
            <a:xfrm>
              <a:off x="1563844" y="2590800"/>
              <a:ext cx="3389156" cy="2902744"/>
              <a:chOff x="1652744" y="2590800"/>
              <a:chExt cx="3389156" cy="2902744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133600" y="2590800"/>
                <a:ext cx="2386584" cy="2836164"/>
                <a:chOff x="2133600" y="2590800"/>
                <a:chExt cx="2386584" cy="2836164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133600" y="4648200"/>
                  <a:ext cx="2386584" cy="778764"/>
                  <a:chOff x="2133600" y="4648200"/>
                  <a:chExt cx="2386584" cy="778764"/>
                </a:xfrm>
              </p:grpSpPr>
              <p:sp>
                <p:nvSpPr>
                  <p:cNvPr id="3" name="Rectangle 2"/>
                  <p:cNvSpPr/>
                  <p:nvPr/>
                </p:nvSpPr>
                <p:spPr>
                  <a:xfrm>
                    <a:off x="2386584" y="4855464"/>
                    <a:ext cx="2133600" cy="5715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2133600" y="4648200"/>
                    <a:ext cx="2133600" cy="5715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12" name="Straight Arrow Connector 11"/>
                <p:cNvCxnSpPr/>
                <p:nvPr/>
              </p:nvCxnSpPr>
              <p:spPr>
                <a:xfrm flipH="1">
                  <a:off x="3657600" y="4919472"/>
                  <a:ext cx="862584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sysDash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2377440" y="3538728"/>
                  <a:ext cx="1295400" cy="13716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prstDash val="sysDash"/>
                  <a:head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2368296" y="2590800"/>
                  <a:ext cx="0" cy="215693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1652744" y="4754880"/>
                <a:ext cx="3389156" cy="7386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228600" indent="-228600"/>
                <a:r>
                  <a:rPr lang="en-US" sz="1400" dirty="0" smtClean="0">
                    <a:solidFill>
                      <a:srgbClr val="FF0000"/>
                    </a:solidFill>
                  </a:rPr>
                  <a:t>Advanced techniques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Wingdings 3" charset="2"/>
                    <a:cs typeface="Wingdings 3" charset="2"/>
                  </a:rPr>
                  <a:t>a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 </a:t>
                </a:r>
                <a:br>
                  <a:rPr lang="en-US" sz="1400" dirty="0" smtClean="0">
                    <a:solidFill>
                      <a:srgbClr val="FF0000"/>
                    </a:solidFill>
                  </a:rPr>
                </a:br>
                <a:r>
                  <a:rPr lang="en-US" sz="1400" dirty="0" smtClean="0">
                    <a:solidFill>
                      <a:srgbClr val="FF0000"/>
                    </a:solidFill>
                  </a:rPr>
                  <a:t>Improved HF Luminosity </a:t>
                </a:r>
                <a:r>
                  <a:rPr lang="en-US" sz="1400" dirty="0">
                    <a:solidFill>
                      <a:srgbClr val="FF0000"/>
                    </a:solidFill>
                  </a:rPr>
                  <a:t/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dirty="0">
                    <a:solidFill>
                      <a:srgbClr val="FF0000"/>
                    </a:solidFill>
                  </a:rPr>
                  <a:t>S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implified Final Cooling requirements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839016" y="4876800"/>
              <a:ext cx="583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PIC?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49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Muon Ionization Cooling (Design)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2864114"/>
            <a:ext cx="8921750" cy="564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CCFFCC"/>
                </a:solidFill>
              </a:rPr>
              <a:t>Initial 6D Cooling</a:t>
            </a:r>
            <a:r>
              <a:rPr lang="en-US" sz="2400" dirty="0" smtClean="0"/>
              <a:t>:  </a:t>
            </a:r>
            <a:r>
              <a:rPr lang="en-US" sz="2400" dirty="0" smtClean="0">
                <a:latin typeface="Symbol" charset="2"/>
                <a:cs typeface="Symbol" charset="2"/>
              </a:rPr>
              <a:t>e</a:t>
            </a:r>
            <a:r>
              <a:rPr lang="en-US" sz="2400" baseline="-25000" dirty="0" smtClean="0">
                <a:cs typeface="Symbol" charset="2"/>
              </a:rPr>
              <a:t>6D</a:t>
            </a:r>
            <a:r>
              <a:rPr lang="en-US" sz="2400" dirty="0" smtClean="0">
                <a:cs typeface="Symbol" charset="2"/>
              </a:rPr>
              <a:t>	60 cm</a:t>
            </a:r>
            <a:r>
              <a:rPr lang="en-US" sz="2400" baseline="30000" dirty="0" smtClean="0">
                <a:cs typeface="Symbol" charset="2"/>
              </a:rPr>
              <a:t>3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~50 mm</a:t>
            </a:r>
            <a:r>
              <a:rPr lang="en-US" sz="2400" baseline="30000" dirty="0" smtClean="0">
                <a:cs typeface="Wingdings 3" charset="2"/>
              </a:rPr>
              <a:t>3</a:t>
            </a:r>
            <a:r>
              <a:rPr lang="en-US" sz="2400" dirty="0" smtClean="0">
                <a:cs typeface="Wingdings 3" charset="2"/>
              </a:rPr>
              <a:t>;  Trans = 67%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hfof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4" y="1103799"/>
            <a:ext cx="4306824" cy="1760315"/>
          </a:xfrm>
          <a:prstGeom prst="rect">
            <a:avLst/>
          </a:prstGeom>
        </p:spPr>
      </p:pic>
      <p:pic>
        <p:nvPicPr>
          <p:cNvPr id="8" name="Picture 7" descr="hfofo_cool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646" y="1103799"/>
            <a:ext cx="4584204" cy="1749298"/>
          </a:xfrm>
          <a:prstGeom prst="rect">
            <a:avLst/>
          </a:prstGeom>
        </p:spPr>
      </p:pic>
      <p:pic>
        <p:nvPicPr>
          <p:cNvPr id="9" name="Picture 8" descr="v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4" y="3429000"/>
            <a:ext cx="6000442" cy="2090930"/>
          </a:xfrm>
          <a:prstGeom prst="rect">
            <a:avLst/>
          </a:prstGeom>
        </p:spPr>
      </p:pic>
      <p:pic>
        <p:nvPicPr>
          <p:cNvPr id="10" name="Content Placeholder 9" descr="CoolingTheor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7" b="1697"/>
          <a:stretch>
            <a:fillRect/>
          </a:stretch>
        </p:blipFill>
        <p:spPr>
          <a:xfrm>
            <a:off x="6172200" y="3370742"/>
            <a:ext cx="2914650" cy="219185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17500" y="5638800"/>
            <a:ext cx="892175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CCFFCC"/>
                </a:solidFill>
              </a:rPr>
              <a:t>6D Rectilinear Vacuum Cooling Channel </a:t>
            </a:r>
            <a:r>
              <a:rPr lang="en-US" dirty="0" smtClean="0"/>
              <a:t>(replaces Guggenheim concept):  </a:t>
            </a:r>
            <a:br>
              <a:rPr lang="en-US" dirty="0" smtClean="0"/>
            </a:br>
            <a:r>
              <a:rPr lang="en-US" dirty="0" smtClean="0"/>
              <a:t>Trans = 55%(40%) without(with) bunch recombination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050925"/>
            <a:ext cx="9144000" cy="2302602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353526"/>
            <a:ext cx="9144000" cy="3072673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3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Muon Ionization Cooling (Design)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3016290"/>
            <a:ext cx="8921750" cy="82542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CFFCC"/>
                </a:solidFill>
              </a:rPr>
              <a:t>Helical Cooling Channel </a:t>
            </a:r>
            <a:r>
              <a:rPr lang="en-US" sz="2400" dirty="0" smtClean="0"/>
              <a:t>(Gas-filled RF Cavities):  </a:t>
            </a:r>
            <a:r>
              <a:rPr lang="en-US" sz="2400" dirty="0" err="1" smtClean="0">
                <a:latin typeface="Symbol" charset="2"/>
                <a:cs typeface="Symbol" charset="2"/>
              </a:rPr>
              <a:t>e</a:t>
            </a:r>
            <a:r>
              <a:rPr lang="en-US" sz="2400" baseline="-25000" dirty="0" err="1" smtClean="0">
                <a:cs typeface="Symbol" charset="2"/>
              </a:rPr>
              <a:t>T</a:t>
            </a:r>
            <a:r>
              <a:rPr lang="en-US" sz="2400" baseline="-25000" dirty="0" smtClean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= </a:t>
            </a:r>
            <a:r>
              <a:rPr lang="en-US" sz="2400" dirty="0" smtClean="0"/>
              <a:t>0.6mm, </a:t>
            </a:r>
            <a:r>
              <a:rPr lang="en-US" sz="2400" dirty="0" err="1" smtClean="0">
                <a:latin typeface="Symbol" charset="2"/>
                <a:cs typeface="Symbol" charset="2"/>
              </a:rPr>
              <a:t>e</a:t>
            </a:r>
            <a:r>
              <a:rPr lang="en-US" sz="2400" baseline="-25000" dirty="0" err="1" smtClean="0">
                <a:cs typeface="Symbol" charset="2"/>
              </a:rPr>
              <a:t>L</a:t>
            </a:r>
            <a:r>
              <a:rPr lang="en-US" sz="2400" baseline="-25000" dirty="0" smtClean="0">
                <a:cs typeface="Symbol" charset="2"/>
              </a:rPr>
              <a:t> </a:t>
            </a:r>
            <a:r>
              <a:rPr lang="en-US" sz="2400" dirty="0">
                <a:cs typeface="Symbol" charset="2"/>
              </a:rPr>
              <a:t>= </a:t>
            </a:r>
            <a:r>
              <a:rPr lang="en-US" sz="2400" dirty="0" smtClean="0"/>
              <a:t>0.3mm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rf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914400"/>
            <a:ext cx="4434368" cy="21018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33950" y="914401"/>
            <a:ext cx="3448050" cy="2101890"/>
            <a:chOff x="0" y="1417637"/>
            <a:chExt cx="5429574" cy="3570309"/>
          </a:xfrm>
        </p:grpSpPr>
        <p:pic>
          <p:nvPicPr>
            <p:cNvPr id="9" name="Picture 8" descr="emitforDOERevAug14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17637"/>
              <a:ext cx="5429574" cy="357030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422534" y="3733232"/>
              <a:ext cx="137980" cy="13803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99403" y="3806848"/>
              <a:ext cx="4518509" cy="0"/>
            </a:xfrm>
            <a:prstGeom prst="line">
              <a:avLst/>
            </a:prstGeom>
            <a:ln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492112" y="1702422"/>
              <a:ext cx="0" cy="2760684"/>
            </a:xfrm>
            <a:prstGeom prst="line">
              <a:avLst/>
            </a:prstGeom>
            <a:ln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8900000">
              <a:off x="2862031" y="2143757"/>
              <a:ext cx="14017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Initial 6D cooling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8900000">
              <a:off x="2920605" y="2748183"/>
              <a:ext cx="1442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325 MHz cooling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8900000">
              <a:off x="2157415" y="3717377"/>
              <a:ext cx="834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650 MHz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28681" y="2834308"/>
              <a:ext cx="8745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Matching</a:t>
              </a:r>
              <a:endParaRPr lang="en-US" sz="1400" dirty="0"/>
            </a:p>
          </p:txBody>
        </p:sp>
      </p:grpSp>
      <p:pic>
        <p:nvPicPr>
          <p:cNvPr id="17" name="Picture 16" descr="final_coo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3807844"/>
            <a:ext cx="4022206" cy="1972384"/>
          </a:xfrm>
          <a:prstGeom prst="rect">
            <a:avLst/>
          </a:prstGeom>
        </p:spPr>
      </p:pic>
      <p:pic>
        <p:nvPicPr>
          <p:cNvPr id="18" name="Picture 17" descr="final_cooling_las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865" y="3807844"/>
            <a:ext cx="4739535" cy="19583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62172" y="3858643"/>
            <a:ext cx="321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 Stage w/ Induction Linac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25893" y="5759490"/>
            <a:ext cx="8921750" cy="946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CFFCC"/>
                </a:solidFill>
              </a:rPr>
              <a:t>Final Cooling </a:t>
            </a:r>
            <a:r>
              <a:rPr lang="en-US" dirty="0" smtClean="0"/>
              <a:t>with 25-30T solenoids (</a:t>
            </a:r>
            <a:r>
              <a:rPr lang="en-US" dirty="0" err="1" smtClean="0"/>
              <a:t>emittance</a:t>
            </a:r>
            <a:r>
              <a:rPr lang="en-US" dirty="0" smtClean="0"/>
              <a:t> exchange):</a:t>
            </a:r>
            <a:br>
              <a:rPr lang="en-US" dirty="0" smtClean="0"/>
            </a:b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T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= </a:t>
            </a:r>
            <a:r>
              <a:rPr lang="en-US" dirty="0" smtClean="0">
                <a:latin typeface="Symbol" charset="2"/>
                <a:cs typeface="Symbol" charset="2"/>
              </a:rPr>
              <a:t>55m</a:t>
            </a:r>
            <a:r>
              <a:rPr lang="en-US" dirty="0" smtClean="0"/>
              <a:t>m,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L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= </a:t>
            </a:r>
            <a:r>
              <a:rPr lang="en-US" dirty="0" smtClean="0"/>
              <a:t>75mm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3807844"/>
            <a:ext cx="9144000" cy="2669156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914400"/>
            <a:ext cx="9144000" cy="289128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0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6616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Muon Ionization Cooling (Design)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TUPWI040Figur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563" y="1000126"/>
            <a:ext cx="2738437" cy="54768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8" name="Picture 7" descr="TUPWI040Figure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637" y="1000126"/>
            <a:ext cx="2138363" cy="2745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77544" y="2502188"/>
            <a:ext cx="7664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3101C"/>
                </a:solidFill>
              </a:rPr>
              <a:t>Bunch</a:t>
            </a:r>
            <a:br>
              <a:rPr lang="en-US" sz="1600" dirty="0" smtClean="0">
                <a:solidFill>
                  <a:srgbClr val="E3101C"/>
                </a:solidFill>
              </a:rPr>
            </a:br>
            <a:r>
              <a:rPr lang="en-US" sz="1600" dirty="0" smtClean="0">
                <a:solidFill>
                  <a:srgbClr val="E3101C"/>
                </a:solidFill>
              </a:rPr>
              <a:t>Merge</a:t>
            </a:r>
            <a:endParaRPr lang="en-US" sz="1600" dirty="0">
              <a:solidFill>
                <a:srgbClr val="E3101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762000"/>
            <a:ext cx="1752600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Longitudinal Merge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Picture 11" descr="TUPWI040Figure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87216" y="3590592"/>
            <a:ext cx="2109194" cy="2749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38133" y="3756718"/>
            <a:ext cx="1752600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Transverse Merge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4191000"/>
            <a:ext cx="3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T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4953000"/>
            <a:ext cx="36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0000FF"/>
                </a:solidFill>
                <a:cs typeface="Symbol" charset="2"/>
              </a:rPr>
              <a:t>t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4690646"/>
            <a:ext cx="70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E5DFF"/>
                </a:solidFill>
              </a:rPr>
              <a:t>Trans</a:t>
            </a:r>
            <a:endParaRPr lang="en-US" sz="1600" dirty="0">
              <a:solidFill>
                <a:srgbClr val="DE5D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886200" y="990600"/>
            <a:ext cx="435504" cy="2286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0044" y="5934670"/>
            <a:ext cx="5698996" cy="923330"/>
          </a:xfrm>
          <a:prstGeom prst="rect">
            <a:avLst/>
          </a:prstGeom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MASS identified extension of </a:t>
            </a:r>
            <a:r>
              <a:rPr lang="en-US" dirty="0" smtClean="0">
                <a:solidFill>
                  <a:srgbClr val="CCFFCC"/>
                </a:solidFill>
              </a:rPr>
              <a:t>the 6D </a:t>
            </a:r>
            <a:r>
              <a:rPr lang="en-US" dirty="0">
                <a:solidFill>
                  <a:srgbClr val="CCFFCC"/>
                </a:solidFill>
              </a:rPr>
              <a:t>cooling concepts </a:t>
            </a:r>
            <a:r>
              <a:rPr lang="en-US" dirty="0" smtClean="0">
                <a:solidFill>
                  <a:srgbClr val="CCFFCC"/>
                </a:solidFill>
              </a:rPr>
              <a:t/>
            </a:r>
            <a:br>
              <a:rPr lang="en-US" dirty="0" smtClean="0">
                <a:solidFill>
                  <a:srgbClr val="CCFFCC"/>
                </a:solidFill>
              </a:rPr>
            </a:br>
            <a:r>
              <a:rPr lang="en-US" dirty="0" smtClean="0">
                <a:solidFill>
                  <a:srgbClr val="CCFFCC"/>
                </a:solidFill>
              </a:rPr>
              <a:t>and modification </a:t>
            </a:r>
            <a:r>
              <a:rPr lang="en-US" dirty="0">
                <a:solidFill>
                  <a:srgbClr val="CCFFCC"/>
                </a:solidFill>
              </a:rPr>
              <a:t>of Final Cooling scheme to be one of </a:t>
            </a:r>
            <a:r>
              <a:rPr lang="en-US" dirty="0" smtClean="0">
                <a:solidFill>
                  <a:srgbClr val="CCFFCC"/>
                </a:solidFill>
              </a:rPr>
              <a:t/>
            </a:r>
            <a:br>
              <a:rPr lang="en-US" dirty="0" smtClean="0">
                <a:solidFill>
                  <a:srgbClr val="CCFFCC"/>
                </a:solidFill>
              </a:rPr>
            </a:br>
            <a:r>
              <a:rPr lang="en-US" dirty="0" smtClean="0">
                <a:solidFill>
                  <a:srgbClr val="CCFFCC"/>
                </a:solidFill>
              </a:rPr>
              <a:t>most likely </a:t>
            </a:r>
            <a:r>
              <a:rPr lang="en-US" dirty="0">
                <a:solidFill>
                  <a:srgbClr val="CCFFCC"/>
                </a:solidFill>
              </a:rPr>
              <a:t>areas of performance </a:t>
            </a:r>
            <a:r>
              <a:rPr lang="en-US" dirty="0" smtClean="0">
                <a:solidFill>
                  <a:srgbClr val="CCFFCC"/>
                </a:solidFill>
              </a:rPr>
              <a:t>improvement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914400"/>
            <a:ext cx="1828800" cy="381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Bunch Merge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52400" y="1371600"/>
            <a:ext cx="3953934" cy="441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MAP Baseline Designs offer</a:t>
            </a:r>
          </a:p>
          <a:p>
            <a:pPr lvl="1"/>
            <a:r>
              <a:rPr lang="en-US" dirty="0" smtClean="0"/>
              <a:t>Factor &gt;10</a:t>
            </a:r>
            <a:r>
              <a:rPr lang="en-US" baseline="30000" dirty="0" smtClean="0"/>
              <a:t>5</a:t>
            </a:r>
            <a:r>
              <a:rPr lang="en-US" dirty="0" smtClean="0"/>
              <a:t> in </a:t>
            </a:r>
            <a:r>
              <a:rPr lang="en-US" dirty="0" err="1" smtClean="0"/>
              <a:t>emittance</a:t>
            </a:r>
            <a:r>
              <a:rPr lang="en-US" dirty="0" smtClean="0"/>
              <a:t> reduction</a:t>
            </a:r>
          </a:p>
          <a:p>
            <a:r>
              <a:rPr lang="en-US" dirty="0" smtClean="0"/>
              <a:t>Alternative and Advanced Concepts</a:t>
            </a:r>
          </a:p>
          <a:p>
            <a:pPr marL="347663" lvl="1" indent="-119063"/>
            <a:r>
              <a:rPr lang="en-US" dirty="0" smtClean="0">
                <a:solidFill>
                  <a:srgbClr val="CCFFCC"/>
                </a:solidFill>
              </a:rPr>
              <a:t> Hybrid Rectilinear Channel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(gas-filled structures)</a:t>
            </a:r>
          </a:p>
          <a:p>
            <a:pPr marL="347663" lvl="1" indent="-119063"/>
            <a:r>
              <a:rPr lang="en-US" dirty="0" smtClean="0">
                <a:solidFill>
                  <a:srgbClr val="CCFFCC"/>
                </a:solidFill>
              </a:rPr>
              <a:t> Parametric Ionization Cooling</a:t>
            </a:r>
          </a:p>
          <a:p>
            <a:pPr marL="347663" lvl="1" indent="-119063"/>
            <a:r>
              <a:rPr lang="en-US" dirty="0" smtClean="0">
                <a:solidFill>
                  <a:srgbClr val="CCFFCC"/>
                </a:solidFill>
              </a:rPr>
              <a:t> Alternative Final Cooling</a:t>
            </a:r>
            <a:br>
              <a:rPr lang="en-US" dirty="0" smtClean="0">
                <a:solidFill>
                  <a:srgbClr val="CCFFCC"/>
                </a:solidFill>
              </a:rPr>
            </a:br>
            <a:r>
              <a:rPr lang="en-US" dirty="0" smtClean="0">
                <a:solidFill>
                  <a:srgbClr val="B139FF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solidFill>
                  <a:srgbClr val="B139FF"/>
                </a:solidFill>
                <a:cs typeface="Wingdings 3" charset="2"/>
              </a:rPr>
              <a:t> </a:t>
            </a:r>
            <a:r>
              <a:rPr lang="en-US" dirty="0" smtClean="0">
                <a:solidFill>
                  <a:srgbClr val="B139FF"/>
                </a:solidFill>
              </a:rPr>
              <a:t>Early stages of existing scheme </a:t>
            </a:r>
            <a:br>
              <a:rPr lang="en-US" dirty="0" smtClean="0">
                <a:solidFill>
                  <a:srgbClr val="B139FF"/>
                </a:solidFill>
              </a:rPr>
            </a:br>
            <a:r>
              <a:rPr lang="en-US" dirty="0" smtClean="0">
                <a:solidFill>
                  <a:srgbClr val="B139FF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solidFill>
                  <a:srgbClr val="B139FF"/>
                </a:solidFill>
                <a:cs typeface="Wingdings 3" charset="2"/>
              </a:rPr>
              <a:t> </a:t>
            </a:r>
            <a:r>
              <a:rPr lang="en-US" dirty="0" smtClean="0">
                <a:solidFill>
                  <a:srgbClr val="B139FF"/>
                </a:solidFill>
              </a:rPr>
              <a:t>Round-to-flat Beam Transform </a:t>
            </a:r>
            <a:br>
              <a:rPr lang="en-US" dirty="0" smtClean="0">
                <a:solidFill>
                  <a:srgbClr val="B139FF"/>
                </a:solidFill>
              </a:rPr>
            </a:br>
            <a:r>
              <a:rPr lang="en-US" dirty="0" smtClean="0">
                <a:solidFill>
                  <a:srgbClr val="B139FF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solidFill>
                  <a:srgbClr val="B139FF"/>
                </a:solidFill>
                <a:cs typeface="Wingdings 3" charset="2"/>
              </a:rPr>
              <a:t> Transverse Bunch Slicing </a:t>
            </a:r>
            <a:br>
              <a:rPr lang="en-US" dirty="0" smtClean="0">
                <a:solidFill>
                  <a:srgbClr val="B139FF"/>
                </a:solidFill>
                <a:cs typeface="Wingdings 3" charset="2"/>
              </a:rPr>
            </a:br>
            <a:r>
              <a:rPr lang="en-US" dirty="0" smtClean="0">
                <a:solidFill>
                  <a:srgbClr val="B139FF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solidFill>
                  <a:srgbClr val="B139FF"/>
                </a:solidFill>
                <a:cs typeface="Wingdings 3" charset="2"/>
              </a:rPr>
              <a:t> Longitudinal Coalescing</a:t>
            </a:r>
            <a:br>
              <a:rPr lang="en-US" dirty="0" smtClean="0">
                <a:solidFill>
                  <a:srgbClr val="B139FF"/>
                </a:solidFill>
                <a:cs typeface="Wingdings 3" charset="2"/>
              </a:rPr>
            </a:br>
            <a:r>
              <a:rPr lang="en-US" dirty="0" smtClean="0">
                <a:cs typeface="Wingdings 3" charset="2"/>
              </a:rPr>
              <a:t>    (at ~10s of GeV)</a:t>
            </a:r>
          </a:p>
          <a:p>
            <a:pPr lvl="1"/>
            <a:endParaRPr lang="en-US" sz="1300" dirty="0" smtClean="0"/>
          </a:p>
          <a:p>
            <a:pPr lvl="1" indent="-338138">
              <a:buFont typeface="Arial"/>
              <a:buNone/>
            </a:pPr>
            <a:r>
              <a:rPr lang="en-US" i="1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i="1" dirty="0" smtClean="0">
                <a:solidFill>
                  <a:srgbClr val="FFFF00"/>
                </a:solidFill>
                <a:cs typeface="Wingdings 3" charset="2"/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Considerable promise to exceed our original target parameters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0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860269"/>
              </p:ext>
            </p:extLst>
          </p:nvPr>
        </p:nvGraphicFramePr>
        <p:xfrm>
          <a:off x="-1" y="585946"/>
          <a:ext cx="9144001" cy="614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138" y="4419600"/>
            <a:ext cx="2953790" cy="2133599"/>
            <a:chOff x="5242147" y="3760985"/>
            <a:chExt cx="4118276" cy="2697532"/>
          </a:xfrm>
        </p:grpSpPr>
        <p:pic>
          <p:nvPicPr>
            <p:cNvPr id="20" name="Picture 19" descr="withB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1" name="Group 20"/>
            <p:cNvGrpSpPr/>
            <p:nvPr/>
          </p:nvGrpSpPr>
          <p:grpSpPr>
            <a:xfrm>
              <a:off x="5453270" y="3760985"/>
              <a:ext cx="3857344" cy="2697532"/>
              <a:chOff x="5453270" y="3760985"/>
              <a:chExt cx="3857344" cy="269753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946817" y="4030126"/>
                <a:ext cx="1171672" cy="35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  <a:latin typeface="Arial"/>
                  </a:rPr>
                  <a:t>Pure GH</a:t>
                </a:r>
                <a:r>
                  <a:rPr lang="en-US" sz="1200" baseline="-25000" dirty="0">
                    <a:solidFill>
                      <a:srgbClr val="0000FF"/>
                    </a:solidFill>
                    <a:latin typeface="Arial"/>
                  </a:rPr>
                  <a:t>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7014" y="3760985"/>
                <a:ext cx="2995820" cy="35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Arial"/>
                  </a:rPr>
                  <a:t>1% Dry Air (0.2% O</a:t>
                </a:r>
                <a:r>
                  <a:rPr lang="en-US" sz="1200" baseline="-25000" dirty="0">
                    <a:solidFill>
                      <a:srgbClr val="FF0000"/>
                    </a:solidFill>
                    <a:latin typeface="Arial"/>
                  </a:rPr>
                  <a:t>2</a:t>
                </a:r>
                <a:r>
                  <a:rPr lang="en-US" sz="1200" dirty="0">
                    <a:solidFill>
                      <a:srgbClr val="FF0000"/>
                    </a:solidFill>
                    <a:latin typeface="Arial"/>
                  </a:rPr>
                  <a:t>) in GH</a:t>
                </a:r>
                <a:r>
                  <a:rPr lang="en-US" sz="1200" baseline="-25000" dirty="0">
                    <a:solidFill>
                      <a:srgbClr val="FF0000"/>
                    </a:solidFill>
                    <a:latin typeface="Arial"/>
                  </a:rPr>
                  <a:t>2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53270" y="6058175"/>
                <a:ext cx="1728280" cy="40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41854" y="5495114"/>
                <a:ext cx="2866178" cy="7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prstClr val="white"/>
                    </a:solidFill>
                    <a:latin typeface="Arial"/>
                  </a:rPr>
                  <a:t>~50X reduction in</a:t>
                </a:r>
              </a:p>
              <a:p>
                <a:r>
                  <a:rPr lang="en-US" sz="1200" dirty="0">
                    <a:solidFill>
                      <a:prstClr val="white"/>
                    </a:solidFill>
                    <a:latin typeface="Arial"/>
                  </a:rPr>
                  <a:t>RF  power dissipation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858933" y="4399432"/>
                <a:ext cx="1451681" cy="1050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</a:t>
                </a:r>
                <a:r>
                  <a:rPr lang="en-US" sz="1200" baseline="-250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</a:p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</a:t>
                </a:r>
                <a:r>
                  <a:rPr lang="en-US" sz="1200" baseline="-250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 at </a:t>
                </a:r>
              </a:p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6278" y="4960357"/>
            <a:ext cx="2405322" cy="159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hen_plot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80" y="920750"/>
            <a:ext cx="2290156" cy="180975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00" y="17115"/>
            <a:ext cx="1466850" cy="11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8057276" y="4483100"/>
            <a:ext cx="324724" cy="1079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48730" y="5972178"/>
            <a:ext cx="75487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70050" y="2209800"/>
            <a:ext cx="0" cy="59055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29" name="Picture 28" descr="ASC_data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907" y="585946"/>
            <a:ext cx="2806700" cy="1994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0"/>
            <a:ext cx="6978650" cy="6270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Cooling Technology R&amp;D</a:t>
            </a:r>
            <a:endParaRPr lang="en-US" dirty="0"/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1" y="1923002"/>
            <a:ext cx="1981200" cy="1429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6131" y="558800"/>
            <a:ext cx="2205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</a:rPr>
              <a:t>&gt;20MV/m operation </a:t>
            </a:r>
            <a:br>
              <a:rPr lang="en-US" dirty="0">
                <a:solidFill>
                  <a:srgbClr val="FF0000"/>
                </a:solidFill>
                <a:latin typeface="Arial"/>
              </a:rPr>
            </a:br>
            <a:r>
              <a:rPr lang="en-US" dirty="0">
                <a:solidFill>
                  <a:srgbClr val="FF0000"/>
                </a:solidFill>
                <a:latin typeface="Arial"/>
              </a:rPr>
              <a:t>in up to 5 T B-field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84850" y="1447800"/>
            <a:ext cx="69215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Content Placeholder 5" descr="yt5_9810m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378" y="2587925"/>
            <a:ext cx="3505422" cy="2441275"/>
          </a:xfrm>
          <a:prstGeom prst="rect">
            <a:avLst/>
          </a:prstGeom>
          <a:ln w="25400">
            <a:solidFill>
              <a:srgbClr val="BC0202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3403600" y="2283125"/>
            <a:ext cx="3835400" cy="993475"/>
          </a:xfrm>
          <a:prstGeom prst="roundRect">
            <a:avLst/>
          </a:prstGeom>
          <a:ln>
            <a:solidFill>
              <a:srgbClr val="E3101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E3101C"/>
                </a:solidFill>
              </a:rPr>
              <a:t>MICE 201 MHz RF Module – </a:t>
            </a:r>
            <a:br>
              <a:rPr lang="en-US" sz="1400" b="1" dirty="0" smtClean="0">
                <a:solidFill>
                  <a:srgbClr val="E3101C"/>
                </a:solidFill>
              </a:rPr>
            </a:br>
            <a:r>
              <a:rPr lang="en-US" sz="1400" b="1" i="1" dirty="0" smtClean="0">
                <a:solidFill>
                  <a:srgbClr val="E3101C"/>
                </a:solidFill>
              </a:rPr>
              <a:t>MTA Acceptance Test in B-field Complete</a:t>
            </a:r>
            <a:r>
              <a:rPr lang="en-US" sz="1400" i="1" dirty="0" smtClean="0">
                <a:solidFill>
                  <a:srgbClr val="CCFFCC"/>
                </a:solidFill>
              </a:rPr>
              <a:t/>
            </a:r>
            <a:br>
              <a:rPr lang="en-US" sz="1400" i="1" dirty="0" smtClean="0">
                <a:solidFill>
                  <a:srgbClr val="CCFFCC"/>
                </a:solidFill>
              </a:rPr>
            </a:br>
            <a:r>
              <a:rPr lang="en-US" sz="1400" b="1" dirty="0" smtClean="0"/>
              <a:t>11MV/m </a:t>
            </a:r>
            <a:r>
              <a:rPr lang="en-US" sz="1400" b="1" dirty="0"/>
              <a:t>i</a:t>
            </a:r>
            <a:r>
              <a:rPr lang="en-US" sz="1400" b="1" dirty="0" smtClean="0"/>
              <a:t>n Fringe of 5T Lab-G Solenoid</a:t>
            </a:r>
          </a:p>
          <a:p>
            <a:pPr algn="ctr"/>
            <a:r>
              <a:rPr lang="en-US" sz="1400" b="1" dirty="0" smtClean="0"/>
              <a:t>&lt;4×10</a:t>
            </a:r>
            <a:r>
              <a:rPr lang="en-US" sz="1400" b="1" baseline="30000" dirty="0" smtClean="0"/>
              <a:t>-7</a:t>
            </a:r>
            <a:r>
              <a:rPr lang="en-US" sz="1400" b="1" dirty="0" smtClean="0"/>
              <a:t> Spark Rate (0 observed)</a:t>
            </a:r>
          </a:p>
        </p:txBody>
      </p:sp>
    </p:spTree>
    <p:extLst>
      <p:ext uri="{BB962C8B-B14F-4D97-AF65-F5344CB8AC3E}">
        <p14:creationId xmlns:p14="http://schemas.microsoft.com/office/powerpoint/2010/main" val="198318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U.S. Muon Accelerator Program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Why Neutrino Factories?</a:t>
            </a:r>
            <a:endParaRPr lang="en-US" dirty="0"/>
          </a:p>
          <a:p>
            <a:pPr lvl="1"/>
            <a:r>
              <a:rPr lang="en-US" dirty="0" smtClean="0"/>
              <a:t>Neutrino Factory Concepts</a:t>
            </a:r>
          </a:p>
          <a:p>
            <a:pPr lvl="2"/>
            <a:r>
              <a:rPr lang="en-US" dirty="0" smtClean="0"/>
              <a:t>Short baseline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cs typeface="Symbol" charset="2"/>
              </a:rPr>
              <a:t>STORM</a:t>
            </a:r>
            <a:endParaRPr lang="en-US" dirty="0" smtClean="0">
              <a:cs typeface="Symbol" charset="2"/>
            </a:endParaRPr>
          </a:p>
          <a:p>
            <a:pPr lvl="2"/>
            <a:r>
              <a:rPr lang="en-US" dirty="0" smtClean="0">
                <a:cs typeface="Symbol" charset="2"/>
              </a:rPr>
              <a:t>Long Baseline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</a:t>
            </a:r>
            <a:r>
              <a:rPr lang="en-US" dirty="0" smtClean="0">
                <a:cs typeface="Symbol" charset="2"/>
              </a:rPr>
              <a:t>IDS-NF and </a:t>
            </a:r>
            <a:r>
              <a:rPr lang="en-US" b="1" dirty="0" smtClean="0">
                <a:cs typeface="Symbol" charset="2"/>
              </a:rPr>
              <a:t>NuMAX</a:t>
            </a:r>
          </a:p>
          <a:p>
            <a:endParaRPr lang="en-US" dirty="0" smtClean="0"/>
          </a:p>
          <a:p>
            <a:r>
              <a:rPr lang="en-US" dirty="0" smtClean="0"/>
              <a:t>Going Beyond a Neutrino Factory Facility</a:t>
            </a:r>
          </a:p>
          <a:p>
            <a:pPr lvl="1"/>
            <a:r>
              <a:rPr lang="en-US" dirty="0" smtClean="0"/>
              <a:t>Possibilities for a future Muon Collider Capability</a:t>
            </a:r>
          </a:p>
          <a:p>
            <a:pPr lvl="1"/>
            <a:r>
              <a:rPr lang="en-US" dirty="0" smtClean="0"/>
              <a:t>Higgs Factory to &gt;5 TeV</a:t>
            </a:r>
          </a:p>
          <a:p>
            <a:pPr lvl="1"/>
            <a:endParaRPr lang="en-US" dirty="0"/>
          </a:p>
          <a:p>
            <a:pPr marL="228600" lvl="1">
              <a:buFont typeface="Arial"/>
              <a:buChar char="•"/>
            </a:pPr>
            <a:r>
              <a:rPr lang="en-US" sz="2600" dirty="0" smtClean="0"/>
              <a:t>Key Accomplishments of the  MAP </a:t>
            </a:r>
            <a:r>
              <a:rPr lang="en-US" sz="2600" dirty="0"/>
              <a:t>R&amp;D </a:t>
            </a:r>
            <a:r>
              <a:rPr lang="en-US" sz="2600" dirty="0" smtClean="0"/>
              <a:t>Effort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Conclusion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943600" y="1828800"/>
            <a:ext cx="3048000" cy="1295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show highlights from ~50 MAP-related contributions to this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1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0"/>
            <a:ext cx="8064500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Cooling Technology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609600"/>
            <a:ext cx="8921750" cy="6248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Cooling Technology Status</a:t>
            </a:r>
          </a:p>
          <a:p>
            <a:pPr lvl="1"/>
            <a:r>
              <a:rPr lang="en-US" dirty="0" smtClean="0"/>
              <a:t>Magnets</a:t>
            </a:r>
          </a:p>
          <a:p>
            <a:pPr lvl="2"/>
            <a:r>
              <a:rPr lang="en-US" dirty="0" smtClean="0">
                <a:solidFill>
                  <a:srgbClr val="CCFFCC"/>
                </a:solidFill>
              </a:rPr>
              <a:t>MAP Initial Baseline Selection process has yielded 6D cooling baselines that do </a:t>
            </a:r>
            <a:r>
              <a:rPr lang="en-US" b="1" i="1" dirty="0" smtClean="0">
                <a:solidFill>
                  <a:srgbClr val="CCFFCC"/>
                </a:solidFill>
              </a:rPr>
              <a:t>not</a:t>
            </a:r>
            <a:r>
              <a:rPr lang="en-US" dirty="0" smtClean="0">
                <a:solidFill>
                  <a:srgbClr val="CCFFCC"/>
                </a:solidFill>
              </a:rPr>
              <a:t> require HTS magnets</a:t>
            </a:r>
          </a:p>
          <a:p>
            <a:pPr lvl="2"/>
            <a:r>
              <a:rPr lang="en-US" dirty="0" smtClean="0">
                <a:solidFill>
                  <a:srgbClr val="CCFFCC"/>
                </a:solidFill>
              </a:rPr>
              <a:t>HTS Solenoids may be required as part of a higher performance 6D Cooling Channel and for parts of the Final Cooling Channel</a:t>
            </a:r>
          </a:p>
          <a:p>
            <a:pPr lvl="1"/>
            <a:r>
              <a:rPr lang="en-US" dirty="0" smtClean="0"/>
              <a:t>RF Cavities</a:t>
            </a:r>
          </a:p>
          <a:p>
            <a:pPr lvl="2"/>
            <a:r>
              <a:rPr lang="en-US" dirty="0" smtClean="0"/>
              <a:t>The </a:t>
            </a:r>
            <a:r>
              <a:rPr lang="en-US" i="1" dirty="0" smtClean="0">
                <a:solidFill>
                  <a:srgbClr val="FFFF00"/>
                </a:solidFill>
              </a:rPr>
              <a:t>successful test in magnetic field </a:t>
            </a:r>
            <a:r>
              <a:rPr lang="en-US" dirty="0" smtClean="0"/>
              <a:t>of the MICE RF Module Prototype demonstrates</a:t>
            </a:r>
          </a:p>
          <a:p>
            <a:pPr lvl="3"/>
            <a:r>
              <a:rPr lang="en-US" dirty="0" smtClean="0">
                <a:solidFill>
                  <a:srgbClr val="CCFFCC"/>
                </a:solidFill>
              </a:rPr>
              <a:t>The importance of surface preparation</a:t>
            </a:r>
          </a:p>
          <a:p>
            <a:pPr lvl="3"/>
            <a:r>
              <a:rPr lang="en-US" dirty="0" smtClean="0">
                <a:solidFill>
                  <a:srgbClr val="CCFFCC"/>
                </a:solidFill>
              </a:rPr>
              <a:t>The importance of detailed simulation in magnetic field as part of the design process</a:t>
            </a:r>
          </a:p>
          <a:p>
            <a:pPr lvl="2"/>
            <a:r>
              <a:rPr lang="en-US" dirty="0" smtClean="0"/>
              <a:t>High Pressure Gas-Filled RF Cavities provide a </a:t>
            </a:r>
            <a:r>
              <a:rPr lang="en-US" i="1" dirty="0" smtClean="0">
                <a:solidFill>
                  <a:srgbClr val="FFFF00"/>
                </a:solidFill>
              </a:rPr>
              <a:t>demonstrated route to the required gradients with high intensity muon beams</a:t>
            </a:r>
          </a:p>
          <a:p>
            <a:pPr lvl="2"/>
            <a:r>
              <a:rPr lang="en-US" dirty="0" smtClean="0"/>
              <a:t>Recent results with vacuum RF cavities </a:t>
            </a:r>
            <a:br>
              <a:rPr lang="en-US" dirty="0" smtClean="0"/>
            </a:br>
            <a:r>
              <a:rPr lang="en-US" dirty="0" smtClean="0"/>
              <a:t>in magnetic field have shown results </a:t>
            </a:r>
            <a:br>
              <a:rPr lang="en-US" dirty="0" smtClean="0"/>
            </a:br>
            <a:r>
              <a:rPr lang="en-US" dirty="0" smtClean="0"/>
              <a:t>consistent with our physical models</a:t>
            </a:r>
          </a:p>
          <a:p>
            <a:pPr lvl="3"/>
            <a:r>
              <a:rPr lang="en-US" b="1" dirty="0" smtClean="0">
                <a:solidFill>
                  <a:srgbClr val="FF0000"/>
                </a:solidFill>
              </a:rPr>
              <a:t>805 MHz “Modular” Cavity: 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i="1" dirty="0" smtClean="0">
                <a:solidFill>
                  <a:srgbClr val="CCFFCC"/>
                </a:solidFill>
              </a:rPr>
              <a:t>A test vehicle to characterize breakdown </a:t>
            </a:r>
            <a:br>
              <a:rPr lang="en-US" i="1" dirty="0" smtClean="0">
                <a:solidFill>
                  <a:srgbClr val="CCFFCC"/>
                </a:solidFill>
              </a:rPr>
            </a:br>
            <a:r>
              <a:rPr lang="en-US" i="1" dirty="0" smtClean="0">
                <a:solidFill>
                  <a:srgbClr val="CCFFCC"/>
                </a:solidFill>
              </a:rPr>
              <a:t>effects in vacuum cavities</a:t>
            </a:r>
          </a:p>
          <a:p>
            <a:pPr lvl="4"/>
            <a:r>
              <a:rPr lang="en-US" dirty="0" smtClean="0"/>
              <a:t>SCRF-style surface preparation</a:t>
            </a:r>
          </a:p>
          <a:p>
            <a:pPr lvl="4"/>
            <a:r>
              <a:rPr lang="en-US" dirty="0"/>
              <a:t>D</a:t>
            </a:r>
            <a:r>
              <a:rPr lang="en-US" dirty="0" smtClean="0"/>
              <a:t>esign optimized for use in magnetic field</a:t>
            </a:r>
          </a:p>
          <a:p>
            <a:pPr lvl="4"/>
            <a:r>
              <a:rPr lang="en-US" dirty="0" smtClean="0"/>
              <a:t>Data-taking has begun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lvl="4"/>
            <a:endParaRPr lang="en-US" dirty="0" smtClean="0"/>
          </a:p>
          <a:p>
            <a:pPr marL="0" indent="0">
              <a:buNone/>
            </a:pPr>
            <a:r>
              <a:rPr lang="en-US" sz="2600" i="1" dirty="0" smtClean="0">
                <a:solidFill>
                  <a:srgbClr val="CCFFCC"/>
                </a:solidFill>
              </a:rPr>
              <a:t>The MAP Feasibility Assessment aimed to provide a full 6D</a:t>
            </a:r>
            <a:br>
              <a:rPr lang="en-US" sz="2600" i="1" dirty="0" smtClean="0">
                <a:solidFill>
                  <a:srgbClr val="CCFFCC"/>
                </a:solidFill>
              </a:rPr>
            </a:br>
            <a:r>
              <a:rPr lang="en-US" sz="2600" i="1" dirty="0" smtClean="0">
                <a:solidFill>
                  <a:srgbClr val="CCFFCC"/>
                </a:solidFill>
              </a:rPr>
              <a:t>cell prototype for testing at high beam intensity in the MTA</a:t>
            </a:r>
          </a:p>
          <a:p>
            <a:pPr lvl="4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48" t="4354" b="4354"/>
          <a:stretch/>
        </p:blipFill>
        <p:spPr>
          <a:xfrm>
            <a:off x="4800600" y="3478741"/>
            <a:ext cx="2354791" cy="2122470"/>
          </a:xfrm>
          <a:prstGeom prst="rect">
            <a:avLst/>
          </a:prstGeom>
        </p:spPr>
      </p:pic>
      <p:pic>
        <p:nvPicPr>
          <p:cNvPr id="9" name="Picture 8" descr="i5_27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3451577"/>
            <a:ext cx="2040467" cy="27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1900" y="3581400"/>
            <a:ext cx="9005900" cy="3276600"/>
            <a:chOff x="61900" y="3581400"/>
            <a:chExt cx="9005900" cy="32766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00" y="3581400"/>
              <a:ext cx="9005900" cy="29945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67000" y="6211669"/>
              <a:ext cx="3733800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Demonstration of Muon Ionization Cooling (Re-baseline)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3671" y="3983106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US</a:t>
              </a:r>
              <a:endParaRPr lang="en-US" dirty="0">
                <a:solidFill>
                  <a:srgbClr val="E3101C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38800" y="3991112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US</a:t>
              </a:r>
              <a:endParaRPr lang="en-US" dirty="0">
                <a:solidFill>
                  <a:srgbClr val="E3101C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95271" y="3806446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UK</a:t>
              </a:r>
              <a:endParaRPr lang="en-US" dirty="0">
                <a:solidFill>
                  <a:srgbClr val="E3101C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81475" y="3611252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UK</a:t>
              </a:r>
              <a:endParaRPr lang="en-US" dirty="0">
                <a:solidFill>
                  <a:srgbClr val="E3101C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-76200"/>
            <a:ext cx="8064500" cy="6175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MICE Demonstration @ RAL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09600"/>
            <a:ext cx="9067799" cy="2953594"/>
            <a:chOff x="0" y="685176"/>
            <a:chExt cx="9067799" cy="2953594"/>
          </a:xfrm>
        </p:grpSpPr>
        <p:pic>
          <p:nvPicPr>
            <p:cNvPr id="12" name="Picture 11" descr="PRY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1474" y="685800"/>
              <a:ext cx="3986325" cy="29529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t="241" r="1113" b="2035"/>
            <a:stretch/>
          </p:blipFill>
          <p:spPr>
            <a:xfrm>
              <a:off x="76200" y="685176"/>
              <a:ext cx="5097685" cy="295359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10000" y="685800"/>
              <a:ext cx="2019603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MICE Step IV:</a:t>
              </a:r>
            </a:p>
            <a:p>
              <a:pPr algn="ctr"/>
              <a:r>
                <a:rPr lang="en-US" dirty="0" smtClean="0"/>
                <a:t>Study of Absorber</a:t>
              </a:r>
              <a:br>
                <a:rPr lang="en-US" dirty="0" smtClean="0"/>
              </a:br>
              <a:r>
                <a:rPr lang="en-US" dirty="0" smtClean="0"/>
                <a:t>Materials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0" y="685800"/>
              <a:ext cx="124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2015 Data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00200" y="1371600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3101C"/>
                </a:solidFill>
              </a:rPr>
              <a:t>US</a:t>
            </a:r>
            <a:endParaRPr lang="en-US" dirty="0">
              <a:solidFill>
                <a:srgbClr val="E3101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95335" y="1981200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3101C"/>
                </a:solidFill>
              </a:rPr>
              <a:t>US</a:t>
            </a:r>
            <a:endParaRPr lang="en-US" dirty="0">
              <a:solidFill>
                <a:srgbClr val="E3101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8474" y="2165866"/>
            <a:ext cx="90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3101C"/>
                </a:solidFill>
              </a:rPr>
              <a:t>US-UK</a:t>
            </a:r>
            <a:endParaRPr lang="en-US" dirty="0">
              <a:solidFill>
                <a:srgbClr val="E3101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67000" y="3595756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0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MICE Installation/Commissioning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0926"/>
            <a:ext cx="1752600" cy="26828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Integration</a:t>
            </a:r>
            <a:br>
              <a:rPr lang="en-US" sz="1800" dirty="0" smtClean="0"/>
            </a:br>
            <a:r>
              <a:rPr lang="en-US" sz="1800" dirty="0" smtClean="0"/>
              <a:t>and Preliminary Commissioning Underway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Formal start </a:t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en-US" sz="1800" dirty="0" smtClean="0">
                <a:solidFill>
                  <a:srgbClr val="FFFF00"/>
                </a:solidFill>
              </a:rPr>
              <a:t>of Channel Commissioning </a:t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en-US" sz="1800" dirty="0" smtClean="0">
                <a:solidFill>
                  <a:srgbClr val="FFFF00"/>
                </a:solidFill>
              </a:rPr>
              <a:t>in June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32</a:t>
            </a:fld>
            <a:endParaRPr lang="en-US"/>
          </a:p>
        </p:txBody>
      </p:sp>
      <p:pic>
        <p:nvPicPr>
          <p:cNvPr id="7" name="Content Placeholder 6" descr="South-PRY-Installe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399" y="990600"/>
            <a:ext cx="3352801" cy="555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935" y="1009111"/>
            <a:ext cx="4158065" cy="554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2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RL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" y="5063538"/>
            <a:ext cx="6210300" cy="1786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93200" cy="7366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Technology Challenges - Acceleration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3100"/>
            <a:ext cx="9042400" cy="5003800"/>
          </a:xfrm>
        </p:spPr>
        <p:txBody>
          <a:bodyPr>
            <a:normAutofit/>
          </a:bodyPr>
          <a:lstStyle/>
          <a:p>
            <a:r>
              <a:rPr lang="en-GB" sz="3000" dirty="0" err="1"/>
              <a:t>Muons</a:t>
            </a:r>
            <a:r>
              <a:rPr lang="en-GB" sz="3000" dirty="0"/>
              <a:t> require an ultrafast accelerator chain</a:t>
            </a:r>
          </a:p>
          <a:p>
            <a:pPr marL="0" indent="0">
              <a:buNone/>
              <a:tabLst>
                <a:tab pos="338098" algn="l"/>
              </a:tabLst>
            </a:pPr>
            <a:r>
              <a:rPr lang="en-GB" sz="3000" dirty="0">
                <a:latin typeface="Wingdings 3" charset="2"/>
                <a:cs typeface="Wingdings 3" charset="2"/>
              </a:rPr>
              <a:t>	</a:t>
            </a:r>
            <a:r>
              <a:rPr lang="en-GB" sz="3000" dirty="0">
                <a:solidFill>
                  <a:srgbClr val="CCFFCC"/>
                </a:solidFill>
                <a:latin typeface="Wingdings 3" charset="2"/>
                <a:cs typeface="Wingdings 3" charset="2"/>
              </a:rPr>
              <a:t>a</a:t>
            </a:r>
            <a:r>
              <a:rPr lang="en-GB" sz="3000" dirty="0">
                <a:solidFill>
                  <a:srgbClr val="CCFFCC"/>
                </a:solidFill>
                <a:cs typeface="Wingdings 3" charset="2"/>
              </a:rPr>
              <a:t> </a:t>
            </a:r>
            <a:r>
              <a:rPr lang="en-GB" sz="3000" i="1" dirty="0">
                <a:solidFill>
                  <a:srgbClr val="CCFFCC"/>
                </a:solidFill>
                <a:cs typeface="Wingdings 3" charset="2"/>
              </a:rPr>
              <a:t>Beyond the capability of </a:t>
            </a:r>
            <a:r>
              <a:rPr lang="en-GB" sz="3000" i="1" dirty="0" smtClean="0">
                <a:solidFill>
                  <a:srgbClr val="CCFFCC"/>
                </a:solidFill>
                <a:cs typeface="Wingdings 3" charset="2"/>
              </a:rPr>
              <a:t>“standard designs”</a:t>
            </a:r>
            <a:endParaRPr lang="en-GB" sz="1400" dirty="0">
              <a:solidFill>
                <a:srgbClr val="CCFFCC"/>
              </a:solidFill>
            </a:endParaRPr>
          </a:p>
          <a:p>
            <a:r>
              <a:rPr lang="en-GB" sz="2400" dirty="0" smtClean="0"/>
              <a:t>Solutions include:  </a:t>
            </a:r>
            <a:endParaRPr lang="en-GB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7" r="6734"/>
          <a:stretch/>
        </p:blipFill>
        <p:spPr>
          <a:xfrm>
            <a:off x="21012" y="2185062"/>
            <a:ext cx="3438396" cy="30697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1012" y="4791586"/>
            <a:ext cx="1753470" cy="36932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EMMA – FFAG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4400" y="2133600"/>
            <a:ext cx="558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lvl="1" indent="-169863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Superconducting </a:t>
            </a:r>
            <a:r>
              <a:rPr lang="en-GB" sz="2000" dirty="0" err="1" smtClean="0">
                <a:solidFill>
                  <a:prstClr val="white"/>
                </a:solidFill>
                <a:latin typeface="Arial"/>
              </a:rPr>
              <a:t>Linacs</a:t>
            </a:r>
            <a:r>
              <a:rPr lang="en-GB" sz="2000" dirty="0" smtClean="0">
                <a:solidFill>
                  <a:prstClr val="white"/>
                </a:solidFill>
                <a:latin typeface="Arial"/>
              </a:rPr>
              <a:t> (NuMAX choice)</a:t>
            </a:r>
            <a:endParaRPr lang="en-GB" sz="2000" dirty="0">
              <a:solidFill>
                <a:prstClr val="white"/>
              </a:solidFill>
              <a:latin typeface="Arial"/>
            </a:endParaRPr>
          </a:p>
          <a:p>
            <a:pPr marL="169863" lvl="1" indent="-169863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Recirculating Linear Accelerators (RLAs)</a:t>
            </a:r>
          </a:p>
          <a:p>
            <a:pPr marL="169863" lvl="1" indent="-169863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Fixed-Field Alternating-Gradient (FFAG) </a:t>
            </a:r>
            <a:r>
              <a:rPr lang="en-GB" sz="2000" dirty="0" smtClean="0">
                <a:solidFill>
                  <a:prstClr val="white"/>
                </a:solidFill>
                <a:latin typeface="Arial"/>
              </a:rPr>
              <a:t>Rings</a:t>
            </a:r>
            <a:endParaRPr lang="en-GB" sz="2000" dirty="0">
              <a:solidFill>
                <a:prstClr val="white"/>
              </a:solidFill>
              <a:latin typeface="Arial"/>
            </a:endParaRPr>
          </a:p>
          <a:p>
            <a:pPr marL="169863" lvl="1" indent="-169863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Rapid Cycling Synchrotrons (RCS)</a:t>
            </a:r>
          </a:p>
        </p:txBody>
      </p:sp>
      <p:pic>
        <p:nvPicPr>
          <p:cNvPr id="12" name="Picture 11" descr="Figure 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408" y="3440833"/>
            <a:ext cx="3713528" cy="1828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31050" y="3440833"/>
            <a:ext cx="2216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RCS requires 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2 T p-p magnets 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at f = 400 Hz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(U Miss &amp; FNAL)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V="1">
            <a:off x="2937670" y="3748592"/>
            <a:ext cx="0" cy="24608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6248401" y="5394523"/>
            <a:ext cx="287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</a:rPr>
              <a:t>JEMMRLA Proposal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: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</a:rPr>
              <a:t>JLAB Electron Model of 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</a:rPr>
              <a:t>Muon RLA with Multi-pass 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</a:rPr>
              <a:t>Arcs </a:t>
            </a:r>
          </a:p>
        </p:txBody>
      </p:sp>
    </p:spTree>
    <p:extLst>
      <p:ext uri="{BB962C8B-B14F-4D97-AF65-F5344CB8AC3E}">
        <p14:creationId xmlns:p14="http://schemas.microsoft.com/office/powerpoint/2010/main" val="228296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" y="1050926"/>
            <a:ext cx="9074150" cy="5362574"/>
          </a:xfrm>
        </p:spPr>
        <p:txBody>
          <a:bodyPr/>
          <a:lstStyle/>
          <a:p>
            <a:r>
              <a:rPr lang="en-US" dirty="0" smtClean="0"/>
              <a:t>NF:  nuSTORM and NuMAX designs</a:t>
            </a:r>
          </a:p>
          <a:p>
            <a:r>
              <a:rPr lang="en-US" dirty="0" smtClean="0"/>
              <a:t>Collider:  Detailed optics studies for Higgs, 1.5 TeV, </a:t>
            </a:r>
            <a:br>
              <a:rPr lang="en-US" dirty="0" smtClean="0"/>
            </a:br>
            <a:r>
              <a:rPr lang="en-US" dirty="0" smtClean="0"/>
              <a:t>3 TeV and now 6 TeV </a:t>
            </a:r>
            <a:r>
              <a:rPr lang="en-US" dirty="0" err="1" smtClean="0"/>
              <a:t>CoM</a:t>
            </a:r>
            <a:endParaRPr lang="en-US" dirty="0" smtClean="0"/>
          </a:p>
          <a:p>
            <a:pPr lvl="1"/>
            <a:r>
              <a:rPr lang="en-US" dirty="0" smtClean="0"/>
              <a:t>With supporting magnet designs</a:t>
            </a:r>
            <a:br>
              <a:rPr lang="en-US" dirty="0" smtClean="0"/>
            </a:br>
            <a:r>
              <a:rPr lang="en-US" dirty="0" smtClean="0"/>
              <a:t>and background studies</a:t>
            </a:r>
            <a:endParaRPr lang="en-US" dirty="0"/>
          </a:p>
          <a:p>
            <a:pPr lvl="1"/>
            <a:r>
              <a:rPr lang="en-US" dirty="0" smtClean="0"/>
              <a:t>Detector occupancy similar to </a:t>
            </a:r>
            <a:br>
              <a:rPr lang="en-US" dirty="0" smtClean="0"/>
            </a:br>
            <a:r>
              <a:rPr lang="en-US" dirty="0" smtClean="0"/>
              <a:t>that seen in the LHC </a:t>
            </a:r>
            <a:br>
              <a:rPr lang="en-US" dirty="0" smtClean="0"/>
            </a:br>
            <a:r>
              <a:rPr lang="en-US" dirty="0" err="1" smtClean="0"/>
              <a:t>Luminoisty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744" y="3360002"/>
            <a:ext cx="3895106" cy="1440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744" y="2057400"/>
            <a:ext cx="3895106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744" y="4906442"/>
            <a:ext cx="3886638" cy="11895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4584700"/>
            <a:ext cx="3797300" cy="1956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062" y="3797300"/>
            <a:ext cx="1432538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2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6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1"/>
            <a:ext cx="8064500" cy="609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100" y="609600"/>
            <a:ext cx="8921750" cy="5943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Neutrino Factory capabilities offer </a:t>
            </a:r>
            <a:r>
              <a:rPr lang="en-US" dirty="0"/>
              <a:t>a</a:t>
            </a:r>
            <a:r>
              <a:rPr lang="en-US" dirty="0" smtClean="0"/>
              <a:t> precision microscope</a:t>
            </a:r>
            <a:br>
              <a:rPr lang="en-US" dirty="0" smtClean="0"/>
            </a:br>
            <a:r>
              <a:rPr lang="en-US" dirty="0" smtClean="0"/>
              <a:t>that will likely be needed to fully probe the physics of the neutrino sector</a:t>
            </a:r>
          </a:p>
          <a:p>
            <a:endParaRPr lang="en-US" sz="900" dirty="0" smtClean="0"/>
          </a:p>
          <a:p>
            <a:r>
              <a:rPr lang="en-US" dirty="0" smtClean="0"/>
              <a:t>A multi-TeV muon collider may be the only cost-effective route to lepton collider capabilities at energies &gt; 5 TeV</a:t>
            </a:r>
          </a:p>
          <a:p>
            <a:endParaRPr lang="en-US" sz="900" dirty="0" smtClean="0"/>
          </a:p>
          <a:p>
            <a:r>
              <a:rPr lang="en-US" dirty="0" smtClean="0"/>
              <a:t>For the last 3 years US Muon Accelerator Program has pursued options to deploy muon accelerator capabilities </a:t>
            </a:r>
            <a:endParaRPr lang="en-US" dirty="0"/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Near-term (</a:t>
            </a:r>
            <a:r>
              <a:rPr lang="en-US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solidFill>
                  <a:srgbClr val="CCFFCC"/>
                </a:solidFill>
                <a:cs typeface="Symbol" charset="2"/>
              </a:rPr>
              <a:t>STORM</a:t>
            </a:r>
            <a:r>
              <a:rPr lang="en-US" dirty="0" smtClean="0">
                <a:solidFill>
                  <a:srgbClr val="CCFFCC"/>
                </a:solidFill>
                <a:cs typeface="Symbol" charset="2"/>
              </a:rPr>
              <a:t>) </a:t>
            </a:r>
            <a:endParaRPr lang="en-US" dirty="0">
              <a:solidFill>
                <a:srgbClr val="CCFFCC"/>
              </a:solidFill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CCFFCC"/>
                </a:solidFill>
                <a:cs typeface="Symbol" charset="2"/>
              </a:rPr>
              <a:t>Mid-term (NuMAX) 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  <a:cs typeface="Symbol" charset="2"/>
              </a:rPr>
              <a:t>Long-term: a muon collider capability that would build on the NF complex</a:t>
            </a:r>
          </a:p>
          <a:p>
            <a:pPr marL="228600" lvl="1" indent="0">
              <a:buNone/>
            </a:pPr>
            <a:r>
              <a:rPr lang="en-US" sz="2800" dirty="0" smtClean="0">
                <a:solidFill>
                  <a:srgbClr val="FFFFFF"/>
                </a:solidFill>
                <a:cs typeface="Symbol" charset="2"/>
              </a:rPr>
              <a:t>and key technical hurdles have been addressed.  </a:t>
            </a:r>
            <a:r>
              <a:rPr lang="en-US" dirty="0" smtClean="0">
                <a:solidFill>
                  <a:srgbClr val="CCFFCC"/>
                </a:solidFill>
                <a:cs typeface="Symbol" charset="2"/>
              </a:rPr>
              <a:t/>
            </a:r>
            <a:br>
              <a:rPr lang="en-US" dirty="0" smtClean="0">
                <a:solidFill>
                  <a:srgbClr val="CCFFCC"/>
                </a:solidFill>
                <a:cs typeface="Symbol" charset="2"/>
              </a:rPr>
            </a:br>
            <a:endParaRPr lang="en-US" sz="900" dirty="0">
              <a:solidFill>
                <a:srgbClr val="CCFFCC"/>
              </a:solidFill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In light of the 2014 P5 recommendations that this directed facility effort no longer fits within the budget-constrained US research portfolio, the US effort is entering a ramp-down phase</a:t>
            </a:r>
          </a:p>
          <a:p>
            <a:endParaRPr lang="en-US" sz="900" dirty="0" smtClean="0"/>
          </a:p>
          <a:p>
            <a:pPr marL="0" indent="0" algn="ctr">
              <a:buNone/>
            </a:pPr>
            <a:r>
              <a:rPr lang="en-US" i="1" dirty="0" smtClean="0">
                <a:solidFill>
                  <a:srgbClr val="FFFF00"/>
                </a:solidFill>
                <a:cs typeface="Symbol" charset="2"/>
              </a:rPr>
              <a:t>Nevertheless, muon accelerator capabilities offer unique potential for the future of high energy physics research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5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U.S. Muon Accelerator Program 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50925"/>
            <a:ext cx="9010650" cy="536257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The US Muon Accelerator Program was </a:t>
            </a:r>
            <a:r>
              <a:rPr lang="en-US" sz="2400" dirty="0" smtClean="0"/>
              <a:t>approved by </a:t>
            </a:r>
            <a:r>
              <a:rPr lang="en-US" sz="2400" dirty="0"/>
              <a:t>DOE-OHEP </a:t>
            </a:r>
            <a:r>
              <a:rPr lang="en-US" sz="2400" dirty="0" smtClean="0"/>
              <a:t>in in 2011, in </a:t>
            </a:r>
            <a:r>
              <a:rPr lang="en-US" sz="2400" dirty="0"/>
              <a:t>response to the 2008 P5 Panel Report Recommendation</a:t>
            </a:r>
            <a:r>
              <a:rPr lang="en-US" sz="2400" dirty="0" smtClean="0"/>
              <a:t>:</a:t>
            </a:r>
          </a:p>
          <a:p>
            <a:pPr lvl="1"/>
            <a:r>
              <a:rPr lang="en-US" sz="1900" i="1" dirty="0" smtClean="0">
                <a:solidFill>
                  <a:srgbClr val="CCFFCC"/>
                </a:solidFill>
              </a:rPr>
              <a:t>The </a:t>
            </a:r>
            <a:r>
              <a:rPr lang="en-US" sz="1900" i="1" dirty="0">
                <a:solidFill>
                  <a:srgbClr val="CCFFCC"/>
                </a:solidFill>
              </a:rPr>
              <a:t>panel also recommends R&amp;D for alternative accelerator technologies, to permit an informed choice when the lepton collider energy is established</a:t>
            </a:r>
            <a:r>
              <a:rPr lang="en-US" sz="1900" i="1" dirty="0" smtClean="0">
                <a:solidFill>
                  <a:srgbClr val="CCFFCC"/>
                </a:solidFill>
              </a:rPr>
              <a:t>.</a:t>
            </a:r>
          </a:p>
          <a:p>
            <a:r>
              <a:rPr lang="en-US" sz="2400" dirty="0" smtClean="0"/>
              <a:t>That </a:t>
            </a:r>
            <a:r>
              <a:rPr lang="en-US" sz="2400" dirty="0"/>
              <a:t>report specifically noted</a:t>
            </a:r>
            <a:r>
              <a:rPr lang="en-US" sz="2400" dirty="0" smtClean="0"/>
              <a:t>:</a:t>
            </a:r>
          </a:p>
          <a:p>
            <a:pPr lvl="1"/>
            <a:r>
              <a:rPr lang="en-US" sz="1900" i="1" dirty="0" smtClean="0">
                <a:solidFill>
                  <a:srgbClr val="CCFFCC"/>
                </a:solidFill>
              </a:rPr>
              <a:t>Finally</a:t>
            </a:r>
            <a:r>
              <a:rPr lang="en-US" sz="1900" i="1" dirty="0">
                <a:solidFill>
                  <a:srgbClr val="CCFFCC"/>
                </a:solidFill>
              </a:rPr>
              <a:t>, a muon collider may be an effective means to reach multi-TeV energies... </a:t>
            </a:r>
            <a:r>
              <a:rPr lang="en-US" sz="1900" i="1" dirty="0">
                <a:solidFill>
                  <a:srgbClr val="7F7F7F"/>
                </a:solidFill>
              </a:rPr>
              <a:t>Recent studies using a jet of mercury in a strong magnetic field have demonstrated that such a target is capable of surviving a four-megawatt proton beam. This first step toward providing muons is very encouraging. </a:t>
            </a:r>
            <a:r>
              <a:rPr lang="en-US" sz="1900" i="1" u="sng" dirty="0">
                <a:solidFill>
                  <a:srgbClr val="CCFFCC"/>
                </a:solidFill>
              </a:rPr>
              <a:t>The next step is the demonstration of cooling using a combination of ionization energy loss and dispersion in a low-energy, low-frequency acceleration system</a:t>
            </a:r>
            <a:r>
              <a:rPr lang="en-US" sz="1900" i="1" dirty="0">
                <a:solidFill>
                  <a:srgbClr val="CCFFCC"/>
                </a:solidFill>
              </a:rPr>
              <a:t>.</a:t>
            </a:r>
            <a:r>
              <a:rPr lang="en-US" sz="1900" i="1" dirty="0">
                <a:solidFill>
                  <a:srgbClr val="7F7F7F"/>
                </a:solidFill>
              </a:rPr>
              <a:t> Support for R&amp;D for this program has been very limited.  Demonstrating its feasibility or understanding its limitations will require a higher level of support</a:t>
            </a:r>
            <a:r>
              <a:rPr lang="en-US" sz="1800" i="1" dirty="0">
                <a:solidFill>
                  <a:srgbClr val="7F7F7F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In 2012, DOE-OHEP requested development of a detailed plan for a ~6-year program to establish muon accelerator feasibility</a:t>
            </a:r>
          </a:p>
          <a:p>
            <a:pPr lvl="1"/>
            <a:r>
              <a:rPr lang="en-US" sz="1900" i="1" dirty="0" smtClean="0">
                <a:solidFill>
                  <a:srgbClr val="CCFFCC"/>
                </a:solidFill>
              </a:rPr>
              <a:t>A detailed Feasibility Assessment Execution Plan was delivered to DOE-OHEP and endorsed by an OHEP-convened </a:t>
            </a:r>
            <a:r>
              <a:rPr lang="en-US" sz="1900" i="1" dirty="0">
                <a:solidFill>
                  <a:srgbClr val="CCFFCC"/>
                </a:solidFill>
              </a:rPr>
              <a:t>r</a:t>
            </a:r>
            <a:r>
              <a:rPr lang="en-US" sz="1900" i="1" dirty="0" smtClean="0">
                <a:solidFill>
                  <a:srgbClr val="CCFFCC"/>
                </a:solidFill>
              </a:rPr>
              <a:t>eview panel </a:t>
            </a:r>
            <a:r>
              <a:rPr lang="en-US" sz="1900" i="1" dirty="0">
                <a:solidFill>
                  <a:srgbClr val="CCFFCC"/>
                </a:solidFill>
              </a:rPr>
              <a:t>in February 2014</a:t>
            </a:r>
            <a:r>
              <a:rPr lang="en-US" sz="1900" i="1" dirty="0" smtClean="0">
                <a:solidFill>
                  <a:srgbClr val="CCFFCC"/>
                </a:solidFill>
              </a:rPr>
              <a:t>.</a:t>
            </a:r>
            <a:endParaRPr lang="en-US" sz="1900" i="1" dirty="0">
              <a:solidFill>
                <a:srgbClr val="CCFFC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5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U.S. Muon Accelerator Program II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TUPME012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5592"/>
            <a:ext cx="9136987" cy="51466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7800" y="3124200"/>
            <a:ext cx="1611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Long Baseline NF</a:t>
            </a:r>
            <a:endParaRPr lang="en-US" sz="1400" dirty="0"/>
          </a:p>
        </p:txBody>
      </p:sp>
      <p:sp>
        <p:nvSpPr>
          <p:cNvPr id="3" name="Rounded Rectangle 2"/>
          <p:cNvSpPr/>
          <p:nvPr/>
        </p:nvSpPr>
        <p:spPr>
          <a:xfrm>
            <a:off x="1524000" y="6172200"/>
            <a:ext cx="4813300" cy="6191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The program also targeted a </a:t>
            </a:r>
            <a:r>
              <a:rPr lang="en-US" sz="1400" dirty="0" smtClean="0">
                <a:solidFill>
                  <a:srgbClr val="FF0000"/>
                </a:solidFill>
              </a:rPr>
              <a:t>short-baseline NF design </a:t>
            </a:r>
            <a:r>
              <a:rPr lang="en-US" sz="1400" dirty="0" smtClean="0"/>
              <a:t>for precision studies of </a:t>
            </a:r>
            <a:r>
              <a:rPr lang="en-US" sz="1400" dirty="0" err="1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>
                <a:cs typeface="Symbol" charset="2"/>
              </a:rPr>
              <a:t>and the short baseline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>
                <a:cs typeface="Symbol" charset="2"/>
              </a:rPr>
              <a:t> anomalies</a:t>
            </a:r>
            <a:r>
              <a:rPr lang="en-US" sz="1400" dirty="0" smtClean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5183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Neutrino Factories?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0"/>
            <a:ext cx="8064500" cy="512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Critical Issues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8921750" cy="5362574"/>
          </a:xfrm>
        </p:spPr>
        <p:txBody>
          <a:bodyPr>
            <a:normAutofit/>
          </a:bodyPr>
          <a:lstStyle/>
          <a:p>
            <a:r>
              <a:rPr lang="en-US" dirty="0" smtClean="0"/>
              <a:t>What must we understand in the neutrino sector?</a:t>
            </a:r>
          </a:p>
          <a:p>
            <a:pPr lvl="1"/>
            <a:r>
              <a:rPr lang="en-US" sz="20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d</a:t>
            </a:r>
            <a:r>
              <a:rPr lang="en-US" sz="2000" baseline="-25000" dirty="0" err="1" smtClean="0">
                <a:solidFill>
                  <a:srgbClr val="CCFFCC"/>
                </a:solidFill>
                <a:cs typeface="Symbol" charset="2"/>
              </a:rPr>
              <a:t>CP</a:t>
            </a:r>
            <a:r>
              <a:rPr lang="en-US" sz="2000" dirty="0" smtClean="0">
                <a:cs typeface="Symbol" charset="2"/>
              </a:rPr>
              <a:t>:  Can this be done with the same </a:t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precision as the quark sector??? </a:t>
            </a:r>
          </a:p>
          <a:p>
            <a:pPr lvl="1"/>
            <a:r>
              <a:rPr lang="en-US" sz="2000" dirty="0" smtClean="0">
                <a:cs typeface="Symbol" charset="2"/>
              </a:rPr>
              <a:t>The 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mass hierarchy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cs typeface="Symbol" charset="2"/>
              </a:rPr>
              <a:t>T</a:t>
            </a:r>
            <a:r>
              <a:rPr lang="en-US" sz="2000" dirty="0" smtClean="0">
                <a:cs typeface="Symbol" charset="2"/>
              </a:rPr>
              <a:t>he value of </a:t>
            </a:r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q</a:t>
            </a:r>
            <a:r>
              <a:rPr lang="en-US" sz="2000" baseline="-25000" dirty="0" smtClean="0">
                <a:solidFill>
                  <a:srgbClr val="CCFFCC"/>
                </a:solidFill>
                <a:cs typeface="Symbol" charset="2"/>
              </a:rPr>
              <a:t>23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-</a:t>
            </a:r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/4</a:t>
            </a:r>
            <a:r>
              <a:rPr lang="en-US" sz="2000" dirty="0" smtClean="0">
                <a:cs typeface="Symbol" charset="2"/>
              </a:rPr>
              <a:t>: +, - or zero?</a:t>
            </a:r>
          </a:p>
          <a:p>
            <a:pPr lvl="1"/>
            <a:r>
              <a:rPr lang="en-US" sz="2000" dirty="0" smtClean="0">
                <a:cs typeface="Symbol" charset="2"/>
              </a:rPr>
              <a:t>Resolve the 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LSND and other short </a:t>
            </a:r>
            <a:br>
              <a:rPr lang="en-US" sz="2000" dirty="0" smtClean="0">
                <a:solidFill>
                  <a:srgbClr val="CCFFCC"/>
                </a:solidFill>
                <a:cs typeface="Symbol" charset="2"/>
              </a:rPr>
            </a:b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baseline experimental anomalies  </a:t>
            </a:r>
          </a:p>
          <a:p>
            <a:pPr lvl="1"/>
            <a:r>
              <a:rPr lang="en-US" sz="2000" i="1" u="sng" dirty="0" smtClean="0">
                <a:solidFill>
                  <a:srgbClr val="CCFFCC"/>
                </a:solidFill>
                <a:cs typeface="Symbol" charset="2"/>
              </a:rPr>
              <a:t>And enable the search for new </a:t>
            </a:r>
            <a:br>
              <a:rPr lang="en-US" sz="2000" i="1" u="sng" dirty="0" smtClean="0">
                <a:solidFill>
                  <a:srgbClr val="CCFFCC"/>
                </a:solidFill>
                <a:cs typeface="Symbol" charset="2"/>
              </a:rPr>
            </a:br>
            <a:r>
              <a:rPr lang="en-US" sz="2000" i="1" u="sng" dirty="0" smtClean="0">
                <a:solidFill>
                  <a:srgbClr val="CCFFCC"/>
                </a:solidFill>
                <a:cs typeface="Symbol" charset="2"/>
              </a:rPr>
              <a:t>physics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656" y="1022091"/>
            <a:ext cx="4435943" cy="2346326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4" r="-192"/>
          <a:stretch/>
        </p:blipFill>
        <p:spPr>
          <a:xfrm>
            <a:off x="4672584" y="3368416"/>
            <a:ext cx="4461343" cy="31085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1" y="6096000"/>
            <a:ext cx="3581399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GLoBES</a:t>
            </a:r>
            <a:r>
              <a:rPr lang="en-US" sz="1400" dirty="0" smtClean="0"/>
              <a:t> Comparison of Potential </a:t>
            </a:r>
            <a:br>
              <a:rPr lang="en-US" sz="1400" dirty="0" smtClean="0"/>
            </a:br>
            <a:r>
              <a:rPr lang="en-US" sz="1400" dirty="0" smtClean="0"/>
              <a:t>Performance of the Various </a:t>
            </a:r>
            <a:br>
              <a:rPr lang="en-US" sz="1400" dirty="0" smtClean="0"/>
            </a:br>
            <a:r>
              <a:rPr lang="en-US" sz="1400" dirty="0" smtClean="0"/>
              <a:t>Advanced Concepts </a:t>
            </a:r>
            <a:r>
              <a:rPr lang="en-US" sz="1400" i="1" dirty="0" smtClean="0"/>
              <a:t>(courtesy P. Huber)</a:t>
            </a:r>
            <a:endParaRPr lang="en-US" sz="1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524000" y="3903133"/>
            <a:ext cx="6553200" cy="982133"/>
            <a:chOff x="1524000" y="4267200"/>
            <a:chExt cx="6553200" cy="982133"/>
          </a:xfrm>
        </p:grpSpPr>
        <p:sp>
          <p:nvSpPr>
            <p:cNvPr id="3" name="Oval 2"/>
            <p:cNvSpPr/>
            <p:nvPr/>
          </p:nvSpPr>
          <p:spPr>
            <a:xfrm>
              <a:off x="6553200" y="4792133"/>
              <a:ext cx="1524000" cy="457200"/>
            </a:xfrm>
            <a:prstGeom prst="ellipse">
              <a:avLst/>
            </a:prstGeom>
            <a:noFill/>
            <a:ln w="190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524000" y="4267200"/>
              <a:ext cx="3081867" cy="6096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Impact of precision short-baseline NF capabilities</a:t>
              </a:r>
              <a:endParaRPr lang="en-US" dirty="0"/>
            </a:p>
          </p:txBody>
        </p:sp>
        <p:cxnSp>
          <p:nvCxnSpPr>
            <p:cNvPr id="14" name="Straight Arrow Connector 13"/>
            <p:cNvCxnSpPr>
              <a:stCxn id="11" idx="3"/>
              <a:endCxn id="3" idx="2"/>
            </p:cNvCxnSpPr>
            <p:nvPr/>
          </p:nvCxnSpPr>
          <p:spPr>
            <a:xfrm>
              <a:off x="4605867" y="4572000"/>
              <a:ext cx="1947333" cy="4487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523999" y="4876800"/>
            <a:ext cx="4724401" cy="914400"/>
            <a:chOff x="1523999" y="4876800"/>
            <a:chExt cx="4724401" cy="914400"/>
          </a:xfrm>
        </p:grpSpPr>
        <p:sp>
          <p:nvSpPr>
            <p:cNvPr id="12" name="Rounded Rectangle 11"/>
            <p:cNvSpPr/>
            <p:nvPr/>
          </p:nvSpPr>
          <p:spPr>
            <a:xfrm>
              <a:off x="1523999" y="5105400"/>
              <a:ext cx="3081867" cy="6858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Impact of precision long-baseline NF capabilities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2" idx="3"/>
            </p:cNvCxnSpPr>
            <p:nvPr/>
          </p:nvCxnSpPr>
          <p:spPr>
            <a:xfrm flipV="1">
              <a:off x="4605866" y="4876800"/>
              <a:ext cx="1109134" cy="5715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3"/>
            </p:cNvCxnSpPr>
            <p:nvPr/>
          </p:nvCxnSpPr>
          <p:spPr>
            <a:xfrm flipV="1">
              <a:off x="4605866" y="5105400"/>
              <a:ext cx="1261534" cy="3429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2" idx="3"/>
            </p:cNvCxnSpPr>
            <p:nvPr/>
          </p:nvCxnSpPr>
          <p:spPr>
            <a:xfrm flipV="1">
              <a:off x="4605866" y="5181600"/>
              <a:ext cx="1642534" cy="2667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042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Microscopes for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latin typeface="+mn-lt"/>
                <a:cs typeface="Symbol" charset="2"/>
              </a:rPr>
              <a:t> Sector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050926"/>
            <a:ext cx="8921750" cy="565467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Superbeam technology will continue to drive initial observations in the coming years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CCFFCC"/>
                </a:solidFill>
              </a:rPr>
              <a:t>However, anomalies and new discoveries will drive our need for precision studies to develop a complete physical understanding</a:t>
            </a:r>
          </a:p>
          <a:p>
            <a:endParaRPr lang="en-US" dirty="0"/>
          </a:p>
          <a:p>
            <a:r>
              <a:rPr lang="en-US" dirty="0" smtClean="0"/>
              <a:t>Neutrino Factory capabilities (both long- and short-baseline) offer the route to </a:t>
            </a:r>
            <a:r>
              <a:rPr lang="en-US" i="1" dirty="0" smtClean="0">
                <a:solidFill>
                  <a:srgbClr val="CCFFCC"/>
                </a:solidFill>
              </a:rPr>
              <a:t>controlled systematics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CCFFCC"/>
                </a:solidFill>
              </a:rPr>
              <a:t>precision measurements</a:t>
            </a:r>
            <a:r>
              <a:rPr lang="en-US" dirty="0" smtClean="0"/>
              <a:t>, which are required to fully elucidate the relevant physics processes</a:t>
            </a:r>
            <a:endParaRPr lang="en-US" dirty="0"/>
          </a:p>
          <a:p>
            <a:pPr marL="0" indent="0">
              <a:buNone/>
            </a:pPr>
            <a:endParaRPr lang="en-US" sz="1900" dirty="0" smtClean="0">
              <a:solidFill>
                <a:srgbClr val="FFFF00"/>
              </a:solidFill>
              <a:latin typeface="Wingdings 3" charset="2"/>
              <a:cs typeface="Wingdings 3" charset="2"/>
            </a:endParaRPr>
          </a:p>
          <a:p>
            <a:pPr marL="0" indent="0">
              <a:buNone/>
            </a:pPr>
            <a:r>
              <a:rPr lang="en-US" sz="3900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3900" dirty="0" smtClean="0">
                <a:solidFill>
                  <a:srgbClr val="FFFF00"/>
                </a:solidFill>
                <a:cs typeface="Wingdings 3" charset="2"/>
              </a:rPr>
              <a:t> </a:t>
            </a:r>
            <a:r>
              <a:rPr lang="en-US" sz="3900" i="1" dirty="0" smtClean="0">
                <a:solidFill>
                  <a:srgbClr val="FFFF00"/>
                </a:solidFill>
                <a:cs typeface="Wingdings 3" charset="2"/>
              </a:rPr>
              <a:t>Precision </a:t>
            </a:r>
            <a:r>
              <a:rPr lang="en-US" sz="3900" i="1" dirty="0">
                <a:solidFill>
                  <a:srgbClr val="FFFF00"/>
                </a:solidFill>
                <a:cs typeface="Wingdings 3" charset="2"/>
              </a:rPr>
              <a:t>M</a:t>
            </a:r>
            <a:r>
              <a:rPr lang="en-US" sz="3900" i="1" dirty="0" smtClean="0">
                <a:solidFill>
                  <a:srgbClr val="FFFF00"/>
                </a:solidFill>
                <a:cs typeface="Wingdings 3" charset="2"/>
              </a:rPr>
              <a:t>icroscopes for the </a:t>
            </a:r>
            <a:r>
              <a:rPr lang="en-US" sz="3900" i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3900" i="1" dirty="0" smtClean="0">
                <a:solidFill>
                  <a:srgbClr val="FFFF00"/>
                </a:solidFill>
                <a:cs typeface="Symbol" charset="2"/>
              </a:rPr>
              <a:t> sector</a:t>
            </a:r>
            <a:endParaRPr lang="en-US" sz="3900" i="1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2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Neutrino Factory Development Under MAP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100" y="939166"/>
            <a:ext cx="8921750" cy="56140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Short Baseline NF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nuSTORM</a:t>
            </a:r>
          </a:p>
          <a:p>
            <a:pPr lvl="2"/>
            <a:r>
              <a:rPr lang="en-US" sz="2100" dirty="0"/>
              <a:t>D</a:t>
            </a:r>
            <a:r>
              <a:rPr lang="en-US" sz="2100" dirty="0" smtClean="0"/>
              <a:t>efinitive measurement of sterile neutrinos</a:t>
            </a:r>
          </a:p>
          <a:p>
            <a:pPr lvl="2"/>
            <a:r>
              <a:rPr lang="en-US" sz="2100" dirty="0" smtClean="0"/>
              <a:t>Precision </a:t>
            </a:r>
            <a:r>
              <a:rPr lang="en-US" sz="2100" dirty="0" smtClean="0">
                <a:latin typeface="Symbol" charset="2"/>
                <a:cs typeface="Symbol" charset="2"/>
              </a:rPr>
              <a:t>n</a:t>
            </a:r>
            <a:r>
              <a:rPr lang="en-US" sz="2100" baseline="-25000" dirty="0" smtClean="0">
                <a:cs typeface="Symbol" charset="2"/>
              </a:rPr>
              <a:t>e</a:t>
            </a:r>
            <a:r>
              <a:rPr lang="en-US" sz="2100" dirty="0" smtClean="0">
                <a:cs typeface="Symbol" charset="2"/>
              </a:rPr>
              <a:t> cross-section measurements (systematics issue for long baseline </a:t>
            </a:r>
            <a:r>
              <a:rPr lang="en-US" sz="2100" dirty="0" err="1" smtClean="0">
                <a:cs typeface="Symbol" charset="2"/>
              </a:rPr>
              <a:t>SuperBeam</a:t>
            </a:r>
            <a:r>
              <a:rPr lang="en-US" sz="2100" dirty="0" smtClean="0">
                <a:cs typeface="Symbol" charset="2"/>
              </a:rPr>
              <a:t> experiments)</a:t>
            </a:r>
          </a:p>
          <a:p>
            <a:pPr lvl="2"/>
            <a:r>
              <a:rPr lang="en-US" sz="2100" dirty="0">
                <a:cs typeface="Symbol" charset="2"/>
              </a:rPr>
              <a:t>W</a:t>
            </a:r>
            <a:r>
              <a:rPr lang="en-US" sz="2100" dirty="0" smtClean="0">
                <a:cs typeface="Symbol" charset="2"/>
              </a:rPr>
              <a:t>ould serve as an HEP muon accelerator proving ground…</a:t>
            </a:r>
            <a:endParaRPr lang="en-US" sz="2100" dirty="0" smtClean="0"/>
          </a:p>
          <a:p>
            <a:pPr lvl="1"/>
            <a:endParaRPr lang="en-US" dirty="0"/>
          </a:p>
          <a:p>
            <a:r>
              <a:rPr lang="en-US" dirty="0" smtClean="0"/>
              <a:t>Long Baseline NF with a Magnetized Detector</a:t>
            </a:r>
          </a:p>
          <a:p>
            <a:pPr lvl="1"/>
            <a:r>
              <a:rPr lang="en-US" dirty="0" smtClean="0"/>
              <a:t>IDS-NF (International Design Study for a Neutrino Factory)</a:t>
            </a:r>
          </a:p>
          <a:p>
            <a:pPr lvl="2"/>
            <a:r>
              <a:rPr lang="en-US" sz="2100" dirty="0" smtClean="0"/>
              <a:t>10 GeV muon storage ring optimized for 1500-2500km baselines</a:t>
            </a:r>
          </a:p>
          <a:p>
            <a:pPr lvl="2"/>
            <a:r>
              <a:rPr lang="en-US" sz="2100" dirty="0" smtClean="0"/>
              <a:t>“Generic” design (</a:t>
            </a:r>
            <a:r>
              <a:rPr lang="en-US" sz="2100" dirty="0" err="1" smtClean="0"/>
              <a:t>ie</a:t>
            </a:r>
            <a:r>
              <a:rPr lang="en-US" sz="2100" dirty="0" smtClean="0"/>
              <a:t>, not site-specific)</a:t>
            </a:r>
          </a:p>
          <a:p>
            <a:pPr lvl="2"/>
            <a:endParaRPr lang="en-US" sz="1100" dirty="0" smtClean="0"/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NuMAX 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FF00"/>
                </a:solidFill>
              </a:rPr>
              <a:t>N</a:t>
            </a:r>
            <a:r>
              <a:rPr lang="en-US" dirty="0" smtClean="0"/>
              <a:t>e</a:t>
            </a:r>
            <a:r>
              <a:rPr lang="en-US" dirty="0" smtClean="0">
                <a:solidFill>
                  <a:srgbClr val="FFFF00"/>
                </a:solidFill>
              </a:rPr>
              <a:t>u</a:t>
            </a:r>
            <a:r>
              <a:rPr lang="en-US" dirty="0" smtClean="0"/>
              <a:t>trinos from a </a:t>
            </a:r>
            <a:r>
              <a:rPr lang="en-US" dirty="0" smtClean="0">
                <a:solidFill>
                  <a:srgbClr val="FFFF00"/>
                </a:solidFill>
              </a:rPr>
              <a:t>M</a:t>
            </a:r>
            <a:r>
              <a:rPr lang="en-US" dirty="0" smtClean="0"/>
              <a:t>uon 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/>
              <a:t>ccelerator </a:t>
            </a:r>
            <a:r>
              <a:rPr lang="en-US" dirty="0" err="1" smtClean="0"/>
              <a:t>Comple</a:t>
            </a:r>
            <a:r>
              <a:rPr lang="en-US" dirty="0" err="1" smtClean="0">
                <a:solidFill>
                  <a:srgbClr val="FFFF00"/>
                </a:solidFill>
              </a:rPr>
              <a:t>X</a:t>
            </a:r>
            <a:r>
              <a:rPr lang="en-US" dirty="0" smtClean="0"/>
              <a:t>)</a:t>
            </a:r>
          </a:p>
          <a:p>
            <a:pPr lvl="2"/>
            <a:r>
              <a:rPr lang="en-US" sz="2100" dirty="0" smtClean="0"/>
              <a:t>Site-specific:  FNAL </a:t>
            </a:r>
            <a:r>
              <a:rPr lang="en-US" sz="2100" dirty="0" smtClean="0">
                <a:latin typeface="Wingdings 3" charset="2"/>
                <a:cs typeface="Wingdings 3" charset="2"/>
              </a:rPr>
              <a:t>a</a:t>
            </a:r>
            <a:r>
              <a:rPr lang="en-US" sz="2100" dirty="0" smtClean="0">
                <a:cs typeface="Wingdings 3" charset="2"/>
              </a:rPr>
              <a:t> SURF  (1300km baseline)</a:t>
            </a:r>
            <a:endParaRPr lang="en-US" sz="2100" dirty="0" smtClean="0"/>
          </a:p>
          <a:p>
            <a:pPr lvl="2"/>
            <a:r>
              <a:rPr lang="en-US" sz="2100" dirty="0" smtClean="0"/>
              <a:t>4-6 GeV beam energy optimized for CP studies </a:t>
            </a:r>
          </a:p>
          <a:p>
            <a:pPr lvl="3"/>
            <a:r>
              <a:rPr lang="en-US" sz="1900" dirty="0" smtClean="0"/>
              <a:t>Flexibility to allow for other operating energies</a:t>
            </a:r>
          </a:p>
          <a:p>
            <a:pPr lvl="2"/>
            <a:r>
              <a:rPr lang="en-US" sz="2100" dirty="0"/>
              <a:t>C</a:t>
            </a:r>
            <a:r>
              <a:rPr lang="en-US" sz="2100" dirty="0" smtClean="0"/>
              <a:t>an provide an ongoing short baseline measurement option</a:t>
            </a:r>
          </a:p>
          <a:p>
            <a:pPr lvl="2"/>
            <a:r>
              <a:rPr lang="en-US" sz="2100" dirty="0" smtClean="0"/>
              <a:t>Detector options</a:t>
            </a:r>
          </a:p>
          <a:p>
            <a:pPr lvl="3"/>
            <a:r>
              <a:rPr lang="en-US" sz="1900" dirty="0" smtClean="0"/>
              <a:t>Magnetized LAr is the goal</a:t>
            </a:r>
          </a:p>
          <a:p>
            <a:pPr lvl="3"/>
            <a:r>
              <a:rPr lang="en-US" sz="1900" dirty="0" smtClean="0"/>
              <a:t>Magnetized iron provides equivalent CP sensitivities using ~3x the mass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5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FNAL_MAP_R2.potx</Template>
  <TotalTime>32821</TotalTime>
  <Words>1942</Words>
  <Application>Microsoft Macintosh PowerPoint</Application>
  <PresentationFormat>On-screen Show (4:3)</PresentationFormat>
  <Paragraphs>439</Paragraphs>
  <Slides>36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FNAL_MAP_R2</vt:lpstr>
      <vt:lpstr>1_FNAL_MAP_R2</vt:lpstr>
      <vt:lpstr>2_FNAL_MAP_R2</vt:lpstr>
      <vt:lpstr>Equation</vt:lpstr>
      <vt:lpstr>Muon Accelerators: R&amp;D Towards Future Neutrino Factory &amp;  Lepton Collider Capabilities  </vt:lpstr>
      <vt:lpstr>Muon Accelerators for HEP</vt:lpstr>
      <vt:lpstr>Outline</vt:lpstr>
      <vt:lpstr>The U.S. Muon Accelerator Program I</vt:lpstr>
      <vt:lpstr>The U.S. Muon Accelerator Program II</vt:lpstr>
      <vt:lpstr>Why Neutrino Factories?</vt:lpstr>
      <vt:lpstr>The Critical Issues</vt:lpstr>
      <vt:lpstr>Microscopes for the n Sector</vt:lpstr>
      <vt:lpstr>Neutrino Factory Development Under MAP</vt:lpstr>
      <vt:lpstr>nSTORM – the First NF?</vt:lpstr>
      <vt:lpstr>n Beams at nuSTORM</vt:lpstr>
      <vt:lpstr>nuSTORM and dcp Coverage @ DUNE</vt:lpstr>
      <vt:lpstr>nStorm as an R&amp;D platform</vt:lpstr>
      <vt:lpstr>The Long Baseline Neutrino Factory</vt:lpstr>
      <vt:lpstr>The MAP Muon Accelerator Staging Study a NuMAX </vt:lpstr>
      <vt:lpstr>MASS NF Parameters</vt:lpstr>
      <vt:lpstr>PowerPoint Presentation</vt:lpstr>
      <vt:lpstr>Going Beyond Neutrino Factory Capabilities</vt:lpstr>
      <vt:lpstr>Features of the Muon Collider</vt:lpstr>
      <vt:lpstr>Muon Colliders – Efficiency at the multi-TeV scale</vt:lpstr>
      <vt:lpstr>Muon Collider Parameters</vt:lpstr>
      <vt:lpstr>The MAP R&amp;D effort</vt:lpstr>
      <vt:lpstr>Accelerator R&amp;D Effort (U.S. MAP)</vt:lpstr>
      <vt:lpstr>Target &amp; Front End Progress</vt:lpstr>
      <vt:lpstr>Muon Ionization Cooling</vt:lpstr>
      <vt:lpstr>Muon Ionization Cooling (Design)</vt:lpstr>
      <vt:lpstr>Muon Ionization Cooling (Design)</vt:lpstr>
      <vt:lpstr>Muon Ionization Cooling (Design)</vt:lpstr>
      <vt:lpstr>Cooling Technology R&amp;D</vt:lpstr>
      <vt:lpstr>Cooling Technology R&amp;D</vt:lpstr>
      <vt:lpstr>MICE Demonstration @ RAL</vt:lpstr>
      <vt:lpstr>MICE Installation/Commissioning</vt:lpstr>
      <vt:lpstr>Technology Challenges - Acceleration</vt:lpstr>
      <vt:lpstr>Muon Rings</vt:lpstr>
      <vt:lpstr>Conclusion</vt:lpstr>
      <vt:lpstr>Concluding Remarks</vt:lpstr>
    </vt:vector>
  </TitlesOfParts>
  <Manager/>
  <Company>Fermilab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Mark Palmer</dc:creator>
  <cp:keywords/>
  <dc:description/>
  <cp:lastModifiedBy>Mark Palmer</cp:lastModifiedBy>
  <cp:revision>437</cp:revision>
  <cp:lastPrinted>2015-05-08T11:04:37Z</cp:lastPrinted>
  <dcterms:created xsi:type="dcterms:W3CDTF">2012-01-28T14:57:36Z</dcterms:created>
  <dcterms:modified xsi:type="dcterms:W3CDTF">2015-05-08T12:25:47Z</dcterms:modified>
  <cp:category/>
</cp:coreProperties>
</file>