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820" r:id="rId1"/>
  </p:sldMasterIdLst>
  <p:notesMasterIdLst>
    <p:notesMasterId r:id="rId59"/>
  </p:notesMasterIdLst>
  <p:handoutMasterIdLst>
    <p:handoutMasterId r:id="rId60"/>
  </p:handoutMasterIdLst>
  <p:sldIdLst>
    <p:sldId id="496" r:id="rId2"/>
    <p:sldId id="499" r:id="rId3"/>
    <p:sldId id="500" r:id="rId4"/>
    <p:sldId id="560" r:id="rId5"/>
    <p:sldId id="530" r:id="rId6"/>
    <p:sldId id="531" r:id="rId7"/>
    <p:sldId id="532" r:id="rId8"/>
    <p:sldId id="533" r:id="rId9"/>
    <p:sldId id="534" r:id="rId10"/>
    <p:sldId id="535" r:id="rId11"/>
    <p:sldId id="561" r:id="rId12"/>
    <p:sldId id="536" r:id="rId13"/>
    <p:sldId id="537" r:id="rId14"/>
    <p:sldId id="538" r:id="rId15"/>
    <p:sldId id="539" r:id="rId16"/>
    <p:sldId id="540" r:id="rId17"/>
    <p:sldId id="495" r:id="rId18"/>
    <p:sldId id="504" r:id="rId19"/>
    <p:sldId id="505" r:id="rId20"/>
    <p:sldId id="506" r:id="rId21"/>
    <p:sldId id="508" r:id="rId22"/>
    <p:sldId id="509" r:id="rId23"/>
    <p:sldId id="513" r:id="rId24"/>
    <p:sldId id="511" r:id="rId25"/>
    <p:sldId id="512" r:id="rId26"/>
    <p:sldId id="519" r:id="rId27"/>
    <p:sldId id="520" r:id="rId28"/>
    <p:sldId id="522" r:id="rId29"/>
    <p:sldId id="521" r:id="rId30"/>
    <p:sldId id="516" r:id="rId31"/>
    <p:sldId id="524" r:id="rId32"/>
    <p:sldId id="525" r:id="rId33"/>
    <p:sldId id="526" r:id="rId34"/>
    <p:sldId id="523" r:id="rId35"/>
    <p:sldId id="527" r:id="rId36"/>
    <p:sldId id="528" r:id="rId37"/>
    <p:sldId id="529" r:id="rId38"/>
    <p:sldId id="562" r:id="rId39"/>
    <p:sldId id="542" r:id="rId40"/>
    <p:sldId id="543" r:id="rId41"/>
    <p:sldId id="544" r:id="rId42"/>
    <p:sldId id="541" r:id="rId43"/>
    <p:sldId id="545" r:id="rId44"/>
    <p:sldId id="546" r:id="rId45"/>
    <p:sldId id="547" r:id="rId46"/>
    <p:sldId id="548" r:id="rId47"/>
    <p:sldId id="549" r:id="rId48"/>
    <p:sldId id="550" r:id="rId49"/>
    <p:sldId id="551" r:id="rId50"/>
    <p:sldId id="552" r:id="rId51"/>
    <p:sldId id="553" r:id="rId52"/>
    <p:sldId id="554" r:id="rId53"/>
    <p:sldId id="555" r:id="rId54"/>
    <p:sldId id="556" r:id="rId55"/>
    <p:sldId id="557" r:id="rId56"/>
    <p:sldId id="558" r:id="rId57"/>
    <p:sldId id="559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D1FF"/>
    <a:srgbClr val="900410"/>
    <a:srgbClr val="A10101"/>
    <a:srgbClr val="005C00"/>
    <a:srgbClr val="5E0080"/>
    <a:srgbClr val="6E0096"/>
    <a:srgbClr val="FF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4" autoAdjust="0"/>
    <p:restoredTop sz="99665" autoAdjust="0"/>
  </p:normalViewPr>
  <p:slideViewPr>
    <p:cSldViewPr snapToGrid="0">
      <p:cViewPr>
        <p:scale>
          <a:sx n="100" d="100"/>
          <a:sy n="100" d="100"/>
        </p:scale>
        <p:origin x="36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-16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5400"/>
            <a:ext cx="2971800" cy="228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9200"/>
            <a:ext cx="2971800" cy="30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E7F93C5-086E-4C4E-8129-1505E12B20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581400" y="990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3581400" y="1219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3581400" y="1447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3581400" y="1676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3581400" y="1905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3581400" y="2133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3581400" y="2362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3581400" y="2590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>
            <a:off x="3581400" y="2819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>
            <a:off x="3581400" y="3048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3581400" y="3581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>
            <a:off x="3581400" y="3810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3581400" y="4038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3581400" y="4267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>
            <a:off x="3581400" y="4495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3581400" y="4724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>
            <a:off x="3581400" y="4953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6" name="Line 24"/>
          <p:cNvSpPr>
            <a:spLocks noChangeShapeType="1"/>
          </p:cNvSpPr>
          <p:nvPr/>
        </p:nvSpPr>
        <p:spPr bwMode="auto">
          <a:xfrm>
            <a:off x="3581400" y="5181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7" name="Line 25"/>
          <p:cNvSpPr>
            <a:spLocks noChangeShapeType="1"/>
          </p:cNvSpPr>
          <p:nvPr/>
        </p:nvSpPr>
        <p:spPr bwMode="auto">
          <a:xfrm>
            <a:off x="3581400" y="5410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8" name="Line 26"/>
          <p:cNvSpPr>
            <a:spLocks noChangeShapeType="1"/>
          </p:cNvSpPr>
          <p:nvPr/>
        </p:nvSpPr>
        <p:spPr bwMode="auto">
          <a:xfrm>
            <a:off x="3581400" y="5638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1" name="Line 29"/>
          <p:cNvSpPr>
            <a:spLocks noChangeShapeType="1"/>
          </p:cNvSpPr>
          <p:nvPr/>
        </p:nvSpPr>
        <p:spPr bwMode="auto">
          <a:xfrm>
            <a:off x="3581400" y="6248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>
            <a:off x="3581400" y="6477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3" name="Line 31"/>
          <p:cNvSpPr>
            <a:spLocks noChangeShapeType="1"/>
          </p:cNvSpPr>
          <p:nvPr/>
        </p:nvSpPr>
        <p:spPr bwMode="auto">
          <a:xfrm>
            <a:off x="3581400" y="6705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4" name="Line 32"/>
          <p:cNvSpPr>
            <a:spLocks noChangeShapeType="1"/>
          </p:cNvSpPr>
          <p:nvPr/>
        </p:nvSpPr>
        <p:spPr bwMode="auto">
          <a:xfrm>
            <a:off x="3581400" y="6934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5" name="Line 33"/>
          <p:cNvSpPr>
            <a:spLocks noChangeShapeType="1"/>
          </p:cNvSpPr>
          <p:nvPr/>
        </p:nvSpPr>
        <p:spPr bwMode="auto">
          <a:xfrm>
            <a:off x="3581400" y="7162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6" name="Line 34"/>
          <p:cNvSpPr>
            <a:spLocks noChangeShapeType="1"/>
          </p:cNvSpPr>
          <p:nvPr/>
        </p:nvSpPr>
        <p:spPr bwMode="auto">
          <a:xfrm>
            <a:off x="3581400" y="73914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7" name="Line 35"/>
          <p:cNvSpPr>
            <a:spLocks noChangeShapeType="1"/>
          </p:cNvSpPr>
          <p:nvPr/>
        </p:nvSpPr>
        <p:spPr bwMode="auto">
          <a:xfrm>
            <a:off x="3581400" y="7620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8" name="Line 36"/>
          <p:cNvSpPr>
            <a:spLocks noChangeShapeType="1"/>
          </p:cNvSpPr>
          <p:nvPr/>
        </p:nvSpPr>
        <p:spPr bwMode="auto">
          <a:xfrm>
            <a:off x="3581400" y="78486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9" name="Line 37"/>
          <p:cNvSpPr>
            <a:spLocks noChangeShapeType="1"/>
          </p:cNvSpPr>
          <p:nvPr/>
        </p:nvSpPr>
        <p:spPr bwMode="auto">
          <a:xfrm>
            <a:off x="3581400" y="8077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0" name="Line 38"/>
          <p:cNvSpPr>
            <a:spLocks noChangeShapeType="1"/>
          </p:cNvSpPr>
          <p:nvPr/>
        </p:nvSpPr>
        <p:spPr bwMode="auto">
          <a:xfrm>
            <a:off x="3581400" y="83058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1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E096F40-8573-DB48-A26F-1CF59D57E5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4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9E20EF-393B-6042-B1DD-57C88438D04E}" type="slidenum">
              <a:rPr lang="en-US"/>
              <a:pPr/>
              <a:t>21</a:t>
            </a:fld>
            <a:endParaRPr lang="en-US"/>
          </a:p>
        </p:txBody>
      </p:sp>
      <p:sp>
        <p:nvSpPr>
          <p:cNvPr id="147251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25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6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39F3BB-89E4-ED43-8765-2283713B9157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46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8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31E980-2795-1441-B6B7-80B68B600B16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47661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66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6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86FC88-244E-8A4F-8991-E2D9E4A51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84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41920-E5EE-0F41-AD66-11EEDB6CD5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22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DED4A-2F05-1E48-A33F-C6ECFF6639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5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00308-95D0-3E4B-BBD5-E3E0092749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59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DDC54C-2DEF-C745-841D-83398F899C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1BDCA-3C9B-D840-AB60-09E7D13CDAE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23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7237D-F32B-0E41-8ED5-EA1F2826F01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05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7FB25-B5C0-DB43-93AE-F46EFDAEF16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6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391E1-8E15-D445-931C-192B3DCD1A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2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356D4-6B3A-5B4C-B033-5B0E521639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47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CD15F-B4AF-844B-A7B1-EEDE5DF836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89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51816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152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76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15250" y="6581775"/>
            <a:ext cx="838200" cy="1524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42E6B2-4F44-8146-9214-05D2FF84C29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SzPct val="11000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55000"/>
        <a:buFont typeface="Wingdings" charset="0"/>
        <a:buChar char="t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2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oleObject6.bin"/><Relationship Id="rId9" Type="http://schemas.openxmlformats.org/officeDocument/2006/relationships/image" Target="../media/image34.emf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3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400" y="2082800"/>
            <a:ext cx="821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900410"/>
                </a:solidFill>
                <a:latin typeface="Lucida Calligraphy" charset="0"/>
                <a:ea typeface="Lucida Calligraphy" charset="0"/>
                <a:cs typeface="Lucida Calligraphy" charset="0"/>
              </a:rPr>
              <a:t>WIN </a:t>
            </a:r>
            <a:r>
              <a:rPr lang="en-US" sz="5400" smtClean="0">
                <a:solidFill>
                  <a:srgbClr val="900410"/>
                </a:solidFill>
                <a:latin typeface="Lucida Calligraphy" charset="0"/>
                <a:ea typeface="Lucida Calligraphy" charset="0"/>
                <a:cs typeface="Lucida Calligraphy" charset="0"/>
              </a:rPr>
              <a:t>2017 Summary</a:t>
            </a:r>
            <a:endParaRPr lang="en-US" sz="5400" dirty="0">
              <a:solidFill>
                <a:srgbClr val="900410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2300" y="4699000"/>
            <a:ext cx="3086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Boris Kayser</a:t>
            </a:r>
          </a:p>
          <a:p>
            <a:pPr algn="ctr"/>
            <a:r>
              <a:rPr lang="en-US" dirty="0" smtClean="0">
                <a:latin typeface="+mj-lt"/>
              </a:rPr>
              <a:t>UCI</a:t>
            </a:r>
          </a:p>
          <a:p>
            <a:pPr algn="ctr"/>
            <a:r>
              <a:rPr lang="en-US" dirty="0" smtClean="0">
                <a:latin typeface="+mj-lt"/>
              </a:rPr>
              <a:t>June 24, 2017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4483100"/>
            <a:ext cx="2971800" cy="18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4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44000" cy="6379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56400" y="5283200"/>
            <a:ext cx="2286000" cy="92333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5C00"/>
                </a:solidFill>
              </a:rPr>
              <a:t>Wolfgang </a:t>
            </a:r>
            <a:r>
              <a:rPr lang="en-US" sz="2700" dirty="0" err="1" smtClean="0">
                <a:solidFill>
                  <a:srgbClr val="005C00"/>
                </a:solidFill>
              </a:rPr>
              <a:t>Altmannshofer</a:t>
            </a:r>
            <a:endParaRPr lang="en-US" sz="2700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1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612053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2300" y="12700"/>
            <a:ext cx="7772400" cy="762000"/>
          </a:xfrm>
        </p:spPr>
        <p:txBody>
          <a:bodyPr/>
          <a:lstStyle/>
          <a:p>
            <a:r>
              <a:rPr lang="en-US" smtClean="0"/>
              <a:t>Anomalies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5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710602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+mn-lt"/>
                <a:ea typeface="Chalkboard" charset="0"/>
                <a:cs typeface="Chalkboard" charset="0"/>
              </a:rPr>
              <a:t>A variety of anomalous results hint at physics beyond the SM</a:t>
            </a:r>
            <a:r>
              <a:rPr lang="en-US" sz="2400" smtClean="0">
                <a:latin typeface="+mn-lt"/>
                <a:ea typeface="Chalkboard" charset="0"/>
                <a:cs typeface="Chalkboard" charset="0"/>
              </a:rPr>
              <a:t>. </a:t>
            </a:r>
            <a:endParaRPr lang="en-US" sz="2400" dirty="0">
              <a:latin typeface="+mn-lt"/>
              <a:ea typeface="Chalkboard" charset="0"/>
              <a:cs typeface="Chalkboar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1248927"/>
            <a:ext cx="8953500" cy="1687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68800" y="1406559"/>
            <a:ext cx="419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smtClean="0"/>
              <a:t>μ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616700" y="165100"/>
            <a:ext cx="240665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C00"/>
                </a:solidFill>
              </a:rPr>
              <a:t>Satoshi </a:t>
            </a:r>
            <a:r>
              <a:rPr lang="en-US" dirty="0" err="1" smtClean="0">
                <a:solidFill>
                  <a:srgbClr val="005C00"/>
                </a:solidFill>
              </a:rPr>
              <a:t>Mihara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6400" y="36322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EDM</a:t>
            </a:r>
            <a:endParaRPr lang="en-US" sz="2000"/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5194300" y="3832255"/>
            <a:ext cx="0" cy="2000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>
            <a:stCxn id="11" idx="1"/>
          </p:cNvCxnSpPr>
          <p:nvPr/>
        </p:nvCxnSpPr>
        <p:spPr bwMode="auto">
          <a:xfrm flipH="1">
            <a:off x="5194300" y="3832255"/>
            <a:ext cx="2921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7" name="Group 16"/>
          <p:cNvGrpSpPr/>
          <p:nvPr/>
        </p:nvGrpSpPr>
        <p:grpSpPr>
          <a:xfrm>
            <a:off x="82550" y="2918983"/>
            <a:ext cx="8953500" cy="3949514"/>
            <a:chOff x="82550" y="2918983"/>
            <a:chExt cx="8953500" cy="39495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50" y="2918983"/>
              <a:ext cx="8953500" cy="39294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467100" y="6499165"/>
              <a:ext cx="116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precision</a:t>
              </a:r>
              <a:endParaRPr lang="en-US" sz="180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22900" y="3619500"/>
            <a:ext cx="901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EDM</a:t>
            </a:r>
            <a:endParaRPr lang="en-US" sz="2000"/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5194300" y="3819555"/>
            <a:ext cx="0" cy="2127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stCxn id="18" idx="1"/>
          </p:cNvCxnSpPr>
          <p:nvPr/>
        </p:nvCxnSpPr>
        <p:spPr bwMode="auto">
          <a:xfrm flipH="1">
            <a:off x="5194300" y="3819555"/>
            <a:ext cx="228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9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92300" y="1551481"/>
            <a:ext cx="519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+mj-lt"/>
              </a:rPr>
              <a:t>The </a:t>
            </a:r>
            <a:r>
              <a:rPr lang="en-US" sz="4000" smtClean="0">
                <a:solidFill>
                  <a:schemeClr val="tx2"/>
                </a:solidFill>
                <a:latin typeface="+mj-lt"/>
              </a:rPr>
              <a:t>Shrinking Proton</a:t>
            </a:r>
            <a:endParaRPr lang="en-US" sz="40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326181"/>
            <a:ext cx="8775700" cy="20813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100" y="5371956"/>
            <a:ext cx="8166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Does either the muon or the electron know something that the other </a:t>
            </a:r>
            <a:r>
              <a:rPr lang="en-US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lepton doesn’t?</a:t>
            </a:r>
            <a:endParaRPr lang="en-US">
              <a:solidFill>
                <a:srgbClr val="90041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1925" y="4609094"/>
            <a:ext cx="240665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C00"/>
                </a:solidFill>
              </a:rPr>
              <a:t>Satoshi </a:t>
            </a:r>
            <a:r>
              <a:rPr lang="en-US" dirty="0" err="1" smtClean="0">
                <a:solidFill>
                  <a:srgbClr val="005C00"/>
                </a:solidFill>
              </a:rPr>
              <a:t>Mihara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" y="178274"/>
            <a:ext cx="835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μ </a:t>
            </a:r>
            <a:r>
              <a:rPr lang="en-US" dirty="0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to e conversion in a nuclear field will be sought at J-PARC and FNAL.</a:t>
            </a:r>
            <a:r>
              <a:rPr lang="el-GR" dirty="0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 </a:t>
            </a:r>
            <a:endParaRPr lang="en-US" dirty="0">
              <a:solidFill>
                <a:srgbClr val="90041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7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762000"/>
          </a:xfrm>
        </p:spPr>
        <p:txBody>
          <a:bodyPr/>
          <a:lstStyle/>
          <a:p>
            <a:r>
              <a:rPr lang="en-US" dirty="0" smtClean="0"/>
              <a:t>B Decay SM Success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00" y="1816100"/>
            <a:ext cx="9122416" cy="453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9525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00410"/>
                </a:solidFill>
              </a:rPr>
              <a:t>SM quark mixing and CP violation describes many aspects of </a:t>
            </a:r>
            <a:r>
              <a:rPr lang="en-US" smtClean="0">
                <a:solidFill>
                  <a:srgbClr val="900410"/>
                </a:solidFill>
              </a:rPr>
              <a:t>B physics</a:t>
            </a:r>
            <a:r>
              <a:rPr lang="en-US">
                <a:solidFill>
                  <a:srgbClr val="900410"/>
                </a:solidFill>
              </a:rPr>
              <a:t> </a:t>
            </a:r>
            <a:r>
              <a:rPr lang="en-US" smtClean="0">
                <a:solidFill>
                  <a:srgbClr val="900410"/>
                </a:solidFill>
              </a:rPr>
              <a:t>with </a:t>
            </a:r>
            <a:r>
              <a:rPr lang="en-US" dirty="0" smtClean="0">
                <a:solidFill>
                  <a:srgbClr val="900410"/>
                </a:solidFill>
              </a:rPr>
              <a:t>spectacular success!</a:t>
            </a:r>
            <a:endParaRPr lang="en-US" dirty="0">
              <a:solidFill>
                <a:srgbClr val="9004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Physics Anomalies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1308100"/>
            <a:ext cx="7327900" cy="1993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5800" y="3725257"/>
            <a:ext cx="248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900410"/>
                </a:solidFill>
                <a:latin typeface="+mj-lt"/>
              </a:rPr>
              <a:t>New physics?</a:t>
            </a:r>
            <a:endParaRPr lang="en-US">
              <a:solidFill>
                <a:srgbClr val="90041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02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9144000" cy="6290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0350" y="533400"/>
            <a:ext cx="22098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Ben Grinstein</a:t>
            </a:r>
            <a:endParaRPr lang="en-US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upe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04801" y="1538288"/>
            <a:ext cx="7950200" cy="1323439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en-US" sz="8000" dirty="0" smtClean="0">
                <a:solidFill>
                  <a:srgbClr val="FFFFFF"/>
                </a:solidFill>
              </a:rPr>
              <a:t>Neutrino Physics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5200" y="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108700"/>
            <a:ext cx="9144000" cy="7493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87043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5200" y="6019800"/>
            <a:ext cx="294005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5C00"/>
                </a:solidFill>
              </a:rPr>
              <a:t>    Walter Winter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-1260000">
            <a:off x="762000" y="1917700"/>
            <a:ext cx="7791450" cy="1323439"/>
          </a:xfrm>
          <a:prstGeom prst="rect">
            <a:avLst/>
          </a:prstGeom>
          <a:solidFill>
            <a:schemeClr val="bg1"/>
          </a:solidFill>
          <a:ln w="28575">
            <a:solidFill>
              <a:srgbClr val="90041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900410"/>
                </a:solidFill>
              </a:rPr>
              <a:t>Neutrino flavor change (</a:t>
            </a:r>
            <a:r>
              <a:rPr lang="en-US" sz="4000" smtClean="0">
                <a:solidFill>
                  <a:srgbClr val="900410"/>
                </a:solidFill>
              </a:rPr>
              <a:t>oscillation)</a:t>
            </a:r>
            <a:br>
              <a:rPr lang="en-US" sz="4000" smtClean="0">
                <a:solidFill>
                  <a:srgbClr val="900410"/>
                </a:solidFill>
              </a:rPr>
            </a:br>
            <a:r>
              <a:rPr lang="en-US" sz="4000" smtClean="0">
                <a:solidFill>
                  <a:srgbClr val="900410"/>
                </a:solidFill>
              </a:rPr>
              <a:t> implies neutrino mass.</a:t>
            </a:r>
            <a:endParaRPr lang="en-US" sz="4000">
              <a:solidFill>
                <a:srgbClr val="9004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80160-CD1D-BD46-B616-BF8E30D366E2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McDona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2298700"/>
            <a:ext cx="1430021" cy="2022458"/>
          </a:xfrm>
          <a:prstGeom prst="rect">
            <a:avLst/>
          </a:prstGeom>
        </p:spPr>
      </p:pic>
      <p:pic>
        <p:nvPicPr>
          <p:cNvPr id="6" name="Picture 5" descr="Kaji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1" y="2298700"/>
            <a:ext cx="1436768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00" y="25400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A00A6"/>
                </a:solidFill>
              </a:rPr>
              <a:t>The 2015 Nobel Prize in Physics </a:t>
            </a:r>
            <a:r>
              <a:rPr lang="en-US" sz="3600" dirty="0" smtClean="0">
                <a:solidFill>
                  <a:srgbClr val="7A00A6"/>
                </a:solidFill>
              </a:rPr>
              <a:t>went to </a:t>
            </a:r>
            <a:r>
              <a:rPr lang="en-US" sz="3600" b="1" dirty="0" err="1" smtClean="0">
                <a:solidFill>
                  <a:srgbClr val="006C01"/>
                </a:solidFill>
                <a:latin typeface="Chalkboard"/>
                <a:cs typeface="Chalkboard"/>
              </a:rPr>
              <a:t>Takaaki</a:t>
            </a:r>
            <a:r>
              <a:rPr lang="en-US" sz="3600" b="1" dirty="0" smtClean="0">
                <a:solidFill>
                  <a:srgbClr val="006C01"/>
                </a:solidFill>
                <a:latin typeface="Chalkboard"/>
                <a:cs typeface="Chalkboard"/>
              </a:rPr>
              <a:t> </a:t>
            </a:r>
            <a:r>
              <a:rPr lang="en-US" sz="3600" b="1" dirty="0" err="1" smtClean="0">
                <a:solidFill>
                  <a:srgbClr val="006C01"/>
                </a:solidFill>
                <a:latin typeface="Chalkboard"/>
                <a:cs typeface="Chalkboard"/>
              </a:rPr>
              <a:t>Kajita</a:t>
            </a:r>
            <a:r>
              <a:rPr lang="en-US" sz="3600" dirty="0" smtClean="0">
                <a:solidFill>
                  <a:srgbClr val="7A00A6"/>
                </a:solidFill>
              </a:rPr>
              <a:t> and </a:t>
            </a:r>
            <a:r>
              <a:rPr lang="en-US" sz="3600" b="1" dirty="0">
                <a:solidFill>
                  <a:srgbClr val="006C01"/>
                </a:solidFill>
                <a:latin typeface="Chalkboard"/>
                <a:cs typeface="Chalkboard"/>
              </a:rPr>
              <a:t>Art McDonald </a:t>
            </a:r>
            <a:r>
              <a:rPr lang="en-US" sz="3600" dirty="0" smtClean="0">
                <a:solidFill>
                  <a:srgbClr val="7A00A6"/>
                </a:solidFill>
              </a:rPr>
              <a:t/>
            </a:r>
            <a:br>
              <a:rPr lang="en-US" sz="3600" dirty="0" smtClean="0">
                <a:solidFill>
                  <a:srgbClr val="7A00A6"/>
                </a:solidFill>
              </a:rPr>
            </a:br>
            <a:r>
              <a:rPr lang="en-US" sz="3600" dirty="0" smtClean="0">
                <a:solidFill>
                  <a:srgbClr val="7A00A6"/>
                </a:solidFill>
              </a:rPr>
              <a:t>for </a:t>
            </a:r>
            <a:r>
              <a:rPr lang="en-US" sz="3600" dirty="0">
                <a:solidFill>
                  <a:srgbClr val="7A00A6"/>
                </a:solidFill>
              </a:rPr>
              <a:t>the experiments that proved </a:t>
            </a:r>
            <a:r>
              <a:rPr lang="en-US" sz="3600" dirty="0" smtClean="0">
                <a:solidFill>
                  <a:srgbClr val="7A00A6"/>
                </a:solidFill>
              </a:rPr>
              <a:t>flavor change. </a:t>
            </a:r>
            <a:endParaRPr lang="en-US" sz="3600" dirty="0">
              <a:solidFill>
                <a:srgbClr val="7A00A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4686300"/>
            <a:ext cx="8191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The 2016 Breakthrough Prize </a:t>
            </a: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in </a:t>
            </a:r>
            <a:r>
              <a:rPr lang="en-US" sz="3600" dirty="0">
                <a:solidFill>
                  <a:srgbClr val="0000FF"/>
                </a:solidFill>
              </a:rPr>
              <a:t>Fundamental Physics went to these </a:t>
            </a:r>
            <a:r>
              <a:rPr lang="en-US" sz="3600" dirty="0" smtClean="0">
                <a:solidFill>
                  <a:srgbClr val="0000FF"/>
                </a:solidFill>
              </a:rPr>
              <a:t/>
            </a:r>
            <a:br>
              <a:rPr lang="en-US" sz="3600" dirty="0" smtClean="0">
                <a:solidFill>
                  <a:srgbClr val="0000FF"/>
                </a:solidFill>
              </a:rPr>
            </a:br>
            <a:r>
              <a:rPr lang="en-US" sz="3600" dirty="0" smtClean="0">
                <a:solidFill>
                  <a:srgbClr val="0000FF"/>
                </a:solidFill>
              </a:rPr>
              <a:t>two experiments and </a:t>
            </a:r>
            <a:r>
              <a:rPr lang="en-US" sz="3600" dirty="0">
                <a:solidFill>
                  <a:srgbClr val="0000FF"/>
                </a:solidFill>
              </a:rPr>
              <a:t>four </a:t>
            </a:r>
            <a:r>
              <a:rPr lang="en-US" sz="3600" dirty="0" smtClean="0">
                <a:solidFill>
                  <a:srgbClr val="0000FF"/>
                </a:solidFill>
              </a:rPr>
              <a:t>subsequent ones.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200" y="2641600"/>
            <a:ext cx="2298700" cy="1384995"/>
          </a:xfrm>
          <a:prstGeom prst="rect">
            <a:avLst/>
          </a:prstGeom>
          <a:noFill/>
          <a:ln w="38100" cmpd="sng">
            <a:solidFill>
              <a:srgbClr val="90041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00410"/>
                </a:solidFill>
                <a:latin typeface="Chalkboard"/>
                <a:cs typeface="Chalkboard"/>
              </a:rPr>
              <a:t>   Super– </a:t>
            </a:r>
            <a:br>
              <a:rPr lang="en-US" b="1" dirty="0" smtClean="0">
                <a:solidFill>
                  <a:srgbClr val="900410"/>
                </a:solidFill>
                <a:latin typeface="Chalkboard"/>
                <a:cs typeface="Chalkboard"/>
              </a:rPr>
            </a:br>
            <a:r>
              <a:rPr lang="en-US" b="1" dirty="0" err="1" smtClean="0">
                <a:solidFill>
                  <a:srgbClr val="900410"/>
                </a:solidFill>
                <a:latin typeface="Chalkboard"/>
                <a:cs typeface="Chalkboard"/>
              </a:rPr>
              <a:t>Kamiokande</a:t>
            </a:r>
            <a:r>
              <a:rPr lang="en-US" b="1" dirty="0" smtClean="0">
                <a:solidFill>
                  <a:srgbClr val="900410"/>
                </a:solidFill>
                <a:latin typeface="Chalkboard"/>
                <a:cs typeface="Chalkboard"/>
              </a:rPr>
              <a:t>, </a:t>
            </a:r>
          </a:p>
          <a:p>
            <a:r>
              <a:rPr lang="en-US" b="1" dirty="0">
                <a:solidFill>
                  <a:srgbClr val="900410"/>
                </a:solidFill>
                <a:latin typeface="Chalkboard"/>
                <a:cs typeface="Chalkboard"/>
              </a:rPr>
              <a:t> </a:t>
            </a:r>
            <a:r>
              <a:rPr lang="en-US" b="1" dirty="0" smtClean="0">
                <a:solidFill>
                  <a:srgbClr val="900410"/>
                </a:solidFill>
                <a:latin typeface="Chalkboard"/>
                <a:cs typeface="Chalkboard"/>
              </a:rPr>
              <a:t>  Japan</a:t>
            </a:r>
            <a:endParaRPr lang="en-US" b="1" dirty="0">
              <a:solidFill>
                <a:srgbClr val="900410"/>
              </a:solidFill>
              <a:latin typeface="Chalkboard"/>
              <a:cs typeface="Chalkboar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4300" y="2387600"/>
            <a:ext cx="2463800" cy="1815882"/>
          </a:xfrm>
          <a:prstGeom prst="rect">
            <a:avLst/>
          </a:prstGeom>
          <a:noFill/>
          <a:ln w="38100" cmpd="sng">
            <a:solidFill>
              <a:srgbClr val="90041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00410"/>
                </a:solidFill>
                <a:latin typeface="Chalkboard"/>
                <a:cs typeface="Chalkboard"/>
              </a:rPr>
              <a:t> </a:t>
            </a:r>
            <a:r>
              <a:rPr lang="en-US" b="1" dirty="0">
                <a:solidFill>
                  <a:srgbClr val="900410"/>
                </a:solidFill>
                <a:latin typeface="Chalkboard"/>
                <a:cs typeface="Chalkboard"/>
              </a:rPr>
              <a:t> </a:t>
            </a:r>
            <a:r>
              <a:rPr lang="en-US" b="1" dirty="0" smtClean="0">
                <a:solidFill>
                  <a:srgbClr val="900410"/>
                </a:solidFill>
                <a:latin typeface="Chalkboard"/>
                <a:cs typeface="Chalkboard"/>
              </a:rPr>
              <a:t>Sudbury  Neutrino </a:t>
            </a:r>
            <a:r>
              <a:rPr lang="en-US" b="1" dirty="0" err="1" smtClean="0">
                <a:solidFill>
                  <a:srgbClr val="900410"/>
                </a:solidFill>
                <a:latin typeface="Chalkboard"/>
                <a:cs typeface="Chalkboard"/>
              </a:rPr>
              <a:t>Observatory,Canada</a:t>
            </a:r>
            <a:endParaRPr lang="en-US" b="1" dirty="0">
              <a:solidFill>
                <a:srgbClr val="90041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8535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800" y="190500"/>
            <a:ext cx="801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00410"/>
                </a:solidFill>
              </a:rPr>
              <a:t>The University of California at Irvine (UCI)</a:t>
            </a:r>
            <a:br>
              <a:rPr lang="en-US" dirty="0" smtClean="0">
                <a:solidFill>
                  <a:srgbClr val="900410"/>
                </a:solidFill>
              </a:rPr>
            </a:br>
            <a:r>
              <a:rPr lang="en-US" dirty="0" smtClean="0">
                <a:solidFill>
                  <a:srgbClr val="900410"/>
                </a:solidFill>
              </a:rPr>
              <a:t> has contributed a great deal to our field. </a:t>
            </a:r>
            <a:endParaRPr lang="en-US" dirty="0">
              <a:solidFill>
                <a:srgbClr val="90041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81100" y="1638301"/>
            <a:ext cx="7040879" cy="1993899"/>
            <a:chOff x="1066800" y="3416301"/>
            <a:chExt cx="7040879" cy="1993899"/>
          </a:xfrm>
        </p:grpSpPr>
        <p:sp>
          <p:nvSpPr>
            <p:cNvPr id="4" name="TextBox 3"/>
            <p:cNvSpPr txBox="1"/>
            <p:nvPr/>
          </p:nvSpPr>
          <p:spPr>
            <a:xfrm>
              <a:off x="3522979" y="3505309"/>
              <a:ext cx="45847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900410"/>
                  </a:solidFill>
                  <a:latin typeface="Chalkboard" charset="0"/>
                  <a:ea typeface="Chalkboard" charset="0"/>
                  <a:cs typeface="Chalkboard" charset="0"/>
                </a:rPr>
                <a:t>Fred </a:t>
              </a:r>
              <a:r>
                <a:rPr lang="en-US" dirty="0" err="1" smtClean="0">
                  <a:solidFill>
                    <a:srgbClr val="900410"/>
                  </a:solidFill>
                  <a:latin typeface="Chalkboard" charset="0"/>
                  <a:ea typeface="Chalkboard" charset="0"/>
                  <a:cs typeface="Chalkboard" charset="0"/>
                </a:rPr>
                <a:t>Reines</a:t>
              </a:r>
              <a:r>
                <a:rPr lang="en-US" dirty="0"/>
                <a:t> </a:t>
              </a:r>
              <a:r>
                <a:rPr lang="en-US" dirty="0" smtClean="0"/>
                <a:t>and </a:t>
              </a:r>
              <a:r>
                <a:rPr lang="en-US" dirty="0" smtClean="0">
                  <a:latin typeface="Chalkboard" charset="0"/>
                  <a:ea typeface="Chalkboard" charset="0"/>
                  <a:cs typeface="Chalkboard" charset="0"/>
                </a:rPr>
                <a:t>Clyde Cowan</a:t>
              </a:r>
              <a:r>
                <a:rPr lang="en-US" dirty="0" smtClean="0"/>
                <a:t> were the first to detect neutrinos, proving that</a:t>
              </a:r>
              <a:br>
                <a:rPr lang="en-US" dirty="0" smtClean="0"/>
              </a:br>
              <a:r>
                <a:rPr lang="en-US" dirty="0" smtClean="0"/>
                <a:t> they are real.</a:t>
              </a:r>
              <a:r>
                <a:rPr lang="en-US" dirty="0" smtClean="0">
                  <a:latin typeface="Chalkboard" charset="0"/>
                  <a:ea typeface="Chalkboard" charset="0"/>
                  <a:cs typeface="Chalkboard" charset="0"/>
                </a:rPr>
                <a:t> </a:t>
              </a:r>
              <a:endParaRPr lang="en-US" dirty="0">
                <a:latin typeface="Chalkboard" charset="0"/>
                <a:ea typeface="Chalkboard" charset="0"/>
                <a:cs typeface="Chalkboard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3416301"/>
              <a:ext cx="2392679" cy="199389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44500" y="4146584"/>
            <a:ext cx="8242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thank the Local Organizing Committee, especially </a:t>
            </a:r>
            <a:r>
              <a:rPr lang="en-US" dirty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Mu-Chun Chen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Michael </a:t>
            </a:r>
            <a:r>
              <a:rPr lang="en-US" dirty="0" err="1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Smy</a:t>
            </a:r>
            <a:r>
              <a:rPr lang="en-US" dirty="0" smtClean="0"/>
              <a:t>, its Co-Chairs, for the latest UCI contribution, a very interesting workshop.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5769667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 also thank the working group organizers for their</a:t>
            </a:r>
            <a:br>
              <a:rPr lang="en-US" dirty="0" smtClean="0"/>
            </a:br>
            <a:r>
              <a:rPr lang="en-US" dirty="0" smtClean="0"/>
              <a:t> key role,</a:t>
            </a:r>
            <a:r>
              <a:rPr lang="en-US" dirty="0"/>
              <a:t> </a:t>
            </a:r>
            <a:r>
              <a:rPr lang="en-US" dirty="0" smtClean="0"/>
              <a:t>and the speakers for some very fine talks.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4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7FB25-B5C0-DB43-93AE-F46EFDAEF161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605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23200" y="127000"/>
            <a:ext cx="1206500" cy="954107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Alex Sousa</a:t>
            </a:r>
            <a:endParaRPr lang="en-US" dirty="0">
              <a:solidFill>
                <a:srgbClr val="005C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24000" y="1400085"/>
            <a:ext cx="6388100" cy="1584415"/>
            <a:chOff x="1524000" y="1400085"/>
            <a:chExt cx="6388100" cy="1584415"/>
          </a:xfrm>
        </p:grpSpPr>
        <p:sp>
          <p:nvSpPr>
            <p:cNvPr id="6" name="TextBox 5"/>
            <p:cNvSpPr txBox="1"/>
            <p:nvPr/>
          </p:nvSpPr>
          <p:spPr>
            <a:xfrm>
              <a:off x="4203700" y="1400085"/>
              <a:ext cx="1130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mtClean="0"/>
                <a:t>U</a:t>
              </a:r>
              <a:endParaRPr lang="en-US" sz="9600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524000" y="1473200"/>
              <a:ext cx="6388100" cy="1511300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7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504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7490F4-4F67-8347-AAA7-DF7DE044D02F}" type="slidenum">
              <a:rPr lang="en-US"/>
              <a:pPr/>
              <a:t>21</a:t>
            </a:fld>
            <a:endParaRPr lang="en-US"/>
          </a:p>
        </p:txBody>
      </p:sp>
      <p:pic>
        <p:nvPicPr>
          <p:cNvPr id="1471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71491" name="Text Box 3"/>
          <p:cNvSpPr txBox="1">
            <a:spLocks noChangeArrowheads="1"/>
          </p:cNvSpPr>
          <p:nvPr/>
        </p:nvSpPr>
        <p:spPr bwMode="auto">
          <a:xfrm>
            <a:off x="509588" y="2238375"/>
            <a:ext cx="8283575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What We Would Like To Find Out</a:t>
            </a:r>
            <a:endParaRPr lang="en-US" sz="76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20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6947A-241B-F84F-876B-DE00EFBD3A2D}" type="slidenum">
              <a:rPr lang="en-US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45576" name="Text Box 8"/>
          <p:cNvSpPr txBox="1">
            <a:spLocks noChangeArrowheads="1"/>
          </p:cNvSpPr>
          <p:nvPr/>
        </p:nvSpPr>
        <p:spPr bwMode="auto">
          <a:xfrm>
            <a:off x="538163" y="1362075"/>
            <a:ext cx="355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7800" y="550863"/>
            <a:ext cx="8801100" cy="2446337"/>
            <a:chOff x="177800" y="4157663"/>
            <a:chExt cx="8801100" cy="2446337"/>
          </a:xfrm>
        </p:grpSpPr>
        <p:sp>
          <p:nvSpPr>
            <p:cNvPr id="1645580" name="Rectangle 12"/>
            <p:cNvSpPr>
              <a:spLocks noChangeArrowheads="1"/>
            </p:cNvSpPr>
            <p:nvPr/>
          </p:nvSpPr>
          <p:spPr bwMode="auto">
            <a:xfrm>
              <a:off x="200025" y="4157663"/>
              <a:ext cx="8699500" cy="173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buFont typeface="Times" charset="0"/>
                <a:buChar char="•"/>
              </a:pPr>
              <a:r>
                <a:rPr lang="en-US" sz="3600" dirty="0">
                  <a:solidFill>
                    <a:srgbClr val="0000FF"/>
                  </a:solidFill>
                  <a:cs typeface="ＭＳ Ｐゴシック" charset="0"/>
                </a:rPr>
                <a:t>Is the physics behind the masses of neutrinos </a:t>
              </a:r>
              <a:r>
                <a:rPr lang="en-US" sz="3600" dirty="0" smtClean="0">
                  <a:solidFill>
                    <a:srgbClr val="0000FF"/>
                  </a:solidFill>
                  <a:cs typeface="ＭＳ Ｐゴシック" charset="0"/>
                </a:rPr>
                <a:t/>
              </a:r>
              <a:br>
                <a:rPr lang="en-US" sz="3600" dirty="0" smtClean="0">
                  <a:solidFill>
                    <a:srgbClr val="0000FF"/>
                  </a:solidFill>
                  <a:cs typeface="ＭＳ Ｐゴシック" charset="0"/>
                </a:rPr>
              </a:br>
              <a:r>
                <a:rPr lang="en-US" sz="3600" dirty="0" smtClean="0">
                  <a:solidFill>
                    <a:srgbClr val="0000FF"/>
                  </a:solidFill>
                  <a:cs typeface="ＭＳ Ｐゴシック" charset="0"/>
                </a:rPr>
                <a:t>different </a:t>
              </a:r>
              <a:r>
                <a:rPr lang="en-US" sz="3600" dirty="0">
                  <a:solidFill>
                    <a:srgbClr val="0000FF"/>
                  </a:solidFill>
                  <a:cs typeface="ＭＳ Ｐゴシック" charset="0"/>
                </a:rPr>
                <a:t>from that behind the masses </a:t>
              </a:r>
              <a:br>
                <a:rPr lang="en-US" sz="3600" dirty="0">
                  <a:solidFill>
                    <a:srgbClr val="0000FF"/>
                  </a:solidFill>
                  <a:cs typeface="ＭＳ Ｐゴシック" charset="0"/>
                </a:rPr>
              </a:br>
              <a:r>
                <a:rPr lang="en-US" sz="3600" dirty="0">
                  <a:solidFill>
                    <a:srgbClr val="0000FF"/>
                  </a:solidFill>
                  <a:cs typeface="ＭＳ Ｐゴシック" charset="0"/>
                </a:rPr>
                <a:t>of all other known particles?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77800" y="4178300"/>
              <a:ext cx="8801100" cy="24257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868363" y="5873750"/>
              <a:ext cx="72517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Times" charset="0"/>
                <a:buChar char="•"/>
              </a:pPr>
              <a:r>
                <a:rPr lang="en-US" sz="3600" dirty="0">
                  <a:solidFill>
                    <a:srgbClr val="006C01"/>
                  </a:solidFill>
                  <a:cs typeface="ＭＳ Ｐゴシック" charset="0"/>
                </a:rPr>
                <a:t>Are neutrinos their own antiparticles?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60500" y="5534025"/>
            <a:ext cx="7138988" cy="739775"/>
            <a:chOff x="1244600" y="288925"/>
            <a:chExt cx="7138988" cy="739775"/>
          </a:xfrm>
        </p:grpSpPr>
        <p:grpSp>
          <p:nvGrpSpPr>
            <p:cNvPr id="16" name="Group 2"/>
            <p:cNvGrpSpPr>
              <a:grpSpLocks/>
            </p:cNvGrpSpPr>
            <p:nvPr/>
          </p:nvGrpSpPr>
          <p:grpSpPr bwMode="auto">
            <a:xfrm>
              <a:off x="5302250" y="496888"/>
              <a:ext cx="1606550" cy="295275"/>
              <a:chOff x="3179" y="1980"/>
              <a:chExt cx="1012" cy="186"/>
            </a:xfrm>
          </p:grpSpPr>
          <p:grpSp>
            <p:nvGrpSpPr>
              <p:cNvPr id="19" name="Group 4"/>
              <p:cNvGrpSpPr>
                <a:grpSpLocks/>
              </p:cNvGrpSpPr>
              <p:nvPr/>
            </p:nvGrpSpPr>
            <p:grpSpPr bwMode="auto">
              <a:xfrm>
                <a:off x="3179" y="1994"/>
                <a:ext cx="269" cy="172"/>
                <a:chOff x="2168" y="2503"/>
                <a:chExt cx="270" cy="192"/>
              </a:xfrm>
            </p:grpSpPr>
            <p:sp>
              <p:nvSpPr>
                <p:cNvPr id="24" name="Line 5"/>
                <p:cNvSpPr>
                  <a:spLocks noChangeShapeType="1"/>
                </p:cNvSpPr>
                <p:nvPr/>
              </p:nvSpPr>
              <p:spPr bwMode="auto">
                <a:xfrm>
                  <a:off x="2170" y="2695"/>
                  <a:ext cx="263" cy="0"/>
                </a:xfrm>
                <a:prstGeom prst="line">
                  <a:avLst/>
                </a:prstGeom>
                <a:noFill/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cs typeface="ＭＳ Ｐゴシック" charset="0"/>
                  </a:endParaRPr>
                </a:p>
              </p:txBody>
            </p:sp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2168" y="2663"/>
                  <a:ext cx="263" cy="0"/>
                </a:xfrm>
                <a:prstGeom prst="line">
                  <a:avLst/>
                </a:prstGeom>
                <a:noFill/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cs typeface="ＭＳ Ｐゴシック" charset="0"/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2175" y="2503"/>
                  <a:ext cx="263" cy="0"/>
                </a:xfrm>
                <a:prstGeom prst="line">
                  <a:avLst/>
                </a:prstGeom>
                <a:noFill/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cs typeface="ＭＳ Ｐゴシック" charset="0"/>
                  </a:endParaRPr>
                </a:p>
              </p:txBody>
            </p:sp>
          </p:grpSp>
          <p:grpSp>
            <p:nvGrpSpPr>
              <p:cNvPr id="20" name="Group 8"/>
              <p:cNvGrpSpPr>
                <a:grpSpLocks/>
              </p:cNvGrpSpPr>
              <p:nvPr/>
            </p:nvGrpSpPr>
            <p:grpSpPr bwMode="auto">
              <a:xfrm flipV="1">
                <a:off x="3921" y="1980"/>
                <a:ext cx="270" cy="185"/>
                <a:chOff x="2168" y="2503"/>
                <a:chExt cx="270" cy="192"/>
              </a:xfrm>
            </p:grpSpPr>
            <p:sp>
              <p:nvSpPr>
                <p:cNvPr id="21" name="Line 9"/>
                <p:cNvSpPr>
                  <a:spLocks noChangeShapeType="1"/>
                </p:cNvSpPr>
                <p:nvPr/>
              </p:nvSpPr>
              <p:spPr bwMode="auto">
                <a:xfrm>
                  <a:off x="2170" y="2695"/>
                  <a:ext cx="263" cy="0"/>
                </a:xfrm>
                <a:prstGeom prst="line">
                  <a:avLst/>
                </a:prstGeom>
                <a:noFill/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cs typeface="ＭＳ Ｐゴシック" charset="0"/>
                  </a:endParaRPr>
                </a:p>
              </p:txBody>
            </p:sp>
            <p:sp>
              <p:nvSpPr>
                <p:cNvPr id="22" name="Line 10"/>
                <p:cNvSpPr>
                  <a:spLocks noChangeShapeType="1"/>
                </p:cNvSpPr>
                <p:nvPr/>
              </p:nvSpPr>
              <p:spPr bwMode="auto">
                <a:xfrm>
                  <a:off x="2168" y="2663"/>
                  <a:ext cx="263" cy="0"/>
                </a:xfrm>
                <a:prstGeom prst="line">
                  <a:avLst/>
                </a:prstGeom>
                <a:noFill/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cs typeface="ＭＳ Ｐゴシック" charset="0"/>
                  </a:endParaRP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>
                  <a:off x="2175" y="2503"/>
                  <a:ext cx="263" cy="0"/>
                </a:xfrm>
                <a:prstGeom prst="line">
                  <a:avLst/>
                </a:prstGeom>
                <a:noFill/>
                <a:ln w="19050">
                  <a:solidFill>
                    <a:schemeClr val="folHlink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  <a:cs typeface="ＭＳ Ｐゴシック" charset="0"/>
                  </a:endParaRPr>
                </a:p>
              </p:txBody>
            </p:sp>
          </p:grpSp>
        </p:grpSp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1292225" y="288925"/>
              <a:ext cx="7091363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 typeface="Times" charset="0"/>
                <a:buChar char="•"/>
              </a:pPr>
              <a:r>
                <a:rPr lang="en-US" sz="3600" dirty="0">
                  <a:solidFill>
                    <a:srgbClr val="DF0000"/>
                  </a:solidFill>
                  <a:cs typeface="ＭＳ Ｐゴシック" charset="0"/>
                </a:rPr>
                <a:t>Is the spectrum like       or       ?</a:t>
              </a:r>
              <a:endParaRPr lang="en-US" dirty="0">
                <a:solidFill>
                  <a:srgbClr val="DF0000"/>
                </a:solidFill>
                <a:cs typeface="ＭＳ Ｐゴシック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244600" y="292100"/>
              <a:ext cx="6210300" cy="7366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</p:grp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614363" y="3635375"/>
            <a:ext cx="7772400" cy="12287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SzPct val="110000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SzPct val="55000"/>
              <a:buFont typeface="Wingdings" charset="0"/>
              <a:buChar char="t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Clr>
                <a:schemeClr val="accent2"/>
              </a:buClr>
              <a:buFontTx/>
              <a:buChar char="•"/>
            </a:pPr>
            <a:r>
              <a:rPr lang="en-US" sz="3600" dirty="0" smtClean="0">
                <a:solidFill>
                  <a:schemeClr val="accent2"/>
                </a:solidFill>
              </a:rPr>
              <a:t>What is the absolute scale 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of neutrino mass? 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778000" y="3619500"/>
            <a:ext cx="5473700" cy="1295400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500">
              <a:solidFill>
                <a:srgbClr val="0000FF"/>
              </a:solidFill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3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76238" y="1746250"/>
            <a:ext cx="8340725" cy="1936750"/>
            <a:chOff x="350838" y="1276350"/>
            <a:chExt cx="8340725" cy="1936750"/>
          </a:xfrm>
        </p:grpSpPr>
        <p:grpSp>
          <p:nvGrpSpPr>
            <p:cNvPr id="1475596" name="Group 12"/>
            <p:cNvGrpSpPr>
              <a:grpSpLocks/>
            </p:cNvGrpSpPr>
            <p:nvPr/>
          </p:nvGrpSpPr>
          <p:grpSpPr bwMode="auto">
            <a:xfrm>
              <a:off x="350838" y="1276350"/>
              <a:ext cx="8340725" cy="1739900"/>
              <a:chOff x="221" y="2918"/>
              <a:chExt cx="5254" cy="1096"/>
            </a:xfrm>
          </p:grpSpPr>
          <p:sp>
            <p:nvSpPr>
              <p:cNvPr id="1475597" name="Text Box 13"/>
              <p:cNvSpPr txBox="1">
                <a:spLocks noChangeArrowheads="1"/>
              </p:cNvSpPr>
              <p:nvPr/>
            </p:nvSpPr>
            <p:spPr bwMode="auto">
              <a:xfrm>
                <a:off x="221" y="2918"/>
                <a:ext cx="5254" cy="10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Font typeface="Times" charset="0"/>
                  <a:buChar char="•"/>
                </a:pP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  <a:t>Do neutrino interactions </a:t>
                </a:r>
                <a:b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</a:b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  <a:t>violate CP? </a:t>
                </a:r>
                <a:b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</a:b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  <a:t>Is P(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</a:t>
                </a:r>
                <a:r>
                  <a:rPr lang="en-US" sz="3600" baseline="-250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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  <a:t> 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 </a:t>
                </a:r>
                <a:r>
                  <a:rPr lang="en-US" sz="3600" baseline="-250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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)  P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  <a:t>(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</a:t>
                </a:r>
                <a:r>
                  <a:rPr lang="en-US" sz="3600" baseline="-250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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</a:rPr>
                  <a:t> 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 </a:t>
                </a:r>
                <a:r>
                  <a:rPr lang="en-US" sz="3600" baseline="-250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</a:t>
                </a:r>
                <a:r>
                  <a:rPr lang="en-US" sz="3600" dirty="0">
                    <a:solidFill>
                      <a:srgbClr val="0000FF"/>
                    </a:solidFill>
                    <a:cs typeface="ＭＳ Ｐゴシック" charset="0"/>
                    <a:sym typeface="Symbol" charset="0"/>
                  </a:rPr>
                  <a:t>) ?</a:t>
                </a:r>
              </a:p>
            </p:txBody>
          </p:sp>
          <p:sp>
            <p:nvSpPr>
              <p:cNvPr id="1475598" name="Line 14"/>
              <p:cNvSpPr>
                <a:spLocks noChangeShapeType="1"/>
              </p:cNvSpPr>
              <p:nvPr/>
            </p:nvSpPr>
            <p:spPr bwMode="auto">
              <a:xfrm>
                <a:off x="1697" y="3752"/>
                <a:ext cx="128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1475599" name="Line 15"/>
              <p:cNvSpPr>
                <a:spLocks noChangeShapeType="1"/>
              </p:cNvSpPr>
              <p:nvPr/>
            </p:nvSpPr>
            <p:spPr bwMode="auto">
              <a:xfrm>
                <a:off x="2389" y="3751"/>
                <a:ext cx="128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sp>
          <p:nvSpPr>
            <p:cNvPr id="3" name="Rectangle 2"/>
            <p:cNvSpPr/>
            <p:nvPr/>
          </p:nvSpPr>
          <p:spPr bwMode="auto">
            <a:xfrm>
              <a:off x="1625600" y="1320800"/>
              <a:ext cx="5740400" cy="1892300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</p:grp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15250" y="6581775"/>
            <a:ext cx="838200" cy="152400"/>
          </a:xfrm>
        </p:spPr>
        <p:txBody>
          <a:bodyPr/>
          <a:lstStyle/>
          <a:p>
            <a:fld id="{DFCE0FCD-4011-FD42-94D2-6AA803E2E25F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601" y="4449763"/>
            <a:ext cx="8356600" cy="1739900"/>
            <a:chOff x="355601" y="2913063"/>
            <a:chExt cx="8356600" cy="1739900"/>
          </a:xfrm>
        </p:grpSpPr>
        <p:sp>
          <p:nvSpPr>
            <p:cNvPr id="1475601" name="Text Box 17"/>
            <p:cNvSpPr txBox="1">
              <a:spLocks noChangeArrowheads="1"/>
            </p:cNvSpPr>
            <p:nvPr/>
          </p:nvSpPr>
          <p:spPr bwMode="auto">
            <a:xfrm>
              <a:off x="355601" y="2913063"/>
              <a:ext cx="8356600" cy="173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284163" indent="-284163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marL="0" indent="0" algn="ctr">
                <a:spcBef>
                  <a:spcPct val="50000"/>
                </a:spcBef>
                <a:buFont typeface="Times" charset="0"/>
                <a:buChar char="•"/>
              </a:pPr>
              <a:r>
                <a:rPr lang="en-US" sz="3600" dirty="0">
                  <a:solidFill>
                    <a:srgbClr val="008000"/>
                  </a:solidFill>
                  <a:cs typeface="ＭＳ Ｐゴシック" charset="0"/>
                </a:rPr>
                <a:t>Is CP violation involving neutrinos </a:t>
              </a:r>
              <a:r>
                <a:rPr lang="en-US" sz="3600" dirty="0" smtClean="0">
                  <a:solidFill>
                    <a:srgbClr val="008000"/>
                  </a:solidFill>
                  <a:cs typeface="ＭＳ Ｐゴシック" charset="0"/>
                </a:rPr>
                <a:t/>
              </a:r>
              <a:br>
                <a:rPr lang="en-US" sz="3600" dirty="0" smtClean="0">
                  <a:solidFill>
                    <a:srgbClr val="008000"/>
                  </a:solidFill>
                  <a:cs typeface="ＭＳ Ｐゴシック" charset="0"/>
                </a:rPr>
              </a:br>
              <a:r>
                <a:rPr lang="en-US" sz="3600" dirty="0" smtClean="0">
                  <a:solidFill>
                    <a:srgbClr val="008000"/>
                  </a:solidFill>
                  <a:cs typeface="ＭＳ Ｐゴシック" charset="0"/>
                </a:rPr>
                <a:t>the </a:t>
              </a:r>
              <a:r>
                <a:rPr lang="en-US" sz="3600" dirty="0">
                  <a:solidFill>
                    <a:srgbClr val="008000"/>
                  </a:solidFill>
                  <a:cs typeface="ＭＳ Ｐゴシック" charset="0"/>
                </a:rPr>
                <a:t>key to understanding the matter – antimatter asymmetry of the universe?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495300" y="2921000"/>
              <a:ext cx="8102600" cy="1731963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565400" y="457200"/>
            <a:ext cx="3924300" cy="646331"/>
            <a:chOff x="1930400" y="431800"/>
            <a:chExt cx="3924300" cy="646331"/>
          </a:xfrm>
        </p:grpSpPr>
        <p:sp>
          <p:nvSpPr>
            <p:cNvPr id="8" name="TextBox 7"/>
            <p:cNvSpPr txBox="1"/>
            <p:nvPr/>
          </p:nvSpPr>
          <p:spPr>
            <a:xfrm>
              <a:off x="1930400" y="431800"/>
              <a:ext cx="3924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srgbClr val="900410"/>
                  </a:solidFill>
                </a:rPr>
                <a:t>Is </a:t>
              </a:r>
              <a:r>
                <a:rPr lang="el-GR" sz="3600" dirty="0" smtClean="0">
                  <a:solidFill>
                    <a:srgbClr val="900410"/>
                  </a:solidFill>
                </a:rPr>
                <a:t>θ</a:t>
              </a:r>
              <a:r>
                <a:rPr lang="el-GR" sz="3600" baseline="-25000" dirty="0" smtClean="0">
                  <a:solidFill>
                    <a:srgbClr val="900410"/>
                  </a:solidFill>
                </a:rPr>
                <a:t>23</a:t>
              </a:r>
              <a:r>
                <a:rPr lang="el-GR" sz="3600" dirty="0" smtClean="0">
                  <a:solidFill>
                    <a:srgbClr val="900410"/>
                  </a:solidFill>
                </a:rPr>
                <a:t> </a:t>
              </a:r>
              <a:r>
                <a:rPr lang="en-US" sz="3600" dirty="0" smtClean="0">
                  <a:solidFill>
                    <a:srgbClr val="900410"/>
                  </a:solidFill>
                </a:rPr>
                <a:t>maximal?</a:t>
              </a:r>
              <a:endParaRPr lang="en-US" sz="3600" dirty="0">
                <a:solidFill>
                  <a:srgbClr val="90041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260600" y="711200"/>
              <a:ext cx="101600" cy="101600"/>
            </a:xfrm>
            <a:prstGeom prst="ellipse">
              <a:avLst/>
            </a:prstGeom>
            <a:solidFill>
              <a:srgbClr val="90041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7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108200" y="431800"/>
              <a:ext cx="3340100" cy="646331"/>
            </a:xfrm>
            <a:prstGeom prst="rect">
              <a:avLst/>
            </a:prstGeom>
            <a:noFill/>
            <a:ln w="22225" cap="flat" cmpd="sng" algn="ctr">
              <a:solidFill>
                <a:srgbClr val="90041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7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974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E113-C3F2-F747-B370-4499C759A88D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7700" y="2455863"/>
            <a:ext cx="7865760" cy="1824037"/>
            <a:chOff x="647700" y="665163"/>
            <a:chExt cx="7865760" cy="1824037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1058863" y="1236663"/>
              <a:ext cx="6789737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buFont typeface="Times" charset="0"/>
                <a:buChar char="•"/>
              </a:pPr>
              <a:r>
                <a:rPr lang="en-US" sz="3600" dirty="0" smtClean="0">
                  <a:solidFill>
                    <a:srgbClr val="808080"/>
                  </a:solidFill>
                  <a:cs typeface="ＭＳ Ｐゴシック" charset="0"/>
                </a:rPr>
                <a:t>Are there </a:t>
              </a:r>
              <a:r>
                <a:rPr lang="ja-JP" altLang="en-US" sz="3600" dirty="0" smtClean="0">
                  <a:solidFill>
                    <a:srgbClr val="808080"/>
                  </a:solidFill>
                  <a:latin typeface="Arial"/>
                  <a:cs typeface="ＭＳ Ｐゴシック" charset="0"/>
                </a:rPr>
                <a:t>“</a:t>
              </a:r>
              <a:r>
                <a:rPr lang="en-US" sz="3600" dirty="0">
                  <a:solidFill>
                    <a:srgbClr val="808080"/>
                  </a:solidFill>
                  <a:cs typeface="ＭＳ Ｐゴシック" charset="0"/>
                </a:rPr>
                <a:t>sterile</a:t>
              </a:r>
              <a:r>
                <a:rPr lang="ja-JP" altLang="en-US" sz="3600" dirty="0">
                  <a:solidFill>
                    <a:srgbClr val="808080"/>
                  </a:solidFill>
                  <a:latin typeface="Arial"/>
                  <a:cs typeface="ＭＳ Ｐゴシック" charset="0"/>
                </a:rPr>
                <a:t>”</a:t>
              </a:r>
              <a:r>
                <a:rPr lang="en-US" sz="3600" dirty="0">
                  <a:solidFill>
                    <a:srgbClr val="808080"/>
                  </a:solidFill>
                  <a:cs typeface="ＭＳ Ｐゴシック" charset="0"/>
                </a:rPr>
                <a:t> </a:t>
              </a:r>
              <a:r>
                <a:rPr lang="en-US" sz="3600" dirty="0" smtClean="0">
                  <a:solidFill>
                    <a:srgbClr val="808080"/>
                  </a:solidFill>
                  <a:cs typeface="ＭＳ Ｐゴシック" charset="0"/>
                </a:rPr>
                <a:t>neutrinos</a:t>
              </a:r>
              <a:br>
                <a:rPr lang="en-US" sz="3600" dirty="0" smtClean="0">
                  <a:solidFill>
                    <a:srgbClr val="808080"/>
                  </a:solidFill>
                  <a:cs typeface="ＭＳ Ｐゴシック" charset="0"/>
                </a:rPr>
              </a:br>
              <a:r>
                <a:rPr lang="en-US" sz="3600" dirty="0" smtClean="0">
                  <a:solidFill>
                    <a:srgbClr val="808080"/>
                  </a:solidFill>
                  <a:cs typeface="ＭＳ Ｐゴシック" charset="0"/>
                </a:rPr>
                <a:t> that don’t couple to the W or Z?</a:t>
              </a:r>
              <a:endParaRPr lang="en-US" sz="3600" dirty="0">
                <a:solidFill>
                  <a:srgbClr val="808080"/>
                </a:solidFill>
                <a:cs typeface="ＭＳ Ｐゴシック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698500" y="665163"/>
              <a:ext cx="78149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Times" charset="0"/>
                <a:buChar char="•"/>
              </a:pPr>
              <a:r>
                <a:rPr lang="en-US" sz="3600" dirty="0" smtClean="0">
                  <a:solidFill>
                    <a:srgbClr val="5D007F"/>
                  </a:solidFill>
                  <a:cs typeface="ＭＳ Ｐゴシック" charset="0"/>
                </a:rPr>
                <a:t>Are there </a:t>
              </a:r>
              <a:r>
                <a:rPr lang="en-US" sz="3600" b="1" i="1" dirty="0" smtClean="0">
                  <a:solidFill>
                    <a:srgbClr val="5D007F"/>
                  </a:solidFill>
                  <a:cs typeface="ＭＳ Ｐゴシック" charset="0"/>
                </a:rPr>
                <a:t>more</a:t>
              </a:r>
              <a:r>
                <a:rPr lang="en-US" sz="3600" dirty="0" smtClean="0">
                  <a:solidFill>
                    <a:srgbClr val="5D007F"/>
                  </a:solidFill>
                  <a:cs typeface="ＭＳ Ｐゴシック" charset="0"/>
                </a:rPr>
                <a:t> </a:t>
              </a:r>
              <a:r>
                <a:rPr lang="en-US" sz="3600" dirty="0">
                  <a:solidFill>
                    <a:srgbClr val="5D007F"/>
                  </a:solidFill>
                  <a:cs typeface="ＭＳ Ｐゴシック" charset="0"/>
                </a:rPr>
                <a:t>than 3 mass </a:t>
              </a:r>
              <a:r>
                <a:rPr lang="en-US" sz="3600" dirty="0" err="1" smtClean="0">
                  <a:solidFill>
                    <a:srgbClr val="5D007F"/>
                  </a:solidFill>
                  <a:cs typeface="ＭＳ Ｐゴシック" charset="0"/>
                </a:rPr>
                <a:t>eigenstates</a:t>
              </a:r>
              <a:r>
                <a:rPr lang="en-US" sz="3600" dirty="0">
                  <a:solidFill>
                    <a:srgbClr val="5D007F"/>
                  </a:solidFill>
                  <a:cs typeface="ＭＳ Ｐゴシック" charset="0"/>
                </a:rPr>
                <a:t>?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647700" y="711200"/>
              <a:ext cx="7810500" cy="17780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8863" y="5016500"/>
            <a:ext cx="6983413" cy="1320800"/>
            <a:chOff x="1109663" y="4254500"/>
            <a:chExt cx="6983413" cy="1320800"/>
          </a:xfrm>
        </p:grpSpPr>
        <p:sp>
          <p:nvSpPr>
            <p:cNvPr id="23" name="TextBox 22"/>
            <p:cNvSpPr txBox="1"/>
            <p:nvPr/>
          </p:nvSpPr>
          <p:spPr bwMode="auto">
            <a:xfrm>
              <a:off x="1109663" y="4275139"/>
              <a:ext cx="6983413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30188" indent="-230188" algn="ctr">
                <a:buSzPct val="110000"/>
                <a:buFont typeface="Arial"/>
                <a:buChar char="•"/>
                <a:defRPr/>
              </a:pPr>
              <a:r>
                <a:rPr lang="en-US" sz="3600" dirty="0" smtClean="0">
                  <a:solidFill>
                    <a:srgbClr val="DF0000">
                      <a:lumMod val="50000"/>
                    </a:srgbClr>
                  </a:solidFill>
                  <a:cs typeface="ＭＳ Ｐゴシック" charset="0"/>
                </a:rPr>
                <a:t>Do neutrinos have Non</a:t>
              </a:r>
              <a:r>
                <a:rPr lang="en-US" sz="3600" dirty="0">
                  <a:solidFill>
                    <a:srgbClr val="DF0000">
                      <a:lumMod val="50000"/>
                    </a:srgbClr>
                  </a:solidFill>
                  <a:cs typeface="ＭＳ Ｐゴシック" charset="0"/>
                </a:rPr>
                <a:t>-Standard-Model </a:t>
              </a:r>
              <a:r>
                <a:rPr lang="en-US" sz="3600" dirty="0" smtClean="0">
                  <a:solidFill>
                    <a:srgbClr val="DF0000">
                      <a:lumMod val="50000"/>
                    </a:srgbClr>
                  </a:solidFill>
                  <a:cs typeface="ＭＳ Ｐゴシック" charset="0"/>
                </a:rPr>
                <a:t>interactions?</a:t>
              </a:r>
              <a:endParaRPr lang="en-US" sz="3600" dirty="0">
                <a:solidFill>
                  <a:srgbClr val="DF0000">
                    <a:lumMod val="50000"/>
                  </a:srgbClr>
                </a:solidFill>
                <a:cs typeface="ＭＳ Ｐゴシック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206500" y="4254500"/>
              <a:ext cx="6807200" cy="13208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8663" y="485775"/>
            <a:ext cx="7762875" cy="1228725"/>
            <a:chOff x="665163" y="5502275"/>
            <a:chExt cx="7762875" cy="1228725"/>
          </a:xfrm>
        </p:grpSpPr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665163" y="5502275"/>
              <a:ext cx="7762875" cy="119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73038" indent="-173038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buFont typeface="Times" charset="0"/>
                <a:buChar char="•"/>
              </a:pPr>
              <a:r>
                <a:rPr lang="en-US" sz="3600" dirty="0">
                  <a:solidFill>
                    <a:srgbClr val="DF0000"/>
                  </a:solidFill>
                  <a:cs typeface="ＭＳ Ｐゴシック" charset="0"/>
                </a:rPr>
                <a:t>What can neutrinos and the universe </a:t>
              </a:r>
              <a:br>
                <a:rPr lang="en-US" sz="3600" dirty="0">
                  <a:solidFill>
                    <a:srgbClr val="DF0000"/>
                  </a:solidFill>
                  <a:cs typeface="ＭＳ Ｐゴシック" charset="0"/>
                </a:rPr>
              </a:br>
              <a:r>
                <a:rPr lang="en-US" sz="3600" dirty="0">
                  <a:solidFill>
                    <a:srgbClr val="DF0000"/>
                  </a:solidFill>
                  <a:cs typeface="ＭＳ Ｐゴシック" charset="0"/>
                </a:rPr>
                <a:t>tell us about one another?</a:t>
              </a: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927100" y="5524500"/>
              <a:ext cx="7112000" cy="1206500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13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4E113-C3F2-F747-B370-4499C759A88D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230188" y="1549400"/>
            <a:ext cx="8431212" cy="2971800"/>
            <a:chOff x="357188" y="2794000"/>
            <a:chExt cx="8431212" cy="29718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635000" y="2844800"/>
              <a:ext cx="8153400" cy="29210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500">
                <a:solidFill>
                  <a:srgbClr val="0000FF"/>
                </a:solidFill>
                <a:cs typeface="ＭＳ Ｐゴシック" charset="0"/>
              </a:endParaRPr>
            </a:p>
          </p:txBody>
        </p:sp>
        <p:grpSp>
          <p:nvGrpSpPr>
            <p:cNvPr id="21" name="Group 22"/>
            <p:cNvGrpSpPr>
              <a:grpSpLocks/>
            </p:cNvGrpSpPr>
            <p:nvPr/>
          </p:nvGrpSpPr>
          <p:grpSpPr bwMode="auto">
            <a:xfrm>
              <a:off x="357188" y="2794000"/>
              <a:ext cx="8405812" cy="2905104"/>
              <a:chOff x="357908" y="2551546"/>
              <a:chExt cx="8405082" cy="2905660"/>
            </a:xfrm>
          </p:grpSpPr>
          <p:sp>
            <p:nvSpPr>
              <p:cNvPr id="22" name="TextBox 17"/>
              <p:cNvSpPr txBox="1">
                <a:spLocks noChangeArrowheads="1"/>
              </p:cNvSpPr>
              <p:nvPr/>
            </p:nvSpPr>
            <p:spPr bwMode="auto">
              <a:xfrm>
                <a:off x="357908" y="2551546"/>
                <a:ext cx="6373091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30188" indent="-230188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buSzPct val="110000"/>
                  <a:buFont typeface="Arial" charset="0"/>
                  <a:buChar char="•"/>
                </a:pPr>
                <a:r>
                  <a:rPr lang="en-US" sz="3600">
                    <a:solidFill>
                      <a:srgbClr val="780101"/>
                    </a:solidFill>
                  </a:rPr>
                  <a:t>Do neutrinos break the rules?</a:t>
                </a:r>
              </a:p>
            </p:txBody>
          </p:sp>
          <p:sp>
            <p:nvSpPr>
              <p:cNvPr id="24" name="TextBox 19"/>
              <p:cNvSpPr txBox="1">
                <a:spLocks noChangeArrowheads="1"/>
              </p:cNvSpPr>
              <p:nvPr/>
            </p:nvSpPr>
            <p:spPr bwMode="auto">
              <a:xfrm>
                <a:off x="1362342" y="3339980"/>
                <a:ext cx="7045079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30188" indent="-230188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>
                  <a:buSzPct val="110000"/>
                  <a:buFont typeface="Arial" charset="0"/>
                  <a:buChar char="•"/>
                </a:pPr>
                <a:r>
                  <a:rPr lang="en-US" sz="3600" dirty="0" smtClean="0">
                    <a:solidFill>
                      <a:srgbClr val="0000FF"/>
                    </a:solidFill>
                  </a:rPr>
                  <a:t>Violation of Lorentz invariance?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5" name="TextBox 20"/>
              <p:cNvSpPr txBox="1">
                <a:spLocks noChangeArrowheads="1"/>
              </p:cNvSpPr>
              <p:nvPr/>
            </p:nvSpPr>
            <p:spPr bwMode="auto">
              <a:xfrm>
                <a:off x="1242304" y="4081197"/>
                <a:ext cx="6019800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30188" indent="-230188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buSzPct val="110000"/>
                  <a:buFont typeface="Arial" charset="0"/>
                  <a:buChar char="•"/>
                </a:pPr>
                <a:r>
                  <a:rPr lang="en-US" sz="3600" dirty="0">
                    <a:solidFill>
                      <a:srgbClr val="600082"/>
                    </a:solidFill>
                  </a:rPr>
                  <a:t>Violation of CPT invariance?</a:t>
                </a:r>
              </a:p>
            </p:txBody>
          </p:sp>
          <p:sp>
            <p:nvSpPr>
              <p:cNvPr id="26" name="TextBox 21"/>
              <p:cNvSpPr txBox="1">
                <a:spLocks noChangeArrowheads="1"/>
              </p:cNvSpPr>
              <p:nvPr/>
            </p:nvSpPr>
            <p:spPr bwMode="auto">
              <a:xfrm>
                <a:off x="1362354" y="4810875"/>
                <a:ext cx="740063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marL="230188" indent="-230188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buSzPct val="110000"/>
                  <a:buFont typeface="Arial" charset="0"/>
                  <a:buChar char="•"/>
                </a:pPr>
                <a:r>
                  <a:rPr lang="en-US" sz="3600">
                    <a:solidFill>
                      <a:srgbClr val="000000"/>
                    </a:solidFill>
                  </a:rPr>
                  <a:t>Departures from quantum mechanics?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6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3500"/>
            <a:ext cx="7772400" cy="762000"/>
          </a:xfrm>
        </p:spPr>
        <p:txBody>
          <a:bodyPr/>
          <a:lstStyle/>
          <a:p>
            <a:r>
              <a:rPr lang="en-US" dirty="0" smtClean="0"/>
              <a:t>Current Issues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4300" y="882074"/>
            <a:ext cx="388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10101"/>
                </a:solidFill>
              </a:rPr>
              <a:t>Is </a:t>
            </a:r>
            <a:r>
              <a:rPr lang="el-GR" sz="3200" b="1" dirty="0" smtClean="0">
                <a:solidFill>
                  <a:srgbClr val="A10101"/>
                </a:solidFill>
              </a:rPr>
              <a:t>θ</a:t>
            </a:r>
            <a:r>
              <a:rPr lang="en-US" sz="3200" b="1" baseline="-25000" dirty="0" smtClean="0">
                <a:solidFill>
                  <a:srgbClr val="A10101"/>
                </a:solidFill>
              </a:rPr>
              <a:t>23</a:t>
            </a:r>
            <a:r>
              <a:rPr lang="en-US" sz="3200" b="1" dirty="0" smtClean="0">
                <a:solidFill>
                  <a:srgbClr val="A10101"/>
                </a:solidFill>
              </a:rPr>
              <a:t> maximal (45º)?</a:t>
            </a:r>
            <a:endParaRPr lang="en-US" sz="3200" b="1" dirty="0">
              <a:solidFill>
                <a:srgbClr val="A1010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1392296"/>
            <a:ext cx="759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A10101"/>
                </a:solidFill>
              </a:rPr>
              <a:t>If so, there may well be a symmetry behind that. </a:t>
            </a:r>
            <a:endParaRPr lang="en-US" i="1" dirty="0">
              <a:solidFill>
                <a:srgbClr val="A1010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8" y="1813916"/>
            <a:ext cx="6880792" cy="4818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67550" y="5120760"/>
            <a:ext cx="1739900" cy="954107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Norm</a:t>
            </a:r>
            <a:br>
              <a:rPr lang="en-US" smtClean="0">
                <a:solidFill>
                  <a:srgbClr val="005C00"/>
                </a:solidFill>
              </a:rPr>
            </a:br>
            <a:r>
              <a:rPr lang="en-US" smtClean="0">
                <a:solidFill>
                  <a:srgbClr val="005C00"/>
                </a:solidFill>
              </a:rPr>
              <a:t> Buchanan</a:t>
            </a:r>
            <a:endParaRPr lang="en-US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2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0400" y="647700"/>
            <a:ext cx="779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10101"/>
                </a:solidFill>
              </a:rPr>
              <a:t>Is the mass ordering normal </a:t>
            </a:r>
            <a:r>
              <a:rPr lang="en-US" sz="3200" b="1" smtClean="0">
                <a:solidFill>
                  <a:srgbClr val="A10101"/>
                </a:solidFill>
              </a:rPr>
              <a:t>or inverted?</a:t>
            </a:r>
            <a:endParaRPr lang="en-US" sz="3200" b="1">
              <a:solidFill>
                <a:srgbClr val="A10101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81200" y="2535525"/>
            <a:ext cx="4394199" cy="1371600"/>
            <a:chOff x="914400" y="1879600"/>
            <a:chExt cx="4394199" cy="1371600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2247900" y="1879600"/>
              <a:ext cx="0" cy="137160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TextBox 7"/>
            <p:cNvSpPr txBox="1"/>
            <p:nvPr/>
          </p:nvSpPr>
          <p:spPr>
            <a:xfrm>
              <a:off x="914400" y="2286000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(Mass)</a:t>
              </a:r>
              <a:r>
                <a:rPr lang="en-US" baseline="30000" dirty="0" smtClean="0"/>
                <a:t>2</a:t>
              </a:r>
              <a:endParaRPr lang="en-US" baseline="30000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730500" y="2209800"/>
              <a:ext cx="698500" cy="901700"/>
              <a:chOff x="2730500" y="2209800"/>
              <a:chExt cx="698500" cy="901700"/>
            </a:xfrm>
          </p:grpSpPr>
          <p:cxnSp>
            <p:nvCxnSpPr>
              <p:cNvPr id="10" name="Straight Connector 9"/>
              <p:cNvCxnSpPr/>
              <p:nvPr/>
            </p:nvCxnSpPr>
            <p:spPr bwMode="auto">
              <a:xfrm>
                <a:off x="2743200" y="22098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10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/>
              <p:cNvCxnSpPr/>
              <p:nvPr/>
            </p:nvCxnSpPr>
            <p:spPr bwMode="auto">
              <a:xfrm>
                <a:off x="2730500" y="298702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10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>
                <a:off x="2730500" y="31115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10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" name="Group 16"/>
            <p:cNvGrpSpPr/>
            <p:nvPr/>
          </p:nvGrpSpPr>
          <p:grpSpPr>
            <a:xfrm flipV="1">
              <a:off x="4613655" y="2197100"/>
              <a:ext cx="694944" cy="901700"/>
              <a:chOff x="2730500" y="2209800"/>
              <a:chExt cx="698500" cy="901700"/>
            </a:xfrm>
          </p:grpSpPr>
          <p:cxnSp>
            <p:nvCxnSpPr>
              <p:cNvPr id="18" name="Straight Connector 17"/>
              <p:cNvCxnSpPr/>
              <p:nvPr/>
            </p:nvCxnSpPr>
            <p:spPr bwMode="auto">
              <a:xfrm>
                <a:off x="2743200" y="22098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10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>
                <a:off x="2730500" y="298702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10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>
                <a:off x="2730500" y="3111500"/>
                <a:ext cx="685800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A1010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3759199" y="2324100"/>
              <a:ext cx="584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or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56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297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1400" y="6197600"/>
            <a:ext cx="2863850" cy="536575"/>
          </a:xfrm>
          <a:prstGeom prst="rect">
            <a:avLst/>
          </a:prstGeom>
          <a:solidFill>
            <a:schemeClr val="bg1"/>
          </a:solidFill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Walter Winter</a:t>
            </a:r>
            <a:endParaRPr lang="en-US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6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95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04014" y="327857"/>
            <a:ext cx="2666030" cy="512829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Antonio </a:t>
            </a:r>
            <a:r>
              <a:rPr lang="en-US" dirty="0" err="1" smtClean="0">
                <a:solidFill>
                  <a:srgbClr val="005C00"/>
                </a:solidFill>
              </a:rPr>
              <a:t>Marrone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7715250" y="4889500"/>
            <a:ext cx="1154794" cy="584200"/>
          </a:xfrm>
          <a:prstGeom prst="leftArrow">
            <a:avLst/>
          </a:prstGeom>
          <a:solidFill>
            <a:srgbClr val="005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5C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200" y="990600"/>
            <a:ext cx="782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The plan: A </a:t>
            </a:r>
            <a:r>
              <a:rPr lang="en-US" b="1" i="1" dirty="0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partial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 picture of where we stand, and where we </a:t>
            </a: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are going. 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1654" y="2603500"/>
            <a:ext cx="8384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I did not find a way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to be </a:t>
            </a: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complete,</a:t>
            </a:r>
            <a:br>
              <a:rPr lang="en-US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especially since 4 </a:t>
            </a: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working groups</a:t>
            </a:r>
            <a:br>
              <a:rPr lang="en-US" smtClean="0">
                <a:latin typeface="Chalkboard" charset="0"/>
                <a:ea typeface="Chalkboard" charset="0"/>
                <a:cs typeface="Chalkboard" charset="0"/>
              </a:rPr>
            </a:br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 </a:t>
            </a:r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have been meeting simultaneously. 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3565" y="4690477"/>
            <a:ext cx="1844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Apologies!</a:t>
            </a:r>
            <a:endParaRPr lang="en-US"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3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1844675"/>
            <a:ext cx="7670800" cy="473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50" y="3677305"/>
            <a:ext cx="184785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From T2K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100" y="7366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900410"/>
                </a:solidFill>
              </a:rPr>
              <a:t>Has </a:t>
            </a:r>
            <a:r>
              <a:rPr lang="en-US" sz="3200" b="1" dirty="0" err="1" smtClean="0">
                <a:solidFill>
                  <a:srgbClr val="900410"/>
                </a:solidFill>
              </a:rPr>
              <a:t>leptonic</a:t>
            </a:r>
            <a:r>
              <a:rPr lang="en-US" sz="3200" b="1" dirty="0" smtClean="0">
                <a:solidFill>
                  <a:srgbClr val="900410"/>
                </a:solidFill>
              </a:rPr>
              <a:t> CP violation already been seen?</a:t>
            </a:r>
            <a:endParaRPr lang="en-US" sz="3200" b="1" dirty="0">
              <a:solidFill>
                <a:srgbClr val="9004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9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EBEF5-CC67-304A-B43E-8BD4F68D17B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822325" y="292100"/>
            <a:ext cx="7200900" cy="68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4000" dirty="0" smtClean="0">
                <a:solidFill>
                  <a:srgbClr val="900410"/>
                </a:solidFill>
                <a:latin typeface="Helvetica" charset="0"/>
                <a:cs typeface="ＭＳ Ｐゴシック" charset="0"/>
              </a:rPr>
              <a:t>But —</a:t>
            </a:r>
            <a:br>
              <a:rPr lang="en-US" sz="4000" dirty="0" smtClean="0">
                <a:solidFill>
                  <a:srgbClr val="900410"/>
                </a:solidFill>
                <a:latin typeface="Helvetica" charset="0"/>
                <a:cs typeface="ＭＳ Ｐゴシック" charset="0"/>
              </a:rPr>
            </a:br>
            <a:endParaRPr lang="en-US" sz="4400" baseline="-25000" dirty="0">
              <a:solidFill>
                <a:srgbClr val="900410"/>
              </a:solidFill>
              <a:latin typeface="Helvetica" charset="0"/>
              <a:cs typeface="ＭＳ Ｐゴシック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23900" y="914400"/>
            <a:ext cx="3860800" cy="5321300"/>
            <a:chOff x="914400" y="914400"/>
            <a:chExt cx="3860800" cy="5321300"/>
          </a:xfrm>
        </p:grpSpPr>
        <p:grpSp>
          <p:nvGrpSpPr>
            <p:cNvPr id="5" name="Group 4"/>
            <p:cNvGrpSpPr/>
            <p:nvPr/>
          </p:nvGrpSpPr>
          <p:grpSpPr>
            <a:xfrm>
              <a:off x="914400" y="914400"/>
              <a:ext cx="3860800" cy="5321300"/>
              <a:chOff x="3860800" y="762000"/>
              <a:chExt cx="3860800" cy="53213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60800" y="762000"/>
                <a:ext cx="1409700" cy="5321300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32400" y="787400"/>
                <a:ext cx="2489200" cy="5283200"/>
              </a:xfrm>
              <a:prstGeom prst="rect">
                <a:avLst/>
              </a:prstGeom>
            </p:spPr>
          </p:pic>
        </p:grpSp>
        <p:cxnSp>
          <p:nvCxnSpPr>
            <p:cNvPr id="9" name="Straight Connector 8"/>
            <p:cNvCxnSpPr/>
            <p:nvPr/>
          </p:nvCxnSpPr>
          <p:spPr bwMode="auto">
            <a:xfrm>
              <a:off x="927100" y="939800"/>
              <a:ext cx="0" cy="51943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/>
            <p:cNvCxnSpPr/>
            <p:nvPr/>
          </p:nvCxnSpPr>
          <p:spPr bwMode="auto">
            <a:xfrm>
              <a:off x="4762500" y="952500"/>
              <a:ext cx="0" cy="519430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8" name="TextBox 17"/>
          <p:cNvSpPr txBox="1"/>
          <p:nvPr/>
        </p:nvSpPr>
        <p:spPr>
          <a:xfrm>
            <a:off x="4724400" y="1845886"/>
            <a:ext cx="41529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Global </a:t>
            </a:r>
            <a:r>
              <a:rPr lang="en-US" dirty="0" smtClean="0">
                <a:solidFill>
                  <a:srgbClr val="005C00"/>
                </a:solidFill>
              </a:rPr>
              <a:t>fit of Esteban, et </a:t>
            </a:r>
            <a:r>
              <a:rPr lang="en-US" smtClean="0">
                <a:solidFill>
                  <a:srgbClr val="005C00"/>
                </a:solidFill>
              </a:rPr>
              <a:t>al.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8" name="Left Arrow 7"/>
          <p:cNvSpPr/>
          <p:nvPr/>
        </p:nvSpPr>
        <p:spPr bwMode="auto">
          <a:xfrm>
            <a:off x="4724400" y="4000500"/>
            <a:ext cx="1333500" cy="698500"/>
          </a:xfrm>
          <a:prstGeom prst="leftArrow">
            <a:avLst/>
          </a:prstGeom>
          <a:solidFill>
            <a:srgbClr val="90041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63500"/>
            <a:ext cx="9042400" cy="762000"/>
          </a:xfrm>
        </p:spPr>
        <p:txBody>
          <a:bodyPr/>
          <a:lstStyle/>
          <a:p>
            <a:r>
              <a:rPr lang="en-US" sz="3200" dirty="0" smtClean="0">
                <a:solidFill>
                  <a:srgbClr val="900410"/>
                </a:solidFill>
              </a:rPr>
              <a:t>Are There </a:t>
            </a:r>
            <a:r>
              <a:rPr lang="en-US" sz="3200" dirty="0" smtClean="0">
                <a:solidFill>
                  <a:srgbClr val="900410"/>
                </a:solidFill>
                <a:cs typeface="ＭＳ Ｐゴシック" charset="0"/>
                <a:sym typeface="Symbol"/>
              </a:rPr>
              <a:t> 1eV</a:t>
            </a:r>
            <a:r>
              <a:rPr lang="en-US" sz="3200" dirty="0" smtClean="0">
                <a:solidFill>
                  <a:srgbClr val="900410"/>
                </a:solidFill>
              </a:rPr>
              <a:t> Sterile Neutrinos?</a:t>
            </a:r>
            <a:endParaRPr lang="en-US" sz="3200" dirty="0">
              <a:solidFill>
                <a:srgbClr val="90041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7996-23BC-E84E-843C-EE0399AB8A9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graphicFrame>
        <p:nvGraphicFramePr>
          <p:cNvPr id="8" name="Object 31"/>
          <p:cNvGraphicFramePr>
            <a:graphicFrameLocks noChangeAspect="1"/>
          </p:cNvGraphicFramePr>
          <p:nvPr>
            <p:extLst/>
          </p:nvPr>
        </p:nvGraphicFramePr>
        <p:xfrm>
          <a:off x="487363" y="774700"/>
          <a:ext cx="8118475" cy="118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3" imgW="3479800" imgH="508000" progId="Equation.3">
                  <p:embed/>
                </p:oleObj>
              </mc:Choice>
              <mc:Fallback>
                <p:oleObj name="Equation" r:id="rId3" imgW="34798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774700"/>
                        <a:ext cx="8118475" cy="118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965200" y="4972050"/>
            <a:ext cx="6996113" cy="1737658"/>
            <a:chOff x="965200" y="4972050"/>
            <a:chExt cx="6996113" cy="1737658"/>
          </a:xfrm>
        </p:grpSpPr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3048000" y="6186488"/>
              <a:ext cx="3957638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dirty="0" smtClean="0">
                  <a:solidFill>
                    <a:srgbClr val="DF0000"/>
                  </a:solidFill>
                  <a:cs typeface="ＭＳ Ｐゴシック" charset="0"/>
                </a:rPr>
                <a:t>At </a:t>
              </a:r>
              <a:r>
                <a:rPr lang="en-US" dirty="0">
                  <a:solidFill>
                    <a:srgbClr val="DF0000"/>
                  </a:solidFill>
                  <a:cs typeface="ＭＳ Ｐゴシック" charset="0"/>
                </a:rPr>
                <a:t>least </a:t>
              </a:r>
              <a:r>
                <a:rPr lang="en-US" b="1" dirty="0">
                  <a:solidFill>
                    <a:srgbClr val="9800CD"/>
                  </a:solidFill>
                  <a:cs typeface="ＭＳ Ｐゴシック" charset="0"/>
                </a:rPr>
                <a:t>1</a:t>
              </a:r>
              <a:r>
                <a:rPr lang="en-US" dirty="0">
                  <a:solidFill>
                    <a:srgbClr val="DF0000"/>
                  </a:solidFill>
                  <a:cs typeface="ＭＳ Ｐゴシック" charset="0"/>
                </a:rPr>
                <a:t> sterile </a:t>
              </a:r>
              <a:r>
                <a:rPr lang="en-US" dirty="0" smtClean="0">
                  <a:solidFill>
                    <a:srgbClr val="DF0000"/>
                  </a:solidFill>
                  <a:cs typeface="ＭＳ Ｐゴシック" charset="0"/>
                </a:rPr>
                <a:t>neutrino</a:t>
              </a:r>
              <a:endParaRPr lang="en-US" dirty="0">
                <a:solidFill>
                  <a:srgbClr val="DF0000"/>
                </a:solidFill>
                <a:cs typeface="ＭＳ Ｐゴシック" charset="0"/>
              </a:endParaRPr>
            </a:p>
          </p:txBody>
        </p:sp>
        <p:sp>
          <p:nvSpPr>
            <p:cNvPr id="30" name="AutoShape 28"/>
            <p:cNvSpPr>
              <a:spLocks noChangeArrowheads="1"/>
            </p:cNvSpPr>
            <p:nvPr/>
          </p:nvSpPr>
          <p:spPr bwMode="auto">
            <a:xfrm>
              <a:off x="2214563" y="6284913"/>
              <a:ext cx="803275" cy="342900"/>
            </a:xfrm>
            <a:prstGeom prst="notchedRightArrow">
              <a:avLst>
                <a:gd name="adj1" fmla="val 50000"/>
                <a:gd name="adj2" fmla="val 58565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ＭＳ Ｐゴシック" charset="0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965200" y="4972050"/>
              <a:ext cx="6996113" cy="1136650"/>
              <a:chOff x="698500" y="4972050"/>
              <a:chExt cx="6996113" cy="1136650"/>
            </a:xfrm>
          </p:grpSpPr>
          <p:graphicFrame>
            <p:nvGraphicFramePr>
              <p:cNvPr id="35" name="Object 3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631950" y="4972050"/>
              <a:ext cx="6062663" cy="11366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73" name="Equation" r:id="rId5" imgW="2641600" imgH="495300" progId="Equation.3">
                      <p:embed/>
                    </p:oleObj>
                  </mc:Choice>
                  <mc:Fallback>
                    <p:oleObj name="Equation" r:id="rId5" imgW="2641600" imgH="4953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1631950" y="4972050"/>
                            <a:ext cx="6062663" cy="113665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6" name="TextBox 35"/>
              <p:cNvSpPr txBox="1"/>
              <p:nvPr/>
            </p:nvSpPr>
            <p:spPr>
              <a:xfrm>
                <a:off x="698500" y="5232400"/>
                <a:ext cx="10541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  <a:cs typeface="ＭＳ Ｐゴシック" charset="0"/>
                  </a:rPr>
                  <a:t>Then</a:t>
                </a:r>
                <a:endParaRPr lang="en-US" dirty="0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854200" y="2654300"/>
            <a:ext cx="5426075" cy="2179638"/>
            <a:chOff x="1854200" y="2654300"/>
            <a:chExt cx="5426075" cy="2179638"/>
          </a:xfrm>
        </p:grpSpPr>
        <p:grpSp>
          <p:nvGrpSpPr>
            <p:cNvPr id="26" name="Group 21"/>
            <p:cNvGrpSpPr>
              <a:grpSpLocks/>
            </p:cNvGrpSpPr>
            <p:nvPr/>
          </p:nvGrpSpPr>
          <p:grpSpPr bwMode="auto">
            <a:xfrm>
              <a:off x="2051050" y="3667125"/>
              <a:ext cx="5216525" cy="519113"/>
              <a:chOff x="162" y="2874"/>
              <a:chExt cx="3286" cy="327"/>
            </a:xfrm>
          </p:grpSpPr>
          <p:sp>
            <p:nvSpPr>
              <p:cNvPr id="27" name="Text Box 22"/>
              <p:cNvSpPr txBox="1">
                <a:spLocks noChangeArrowheads="1"/>
              </p:cNvSpPr>
              <p:nvPr/>
            </p:nvSpPr>
            <p:spPr bwMode="auto">
              <a:xfrm>
                <a:off x="839" y="2874"/>
                <a:ext cx="2609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At least </a:t>
                </a:r>
                <a:r>
                  <a:rPr lang="en-US" b="1" dirty="0">
                    <a:solidFill>
                      <a:srgbClr val="9800CD"/>
                    </a:solidFill>
                    <a:cs typeface="ＭＳ Ｐゴシック" charset="0"/>
                  </a:rPr>
                  <a:t>4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 mass </a:t>
                </a:r>
                <a:r>
                  <a:rPr lang="en-US" dirty="0" err="1">
                    <a:solidFill>
                      <a:srgbClr val="DF0000"/>
                    </a:solidFill>
                    <a:cs typeface="ＭＳ Ｐゴシック" charset="0"/>
                  </a:rPr>
                  <a:t>eigenstates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   </a:t>
                </a:r>
              </a:p>
            </p:txBody>
          </p:sp>
          <p:sp>
            <p:nvSpPr>
              <p:cNvPr id="28" name="AutoShape 23"/>
              <p:cNvSpPr>
                <a:spLocks noChangeArrowheads="1"/>
              </p:cNvSpPr>
              <p:nvPr/>
            </p:nvSpPr>
            <p:spPr bwMode="auto">
              <a:xfrm>
                <a:off x="162" y="2954"/>
                <a:ext cx="506" cy="216"/>
              </a:xfrm>
              <a:prstGeom prst="notchedRightArrow">
                <a:avLst>
                  <a:gd name="adj1" fmla="val 50000"/>
                  <a:gd name="adj2" fmla="val 58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grpSp>
          <p:nvGrpSpPr>
            <p:cNvPr id="31" name="Group 21"/>
            <p:cNvGrpSpPr>
              <a:grpSpLocks/>
            </p:cNvGrpSpPr>
            <p:nvPr/>
          </p:nvGrpSpPr>
          <p:grpSpPr bwMode="auto">
            <a:xfrm>
              <a:off x="2063750" y="4314825"/>
              <a:ext cx="5216525" cy="519113"/>
              <a:chOff x="162" y="2874"/>
              <a:chExt cx="3286" cy="327"/>
            </a:xfrm>
          </p:grpSpPr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839" y="2874"/>
                <a:ext cx="2609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At least </a:t>
                </a:r>
                <a:r>
                  <a:rPr lang="en-US" b="1" dirty="0">
                    <a:solidFill>
                      <a:srgbClr val="9800CD"/>
                    </a:solidFill>
                    <a:cs typeface="ＭＳ Ｐゴシック" charset="0"/>
                  </a:rPr>
                  <a:t>4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 </a:t>
                </a:r>
                <a:r>
                  <a:rPr lang="en-US" dirty="0" smtClean="0">
                    <a:solidFill>
                      <a:srgbClr val="DF0000"/>
                    </a:solidFill>
                    <a:cs typeface="ＭＳ Ｐゴシック" charset="0"/>
                  </a:rPr>
                  <a:t>flavors</a:t>
                </a:r>
                <a:endParaRPr lang="en-US" dirty="0">
                  <a:solidFill>
                    <a:srgbClr val="DF0000"/>
                  </a:solidFill>
                  <a:cs typeface="ＭＳ Ｐゴシック" charset="0"/>
                </a:endParaRPr>
              </a:p>
            </p:txBody>
          </p:sp>
          <p:sp>
            <p:nvSpPr>
              <p:cNvPr id="33" name="AutoShape 23"/>
              <p:cNvSpPr>
                <a:spLocks noChangeArrowheads="1"/>
              </p:cNvSpPr>
              <p:nvPr/>
            </p:nvSpPr>
            <p:spPr bwMode="auto">
              <a:xfrm>
                <a:off x="162" y="2954"/>
                <a:ext cx="506" cy="216"/>
              </a:xfrm>
              <a:prstGeom prst="notchedRightArrow">
                <a:avLst>
                  <a:gd name="adj1" fmla="val 50000"/>
                  <a:gd name="adj2" fmla="val 58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854200" y="2654300"/>
              <a:ext cx="5295900" cy="954107"/>
              <a:chOff x="952500" y="2730500"/>
              <a:chExt cx="5295900" cy="95410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952500" y="2730500"/>
                <a:ext cx="52959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These</a:t>
                </a:r>
                <a:r>
                  <a:rPr lang="en-US" dirty="0" smtClean="0">
                    <a:solidFill>
                      <a:srgbClr val="CA0000">
                        <a:lumMod val="60000"/>
                        <a:lumOff val="40000"/>
                      </a:srgbClr>
                    </a:solidFill>
                    <a:cs typeface="ＭＳ Ｐゴシック" charset="0"/>
                  </a:rPr>
                  <a:t>            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a 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  <a:sym typeface="Symbol"/>
                  </a:rPr>
                  <a:t></a:t>
                </a:r>
                <a:r>
                  <a:rPr lang="en-US" i="1" dirty="0">
                    <a:solidFill>
                      <a:srgbClr val="DF0000"/>
                    </a:solidFill>
                    <a:cs typeface="ＭＳ Ｐゴシック" charset="0"/>
                    <a:sym typeface="Symbol"/>
                  </a:rPr>
                  <a:t>m</a:t>
                </a:r>
                <a:r>
                  <a:rPr lang="en-US" baseline="30000" dirty="0">
                    <a:solidFill>
                      <a:srgbClr val="DF0000"/>
                    </a:solidFill>
                    <a:cs typeface="ＭＳ Ｐゴシック" charset="0"/>
                    <a:sym typeface="Symbol"/>
                  </a:rPr>
                  <a:t>2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  <a:sym typeface="Symbol"/>
                  </a:rPr>
                  <a:t>  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1 eV</a:t>
                </a:r>
                <a:r>
                  <a:rPr lang="en-US" baseline="30000" dirty="0">
                    <a:solidFill>
                      <a:srgbClr val="DF0000"/>
                    </a:solidFill>
                    <a:cs typeface="ＭＳ Ｐゴシック" charset="0"/>
                  </a:rPr>
                  <a:t>2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, bigger </a:t>
                </a:r>
                <a:b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</a:br>
                <a:r>
                  <a:rPr lang="en-US" dirty="0" smtClean="0">
                    <a:solidFill>
                      <a:srgbClr val="DF0000"/>
                    </a:solidFill>
                    <a:cs typeface="ＭＳ Ｐゴシック" charset="0"/>
                  </a:rPr>
                  <a:t> than 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the two established </a:t>
                </a:r>
                <a:r>
                  <a:rPr lang="en-US" dirty="0" err="1">
                    <a:solidFill>
                      <a:srgbClr val="DF0000"/>
                    </a:solidFill>
                    <a:cs typeface="ＭＳ Ｐゴシック" charset="0"/>
                  </a:rPr>
                  <a:t>splittings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. 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  <a:sym typeface="Symbol"/>
                  </a:rPr>
                  <a:t> </a:t>
                </a:r>
                <a:r>
                  <a:rPr lang="en-US" dirty="0">
                    <a:solidFill>
                      <a:srgbClr val="DF0000"/>
                    </a:solidFill>
                    <a:cs typeface="ＭＳ Ｐゴシック" charset="0"/>
                  </a:rPr>
                  <a:t> </a:t>
                </a:r>
              </a:p>
            </p:txBody>
          </p:sp>
          <p:sp>
            <p:nvSpPr>
              <p:cNvPr id="37" name="AutoShape 23"/>
              <p:cNvSpPr>
                <a:spLocks noChangeArrowheads="1"/>
              </p:cNvSpPr>
              <p:nvPr/>
            </p:nvSpPr>
            <p:spPr bwMode="auto">
              <a:xfrm>
                <a:off x="2038350" y="2867025"/>
                <a:ext cx="803275" cy="342900"/>
              </a:xfrm>
              <a:prstGeom prst="notchedRightArrow">
                <a:avLst>
                  <a:gd name="adj1" fmla="val 50000"/>
                  <a:gd name="adj2" fmla="val 5856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25400" y="20701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smtClean="0">
                <a:solidFill>
                  <a:srgbClr val="000000"/>
                </a:solidFill>
                <a:cs typeface="ＭＳ Ｐゴシック" charset="0"/>
              </a:rPr>
              <a:t>There are several hints of oscillation with </a:t>
            </a:r>
            <a:r>
              <a:rPr lang="en-US" sz="2700" i="1" dirty="0" smtClean="0">
                <a:solidFill>
                  <a:srgbClr val="000000"/>
                </a:solidFill>
                <a:cs typeface="ＭＳ Ｐゴシック" charset="0"/>
              </a:rPr>
              <a:t>L</a:t>
            </a:r>
            <a:r>
              <a:rPr lang="en-US" sz="2700" dirty="0" smtClean="0">
                <a:solidFill>
                  <a:srgbClr val="000000"/>
                </a:solidFill>
                <a:cs typeface="ＭＳ Ｐゴシック" charset="0"/>
              </a:rPr>
              <a:t>(m)/</a:t>
            </a:r>
            <a:r>
              <a:rPr lang="en-US" sz="2700" i="1" dirty="0" smtClean="0">
                <a:solidFill>
                  <a:srgbClr val="000000"/>
                </a:solidFill>
                <a:cs typeface="ＭＳ Ｐゴシック" charset="0"/>
              </a:rPr>
              <a:t>E</a:t>
            </a:r>
            <a:r>
              <a:rPr lang="en-US" sz="2700" dirty="0" smtClean="0">
                <a:solidFill>
                  <a:srgbClr val="000000"/>
                </a:solidFill>
                <a:cs typeface="ＭＳ Ｐゴシック" charset="0"/>
              </a:rPr>
              <a:t>(MeV) </a:t>
            </a:r>
            <a:r>
              <a:rPr lang="en-US" sz="2700" dirty="0">
                <a:solidFill>
                  <a:srgbClr val="000000"/>
                </a:solidFill>
                <a:cs typeface="ＭＳ Ｐゴシック" charset="0"/>
                <a:sym typeface="Symbol"/>
              </a:rPr>
              <a:t> </a:t>
            </a:r>
            <a:r>
              <a:rPr lang="en-US" sz="2700" dirty="0" smtClean="0">
                <a:solidFill>
                  <a:srgbClr val="000000"/>
                </a:solidFill>
                <a:cs typeface="ＭＳ Ｐゴシック" charset="0"/>
              </a:rPr>
              <a:t>1: </a:t>
            </a:r>
            <a:endParaRPr lang="en-US" sz="2700" dirty="0">
              <a:solidFill>
                <a:srgbClr val="000000"/>
              </a:solidFill>
              <a:cs typeface="ＭＳ Ｐゴシック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507163" y="2868613"/>
            <a:ext cx="1927324" cy="1911350"/>
            <a:chOff x="6265863" y="2868613"/>
            <a:chExt cx="1927324" cy="1911350"/>
          </a:xfrm>
        </p:grpSpPr>
        <p:grpSp>
          <p:nvGrpSpPr>
            <p:cNvPr id="22" name="Group 21"/>
            <p:cNvGrpSpPr/>
            <p:nvPr/>
          </p:nvGrpSpPr>
          <p:grpSpPr>
            <a:xfrm>
              <a:off x="6265863" y="2868613"/>
              <a:ext cx="1146175" cy="1911350"/>
              <a:chOff x="1312863" y="3300413"/>
              <a:chExt cx="1146175" cy="1911350"/>
            </a:xfrm>
          </p:grpSpPr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452563" y="3300413"/>
                <a:ext cx="7826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24" name="Line 6"/>
              <p:cNvSpPr>
                <a:spLocks noChangeShapeType="1"/>
              </p:cNvSpPr>
              <p:nvPr/>
            </p:nvSpPr>
            <p:spPr bwMode="auto">
              <a:xfrm>
                <a:off x="1422400" y="5211763"/>
                <a:ext cx="7826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38" name="Line 7"/>
              <p:cNvSpPr>
                <a:spLocks noChangeShapeType="1"/>
              </p:cNvSpPr>
              <p:nvPr/>
            </p:nvSpPr>
            <p:spPr bwMode="auto">
              <a:xfrm>
                <a:off x="1839913" y="3300413"/>
                <a:ext cx="0" cy="76200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39" name="Line 8"/>
              <p:cNvSpPr>
                <a:spLocks noChangeShapeType="1"/>
              </p:cNvSpPr>
              <p:nvPr/>
            </p:nvSpPr>
            <p:spPr bwMode="auto">
              <a:xfrm flipV="1">
                <a:off x="1839913" y="4427538"/>
                <a:ext cx="0" cy="76200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40" name="Text Box 9"/>
              <p:cNvSpPr txBox="1">
                <a:spLocks noChangeArrowheads="1"/>
              </p:cNvSpPr>
              <p:nvPr/>
            </p:nvSpPr>
            <p:spPr bwMode="auto">
              <a:xfrm>
                <a:off x="1312863" y="4041776"/>
                <a:ext cx="1146175" cy="4270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200">
                    <a:solidFill>
                      <a:srgbClr val="DF0000"/>
                    </a:solidFill>
                    <a:cs typeface="ＭＳ Ｐゴシック" charset="0"/>
                  </a:rPr>
                  <a:t> 1eV</a:t>
                </a:r>
                <a:r>
                  <a:rPr lang="en-US" sz="2200" baseline="30000">
                    <a:solidFill>
                      <a:srgbClr val="DF0000"/>
                    </a:solidFill>
                    <a:cs typeface="ＭＳ Ｐゴシック" charset="0"/>
                  </a:rPr>
                  <a:t>2</a:t>
                </a:r>
                <a:endParaRPr lang="en-US" sz="2200">
                  <a:solidFill>
                    <a:srgbClr val="DF0000"/>
                  </a:solidFill>
                  <a:cs typeface="ＭＳ Ｐゴシック" charset="0"/>
                </a:endParaRPr>
              </a:p>
            </p:txBody>
          </p:sp>
        </p:grpSp>
        <p:grpSp>
          <p:nvGrpSpPr>
            <p:cNvPr id="41" name="Group 12"/>
            <p:cNvGrpSpPr>
              <a:grpSpLocks/>
            </p:cNvGrpSpPr>
            <p:nvPr/>
          </p:nvGrpSpPr>
          <p:grpSpPr bwMode="auto">
            <a:xfrm>
              <a:off x="7370763" y="4173538"/>
              <a:ext cx="793750" cy="600075"/>
              <a:chOff x="3361" y="2438"/>
              <a:chExt cx="500" cy="378"/>
            </a:xfrm>
          </p:grpSpPr>
          <p:sp>
            <p:nvSpPr>
              <p:cNvPr id="42" name="Line 13"/>
              <p:cNvSpPr>
                <a:spLocks noChangeShapeType="1"/>
              </p:cNvSpPr>
              <p:nvPr/>
            </p:nvSpPr>
            <p:spPr bwMode="auto">
              <a:xfrm>
                <a:off x="3361" y="2438"/>
                <a:ext cx="49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43" name="Line 14"/>
              <p:cNvSpPr>
                <a:spLocks noChangeShapeType="1"/>
              </p:cNvSpPr>
              <p:nvPr/>
            </p:nvSpPr>
            <p:spPr bwMode="auto">
              <a:xfrm>
                <a:off x="3368" y="2745"/>
                <a:ext cx="49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3367" y="2816"/>
                <a:ext cx="493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  <a:cs typeface="ＭＳ Ｐゴシック" charset="0"/>
                </a:endParaRPr>
              </a:p>
            </p:txBody>
          </p:sp>
        </p:grpSp>
        <p:sp>
          <p:nvSpPr>
            <p:cNvPr id="45" name="Text Box 40"/>
            <p:cNvSpPr txBox="1">
              <a:spLocks noChangeArrowheads="1"/>
            </p:cNvSpPr>
            <p:nvPr/>
          </p:nvSpPr>
          <p:spPr bwMode="auto">
            <a:xfrm rot="19842318">
              <a:off x="7367913" y="4118526"/>
              <a:ext cx="825274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DF0000"/>
                  </a:solidFill>
                  <a:cs typeface="ＭＳ Ｐゴシック" charset="0"/>
                </a:rPr>
                <a:t>Firm</a:t>
              </a:r>
              <a:endParaRPr lang="en-US" sz="2400" dirty="0">
                <a:solidFill>
                  <a:srgbClr val="DF0000"/>
                </a:solidFill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03704E-6 L -0.14861 7.03704E-6 " pathEditMode="relative" ptsTypes="AA">
                                      <p:cBhvr>
                                        <p:cTn id="6" dur="1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50800"/>
            <a:ext cx="7772400" cy="762000"/>
          </a:xfrm>
        </p:spPr>
        <p:txBody>
          <a:bodyPr/>
          <a:lstStyle/>
          <a:p>
            <a:r>
              <a:rPr lang="en-US" dirty="0" smtClean="0"/>
              <a:t>The Hints of eV</a:t>
            </a:r>
            <a:r>
              <a:rPr lang="en-US" baseline="30000" dirty="0" smtClean="0"/>
              <a:t>2</a:t>
            </a:r>
            <a:r>
              <a:rPr lang="en-US" dirty="0" smtClean="0"/>
              <a:t>-Scale Δm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7996-23BC-E84E-843C-EE0399AB8A9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graphicFrame>
        <p:nvGraphicFramePr>
          <p:cNvPr id="23" name="Object 2"/>
          <p:cNvGraphicFramePr>
            <a:graphicFrameLocks noChangeAspect="1"/>
          </p:cNvGraphicFramePr>
          <p:nvPr>
            <p:extLst/>
          </p:nvPr>
        </p:nvGraphicFramePr>
        <p:xfrm>
          <a:off x="3446463" y="1352550"/>
          <a:ext cx="13874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9" name="Equation" r:id="rId3" imgW="533400" imgH="228600" progId="Equation.3">
                  <p:embed/>
                </p:oleObj>
              </mc:Choice>
              <mc:Fallback>
                <p:oleObj name="Equation" r:id="rId3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1352550"/>
                        <a:ext cx="138747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041703"/>
              </p:ext>
            </p:extLst>
          </p:nvPr>
        </p:nvGraphicFramePr>
        <p:xfrm>
          <a:off x="3441700" y="2141538"/>
          <a:ext cx="13874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name="Equation" r:id="rId5" imgW="533400" imgH="228600" progId="Equation.3">
                  <p:embed/>
                </p:oleObj>
              </mc:Choice>
              <mc:Fallback>
                <p:oleObj name="Equation" r:id="rId5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1700" y="2141538"/>
                        <a:ext cx="138747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2590800" y="762000"/>
            <a:ext cx="330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cs typeface="ＭＳ Ｐゴシック" charset="0"/>
              </a:rPr>
              <a:t>Possible Oscillation</a:t>
            </a:r>
            <a:endParaRPr lang="en-US" b="1" u="sng" dirty="0">
              <a:solidFill>
                <a:srgbClr val="000000"/>
              </a:solidFill>
              <a:cs typeface="ＭＳ Ｐゴシック" charset="0"/>
            </a:endParaRPr>
          </a:p>
        </p:txBody>
      </p:sp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815872"/>
              </p:ext>
            </p:extLst>
          </p:nvPr>
        </p:nvGraphicFramePr>
        <p:xfrm>
          <a:off x="3446463" y="3600450"/>
          <a:ext cx="1387475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7" imgW="533400" imgH="228600" progId="Equation.3">
                  <p:embed/>
                </p:oleObj>
              </mc:Choice>
              <mc:Fallback>
                <p:oleObj name="Equation" r:id="rId7" imgW="533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6463" y="3600450"/>
                        <a:ext cx="1387475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3"/>
          <p:cNvGraphicFramePr>
            <a:graphicFrameLocks noChangeAspect="1"/>
          </p:cNvGraphicFramePr>
          <p:nvPr>
            <p:extLst/>
          </p:nvPr>
        </p:nvGraphicFramePr>
        <p:xfrm>
          <a:off x="3149600" y="5980113"/>
          <a:ext cx="214947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" name="Equation" r:id="rId8" imgW="825500" imgH="215900" progId="Equation.3">
                  <p:embed/>
                </p:oleObj>
              </mc:Choice>
              <mc:Fallback>
                <p:oleObj name="Equation" r:id="rId8" imgW="8255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5980113"/>
                        <a:ext cx="214947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3"/>
          <p:cNvGraphicFramePr>
            <a:graphicFrameLocks noChangeAspect="1"/>
          </p:cNvGraphicFramePr>
          <p:nvPr>
            <p:extLst/>
          </p:nvPr>
        </p:nvGraphicFramePr>
        <p:xfrm>
          <a:off x="3165475" y="4697413"/>
          <a:ext cx="2016125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" name="Equation" r:id="rId10" imgW="774700" imgH="215900" progId="Equation.3">
                  <p:embed/>
                </p:oleObj>
              </mc:Choice>
              <mc:Fallback>
                <p:oleObj name="Equation" r:id="rId10" imgW="774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65475" y="4697413"/>
                        <a:ext cx="2016125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42900" y="21082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C01"/>
                </a:solidFill>
                <a:cs typeface="ＭＳ Ｐゴシック" charset="0"/>
              </a:rPr>
              <a:t>MiniBooNE</a:t>
            </a:r>
            <a:endParaRPr lang="en-US" dirty="0">
              <a:solidFill>
                <a:srgbClr val="006C01"/>
              </a:solidFill>
              <a:cs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4700" y="1358900"/>
            <a:ext cx="113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C01"/>
                </a:solidFill>
                <a:cs typeface="ＭＳ Ｐゴシック" charset="0"/>
              </a:rPr>
              <a:t>LSND</a:t>
            </a:r>
            <a:endParaRPr lang="en-US" dirty="0">
              <a:solidFill>
                <a:srgbClr val="006C01"/>
              </a:solidFill>
              <a:cs typeface="ＭＳ Ｐゴシック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2100" y="4660900"/>
            <a:ext cx="222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C01"/>
                </a:solidFill>
                <a:cs typeface="ＭＳ Ｐゴシック" charset="0"/>
              </a:rPr>
              <a:t>Reactor </a:t>
            </a:r>
            <a:r>
              <a:rPr lang="en-US" dirty="0" err="1" smtClean="0">
                <a:solidFill>
                  <a:srgbClr val="006C01"/>
                </a:solidFill>
                <a:cs typeface="ＭＳ Ｐゴシック" charset="0"/>
              </a:rPr>
              <a:t>Exps</a:t>
            </a:r>
            <a:r>
              <a:rPr lang="en-US" dirty="0">
                <a:solidFill>
                  <a:srgbClr val="006C01"/>
                </a:solidFill>
                <a:cs typeface="ＭＳ Ｐゴシック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5900" y="5702300"/>
            <a:ext cx="2324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aseline="30000" dirty="0" smtClean="0">
                <a:solidFill>
                  <a:srgbClr val="006C01"/>
                </a:solidFill>
                <a:cs typeface="ＭＳ Ｐゴシック" charset="0"/>
              </a:rPr>
              <a:t>51</a:t>
            </a:r>
            <a:r>
              <a:rPr lang="en-US" dirty="0" smtClean="0">
                <a:solidFill>
                  <a:srgbClr val="006C01"/>
                </a:solidFill>
                <a:cs typeface="ＭＳ Ｐゴシック" charset="0"/>
              </a:rPr>
              <a:t>Cr and </a:t>
            </a:r>
            <a:r>
              <a:rPr lang="en-US" baseline="30000" dirty="0" smtClean="0">
                <a:solidFill>
                  <a:srgbClr val="006C01"/>
                </a:solidFill>
                <a:cs typeface="ＭＳ Ｐゴシック" charset="0"/>
              </a:rPr>
              <a:t>37</a:t>
            </a:r>
            <a:r>
              <a:rPr lang="en-US" dirty="0" smtClean="0">
                <a:solidFill>
                  <a:srgbClr val="006C01"/>
                </a:solidFill>
                <a:cs typeface="ＭＳ Ｐゴシック" charset="0"/>
              </a:rPr>
              <a:t>Ar </a:t>
            </a:r>
            <a:br>
              <a:rPr lang="en-US" dirty="0" smtClean="0">
                <a:solidFill>
                  <a:srgbClr val="006C01"/>
                </a:solidFill>
                <a:cs typeface="ＭＳ Ｐゴシック" charset="0"/>
              </a:rPr>
            </a:br>
            <a:r>
              <a:rPr lang="en-US" dirty="0" smtClean="0">
                <a:solidFill>
                  <a:srgbClr val="006C01"/>
                </a:solidFill>
                <a:cs typeface="ＭＳ Ｐゴシック" charset="0"/>
              </a:rPr>
              <a:t>Source </a:t>
            </a:r>
            <a:r>
              <a:rPr lang="en-US" dirty="0" err="1" smtClean="0">
                <a:solidFill>
                  <a:srgbClr val="006C01"/>
                </a:solidFill>
                <a:cs typeface="ＭＳ Ｐゴシック" charset="0"/>
              </a:rPr>
              <a:t>Exps</a:t>
            </a:r>
            <a:r>
              <a:rPr lang="en-US" dirty="0" smtClean="0">
                <a:solidFill>
                  <a:srgbClr val="006C01"/>
                </a:solidFill>
                <a:cs typeface="ＭＳ Ｐゴシック" charset="0"/>
              </a:rPr>
              <a:t>.</a:t>
            </a:r>
            <a:endParaRPr lang="en-US" dirty="0">
              <a:solidFill>
                <a:srgbClr val="006C01"/>
              </a:solidFill>
              <a:cs typeface="ＭＳ Ｐゴシック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6400" y="76200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cs typeface="ＭＳ Ｐゴシック" charset="0"/>
              </a:rPr>
              <a:t>Experiment</a:t>
            </a:r>
            <a:endParaRPr lang="en-US" b="1" u="sng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2900" y="3568700"/>
            <a:ext cx="196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6C01"/>
                </a:solidFill>
                <a:cs typeface="ＭＳ Ｐゴシック" charset="0"/>
              </a:rPr>
              <a:t>MiniBooNE</a:t>
            </a:r>
            <a:endParaRPr lang="en-US" dirty="0">
              <a:solidFill>
                <a:srgbClr val="006C01"/>
              </a:solidFill>
              <a:cs typeface="ＭＳ Ｐゴシック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48400" y="762000"/>
            <a:ext cx="185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000000"/>
                </a:solidFill>
                <a:cs typeface="ＭＳ Ｐゴシック" charset="0"/>
              </a:rPr>
              <a:t>Comment</a:t>
            </a:r>
            <a:endParaRPr lang="en-US" b="1" u="sng" dirty="0">
              <a:solidFill>
                <a:srgbClr val="000000"/>
              </a:solidFill>
              <a:cs typeface="ＭＳ Ｐゴシック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73800" y="1358900"/>
            <a:ext cx="17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Interesting</a:t>
            </a:r>
            <a:endParaRPr lang="en-US" dirty="0">
              <a:solidFill>
                <a:srgbClr val="DF0000">
                  <a:lumMod val="75000"/>
                </a:srgbClr>
              </a:solidFill>
              <a:cs typeface="ＭＳ Ｐゴシック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21300" y="2093258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Low energy excess?</a:t>
            </a:r>
            <a:endParaRPr lang="en-US" dirty="0">
              <a:solidFill>
                <a:srgbClr val="DF0000">
                  <a:lumMod val="75000"/>
                </a:srgbClr>
              </a:solidFill>
              <a:cs typeface="ＭＳ Ｐゴシック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676900" y="4241800"/>
            <a:ext cx="3200400" cy="1384995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Flux uncertain</a:t>
            </a:r>
            <a:r>
              <a:rPr lang="en-US" dirty="0">
                <a:solidFill>
                  <a:srgbClr val="DF0000">
                    <a:lumMod val="75000"/>
                  </a:srgbClr>
                </a:solidFill>
                <a:cs typeface="ＭＳ Ｐゴシック" charset="0"/>
                <a:sym typeface="Symbol"/>
              </a:rPr>
              <a:t> </a:t>
            </a:r>
            <a:r>
              <a:rPr lang="en-US" dirty="0" smtClean="0">
                <a:solidFill>
                  <a:srgbClr val="005C00"/>
                </a:solidFill>
                <a:cs typeface="ＭＳ Ｐゴシック" charset="0"/>
                <a:sym typeface="Symbol"/>
              </a:rPr>
              <a:t>and time dependent (</a:t>
            </a:r>
            <a:r>
              <a:rPr lang="en-US" dirty="0" err="1" smtClean="0">
                <a:solidFill>
                  <a:srgbClr val="005C00"/>
                </a:solidFill>
                <a:cs typeface="ＭＳ Ｐゴシック" charset="0"/>
                <a:sym typeface="Symbol"/>
              </a:rPr>
              <a:t>Daya</a:t>
            </a:r>
            <a:r>
              <a:rPr lang="en-US" dirty="0" smtClean="0">
                <a:solidFill>
                  <a:srgbClr val="005C00"/>
                </a:solidFill>
                <a:cs typeface="ＭＳ Ｐゴシック" charset="0"/>
                <a:sym typeface="Symbol"/>
              </a:rPr>
              <a:t> Bay)</a:t>
            </a:r>
            <a:r>
              <a:rPr lang="en-US" dirty="0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 </a:t>
            </a:r>
            <a:endParaRPr lang="en-US" dirty="0">
              <a:solidFill>
                <a:srgbClr val="DF0000">
                  <a:lumMod val="75000"/>
                </a:srgbClr>
              </a:solidFill>
              <a:cs typeface="ＭＳ Ｐゴシック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62600" y="5943600"/>
            <a:ext cx="336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Detection efficiency?</a:t>
            </a:r>
            <a:endParaRPr lang="en-US" dirty="0">
              <a:solidFill>
                <a:srgbClr val="DF0000">
                  <a:lumMod val="75000"/>
                </a:srgbClr>
              </a:solidFill>
              <a:cs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25783" y="3557489"/>
            <a:ext cx="379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Low </a:t>
            </a:r>
            <a:r>
              <a:rPr lang="en-US" smtClean="0">
                <a:solidFill>
                  <a:srgbClr val="DF0000">
                    <a:lumMod val="75000"/>
                  </a:srgbClr>
                </a:solidFill>
                <a:cs typeface="ＭＳ Ｐゴシック" charset="0"/>
              </a:rPr>
              <a:t>energy excess?</a:t>
            </a:r>
            <a:endParaRPr lang="en-US" dirty="0">
              <a:solidFill>
                <a:srgbClr val="DF0000">
                  <a:lumMod val="75000"/>
                </a:srgbClr>
              </a:solidFill>
              <a:cs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24500" y="2591078"/>
            <a:ext cx="3441700" cy="954107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Not consistent with LSND (Carlo </a:t>
            </a:r>
            <a:r>
              <a:rPr lang="en-US" dirty="0" err="1" smtClean="0">
                <a:solidFill>
                  <a:srgbClr val="005C00"/>
                </a:solidFill>
              </a:rPr>
              <a:t>Giunti</a:t>
            </a:r>
            <a:r>
              <a:rPr lang="en-US" dirty="0" smtClean="0">
                <a:solidFill>
                  <a:srgbClr val="005C00"/>
                </a:solidFill>
              </a:rPr>
              <a:t>)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14300"/>
            <a:ext cx="8020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Negative experimental results are tightening the constraints on possible 1eV scale </a:t>
            </a:r>
            <a:r>
              <a:rPr lang="en-US" smtClean="0"/>
              <a:t>sterile neutrinos.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55708"/>
            <a:ext cx="5721106" cy="5767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8550" y="1992202"/>
            <a:ext cx="23241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Milind </a:t>
            </a:r>
            <a:r>
              <a:rPr lang="en-US" dirty="0" err="1" smtClean="0">
                <a:solidFill>
                  <a:srgbClr val="005C00"/>
                </a:solidFill>
              </a:rPr>
              <a:t>Diwan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3412906"/>
            <a:ext cx="2616200" cy="1815882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Additional constraints</a:t>
            </a:r>
            <a:br>
              <a:rPr lang="en-US" dirty="0" smtClean="0">
                <a:solidFill>
                  <a:srgbClr val="005C00"/>
                </a:solidFill>
              </a:rPr>
            </a:br>
            <a:r>
              <a:rPr lang="en-US" dirty="0" smtClean="0">
                <a:solidFill>
                  <a:srgbClr val="005C00"/>
                </a:solidFill>
              </a:rPr>
              <a:t> from DANSS, </a:t>
            </a:r>
            <a:r>
              <a:rPr lang="en-US" dirty="0" err="1" smtClean="0">
                <a:solidFill>
                  <a:srgbClr val="005C00"/>
                </a:solidFill>
              </a:rPr>
              <a:t>IceCube</a:t>
            </a:r>
            <a:r>
              <a:rPr lang="en-US" dirty="0" smtClean="0">
                <a:solidFill>
                  <a:srgbClr val="005C00"/>
                </a:solidFill>
              </a:rPr>
              <a:t>, NEOS.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-1320000">
            <a:off x="1561457" y="3279954"/>
            <a:ext cx="3822700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0041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A10101"/>
                </a:solidFill>
              </a:rPr>
              <a:t>Stay tuned</a:t>
            </a:r>
            <a:endParaRPr lang="en-US" sz="6000" b="1" dirty="0">
              <a:solidFill>
                <a:srgbClr val="A1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-36723" y="3924300"/>
            <a:ext cx="9180723" cy="2933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6723" y="876300"/>
            <a:ext cx="9180723" cy="3048000"/>
            <a:chOff x="0" y="1803400"/>
            <a:chExt cx="9180723" cy="3048000"/>
          </a:xfrm>
        </p:grpSpPr>
        <p:pic>
          <p:nvPicPr>
            <p:cNvPr id="6" name="Picture 5" descr="DUNE-s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03400"/>
              <a:ext cx="9180723" cy="3048000"/>
            </a:xfrm>
            <a:prstGeom prst="rect">
              <a:avLst/>
            </a:prstGeom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3479800" y="2006600"/>
              <a:ext cx="19177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 val="1"/>
              </a:ex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dirty="0" smtClean="0">
                  <a:solidFill>
                    <a:srgbClr val="76009F"/>
                  </a:solidFill>
                </a:rPr>
                <a:t>DUNE</a:t>
              </a:r>
              <a:endParaRPr lang="en-US" dirty="0">
                <a:solidFill>
                  <a:srgbClr val="76009F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0700" y="12700"/>
            <a:ext cx="7772400" cy="762000"/>
          </a:xfrm>
        </p:spPr>
        <p:txBody>
          <a:bodyPr/>
          <a:lstStyle/>
          <a:p>
            <a:r>
              <a:rPr lang="en-US" dirty="0" smtClean="0"/>
              <a:t>The Future</a:t>
            </a:r>
            <a:endParaRPr lang="en-US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1" y="4025900"/>
            <a:ext cx="3705438" cy="2784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7400" y="5143500"/>
            <a:ext cx="406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5E0080"/>
                </a:solidFill>
              </a:rPr>
              <a:t>HyperKamiokande</a:t>
            </a:r>
            <a:endParaRPr lang="en-US" sz="4000" dirty="0">
              <a:solidFill>
                <a:srgbClr val="5E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00" y="110630"/>
            <a:ext cx="8045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DUNE and T2HK will seek CP violation in neutrino oscillation, proton decay, and other phenomena.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000" y="2405281"/>
            <a:ext cx="80454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Numerous searches for </a:t>
            </a:r>
            <a:r>
              <a:rPr lang="en-US" dirty="0" err="1" smtClean="0">
                <a:solidFill>
                  <a:srgbClr val="005C00"/>
                </a:solidFill>
              </a:rPr>
              <a:t>neutrinoless</a:t>
            </a:r>
            <a:r>
              <a:rPr lang="en-US" dirty="0" smtClean="0">
                <a:solidFill>
                  <a:srgbClr val="005C00"/>
                </a:solidFill>
              </a:rPr>
              <a:t> double beta decay, employing quite different techniques, will seek to show that the origin of neutrino mass is not the same as the origin of the masses of everything else, </a:t>
            </a:r>
            <a:br>
              <a:rPr lang="en-US" dirty="0" smtClean="0">
                <a:solidFill>
                  <a:srgbClr val="005C00"/>
                </a:solidFill>
              </a:rPr>
            </a:br>
            <a:r>
              <a:rPr lang="en-US" dirty="0" smtClean="0">
                <a:solidFill>
                  <a:srgbClr val="005C00"/>
                </a:solidFill>
              </a:rPr>
              <a:t>and that neutrinos are their own antiparticles.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8000" y="5388540"/>
            <a:ext cx="8191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5E0080"/>
                </a:solidFill>
              </a:rPr>
              <a:t>Tritium beta decay and other experiments will try</a:t>
            </a:r>
          </a:p>
          <a:p>
            <a:pPr algn="ctr"/>
            <a:r>
              <a:rPr lang="en-US" dirty="0" smtClean="0">
                <a:solidFill>
                  <a:srgbClr val="5E0080"/>
                </a:solidFill>
              </a:rPr>
              <a:t> to determine the absolute scale of neutrino mass. </a:t>
            </a:r>
            <a:endParaRPr lang="en-US" dirty="0">
              <a:solidFill>
                <a:srgbClr val="5E008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850" y="1254607"/>
            <a:ext cx="7905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00410"/>
                </a:solidFill>
              </a:rPr>
              <a:t>Various approaches to determining the mass ordering will be pursued.</a:t>
            </a:r>
            <a:endParaRPr lang="en-US" dirty="0">
              <a:solidFill>
                <a:srgbClr val="90041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35700" y="4622800"/>
            <a:ext cx="27686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Lindley Winslow</a:t>
            </a:r>
            <a:endParaRPr lang="en-US">
              <a:solidFill>
                <a:srgbClr val="005C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8900" y="6261100"/>
            <a:ext cx="24384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Joe </a:t>
            </a:r>
            <a:r>
              <a:rPr lang="en-US" dirty="0" err="1" smtClean="0">
                <a:solidFill>
                  <a:srgbClr val="005C00"/>
                </a:solidFill>
              </a:rPr>
              <a:t>Formaggio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9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200" y="244693"/>
            <a:ext cx="8407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The Short Baseline Neutrino program at </a:t>
            </a:r>
            <a:r>
              <a:rPr lang="en-US" dirty="0" err="1" smtClean="0">
                <a:solidFill>
                  <a:schemeClr val="tx2"/>
                </a:solidFill>
              </a:rPr>
              <a:t>Fermilab</a:t>
            </a:r>
            <a:r>
              <a:rPr lang="en-US" dirty="0" smtClean="0">
                <a:solidFill>
                  <a:schemeClr val="tx2"/>
                </a:solidFill>
              </a:rPr>
              <a:t>,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a number of reactor experiments, radioactive source experiments, and other experiments will attempt to determine whether </a:t>
            </a:r>
            <a:r>
              <a:rPr lang="en-US" dirty="0">
                <a:solidFill>
                  <a:schemeClr val="tx2"/>
                </a:solidFill>
                <a:cs typeface="ＭＳ Ｐゴシック" charset="0"/>
                <a:sym typeface="Symbol"/>
              </a:rPr>
              <a:t> </a:t>
            </a:r>
            <a:r>
              <a:rPr lang="en-US" dirty="0" smtClean="0">
                <a:solidFill>
                  <a:schemeClr val="tx2"/>
                </a:solidFill>
              </a:rPr>
              <a:t>1eV sterile neutrinos are real.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000" y="3921998"/>
            <a:ext cx="79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900410"/>
                </a:solidFill>
              </a:rPr>
              <a:t>Neutrino cross section measurements will be crucial to the neutrino oscillation experiments.</a:t>
            </a:r>
            <a:endParaRPr lang="en-US" dirty="0">
              <a:solidFill>
                <a:srgbClr val="90041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41350" y="5194300"/>
            <a:ext cx="7791450" cy="1384995"/>
            <a:chOff x="641350" y="4991100"/>
            <a:chExt cx="7791450" cy="1384995"/>
          </a:xfrm>
        </p:grpSpPr>
        <p:sp>
          <p:nvSpPr>
            <p:cNvPr id="7" name="TextBox 6"/>
            <p:cNvSpPr txBox="1"/>
            <p:nvPr/>
          </p:nvSpPr>
          <p:spPr>
            <a:xfrm>
              <a:off x="641350" y="4991100"/>
              <a:ext cx="77914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5C00"/>
                  </a:solidFill>
                </a:rPr>
                <a:t>We must be alert to the unexpected, such as Non Standard neutrino Interactions   Irina </a:t>
              </a:r>
              <a:r>
                <a:rPr lang="en-US" dirty="0" err="1" smtClean="0">
                  <a:solidFill>
                    <a:srgbClr val="005C00"/>
                  </a:solidFill>
                </a:rPr>
                <a:t>Mocioiu</a:t>
              </a:r>
              <a:r>
                <a:rPr lang="en-US" dirty="0" smtClean="0">
                  <a:solidFill>
                    <a:srgbClr val="005C00"/>
                  </a:solidFill>
                </a:rPr>
                <a:t> </a:t>
              </a:r>
              <a:br>
                <a:rPr lang="en-US" dirty="0" smtClean="0">
                  <a:solidFill>
                    <a:srgbClr val="005C00"/>
                  </a:solidFill>
                </a:rPr>
              </a:br>
              <a:r>
                <a:rPr lang="en-US" dirty="0" smtClean="0">
                  <a:solidFill>
                    <a:srgbClr val="005C00"/>
                  </a:solidFill>
                </a:rPr>
                <a:t>and sterile neutrinos. </a:t>
              </a:r>
              <a:endParaRPr lang="en-US" dirty="0">
                <a:solidFill>
                  <a:srgbClr val="005C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803900" y="5486400"/>
              <a:ext cx="2025650" cy="419100"/>
            </a:xfrm>
            <a:prstGeom prst="rect">
              <a:avLst/>
            </a:prstGeom>
            <a:noFill/>
            <a:ln w="9525" cap="flat" cmpd="sng" algn="ctr">
              <a:solidFill>
                <a:srgbClr val="005C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700" b="0" i="1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41350" y="2298700"/>
            <a:ext cx="77914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Experiments will try to observe coherent neutrino –nucleus scattering, confirming the SM prediction</a:t>
            </a:r>
            <a:br>
              <a:rPr lang="en-US" dirty="0" smtClean="0"/>
            </a:br>
            <a:r>
              <a:rPr lang="en-US" dirty="0" smtClean="0"/>
              <a:t> or finding evidence for NSI. </a:t>
            </a:r>
            <a:r>
              <a:rPr lang="en-US" dirty="0" err="1" smtClean="0"/>
              <a:t>klklklkklkkl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5000" y="3159780"/>
            <a:ext cx="2025650" cy="523220"/>
          </a:xfrm>
          <a:prstGeom prst="rect">
            <a:avLst/>
          </a:prstGeom>
          <a:solidFill>
            <a:schemeClr val="bg1"/>
          </a:solidFill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5C00"/>
                </a:solidFill>
              </a:rPr>
              <a:t>James Dent</a:t>
            </a:r>
          </a:p>
        </p:txBody>
      </p:sp>
    </p:spTree>
    <p:extLst>
      <p:ext uri="{BB962C8B-B14F-4D97-AF65-F5344CB8AC3E}">
        <p14:creationId xmlns:p14="http://schemas.microsoft.com/office/powerpoint/2010/main" val="198554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Supe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42901" y="1284288"/>
            <a:ext cx="7950200" cy="193899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algn="ctr">
              <a:spcBef>
                <a:spcPct val="50000"/>
              </a:spcBef>
            </a:pPr>
            <a:r>
              <a:rPr lang="en-US" sz="6000" dirty="0" smtClean="0">
                <a:solidFill>
                  <a:srgbClr val="FFFFFF"/>
                </a:solidFill>
              </a:rPr>
              <a:t>Grand Unified Theories</a:t>
            </a:r>
            <a:br>
              <a:rPr lang="en-US" sz="6000" dirty="0" smtClean="0">
                <a:solidFill>
                  <a:srgbClr val="FFFFFF"/>
                </a:solidFill>
              </a:rPr>
            </a:br>
            <a:r>
              <a:rPr lang="en-US" sz="6000" dirty="0" smtClean="0">
                <a:solidFill>
                  <a:srgbClr val="FFFFFF"/>
                </a:solidFill>
              </a:rPr>
              <a:t> and Proton Decay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45200" y="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6108700"/>
            <a:ext cx="9144000" cy="7493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26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15250" y="6035675"/>
            <a:ext cx="838200" cy="152400"/>
          </a:xfrm>
        </p:spPr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20700"/>
            <a:ext cx="7912100" cy="572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9600" y="1282700"/>
            <a:ext cx="19939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5C00"/>
                </a:solidFill>
              </a:rPr>
              <a:t>Kaladi</a:t>
            </a:r>
            <a:r>
              <a:rPr lang="en-US" dirty="0" smtClean="0">
                <a:solidFill>
                  <a:srgbClr val="005C00"/>
                </a:solidFill>
              </a:rPr>
              <a:t> </a:t>
            </a:r>
            <a:r>
              <a:rPr lang="en-US" dirty="0" err="1" smtClean="0">
                <a:solidFill>
                  <a:srgbClr val="005C00"/>
                </a:solidFill>
              </a:rPr>
              <a:t>Babu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8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91E1-8E15-D445-931C-192B3DCD1AC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438275"/>
            <a:ext cx="9161124" cy="543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1485900"/>
          </a:xfrm>
          <a:prstGeom prst="rect">
            <a:avLst/>
          </a:prstGeom>
          <a:solidFill>
            <a:srgbClr val="7AD1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203200"/>
            <a:ext cx="7943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tx2"/>
                </a:solidFill>
                <a:latin typeface="+mj-lt"/>
              </a:rPr>
              <a:t>The Higgs </a:t>
            </a:r>
            <a:r>
              <a:rPr lang="en-US" sz="6000" i="1" dirty="0" smtClean="0">
                <a:solidFill>
                  <a:schemeClr val="tx2"/>
                </a:solidFill>
                <a:latin typeface="+mj-lt"/>
              </a:rPr>
              <a:t>h</a:t>
            </a:r>
            <a:r>
              <a:rPr lang="en-US" sz="6000" dirty="0" smtClean="0">
                <a:solidFill>
                  <a:schemeClr val="tx2"/>
                </a:solidFill>
                <a:latin typeface="+mj-lt"/>
              </a:rPr>
              <a:t>(125 GeV)</a:t>
            </a:r>
            <a:endParaRPr lang="en-US" sz="6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01392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90700"/>
            <a:ext cx="8394700" cy="64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52400"/>
            <a:ext cx="84328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75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"/>
            <a:ext cx="9144000" cy="632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 of Future Detectors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411"/>
            <a:ext cx="9166404" cy="42187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8100" y="5797877"/>
            <a:ext cx="22987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Makoto Miura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124" y="812800"/>
            <a:ext cx="75977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10101"/>
                </a:solidFill>
              </a:rPr>
              <a:t>A challenge for GUTS: Quarks and leptons have very different mixings. The largest quark mixing angle is 13º. The largest lepton mixing angle is</a:t>
            </a:r>
            <a:br>
              <a:rPr lang="en-US" b="1" dirty="0" smtClean="0">
                <a:solidFill>
                  <a:srgbClr val="A10101"/>
                </a:solidFill>
              </a:rPr>
            </a:br>
            <a:r>
              <a:rPr lang="en-US" b="1" dirty="0" smtClean="0">
                <a:solidFill>
                  <a:srgbClr val="A10101"/>
                </a:solidFill>
              </a:rPr>
              <a:t> </a:t>
            </a:r>
            <a:r>
              <a:rPr lang="en-US" b="1" dirty="0" smtClean="0">
                <a:solidFill>
                  <a:srgbClr val="A10101"/>
                </a:solidFill>
                <a:cs typeface="ＭＳ Ｐゴシック" charset="0"/>
                <a:sym typeface="Symbol"/>
              </a:rPr>
              <a:t> 45º. The smallest lepton mixing angle is 9º.</a:t>
            </a:r>
            <a:r>
              <a:rPr lang="en-US" b="1" dirty="0" smtClean="0">
                <a:solidFill>
                  <a:srgbClr val="A10101"/>
                </a:solidFill>
              </a:rPr>
              <a:t>  </a:t>
            </a:r>
            <a:endParaRPr lang="en-US" b="1" dirty="0">
              <a:solidFill>
                <a:srgbClr val="A1010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" y="152400"/>
            <a:ext cx="8648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Grand Unified Theories </a:t>
            </a:r>
            <a:r>
              <a:rPr lang="en-US" smtClean="0">
                <a:solidFill>
                  <a:schemeClr val="tx2"/>
                </a:solidFill>
              </a:rPr>
              <a:t>(GUTS) unify </a:t>
            </a:r>
            <a:r>
              <a:rPr lang="en-US" dirty="0" smtClean="0">
                <a:solidFill>
                  <a:schemeClr val="tx2"/>
                </a:solidFill>
              </a:rPr>
              <a:t>quarks and leptons.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591070"/>
            <a:ext cx="6108700" cy="4054205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H="1">
            <a:off x="7042150" y="2997200"/>
            <a:ext cx="196850" cy="254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42875" y="2997200"/>
            <a:ext cx="238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900410"/>
                </a:solidFill>
              </a:rPr>
              <a:t>The See-Saw can help.</a:t>
            </a:r>
            <a:endParaRPr lang="en-US" b="1">
              <a:solidFill>
                <a:srgbClr val="90041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400" y="4381500"/>
            <a:ext cx="2111375" cy="954107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Rabi </a:t>
            </a:r>
            <a:r>
              <a:rPr lang="en-US" dirty="0" err="1" smtClean="0">
                <a:solidFill>
                  <a:srgbClr val="005C00"/>
                </a:solidFill>
              </a:rPr>
              <a:t>Mohapatra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24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06980"/>
            <a:ext cx="8172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SUSY (which so far has not shown up), is not essential for coupling unification in SO(10) GUTS.</a:t>
            </a:r>
            <a:endParaRPr lang="en-US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59075" y="1662782"/>
            <a:ext cx="5794375" cy="523220"/>
            <a:chOff x="2006600" y="1732225"/>
            <a:chExt cx="5794375" cy="523220"/>
          </a:xfrm>
        </p:grpSpPr>
        <p:sp>
          <p:nvSpPr>
            <p:cNvPr id="6" name="TextBox 5"/>
            <p:cNvSpPr txBox="1"/>
            <p:nvPr/>
          </p:nvSpPr>
          <p:spPr>
            <a:xfrm>
              <a:off x="5029200" y="1732225"/>
              <a:ext cx="2771775" cy="523220"/>
            </a:xfrm>
            <a:prstGeom prst="rect">
              <a:avLst/>
            </a:prstGeom>
            <a:noFill/>
            <a:ln>
              <a:solidFill>
                <a:srgbClr val="005C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5C00"/>
                  </a:solidFill>
                </a:rPr>
                <a:t>Rabi </a:t>
              </a:r>
              <a:r>
                <a:rPr lang="en-US" dirty="0" err="1" smtClean="0">
                  <a:solidFill>
                    <a:srgbClr val="005C00"/>
                  </a:solidFill>
                </a:rPr>
                <a:t>Mohapatra</a:t>
              </a:r>
              <a:endParaRPr lang="en-US" dirty="0">
                <a:solidFill>
                  <a:srgbClr val="005C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06600" y="1732225"/>
              <a:ext cx="1993900" cy="523220"/>
            </a:xfrm>
            <a:prstGeom prst="rect">
              <a:avLst/>
            </a:prstGeom>
            <a:noFill/>
            <a:ln>
              <a:solidFill>
                <a:srgbClr val="005C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005C00"/>
                  </a:solidFill>
                </a:rPr>
                <a:t>Kaladi</a:t>
              </a:r>
              <a:r>
                <a:rPr lang="en-US" dirty="0" smtClean="0">
                  <a:solidFill>
                    <a:srgbClr val="005C00"/>
                  </a:solidFill>
                </a:rPr>
                <a:t> </a:t>
              </a:r>
              <a:r>
                <a:rPr lang="en-US" dirty="0" err="1" smtClean="0">
                  <a:solidFill>
                    <a:srgbClr val="005C00"/>
                  </a:solidFill>
                </a:rPr>
                <a:t>Babu</a:t>
              </a:r>
              <a:endParaRPr lang="en-US" dirty="0">
                <a:solidFill>
                  <a:srgbClr val="005C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52900" y="1732225"/>
              <a:ext cx="787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and</a:t>
              </a:r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2764000"/>
            <a:ext cx="7226300" cy="8949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8050" y="4381500"/>
            <a:ext cx="722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And there are other tests.</a:t>
            </a:r>
          </a:p>
        </p:txBody>
      </p:sp>
    </p:spTree>
    <p:extLst>
      <p:ext uri="{BB962C8B-B14F-4D97-AF65-F5344CB8AC3E}">
        <p14:creationId xmlns:p14="http://schemas.microsoft.com/office/powerpoint/2010/main" val="91797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9" y="190500"/>
            <a:ext cx="8458369" cy="5502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3793" y="5794375"/>
            <a:ext cx="2771775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Rabi </a:t>
            </a:r>
            <a:r>
              <a:rPr lang="en-US" dirty="0" err="1" smtClean="0">
                <a:solidFill>
                  <a:srgbClr val="005C00"/>
                </a:solidFill>
              </a:rPr>
              <a:t>Mohapatra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7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2" descr="NGC55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463" y="-436563"/>
            <a:ext cx="9547226" cy="8269288"/>
          </a:xfrm>
          <a:prstGeom prst="rect">
            <a:avLst/>
          </a:prstGeom>
          <a:solidFill>
            <a:srgbClr val="007001"/>
          </a:solidFill>
        </p:spPr>
      </p:pic>
      <p:sp>
        <p:nvSpPr>
          <p:cNvPr id="6" name="TextBox 5"/>
          <p:cNvSpPr txBox="1"/>
          <p:nvPr/>
        </p:nvSpPr>
        <p:spPr>
          <a:xfrm>
            <a:off x="520700" y="1087448"/>
            <a:ext cx="7613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chemeClr val="bg1"/>
                </a:solidFill>
                <a:latin typeface="+mj-lt"/>
              </a:rPr>
              <a:t>Astroparticle</a:t>
            </a:r>
            <a:r>
              <a:rPr lang="en-US" sz="6000" dirty="0" smtClean="0">
                <a:solidFill>
                  <a:schemeClr val="bg1"/>
                </a:solidFill>
                <a:latin typeface="+mj-lt"/>
              </a:rPr>
              <a:t> Physics</a:t>
            </a:r>
            <a:br>
              <a:rPr lang="en-US" sz="6000" dirty="0" smtClean="0">
                <a:solidFill>
                  <a:schemeClr val="bg1"/>
                </a:solidFill>
                <a:latin typeface="+mj-lt"/>
              </a:rPr>
            </a:br>
            <a:r>
              <a:rPr lang="en-US" sz="6000" dirty="0" smtClean="0">
                <a:solidFill>
                  <a:schemeClr val="bg1"/>
                </a:solidFill>
                <a:latin typeface="+mj-lt"/>
              </a:rPr>
              <a:t> and Cosmology</a:t>
            </a:r>
            <a:endParaRPr lang="en-US" sz="6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603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1" y="863599"/>
            <a:ext cx="8561276" cy="56636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" y="177800"/>
            <a:ext cx="661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Rotation </a:t>
            </a:r>
            <a:r>
              <a:rPr lang="en-US" smtClean="0">
                <a:latin typeface="+mj-lt"/>
              </a:rPr>
              <a:t>curve evidence for Dark Matter</a:t>
            </a:r>
            <a:endParaRPr lang="en-US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177800"/>
            <a:ext cx="22987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5C00"/>
                </a:solidFill>
              </a:rPr>
              <a:t>Yvonne Wong</a:t>
            </a:r>
            <a:endParaRPr lang="en-US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49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0"/>
            <a:ext cx="9144000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3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5200"/>
            <a:ext cx="7772400" cy="762000"/>
          </a:xfrm>
        </p:spPr>
        <p:txBody>
          <a:bodyPr/>
          <a:lstStyle/>
          <a:p>
            <a:r>
              <a:rPr lang="en-US" dirty="0" smtClean="0"/>
              <a:t>Is the Standard Model of the Electroweak Interactions Now Complete With the Discovery of the Higgs </a:t>
            </a:r>
            <a:r>
              <a:rPr lang="en-US" i="1" dirty="0" smtClean="0"/>
              <a:t>h</a:t>
            </a:r>
            <a:r>
              <a:rPr lang="en-US" dirty="0" smtClean="0"/>
              <a:t>(125 GeV)?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873375"/>
            <a:ext cx="4864100" cy="360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45200" y="3599557"/>
            <a:ext cx="233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Nobel Prize</a:t>
            </a:r>
            <a:br>
              <a:rPr lang="en-US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2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2013</a:t>
            </a:r>
            <a:endParaRPr lang="en-US" sz="32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431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6343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8150" y="6300768"/>
            <a:ext cx="197485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Jodi Cooley</a:t>
            </a:r>
            <a:endParaRPr lang="en-US" dirty="0">
              <a:solidFill>
                <a:srgbClr val="005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86100" y="25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Spin-independent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9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596900"/>
            <a:ext cx="7848600" cy="6210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4500" y="736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Spin Dependent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0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762000"/>
          </a:xfrm>
        </p:spPr>
        <p:txBody>
          <a:bodyPr/>
          <a:lstStyle/>
          <a:p>
            <a:r>
              <a:rPr lang="en-US" dirty="0" smtClean="0"/>
              <a:t>Collider Searches for DM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6100" y="940631"/>
            <a:ext cx="840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Somewhat related to direct </a:t>
            </a:r>
            <a:r>
              <a:rPr lang="en-US" smtClean="0"/>
              <a:t>detection experiments.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3200"/>
            <a:ext cx="9144000" cy="4342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8150" y="5983268"/>
            <a:ext cx="197485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Jodi Cooley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1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588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5337175"/>
            <a:ext cx="2451100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Veronique</a:t>
            </a:r>
            <a:br>
              <a:rPr lang="en-US" smtClean="0">
                <a:solidFill>
                  <a:schemeClr val="bg1"/>
                </a:solidFill>
              </a:rPr>
            </a:b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Van </a:t>
            </a:r>
            <a:r>
              <a:rPr lang="en-US" dirty="0" err="1" smtClean="0">
                <a:solidFill>
                  <a:schemeClr val="bg1"/>
                </a:solidFill>
              </a:rPr>
              <a:t>Elewyck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1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2940"/>
            <a:ext cx="7543800" cy="6103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7200" y="6229835"/>
            <a:ext cx="36830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Veronique Van </a:t>
            </a:r>
            <a:r>
              <a:rPr lang="en-US" dirty="0" err="1" smtClean="0">
                <a:solidFill>
                  <a:srgbClr val="005C00"/>
                </a:solidFill>
              </a:rPr>
              <a:t>Elewyck</a:t>
            </a:r>
            <a:r>
              <a:rPr lang="en-US" dirty="0" smtClean="0">
                <a:solidFill>
                  <a:srgbClr val="005C00"/>
                </a:solidFill>
              </a:rPr>
              <a:t> 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4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" y="2205917"/>
            <a:ext cx="8683987" cy="38845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800" y="241300"/>
            <a:ext cx="875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tx2"/>
                </a:solidFill>
                <a:latin typeface="+mj-lt"/>
              </a:rPr>
              <a:t>Cosmology Conclusions of </a:t>
            </a:r>
            <a:r>
              <a:rPr lang="en-US" sz="3600" dirty="0" err="1" smtClean="0">
                <a:solidFill>
                  <a:schemeClr val="tx2"/>
                </a:solidFill>
                <a:latin typeface="+mj-lt"/>
              </a:rPr>
              <a:t>Astroparticle</a:t>
            </a:r>
            <a:r>
              <a:rPr lang="en-US" sz="3600" dirty="0" smtClean="0">
                <a:solidFill>
                  <a:schemeClr val="tx2"/>
                </a:solidFill>
                <a:latin typeface="+mj-lt"/>
              </a:rPr>
              <a:t> Physics and Cosmology Working Group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3700" y="1511363"/>
            <a:ext cx="20701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Jan </a:t>
            </a:r>
            <a:r>
              <a:rPr lang="en-US" dirty="0" err="1" smtClean="0">
                <a:solidFill>
                  <a:srgbClr val="005C00"/>
                </a:solidFill>
              </a:rPr>
              <a:t>Hamaan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8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10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342900"/>
            <a:ext cx="226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900410"/>
                </a:solidFill>
              </a:rPr>
              <a:t>However —</a:t>
            </a:r>
            <a:endParaRPr lang="en-US">
              <a:solidFill>
                <a:srgbClr val="90041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4800" y="5868756"/>
            <a:ext cx="3454400" cy="523220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5C00"/>
                </a:solidFill>
              </a:rPr>
              <a:t>Alessandro Melchiorri</a:t>
            </a:r>
            <a:endParaRPr lang="en-US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57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300" y="1803400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  <a:t>This has been a very interesting</a:t>
            </a:r>
            <a:b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</a:br>
            <a: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  <a:t> and illuminating workshop,</a:t>
            </a:r>
            <a:b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</a:br>
            <a: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  <a:t> focused on an exciting</a:t>
            </a:r>
            <a:b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</a:br>
            <a:r>
              <a:rPr lang="en-US" sz="3600" b="1" dirty="0" smtClean="0">
                <a:solidFill>
                  <a:srgbClr val="A10101"/>
                </a:solidFill>
                <a:latin typeface="Lucida Calligraphy" charset="0"/>
                <a:ea typeface="Lucida Calligraphy" charset="0"/>
                <a:cs typeface="Lucida Calligraphy" charset="0"/>
              </a:rPr>
              <a:t> and lively field. </a:t>
            </a:r>
            <a:endParaRPr lang="en-US" sz="3600" b="1" dirty="0">
              <a:solidFill>
                <a:srgbClr val="A10101"/>
              </a:solidFill>
              <a:latin typeface="Lucida Calligraphy" charset="0"/>
              <a:ea typeface="Lucida Calligraphy" charset="0"/>
              <a:cs typeface="Lucida Calligraphy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1003300" y="4318000"/>
            <a:ext cx="718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90041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9221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" y="1349812"/>
            <a:ext cx="8058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2"/>
                </a:solidFill>
              </a:rPr>
              <a:t>Studies to see if the properties of </a:t>
            </a:r>
            <a:r>
              <a:rPr lang="en-US" sz="3200" b="1" i="1" dirty="0" smtClean="0">
                <a:solidFill>
                  <a:schemeClr val="tx2"/>
                </a:solidFill>
              </a:rPr>
              <a:t>h</a:t>
            </a:r>
            <a:r>
              <a:rPr lang="en-US" sz="3200" b="1" dirty="0" smtClean="0">
                <a:solidFill>
                  <a:schemeClr val="tx2"/>
                </a:solidFill>
              </a:rPr>
              <a:t>(125 GeV) deviate from those of the SM Higgs continue. 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550" y="3136900"/>
            <a:ext cx="75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A10101"/>
                </a:solidFill>
              </a:rPr>
              <a:t>So far, this particle </a:t>
            </a:r>
            <a:r>
              <a:rPr lang="en-US" sz="3200" b="1" smtClean="0">
                <a:solidFill>
                  <a:srgbClr val="A10101"/>
                </a:solidFill>
              </a:rPr>
              <a:t>looks like</a:t>
            </a:r>
            <a:br>
              <a:rPr lang="en-US" sz="3200" b="1" smtClean="0">
                <a:solidFill>
                  <a:srgbClr val="A10101"/>
                </a:solidFill>
              </a:rPr>
            </a:br>
            <a:r>
              <a:rPr lang="en-US" sz="3200" b="1" smtClean="0">
                <a:solidFill>
                  <a:srgbClr val="A10101"/>
                </a:solidFill>
              </a:rPr>
              <a:t> a very </a:t>
            </a:r>
            <a:r>
              <a:rPr lang="en-US" sz="3200" b="1" dirty="0" smtClean="0">
                <a:solidFill>
                  <a:srgbClr val="A10101"/>
                </a:solidFill>
              </a:rPr>
              <a:t>pure SM Higgs.</a:t>
            </a:r>
            <a:endParaRPr lang="en-US" sz="3200" b="1" dirty="0">
              <a:solidFill>
                <a:srgbClr val="A1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12700"/>
            <a:ext cx="9080500" cy="683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88100" y="1155700"/>
            <a:ext cx="2292350" cy="536575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5C00"/>
                </a:solidFill>
              </a:rPr>
              <a:t>Sarah Demers</a:t>
            </a:r>
            <a:endParaRPr lang="en-US">
              <a:solidFill>
                <a:srgbClr val="005C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308601" y="4483100"/>
            <a:ext cx="3244849" cy="8763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700" b="0" i="1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" charset="0"/>
              <a:ea typeface="ＭＳ Ｐゴシック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016501" y="4828772"/>
            <a:ext cx="3867149" cy="559121"/>
            <a:chOff x="4876801" y="5565372"/>
            <a:chExt cx="3867149" cy="55912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76801" y="5565372"/>
              <a:ext cx="2406649" cy="55912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207250" y="5588701"/>
              <a:ext cx="1536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</a:t>
              </a:r>
              <a:r>
                <a:rPr lang="en-US" sz="2400" smtClean="0"/>
                <a:t>t </a:t>
              </a:r>
              <a:r>
                <a:rPr lang="en-US" sz="2400" dirty="0" smtClean="0"/>
                <a:t>95% CL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835650" y="5411222"/>
            <a:ext cx="2933700" cy="830997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5C00"/>
                </a:solidFill>
              </a:rPr>
              <a:t>Dhiman</a:t>
            </a:r>
            <a:r>
              <a:rPr lang="en-US" sz="2400" dirty="0" smtClean="0">
                <a:solidFill>
                  <a:srgbClr val="005C00"/>
                </a:solidFill>
              </a:rPr>
              <a:t> Chakraborty,</a:t>
            </a:r>
            <a:br>
              <a:rPr lang="en-US" sz="2400" dirty="0" smtClean="0">
                <a:solidFill>
                  <a:srgbClr val="005C00"/>
                </a:solidFill>
              </a:rPr>
            </a:br>
            <a:r>
              <a:rPr lang="en-US" sz="2400" dirty="0" smtClean="0">
                <a:solidFill>
                  <a:srgbClr val="005C00"/>
                </a:solidFill>
              </a:rPr>
              <a:t>ATLAS</a:t>
            </a:r>
            <a:endParaRPr lang="en-US" sz="2400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515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34100" y="5588000"/>
            <a:ext cx="2400300" cy="954107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5C00"/>
                </a:solidFill>
              </a:rPr>
              <a:t>Wolfgang </a:t>
            </a:r>
            <a:r>
              <a:rPr lang="en-US" dirty="0" err="1" smtClean="0">
                <a:solidFill>
                  <a:srgbClr val="005C00"/>
                </a:solidFill>
              </a:rPr>
              <a:t>Altmannshofer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00308-95D0-3E4B-BBD5-E3E0092749D1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387600"/>
            <a:ext cx="8051800" cy="659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55800" y="215900"/>
            <a:ext cx="5600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Where is the </a:t>
            </a:r>
            <a:r>
              <a:rPr lang="en-US" sz="3600" b="1" smtClean="0">
                <a:solidFill>
                  <a:schemeClr val="tx2"/>
                </a:solidFill>
              </a:rPr>
              <a:t>New Physics</a:t>
            </a:r>
            <a:br>
              <a:rPr lang="en-US" sz="3600" b="1" smtClean="0">
                <a:solidFill>
                  <a:schemeClr val="tx2"/>
                </a:solidFill>
              </a:rPr>
            </a:br>
            <a:r>
              <a:rPr lang="en-US" sz="3600" b="1" smtClean="0">
                <a:solidFill>
                  <a:schemeClr val="tx2"/>
                </a:solidFill>
              </a:rPr>
              <a:t> </a:t>
            </a:r>
            <a:r>
              <a:rPr lang="en-US" sz="3600" b="1" dirty="0" smtClean="0">
                <a:solidFill>
                  <a:schemeClr val="tx2"/>
                </a:solidFill>
              </a:rPr>
              <a:t>that comes to </a:t>
            </a:r>
            <a:r>
              <a:rPr lang="en-US" sz="3600" b="1" smtClean="0">
                <a:solidFill>
                  <a:schemeClr val="tx2"/>
                </a:solidFill>
              </a:rPr>
              <a:t>the rescue? 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650" y="1739900"/>
            <a:ext cx="527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board" charset="0"/>
                <a:ea typeface="Chalkboard" charset="0"/>
                <a:cs typeface="Chalkboard" charset="0"/>
              </a:rPr>
              <a:t>Or, as Sarah Demers put it —</a:t>
            </a:r>
            <a:endParaRPr lang="en-US" dirty="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7400" y="3111500"/>
            <a:ext cx="748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halkboard" charset="0"/>
                <a:ea typeface="Chalkboard" charset="0"/>
                <a:cs typeface="Chalkboard" charset="0"/>
              </a:rPr>
              <a:t>(or whatever it is that comes to the rescue)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41550" y="3990505"/>
            <a:ext cx="353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900410"/>
                </a:solidFill>
                <a:latin typeface="Chalkboard" charset="0"/>
                <a:ea typeface="Chalkboard" charset="0"/>
                <a:cs typeface="Chalkboard" charset="0"/>
              </a:rPr>
              <a:t>Hard-to-see signals?</a:t>
            </a:r>
            <a:endParaRPr lang="en-US">
              <a:solidFill>
                <a:srgbClr val="90041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55900" y="4846637"/>
            <a:ext cx="235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005C00"/>
                </a:solidFill>
                <a:latin typeface="Chalkboard" charset="0"/>
                <a:ea typeface="Chalkboard" charset="0"/>
                <a:cs typeface="Chalkboard" charset="0"/>
              </a:rPr>
              <a:t>Higher mass?</a:t>
            </a:r>
            <a:endParaRPr lang="en-US">
              <a:solidFill>
                <a:srgbClr val="005C0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7400" y="5549900"/>
            <a:ext cx="764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Chalkboard" charset="0"/>
                <a:ea typeface="Chalkboard" charset="0"/>
                <a:cs typeface="Chalkboard" charset="0"/>
              </a:rPr>
              <a:t>Do we have to change our way of thinking?</a:t>
            </a:r>
            <a:endParaRPr lang="en-US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3070" y="6073120"/>
            <a:ext cx="1351280" cy="523875"/>
          </a:xfrm>
          <a:prstGeom prst="rect">
            <a:avLst/>
          </a:prstGeom>
          <a:noFill/>
          <a:ln>
            <a:solidFill>
              <a:srgbClr val="005C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5C00"/>
                </a:solidFill>
              </a:rPr>
              <a:t>JiJi</a:t>
            </a:r>
            <a:r>
              <a:rPr lang="en-US" dirty="0" smtClean="0">
                <a:solidFill>
                  <a:srgbClr val="005C00"/>
                </a:solidFill>
              </a:rPr>
              <a:t> Fan </a:t>
            </a:r>
            <a:endParaRPr lang="en-US" dirty="0">
              <a:solidFill>
                <a:srgbClr val="005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2_Blank Presentation">
  <a:themeElements>
    <a:clrScheme name="Blank Presentation 13">
      <a:dk1>
        <a:srgbClr val="000000"/>
      </a:dk1>
      <a:lt1>
        <a:srgbClr val="FFFFFF"/>
      </a:lt1>
      <a:dk2>
        <a:srgbClr val="0000FF"/>
      </a:dk2>
      <a:lt2>
        <a:srgbClr val="808080"/>
      </a:lt2>
      <a:accent1>
        <a:srgbClr val="744118"/>
      </a:accent1>
      <a:accent2>
        <a:srgbClr val="DF0000"/>
      </a:accent2>
      <a:accent3>
        <a:srgbClr val="FFFFFF"/>
      </a:accent3>
      <a:accent4>
        <a:srgbClr val="000000"/>
      </a:accent4>
      <a:accent5>
        <a:srgbClr val="BCB0AB"/>
      </a:accent5>
      <a:accent6>
        <a:srgbClr val="CA0000"/>
      </a:accent6>
      <a:hlink>
        <a:srgbClr val="008000"/>
      </a:hlink>
      <a:folHlink>
        <a:srgbClr val="9800CD"/>
      </a:folHlink>
    </a:clrScheme>
    <a:fontScheme name="Blank Presentation">
      <a:majorFont>
        <a:latin typeface="Helvetica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7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700" b="0" i="1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0000FF"/>
        </a:dk2>
        <a:lt2>
          <a:srgbClr val="808080"/>
        </a:lt2>
        <a:accent1>
          <a:srgbClr val="744118"/>
        </a:accent1>
        <a:accent2>
          <a:srgbClr val="DF0000"/>
        </a:accent2>
        <a:accent3>
          <a:srgbClr val="FFFFFF"/>
        </a:accent3>
        <a:accent4>
          <a:srgbClr val="000000"/>
        </a:accent4>
        <a:accent5>
          <a:srgbClr val="BCB0AB"/>
        </a:accent5>
        <a:accent6>
          <a:srgbClr val="CA0000"/>
        </a:accent6>
        <a:hlink>
          <a:srgbClr val="008000"/>
        </a:hlink>
        <a:folHlink>
          <a:srgbClr val="9800C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7175818</TotalTime>
  <Words>939</Words>
  <Application>Microsoft Macintosh PowerPoint</Application>
  <PresentationFormat>On-screen Show (4:3)</PresentationFormat>
  <Paragraphs>216</Paragraphs>
  <Slides>57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Chalkboard</vt:lpstr>
      <vt:lpstr>Helvetica</vt:lpstr>
      <vt:lpstr>Lucida Calligraphy</vt:lpstr>
      <vt:lpstr>ＭＳ Ｐゴシック</vt:lpstr>
      <vt:lpstr>Symbol</vt:lpstr>
      <vt:lpstr>Times</vt:lpstr>
      <vt:lpstr>Wingdings</vt:lpstr>
      <vt:lpstr>12_Blank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Is the Standard Model of the Electroweak Interactions Now Complete With the Discovery of the Higgs h(125 GeV)?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Anomalies</vt:lpstr>
      <vt:lpstr>PowerPoint Presentation</vt:lpstr>
      <vt:lpstr>PowerPoint Presentation</vt:lpstr>
      <vt:lpstr>B Decay SM Success</vt:lpstr>
      <vt:lpstr>B Physics Anomalies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There  1eV Sterile Neutrinos?</vt:lpstr>
      <vt:lpstr>The Hints of eV2-Scale Δm2</vt:lpstr>
      <vt:lpstr>PowerPoint Presentation</vt:lpstr>
      <vt:lpstr>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Reach of Future Detectors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Collider Searches for DM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Willow Creek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Neutrino World</dc:title>
  <dc:creator>Susan &amp; Boris Kayser</dc:creator>
  <cp:lastModifiedBy>Boris J Kayser</cp:lastModifiedBy>
  <cp:revision>467</cp:revision>
  <cp:lastPrinted>2010-03-23T20:22:54Z</cp:lastPrinted>
  <dcterms:created xsi:type="dcterms:W3CDTF">2004-04-26T21:25:30Z</dcterms:created>
  <dcterms:modified xsi:type="dcterms:W3CDTF">2017-06-24T14:03:34Z</dcterms:modified>
</cp:coreProperties>
</file>