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32" d="100"/>
          <a:sy n="32" d="100"/>
        </p:scale>
        <p:origin x="-2048" y="-2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276529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D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u="none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5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u="none"/>
            </a:pPr>
            <a:r>
              <a:rPr sz="5800" u="sng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5800" u="sng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5800" u="sng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5800" u="sng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5800" u="sng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5800" u="sng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5800" u="sng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5800" u="sng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5800" u="sng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5800" u="sng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7" Type="http://schemas.openxmlformats.org/officeDocument/2006/relationships/image" Target="../media/image66.png"/><Relationship Id="rId18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47.png"/><Relationship Id="rId8" Type="http://schemas.openxmlformats.org/officeDocument/2006/relationships/image" Target="../media/image39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hyperlink" Target="http://www-numi.fnal.gov/PublicInfo/forscientists.html" TargetMode="External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0.pn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7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33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471417" y="1324984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4500" u="sng"/>
              <a:t>Neutrinos In Large</a:t>
            </a:r>
            <a:r>
              <a:rPr sz="4600" u="sng"/>
              <a:t> </a:t>
            </a:r>
            <a:r>
              <a:rPr sz="4500" u="sng"/>
              <a:t>Extra Dimensions and the LSND/MiniBooNE anomalies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471417" y="7558106"/>
            <a:ext cx="10464801" cy="1130301"/>
          </a:xfrm>
          <a:prstGeom prst="rect">
            <a:avLst/>
          </a:prstGeom>
        </p:spPr>
        <p:txBody>
          <a:bodyPr/>
          <a:lstStyle/>
          <a:p>
            <a:pPr lvl="0" defTabSz="414781">
              <a:defRPr sz="1800"/>
            </a:pPr>
            <a:r>
              <a:rPr sz="2272"/>
              <a:t>Ying-Ying Li</a:t>
            </a:r>
          </a:p>
          <a:p>
            <a:pPr lvl="0" defTabSz="414781">
              <a:defRPr sz="1800"/>
            </a:pPr>
            <a:r>
              <a:rPr sz="2272"/>
              <a:t>Hong Kong University of Science and Technology</a:t>
            </a:r>
          </a:p>
        </p:txBody>
      </p:sp>
      <p:sp>
        <p:nvSpPr>
          <p:cNvPr id="34" name="Shape 34"/>
          <p:cNvSpPr/>
          <p:nvPr/>
        </p:nvSpPr>
        <p:spPr>
          <a:xfrm>
            <a:off x="1043842" y="5762381"/>
            <a:ext cx="1131995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438150">
              <a:defRPr sz="1800"/>
            </a:pPr>
            <a:r>
              <a:rPr sz="2400"/>
              <a:t>In collaboration with </a:t>
            </a:r>
          </a:p>
          <a:p>
            <a:pPr lvl="0" defTabSz="438150">
              <a:defRPr sz="1800"/>
            </a:pPr>
            <a:r>
              <a:rPr sz="2400"/>
              <a:t>Marcela Carena, Camila S.Machado, Pedro A.N.Machado and Carlos E.M.Wagner</a:t>
            </a:r>
          </a:p>
        </p:txBody>
      </p:sp>
      <p:sp>
        <p:nvSpPr>
          <p:cNvPr id="35" name="Shape 35"/>
          <p:cNvSpPr/>
          <p:nvPr/>
        </p:nvSpPr>
        <p:spPr>
          <a:xfrm>
            <a:off x="805375" y="1061097"/>
            <a:ext cx="1367944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WIN2017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LED model + bulk mass</a:t>
            </a:r>
          </a:p>
        </p:txBody>
      </p:sp>
      <p:sp>
        <p:nvSpPr>
          <p:cNvPr id="172" name="Shape 172"/>
          <p:cNvSpPr/>
          <p:nvPr/>
        </p:nvSpPr>
        <p:spPr>
          <a:xfrm>
            <a:off x="1105412" y="2286956"/>
            <a:ext cx="94064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In the limit               , we could approximate:   </a:t>
            </a:r>
          </a:p>
        </p:txBody>
      </p:sp>
      <p:pic>
        <p:nvPicPr>
          <p:cNvPr id="17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8621" y="2334383"/>
            <a:ext cx="1765478" cy="5528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Group 180"/>
          <p:cNvGrpSpPr/>
          <p:nvPr/>
        </p:nvGrpSpPr>
        <p:grpSpPr>
          <a:xfrm>
            <a:off x="2889143" y="2904976"/>
            <a:ext cx="7201114" cy="1633190"/>
            <a:chOff x="-355599" y="-277749"/>
            <a:chExt cx="7201113" cy="1633189"/>
          </a:xfrm>
        </p:grpSpPr>
        <p:grpSp>
          <p:nvGrpSpPr>
            <p:cNvPr id="176" name="Group 176"/>
            <p:cNvGrpSpPr/>
            <p:nvPr/>
          </p:nvGrpSpPr>
          <p:grpSpPr>
            <a:xfrm>
              <a:off x="-355600" y="-277750"/>
              <a:ext cx="3990212" cy="1633191"/>
              <a:chOff x="-355599" y="-365694"/>
              <a:chExt cx="3990211" cy="1633189"/>
            </a:xfrm>
          </p:grpSpPr>
          <p:pic>
            <p:nvPicPr>
              <p:cNvPr id="175" name="pasted-image.pdf"/>
              <p:cNvPicPr/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3188374" cy="812900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4" name="Picture 173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355601" y="-365695"/>
                <a:ext cx="3990213" cy="163319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9" name="Group 179"/>
            <p:cNvGrpSpPr/>
            <p:nvPr/>
          </p:nvGrpSpPr>
          <p:grpSpPr>
            <a:xfrm>
              <a:off x="4190556" y="-266700"/>
              <a:ext cx="2654958" cy="1602939"/>
              <a:chOff x="-487288" y="-376360"/>
              <a:chExt cx="2654956" cy="1602938"/>
            </a:xfrm>
          </p:grpSpPr>
          <p:pic>
            <p:nvPicPr>
              <p:cNvPr id="178" name="pasted-image.pdf"/>
              <p:cNvPicPr/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1693080" cy="76131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7" name="Picture 176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-487289" y="-376361"/>
                <a:ext cx="2654958" cy="1602939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83" name="Group 183"/>
          <p:cNvGrpSpPr/>
          <p:nvPr/>
        </p:nvGrpSpPr>
        <p:grpSpPr>
          <a:xfrm>
            <a:off x="472334" y="7847508"/>
            <a:ext cx="9106772" cy="1809164"/>
            <a:chOff x="0" y="0"/>
            <a:chExt cx="9106770" cy="1809162"/>
          </a:xfrm>
        </p:grpSpPr>
        <p:pic>
          <p:nvPicPr>
            <p:cNvPr id="181" name="Screen Shot 2017-06-18 at 2.25.02 pm.png"/>
            <p:cNvPicPr/>
            <p:nvPr/>
          </p:nvPicPr>
          <p:blipFill>
            <a:blip r:embed="rId7">
              <a:extLst/>
            </a:blip>
            <a:srcRect t="6424" r="299" b="2147"/>
            <a:stretch>
              <a:fillRect/>
            </a:stretch>
          </p:blipFill>
          <p:spPr>
            <a:xfrm>
              <a:off x="0" y="195949"/>
              <a:ext cx="5337772" cy="1598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Screen Shot 2017-06-18 at 1.44.04 pm.png"/>
            <p:cNvPicPr/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>
            <a:xfrm>
              <a:off x="5728214" y="0"/>
              <a:ext cx="3378557" cy="1809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9" name="Group 189"/>
          <p:cNvGrpSpPr/>
          <p:nvPr/>
        </p:nvGrpSpPr>
        <p:grpSpPr>
          <a:xfrm>
            <a:off x="8074568" y="5645802"/>
            <a:ext cx="2585563" cy="2055835"/>
            <a:chOff x="0" y="16339"/>
            <a:chExt cx="2585561" cy="2055833"/>
          </a:xfrm>
        </p:grpSpPr>
        <p:pic>
          <p:nvPicPr>
            <p:cNvPr id="184" name="Picture 183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23478" y="16339"/>
              <a:ext cx="1062084" cy="1119719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188" name="Group 188"/>
            <p:cNvGrpSpPr/>
            <p:nvPr/>
          </p:nvGrpSpPr>
          <p:grpSpPr>
            <a:xfrm>
              <a:off x="0" y="890599"/>
              <a:ext cx="2318519" cy="1181574"/>
              <a:chOff x="798292" y="143642"/>
              <a:chExt cx="2318518" cy="1181573"/>
            </a:xfrm>
          </p:grpSpPr>
          <p:pic>
            <p:nvPicPr>
              <p:cNvPr id="185" name="Picture 184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 rot="18900000">
                <a:off x="1448055" y="353935"/>
                <a:ext cx="762800" cy="405591"/>
              </a:xfrm>
              <a:prstGeom prst="rect">
                <a:avLst/>
              </a:prstGeom>
              <a:effectLst/>
            </p:spPr>
          </p:pic>
          <p:sp>
            <p:nvSpPr>
              <p:cNvPr id="187" name="Shape 187"/>
              <p:cNvSpPr/>
              <p:nvPr/>
            </p:nvSpPr>
            <p:spPr>
              <a:xfrm>
                <a:off x="798292" y="763174"/>
                <a:ext cx="2318520" cy="5620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155700" dist="505824" dir="7103041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500">
                    <a:solidFill>
                      <a:srgbClr val="B2419E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500">
                    <a:solidFill>
                      <a:srgbClr val="B2419E"/>
                    </a:solidFill>
                  </a:rPr>
                  <a:t>Suppression</a:t>
                </a:r>
              </a:p>
            </p:txBody>
          </p:sp>
        </p:grpSp>
      </p:grpSp>
      <p:grpSp>
        <p:nvGrpSpPr>
          <p:cNvPr id="194" name="Group 194"/>
          <p:cNvGrpSpPr/>
          <p:nvPr/>
        </p:nvGrpSpPr>
        <p:grpSpPr>
          <a:xfrm>
            <a:off x="4933159" y="2985326"/>
            <a:ext cx="4570783" cy="1377764"/>
            <a:chOff x="-546234" y="-48499"/>
            <a:chExt cx="4570781" cy="1377763"/>
          </a:xfrm>
        </p:grpSpPr>
        <p:pic>
          <p:nvPicPr>
            <p:cNvPr id="190" name="Picture 189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18900000">
              <a:off x="-793480" y="602282"/>
              <a:ext cx="1872253" cy="76201"/>
            </a:xfrm>
            <a:prstGeom prst="rect">
              <a:avLst/>
            </a:prstGeom>
            <a:effectLst/>
          </p:spPr>
        </p:pic>
        <p:pic>
          <p:nvPicPr>
            <p:cNvPr id="192" name="Picture 191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18900000">
              <a:off x="2399539" y="602282"/>
              <a:ext cx="1872252" cy="76201"/>
            </a:xfrm>
            <a:prstGeom prst="rect">
              <a:avLst/>
            </a:prstGeom>
            <a:effectLst/>
          </p:spPr>
        </p:pic>
      </p:grpSp>
      <p:pic>
        <p:nvPicPr>
          <p:cNvPr id="195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793294" y="8398271"/>
            <a:ext cx="2640436" cy="707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Group 199"/>
          <p:cNvGrpSpPr/>
          <p:nvPr/>
        </p:nvGrpSpPr>
        <p:grpSpPr>
          <a:xfrm>
            <a:off x="4245242" y="5707533"/>
            <a:ext cx="1975923" cy="1483429"/>
            <a:chOff x="-52013" y="-52013"/>
            <a:chExt cx="1975922" cy="1483427"/>
          </a:xfrm>
        </p:grpSpPr>
        <p:pic>
          <p:nvPicPr>
            <p:cNvPr id="196" name="Picture 195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 rot="19807776">
              <a:off x="-181485" y="499450"/>
              <a:ext cx="2234865" cy="76201"/>
            </a:xfrm>
            <a:prstGeom prst="rect">
              <a:avLst/>
            </a:prstGeom>
            <a:effectLst/>
          </p:spPr>
        </p:pic>
        <p:pic>
          <p:nvPicPr>
            <p:cNvPr id="198" name="pasted-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27388" y="1034591"/>
              <a:ext cx="1062085" cy="396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Group 202"/>
          <p:cNvGrpSpPr/>
          <p:nvPr/>
        </p:nvGrpSpPr>
        <p:grpSpPr>
          <a:xfrm>
            <a:off x="821752" y="4744915"/>
            <a:ext cx="11621353" cy="1876234"/>
            <a:chOff x="0" y="0"/>
            <a:chExt cx="11621352" cy="1876233"/>
          </a:xfrm>
        </p:grpSpPr>
        <p:pic>
          <p:nvPicPr>
            <p:cNvPr id="200" name="pasted-image.pdf"/>
            <p:cNvPicPr/>
            <p:nvPr/>
          </p:nvPicPr>
          <p:blipFill>
            <a:blip r:embed="rId15">
              <a:extLst/>
            </a:blip>
            <a:srcRect l="21920"/>
            <a:stretch>
              <a:fillRect/>
            </a:stretch>
          </p:blipFill>
          <p:spPr>
            <a:xfrm>
              <a:off x="2514103" y="1014632"/>
              <a:ext cx="9107250" cy="861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pasted-image.pdf"/>
            <p:cNvPicPr/>
            <p:nvPr/>
          </p:nvPicPr>
          <p:blipFill>
            <a:blip r:embed="rId16">
              <a:extLst/>
            </a:blip>
            <a:srcRect r="53924"/>
            <a:stretch>
              <a:fillRect/>
            </a:stretch>
          </p:blipFill>
          <p:spPr>
            <a:xfrm>
              <a:off x="0" y="0"/>
              <a:ext cx="6154423" cy="861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6" name="Group 206"/>
          <p:cNvGrpSpPr/>
          <p:nvPr/>
        </p:nvGrpSpPr>
        <p:grpSpPr>
          <a:xfrm>
            <a:off x="6705907" y="4482790"/>
            <a:ext cx="5722720" cy="807600"/>
            <a:chOff x="-50800" y="0"/>
            <a:chExt cx="5722719" cy="807598"/>
          </a:xfrm>
        </p:grpSpPr>
        <p:pic>
          <p:nvPicPr>
            <p:cNvPr id="203" name="Picture 202"/>
            <p:cNvPicPr/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 rot="10800000">
              <a:off x="-50800" y="235722"/>
              <a:ext cx="781864" cy="405591"/>
            </a:xfrm>
            <a:prstGeom prst="rect">
              <a:avLst/>
            </a:prstGeom>
            <a:effectLst/>
          </p:spPr>
        </p:pic>
        <p:pic>
          <p:nvPicPr>
            <p:cNvPr id="205" name="pasted-image.pdf"/>
            <p:cNvPicPr/>
            <p:nvPr/>
          </p:nvPicPr>
          <p:blipFill>
            <a:blip r:embed="rId18">
              <a:extLst/>
            </a:blip>
            <a:srcRect/>
            <a:stretch>
              <a:fillRect/>
            </a:stretch>
          </p:blipFill>
          <p:spPr>
            <a:xfrm>
              <a:off x="750138" y="0"/>
              <a:ext cx="4921782" cy="8075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9" grpId="5" animBg="1" advAuto="0"/>
      <p:bldP spid="194" grpId="6" animBg="1" advAuto="0"/>
      <p:bldP spid="199" grpId="4" animBg="1" advAuto="0"/>
      <p:bldP spid="202" grpId="2" animBg="1" advAuto="0"/>
      <p:bldP spid="206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Neutrino Oscillation-Reactor and MiniBooNE</a:t>
            </a:r>
          </a:p>
        </p:txBody>
      </p:sp>
      <p:pic>
        <p:nvPicPr>
          <p:cNvPr id="209" name="Screen Shot 2017-06-18 at 4.26.0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058" y="2478817"/>
            <a:ext cx="6918473" cy="2797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8294034" y="2734459"/>
            <a:ext cx="4204869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MiniBooNE excess:</a:t>
            </a:r>
          </a:p>
          <a:p>
            <a:pPr lvl="0" algn="l">
              <a:defRPr sz="1800"/>
            </a:pPr>
            <a:r>
              <a:rPr sz="3600"/>
              <a:t>Point1    </a:t>
            </a:r>
            <a:r>
              <a:rPr sz="3600">
                <a:solidFill>
                  <a:srgbClr val="AC3747"/>
                </a:solidFill>
              </a:rPr>
              <a:t>53</a:t>
            </a:r>
            <a:endParaRPr sz="3600"/>
          </a:p>
          <a:p>
            <a:pPr lvl="0" algn="l">
              <a:defRPr sz="1800"/>
            </a:pPr>
            <a:r>
              <a:rPr sz="3600"/>
              <a:t>Point2    </a:t>
            </a:r>
            <a:r>
              <a:rPr sz="3600">
                <a:solidFill>
                  <a:srgbClr val="AC3747"/>
                </a:solidFill>
              </a:rPr>
              <a:t>5</a:t>
            </a:r>
            <a:endParaRPr sz="3600"/>
          </a:p>
          <a:p>
            <a:pPr lvl="0" algn="l">
              <a:defRPr sz="1800"/>
            </a:pPr>
            <a:r>
              <a:rPr sz="3600"/>
              <a:t>Point3    </a:t>
            </a:r>
            <a:r>
              <a:rPr sz="3600">
                <a:solidFill>
                  <a:srgbClr val="AC3747"/>
                </a:solidFill>
              </a:rPr>
              <a:t>148</a:t>
            </a:r>
          </a:p>
        </p:txBody>
      </p:sp>
      <p:pic>
        <p:nvPicPr>
          <p:cNvPr id="211" name="reactors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884" y="5308076"/>
            <a:ext cx="6151688" cy="44497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 216"/>
          <p:cNvGrpSpPr/>
          <p:nvPr/>
        </p:nvGrpSpPr>
        <p:grpSpPr>
          <a:xfrm>
            <a:off x="3677682" y="7433964"/>
            <a:ext cx="4384092" cy="1739901"/>
            <a:chOff x="0" y="0"/>
            <a:chExt cx="4384090" cy="1739900"/>
          </a:xfrm>
        </p:grpSpPr>
        <p:sp>
          <p:nvSpPr>
            <p:cNvPr id="212" name="Shape 212"/>
            <p:cNvSpPr/>
            <p:nvPr/>
          </p:nvSpPr>
          <p:spPr>
            <a:xfrm>
              <a:off x="0" y="-1"/>
              <a:ext cx="4384091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R= 1.9/eV (0.37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00C201"/>
                  </a:solidFill>
                </a:rPr>
                <a:t>       6.4/eV(1.3  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E963EB"/>
                  </a:solidFill>
                </a:rPr>
                <a:t>      1.8/eV(0.36       )</a:t>
              </a:r>
            </a:p>
          </p:txBody>
        </p:sp>
        <p:pic>
          <p:nvPicPr>
            <p:cNvPr id="21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81265" y="241229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81265" y="736600"/>
              <a:ext cx="6604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81265" y="1276733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7" name="Picture 21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1600000">
            <a:off x="5667661" y="4952387"/>
            <a:ext cx="1821879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MINO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9655" y="2268075"/>
            <a:ext cx="5798152" cy="419403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Neutrino Oscillation-Minos(+)</a:t>
            </a:r>
          </a:p>
        </p:txBody>
      </p:sp>
      <p:grpSp>
        <p:nvGrpSpPr>
          <p:cNvPr id="224" name="Group 224"/>
          <p:cNvGrpSpPr/>
          <p:nvPr/>
        </p:nvGrpSpPr>
        <p:grpSpPr>
          <a:xfrm>
            <a:off x="312604" y="4571960"/>
            <a:ext cx="6099049" cy="4732535"/>
            <a:chOff x="0" y="0"/>
            <a:chExt cx="6099047" cy="4732534"/>
          </a:xfrm>
        </p:grpSpPr>
        <p:pic>
          <p:nvPicPr>
            <p:cNvPr id="222" name="Screen Shot 2017-06-18 at 7.49.06 pm.png"/>
            <p:cNvPicPr/>
            <p:nvPr/>
          </p:nvPicPr>
          <p:blipFill>
            <a:blip r:embed="rId3">
              <a:extLst/>
            </a:blip>
            <a:srcRect l="1947"/>
            <a:stretch>
              <a:fillRect/>
            </a:stretch>
          </p:blipFill>
          <p:spPr>
            <a:xfrm>
              <a:off x="240244" y="0"/>
              <a:ext cx="5618665" cy="42321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Shape 223"/>
            <p:cNvSpPr/>
            <p:nvPr/>
          </p:nvSpPr>
          <p:spPr>
            <a:xfrm>
              <a:off x="0" y="4326134"/>
              <a:ext cx="6099049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 u="sng">
                  <a:solidFill>
                    <a:srgbClr val="991904"/>
                  </a:solidFill>
                  <a:hlinkClick r:id="rId4"/>
                </a:defRPr>
              </a:lvl1pPr>
            </a:lstStyle>
            <a:p>
              <a:pPr lvl="0">
                <a:defRPr sz="1800" u="none">
                  <a:solidFill>
                    <a:srgbClr val="000000"/>
                  </a:solidFill>
                </a:defRPr>
              </a:pPr>
              <a:r>
                <a:rPr sz="2000" u="sng">
                  <a:solidFill>
                    <a:srgbClr val="991904"/>
                  </a:solidFill>
                  <a:hlinkClick r:id="rId4"/>
                </a:rPr>
                <a:t>http://www-numi.fnal.gov/PublicInfo/forscientists.html</a:t>
              </a:r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7683648" y="4006849"/>
            <a:ext cx="4384092" cy="1739901"/>
            <a:chOff x="0" y="0"/>
            <a:chExt cx="4384090" cy="1739900"/>
          </a:xfrm>
        </p:grpSpPr>
        <p:sp>
          <p:nvSpPr>
            <p:cNvPr id="225" name="Shape 225"/>
            <p:cNvSpPr/>
            <p:nvPr/>
          </p:nvSpPr>
          <p:spPr>
            <a:xfrm>
              <a:off x="0" y="-1"/>
              <a:ext cx="4384091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R= 1.9/eV (0.37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00C201"/>
                  </a:solidFill>
                </a:rPr>
                <a:t>       6.4/eV(1.3  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E963EB"/>
                  </a:solidFill>
                </a:rPr>
                <a:t>       1.8/eV (0.36      )</a:t>
              </a:r>
            </a:p>
          </p:txBody>
        </p:sp>
        <p:pic>
          <p:nvPicPr>
            <p:cNvPr id="226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241229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736600"/>
              <a:ext cx="6604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1276733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0" name="Shape 230"/>
          <p:cNvSpPr/>
          <p:nvPr/>
        </p:nvSpPr>
        <p:spPr>
          <a:xfrm>
            <a:off x="8199535" y="6496216"/>
            <a:ext cx="282728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Disappearance</a:t>
            </a:r>
          </a:p>
        </p:txBody>
      </p:sp>
      <p:sp>
        <p:nvSpPr>
          <p:cNvPr id="231" name="Shape 231"/>
          <p:cNvSpPr/>
          <p:nvPr/>
        </p:nvSpPr>
        <p:spPr>
          <a:xfrm>
            <a:off x="517634" y="2465464"/>
            <a:ext cx="568898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small effect on appearance due to the small mixing at long-baseline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DUN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8016" y="2822342"/>
            <a:ext cx="5828400" cy="418525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Neutrino Oscillation-DUNE</a:t>
            </a:r>
          </a:p>
        </p:txBody>
      </p:sp>
      <p:pic>
        <p:nvPicPr>
          <p:cNvPr id="235" name="Screen Shot 2017-06-20 at 12.42.45 am.png"/>
          <p:cNvPicPr/>
          <p:nvPr/>
        </p:nvPicPr>
        <p:blipFill>
          <a:blip r:embed="rId3">
            <a:extLst/>
          </a:blip>
          <a:srcRect r="4513"/>
          <a:stretch>
            <a:fillRect/>
          </a:stretch>
        </p:blipFill>
        <p:spPr>
          <a:xfrm>
            <a:off x="307508" y="3484077"/>
            <a:ext cx="5440818" cy="54451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 238"/>
          <p:cNvGrpSpPr/>
          <p:nvPr/>
        </p:nvGrpSpPr>
        <p:grpSpPr>
          <a:xfrm>
            <a:off x="3946057" y="8795413"/>
            <a:ext cx="4665092" cy="622301"/>
            <a:chOff x="-12700" y="-12700"/>
            <a:chExt cx="4665091" cy="622300"/>
          </a:xfrm>
        </p:grpSpPr>
        <p:sp>
          <p:nvSpPr>
            <p:cNvPr id="237" name="Shape 237"/>
            <p:cNvSpPr/>
            <p:nvPr/>
          </p:nvSpPr>
          <p:spPr>
            <a:xfrm>
              <a:off x="-1" y="0"/>
              <a:ext cx="4639692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100">
                  <a:solidFill>
                    <a:srgbClr val="F13A7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13A73"/>
                  </a:solidFill>
                </a:rPr>
                <a:t>Jeffrey M. Berryman. et al</a:t>
              </a:r>
            </a:p>
          </p:txBody>
        </p:sp>
        <p:pic>
          <p:nvPicPr>
            <p:cNvPr id="236" name="Picture 235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" y="-12700"/>
              <a:ext cx="4665092" cy="622300"/>
            </a:xfrm>
            <a:prstGeom prst="rect">
              <a:avLst/>
            </a:prstGeom>
            <a:effectLst/>
          </p:spPr>
        </p:pic>
      </p:grpSp>
      <p:grpSp>
        <p:nvGrpSpPr>
          <p:cNvPr id="243" name="Group 243"/>
          <p:cNvGrpSpPr/>
          <p:nvPr/>
        </p:nvGrpSpPr>
        <p:grpSpPr>
          <a:xfrm>
            <a:off x="7600171" y="2152355"/>
            <a:ext cx="4384091" cy="1739901"/>
            <a:chOff x="0" y="0"/>
            <a:chExt cx="4384090" cy="1739900"/>
          </a:xfrm>
        </p:grpSpPr>
        <p:sp>
          <p:nvSpPr>
            <p:cNvPr id="239" name="Shape 239"/>
            <p:cNvSpPr/>
            <p:nvPr/>
          </p:nvSpPr>
          <p:spPr>
            <a:xfrm>
              <a:off x="0" y="-1"/>
              <a:ext cx="4384091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R= 1.9/eV (0.37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00C201"/>
                  </a:solidFill>
                </a:rPr>
                <a:t>       6.4/eV(1.3  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E963EB"/>
                  </a:solidFill>
                </a:rPr>
                <a:t>      1.8/eV(0.36       )</a:t>
              </a:r>
            </a:p>
          </p:txBody>
        </p:sp>
        <p:pic>
          <p:nvPicPr>
            <p:cNvPr id="240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241229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736600"/>
              <a:ext cx="6604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1276733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" name="Group 246"/>
          <p:cNvGrpSpPr/>
          <p:nvPr/>
        </p:nvGrpSpPr>
        <p:grpSpPr>
          <a:xfrm>
            <a:off x="8065578" y="7724322"/>
            <a:ext cx="4258946" cy="533401"/>
            <a:chOff x="-12699" y="-12699"/>
            <a:chExt cx="4258944" cy="533400"/>
          </a:xfrm>
        </p:grpSpPr>
        <p:sp>
          <p:nvSpPr>
            <p:cNvPr id="245" name="Shape 245"/>
            <p:cNvSpPr/>
            <p:nvPr/>
          </p:nvSpPr>
          <p:spPr>
            <a:xfrm>
              <a:off x="0" y="0"/>
              <a:ext cx="4233545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500">
                  <a:solidFill>
                    <a:srgbClr val="F13A7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500">
                  <a:solidFill>
                    <a:srgbClr val="F13A73"/>
                  </a:solidFill>
                </a:rPr>
                <a:t>Dune-CDR arXiv:1512.06148</a:t>
              </a:r>
            </a:p>
          </p:txBody>
        </p:sp>
        <p:pic>
          <p:nvPicPr>
            <p:cNvPr id="244" name="Picture 243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2700" y="-12700"/>
              <a:ext cx="4258945" cy="533401"/>
            </a:xfrm>
            <a:prstGeom prst="rect">
              <a:avLst/>
            </a:prstGeom>
            <a:effectLst/>
          </p:spPr>
        </p:pic>
      </p:grpSp>
      <p:sp>
        <p:nvSpPr>
          <p:cNvPr id="247" name="Shape 247"/>
          <p:cNvSpPr/>
          <p:nvPr/>
        </p:nvSpPr>
        <p:spPr>
          <a:xfrm>
            <a:off x="8781407" y="7080207"/>
            <a:ext cx="282728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Disappearance</a:t>
            </a:r>
          </a:p>
        </p:txBody>
      </p:sp>
      <p:sp>
        <p:nvSpPr>
          <p:cNvPr id="248" name="Shape 248"/>
          <p:cNvSpPr/>
          <p:nvPr/>
        </p:nvSpPr>
        <p:spPr>
          <a:xfrm>
            <a:off x="860779" y="2046187"/>
            <a:ext cx="517180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small effect on appearance due to the small mixing at long-baseline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Neutrino Oscillation-SBN</a:t>
            </a:r>
          </a:p>
        </p:txBody>
      </p:sp>
      <p:grpSp>
        <p:nvGrpSpPr>
          <p:cNvPr id="254" name="Group 254"/>
          <p:cNvGrpSpPr/>
          <p:nvPr/>
        </p:nvGrpSpPr>
        <p:grpSpPr>
          <a:xfrm>
            <a:off x="861519" y="2056931"/>
            <a:ext cx="10662591" cy="7392338"/>
            <a:chOff x="0" y="0"/>
            <a:chExt cx="10662589" cy="7392336"/>
          </a:xfrm>
        </p:grpSpPr>
        <p:pic>
          <p:nvPicPr>
            <p:cNvPr id="251" name="SBP3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35432" y="0"/>
              <a:ext cx="5627158" cy="3987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SBP1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52455" cy="3987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SBP2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35432" y="3405233"/>
              <a:ext cx="5627158" cy="39871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9" name="Group 259"/>
          <p:cNvGrpSpPr/>
          <p:nvPr/>
        </p:nvGrpSpPr>
        <p:grpSpPr>
          <a:xfrm>
            <a:off x="1311475" y="7277306"/>
            <a:ext cx="4384091" cy="1739901"/>
            <a:chOff x="0" y="0"/>
            <a:chExt cx="4384090" cy="1739900"/>
          </a:xfrm>
        </p:grpSpPr>
        <p:sp>
          <p:nvSpPr>
            <p:cNvPr id="255" name="Shape 255"/>
            <p:cNvSpPr/>
            <p:nvPr/>
          </p:nvSpPr>
          <p:spPr>
            <a:xfrm>
              <a:off x="0" y="-1"/>
              <a:ext cx="4384091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R= 1.9/eV (0.37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00C201"/>
                  </a:solidFill>
                </a:rPr>
                <a:t>       6.4/eV(1.3        )</a:t>
              </a:r>
            </a:p>
            <a:p>
              <a:pPr lvl="0">
                <a:defRPr sz="1800"/>
              </a:pPr>
              <a:r>
                <a:rPr sz="3600">
                  <a:solidFill>
                    <a:srgbClr val="E963EB"/>
                  </a:solidFill>
                </a:rPr>
                <a:t>      1.8/eV(0.36       )</a:t>
              </a:r>
            </a:p>
          </p:txBody>
        </p:sp>
        <p:pic>
          <p:nvPicPr>
            <p:cNvPr id="256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241229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736600"/>
              <a:ext cx="660401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81265" y="1276733"/>
              <a:ext cx="660401" cy="31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0" name="Picture 259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8941349">
            <a:off x="8671354" y="3178138"/>
            <a:ext cx="1097294" cy="246565"/>
          </a:xfrm>
          <a:prstGeom prst="rect">
            <a:avLst/>
          </a:prstGeom>
        </p:spPr>
      </p:pic>
      <p:grpSp>
        <p:nvGrpSpPr>
          <p:cNvPr id="264" name="Group 264"/>
          <p:cNvGrpSpPr/>
          <p:nvPr/>
        </p:nvGrpSpPr>
        <p:grpSpPr>
          <a:xfrm>
            <a:off x="8685188" y="2551167"/>
            <a:ext cx="2348333" cy="533401"/>
            <a:chOff x="-38100" y="-38099"/>
            <a:chExt cx="2348331" cy="533400"/>
          </a:xfrm>
        </p:grpSpPr>
        <p:sp>
          <p:nvSpPr>
            <p:cNvPr id="263" name="Shape 263"/>
            <p:cNvSpPr/>
            <p:nvPr/>
          </p:nvSpPr>
          <p:spPr>
            <a:xfrm>
              <a:off x="-1" y="0"/>
              <a:ext cx="227213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t>NSBL+LSND best fit</a:t>
              </a:r>
            </a:p>
          </p:txBody>
        </p:sp>
        <p:pic>
          <p:nvPicPr>
            <p:cNvPr id="262" name="Picture 261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2348332" cy="533401"/>
            </a:xfrm>
            <a:prstGeom prst="rect">
              <a:avLst/>
            </a:prstGeom>
            <a:effectLst/>
          </p:spPr>
        </p:pic>
      </p:grpSp>
      <p:grpSp>
        <p:nvGrpSpPr>
          <p:cNvPr id="267" name="Group 267"/>
          <p:cNvGrpSpPr/>
          <p:nvPr/>
        </p:nvGrpSpPr>
        <p:grpSpPr>
          <a:xfrm>
            <a:off x="11118198" y="2621017"/>
            <a:ext cx="1403605" cy="393701"/>
            <a:chOff x="-12700" y="-12700"/>
            <a:chExt cx="1403603" cy="393700"/>
          </a:xfrm>
        </p:grpSpPr>
        <p:sp>
          <p:nvSpPr>
            <p:cNvPr id="266" name="Shape 266"/>
            <p:cNvSpPr/>
            <p:nvPr/>
          </p:nvSpPr>
          <p:spPr>
            <a:xfrm>
              <a:off x="-1" y="0"/>
              <a:ext cx="137820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1600">
                  <a:solidFill>
                    <a:srgbClr val="F13A7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F13A73"/>
                  </a:solidFill>
                </a:rPr>
                <a:t>M.Sorel. et al.</a:t>
              </a:r>
            </a:p>
          </p:txBody>
        </p:sp>
        <p:pic>
          <p:nvPicPr>
            <p:cNvPr id="265" name="Picture 264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2700" y="-12700"/>
              <a:ext cx="1403604" cy="393700"/>
            </a:xfrm>
            <a:prstGeom prst="rect">
              <a:avLst/>
            </a:prstGeom>
            <a:effectLst/>
          </p:spPr>
        </p:pic>
      </p:grpSp>
      <p:sp>
        <p:nvSpPr>
          <p:cNvPr id="268" name="Shape 268"/>
          <p:cNvSpPr/>
          <p:nvPr/>
        </p:nvSpPr>
        <p:spPr>
          <a:xfrm>
            <a:off x="2889390" y="6207399"/>
            <a:ext cx="230248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Appearance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Neutrino Oscillation-Cosmology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952500" y="2021627"/>
            <a:ext cx="11099800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BBN and CMB: model dependent (in thermal equilibrium or not? very low reheating temperature scenario?)</a:t>
            </a:r>
          </a:p>
          <a:p>
            <a:pPr lvl="0">
              <a:defRPr sz="1800"/>
            </a:pPr>
            <a:r>
              <a:rPr sz="3600"/>
              <a:t>Supernova: non linear effect? feedback effect?  </a:t>
            </a:r>
            <a:br>
              <a:rPr sz="3600"/>
            </a:br>
            <a:endParaRPr sz="3600"/>
          </a:p>
          <a:p>
            <a:pPr lvl="0">
              <a:defRPr sz="1800"/>
            </a:pPr>
            <a:r>
              <a:rPr sz="3600"/>
              <a:t>KK gravition argument:                      , safe from graviton production</a:t>
            </a:r>
          </a:p>
        </p:txBody>
      </p:sp>
      <p:grpSp>
        <p:nvGrpSpPr>
          <p:cNvPr id="274" name="Group 274"/>
          <p:cNvGrpSpPr/>
          <p:nvPr/>
        </p:nvGrpSpPr>
        <p:grpSpPr>
          <a:xfrm>
            <a:off x="7876186" y="5774154"/>
            <a:ext cx="4103676" cy="622301"/>
            <a:chOff x="-12699" y="-12700"/>
            <a:chExt cx="4103674" cy="622300"/>
          </a:xfrm>
        </p:grpSpPr>
        <p:sp>
          <p:nvSpPr>
            <p:cNvPr id="273" name="Shape 273"/>
            <p:cNvSpPr/>
            <p:nvPr/>
          </p:nvSpPr>
          <p:spPr>
            <a:xfrm>
              <a:off x="0" y="0"/>
              <a:ext cx="4078275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100">
                  <a:solidFill>
                    <a:srgbClr val="F13A7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13A73"/>
                  </a:solidFill>
                </a:rPr>
                <a:t>G. Cacciapaglia. et al.</a:t>
              </a:r>
            </a:p>
          </p:txBody>
        </p:sp>
        <p:pic>
          <p:nvPicPr>
            <p:cNvPr id="272" name="Picture 27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-12700"/>
              <a:ext cx="4103675" cy="622300"/>
            </a:xfrm>
            <a:prstGeom prst="rect">
              <a:avLst/>
            </a:prstGeom>
            <a:effectLst/>
          </p:spPr>
        </p:pic>
      </p:grpSp>
      <p:grpSp>
        <p:nvGrpSpPr>
          <p:cNvPr id="277" name="Group 277"/>
          <p:cNvGrpSpPr/>
          <p:nvPr/>
        </p:nvGrpSpPr>
        <p:grpSpPr>
          <a:xfrm>
            <a:off x="7369923" y="7422974"/>
            <a:ext cx="4802887" cy="622301"/>
            <a:chOff x="-12699" y="-12700"/>
            <a:chExt cx="4802885" cy="622300"/>
          </a:xfrm>
        </p:grpSpPr>
        <p:sp>
          <p:nvSpPr>
            <p:cNvPr id="276" name="Shape 276"/>
            <p:cNvSpPr/>
            <p:nvPr/>
          </p:nvSpPr>
          <p:spPr>
            <a:xfrm>
              <a:off x="0" y="0"/>
              <a:ext cx="4777486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100">
                  <a:solidFill>
                    <a:srgbClr val="F13A7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13A73"/>
                  </a:solidFill>
                </a:rPr>
                <a:t>Nima Arkani-Hamed. et al.</a:t>
              </a:r>
            </a:p>
          </p:txBody>
        </p:sp>
        <p:pic>
          <p:nvPicPr>
            <p:cNvPr id="275" name="Picture 27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4802887" cy="622300"/>
            </a:xfrm>
            <a:prstGeom prst="rect">
              <a:avLst/>
            </a:prstGeom>
            <a:effectLst/>
          </p:spPr>
        </p:pic>
      </p:grpSp>
      <p:pic>
        <p:nvPicPr>
          <p:cNvPr id="27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7724" y="6612155"/>
            <a:ext cx="2590801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Conclusion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952500" y="3214101"/>
            <a:ext cx="11099800" cy="6286501"/>
          </a:xfrm>
          <a:prstGeom prst="rect">
            <a:avLst/>
          </a:prstGeom>
        </p:spPr>
        <p:txBody>
          <a:bodyPr/>
          <a:lstStyle/>
          <a:p>
            <a:pPr marL="426719" lvl="0" indent="-426719" defTabSz="560831">
              <a:spcBef>
                <a:spcPts val="4000"/>
              </a:spcBef>
              <a:defRPr sz="1800"/>
            </a:pPr>
            <a:r>
              <a:rPr sz="3455"/>
              <a:t>Right-handed neutrinos propagate in the bulk of the extra dimensions while SM fermions restricted </a:t>
            </a:r>
            <a:br>
              <a:rPr sz="3455"/>
            </a:br>
            <a:r>
              <a:rPr sz="3455"/>
              <a:t>to the 3-D brane— light Dirac neutrinos. </a:t>
            </a:r>
          </a:p>
          <a:p>
            <a:pPr marL="426719" lvl="0" indent="-426719" defTabSz="560831">
              <a:spcBef>
                <a:spcPts val="4000"/>
              </a:spcBef>
              <a:defRPr sz="1800"/>
            </a:pPr>
            <a:r>
              <a:rPr sz="3455"/>
              <a:t>Kaluza-Klein(KK) sterile neutrinos arises— explain reactor anomaly/Gallium anomaly with</a:t>
            </a:r>
          </a:p>
          <a:p>
            <a:pPr marL="426719" lvl="0" indent="-426719" defTabSz="560831">
              <a:spcBef>
                <a:spcPts val="4000"/>
              </a:spcBef>
              <a:defRPr sz="1800"/>
            </a:pPr>
            <a:r>
              <a:rPr sz="3455">
                <a:solidFill>
                  <a:srgbClr val="941904"/>
                </a:solidFill>
              </a:rPr>
              <a:t>could explain LSND/MinibooNE anomaly</a:t>
            </a:r>
          </a:p>
          <a:p>
            <a:pPr marL="426719" lvl="0" indent="-426719" defTabSz="560831">
              <a:spcBef>
                <a:spcPts val="4000"/>
              </a:spcBef>
              <a:defRPr sz="1800"/>
            </a:pPr>
            <a:r>
              <a:rPr sz="3455">
                <a:solidFill>
                  <a:srgbClr val="93140D"/>
                </a:solidFill>
              </a:rPr>
              <a:t>Loosen the constraints from future Minos+ and DUNE</a:t>
            </a:r>
            <a:br>
              <a:rPr sz="3455">
                <a:solidFill>
                  <a:srgbClr val="93140D"/>
                </a:solidFill>
              </a:rPr>
            </a:br>
            <a:endParaRPr sz="3455">
              <a:solidFill>
                <a:srgbClr val="93140D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1035442" y="2501811"/>
            <a:ext cx="610296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u="sng"/>
            </a:lvl1pPr>
          </a:lstStyle>
          <a:p>
            <a:pPr lvl="0">
              <a:defRPr sz="1800" u="none"/>
            </a:pPr>
            <a:r>
              <a:rPr sz="4400" u="sng"/>
              <a:t>LED model + bulk mass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3041859" y="4057576"/>
            <a:ext cx="6418975" cy="6985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FFFFFF"/>
                </a:solidFill>
              </a:rPr>
              <a:t>Thank you for your attention!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Backup</a:t>
            </a:r>
          </a:p>
        </p:txBody>
      </p:sp>
      <p:pic>
        <p:nvPicPr>
          <p:cNvPr id="287" name="Screen Shot 2017-06-20 at 7.20.02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0333" y="3272198"/>
            <a:ext cx="28194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Screen Shot 2017-06-20 at 7.21.27 am.png"/>
          <p:cNvPicPr/>
          <p:nvPr/>
        </p:nvPicPr>
        <p:blipFill>
          <a:blip r:embed="rId3">
            <a:extLst/>
          </a:blip>
          <a:srcRect b="9523"/>
          <a:stretch>
            <a:fillRect/>
          </a:stretch>
        </p:blipFill>
        <p:spPr>
          <a:xfrm>
            <a:off x="5611877" y="3564298"/>
            <a:ext cx="37084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Screen Shot 2017-06-20 at 7.22.11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6467" y="5846952"/>
            <a:ext cx="4953001" cy="111760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2410175" y="4769125"/>
            <a:ext cx="2299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For Point 2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774252" cy="2159000"/>
          </a:xfrm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Backup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952500" y="835503"/>
            <a:ext cx="11099800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Higgs decay width</a:t>
            </a:r>
          </a:p>
        </p:txBody>
      </p:sp>
      <p:pic>
        <p:nvPicPr>
          <p:cNvPr id="294" name="Screen Shot 2017-06-20 at 9.03.14 am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793337" y="4764431"/>
            <a:ext cx="4092477" cy="2640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Neutrino Oscillation</a:t>
            </a:r>
          </a:p>
        </p:txBody>
      </p:sp>
      <p:pic>
        <p:nvPicPr>
          <p:cNvPr id="3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9949" y="4078954"/>
            <a:ext cx="4597401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3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9151935">
            <a:off x="8249529" y="4067896"/>
            <a:ext cx="1254324" cy="405591"/>
          </a:xfrm>
          <a:prstGeom prst="rect">
            <a:avLst/>
          </a:prstGeom>
        </p:spPr>
      </p:pic>
      <p:sp>
        <p:nvSpPr>
          <p:cNvPr id="41" name="Shape 41"/>
          <p:cNvSpPr/>
          <p:nvPr/>
        </p:nvSpPr>
        <p:spPr>
          <a:xfrm>
            <a:off x="8069685" y="2141547"/>
            <a:ext cx="4832605" cy="1739901"/>
          </a:xfrm>
          <a:prstGeom prst="rect">
            <a:avLst/>
          </a:prstGeom>
          <a:ln w="12700">
            <a:miter lim="400000"/>
          </a:ln>
          <a:effectLst>
            <a:outerShdw blurRad="1155700" dist="505824" dir="7103041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B2419E"/>
                </a:solidFill>
              </a:rPr>
              <a:t>Neutrino mass states:</a:t>
            </a:r>
          </a:p>
          <a:p>
            <a:pPr lvl="0">
              <a:defRPr sz="1800"/>
            </a:pPr>
            <a:r>
              <a:rPr sz="3600">
                <a:solidFill>
                  <a:srgbClr val="B2419E"/>
                </a:solidFill>
              </a:rPr>
              <a:t>propagate as states of</a:t>
            </a:r>
          </a:p>
          <a:p>
            <a:pPr lvl="0">
              <a:defRPr sz="1800"/>
            </a:pPr>
            <a:r>
              <a:rPr sz="3600">
                <a:solidFill>
                  <a:srgbClr val="B2419E"/>
                </a:solidFill>
              </a:rPr>
              <a:t> definite mass  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50195" y="5206572"/>
            <a:ext cx="6355253" cy="2978527"/>
            <a:chOff x="350306" y="-188913"/>
            <a:chExt cx="6355252" cy="2978526"/>
          </a:xfrm>
        </p:grpSpPr>
        <p:pic>
          <p:nvPicPr>
            <p:cNvPr id="42" name="Picture 41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254730">
              <a:off x="2308403" y="318991"/>
              <a:ext cx="1755068" cy="405591"/>
            </a:xfrm>
            <a:prstGeom prst="rect">
              <a:avLst/>
            </a:prstGeom>
            <a:effectLst/>
          </p:spPr>
        </p:pic>
        <p:sp>
          <p:nvSpPr>
            <p:cNvPr id="44" name="Shape 44"/>
            <p:cNvSpPr/>
            <p:nvPr/>
          </p:nvSpPr>
          <p:spPr>
            <a:xfrm>
              <a:off x="350306" y="1070688"/>
              <a:ext cx="6355253" cy="1718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155700" dist="505824" dir="7103041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B2419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B2419E"/>
                  </a:solidFill>
                </a:rPr>
                <a:t>Flavor state: participate in weak interaction, created or destroyed in definite flavour 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07866" y="2662922"/>
            <a:ext cx="4195068" cy="1382172"/>
            <a:chOff x="0" y="0"/>
            <a:chExt cx="4195067" cy="1382170"/>
          </a:xfrm>
        </p:grpSpPr>
        <p:pic>
          <p:nvPicPr>
            <p:cNvPr id="46" name="Picture 45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40397">
              <a:off x="3135371" y="721898"/>
              <a:ext cx="1034762" cy="405591"/>
            </a:xfrm>
            <a:prstGeom prst="rect">
              <a:avLst/>
            </a:prstGeom>
            <a:effectLst/>
          </p:spPr>
        </p:pic>
        <p:sp>
          <p:nvSpPr>
            <p:cNvPr id="48" name="Shape 48"/>
            <p:cNvSpPr/>
            <p:nvPr/>
          </p:nvSpPr>
          <p:spPr>
            <a:xfrm>
              <a:off x="0" y="0"/>
              <a:ext cx="313685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155700" dist="505824" dir="7103041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B2419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B2419E"/>
                  </a:solidFill>
                </a:rPr>
                <a:t>PMNS matrix   </a:t>
              </a:r>
            </a:p>
          </p:txBody>
        </p:sp>
        <p:pic>
          <p:nvPicPr>
            <p:cNvPr id="49" name="pasted-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27967" y="203200"/>
              <a:ext cx="635001" cy="393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" name="Group 53"/>
          <p:cNvGrpSpPr/>
          <p:nvPr/>
        </p:nvGrpSpPr>
        <p:grpSpPr>
          <a:xfrm>
            <a:off x="6685866" y="6295760"/>
            <a:ext cx="6355254" cy="3213101"/>
            <a:chOff x="-38099" y="-38099"/>
            <a:chExt cx="6355252" cy="3213100"/>
          </a:xfrm>
        </p:grpSpPr>
        <p:sp>
          <p:nvSpPr>
            <p:cNvPr id="52" name="Shape 52"/>
            <p:cNvSpPr/>
            <p:nvPr/>
          </p:nvSpPr>
          <p:spPr>
            <a:xfrm>
              <a:off x="0" y="0"/>
              <a:ext cx="6279053" cy="313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3200"/>
                <a:t>Neutrino mass and its mixing observed in Experiments:</a:t>
              </a:r>
            </a:p>
            <a:p>
              <a:pPr lvl="0" algn="l">
                <a:defRPr sz="1800"/>
              </a:pPr>
              <a:r>
                <a:rPr sz="3200"/>
                <a:t>1,Solar neutrino</a:t>
              </a:r>
            </a:p>
            <a:p>
              <a:pPr lvl="0" algn="l">
                <a:defRPr sz="1800"/>
              </a:pPr>
              <a:r>
                <a:rPr sz="3200"/>
                <a:t>2,Atmospheric neutrino</a:t>
              </a:r>
            </a:p>
            <a:p>
              <a:pPr lvl="0" algn="l">
                <a:defRPr sz="1800"/>
              </a:pPr>
              <a:r>
                <a:rPr sz="3200"/>
                <a:t>3,reactor</a:t>
              </a:r>
            </a:p>
            <a:p>
              <a:pPr lvl="0" algn="l">
                <a:defRPr sz="1800"/>
              </a:pPr>
              <a:r>
                <a:rPr sz="3600"/>
                <a:t>…</a:t>
              </a:r>
            </a:p>
          </p:txBody>
        </p:sp>
        <p:pic>
          <p:nvPicPr>
            <p:cNvPr id="51" name="Picture 50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8100" y="-38100"/>
              <a:ext cx="6355253" cy="32131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2" animBg="1" advAuto="0"/>
      <p:bldP spid="41" grpId="1" animBg="1" advAuto="0"/>
      <p:bldP spid="45" grpId="3" animBg="1" advAuto="0"/>
      <p:bldP spid="50" grpId="4" animBg="1" advAuto="0"/>
      <p:bldP spid="53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Unknown about neutrinos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655461" y="2176776"/>
            <a:ext cx="10997032" cy="3481954"/>
            <a:chOff x="0" y="-89518"/>
            <a:chExt cx="10997030" cy="3481953"/>
          </a:xfrm>
        </p:grpSpPr>
        <p:pic>
          <p:nvPicPr>
            <p:cNvPr id="56" name="Screen Shot 2017-06-20 at 9.17.42 pm.pn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387501" y="380388"/>
              <a:ext cx="4301336" cy="30120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Shape 57"/>
            <p:cNvSpPr/>
            <p:nvPr/>
          </p:nvSpPr>
          <p:spPr>
            <a:xfrm>
              <a:off x="0" y="-89519"/>
              <a:ext cx="3417014" cy="640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l" defTabSz="457200">
                <a:defRPr sz="1800"/>
              </a:pPr>
              <a:r>
                <a:rPr sz="2100">
                  <a:solidFill>
                    <a:srgbClr val="00B5EF"/>
                  </a:solidFill>
                  <a:latin typeface="Arial"/>
                  <a:ea typeface="Arial"/>
                  <a:cs typeface="Arial"/>
                  <a:sym typeface="Arial"/>
                </a:rPr>
                <a:t>See Walter Winter’s talk</a:t>
              </a:r>
              <a:br>
                <a:rPr sz="2100">
                  <a:solidFill>
                    <a:srgbClr val="00B5E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2100">
                <a:solidFill>
                  <a:srgbClr val="00B5E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" name="Picture 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027149">
              <a:off x="2250275" y="1237336"/>
              <a:ext cx="2828710" cy="352235"/>
            </a:xfrm>
            <a:prstGeom prst="rect">
              <a:avLst/>
            </a:prstGeom>
            <a:effectLst/>
          </p:spPr>
        </p:pic>
        <p:pic>
          <p:nvPicPr>
            <p:cNvPr id="60" name="Picture 5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600000">
              <a:off x="2310545" y="1333001"/>
              <a:ext cx="1589679" cy="76201"/>
            </a:xfrm>
            <a:prstGeom prst="rect">
              <a:avLst/>
            </a:prstGeom>
            <a:effectLst/>
          </p:spPr>
        </p:pic>
        <p:grpSp>
          <p:nvGrpSpPr>
            <p:cNvPr id="64" name="Group 64"/>
            <p:cNvGrpSpPr/>
            <p:nvPr/>
          </p:nvGrpSpPr>
          <p:grpSpPr>
            <a:xfrm>
              <a:off x="5049801" y="309597"/>
              <a:ext cx="5947230" cy="1239750"/>
              <a:chOff x="-317499" y="-241299"/>
              <a:chExt cx="5947229" cy="1239749"/>
            </a:xfrm>
          </p:grpSpPr>
          <p:sp>
            <p:nvSpPr>
              <p:cNvPr id="63" name="Shape 63"/>
              <p:cNvSpPr/>
              <p:nvPr/>
            </p:nvSpPr>
            <p:spPr>
              <a:xfrm>
                <a:off x="0" y="0"/>
                <a:ext cx="5324930" cy="668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800"/>
                </a:pPr>
                <a:r>
                  <a:rPr sz="3600"/>
                  <a:t>Neutrino mass:origin?</a:t>
                </a:r>
              </a:p>
            </p:txBody>
          </p:sp>
          <p:pic>
            <p:nvPicPr>
              <p:cNvPr id="62" name="Picture 61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317500" y="-241300"/>
                <a:ext cx="5947230" cy="1239750"/>
              </a:xfrm>
              <a:prstGeom prst="rect">
                <a:avLst/>
              </a:prstGeom>
              <a:effectLst/>
            </p:spPr>
          </p:pic>
        </p:grpSp>
        <p:grpSp>
          <p:nvGrpSpPr>
            <p:cNvPr id="70" name="Group 70"/>
            <p:cNvGrpSpPr/>
            <p:nvPr/>
          </p:nvGrpSpPr>
          <p:grpSpPr>
            <a:xfrm>
              <a:off x="4333963" y="1461951"/>
              <a:ext cx="3640506" cy="1319708"/>
              <a:chOff x="-27827" y="-984535"/>
              <a:chExt cx="3640505" cy="1319707"/>
            </a:xfrm>
          </p:grpSpPr>
          <p:pic>
            <p:nvPicPr>
              <p:cNvPr id="65" name="Picture 64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20203306">
                <a:off x="-7247" y="-285399"/>
                <a:ext cx="1204365" cy="352234"/>
              </a:xfrm>
              <a:prstGeom prst="rect">
                <a:avLst/>
              </a:prstGeom>
              <a:effectLst/>
            </p:spPr>
          </p:pic>
          <p:grpSp>
            <p:nvGrpSpPr>
              <p:cNvPr id="69" name="Group 69"/>
              <p:cNvGrpSpPr/>
              <p:nvPr/>
            </p:nvGrpSpPr>
            <p:grpSpPr>
              <a:xfrm>
                <a:off x="1097307" y="-984536"/>
                <a:ext cx="2515371" cy="1319708"/>
                <a:chOff x="-292099" y="-228599"/>
                <a:chExt cx="2515369" cy="1319707"/>
              </a:xfrm>
            </p:grpSpPr>
            <p:sp>
              <p:nvSpPr>
                <p:cNvPr id="68" name="Shape 68"/>
                <p:cNvSpPr/>
                <p:nvPr/>
              </p:nvSpPr>
              <p:spPr>
                <a:xfrm>
                  <a:off x="0" y="0"/>
                  <a:ext cx="1943870" cy="786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800"/>
                  </a:pPr>
                  <a:r>
                    <a:rPr sz="3600"/>
                    <a:t>3-flavor?</a:t>
                  </a:r>
                </a:p>
              </p:txBody>
            </p:sp>
            <p:pic>
              <p:nvPicPr>
                <p:cNvPr id="67" name="Picture 66"/>
                <p:cNvPicPr/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-292100" y="-228600"/>
                  <a:ext cx="2515370" cy="1319708"/>
                </a:xfrm>
                <a:prstGeom prst="rect">
                  <a:avLst/>
                </a:prstGeom>
                <a:effectLst/>
              </p:spPr>
            </p:pic>
          </p:grpSp>
        </p:grpSp>
      </p:grpSp>
      <p:sp>
        <p:nvSpPr>
          <p:cNvPr id="72" name="Shape 72"/>
          <p:cNvSpPr/>
          <p:nvPr/>
        </p:nvSpPr>
        <p:spPr>
          <a:xfrm>
            <a:off x="684081" y="6289579"/>
            <a:ext cx="1207531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Majorana fermion: seesaw mechanism</a:t>
            </a:r>
          </a:p>
          <a:p>
            <a:pPr lvl="0" algn="l">
              <a:defRPr sz="1800"/>
            </a:pPr>
            <a:r>
              <a:rPr sz="3600"/>
              <a:t>Dirac fermion: natural way to get light neutrino-large extra dimension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3746351" y="5264969"/>
            <a:ext cx="10718598" cy="1193801"/>
            <a:chOff x="0" y="0"/>
            <a:chExt cx="10718596" cy="1193800"/>
          </a:xfrm>
        </p:grpSpPr>
        <p:grpSp>
          <p:nvGrpSpPr>
            <p:cNvPr id="75" name="Group 75"/>
            <p:cNvGrpSpPr/>
            <p:nvPr/>
          </p:nvGrpSpPr>
          <p:grpSpPr>
            <a:xfrm>
              <a:off x="0" y="0"/>
              <a:ext cx="10718597" cy="1193800"/>
              <a:chOff x="-626631" y="-111898"/>
              <a:chExt cx="10718596" cy="1193800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-626632" y="-111899"/>
                <a:ext cx="10718598" cy="1193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600"/>
                </a:lvl1pPr>
              </a:lstStyle>
              <a:p>
                <a:pPr lvl="0">
                  <a:defRPr sz="1800"/>
                </a:pPr>
                <a:r>
                  <a:rPr sz="2600"/>
                  <a:t>Beta decay&amp;0        decay &amp;Cosmology: Very light!  </a:t>
                </a:r>
              </a:p>
            </p:txBody>
          </p:sp>
          <p:pic>
            <p:nvPicPr>
              <p:cNvPr id="74" name="pasted-image.pdf"/>
              <p:cNvPicPr/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3227090" y="142536"/>
                <a:ext cx="609046" cy="3241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76" name="Shape 76"/>
            <p:cNvSpPr/>
            <p:nvPr/>
          </p:nvSpPr>
          <p:spPr>
            <a:xfrm>
              <a:off x="5849427" y="684636"/>
              <a:ext cx="3182367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2D01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F2D01"/>
                  </a:solidFill>
                </a:rPr>
                <a:t>See Alexandre Sousa’s talk</a:t>
              </a:r>
            </a:p>
          </p:txBody>
        </p:sp>
      </p:grpSp>
      <p:sp>
        <p:nvSpPr>
          <p:cNvPr id="78" name="Shape 78"/>
          <p:cNvSpPr/>
          <p:nvPr/>
        </p:nvSpPr>
        <p:spPr>
          <a:xfrm>
            <a:off x="2215277" y="8017309"/>
            <a:ext cx="937991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>
                <a:solidFill>
                  <a:srgbClr val="9D38A0"/>
                </a:solidFill>
              </a:rPr>
              <a:t>Right-handed neutrinos in the bulk, Yukawa </a:t>
            </a:r>
          </a:p>
          <a:p>
            <a:pPr lvl="0" algn="l">
              <a:defRPr sz="1800"/>
            </a:pPr>
            <a:r>
              <a:rPr sz="3600">
                <a:solidFill>
                  <a:srgbClr val="9D38A0"/>
                </a:solidFill>
              </a:rPr>
              <a:t>coupling could be suppressed by the volume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660945" y="2914"/>
            <a:ext cx="11099801" cy="6286501"/>
          </a:xfrm>
          <a:prstGeom prst="rect">
            <a:avLst/>
          </a:prstGeom>
        </p:spPr>
        <p:txBody>
          <a:bodyPr/>
          <a:lstStyle/>
          <a:p>
            <a:pPr marL="444500" lvl="0" indent="-444500">
              <a:defRPr sz="1800"/>
            </a:pPr>
            <a:r>
              <a:rPr sz="3000"/>
              <a:t>LSND/MiniBooNE </a:t>
            </a:r>
          </a:p>
          <a:p>
            <a:pPr marL="370416" lvl="0" indent="-370416">
              <a:defRPr sz="1800"/>
            </a:pPr>
            <a:r>
              <a:rPr sz="3000"/>
              <a:t>Reactor/Gallium 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7908267" y="1418363"/>
            <a:ext cx="4575219" cy="5740429"/>
            <a:chOff x="0" y="-25400"/>
            <a:chExt cx="4575218" cy="5740428"/>
          </a:xfrm>
        </p:grpSpPr>
        <p:pic>
          <p:nvPicPr>
            <p:cNvPr id="81" name="Screen Shot 2017-06-18 at 8.52.09 pm.png"/>
            <p:cNvPicPr/>
            <p:nvPr/>
          </p:nvPicPr>
          <p:blipFill>
            <a:blip r:embed="rId2">
              <a:extLst/>
            </a:blip>
            <a:srcRect l="7284" r="11657" b="16846"/>
            <a:stretch>
              <a:fillRect/>
            </a:stretch>
          </p:blipFill>
          <p:spPr>
            <a:xfrm>
              <a:off x="0" y="620561"/>
              <a:ext cx="4575219" cy="5094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" name="Group 84"/>
            <p:cNvGrpSpPr/>
            <p:nvPr/>
          </p:nvGrpSpPr>
          <p:grpSpPr>
            <a:xfrm>
              <a:off x="1383288" y="-25400"/>
              <a:ext cx="3009977" cy="622300"/>
              <a:chOff x="-12699" y="-12700"/>
              <a:chExt cx="3009976" cy="622300"/>
            </a:xfrm>
          </p:grpSpPr>
          <p:sp>
            <p:nvSpPr>
              <p:cNvPr id="83" name="Shape 83"/>
              <p:cNvSpPr/>
              <p:nvPr/>
            </p:nvSpPr>
            <p:spPr>
              <a:xfrm>
                <a:off x="0" y="0"/>
                <a:ext cx="2984577" cy="596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3100">
                    <a:solidFill>
                      <a:srgbClr val="F13A73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100">
                    <a:solidFill>
                      <a:srgbClr val="F13A73"/>
                    </a:solidFill>
                  </a:rPr>
                  <a:t>arXiv:1303.2588</a:t>
                </a:r>
              </a:p>
            </p:txBody>
          </p:sp>
          <p:pic>
            <p:nvPicPr>
              <p:cNvPr id="82" name="Picture 81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2700" y="-12700"/>
                <a:ext cx="3009977" cy="6223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88" name="Group 88"/>
          <p:cNvGrpSpPr/>
          <p:nvPr/>
        </p:nvGrpSpPr>
        <p:grpSpPr>
          <a:xfrm>
            <a:off x="9802659" y="5376141"/>
            <a:ext cx="2448393" cy="753918"/>
            <a:chOff x="-38100" y="-38099"/>
            <a:chExt cx="2448392" cy="753916"/>
          </a:xfrm>
        </p:grpSpPr>
        <p:pic>
          <p:nvPicPr>
            <p:cNvPr id="86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211" y="144665"/>
              <a:ext cx="2153770" cy="3883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Picture 86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-38100"/>
              <a:ext cx="2448393" cy="753917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97" name="Group 97"/>
          <p:cNvGrpSpPr/>
          <p:nvPr/>
        </p:nvGrpSpPr>
        <p:grpSpPr>
          <a:xfrm>
            <a:off x="319779" y="4015208"/>
            <a:ext cx="7542062" cy="3475784"/>
            <a:chOff x="0" y="0"/>
            <a:chExt cx="7542060" cy="3475783"/>
          </a:xfrm>
        </p:grpSpPr>
        <p:grpSp>
          <p:nvGrpSpPr>
            <p:cNvPr id="93" name="Group 93"/>
            <p:cNvGrpSpPr/>
            <p:nvPr/>
          </p:nvGrpSpPr>
          <p:grpSpPr>
            <a:xfrm>
              <a:off x="0" y="-1"/>
              <a:ext cx="7542061" cy="3475785"/>
              <a:chOff x="0" y="0"/>
              <a:chExt cx="7542060" cy="3475783"/>
            </a:xfrm>
          </p:grpSpPr>
          <p:pic>
            <p:nvPicPr>
              <p:cNvPr id="89" name="Screen Shot 2017-06-18 at 9.01.02 pm.png"/>
              <p:cNvPicPr/>
              <p:nvPr/>
            </p:nvPicPr>
            <p:blipFill>
              <a:blip r:embed="rId6">
                <a:extLst/>
              </a:blip>
              <a:srcRect r="2803"/>
              <a:stretch>
                <a:fillRect/>
              </a:stretch>
            </p:blipFill>
            <p:spPr>
              <a:xfrm>
                <a:off x="0" y="0"/>
                <a:ext cx="7542061" cy="347578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92" name="Group 92"/>
              <p:cNvGrpSpPr/>
              <p:nvPr/>
            </p:nvGrpSpPr>
            <p:grpSpPr>
              <a:xfrm>
                <a:off x="4339379" y="323913"/>
                <a:ext cx="2499170" cy="666044"/>
                <a:chOff x="-38100" y="-38099"/>
                <a:chExt cx="2499168" cy="666043"/>
              </a:xfrm>
            </p:grpSpPr>
            <p:pic>
              <p:nvPicPr>
                <p:cNvPr id="90" name="pasted-image.pdf"/>
                <p:cNvPicPr/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74228" y="90057"/>
                  <a:ext cx="1874512" cy="4097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1" name="Picture 90"/>
                <p:cNvPicPr/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-38100" y="-38100"/>
                  <a:ext cx="2499169" cy="666044"/>
                </a:xfrm>
                <a:prstGeom prst="rect">
                  <a:avLst/>
                </a:prstGeom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</p:pic>
          </p:grpSp>
        </p:grpSp>
        <p:grpSp>
          <p:nvGrpSpPr>
            <p:cNvPr id="96" name="Group 96"/>
            <p:cNvGrpSpPr/>
            <p:nvPr/>
          </p:nvGrpSpPr>
          <p:grpSpPr>
            <a:xfrm>
              <a:off x="4539937" y="2324770"/>
              <a:ext cx="2803429" cy="580992"/>
              <a:chOff x="-12700" y="-12700"/>
              <a:chExt cx="2803427" cy="580991"/>
            </a:xfrm>
          </p:grpSpPr>
          <p:sp>
            <p:nvSpPr>
              <p:cNvPr id="95" name="Shape 95"/>
              <p:cNvSpPr/>
              <p:nvPr/>
            </p:nvSpPr>
            <p:spPr>
              <a:xfrm>
                <a:off x="0" y="0"/>
                <a:ext cx="2778028" cy="555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600">
                    <a:solidFill>
                      <a:srgbClr val="F13A73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600">
                    <a:solidFill>
                      <a:srgbClr val="F13A73"/>
                    </a:solidFill>
                  </a:rPr>
                  <a:t>arXiv:1101.2755</a:t>
                </a:r>
              </a:p>
            </p:txBody>
          </p:sp>
          <p:pic>
            <p:nvPicPr>
              <p:cNvPr id="94" name="Picture 93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-12700" y="-12700"/>
                <a:ext cx="2803428" cy="58099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00" name="Group 100"/>
          <p:cNvGrpSpPr/>
          <p:nvPr/>
        </p:nvGrpSpPr>
        <p:grpSpPr>
          <a:xfrm>
            <a:off x="2802525" y="824942"/>
            <a:ext cx="5925940" cy="1398116"/>
            <a:chOff x="-292099" y="-228600"/>
            <a:chExt cx="5925938" cy="1398115"/>
          </a:xfrm>
        </p:grpSpPr>
        <p:sp>
          <p:nvSpPr>
            <p:cNvPr id="99" name="Shape 99"/>
            <p:cNvSpPr/>
            <p:nvPr/>
          </p:nvSpPr>
          <p:spPr>
            <a:xfrm>
              <a:off x="0" y="0"/>
              <a:ext cx="5354439" cy="864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600"/>
                <a:t>3-flavor in LED model?</a:t>
              </a:r>
            </a:p>
          </p:txBody>
        </p:sp>
        <p:pic>
          <p:nvPicPr>
            <p:cNvPr id="98" name="Picture 97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92100" y="-228600"/>
              <a:ext cx="5925939" cy="1398116"/>
            </a:xfrm>
            <a:prstGeom prst="rect">
              <a:avLst/>
            </a:prstGeom>
            <a:effectLst/>
          </p:spPr>
        </p:pic>
      </p:grpSp>
      <p:grpSp>
        <p:nvGrpSpPr>
          <p:cNvPr id="103" name="Group 103"/>
          <p:cNvGrpSpPr/>
          <p:nvPr/>
        </p:nvGrpSpPr>
        <p:grpSpPr>
          <a:xfrm>
            <a:off x="6127758" y="7875899"/>
            <a:ext cx="5191199" cy="1187272"/>
            <a:chOff x="0" y="0"/>
            <a:chExt cx="5191197" cy="1187270"/>
          </a:xfrm>
        </p:grpSpPr>
        <p:pic>
          <p:nvPicPr>
            <p:cNvPr id="101" name="pasted-image.pdf"/>
            <p:cNvPicPr/>
            <p:nvPr/>
          </p:nvPicPr>
          <p:blipFill>
            <a:blip r:embed="rId11">
              <a:extLst/>
            </a:blip>
            <a:srcRect/>
            <a:stretch>
              <a:fillRect/>
            </a:stretch>
          </p:blipFill>
          <p:spPr>
            <a:xfrm>
              <a:off x="1237098" y="0"/>
              <a:ext cx="2038245" cy="529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Shape 102"/>
            <p:cNvSpPr/>
            <p:nvPr/>
          </p:nvSpPr>
          <p:spPr>
            <a:xfrm>
              <a:off x="0" y="609501"/>
              <a:ext cx="5191198" cy="577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>
                  <a:solidFill>
                    <a:srgbClr val="FF33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00">
                  <a:solidFill>
                    <a:srgbClr val="FF3300"/>
                  </a:solidFill>
                </a:rPr>
                <a:t>KK Sterile Neutrino of eV scale</a:t>
              </a:r>
            </a:p>
          </p:txBody>
        </p:sp>
      </p:grpSp>
      <p:sp>
        <p:nvSpPr>
          <p:cNvPr id="104" name="Shape 104"/>
          <p:cNvSpPr/>
          <p:nvPr/>
        </p:nvSpPr>
        <p:spPr>
          <a:xfrm>
            <a:off x="370971" y="7494679"/>
            <a:ext cx="4744149" cy="762001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200">
                <a:solidFill>
                  <a:srgbClr val="FFFFFF"/>
                </a:solidFill>
              </a:rPr>
              <a:t>Reactor: Isotope dependence of the flux reduction ? </a:t>
            </a:r>
            <a:r>
              <a:rPr sz="2200">
                <a:solidFill>
                  <a:srgbClr val="FF283B"/>
                </a:solidFill>
              </a:rPr>
              <a:t>arXiv:1704.01082</a:t>
            </a:r>
          </a:p>
        </p:txBody>
      </p:sp>
      <p:pic>
        <p:nvPicPr>
          <p:cNvPr id="105" name="Picture 104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29730" y="7771034"/>
            <a:ext cx="4311055" cy="13462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2" animBg="1" advAuto="0"/>
      <p:bldP spid="10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Large extra dimension (LED)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1109157" y="-216343"/>
            <a:ext cx="11669260" cy="675979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could not explain LSND/MinibooNE anomaly because of the cancellation between the degenerate KK towers of the three flavor.</a:t>
            </a:r>
          </a:p>
        </p:txBody>
      </p:sp>
      <p:pic>
        <p:nvPicPr>
          <p:cNvPr id="109" name="Screen Shot 2017-06-20 at 10.05.2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2051" y="4722562"/>
            <a:ext cx="7134013" cy="7113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Group 112"/>
          <p:cNvGrpSpPr/>
          <p:nvPr/>
        </p:nvGrpSpPr>
        <p:grpSpPr>
          <a:xfrm>
            <a:off x="4190613" y="5441950"/>
            <a:ext cx="7983589" cy="622300"/>
            <a:chOff x="-12700" y="-12700"/>
            <a:chExt cx="7983588" cy="622300"/>
          </a:xfrm>
        </p:grpSpPr>
        <p:sp>
          <p:nvSpPr>
            <p:cNvPr id="111" name="Shape 111"/>
            <p:cNvSpPr/>
            <p:nvPr/>
          </p:nvSpPr>
          <p:spPr>
            <a:xfrm>
              <a:off x="0" y="0"/>
              <a:ext cx="7958189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3100">
                  <a:solidFill>
                    <a:srgbClr val="F13A7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100">
                  <a:solidFill>
                    <a:srgbClr val="F13A73"/>
                  </a:solidFill>
                </a:rPr>
                <a:t>H.Davoudiasl, P.Langacker and M.Perelstein</a:t>
              </a:r>
            </a:p>
          </p:txBody>
        </p:sp>
        <p:pic>
          <p:nvPicPr>
            <p:cNvPr id="110" name="Picture 10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7983589" cy="622300"/>
            </a:xfrm>
            <a:prstGeom prst="rect">
              <a:avLst/>
            </a:prstGeom>
            <a:effectLst/>
          </p:spPr>
        </p:pic>
      </p:grpSp>
      <p:grpSp>
        <p:nvGrpSpPr>
          <p:cNvPr id="115" name="Group 115"/>
          <p:cNvGrpSpPr/>
          <p:nvPr/>
        </p:nvGrpSpPr>
        <p:grpSpPr>
          <a:xfrm>
            <a:off x="1109157" y="4319458"/>
            <a:ext cx="11669260" cy="6759797"/>
            <a:chOff x="0" y="0"/>
            <a:chExt cx="11669258" cy="6759795"/>
          </a:xfrm>
        </p:grpSpPr>
        <p:sp>
          <p:nvSpPr>
            <p:cNvPr id="113" name="Shape 113"/>
            <p:cNvSpPr/>
            <p:nvPr/>
          </p:nvSpPr>
          <p:spPr>
            <a:xfrm>
              <a:off x="1962095" y="2200717"/>
              <a:ext cx="6862294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5800" u="sng"/>
                <a:t>(LED) </a:t>
              </a:r>
              <a:r>
                <a:rPr sz="5800" u="sng">
                  <a:solidFill>
                    <a:srgbClr val="323232"/>
                  </a:solidFill>
                </a:rPr>
                <a:t>+</a:t>
              </a:r>
              <a:r>
                <a:rPr sz="5800" u="sng">
                  <a:solidFill>
                    <a:srgbClr val="F3F3F3"/>
                  </a:solidFill>
                </a:rPr>
                <a:t> </a:t>
              </a:r>
              <a:r>
                <a:rPr sz="5800" u="sng">
                  <a:solidFill>
                    <a:srgbClr val="EC2509"/>
                  </a:solidFill>
                </a:rPr>
                <a:t>Bulk mass ?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0"/>
              <a:ext cx="11669259" cy="675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/>
            <a:p>
              <a:pPr lvl="0" algn="l">
                <a:spcBef>
                  <a:spcPts val="4200"/>
                </a:spcBef>
                <a:defRPr sz="1800"/>
              </a:pPr>
              <a:endParaRPr sz="3600"/>
            </a:p>
            <a:p>
              <a:pPr marL="444500" lvl="0" indent="-444500" algn="l">
                <a:spcBef>
                  <a:spcPts val="4200"/>
                </a:spcBef>
                <a:buSzPct val="75000"/>
                <a:buChar char="•"/>
                <a:defRPr sz="1800"/>
              </a:pPr>
              <a:r>
                <a:rPr sz="3600"/>
                <a:t>break the degeneracy between KK towers and probably explain the LSND/MinibooNE anomaly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LED model + bulk mass</a:t>
            </a:r>
          </a:p>
        </p:txBody>
      </p:sp>
      <p:pic>
        <p:nvPicPr>
          <p:cNvPr id="118" name="Screen Shot 2017-06-18 at 12.20.5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545" y="2540845"/>
            <a:ext cx="6959601" cy="226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6635" y="3691729"/>
            <a:ext cx="2695069" cy="4820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Group 122"/>
          <p:cNvGrpSpPr/>
          <p:nvPr/>
        </p:nvGrpSpPr>
        <p:grpSpPr>
          <a:xfrm>
            <a:off x="3114951" y="4980892"/>
            <a:ext cx="7330022" cy="1544416"/>
            <a:chOff x="-507808" y="-401263"/>
            <a:chExt cx="7330020" cy="1544414"/>
          </a:xfrm>
        </p:grpSpPr>
        <p:pic>
          <p:nvPicPr>
            <p:cNvPr id="121" name="pasted-image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6327104" cy="6275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Picture 11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7809" y="-401264"/>
              <a:ext cx="7330021" cy="1544415"/>
            </a:xfrm>
            <a:prstGeom prst="rect">
              <a:avLst/>
            </a:prstGeom>
            <a:effectLst/>
          </p:spPr>
        </p:pic>
      </p:grpSp>
      <p:grpSp>
        <p:nvGrpSpPr>
          <p:cNvPr id="126" name="Group 126"/>
          <p:cNvGrpSpPr/>
          <p:nvPr/>
        </p:nvGrpSpPr>
        <p:grpSpPr>
          <a:xfrm>
            <a:off x="1364838" y="5753920"/>
            <a:ext cx="4041630" cy="2018874"/>
            <a:chOff x="0" y="-188913"/>
            <a:chExt cx="4041628" cy="2018873"/>
          </a:xfrm>
        </p:grpSpPr>
        <p:pic>
          <p:nvPicPr>
            <p:cNvPr id="123" name="Picture 122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9254730">
              <a:off x="2337187" y="325351"/>
              <a:ext cx="1775245" cy="405592"/>
            </a:xfrm>
            <a:prstGeom prst="rect">
              <a:avLst/>
            </a:prstGeom>
            <a:effectLst/>
          </p:spPr>
        </p:pic>
        <p:sp>
          <p:nvSpPr>
            <p:cNvPr id="125" name="Shape 125"/>
            <p:cNvSpPr/>
            <p:nvPr/>
          </p:nvSpPr>
          <p:spPr>
            <a:xfrm>
              <a:off x="0" y="1182259"/>
              <a:ext cx="275554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155700" dist="505824" dir="7103041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solidFill>
                    <a:srgbClr val="B2419E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B2419E"/>
                  </a:solidFill>
                </a:rPr>
                <a:t>PMNS matrix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6001561" y="6487309"/>
            <a:ext cx="6370262" cy="2923392"/>
            <a:chOff x="0" y="0"/>
            <a:chExt cx="6370261" cy="2923391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70262" cy="2190126"/>
              <a:chOff x="0" y="0"/>
              <a:chExt cx="6370261" cy="2190125"/>
            </a:xfrm>
          </p:grpSpPr>
          <p:pic>
            <p:nvPicPr>
              <p:cNvPr id="127" name="Screen Shot 2017-06-18 at 1.32.57 pm.png"/>
              <p:cNvPicPr/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5588000" cy="1117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8" name="Screen Shot 2017-06-18 at 1.33.15 pm.png"/>
              <p:cNvPicPr/>
              <p:nvPr/>
            </p:nvPicPr>
            <p:blipFill>
              <a:blip r:embed="rId8">
                <a:extLst/>
              </a:blip>
              <a:srcRect/>
              <a:stretch>
                <a:fillRect/>
              </a:stretch>
            </p:blipFill>
            <p:spPr>
              <a:xfrm>
                <a:off x="20261" y="1021725"/>
                <a:ext cx="6350001" cy="1168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0" name="Screen Shot 2017-06-18 at 1.37.56 pm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01994" y="2415391"/>
              <a:ext cx="2184401" cy="5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2" name="Screen Shot 2017-06-18 at 1.40.34 pm.png"/>
          <p:cNvPicPr/>
          <p:nvPr/>
        </p:nvPicPr>
        <p:blipFill>
          <a:blip r:embed="rId10">
            <a:extLst/>
          </a:blip>
          <a:srcRect r="1648"/>
          <a:stretch>
            <a:fillRect/>
          </a:stretch>
        </p:blipFill>
        <p:spPr>
          <a:xfrm>
            <a:off x="9403147" y="2779347"/>
            <a:ext cx="2273301" cy="736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057663" y="8579204"/>
            <a:ext cx="6186415" cy="965201"/>
          </a:xfrm>
          <a:prstGeom prst="rect">
            <a:avLst/>
          </a:prstGeom>
          <a:gradFill>
            <a:gsLst>
              <a:gs pos="0">
                <a:srgbClr val="885CB2"/>
              </a:gs>
              <a:gs pos="100000">
                <a:srgbClr val="773F9B"/>
              </a:gs>
            </a:gsLst>
            <a:lin ang="5400000"/>
          </a:grad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Assume: alignment between the bulk mass matrix and Yukawa matrix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31" grpId="2" animBg="1" advAuto="0"/>
      <p:bldP spid="133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LED model + bulk mass</a:t>
            </a:r>
          </a:p>
        </p:txBody>
      </p:sp>
      <p:pic>
        <p:nvPicPr>
          <p:cNvPr id="136" name="Screen Shot 2017-06-18 at 1.39.2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9940" y="2376749"/>
            <a:ext cx="3549103" cy="89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creen Shot 2017-06-18 at 1.44.04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3296" y="5339613"/>
            <a:ext cx="3937001" cy="2108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140"/>
          <p:cNvGrpSpPr/>
          <p:nvPr/>
        </p:nvGrpSpPr>
        <p:grpSpPr>
          <a:xfrm>
            <a:off x="756132" y="3523615"/>
            <a:ext cx="11492536" cy="1562101"/>
            <a:chOff x="-457200" y="-381000"/>
            <a:chExt cx="11492534" cy="1562100"/>
          </a:xfrm>
        </p:grpSpPr>
        <p:sp>
          <p:nvSpPr>
            <p:cNvPr id="139" name="Shape 139"/>
            <p:cNvSpPr/>
            <p:nvPr/>
          </p:nvSpPr>
          <p:spPr>
            <a:xfrm>
              <a:off x="0" y="0"/>
              <a:ext cx="10590835" cy="67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Dirichlet Boundary conditions for left-handed mode</a:t>
              </a:r>
            </a:p>
          </p:txBody>
        </p:sp>
        <p:pic>
          <p:nvPicPr>
            <p:cNvPr id="138" name="Picture 13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57200" y="-381000"/>
              <a:ext cx="11492535" cy="1562100"/>
            </a:xfrm>
            <a:prstGeom prst="rect">
              <a:avLst/>
            </a:prstGeom>
            <a:effectLst/>
          </p:spPr>
        </p:pic>
      </p:grpSp>
      <p:pic>
        <p:nvPicPr>
          <p:cNvPr id="14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29506" y="7701711"/>
            <a:ext cx="3116597" cy="801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Screen Shot 2017-06-18 at 1.57.52 pm.png"/>
          <p:cNvPicPr/>
          <p:nvPr/>
        </p:nvPicPr>
        <p:blipFill>
          <a:blip r:embed="rId6">
            <a:extLst/>
          </a:blip>
          <a:srcRect r="426"/>
          <a:stretch>
            <a:fillRect/>
          </a:stretch>
        </p:blipFill>
        <p:spPr>
          <a:xfrm>
            <a:off x="895870" y="5339613"/>
            <a:ext cx="5925674" cy="24890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 145"/>
          <p:cNvGrpSpPr/>
          <p:nvPr/>
        </p:nvGrpSpPr>
        <p:grpSpPr>
          <a:xfrm>
            <a:off x="626593" y="8082711"/>
            <a:ext cx="4107420" cy="647701"/>
            <a:chOff x="0" y="0"/>
            <a:chExt cx="4107419" cy="647700"/>
          </a:xfrm>
        </p:grpSpPr>
        <p:pic>
          <p:nvPicPr>
            <p:cNvPr id="143" name="pasted-image.pdf"/>
            <p:cNvPicPr/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>
            <a:xfrm>
              <a:off x="1999219" y="0"/>
              <a:ext cx="2108201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Shape 144"/>
            <p:cNvSpPr/>
            <p:nvPr/>
          </p:nvSpPr>
          <p:spPr>
            <a:xfrm>
              <a:off x="0" y="0"/>
              <a:ext cx="194401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Notation: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LED model + bulk mass</a:t>
            </a:r>
          </a:p>
        </p:txBody>
      </p:sp>
      <p:grpSp>
        <p:nvGrpSpPr>
          <p:cNvPr id="150" name="Group 150"/>
          <p:cNvGrpSpPr/>
          <p:nvPr/>
        </p:nvGrpSpPr>
        <p:grpSpPr>
          <a:xfrm>
            <a:off x="1269974" y="2467144"/>
            <a:ext cx="10464852" cy="1193801"/>
            <a:chOff x="0" y="12700"/>
            <a:chExt cx="10464851" cy="1193800"/>
          </a:xfrm>
        </p:grpSpPr>
        <p:sp>
          <p:nvSpPr>
            <p:cNvPr id="148" name="Shape 148"/>
            <p:cNvSpPr/>
            <p:nvPr/>
          </p:nvSpPr>
          <p:spPr>
            <a:xfrm>
              <a:off x="0" y="12700"/>
              <a:ext cx="10464851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3600"/>
                <a:t>Generalize to models where neutrino propagate in</a:t>
              </a:r>
            </a:p>
            <a:p>
              <a:pPr lvl="0" algn="l">
                <a:defRPr sz="1800"/>
              </a:pPr>
              <a:r>
                <a:rPr sz="3600"/>
                <a:t> (d extra dimensions) with                      </a:t>
              </a:r>
            </a:p>
          </p:txBody>
        </p:sp>
        <p:pic>
          <p:nvPicPr>
            <p:cNvPr id="149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32281" y="725362"/>
              <a:ext cx="3238501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5" name="Group 155"/>
          <p:cNvGrpSpPr/>
          <p:nvPr/>
        </p:nvGrpSpPr>
        <p:grpSpPr>
          <a:xfrm>
            <a:off x="637486" y="3925463"/>
            <a:ext cx="8994395" cy="3200401"/>
            <a:chOff x="575849" y="-680923"/>
            <a:chExt cx="8994393" cy="3200400"/>
          </a:xfrm>
        </p:grpSpPr>
        <p:grpSp>
          <p:nvGrpSpPr>
            <p:cNvPr id="153" name="Group 153"/>
            <p:cNvGrpSpPr/>
            <p:nvPr/>
          </p:nvGrpSpPr>
          <p:grpSpPr>
            <a:xfrm>
              <a:off x="575849" y="-680924"/>
              <a:ext cx="8994395" cy="3200401"/>
              <a:chOff x="-457199" y="-380999"/>
              <a:chExt cx="8994393" cy="3200400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8092694" cy="231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3600"/>
                  <a:t>Require additional boundary condition</a:t>
                </a:r>
              </a:p>
              <a:p>
                <a:pPr lvl="0" algn="l">
                  <a:defRPr sz="1800"/>
                </a:pPr>
                <a:endParaRPr sz="3600"/>
              </a:p>
              <a:p>
                <a:pPr lvl="0" algn="l">
                  <a:defRPr sz="1800"/>
                </a:pPr>
                <a:endParaRPr sz="3600"/>
              </a:p>
              <a:p>
                <a:pPr lvl="0" algn="l">
                  <a:defRPr sz="1800"/>
                </a:pPr>
                <a:r>
                  <a:rPr sz="3600"/>
                  <a:t>to allow only one zero mode           </a:t>
                </a:r>
              </a:p>
            </p:txBody>
          </p:sp>
          <p:pic>
            <p:nvPicPr>
              <p:cNvPr id="151" name="Picture 150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457200" y="-381000"/>
                <a:ext cx="8994395" cy="3200401"/>
              </a:xfrm>
              <a:prstGeom prst="rect">
                <a:avLst/>
              </a:prstGeom>
              <a:effectLst/>
            </p:spPr>
          </p:pic>
        </p:grpSp>
        <p:pic>
          <p:nvPicPr>
            <p:cNvPr id="154" name="pasted-image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3516266" y="620826"/>
              <a:ext cx="2679701" cy="596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6" name="Screen Shot 2017-06-18 at 2.25.02 pm.png"/>
          <p:cNvPicPr/>
          <p:nvPr/>
        </p:nvPicPr>
        <p:blipFill>
          <a:blip r:embed="rId5">
            <a:extLst/>
          </a:blip>
          <a:srcRect t="6424" r="299" b="2147"/>
          <a:stretch>
            <a:fillRect/>
          </a:stretch>
        </p:blipFill>
        <p:spPr>
          <a:xfrm>
            <a:off x="4591973" y="7096257"/>
            <a:ext cx="7445221" cy="2229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u="none"/>
            </a:pPr>
            <a:r>
              <a:rPr sz="5800" u="sng"/>
              <a:t>LED model + bulk mass</a:t>
            </a:r>
          </a:p>
        </p:txBody>
      </p:sp>
      <p:sp>
        <p:nvSpPr>
          <p:cNvPr id="159" name="Shape 159"/>
          <p:cNvSpPr/>
          <p:nvPr/>
        </p:nvSpPr>
        <p:spPr>
          <a:xfrm>
            <a:off x="747986" y="2426878"/>
            <a:ext cx="77042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Define the left rotation to diagonalize </a:t>
            </a:r>
          </a:p>
        </p:txBody>
      </p:sp>
      <p:pic>
        <p:nvPicPr>
          <p:cNvPr id="16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0632" y="2579278"/>
            <a:ext cx="546101" cy="39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4500" y="3470645"/>
            <a:ext cx="7035800" cy="647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oup 166"/>
          <p:cNvGrpSpPr/>
          <p:nvPr/>
        </p:nvGrpSpPr>
        <p:grpSpPr>
          <a:xfrm>
            <a:off x="1536033" y="4235013"/>
            <a:ext cx="10841512" cy="3200401"/>
            <a:chOff x="-457199" y="-654050"/>
            <a:chExt cx="10841511" cy="3200400"/>
          </a:xfrm>
        </p:grpSpPr>
        <p:pic>
          <p:nvPicPr>
            <p:cNvPr id="162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305" y="355600"/>
              <a:ext cx="9817101" cy="1409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5" name="Group 165"/>
            <p:cNvGrpSpPr/>
            <p:nvPr/>
          </p:nvGrpSpPr>
          <p:grpSpPr>
            <a:xfrm>
              <a:off x="-457200" y="-654050"/>
              <a:ext cx="10841512" cy="3200400"/>
              <a:chOff x="-457199" y="-380999"/>
              <a:chExt cx="10841511" cy="3200400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0"/>
                <a:ext cx="9939812" cy="231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l">
                  <a:defRPr sz="1800"/>
                </a:pPr>
                <a:r>
                  <a:rPr sz="3600"/>
                  <a:t>The oscillation amplitude:</a:t>
                </a:r>
              </a:p>
              <a:p>
                <a:pPr lvl="0" algn="l">
                  <a:defRPr sz="1800"/>
                </a:pPr>
                <a:endParaRPr sz="3600"/>
              </a:p>
              <a:p>
                <a:pPr lvl="0" algn="l">
                  <a:defRPr sz="1800"/>
                </a:pPr>
                <a:endParaRPr sz="3600"/>
              </a:p>
            </p:txBody>
          </p:sp>
          <p:pic>
            <p:nvPicPr>
              <p:cNvPr id="163" name="Picture 162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-457200" y="-381000"/>
                <a:ext cx="10841512" cy="32004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67" name="Picture 166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 rot="36054730">
            <a:off x="6891008" y="6782070"/>
            <a:ext cx="1775245" cy="405591"/>
          </a:xfrm>
          <a:prstGeom prst="rect">
            <a:avLst/>
          </a:prstGeom>
        </p:spPr>
      </p:pic>
      <p:pic>
        <p:nvPicPr>
          <p:cNvPr id="169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90469" y="7738398"/>
            <a:ext cx="3251201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Macintosh PowerPoint</Application>
  <PresentationFormat>Custom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</vt:lpstr>
      <vt:lpstr>Neutrinos In Large Extra Dimensions and the LSND/MiniBooNE anomalies</vt:lpstr>
      <vt:lpstr>Neutrino Oscillation</vt:lpstr>
      <vt:lpstr>Unknown about neutrinos</vt:lpstr>
      <vt:lpstr>PowerPoint Presentation</vt:lpstr>
      <vt:lpstr>Large extra dimension (LED)</vt:lpstr>
      <vt:lpstr>LED model + bulk mass</vt:lpstr>
      <vt:lpstr>LED model + bulk mass</vt:lpstr>
      <vt:lpstr>LED model + bulk mass</vt:lpstr>
      <vt:lpstr>LED model + bulk mass</vt:lpstr>
      <vt:lpstr>LED model + bulk mass</vt:lpstr>
      <vt:lpstr>Neutrino Oscillation-Reactor and MiniBooNE</vt:lpstr>
      <vt:lpstr>Neutrino Oscillation-Minos(+)</vt:lpstr>
      <vt:lpstr>Neutrino Oscillation-DUNE</vt:lpstr>
      <vt:lpstr>Neutrino Oscillation-SBN</vt:lpstr>
      <vt:lpstr>Neutrino Oscillation-Cosmology</vt:lpstr>
      <vt:lpstr>Conclusion</vt:lpstr>
      <vt:lpstr>PowerPoint Presentation</vt:lpstr>
      <vt:lpstr>Backup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 In Large Extra Dimensions and the LSND/MiniBooNE anomalies</dc:title>
  <cp:lastModifiedBy>Li Ying-Ying</cp:lastModifiedBy>
  <cp:revision>1</cp:revision>
  <dcterms:modified xsi:type="dcterms:W3CDTF">2017-06-21T18:15:53Z</dcterms:modified>
</cp:coreProperties>
</file>