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jpg" ContentType="image/jp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42"/>
  </p:notesMasterIdLst>
  <p:handoutMasterIdLst>
    <p:handoutMasterId r:id="rId43"/>
  </p:handoutMasterIdLst>
  <p:sldIdLst>
    <p:sldId id="760" r:id="rId2"/>
    <p:sldId id="872" r:id="rId3"/>
    <p:sldId id="869" r:id="rId4"/>
    <p:sldId id="870" r:id="rId5"/>
    <p:sldId id="871" r:id="rId6"/>
    <p:sldId id="939" r:id="rId7"/>
    <p:sldId id="940" r:id="rId8"/>
    <p:sldId id="954" r:id="rId9"/>
    <p:sldId id="914" r:id="rId10"/>
    <p:sldId id="916" r:id="rId11"/>
    <p:sldId id="896" r:id="rId12"/>
    <p:sldId id="933" r:id="rId13"/>
    <p:sldId id="935" r:id="rId14"/>
    <p:sldId id="934" r:id="rId15"/>
    <p:sldId id="901" r:id="rId16"/>
    <p:sldId id="902" r:id="rId17"/>
    <p:sldId id="874" r:id="rId18"/>
    <p:sldId id="875" r:id="rId19"/>
    <p:sldId id="926" r:id="rId20"/>
    <p:sldId id="938" r:id="rId21"/>
    <p:sldId id="941" r:id="rId22"/>
    <p:sldId id="943" r:id="rId23"/>
    <p:sldId id="945" r:id="rId24"/>
    <p:sldId id="897" r:id="rId25"/>
    <p:sldId id="949" r:id="rId26"/>
    <p:sldId id="898" r:id="rId27"/>
    <p:sldId id="950" r:id="rId28"/>
    <p:sldId id="892" r:id="rId29"/>
    <p:sldId id="881" r:id="rId30"/>
    <p:sldId id="955" r:id="rId31"/>
    <p:sldId id="879" r:id="rId32"/>
    <p:sldId id="888" r:id="rId33"/>
    <p:sldId id="889" r:id="rId34"/>
    <p:sldId id="930" r:id="rId35"/>
    <p:sldId id="883" r:id="rId36"/>
    <p:sldId id="923" r:id="rId37"/>
    <p:sldId id="882" r:id="rId38"/>
    <p:sldId id="885" r:id="rId39"/>
    <p:sldId id="921" r:id="rId40"/>
    <p:sldId id="931" r:id="rId41"/>
  </p:sldIdLst>
  <p:sldSz cx="9144000" cy="6858000" type="overhead"/>
  <p:notesSz cx="6954838" cy="92408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0">
          <p15:clr>
            <a:srgbClr val="A4A3A4"/>
          </p15:clr>
        </p15:guide>
        <p15:guide id="2" pos="219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03B01"/>
    <a:srgbClr val="715401"/>
    <a:srgbClr val="4B3701"/>
    <a:srgbClr val="D60093"/>
    <a:srgbClr val="008000"/>
    <a:srgbClr val="CC9900"/>
    <a:srgbClr val="0066FF"/>
    <a:srgbClr val="FFFF00"/>
    <a:srgbClr val="0000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45"/>
    <p:restoredTop sz="92169" autoAdjust="0"/>
  </p:normalViewPr>
  <p:slideViewPr>
    <p:cSldViewPr snapToGrid="0">
      <p:cViewPr>
        <p:scale>
          <a:sx n="124" d="100"/>
          <a:sy n="124" d="100"/>
        </p:scale>
        <p:origin x="88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292" y="-102"/>
      </p:cViewPr>
      <p:guideLst>
        <p:guide orient="horz" pos="2910"/>
        <p:guide pos="219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52" tIns="46175" rIns="92352" bIns="46175" numCol="1" anchor="t" anchorCtr="0" compatLnSpc="1">
            <a:prstTxWarp prst="textNoShape">
              <a:avLst/>
            </a:prstTxWarp>
          </a:bodyPr>
          <a:lstStyle>
            <a:lvl1pPr defTabSz="925345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Spencer Klein &amp; Joakim Nystrand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43350" y="0"/>
            <a:ext cx="30114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52" tIns="46175" rIns="92352" bIns="46175" numCol="1" anchor="t" anchorCtr="0" compatLnSpc="1">
            <a:prstTxWarp prst="textNoShape">
              <a:avLst/>
            </a:prstTxWarp>
          </a:bodyPr>
          <a:lstStyle>
            <a:lvl1pPr algn="r" defTabSz="925345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530D779A-A683-DE49-9BF9-3BFEB144383F}" type="datetime1">
              <a:rPr lang="en-US" altLang="en-US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5700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52" tIns="46175" rIns="92352" bIns="46175" numCol="1" anchor="b" anchorCtr="0" compatLnSpc="1">
            <a:prstTxWarp prst="textNoShape">
              <a:avLst/>
            </a:prstTxWarp>
          </a:bodyPr>
          <a:lstStyle>
            <a:lvl1pPr defTabSz="925345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Interference in Vector Meson Production in Heavy Ion Collisions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43350" y="8775700"/>
            <a:ext cx="30114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52" tIns="46175" rIns="92352" bIns="46175" numCol="1" anchor="b" anchorCtr="0" compatLnSpc="1">
            <a:prstTxWarp prst="textNoShape">
              <a:avLst/>
            </a:prstTxWarp>
          </a:bodyPr>
          <a:lstStyle>
            <a:lvl1pPr algn="r" defTabSz="923925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fld id="{48622D7A-5732-CF4A-87E7-1F82112A44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52" tIns="46175" rIns="92352" bIns="46175" numCol="1" anchor="t" anchorCtr="0" compatLnSpc="1">
            <a:prstTxWarp prst="textNoShape">
              <a:avLst/>
            </a:prstTxWarp>
          </a:bodyPr>
          <a:lstStyle>
            <a:lvl1pPr defTabSz="925345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5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74750" y="692150"/>
            <a:ext cx="4618038" cy="3465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100" y="4389438"/>
            <a:ext cx="5100638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52" tIns="46175" rIns="92352" bIns="461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43350" y="0"/>
            <a:ext cx="30114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52" tIns="46175" rIns="92352" bIns="46175" numCol="1" anchor="t" anchorCtr="0" compatLnSpc="1">
            <a:prstTxWarp prst="textNoShape">
              <a:avLst/>
            </a:prstTxWarp>
          </a:bodyPr>
          <a:lstStyle>
            <a:lvl1pPr algn="r" defTabSz="925345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F071F7A1-7F29-1B42-B872-9E6E2EE13D55}" type="datetime1">
              <a:rPr lang="en-US" altLang="en-US"/>
              <a:pPr>
                <a:defRPr/>
              </a:pPr>
              <a:t>6/21/17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5700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52" tIns="46175" rIns="92352" bIns="46175" numCol="1" anchor="b" anchorCtr="0" compatLnSpc="1">
            <a:prstTxWarp prst="textNoShape">
              <a:avLst/>
            </a:prstTxWarp>
          </a:bodyPr>
          <a:lstStyle>
            <a:lvl1pPr defTabSz="925345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3350" y="8775700"/>
            <a:ext cx="30114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352" tIns="46175" rIns="92352" bIns="46175" numCol="1" anchor="b" anchorCtr="0" compatLnSpc="1">
            <a:prstTxWarp prst="textNoShape">
              <a:avLst/>
            </a:prstTxWarp>
          </a:bodyPr>
          <a:lstStyle>
            <a:lvl1pPr algn="r" defTabSz="923925">
              <a:defRPr kumimoji="0" sz="1200">
                <a:latin typeface="Times New Roman" charset="0"/>
              </a:defRPr>
            </a:lvl1pPr>
          </a:lstStyle>
          <a:p>
            <a:pPr>
              <a:defRPr/>
            </a:pPr>
            <a:fld id="{381A71A9-42BB-4949-BB8E-7CB67721F6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838200" y="2362200"/>
            <a:ext cx="914876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533400" y="0"/>
            <a:ext cx="88376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62200" y="22860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3C59F-B81C-D84E-81A6-82A3B01E85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044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AA5A9-85F3-8446-A453-D836E88B5F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497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304800"/>
            <a:ext cx="20764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0769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0C161-C372-014D-A0B5-0F1AFD332C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81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B901F-13B2-074D-8403-3F1036B66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51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509A7-BF9D-524C-BFB2-DF17370F15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1474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860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0" y="22860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ADCCF-5413-0E44-9BE5-32F961496A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450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BD4F5-8FBE-F141-9727-989F85D734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742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EEF6D-DFD3-5A4C-B4B3-A6CDF3C687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895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C0402-BC78-A24E-91EB-DC4B93580C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570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E26CF-B767-3D44-BE04-0C376FF27C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123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F34BC-3213-534A-9114-271CF2697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898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305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860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FD72052A-4B34-624E-A525-437580C2C2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bg2"/>
          </a:solidFill>
          <a:latin typeface="Arial Narrow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bg2"/>
          </a:solidFill>
          <a:latin typeface="Arial Narrow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bg2"/>
          </a:solidFill>
          <a:latin typeface="Arial Narrow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bg2"/>
          </a:solidFill>
          <a:latin typeface="Arial Narrow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bg2"/>
          </a:solidFill>
          <a:latin typeface="Arial Narrow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bg2"/>
          </a:solidFill>
          <a:latin typeface="Arial Narrow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bg2"/>
          </a:solidFill>
          <a:latin typeface="Arial Narrow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bg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charset="2"/>
        <a:buChar char="n"/>
        <a:defRPr kumimoji="1" sz="2800">
          <a:solidFill>
            <a:srgbClr val="FF33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2"/>
        <a:buChar char="u"/>
        <a:defRPr kumimoji="1" sz="2600">
          <a:solidFill>
            <a:srgbClr val="0066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charset="2"/>
        <a:buChar char="F"/>
        <a:defRPr kumimoji="1" sz="2400">
          <a:solidFill>
            <a:srgbClr val="008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rgbClr val="666633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20" Type="http://schemas.openxmlformats.org/officeDocument/2006/relationships/image" Target="../media/image48.jpeg"/><Relationship Id="rId21" Type="http://schemas.openxmlformats.org/officeDocument/2006/relationships/image" Target="../media/image49.jpg"/><Relationship Id="rId22" Type="http://schemas.openxmlformats.org/officeDocument/2006/relationships/image" Target="../media/image50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44.png"/><Relationship Id="rId17" Type="http://schemas.openxmlformats.org/officeDocument/2006/relationships/image" Target="../media/image45.jpeg"/><Relationship Id="rId18" Type="http://schemas.openxmlformats.org/officeDocument/2006/relationships/image" Target="../media/image46.jpeg"/><Relationship Id="rId19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Relationship Id="rId3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IMG_3090"/>
          <p:cNvPicPr>
            <a:picLocks noChangeAspect="1" noChangeArrowheads="1"/>
          </p:cNvPicPr>
          <p:nvPr/>
        </p:nvPicPr>
        <p:blipFill>
          <a:blip r:embed="rId2">
            <a:lum contras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551" y="-10633"/>
            <a:ext cx="9515475" cy="713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-330135" y="250136"/>
            <a:ext cx="9964166" cy="11430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sz="3900" dirty="0" err="1" smtClean="0"/>
              <a:t>Radiodetection</a:t>
            </a:r>
            <a:r>
              <a:rPr lang="en-US" altLang="en-US" sz="3900" dirty="0" smtClean="0"/>
              <a:t> of ultra-high energy neutrinos</a:t>
            </a:r>
            <a:r>
              <a:rPr lang="en-US" altLang="en-US" sz="3900" dirty="0"/>
              <a:t/>
            </a:r>
            <a:br>
              <a:rPr lang="en-US" altLang="en-US" sz="3900" dirty="0"/>
            </a:br>
            <a:endParaRPr lang="en-US" altLang="en-US" sz="3900" dirty="0">
              <a:solidFill>
                <a:srgbClr val="993300"/>
              </a:solidFill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9997" y="4621583"/>
            <a:ext cx="7618413" cy="2853812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solidFill>
                  <a:schemeClr val="bg2"/>
                </a:solidFill>
              </a:rPr>
              <a:t>GZK neutrinos &amp; their physics</a:t>
            </a:r>
          </a:p>
          <a:p>
            <a:pPr>
              <a:defRPr/>
            </a:pPr>
            <a:r>
              <a:rPr lang="en-US" altLang="en-US" dirty="0" smtClean="0">
                <a:solidFill>
                  <a:schemeClr val="bg2"/>
                </a:solidFill>
              </a:rPr>
              <a:t>Radio signals from cosmic-ray air showers</a:t>
            </a:r>
          </a:p>
          <a:p>
            <a:pPr>
              <a:defRPr/>
            </a:pPr>
            <a:r>
              <a:rPr lang="en-US" altLang="en-US" dirty="0" smtClean="0">
                <a:solidFill>
                  <a:schemeClr val="bg2"/>
                </a:solidFill>
              </a:rPr>
              <a:t>Coherent Cherenkov radiation &amp; the </a:t>
            </a:r>
            <a:r>
              <a:rPr lang="en-US" altLang="en-US" dirty="0" err="1" smtClean="0">
                <a:solidFill>
                  <a:schemeClr val="bg2"/>
                </a:solidFill>
              </a:rPr>
              <a:t>Askaryan</a:t>
            </a:r>
            <a:r>
              <a:rPr lang="en-US" altLang="en-US" dirty="0" smtClean="0">
                <a:solidFill>
                  <a:schemeClr val="bg2"/>
                </a:solidFill>
              </a:rPr>
              <a:t> effect</a:t>
            </a:r>
          </a:p>
          <a:p>
            <a:pPr>
              <a:defRPr/>
            </a:pPr>
            <a:r>
              <a:rPr lang="en-US" altLang="en-US" dirty="0" smtClean="0">
                <a:solidFill>
                  <a:schemeClr val="bg2"/>
                </a:solidFill>
              </a:rPr>
              <a:t>Existing experiments, from Moon to Antarctica</a:t>
            </a:r>
          </a:p>
          <a:p>
            <a:pPr>
              <a:defRPr/>
            </a:pPr>
            <a:r>
              <a:rPr lang="en-US" altLang="en-US" dirty="0" smtClean="0">
                <a:solidFill>
                  <a:schemeClr val="bg2"/>
                </a:solidFill>
              </a:rPr>
              <a:t>Looking ahead: ARA, ANITA, EVA</a:t>
            </a:r>
            <a:r>
              <a:rPr lang="is-IS" altLang="en-US" dirty="0" smtClean="0">
                <a:solidFill>
                  <a:schemeClr val="bg2"/>
                </a:solidFill>
              </a:rPr>
              <a:t>…</a:t>
            </a:r>
            <a:endParaRPr lang="en-US" altLang="en-US" dirty="0" smtClean="0">
              <a:solidFill>
                <a:schemeClr val="bg2"/>
              </a:solidFill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001550" y="1162303"/>
            <a:ext cx="55155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Char char="n"/>
              <a:defRPr kumimoji="1" sz="2800">
                <a:solidFill>
                  <a:srgbClr val="FF3300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u"/>
              <a:defRPr kumimoji="1" sz="2600">
                <a:solidFill>
                  <a:srgbClr val="0066FF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charset="2"/>
              <a:buChar char="F"/>
              <a:defRPr kumimoji="1" sz="2400">
                <a:solidFill>
                  <a:srgbClr val="008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rgbClr val="666633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b="1" dirty="0" smtClean="0">
                <a:solidFill>
                  <a:srgbClr val="993300"/>
                </a:solidFill>
              </a:rPr>
              <a:t>Spencer </a:t>
            </a:r>
            <a:r>
              <a:rPr lang="en-US" altLang="en-US" sz="2400" b="1" smtClean="0">
                <a:solidFill>
                  <a:srgbClr val="993300"/>
                </a:solidFill>
              </a:rPr>
              <a:t>Klein,</a:t>
            </a:r>
            <a:r>
              <a:rPr lang="en-US" altLang="en-US" sz="2400" b="1">
                <a:solidFill>
                  <a:srgbClr val="993300"/>
                </a:solidFill>
              </a:rPr>
              <a:t> </a:t>
            </a:r>
            <a:r>
              <a:rPr lang="en-US" altLang="en-US" sz="2400" b="1" smtClean="0">
                <a:solidFill>
                  <a:srgbClr val="993300"/>
                </a:solidFill>
              </a:rPr>
              <a:t> </a:t>
            </a:r>
            <a:r>
              <a:rPr lang="en-US" altLang="en-US" sz="2400" b="1" i="1" smtClean="0">
                <a:solidFill>
                  <a:srgbClr val="993300"/>
                </a:solidFill>
              </a:rPr>
              <a:t>LBNL </a:t>
            </a:r>
            <a:r>
              <a:rPr lang="en-US" altLang="en-US" sz="2400" b="1" i="1" dirty="0" smtClean="0">
                <a:solidFill>
                  <a:srgbClr val="993300"/>
                </a:solidFill>
              </a:rPr>
              <a:t>&amp; UC Berkeley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738513" y="1037210"/>
            <a:ext cx="3774558" cy="3527438"/>
            <a:chOff x="5600700" y="199139"/>
            <a:chExt cx="3492500" cy="3352832"/>
          </a:xfrm>
        </p:grpSpPr>
        <p:pic>
          <p:nvPicPr>
            <p:cNvPr id="1536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700" y="199139"/>
              <a:ext cx="3492500" cy="325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368" name="Text Box 8"/>
            <p:cNvSpPr txBox="1">
              <a:spLocks noChangeArrowheads="1"/>
            </p:cNvSpPr>
            <p:nvPr/>
          </p:nvSpPr>
          <p:spPr bwMode="auto">
            <a:xfrm>
              <a:off x="6723063" y="3213417"/>
              <a:ext cx="1882247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x-none" sz="1600" b="1" dirty="0">
                  <a:solidFill>
                    <a:schemeClr val="bg2"/>
                  </a:solidFill>
                </a:rPr>
                <a:t>Log</a:t>
              </a:r>
              <a:r>
                <a:rPr lang="en-US" altLang="x-none" sz="1600" b="1" baseline="-25000" dirty="0">
                  <a:solidFill>
                    <a:schemeClr val="bg2"/>
                  </a:solidFill>
                </a:rPr>
                <a:t>10</a:t>
              </a:r>
              <a:r>
                <a:rPr lang="en-US" altLang="x-none" sz="1600" b="1" dirty="0">
                  <a:solidFill>
                    <a:schemeClr val="bg2"/>
                  </a:solidFill>
                </a:rPr>
                <a:t> </a:t>
              </a:r>
              <a:r>
                <a:rPr lang="en-US" altLang="x-none" sz="1600" b="1" dirty="0" err="1">
                  <a:solidFill>
                    <a:schemeClr val="bg2"/>
                  </a:solidFill>
                </a:rPr>
                <a:t>E</a:t>
              </a:r>
              <a:r>
                <a:rPr lang="en-US" altLang="x-none" sz="1600" b="1" baseline="-25000" dirty="0" err="1">
                  <a:solidFill>
                    <a:schemeClr val="bg2"/>
                  </a:solidFill>
                  <a:latin typeface="Symbol" charset="2"/>
                </a:rPr>
                <a:t>n</a:t>
              </a:r>
              <a:r>
                <a:rPr lang="en-US" altLang="x-none" sz="1600" b="1" dirty="0">
                  <a:solidFill>
                    <a:schemeClr val="bg2"/>
                  </a:solidFill>
                </a:rPr>
                <a:t> </a:t>
              </a:r>
              <a:r>
                <a:rPr lang="en-US" altLang="x-none" sz="1600" b="1" dirty="0" smtClean="0">
                  <a:solidFill>
                    <a:schemeClr val="bg2"/>
                  </a:solidFill>
                </a:rPr>
                <a:t>(eV</a:t>
              </a:r>
              <a:r>
                <a:rPr lang="en-US" altLang="x-none" sz="1600" b="1" dirty="0">
                  <a:solidFill>
                    <a:schemeClr val="bg2"/>
                  </a:solidFill>
                </a:rPr>
                <a:t>)        </a:t>
              </a:r>
            </a:p>
          </p:txBody>
        </p:sp>
        <p:sp>
          <p:nvSpPr>
            <p:cNvPr id="15369" name="Text Box 10"/>
            <p:cNvSpPr txBox="1">
              <a:spLocks noChangeArrowheads="1"/>
            </p:cNvSpPr>
            <p:nvPr/>
          </p:nvSpPr>
          <p:spPr bwMode="auto">
            <a:xfrm rot="-5400000">
              <a:off x="4528344" y="1496219"/>
              <a:ext cx="2655888" cy="33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x-none" sz="1600" b="1">
                  <a:solidFill>
                    <a:schemeClr val="bg2"/>
                  </a:solidFill>
                </a:rPr>
                <a:t>E</a:t>
              </a:r>
              <a:r>
                <a:rPr lang="en-US" altLang="x-none" sz="1600" b="1" baseline="30000">
                  <a:solidFill>
                    <a:schemeClr val="bg2"/>
                  </a:solidFill>
                </a:rPr>
                <a:t>2</a:t>
              </a:r>
              <a:r>
                <a:rPr lang="en-US" altLang="x-none" sz="1600" b="1">
                  <a:solidFill>
                    <a:schemeClr val="bg2"/>
                  </a:solidFill>
                </a:rPr>
                <a:t> </a:t>
              </a:r>
              <a:r>
                <a:rPr lang="en-US" altLang="x-none" sz="1600" b="1">
                  <a:solidFill>
                    <a:schemeClr val="bg2"/>
                  </a:solidFill>
                  <a:latin typeface="Symbol" charset="2"/>
                </a:rPr>
                <a:t>F</a:t>
              </a:r>
              <a:r>
                <a:rPr lang="en-US" altLang="x-none" sz="1600" b="1">
                  <a:solidFill>
                    <a:schemeClr val="bg2"/>
                  </a:solidFill>
                </a:rPr>
                <a:t>(E) (EeV km</a:t>
              </a:r>
              <a:r>
                <a:rPr lang="en-US" altLang="x-none" sz="1600" b="1" baseline="30000">
                  <a:solidFill>
                    <a:schemeClr val="bg2"/>
                  </a:solidFill>
                </a:rPr>
                <a:t>-2</a:t>
              </a:r>
              <a:r>
                <a:rPr lang="en-US" altLang="x-none" sz="1600" b="1">
                  <a:solidFill>
                    <a:schemeClr val="bg2"/>
                  </a:solidFill>
                </a:rPr>
                <a:t> s</a:t>
              </a:r>
              <a:r>
                <a:rPr lang="en-US" altLang="x-none" sz="1600" b="1" baseline="30000">
                  <a:solidFill>
                    <a:schemeClr val="bg2"/>
                  </a:solidFill>
                </a:rPr>
                <a:t>-1</a:t>
              </a:r>
              <a:r>
                <a:rPr lang="en-US" altLang="x-none" sz="1600" b="1">
                  <a:solidFill>
                    <a:schemeClr val="bg2"/>
                  </a:solidFill>
                </a:rPr>
                <a:t> sr</a:t>
              </a:r>
              <a:r>
                <a:rPr lang="en-US" altLang="x-none" sz="1600" b="1" baseline="30000">
                  <a:solidFill>
                    <a:schemeClr val="bg2"/>
                  </a:solidFill>
                </a:rPr>
                <a:t>-1</a:t>
              </a:r>
              <a:r>
                <a:rPr lang="en-US" altLang="x-none" sz="1600" b="1">
                  <a:solidFill>
                    <a:schemeClr val="bg2"/>
                  </a:solidFill>
                </a:rPr>
                <a:t>) </a:t>
              </a:r>
            </a:p>
          </p:txBody>
        </p:sp>
        <p:sp>
          <p:nvSpPr>
            <p:cNvPr id="15370" name="Freeform 11"/>
            <p:cNvSpPr>
              <a:spLocks/>
            </p:cNvSpPr>
            <p:nvPr/>
          </p:nvSpPr>
          <p:spPr bwMode="auto">
            <a:xfrm>
              <a:off x="6311900" y="2543175"/>
              <a:ext cx="717550" cy="444500"/>
            </a:xfrm>
            <a:custGeom>
              <a:avLst/>
              <a:gdLst>
                <a:gd name="T0" fmla="*/ 0 w 452"/>
                <a:gd name="T1" fmla="*/ 0 h 280"/>
                <a:gd name="T2" fmla="*/ 2147483647 w 452"/>
                <a:gd name="T3" fmla="*/ 2147483647 h 280"/>
                <a:gd name="T4" fmla="*/ 2147483647 w 452"/>
                <a:gd name="T5" fmla="*/ 2147483647 h 280"/>
                <a:gd name="T6" fmla="*/ 2147483647 w 452"/>
                <a:gd name="T7" fmla="*/ 2147483647 h 280"/>
                <a:gd name="T8" fmla="*/ 2147483647 w 452"/>
                <a:gd name="T9" fmla="*/ 2147483647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2" h="280">
                  <a:moveTo>
                    <a:pt x="0" y="0"/>
                  </a:moveTo>
                  <a:cubicBezTo>
                    <a:pt x="56" y="19"/>
                    <a:pt x="113" y="39"/>
                    <a:pt x="160" y="60"/>
                  </a:cubicBezTo>
                  <a:cubicBezTo>
                    <a:pt x="207" y="81"/>
                    <a:pt x="245" y="99"/>
                    <a:pt x="284" y="124"/>
                  </a:cubicBezTo>
                  <a:cubicBezTo>
                    <a:pt x="323" y="149"/>
                    <a:pt x="364" y="186"/>
                    <a:pt x="392" y="212"/>
                  </a:cubicBezTo>
                  <a:cubicBezTo>
                    <a:pt x="420" y="238"/>
                    <a:pt x="436" y="259"/>
                    <a:pt x="452" y="280"/>
                  </a:cubicBezTo>
                </a:path>
              </a:pathLst>
            </a:custGeom>
            <a:noFill/>
            <a:ln w="12700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Freeform 12"/>
            <p:cNvSpPr>
              <a:spLocks/>
            </p:cNvSpPr>
            <p:nvPr/>
          </p:nvSpPr>
          <p:spPr bwMode="auto">
            <a:xfrm>
              <a:off x="6286500" y="2828925"/>
              <a:ext cx="171450" cy="177800"/>
            </a:xfrm>
            <a:custGeom>
              <a:avLst/>
              <a:gdLst>
                <a:gd name="T0" fmla="*/ 0 w 108"/>
                <a:gd name="T1" fmla="*/ 0 h 112"/>
                <a:gd name="T2" fmla="*/ 2147483647 w 108"/>
                <a:gd name="T3" fmla="*/ 2147483647 h 112"/>
                <a:gd name="T4" fmla="*/ 2147483647 w 108"/>
                <a:gd name="T5" fmla="*/ 2147483647 h 1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" h="112">
                  <a:moveTo>
                    <a:pt x="0" y="0"/>
                  </a:moveTo>
                  <a:cubicBezTo>
                    <a:pt x="25" y="12"/>
                    <a:pt x="50" y="25"/>
                    <a:pt x="68" y="44"/>
                  </a:cubicBezTo>
                  <a:cubicBezTo>
                    <a:pt x="86" y="63"/>
                    <a:pt x="97" y="87"/>
                    <a:pt x="108" y="112"/>
                  </a:cubicBezTo>
                </a:path>
              </a:pathLst>
            </a:custGeom>
            <a:noFill/>
            <a:ln w="12700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Text Box 14"/>
            <p:cNvSpPr txBox="1">
              <a:spLocks noChangeArrowheads="1"/>
            </p:cNvSpPr>
            <p:nvPr/>
          </p:nvSpPr>
          <p:spPr bwMode="auto">
            <a:xfrm rot="1898565">
              <a:off x="6137275" y="2708275"/>
              <a:ext cx="61277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x-none" sz="1600" b="1">
                  <a:solidFill>
                    <a:schemeClr val="bg2"/>
                  </a:solidFill>
                </a:rPr>
                <a:t>GZK</a:t>
              </a:r>
            </a:p>
          </p:txBody>
        </p:sp>
      </p:grp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-133350" y="133350"/>
            <a:ext cx="5734050" cy="1143000"/>
          </a:xfrm>
        </p:spPr>
        <p:txBody>
          <a:bodyPr/>
          <a:lstStyle/>
          <a:p>
            <a:r>
              <a:rPr lang="en-US" altLang="x-none" sz="4400"/>
              <a:t>Lunar results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6732" y="1181776"/>
            <a:ext cx="5147090" cy="4114800"/>
          </a:xfrm>
        </p:spPr>
        <p:txBody>
          <a:bodyPr/>
          <a:lstStyle/>
          <a:p>
            <a:r>
              <a:rPr lang="en-US" altLang="x-none" sz="2400" dirty="0"/>
              <a:t>Thresholds &gt;&gt; 10</a:t>
            </a:r>
            <a:r>
              <a:rPr lang="en-US" altLang="x-none" sz="2400" baseline="30000" dirty="0"/>
              <a:t>20</a:t>
            </a:r>
            <a:r>
              <a:rPr lang="en-US" altLang="x-none" sz="2400" dirty="0"/>
              <a:t> eV</a:t>
            </a:r>
          </a:p>
          <a:p>
            <a:pPr lvl="1"/>
            <a:r>
              <a:rPr lang="en-US" altLang="x-none" sz="2200" dirty="0"/>
              <a:t>Small fraction of GZK spectrum</a:t>
            </a:r>
          </a:p>
          <a:p>
            <a:pPr lvl="1"/>
            <a:r>
              <a:rPr lang="en-US" altLang="x-none" sz="2200" dirty="0"/>
              <a:t>Probes exotic models, like topological defects</a:t>
            </a:r>
          </a:p>
          <a:p>
            <a:r>
              <a:rPr lang="en-US" altLang="x-none" sz="2400" dirty="0"/>
              <a:t>Multi-dish apparatus reach lower </a:t>
            </a:r>
            <a:r>
              <a:rPr lang="en-US" altLang="x-none" sz="2400" dirty="0" smtClean="0"/>
              <a:t>thresholds</a:t>
            </a:r>
          </a:p>
          <a:p>
            <a:pPr lvl="1"/>
            <a:r>
              <a:rPr lang="en-US" altLang="x-none" sz="2200" dirty="0" smtClean="0"/>
              <a:t>SKA- will reach down to 10</a:t>
            </a:r>
            <a:r>
              <a:rPr lang="en-US" altLang="x-none" sz="2200" baseline="30000" dirty="0" smtClean="0"/>
              <a:t>20</a:t>
            </a:r>
            <a:r>
              <a:rPr lang="en-US" altLang="x-none" sz="2200" dirty="0" smtClean="0"/>
              <a:t> eV</a:t>
            </a:r>
            <a:endParaRPr lang="en-US" altLang="x-none" sz="2200" dirty="0"/>
          </a:p>
          <a:p>
            <a:r>
              <a:rPr lang="en-US" altLang="x-none" sz="2400" dirty="0" err="1" smtClean="0"/>
              <a:t>Lunaska</a:t>
            </a:r>
            <a:r>
              <a:rPr lang="en-US" altLang="x-none" sz="2400" dirty="0" smtClean="0"/>
              <a:t> </a:t>
            </a:r>
            <a:r>
              <a:rPr lang="en-US" altLang="x-none" sz="2400" dirty="0"/>
              <a:t>(ATCA) presented two limits for different  models of lunar surface roughness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6251228" y="959945"/>
            <a:ext cx="2188857" cy="21265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bg2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8440085" y="1359053"/>
            <a:ext cx="12794" cy="2170562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bg2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6251228" y="289316"/>
            <a:ext cx="2687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Larger arrays</a:t>
            </a:r>
          </a:p>
          <a:p>
            <a:r>
              <a:rPr lang="en-US" sz="1600" dirty="0" smtClean="0">
                <a:solidFill>
                  <a:schemeClr val="bg2"/>
                </a:solidFill>
              </a:rPr>
              <a:t>Higher frequencies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5400000">
            <a:off x="7489380" y="2455078"/>
            <a:ext cx="2687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More observing time</a:t>
            </a:r>
          </a:p>
          <a:p>
            <a:r>
              <a:rPr lang="en-US" sz="1600" dirty="0" smtClean="0">
                <a:solidFill>
                  <a:schemeClr val="bg2"/>
                </a:solidFill>
              </a:rPr>
              <a:t>Lower frequencies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05907" y="6384297"/>
            <a:ext cx="56483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x-none" sz="1500" dirty="0" smtClean="0">
                <a:solidFill>
                  <a:schemeClr val="bg2"/>
                </a:solidFill>
              </a:rPr>
              <a:t>O. </a:t>
            </a:r>
            <a:r>
              <a:rPr lang="en-US" altLang="x-none" sz="1500" dirty="0" err="1" smtClean="0">
                <a:solidFill>
                  <a:schemeClr val="bg2"/>
                </a:solidFill>
              </a:rPr>
              <a:t>Scholten</a:t>
            </a:r>
            <a:r>
              <a:rPr lang="en-US" altLang="x-none" sz="1500" dirty="0" smtClean="0">
                <a:solidFill>
                  <a:schemeClr val="bg2"/>
                </a:solidFill>
              </a:rPr>
              <a:t> </a:t>
            </a:r>
            <a:r>
              <a:rPr lang="en-US" altLang="x-none" sz="1500" i="1" dirty="0" smtClean="0">
                <a:solidFill>
                  <a:schemeClr val="bg2"/>
                </a:solidFill>
              </a:rPr>
              <a:t>et </a:t>
            </a:r>
            <a:r>
              <a:rPr lang="en-US" altLang="x-none" sz="1500" i="1" dirty="0">
                <a:solidFill>
                  <a:schemeClr val="bg2"/>
                </a:solidFill>
              </a:rPr>
              <a:t>al</a:t>
            </a:r>
            <a:r>
              <a:rPr lang="en-US" altLang="x-none" sz="1500" dirty="0">
                <a:solidFill>
                  <a:schemeClr val="bg2"/>
                </a:solidFill>
              </a:rPr>
              <a:t>., </a:t>
            </a:r>
            <a:r>
              <a:rPr lang="en-US" altLang="x-none" sz="1500" dirty="0" smtClean="0">
                <a:solidFill>
                  <a:schemeClr val="bg2"/>
                </a:solidFill>
              </a:rPr>
              <a:t>PRL 103, 191301 (2009). </a:t>
            </a:r>
            <a:endParaRPr lang="en-US" altLang="x-none" sz="15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93064" y="156591"/>
            <a:ext cx="83058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A balloon over Antarctica: </a:t>
            </a:r>
            <a:br>
              <a:rPr lang="en-US" dirty="0" smtClean="0"/>
            </a:br>
            <a:r>
              <a:rPr lang="en-US" dirty="0" smtClean="0"/>
              <a:t>ANITA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" y="1709928"/>
            <a:ext cx="6096000" cy="4114800"/>
          </a:xfrm>
        </p:spPr>
        <p:txBody>
          <a:bodyPr/>
          <a:lstStyle/>
          <a:p>
            <a:r>
              <a:rPr lang="en-US" dirty="0" smtClean="0"/>
              <a:t>Circled Antarctica, looking for radio pulses coming from the ice</a:t>
            </a:r>
          </a:p>
          <a:p>
            <a:pPr lvl="1"/>
            <a:r>
              <a:rPr lang="en-US" dirty="0" smtClean="0"/>
              <a:t>Typical altitude ~ 35 km</a:t>
            </a:r>
          </a:p>
          <a:p>
            <a:pPr lvl="2"/>
            <a:r>
              <a:rPr lang="en-US" dirty="0" smtClean="0"/>
              <a:t>Distance to horizon ~ 650 km</a:t>
            </a:r>
          </a:p>
          <a:p>
            <a:r>
              <a:rPr lang="en-US" dirty="0" smtClean="0"/>
              <a:t>4 flights, from 2006/7 to 2016/2017</a:t>
            </a:r>
          </a:p>
          <a:p>
            <a:pPr lvl="1"/>
            <a:r>
              <a:rPr lang="en-US" dirty="0" smtClean="0"/>
              <a:t>22-35 days</a:t>
            </a:r>
          </a:p>
          <a:p>
            <a:pPr lvl="1"/>
            <a:r>
              <a:rPr lang="en-US" dirty="0" smtClean="0"/>
              <a:t>At the mercy of the winds; flew over varying quality of ice</a:t>
            </a:r>
          </a:p>
          <a:p>
            <a:pPr lvl="1"/>
            <a:r>
              <a:rPr lang="en-US" dirty="0" smtClean="0"/>
              <a:t>5th flight requested</a:t>
            </a:r>
          </a:p>
          <a:p>
            <a:r>
              <a:rPr lang="en-US" dirty="0"/>
              <a:t>Results from 1</a:t>
            </a:r>
            <a:r>
              <a:rPr lang="en-US" baseline="30000" dirty="0"/>
              <a:t>st</a:t>
            </a:r>
            <a:r>
              <a:rPr lang="en-US" dirty="0"/>
              <a:t> 2 flights </a:t>
            </a:r>
            <a:r>
              <a:rPr lang="en-US" dirty="0" smtClean="0"/>
              <a:t>released</a:t>
            </a:r>
            <a:endParaRPr lang="en-US" dirty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0" y="156591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8238" y="3351276"/>
            <a:ext cx="3036390" cy="26857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00" y="6110224"/>
            <a:ext cx="2331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ANITA-3 flight path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9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ratocat.com.ar/globos/esq/tn_esq_anit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1704" y="1714665"/>
            <a:ext cx="3235378" cy="378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504" y="0"/>
            <a:ext cx="8305800" cy="1143000"/>
          </a:xfrm>
        </p:spPr>
        <p:txBody>
          <a:bodyPr/>
          <a:lstStyle/>
          <a:p>
            <a:r>
              <a:rPr lang="en-US" dirty="0" smtClean="0"/>
              <a:t>ANITA 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1144"/>
            <a:ext cx="6400800" cy="4114800"/>
          </a:xfrm>
        </p:spPr>
        <p:txBody>
          <a:bodyPr/>
          <a:lstStyle/>
          <a:p>
            <a:r>
              <a:rPr lang="en-US" dirty="0" smtClean="0"/>
              <a:t>32/40/48 horn antennas</a:t>
            </a:r>
          </a:p>
          <a:p>
            <a:pPr lvl="1"/>
            <a:r>
              <a:rPr lang="en-US" altLang="x-none" dirty="0"/>
              <a:t>Separate channels for vertical </a:t>
            </a:r>
            <a:r>
              <a:rPr lang="en-US" altLang="x-none" dirty="0" smtClean="0"/>
              <a:t>(VPOL) and </a:t>
            </a:r>
            <a:r>
              <a:rPr lang="en-US" altLang="x-none" dirty="0"/>
              <a:t>horizontal </a:t>
            </a:r>
            <a:r>
              <a:rPr lang="en-US" altLang="x-none" dirty="0" smtClean="0"/>
              <a:t>polarization (HPOL)</a:t>
            </a:r>
          </a:p>
          <a:p>
            <a:pPr lvl="2"/>
            <a:r>
              <a:rPr lang="en-US" altLang="x-none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altLang="x-none" dirty="0" smtClean="0"/>
              <a:t> events should be VPOL</a:t>
            </a:r>
          </a:p>
          <a:p>
            <a:pPr lvl="1"/>
            <a:r>
              <a:rPr lang="en-US" dirty="0" smtClean="0"/>
              <a:t>Frequency range roughly 200-1300 MHz</a:t>
            </a:r>
          </a:p>
          <a:p>
            <a:pPr lvl="1"/>
            <a:r>
              <a:rPr lang="en-US" dirty="0" smtClean="0"/>
              <a:t>Read out with 2.6 GS/s switched     capacitor array ADCs</a:t>
            </a:r>
          </a:p>
          <a:p>
            <a:r>
              <a:rPr lang="en-US" dirty="0" smtClean="0"/>
              <a:t>Sophisticated trigger</a:t>
            </a:r>
          </a:p>
          <a:p>
            <a:pPr lvl="1"/>
            <a:r>
              <a:rPr lang="en-US" dirty="0" smtClean="0"/>
              <a:t>Tunnel-diode square law detectors</a:t>
            </a:r>
          </a:p>
          <a:p>
            <a:pPr lvl="2"/>
            <a:r>
              <a:rPr lang="en-US" dirty="0" smtClean="0"/>
              <a:t>1/channel</a:t>
            </a:r>
            <a:endParaRPr lang="en-US" dirty="0"/>
          </a:p>
          <a:p>
            <a:pPr lvl="1"/>
            <a:r>
              <a:rPr lang="en-US" dirty="0" smtClean="0"/>
              <a:t> ANITA-IV </a:t>
            </a:r>
            <a:r>
              <a:rPr lang="en-US" dirty="0"/>
              <a:t>includes notch </a:t>
            </a:r>
            <a:r>
              <a:rPr lang="en-US" dirty="0" smtClean="0"/>
              <a:t>filters</a:t>
            </a:r>
          </a:p>
          <a:p>
            <a:pPr lvl="1"/>
            <a:r>
              <a:rPr lang="en-US" dirty="0" smtClean="0"/>
              <a:t>FPGA combines channels</a:t>
            </a:r>
          </a:p>
          <a:p>
            <a:r>
              <a:rPr lang="en-US" altLang="x-none" dirty="0"/>
              <a:t>Calibrations from buried transmitters </a:t>
            </a:r>
            <a:r>
              <a:rPr lang="en-US" altLang="x-none" dirty="0" smtClean="0"/>
              <a:t>measure </a:t>
            </a:r>
            <a:r>
              <a:rPr lang="en-US" altLang="x-none" dirty="0"/>
              <a:t>signal propagation through ice, </a:t>
            </a:r>
            <a:r>
              <a:rPr lang="en-US" altLang="x-none" dirty="0" err="1"/>
              <a:t>firn</a:t>
            </a:r>
            <a:r>
              <a:rPr lang="en-US" altLang="x-none" dirty="0"/>
              <a:t> and snow-air interface</a:t>
            </a:r>
            <a:r>
              <a:rPr lang="en-US" altLang="x-none" dirty="0" smtClean="0"/>
              <a:t>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88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825" y="726003"/>
            <a:ext cx="3313390" cy="3762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0"/>
            <a:ext cx="8305800" cy="1143000"/>
          </a:xfrm>
        </p:spPr>
        <p:txBody>
          <a:bodyPr/>
          <a:lstStyle/>
          <a:p>
            <a:r>
              <a:rPr lang="en-US" dirty="0" smtClean="0"/>
              <a:t>ANITA reconstruction &amp;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3927" y="853594"/>
            <a:ext cx="6637375" cy="6089466"/>
          </a:xfrm>
        </p:spPr>
        <p:txBody>
          <a:bodyPr/>
          <a:lstStyle/>
          <a:p>
            <a:r>
              <a:rPr lang="en-US" dirty="0" smtClean="0"/>
              <a:t>Precise timing allows use of interferometry to reconstruct events</a:t>
            </a:r>
          </a:p>
          <a:p>
            <a:pPr lvl="1"/>
            <a:r>
              <a:rPr lang="en-US" dirty="0" smtClean="0"/>
              <a:t>Like a phased-array radar</a:t>
            </a:r>
          </a:p>
          <a:p>
            <a:pPr lvl="2"/>
            <a:r>
              <a:rPr lang="en-US" dirty="0" smtClean="0"/>
              <a:t>Multiple antennas act like a single             larger one</a:t>
            </a:r>
          </a:p>
          <a:p>
            <a:pPr lvl="1"/>
            <a:r>
              <a:rPr lang="en-US" dirty="0" smtClean="0"/>
              <a:t>Precise angular resolution</a:t>
            </a:r>
          </a:p>
          <a:p>
            <a:r>
              <a:rPr lang="en-US" dirty="0" smtClean="0"/>
              <a:t>Improved </a:t>
            </a:r>
            <a:r>
              <a:rPr lang="en-US" dirty="0" err="1" smtClean="0"/>
              <a:t>signal:noise</a:t>
            </a:r>
            <a:r>
              <a:rPr lang="en-US" dirty="0" smtClean="0"/>
              <a:t> ratio</a:t>
            </a:r>
          </a:p>
          <a:p>
            <a:r>
              <a:rPr lang="en-US" altLang="x-none" dirty="0" smtClean="0"/>
              <a:t>Cuts </a:t>
            </a:r>
            <a:r>
              <a:rPr lang="en-US" altLang="x-none" dirty="0"/>
              <a:t>remove thermal, payload &amp; anthropogenic noise, and </a:t>
            </a:r>
            <a:r>
              <a:rPr lang="en-US" altLang="x-none" dirty="0" err="1"/>
              <a:t>misreconstructions</a:t>
            </a:r>
            <a:endParaRPr lang="en-US" altLang="x-none" dirty="0"/>
          </a:p>
          <a:p>
            <a:pPr lvl="1">
              <a:lnSpc>
                <a:spcPct val="90000"/>
              </a:lnSpc>
            </a:pPr>
            <a:r>
              <a:rPr lang="en-US" altLang="x-none" dirty="0"/>
              <a:t>Anthropogenic noise cuts are stringent</a:t>
            </a:r>
          </a:p>
          <a:p>
            <a:pPr lvl="1">
              <a:lnSpc>
                <a:spcPct val="90000"/>
              </a:lnSpc>
            </a:pPr>
            <a:r>
              <a:rPr lang="en-US" altLang="x-none" dirty="0" smtClean="0"/>
              <a:t>Mostly vertical polarization</a:t>
            </a:r>
            <a:endParaRPr lang="en-US" altLang="x-none" dirty="0"/>
          </a:p>
          <a:p>
            <a:pPr>
              <a:lnSpc>
                <a:spcPct val="90000"/>
              </a:lnSpc>
            </a:pPr>
            <a:r>
              <a:rPr lang="en-US" altLang="x-none" dirty="0"/>
              <a:t>1 events remains after all cuts</a:t>
            </a:r>
          </a:p>
          <a:p>
            <a:pPr lvl="1">
              <a:lnSpc>
                <a:spcPct val="90000"/>
              </a:lnSpc>
            </a:pPr>
            <a:r>
              <a:rPr lang="en-US" altLang="x-none" dirty="0"/>
              <a:t>Consistent with backgrounds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Upper limit constrains </a:t>
            </a:r>
            <a:r>
              <a:rPr lang="en-US" altLang="x-none" dirty="0" smtClean="0"/>
              <a:t> </a:t>
            </a:r>
            <a:r>
              <a:rPr lang="en-US" altLang="x-none" dirty="0"/>
              <a:t>‘interesting’ GZK models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370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5981700" cy="1143000"/>
          </a:xfrm>
        </p:spPr>
        <p:txBody>
          <a:bodyPr/>
          <a:lstStyle/>
          <a:p>
            <a:r>
              <a:rPr lang="en-US" altLang="x-none" dirty="0"/>
              <a:t> C</a:t>
            </a:r>
            <a:r>
              <a:rPr lang="en-US" altLang="x-none" dirty="0" smtClean="0"/>
              <a:t>osmic-rays in </a:t>
            </a:r>
            <a:r>
              <a:rPr lang="en-US" altLang="x-none" sz="4400" dirty="0" smtClean="0"/>
              <a:t>ANITA</a:t>
            </a:r>
            <a:endParaRPr lang="en-US" altLang="x-none" sz="4400" dirty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050" y="847725"/>
            <a:ext cx="546735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dirty="0"/>
              <a:t>Cuts similar to </a:t>
            </a:r>
            <a:r>
              <a:rPr lang="en-US" altLang="x-none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altLang="x-none" dirty="0"/>
              <a:t> </a:t>
            </a:r>
            <a:r>
              <a:rPr lang="en-US" altLang="x-none" dirty="0" smtClean="0"/>
              <a:t>search</a:t>
            </a:r>
          </a:p>
          <a:p>
            <a:pPr>
              <a:lnSpc>
                <a:spcPct val="90000"/>
              </a:lnSpc>
            </a:pPr>
            <a:r>
              <a:rPr lang="en-US" altLang="x-none" dirty="0" smtClean="0"/>
              <a:t>Mostly HPOL</a:t>
            </a:r>
          </a:p>
          <a:p>
            <a:pPr lvl="1">
              <a:lnSpc>
                <a:spcPct val="90000"/>
              </a:lnSpc>
            </a:pPr>
            <a:r>
              <a:rPr lang="en-US" altLang="x-none" sz="2000" dirty="0" smtClean="0"/>
              <a:t>Earth’s magnetic field is ~ vertical</a:t>
            </a:r>
            <a:endParaRPr lang="en-US" altLang="x-none" sz="2000" dirty="0"/>
          </a:p>
          <a:p>
            <a:pPr>
              <a:lnSpc>
                <a:spcPct val="90000"/>
              </a:lnSpc>
            </a:pPr>
            <a:r>
              <a:rPr lang="en-US" altLang="x-none" dirty="0" smtClean="0"/>
              <a:t>16 events found in blind search</a:t>
            </a:r>
          </a:p>
          <a:p>
            <a:pPr lvl="1">
              <a:lnSpc>
                <a:spcPct val="90000"/>
              </a:lnSpc>
            </a:pPr>
            <a:r>
              <a:rPr lang="en-US" altLang="x-none" sz="2200" dirty="0" smtClean="0"/>
              <a:t>3 background</a:t>
            </a:r>
          </a:p>
          <a:p>
            <a:pPr lvl="1">
              <a:lnSpc>
                <a:spcPct val="90000"/>
              </a:lnSpc>
            </a:pPr>
            <a:r>
              <a:rPr lang="en-US" altLang="x-none" dirty="0" smtClean="0"/>
              <a:t>13 pulses from air showers which reflected off the ice surface</a:t>
            </a:r>
          </a:p>
          <a:p>
            <a:pPr>
              <a:lnSpc>
                <a:spcPct val="90000"/>
              </a:lnSpc>
            </a:pPr>
            <a:r>
              <a:rPr lang="en-US" altLang="x-none" dirty="0" smtClean="0"/>
              <a:t>Later</a:t>
            </a:r>
            <a:r>
              <a:rPr lang="en-US" altLang="x-none" sz="2400" dirty="0" smtClean="0"/>
              <a:t> found 4 more events</a:t>
            </a:r>
          </a:p>
          <a:p>
            <a:pPr lvl="1">
              <a:lnSpc>
                <a:spcPct val="90000"/>
              </a:lnSpc>
            </a:pPr>
            <a:r>
              <a:rPr lang="en-US" altLang="x-none" sz="2200" dirty="0" smtClean="0"/>
              <a:t>3 events likely Earth-skimming cosmic-ray </a:t>
            </a:r>
            <a:r>
              <a:rPr lang="en-US" altLang="x-none" sz="2200" dirty="0"/>
              <a:t>air </a:t>
            </a:r>
            <a:r>
              <a:rPr lang="en-US" altLang="x-none" sz="2200" dirty="0" smtClean="0"/>
              <a:t>showers</a:t>
            </a:r>
          </a:p>
          <a:p>
            <a:pPr lvl="1">
              <a:lnSpc>
                <a:spcPct val="90000"/>
              </a:lnSpc>
            </a:pPr>
            <a:r>
              <a:rPr lang="en-US" altLang="x-none" dirty="0" smtClean="0"/>
              <a:t>1 event is consistent with an air shower coming from the Earth</a:t>
            </a:r>
          </a:p>
          <a:p>
            <a:pPr lvl="2">
              <a:lnSpc>
                <a:spcPct val="90000"/>
              </a:lnSpc>
            </a:pPr>
            <a:r>
              <a:rPr lang="en-US" altLang="x-none" dirty="0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altLang="x-none" dirty="0" smtClean="0"/>
              <a:t> or </a:t>
            </a:r>
            <a:r>
              <a:rPr lang="en-US" altLang="x-none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altLang="x-none" baseline="-25000" dirty="0" err="1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altLang="x-none" dirty="0" smtClean="0"/>
              <a:t> event?</a:t>
            </a:r>
          </a:p>
          <a:p>
            <a:pPr lvl="2">
              <a:lnSpc>
                <a:spcPct val="90000"/>
              </a:lnSpc>
            </a:pPr>
            <a:r>
              <a:rPr lang="en-US" altLang="x-none" dirty="0" smtClean="0"/>
              <a:t>Unusual snow configuration?</a:t>
            </a:r>
          </a:p>
          <a:p>
            <a:pPr lvl="2">
              <a:lnSpc>
                <a:spcPct val="90000"/>
              </a:lnSpc>
            </a:pPr>
            <a:r>
              <a:rPr lang="en-US" altLang="x-none" dirty="0"/>
              <a:t>Transition radiation</a:t>
            </a:r>
            <a:r>
              <a:rPr lang="en-US" altLang="x-none" dirty="0" smtClean="0"/>
              <a:t>?</a:t>
            </a:r>
            <a:endParaRPr lang="en-US" altLang="x-non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762" y="971826"/>
            <a:ext cx="3847888" cy="3512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5136" y="4484818"/>
            <a:ext cx="3579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Waveforms from 3 (4?) air-shower candidates, with mostly horizontal polarization.  The bottom left  event appears to </a:t>
            </a:r>
            <a:r>
              <a:rPr lang="en-US" sz="1600" dirty="0" err="1" smtClean="0">
                <a:solidFill>
                  <a:schemeClr val="bg2"/>
                </a:solidFill>
              </a:rPr>
              <a:t>ceme</a:t>
            </a:r>
            <a:r>
              <a:rPr lang="en-US" sz="1600" dirty="0" smtClean="0">
                <a:solidFill>
                  <a:schemeClr val="bg2"/>
                </a:solidFill>
              </a:rPr>
              <a:t> from the Earth.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7415" name="Text Box 12"/>
          <p:cNvSpPr txBox="1">
            <a:spLocks noChangeArrowheads="1"/>
          </p:cNvSpPr>
          <p:nvPr/>
        </p:nvSpPr>
        <p:spPr bwMode="auto">
          <a:xfrm>
            <a:off x="7399396" y="3478037"/>
            <a:ext cx="14287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x-none" sz="1400" b="1">
                <a:solidFill>
                  <a:schemeClr val="bg2"/>
                </a:solidFill>
              </a:rPr>
              <a:t>Time (ns)</a:t>
            </a:r>
            <a:r>
              <a:rPr lang="en-US" altLang="x-none" sz="1600" b="1">
                <a:solidFill>
                  <a:schemeClr val="bg2"/>
                </a:solidFill>
              </a:rPr>
              <a:t>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8761" y="6274872"/>
            <a:ext cx="3110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ANITA</a:t>
            </a:r>
            <a:r>
              <a:rPr lang="en-US" sz="1600" smtClean="0">
                <a:solidFill>
                  <a:schemeClr val="bg2"/>
                </a:solidFill>
              </a:rPr>
              <a:t>, PRL 117, 071010 (2016)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0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470" y="-92989"/>
            <a:ext cx="8305800" cy="1143000"/>
          </a:xfrm>
        </p:spPr>
        <p:txBody>
          <a:bodyPr/>
          <a:lstStyle/>
          <a:p>
            <a:r>
              <a:rPr lang="en-US" dirty="0" smtClean="0"/>
              <a:t>Current 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763" y="728968"/>
            <a:ext cx="4283646" cy="4114800"/>
          </a:xfrm>
        </p:spPr>
        <p:txBody>
          <a:bodyPr/>
          <a:lstStyle/>
          <a:p>
            <a:r>
              <a:rPr lang="en-US" dirty="0"/>
              <a:t>ANITA (2 flights</a:t>
            </a:r>
            <a:r>
              <a:rPr lang="en-US" dirty="0" smtClean="0"/>
              <a:t>)</a:t>
            </a:r>
          </a:p>
          <a:p>
            <a:r>
              <a:rPr lang="en-US" dirty="0" smtClean="0"/>
              <a:t>IceCube</a:t>
            </a:r>
          </a:p>
          <a:p>
            <a:pPr lvl="1"/>
            <a:r>
              <a:rPr lang="en-US" dirty="0" smtClean="0"/>
              <a:t>Tracks or cascades with very high light output</a:t>
            </a:r>
          </a:p>
          <a:p>
            <a:r>
              <a:rPr lang="en-US" dirty="0" smtClean="0"/>
              <a:t>Auger</a:t>
            </a:r>
          </a:p>
          <a:p>
            <a:pPr lvl="1"/>
            <a:r>
              <a:rPr lang="en-US" dirty="0" smtClean="0"/>
              <a:t>Showers emerging from the Earth</a:t>
            </a:r>
          </a:p>
          <a:p>
            <a:pPr lvl="1"/>
            <a:r>
              <a:rPr lang="en-US" dirty="0" smtClean="0"/>
              <a:t>Near-vertical &amp; deeply interacting high-angle</a:t>
            </a:r>
          </a:p>
          <a:p>
            <a:r>
              <a:rPr lang="en-US" dirty="0" smtClean="0"/>
              <a:t>Current Limits touch on some GZK predictions</a:t>
            </a:r>
          </a:p>
          <a:p>
            <a:pPr lvl="1"/>
            <a:r>
              <a:rPr lang="en-US" dirty="0" smtClean="0"/>
              <a:t>All protons</a:t>
            </a:r>
          </a:p>
          <a:p>
            <a:pPr lvl="1"/>
            <a:r>
              <a:rPr lang="en-US" dirty="0" smtClean="0"/>
              <a:t>Favorable evolution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86949"/>
            <a:ext cx="4392805" cy="43513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9384" y="5538256"/>
            <a:ext cx="4430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M. G. </a:t>
            </a:r>
            <a:r>
              <a:rPr lang="en-US" sz="1600" dirty="0" err="1" smtClean="0">
                <a:solidFill>
                  <a:schemeClr val="bg2"/>
                </a:solidFill>
              </a:rPr>
              <a:t>Aartsen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  <a:r>
              <a:rPr lang="en-US" sz="1600" i="1" dirty="0" smtClean="0">
                <a:solidFill>
                  <a:schemeClr val="bg2"/>
                </a:solidFill>
              </a:rPr>
              <a:t>et al., </a:t>
            </a:r>
            <a:r>
              <a:rPr lang="en-US" sz="1600" dirty="0" smtClean="0">
                <a:solidFill>
                  <a:schemeClr val="bg2"/>
                </a:solidFill>
              </a:rPr>
              <a:t>PRL117, 241101 (2016);</a:t>
            </a:r>
          </a:p>
          <a:p>
            <a:pPr marL="342900" indent="-342900">
              <a:buAutoNum type="alphaUcPeriod"/>
            </a:pPr>
            <a:r>
              <a:rPr lang="en-US" sz="1600" dirty="0" err="1" smtClean="0">
                <a:solidFill>
                  <a:schemeClr val="bg2"/>
                </a:solidFill>
              </a:rPr>
              <a:t>Aab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  <a:r>
              <a:rPr lang="en-US" sz="1600" i="1" dirty="0" smtClean="0">
                <a:solidFill>
                  <a:schemeClr val="bg2"/>
                </a:solidFill>
              </a:rPr>
              <a:t>et al., </a:t>
            </a:r>
            <a:r>
              <a:rPr lang="en-US" sz="1600" dirty="0" smtClean="0">
                <a:solidFill>
                  <a:schemeClr val="bg2"/>
                </a:solidFill>
              </a:rPr>
              <a:t>Phys. Rev. D91, 092008 (2015);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49384" y="6063467"/>
            <a:ext cx="4928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P. W. Gorham et al., Phys. Rev. D85, 049901 (2012)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3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54" y="6451"/>
            <a:ext cx="8305800" cy="1143000"/>
          </a:xfrm>
        </p:spPr>
        <p:txBody>
          <a:bodyPr/>
          <a:lstStyle/>
          <a:p>
            <a:r>
              <a:rPr lang="en-US" dirty="0" smtClean="0"/>
              <a:t>Looking ahead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4902"/>
            <a:ext cx="9143999" cy="5442736"/>
          </a:xfrm>
        </p:spPr>
        <p:txBody>
          <a:bodyPr/>
          <a:lstStyle/>
          <a:p>
            <a:r>
              <a:rPr lang="en-US" dirty="0" smtClean="0"/>
              <a:t>Most effort is focused on deploying antennas in Antarctic ice to reach ~ ~&lt; 10</a:t>
            </a:r>
            <a:r>
              <a:rPr lang="en-US" baseline="30000" dirty="0" smtClean="0"/>
              <a:t>17</a:t>
            </a:r>
            <a:r>
              <a:rPr lang="en-US" dirty="0" smtClean="0"/>
              <a:t> eV thresholds to probe GZK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 </a:t>
            </a:r>
            <a:r>
              <a:rPr lang="en-US" dirty="0" smtClean="0">
                <a:ea typeface="Symbol" charset="2"/>
                <a:cs typeface="Symbol" charset="2"/>
              </a:rPr>
              <a:t>a</a:t>
            </a:r>
            <a:r>
              <a:rPr lang="en-US" dirty="0" smtClean="0"/>
              <a:t>nd </a:t>
            </a:r>
            <a:r>
              <a:rPr lang="en-US" dirty="0" smtClean="0"/>
              <a:t>test IceCube spectral measurements at higher energies</a:t>
            </a:r>
          </a:p>
          <a:p>
            <a:pPr lvl="1"/>
            <a:r>
              <a:rPr lang="en-US" dirty="0" smtClean="0">
                <a:ea typeface="Symbol" charset="2"/>
                <a:cs typeface="Symbol" charset="2"/>
              </a:rPr>
              <a:t>No sharp threshold – turn-on is gradual</a:t>
            </a:r>
          </a:p>
          <a:p>
            <a:r>
              <a:rPr lang="en-US" dirty="0" smtClean="0">
                <a:ea typeface="Symbol" charset="2"/>
                <a:cs typeface="Symbol" charset="2"/>
              </a:rPr>
              <a:t>Pioneered by the RICE Collaboration, which deployed antennas in AMANDA bore holes</a:t>
            </a:r>
          </a:p>
          <a:p>
            <a:r>
              <a:rPr lang="en-US" dirty="0" smtClean="0">
                <a:ea typeface="Symbol" charset="2"/>
                <a:cs typeface="Symbol" charset="2"/>
              </a:rPr>
              <a:t>ARA &amp; ARIANNA collaborations have deployed prototype arrays &amp; published test limits</a:t>
            </a:r>
          </a:p>
          <a:p>
            <a:pPr lvl="1"/>
            <a:r>
              <a:rPr lang="en-US" dirty="0" smtClean="0">
                <a:ea typeface="Symbol" charset="2"/>
                <a:cs typeface="Symbol" charset="2"/>
              </a:rPr>
              <a:t>Both achieve few-degree angular resolution</a:t>
            </a:r>
          </a:p>
          <a:p>
            <a:pPr lvl="1"/>
            <a:r>
              <a:rPr lang="en-US" dirty="0" smtClean="0">
                <a:ea typeface="Symbol" charset="2"/>
                <a:cs typeface="Symbol" charset="2"/>
              </a:rPr>
              <a:t>Monte Carlo cross-checks show agreement there</a:t>
            </a:r>
          </a:p>
          <a:p>
            <a:pPr lvl="1"/>
            <a:r>
              <a:rPr lang="en-US" dirty="0" smtClean="0">
                <a:ea typeface="Symbol" charset="2"/>
                <a:cs typeface="Symbol" charset="2"/>
              </a:rPr>
              <a:t>Planned volume ~~ `100 km</a:t>
            </a:r>
            <a:r>
              <a:rPr lang="en-US" baseline="30000" dirty="0" smtClean="0">
                <a:ea typeface="Symbol" charset="2"/>
                <a:cs typeface="Symbol" charset="2"/>
              </a:rPr>
              <a:t>3</a:t>
            </a:r>
          </a:p>
          <a:p>
            <a:r>
              <a:rPr lang="en-US" dirty="0" smtClean="0"/>
              <a:t>Other ideas : </a:t>
            </a:r>
            <a:r>
              <a:rPr lang="en-US" dirty="0"/>
              <a:t>EVA </a:t>
            </a:r>
            <a:r>
              <a:rPr lang="en-US" dirty="0" smtClean="0"/>
              <a:t>balloon </a:t>
            </a:r>
            <a:r>
              <a:rPr lang="en-US" dirty="0"/>
              <a:t>&amp; tau-induced radio showers emerging from the Earth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5240" y="0"/>
            <a:ext cx="8305800" cy="1143000"/>
          </a:xfrm>
        </p:spPr>
        <p:txBody>
          <a:bodyPr/>
          <a:lstStyle/>
          <a:p>
            <a:r>
              <a:rPr lang="en-US" dirty="0" smtClean="0"/>
              <a:t>ARA at the South Pole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200" y="938720"/>
            <a:ext cx="6096000" cy="4114800"/>
          </a:xfrm>
        </p:spPr>
        <p:txBody>
          <a:bodyPr/>
          <a:lstStyle/>
          <a:p>
            <a:r>
              <a:rPr lang="en-US" dirty="0" smtClean="0"/>
              <a:t>Clusters of radio antennas in 200 m deep holes </a:t>
            </a:r>
          </a:p>
          <a:p>
            <a:pPr lvl="1"/>
            <a:r>
              <a:rPr lang="en-US" dirty="0" smtClean="0"/>
              <a:t>On a ~1-1.5 km triangular grid</a:t>
            </a:r>
          </a:p>
          <a:p>
            <a:pPr lvl="1"/>
            <a:r>
              <a:rPr lang="en-US" dirty="0" smtClean="0"/>
              <a:t>VPOL + some HPOL</a:t>
            </a:r>
          </a:p>
          <a:p>
            <a:pPr lvl="1"/>
            <a:r>
              <a:rPr lang="en-US" dirty="0" smtClean="0"/>
              <a:t>Radio Attenuation length 500-1500 m</a:t>
            </a:r>
          </a:p>
          <a:p>
            <a:pPr lvl="2"/>
            <a:r>
              <a:rPr lang="en-US" dirty="0" smtClean="0"/>
              <a:t>Buried </a:t>
            </a:r>
            <a:r>
              <a:rPr lang="en-US" dirty="0" err="1" smtClean="0"/>
              <a:t>pulsers</a:t>
            </a:r>
            <a:endParaRPr lang="en-US" dirty="0" smtClean="0"/>
          </a:p>
          <a:p>
            <a:pPr lvl="2"/>
            <a:r>
              <a:rPr lang="en-US" dirty="0" smtClean="0"/>
              <a:t>Frequency &amp; temperature dependent</a:t>
            </a:r>
          </a:p>
          <a:p>
            <a:r>
              <a:rPr lang="en-US" dirty="0" smtClean="0"/>
              <a:t>Surface detectors as monitors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en-US" dirty="0" smtClean="0"/>
              <a:t>ARA-37 proposal submitted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7926" y="81591"/>
            <a:ext cx="2742276" cy="303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8513" y="3302997"/>
            <a:ext cx="3162130" cy="295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233" y="4715838"/>
            <a:ext cx="2715224" cy="2040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919492" y="6412527"/>
            <a:ext cx="4529938" cy="32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sz="1500" dirty="0" smtClean="0">
                <a:solidFill>
                  <a:schemeClr val="bg2"/>
                </a:solidFill>
              </a:rPr>
              <a:t>ARA Collaboration: </a:t>
            </a:r>
            <a:r>
              <a:rPr lang="en-US" sz="1500" dirty="0" err="1" smtClean="0">
                <a:solidFill>
                  <a:schemeClr val="bg2"/>
                </a:solidFill>
              </a:rPr>
              <a:t>Astropart</a:t>
            </a:r>
            <a:r>
              <a:rPr lang="en-US" sz="1500" dirty="0" smtClean="0">
                <a:solidFill>
                  <a:schemeClr val="bg2"/>
                </a:solidFill>
              </a:rPr>
              <a:t> Phys. </a:t>
            </a:r>
            <a:r>
              <a:rPr lang="en-US" sz="1500" b="1" dirty="0" smtClean="0">
                <a:solidFill>
                  <a:schemeClr val="bg2"/>
                </a:solidFill>
              </a:rPr>
              <a:t>35</a:t>
            </a:r>
            <a:r>
              <a:rPr lang="en-US" sz="1500" dirty="0" smtClean="0">
                <a:solidFill>
                  <a:schemeClr val="bg2"/>
                </a:solidFill>
              </a:rPr>
              <a:t>, 457  (2012)</a:t>
            </a:r>
            <a:endParaRPr lang="en-US" sz="15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1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-654050" y="-66675"/>
            <a:ext cx="8305800" cy="1143000"/>
          </a:xfrm>
        </p:spPr>
        <p:txBody>
          <a:bodyPr/>
          <a:lstStyle/>
          <a:p>
            <a:r>
              <a:rPr lang="en-US" sz="4000" smtClean="0"/>
              <a:t>ARIANNA in Moore’s Bay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12" y="870125"/>
            <a:ext cx="8956122" cy="4114800"/>
          </a:xfrm>
        </p:spPr>
        <p:txBody>
          <a:bodyPr/>
          <a:lstStyle/>
          <a:p>
            <a:r>
              <a:rPr lang="en-US" sz="2400" dirty="0" smtClean="0"/>
              <a:t>570 m of ice floating </a:t>
            </a:r>
            <a:r>
              <a:rPr lang="en-US" dirty="0" smtClean="0"/>
              <a:t>atop</a:t>
            </a:r>
            <a:r>
              <a:rPr lang="en-US" sz="2400" dirty="0" smtClean="0"/>
              <a:t> seawater</a:t>
            </a:r>
          </a:p>
          <a:p>
            <a:pPr lvl="1">
              <a:lnSpc>
                <a:spcPct val="85000"/>
              </a:lnSpc>
            </a:pPr>
            <a:r>
              <a:rPr lang="en-US" sz="2200" dirty="0" smtClean="0"/>
              <a:t>The smooth ice-water interface reflects radio                    waves like a mirror</a:t>
            </a:r>
          </a:p>
          <a:p>
            <a:pPr lvl="1">
              <a:lnSpc>
                <a:spcPct val="85000"/>
              </a:lnSpc>
            </a:pPr>
            <a:r>
              <a:rPr lang="en-US" dirty="0"/>
              <a:t>Reflection increases </a:t>
            </a:r>
            <a:r>
              <a:rPr lang="en-US" dirty="0" smtClean="0"/>
              <a:t>solid angle</a:t>
            </a:r>
          </a:p>
          <a:p>
            <a:pPr lvl="2">
              <a:lnSpc>
                <a:spcPct val="85000"/>
              </a:lnSpc>
            </a:pPr>
            <a:r>
              <a:rPr lang="en-US" sz="2000" dirty="0" smtClean="0"/>
              <a:t>Sensitive to downward-going neutrinos</a:t>
            </a:r>
          </a:p>
          <a:p>
            <a:pPr lvl="2">
              <a:lnSpc>
                <a:spcPct val="85000"/>
              </a:lnSpc>
            </a:pPr>
            <a:r>
              <a:rPr lang="en-US" dirty="0" smtClean="0"/>
              <a:t>Latitude also increases sky coverage</a:t>
            </a:r>
            <a:endParaRPr lang="en-US" sz="2000" dirty="0" smtClean="0"/>
          </a:p>
          <a:p>
            <a:pPr>
              <a:lnSpc>
                <a:spcPct val="85000"/>
              </a:lnSpc>
            </a:pPr>
            <a:r>
              <a:rPr lang="en-US" dirty="0" smtClean="0"/>
              <a:t>Surface stations avoid drilling costs &amp; allows                    flexibility in antennas</a:t>
            </a:r>
          </a:p>
          <a:p>
            <a:pPr lvl="1">
              <a:lnSpc>
                <a:spcPct val="85000"/>
              </a:lnSpc>
            </a:pPr>
            <a:r>
              <a:rPr lang="en-US" dirty="0" smtClean="0"/>
              <a:t>~ 8 antennas/station allow single-station reconstruction </a:t>
            </a:r>
          </a:p>
          <a:p>
            <a:pPr>
              <a:lnSpc>
                <a:spcPct val="85000"/>
              </a:lnSpc>
            </a:pPr>
            <a:r>
              <a:rPr lang="en-US" dirty="0" smtClean="0"/>
              <a:t>Clean radio environment – almost no anthropogenic noise</a:t>
            </a:r>
          </a:p>
          <a:p>
            <a:pPr>
              <a:lnSpc>
                <a:spcPct val="85000"/>
              </a:lnSpc>
            </a:pPr>
            <a:r>
              <a:rPr lang="en-US" dirty="0" smtClean="0"/>
              <a:t>Proposed 1300 stations array</a:t>
            </a:r>
            <a:endParaRPr lang="en-US" sz="2400" dirty="0" smtClean="0"/>
          </a:p>
          <a:p>
            <a:pPr lvl="1">
              <a:lnSpc>
                <a:spcPct val="85000"/>
              </a:lnSpc>
            </a:pPr>
            <a:endParaRPr lang="en-US" sz="2200" dirty="0" smtClean="0"/>
          </a:p>
          <a:p>
            <a:pPr>
              <a:lnSpc>
                <a:spcPct val="85000"/>
              </a:lnSpc>
            </a:pPr>
            <a:endParaRPr lang="en-US" sz="2400" dirty="0" smtClean="0"/>
          </a:p>
          <a:p>
            <a:endParaRPr lang="en-US" sz="2200" dirty="0" smtClean="0"/>
          </a:p>
        </p:txBody>
      </p:sp>
      <p:grpSp>
        <p:nvGrpSpPr>
          <p:cNvPr id="9221" name="Group 4"/>
          <p:cNvGrpSpPr>
            <a:grpSpLocks/>
          </p:cNvGrpSpPr>
          <p:nvPr/>
        </p:nvGrpSpPr>
        <p:grpSpPr bwMode="auto">
          <a:xfrm>
            <a:off x="165100" y="5056609"/>
            <a:ext cx="8468261" cy="1189038"/>
            <a:chOff x="104" y="3062"/>
            <a:chExt cx="5524" cy="1045"/>
          </a:xfrm>
        </p:grpSpPr>
        <p:sp>
          <p:nvSpPr>
            <p:cNvPr id="9225" name="Rectangle 5"/>
            <p:cNvSpPr>
              <a:spLocks noChangeArrowheads="1"/>
            </p:cNvSpPr>
            <p:nvPr/>
          </p:nvSpPr>
          <p:spPr bwMode="auto">
            <a:xfrm>
              <a:off x="438" y="3226"/>
              <a:ext cx="5190" cy="660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2000">
                <a:solidFill>
                  <a:schemeClr val="tx1"/>
                </a:solidFill>
              </a:endParaRPr>
            </a:p>
          </p:txBody>
        </p:sp>
        <p:sp>
          <p:nvSpPr>
            <p:cNvPr id="9226" name="Line 6"/>
            <p:cNvSpPr>
              <a:spLocks noChangeShapeType="1"/>
            </p:cNvSpPr>
            <p:nvPr/>
          </p:nvSpPr>
          <p:spPr bwMode="auto">
            <a:xfrm flipV="1">
              <a:off x="1069" y="3230"/>
              <a:ext cx="240" cy="27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" name="Line 7"/>
            <p:cNvSpPr>
              <a:spLocks noChangeShapeType="1"/>
            </p:cNvSpPr>
            <p:nvPr/>
          </p:nvSpPr>
          <p:spPr bwMode="auto">
            <a:xfrm flipV="1">
              <a:off x="1232" y="3226"/>
              <a:ext cx="777" cy="65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" name="Line 8"/>
            <p:cNvSpPr>
              <a:spLocks noChangeShapeType="1"/>
            </p:cNvSpPr>
            <p:nvPr/>
          </p:nvSpPr>
          <p:spPr bwMode="auto">
            <a:xfrm flipV="1">
              <a:off x="330" y="3555"/>
              <a:ext cx="640" cy="5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" name="AutoShape 9"/>
            <p:cNvSpPr>
              <a:spLocks noChangeArrowheads="1"/>
            </p:cNvSpPr>
            <p:nvPr/>
          </p:nvSpPr>
          <p:spPr bwMode="auto">
            <a:xfrm>
              <a:off x="936" y="3454"/>
              <a:ext cx="192" cy="192"/>
            </a:xfrm>
            <a:prstGeom prst="irregularSeal1">
              <a:avLst/>
            </a:prstGeom>
            <a:solidFill>
              <a:srgbClr val="FF00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" name="AutoShape 10"/>
            <p:cNvSpPr>
              <a:spLocks noChangeArrowheads="1"/>
            </p:cNvSpPr>
            <p:nvPr/>
          </p:nvSpPr>
          <p:spPr bwMode="auto">
            <a:xfrm>
              <a:off x="3566" y="3358"/>
              <a:ext cx="192" cy="192"/>
            </a:xfrm>
            <a:prstGeom prst="irregularSeal1">
              <a:avLst/>
            </a:prstGeom>
            <a:solidFill>
              <a:srgbClr val="FF00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" name="Rectangle 11"/>
            <p:cNvSpPr>
              <a:spLocks noChangeArrowheads="1"/>
            </p:cNvSpPr>
            <p:nvPr/>
          </p:nvSpPr>
          <p:spPr bwMode="auto">
            <a:xfrm>
              <a:off x="1200" y="3155"/>
              <a:ext cx="182" cy="67"/>
            </a:xfrm>
            <a:prstGeom prst="rect">
              <a:avLst/>
            </a:prstGeom>
            <a:solidFill>
              <a:srgbClr val="A50021"/>
            </a:solidFill>
            <a:ln w="12700" cap="sq">
              <a:solidFill>
                <a:srgbClr val="A5002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" name="Line 12"/>
            <p:cNvSpPr>
              <a:spLocks noChangeShapeType="1"/>
            </p:cNvSpPr>
            <p:nvPr/>
          </p:nvSpPr>
          <p:spPr bwMode="auto">
            <a:xfrm>
              <a:off x="1054" y="3580"/>
              <a:ext cx="192" cy="307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" name="Rectangle 13"/>
            <p:cNvSpPr>
              <a:spLocks noChangeArrowheads="1"/>
            </p:cNvSpPr>
            <p:nvPr/>
          </p:nvSpPr>
          <p:spPr bwMode="auto">
            <a:xfrm>
              <a:off x="1901" y="3155"/>
              <a:ext cx="182" cy="67"/>
            </a:xfrm>
            <a:prstGeom prst="rect">
              <a:avLst/>
            </a:prstGeom>
            <a:solidFill>
              <a:srgbClr val="A50021"/>
            </a:solidFill>
            <a:ln w="12700" cap="sq">
              <a:solidFill>
                <a:srgbClr val="A5002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" name="Rectangle 14"/>
            <p:cNvSpPr>
              <a:spLocks noChangeArrowheads="1"/>
            </p:cNvSpPr>
            <p:nvPr/>
          </p:nvSpPr>
          <p:spPr bwMode="auto">
            <a:xfrm>
              <a:off x="2948" y="3155"/>
              <a:ext cx="182" cy="67"/>
            </a:xfrm>
            <a:prstGeom prst="rect">
              <a:avLst/>
            </a:prstGeom>
            <a:solidFill>
              <a:srgbClr val="A50021"/>
            </a:solidFill>
            <a:ln w="12700" cap="sq">
              <a:solidFill>
                <a:srgbClr val="A5002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" name="Line 15"/>
            <p:cNvSpPr>
              <a:spLocks noChangeShapeType="1"/>
            </p:cNvSpPr>
            <p:nvPr/>
          </p:nvSpPr>
          <p:spPr bwMode="auto">
            <a:xfrm flipH="1" flipV="1">
              <a:off x="3048" y="3222"/>
              <a:ext cx="393" cy="65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6" name="Line 16"/>
            <p:cNvSpPr>
              <a:spLocks noChangeShapeType="1"/>
            </p:cNvSpPr>
            <p:nvPr/>
          </p:nvSpPr>
          <p:spPr bwMode="auto">
            <a:xfrm flipV="1">
              <a:off x="4380" y="3220"/>
              <a:ext cx="721" cy="657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7" name="Line 17"/>
            <p:cNvSpPr>
              <a:spLocks noChangeShapeType="1"/>
            </p:cNvSpPr>
            <p:nvPr/>
          </p:nvSpPr>
          <p:spPr bwMode="auto">
            <a:xfrm flipH="1">
              <a:off x="3445" y="3480"/>
              <a:ext cx="168" cy="39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8" name="Line 18"/>
            <p:cNvSpPr>
              <a:spLocks noChangeShapeType="1"/>
            </p:cNvSpPr>
            <p:nvPr/>
          </p:nvSpPr>
          <p:spPr bwMode="auto">
            <a:xfrm>
              <a:off x="3699" y="3480"/>
              <a:ext cx="692" cy="40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9" name="Rectangle 19"/>
            <p:cNvSpPr>
              <a:spLocks noChangeArrowheads="1"/>
            </p:cNvSpPr>
            <p:nvPr/>
          </p:nvSpPr>
          <p:spPr bwMode="auto">
            <a:xfrm>
              <a:off x="4973" y="3165"/>
              <a:ext cx="182" cy="67"/>
            </a:xfrm>
            <a:prstGeom prst="rect">
              <a:avLst/>
            </a:prstGeom>
            <a:solidFill>
              <a:srgbClr val="A50021"/>
            </a:solidFill>
            <a:ln w="12700" cap="sq">
              <a:solidFill>
                <a:srgbClr val="A5002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0" name="Rectangle 20"/>
            <p:cNvSpPr>
              <a:spLocks noChangeArrowheads="1"/>
            </p:cNvSpPr>
            <p:nvPr/>
          </p:nvSpPr>
          <p:spPr bwMode="auto">
            <a:xfrm>
              <a:off x="4392" y="3160"/>
              <a:ext cx="182" cy="67"/>
            </a:xfrm>
            <a:prstGeom prst="rect">
              <a:avLst/>
            </a:prstGeom>
            <a:solidFill>
              <a:srgbClr val="A50021"/>
            </a:solidFill>
            <a:ln w="12700" cap="sq">
              <a:solidFill>
                <a:srgbClr val="A5002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1" name="Text Box 21"/>
            <p:cNvSpPr txBox="1">
              <a:spLocks noChangeArrowheads="1"/>
            </p:cNvSpPr>
            <p:nvPr/>
          </p:nvSpPr>
          <p:spPr bwMode="auto">
            <a:xfrm>
              <a:off x="104" y="3467"/>
              <a:ext cx="1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lang="en-US" sz="2400">
                  <a:solidFill>
                    <a:srgbClr val="FF0000"/>
                  </a:solidFill>
                  <a:latin typeface="Symbol" pitchFamily="18" charset="2"/>
                </a:rPr>
                <a:t>n</a:t>
              </a:r>
            </a:p>
          </p:txBody>
        </p:sp>
        <p:sp>
          <p:nvSpPr>
            <p:cNvPr id="9242" name="Text Box 22"/>
            <p:cNvSpPr txBox="1">
              <a:spLocks noChangeArrowheads="1"/>
            </p:cNvSpPr>
            <p:nvPr/>
          </p:nvSpPr>
          <p:spPr bwMode="auto">
            <a:xfrm>
              <a:off x="2378" y="3455"/>
              <a:ext cx="32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kumimoji="1" lang="en-US" sz="2000" dirty="0">
                  <a:solidFill>
                    <a:schemeClr val="tx1"/>
                  </a:solidFill>
                </a:rPr>
                <a:t>Ice</a:t>
              </a:r>
            </a:p>
          </p:txBody>
        </p:sp>
        <p:sp>
          <p:nvSpPr>
            <p:cNvPr id="9243" name="Text Box 23"/>
            <p:cNvSpPr txBox="1">
              <a:spLocks noChangeArrowheads="1"/>
            </p:cNvSpPr>
            <p:nvPr/>
          </p:nvSpPr>
          <p:spPr bwMode="auto">
            <a:xfrm>
              <a:off x="2468" y="3857"/>
              <a:ext cx="54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kumimoji="1" lang="en-US" sz="2000">
                  <a:solidFill>
                    <a:schemeClr val="tx1"/>
                  </a:solidFill>
                </a:rPr>
                <a:t>Water</a:t>
              </a:r>
            </a:p>
          </p:txBody>
        </p:sp>
        <p:sp>
          <p:nvSpPr>
            <p:cNvPr id="9244" name="Line 24"/>
            <p:cNvSpPr>
              <a:spLocks noChangeShapeType="1"/>
            </p:cNvSpPr>
            <p:nvPr/>
          </p:nvSpPr>
          <p:spPr bwMode="auto">
            <a:xfrm>
              <a:off x="3480" y="3062"/>
              <a:ext cx="175" cy="39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605" y="86097"/>
            <a:ext cx="2373660" cy="316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750990" y="6412527"/>
            <a:ext cx="6165001" cy="32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sz="1500" dirty="0" smtClean="0">
                <a:solidFill>
                  <a:srgbClr val="0000FF"/>
                </a:solidFill>
              </a:rPr>
              <a:t>S. </a:t>
            </a:r>
            <a:r>
              <a:rPr lang="en-US" sz="1500" dirty="0" err="1" smtClean="0">
                <a:solidFill>
                  <a:srgbClr val="0000FF"/>
                </a:solidFill>
              </a:rPr>
              <a:t>Barwick</a:t>
            </a:r>
            <a:r>
              <a:rPr lang="en-US" sz="1500" dirty="0" smtClean="0">
                <a:solidFill>
                  <a:srgbClr val="0000FF"/>
                </a:solidFill>
              </a:rPr>
              <a:t>, tomorrow; SK ft. ARIANNA Collaboration: arXiv:1207.3846</a:t>
            </a:r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45778" y="2411094"/>
            <a:ext cx="1698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An ARIANNA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LPDA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8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-71913"/>
            <a:ext cx="8305800" cy="1143000"/>
          </a:xfrm>
        </p:spPr>
        <p:txBody>
          <a:bodyPr/>
          <a:lstStyle/>
          <a:p>
            <a:r>
              <a:rPr lang="en-US" altLang="x-none" dirty="0"/>
              <a:t>ARA </a:t>
            </a:r>
            <a:r>
              <a:rPr lang="en-US" altLang="x-none" dirty="0" smtClean="0"/>
              <a:t>and ARIANNA </a:t>
            </a:r>
            <a:endParaRPr lang="en-US" altLang="x-none" dirty="0"/>
          </a:p>
        </p:txBody>
      </p:sp>
      <p:graphicFrame>
        <p:nvGraphicFramePr>
          <p:cNvPr id="901197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800869"/>
              </p:ext>
            </p:extLst>
          </p:nvPr>
        </p:nvGraphicFramePr>
        <p:xfrm>
          <a:off x="169952" y="963041"/>
          <a:ext cx="8871306" cy="5745846"/>
        </p:xfrm>
        <a:graphic>
          <a:graphicData uri="http://schemas.openxmlformats.org/drawingml/2006/table">
            <a:tbl>
              <a:tblPr/>
              <a:tblGrid>
                <a:gridCol w="2957102"/>
                <a:gridCol w="2957102"/>
                <a:gridCol w="2957102"/>
              </a:tblGrid>
              <a:tr h="5080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Arial" charset="0"/>
                        </a:rPr>
                        <a:t>Factor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Arial" charset="0"/>
                        </a:rPr>
                        <a:t>ARA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25000"/>
                            </a:schemeClr>
                          </a:solidFill>
                          <a:effectLst/>
                          <a:latin typeface="Arial" charset="0"/>
                        </a:rPr>
                        <a:t>ARIANNA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Site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South Pole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Ross Ice Shelf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Ice Temperature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Colder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Warmer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2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Radio </a:t>
                      </a:r>
                      <a:r>
                        <a:rPr kumimoji="1" lang="en-US" sz="2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Atten</a:t>
                      </a: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. Length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820 m (avg.)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400 m (avg.)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2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Antenna Deployment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200 m deep narrow borehole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Surface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Acceptance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Horizontal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Horizontal + </a:t>
                      </a:r>
                      <a:r>
                        <a:rPr kumimoji="1" lang="en-US" sz="2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Downgoing</a:t>
                      </a:r>
                      <a:endParaRPr kumimoji="1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0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Anthropogenic Noise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South Pole Station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Little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47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Logistics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endParaRPr kumimoji="1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endParaRPr kumimoji="1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Surface Temperature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South Pole Station, 2800 m elevation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Winter power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-20 to -40</a:t>
                      </a:r>
                      <a:r>
                        <a:rPr kumimoji="1" lang="en-US" sz="23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Green Field Site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Near sea level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Winter wind (maybe)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Surface temp ~0 </a:t>
                      </a:r>
                      <a:r>
                        <a:rPr kumimoji="1" lang="en-US" sz="23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1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61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29877" y="82117"/>
            <a:ext cx="83058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Different techniques for different </a:t>
            </a:r>
            <a:br>
              <a:rPr lang="en-US" dirty="0" smtClean="0"/>
            </a:b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 energies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903" y="1426777"/>
            <a:ext cx="5663244" cy="4114800"/>
          </a:xfrm>
        </p:spPr>
        <p:txBody>
          <a:bodyPr/>
          <a:lstStyle/>
          <a:p>
            <a:r>
              <a:rPr lang="en-US" sz="2200" dirty="0" smtClean="0"/>
              <a:t>The Moon -&gt; </a:t>
            </a:r>
            <a:r>
              <a:rPr lang="en-US" sz="2200" dirty="0" err="1" smtClean="0"/>
              <a:t>radiotelescopes</a:t>
            </a:r>
            <a:endParaRPr lang="en-US" sz="2200" dirty="0" smtClean="0"/>
          </a:p>
          <a:p>
            <a:r>
              <a:rPr lang="en-US" sz="2200" dirty="0" smtClean="0"/>
              <a:t>Greenland -&gt; Satellite</a:t>
            </a:r>
          </a:p>
          <a:p>
            <a:pPr lvl="1"/>
            <a:r>
              <a:rPr lang="en-US" sz="2000" dirty="0" smtClean="0"/>
              <a:t>FORTE</a:t>
            </a:r>
          </a:p>
          <a:p>
            <a:r>
              <a:rPr lang="en-US" sz="2200" dirty="0" smtClean="0"/>
              <a:t>Antarctica -&gt; high altitude               balloon</a:t>
            </a:r>
          </a:p>
          <a:p>
            <a:pPr lvl="1"/>
            <a:r>
              <a:rPr lang="en-US" sz="2000" dirty="0" smtClean="0"/>
              <a:t>ANITA</a:t>
            </a:r>
          </a:p>
          <a:p>
            <a:r>
              <a:rPr lang="en-US" sz="2200" dirty="0" smtClean="0"/>
              <a:t>Antarctica/Greenland-&gt;             embedded antennas</a:t>
            </a:r>
          </a:p>
          <a:p>
            <a:pPr lvl="1"/>
            <a:r>
              <a:rPr lang="en-US" sz="2000" dirty="0" smtClean="0"/>
              <a:t>RICE/ARA/ARIANNA</a:t>
            </a:r>
          </a:p>
          <a:p>
            <a:r>
              <a:rPr lang="en-US" sz="2200" dirty="0" smtClean="0"/>
              <a:t>Embedded antennas w/      interferometric triggers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1264" y="4065166"/>
            <a:ext cx="2047378" cy="279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1171967" y="1666581"/>
            <a:ext cx="16337" cy="3302816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chemeClr val="bg2"/>
            </a:solidFill>
            <a:prstDash val="solid"/>
            <a:round/>
            <a:headEnd type="none" w="sm" len="sm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 rot="16200000" flipH="1">
            <a:off x="-1567204" y="2792015"/>
            <a:ext cx="429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Larger target- antenna separations</a:t>
            </a: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Higher </a:t>
            </a:r>
            <a:r>
              <a:rPr lang="en-US" dirty="0" err="1" smtClean="0">
                <a:solidFill>
                  <a:schemeClr val="bg2"/>
                </a:solidFill>
              </a:rPr>
              <a:t>E</a:t>
            </a:r>
            <a:r>
              <a:rPr lang="en-US" baseline="-25000" dirty="0" err="1" smtClean="0">
                <a:solidFill>
                  <a:schemeClr val="bg2"/>
                </a:solidFill>
              </a:rPr>
              <a:t>threshold</a:t>
            </a:r>
            <a:endParaRPr lang="en-US" baseline="-25000" dirty="0" smtClean="0">
              <a:solidFill>
                <a:schemeClr val="bg2"/>
              </a:solidFill>
            </a:endParaRP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Larger targets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5146" y="6272492"/>
            <a:ext cx="4416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Overall Energy Dynamic range &gt; 10</a:t>
            </a:r>
            <a:r>
              <a:rPr lang="en-US" baseline="30000" dirty="0" smtClean="0">
                <a:solidFill>
                  <a:schemeClr val="bg2"/>
                </a:solidFill>
              </a:rPr>
              <a:t>5</a:t>
            </a:r>
            <a:r>
              <a:rPr lang="en-US" dirty="0">
                <a:solidFill>
                  <a:schemeClr val="bg2"/>
                </a:solidFill>
              </a:rPr>
              <a:t> </a:t>
            </a:r>
            <a:endParaRPr lang="en-US" dirty="0" smtClean="0">
              <a:solidFill>
                <a:schemeClr val="bg2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158" y="43350"/>
            <a:ext cx="1851025" cy="181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261" y="2032590"/>
            <a:ext cx="247332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 rot="19451817">
            <a:off x="4326573" y="1755978"/>
            <a:ext cx="2404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New Physics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9451817">
            <a:off x="4431578" y="2986902"/>
            <a:ext cx="2404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GZK neutrinos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9451817">
            <a:off x="4396855" y="4381625"/>
            <a:ext cx="2404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&gt; </a:t>
            </a:r>
            <a:r>
              <a:rPr lang="en-US" dirty="0" err="1" smtClean="0">
                <a:solidFill>
                  <a:schemeClr val="accent1">
                    <a:lumMod val="10000"/>
                  </a:schemeClr>
                </a:solidFill>
              </a:rPr>
              <a:t>PeV</a:t>
            </a:r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10000"/>
                  </a:schemeClr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 spectrum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9200" y="-71407"/>
            <a:ext cx="8305800" cy="1143000"/>
          </a:xfrm>
        </p:spPr>
        <p:txBody>
          <a:bodyPr/>
          <a:lstStyle/>
          <a:p>
            <a:r>
              <a:rPr lang="en-US" dirty="0" smtClean="0"/>
              <a:t>Radio propagation in 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58" y="783155"/>
            <a:ext cx="6096000" cy="6202436"/>
          </a:xfrm>
        </p:spPr>
        <p:txBody>
          <a:bodyPr/>
          <a:lstStyle/>
          <a:p>
            <a:r>
              <a:rPr lang="en-US" dirty="0" smtClean="0"/>
              <a:t>Ice density varies with depth</a:t>
            </a:r>
          </a:p>
          <a:p>
            <a:pPr lvl="1"/>
            <a:r>
              <a:rPr lang="en-US" dirty="0" smtClean="0"/>
              <a:t>Solid at depths below ~ 100 m</a:t>
            </a:r>
          </a:p>
          <a:p>
            <a:pPr lvl="1"/>
            <a:r>
              <a:rPr lang="en-US" dirty="0" smtClean="0"/>
              <a:t>Packed snow at surface; gradual increase in density with depth</a:t>
            </a:r>
          </a:p>
          <a:p>
            <a:pPr lvl="1"/>
            <a:r>
              <a:rPr lang="en-US" dirty="0" smtClean="0"/>
              <a:t>Recent studies find non-uniform variation with depth</a:t>
            </a:r>
          </a:p>
          <a:p>
            <a:pPr lvl="2"/>
            <a:r>
              <a:rPr lang="en-US" dirty="0" smtClean="0"/>
              <a:t>Layering, as seen in optical studies</a:t>
            </a:r>
          </a:p>
          <a:p>
            <a:r>
              <a:rPr lang="en-US" dirty="0" smtClean="0"/>
              <a:t>Index of refraction depends on density</a:t>
            </a:r>
          </a:p>
          <a:p>
            <a:pPr lvl="1"/>
            <a:r>
              <a:rPr lang="en-US" dirty="0" smtClean="0"/>
              <a:t>Waves bend downward</a:t>
            </a:r>
          </a:p>
          <a:p>
            <a:pPr lvl="2"/>
            <a:r>
              <a:rPr lang="en-US" dirty="0" smtClean="0"/>
              <a:t>Surface detectors have a limited field of view in smoothly varying </a:t>
            </a:r>
            <a:r>
              <a:rPr lang="en-US" dirty="0" err="1" smtClean="0"/>
              <a:t>firn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Density variations may produce channels which capture waves and transport them horizontally</a:t>
            </a:r>
          </a:p>
          <a:p>
            <a:pPr lvl="2"/>
            <a:r>
              <a:rPr lang="en-US" dirty="0" smtClean="0"/>
              <a:t>How efficient is horizontal capture?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305" y="249626"/>
            <a:ext cx="2973392" cy="22300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9098" y="2624801"/>
            <a:ext cx="2396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Density vs depth</a:t>
            </a:r>
          </a:p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DYE-3 core (Greenland)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3458" y="6445046"/>
            <a:ext cx="6284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http://</a:t>
            </a:r>
            <a:r>
              <a:rPr lang="en-US" sz="1600" dirty="0" err="1">
                <a:solidFill>
                  <a:schemeClr val="bg2"/>
                </a:solidFill>
              </a:rPr>
              <a:t>www.iceandclimate.nbi.ku.dk</a:t>
            </a:r>
            <a:r>
              <a:rPr lang="en-US" sz="1600" dirty="0">
                <a:solidFill>
                  <a:schemeClr val="bg2"/>
                </a:solidFill>
              </a:rPr>
              <a:t>/research/</a:t>
            </a:r>
            <a:r>
              <a:rPr lang="en-US" sz="1600" dirty="0" err="1">
                <a:solidFill>
                  <a:schemeClr val="bg2"/>
                </a:solidFill>
              </a:rPr>
              <a:t>flowofice</a:t>
            </a:r>
            <a:r>
              <a:rPr lang="en-US" sz="1600" dirty="0">
                <a:solidFill>
                  <a:schemeClr val="bg2"/>
                </a:solidFill>
              </a:rPr>
              <a:t>/densification/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5381" y="2357412"/>
            <a:ext cx="154561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Density  (kg/km</a:t>
            </a:r>
            <a:r>
              <a:rPr lang="en-US" sz="1400" baseline="30000" dirty="0" smtClean="0">
                <a:solidFill>
                  <a:schemeClr val="bg2"/>
                </a:solidFill>
              </a:rPr>
              <a:t>3</a:t>
            </a:r>
            <a:r>
              <a:rPr lang="en-US" sz="1400" dirty="0" smtClean="0">
                <a:solidFill>
                  <a:schemeClr val="bg2"/>
                </a:solidFill>
              </a:rPr>
              <a:t>)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5470692" y="1159082"/>
            <a:ext cx="97975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2"/>
                </a:solidFill>
              </a:rPr>
              <a:t>Depth (m)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6841" y="1662476"/>
            <a:ext cx="132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* = Melt zones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860" y="3683349"/>
            <a:ext cx="2705710" cy="259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22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56308" y="-129449"/>
            <a:ext cx="8305800" cy="1143000"/>
          </a:xfrm>
        </p:spPr>
        <p:txBody>
          <a:bodyPr/>
          <a:lstStyle/>
          <a:p>
            <a:r>
              <a:rPr lang="en-US" dirty="0" smtClean="0"/>
              <a:t>Horizontal 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56" y="702989"/>
            <a:ext cx="5600658" cy="4114800"/>
          </a:xfrm>
        </p:spPr>
        <p:txBody>
          <a:bodyPr/>
          <a:lstStyle/>
          <a:p>
            <a:r>
              <a:rPr lang="en-US" dirty="0" smtClean="0"/>
              <a:t>ARIANNA test (Ross Ice Shelf)</a:t>
            </a:r>
          </a:p>
          <a:p>
            <a:pPr lvl="1"/>
            <a:r>
              <a:rPr lang="en-US" dirty="0" smtClean="0"/>
              <a:t>Signals from a 20 m deep VPOL dipole </a:t>
            </a:r>
            <a:r>
              <a:rPr lang="en-US" dirty="0" err="1" smtClean="0"/>
              <a:t>pulser</a:t>
            </a:r>
            <a:r>
              <a:rPr lang="en-US" dirty="0" smtClean="0"/>
              <a:t> seen up to 1.5 km away</a:t>
            </a:r>
          </a:p>
          <a:p>
            <a:pPr lvl="2"/>
            <a:r>
              <a:rPr lang="en-US" dirty="0" smtClean="0"/>
              <a:t>Impossible in smoothly varying </a:t>
            </a:r>
            <a:r>
              <a:rPr lang="en-US" dirty="0" err="1" smtClean="0"/>
              <a:t>firn</a:t>
            </a:r>
            <a:endParaRPr lang="en-US" dirty="0" smtClean="0"/>
          </a:p>
          <a:p>
            <a:pPr lvl="1"/>
            <a:r>
              <a:rPr lang="en-US" dirty="0" smtClean="0"/>
              <a:t>Timing shows direct propagation</a:t>
            </a:r>
          </a:p>
          <a:p>
            <a:r>
              <a:rPr lang="en-US" dirty="0" smtClean="0"/>
              <a:t>South Pole study (D. </a:t>
            </a:r>
            <a:r>
              <a:rPr lang="en-US" dirty="0" err="1" smtClean="0"/>
              <a:t>Besson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Older data from RICE</a:t>
            </a:r>
          </a:p>
          <a:p>
            <a:pPr lvl="1"/>
            <a:r>
              <a:rPr lang="en-US" dirty="0" smtClean="0"/>
              <a:t>Attenuation length ~ 500 m</a:t>
            </a:r>
          </a:p>
          <a:p>
            <a:pPr lvl="2"/>
            <a:endParaRPr lang="en-US" dirty="0" smtClean="0"/>
          </a:p>
        </p:txBody>
      </p:sp>
      <p:grpSp>
        <p:nvGrpSpPr>
          <p:cNvPr id="74" name="Group 73"/>
          <p:cNvGrpSpPr/>
          <p:nvPr/>
        </p:nvGrpSpPr>
        <p:grpSpPr>
          <a:xfrm>
            <a:off x="5946679" y="104771"/>
            <a:ext cx="2367853" cy="2226415"/>
            <a:chOff x="5989127" y="533680"/>
            <a:chExt cx="2879225" cy="2745583"/>
          </a:xfrm>
        </p:grpSpPr>
        <p:sp>
          <p:nvSpPr>
            <p:cNvPr id="7" name="object 3"/>
            <p:cNvSpPr/>
            <p:nvPr/>
          </p:nvSpPr>
          <p:spPr>
            <a:xfrm>
              <a:off x="6159160" y="702380"/>
              <a:ext cx="2539160" cy="22444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/>
            <p:cNvSpPr/>
            <p:nvPr/>
          </p:nvSpPr>
          <p:spPr>
            <a:xfrm>
              <a:off x="6206681" y="724813"/>
              <a:ext cx="2444408" cy="21557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/>
            <p:cNvSpPr/>
            <p:nvPr/>
          </p:nvSpPr>
          <p:spPr>
            <a:xfrm>
              <a:off x="6206680" y="724812"/>
              <a:ext cx="2444750" cy="2156012"/>
            </a:xfrm>
            <a:custGeom>
              <a:avLst/>
              <a:gdLst/>
              <a:ahLst/>
              <a:cxnLst/>
              <a:rect l="l" t="t" r="r" b="b"/>
              <a:pathLst>
                <a:path w="2689225" h="2443479">
                  <a:moveTo>
                    <a:pt x="0" y="1221569"/>
                  </a:moveTo>
                  <a:lnTo>
                    <a:pt x="610784" y="0"/>
                  </a:lnTo>
                  <a:lnTo>
                    <a:pt x="2078064" y="0"/>
                  </a:lnTo>
                  <a:lnTo>
                    <a:pt x="2688849" y="1221569"/>
                  </a:lnTo>
                  <a:lnTo>
                    <a:pt x="2078064" y="2443138"/>
                  </a:lnTo>
                  <a:lnTo>
                    <a:pt x="610784" y="2443138"/>
                  </a:lnTo>
                  <a:lnTo>
                    <a:pt x="0" y="1221569"/>
                  </a:lnTo>
                  <a:close/>
                </a:path>
              </a:pathLst>
            </a:custGeom>
            <a:ln w="9524">
              <a:solidFill>
                <a:srgbClr val="04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/>
            <p:cNvSpPr/>
            <p:nvPr/>
          </p:nvSpPr>
          <p:spPr>
            <a:xfrm>
              <a:off x="6529454" y="533680"/>
              <a:ext cx="438307" cy="4217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/>
            <p:cNvSpPr/>
            <p:nvPr/>
          </p:nvSpPr>
          <p:spPr>
            <a:xfrm>
              <a:off x="6576686" y="558843"/>
              <a:ext cx="345209" cy="330574"/>
            </a:xfrm>
            <a:custGeom>
              <a:avLst/>
              <a:gdLst/>
              <a:ahLst/>
              <a:cxnLst/>
              <a:rect l="l" t="t" r="r" b="b"/>
              <a:pathLst>
                <a:path w="379730" h="374650">
                  <a:moveTo>
                    <a:pt x="0" y="374650"/>
                  </a:moveTo>
                  <a:lnTo>
                    <a:pt x="379412" y="374650"/>
                  </a:lnTo>
                  <a:lnTo>
                    <a:pt x="379412" y="0"/>
                  </a:lnTo>
                  <a:lnTo>
                    <a:pt x="0" y="0"/>
                  </a:lnTo>
                  <a:lnTo>
                    <a:pt x="0" y="3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/>
            <p:cNvSpPr/>
            <p:nvPr/>
          </p:nvSpPr>
          <p:spPr>
            <a:xfrm>
              <a:off x="6576686" y="558843"/>
              <a:ext cx="345209" cy="330574"/>
            </a:xfrm>
            <a:custGeom>
              <a:avLst/>
              <a:gdLst/>
              <a:ahLst/>
              <a:cxnLst/>
              <a:rect l="l" t="t" r="r" b="b"/>
              <a:pathLst>
                <a:path w="379730" h="374650">
                  <a:moveTo>
                    <a:pt x="0" y="0"/>
                  </a:moveTo>
                  <a:lnTo>
                    <a:pt x="379412" y="0"/>
                  </a:lnTo>
                  <a:lnTo>
                    <a:pt x="379412" y="374650"/>
                  </a:lnTo>
                  <a:lnTo>
                    <a:pt x="0" y="37465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/>
            <p:cNvSpPr/>
            <p:nvPr/>
          </p:nvSpPr>
          <p:spPr>
            <a:xfrm>
              <a:off x="7243593" y="1604555"/>
              <a:ext cx="438307" cy="4217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/>
            <p:cNvSpPr/>
            <p:nvPr/>
          </p:nvSpPr>
          <p:spPr>
            <a:xfrm>
              <a:off x="7291060" y="1630406"/>
              <a:ext cx="346364" cy="330574"/>
            </a:xfrm>
            <a:custGeom>
              <a:avLst/>
              <a:gdLst/>
              <a:ahLst/>
              <a:cxnLst/>
              <a:rect l="l" t="t" r="r" b="b"/>
              <a:pathLst>
                <a:path w="381000" h="374650">
                  <a:moveTo>
                    <a:pt x="0" y="374650"/>
                  </a:moveTo>
                  <a:lnTo>
                    <a:pt x="381000" y="374650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3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/>
            <p:cNvSpPr/>
            <p:nvPr/>
          </p:nvSpPr>
          <p:spPr>
            <a:xfrm>
              <a:off x="7291060" y="1630406"/>
              <a:ext cx="346364" cy="330574"/>
            </a:xfrm>
            <a:custGeom>
              <a:avLst/>
              <a:gdLst/>
              <a:ahLst/>
              <a:cxnLst/>
              <a:rect l="l" t="t" r="r" b="b"/>
              <a:pathLst>
                <a:path w="381000" h="374650">
                  <a:moveTo>
                    <a:pt x="0" y="0"/>
                  </a:moveTo>
                  <a:lnTo>
                    <a:pt x="381000" y="0"/>
                  </a:lnTo>
                  <a:lnTo>
                    <a:pt x="381000" y="374650"/>
                  </a:lnTo>
                  <a:lnTo>
                    <a:pt x="0" y="37465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/>
            <p:cNvSpPr/>
            <p:nvPr/>
          </p:nvSpPr>
          <p:spPr>
            <a:xfrm>
              <a:off x="7904833" y="555685"/>
              <a:ext cx="438307" cy="41808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/>
            <p:cNvSpPr/>
            <p:nvPr/>
          </p:nvSpPr>
          <p:spPr>
            <a:xfrm>
              <a:off x="7949151" y="578453"/>
              <a:ext cx="346364" cy="330574"/>
            </a:xfrm>
            <a:custGeom>
              <a:avLst/>
              <a:gdLst/>
              <a:ahLst/>
              <a:cxnLst/>
              <a:rect l="l" t="t" r="r" b="b"/>
              <a:pathLst>
                <a:path w="381000" h="374650">
                  <a:moveTo>
                    <a:pt x="0" y="374650"/>
                  </a:moveTo>
                  <a:lnTo>
                    <a:pt x="380999" y="374650"/>
                  </a:lnTo>
                  <a:lnTo>
                    <a:pt x="380999" y="0"/>
                  </a:lnTo>
                  <a:lnTo>
                    <a:pt x="0" y="0"/>
                  </a:lnTo>
                  <a:lnTo>
                    <a:pt x="0" y="3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4"/>
            <p:cNvSpPr/>
            <p:nvPr/>
          </p:nvSpPr>
          <p:spPr>
            <a:xfrm>
              <a:off x="7949151" y="578453"/>
              <a:ext cx="346364" cy="330574"/>
            </a:xfrm>
            <a:custGeom>
              <a:avLst/>
              <a:gdLst/>
              <a:ahLst/>
              <a:cxnLst/>
              <a:rect l="l" t="t" r="r" b="b"/>
              <a:pathLst>
                <a:path w="381000" h="374650">
                  <a:moveTo>
                    <a:pt x="0" y="0"/>
                  </a:moveTo>
                  <a:lnTo>
                    <a:pt x="380999" y="0"/>
                  </a:lnTo>
                  <a:lnTo>
                    <a:pt x="380999" y="374650"/>
                  </a:lnTo>
                  <a:lnTo>
                    <a:pt x="0" y="37465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5"/>
            <p:cNvSpPr/>
            <p:nvPr/>
          </p:nvSpPr>
          <p:spPr>
            <a:xfrm>
              <a:off x="5989127" y="1604555"/>
              <a:ext cx="438307" cy="4217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/>
            <p:cNvSpPr/>
            <p:nvPr/>
          </p:nvSpPr>
          <p:spPr>
            <a:xfrm>
              <a:off x="6034049" y="1630406"/>
              <a:ext cx="346364" cy="330574"/>
            </a:xfrm>
            <a:custGeom>
              <a:avLst/>
              <a:gdLst/>
              <a:ahLst/>
              <a:cxnLst/>
              <a:rect l="l" t="t" r="r" b="b"/>
              <a:pathLst>
                <a:path w="381000" h="374650">
                  <a:moveTo>
                    <a:pt x="0" y="374650"/>
                  </a:moveTo>
                  <a:lnTo>
                    <a:pt x="380999" y="374650"/>
                  </a:lnTo>
                  <a:lnTo>
                    <a:pt x="380999" y="0"/>
                  </a:lnTo>
                  <a:lnTo>
                    <a:pt x="0" y="0"/>
                  </a:lnTo>
                  <a:lnTo>
                    <a:pt x="0" y="3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7"/>
            <p:cNvSpPr/>
            <p:nvPr/>
          </p:nvSpPr>
          <p:spPr>
            <a:xfrm>
              <a:off x="6034049" y="1630406"/>
              <a:ext cx="346364" cy="330574"/>
            </a:xfrm>
            <a:custGeom>
              <a:avLst/>
              <a:gdLst/>
              <a:ahLst/>
              <a:cxnLst/>
              <a:rect l="l" t="t" r="r" b="b"/>
              <a:pathLst>
                <a:path w="381000" h="374650">
                  <a:moveTo>
                    <a:pt x="0" y="0"/>
                  </a:moveTo>
                  <a:lnTo>
                    <a:pt x="380999" y="0"/>
                  </a:lnTo>
                  <a:lnTo>
                    <a:pt x="380999" y="374650"/>
                  </a:lnTo>
                  <a:lnTo>
                    <a:pt x="0" y="37465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8"/>
            <p:cNvSpPr/>
            <p:nvPr/>
          </p:nvSpPr>
          <p:spPr>
            <a:xfrm>
              <a:off x="6529454" y="2671763"/>
              <a:ext cx="438307" cy="4217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9"/>
            <p:cNvSpPr/>
            <p:nvPr/>
          </p:nvSpPr>
          <p:spPr>
            <a:xfrm>
              <a:off x="6576685" y="2697766"/>
              <a:ext cx="346364" cy="330574"/>
            </a:xfrm>
            <a:custGeom>
              <a:avLst/>
              <a:gdLst/>
              <a:ahLst/>
              <a:cxnLst/>
              <a:rect l="l" t="t" r="r" b="b"/>
              <a:pathLst>
                <a:path w="381000" h="374650">
                  <a:moveTo>
                    <a:pt x="0" y="374650"/>
                  </a:moveTo>
                  <a:lnTo>
                    <a:pt x="381000" y="374650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3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/>
            <p:cNvSpPr/>
            <p:nvPr/>
          </p:nvSpPr>
          <p:spPr>
            <a:xfrm>
              <a:off x="6576685" y="2697767"/>
              <a:ext cx="346364" cy="330574"/>
            </a:xfrm>
            <a:custGeom>
              <a:avLst/>
              <a:gdLst/>
              <a:ahLst/>
              <a:cxnLst/>
              <a:rect l="l" t="t" r="r" b="b"/>
              <a:pathLst>
                <a:path w="381000" h="374650">
                  <a:moveTo>
                    <a:pt x="0" y="0"/>
                  </a:moveTo>
                  <a:lnTo>
                    <a:pt x="381000" y="0"/>
                  </a:lnTo>
                  <a:lnTo>
                    <a:pt x="381000" y="374650"/>
                  </a:lnTo>
                  <a:lnTo>
                    <a:pt x="0" y="37465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/>
            <p:cNvSpPr/>
            <p:nvPr/>
          </p:nvSpPr>
          <p:spPr>
            <a:xfrm>
              <a:off x="7436297" y="1806261"/>
              <a:ext cx="736809" cy="11368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/>
            <p:cNvSpPr/>
            <p:nvPr/>
          </p:nvSpPr>
          <p:spPr>
            <a:xfrm>
              <a:off x="7487333" y="1833512"/>
              <a:ext cx="635000" cy="1047750"/>
            </a:xfrm>
            <a:custGeom>
              <a:avLst/>
              <a:gdLst/>
              <a:ahLst/>
              <a:cxnLst/>
              <a:rect l="l" t="t" r="r" b="b"/>
              <a:pathLst>
                <a:path w="698500" h="1187450">
                  <a:moveTo>
                    <a:pt x="0" y="0"/>
                  </a:moveTo>
                  <a:lnTo>
                    <a:pt x="698499" y="1187449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/>
            <p:cNvSpPr txBox="1"/>
            <p:nvPr/>
          </p:nvSpPr>
          <p:spPr>
            <a:xfrm>
              <a:off x="7906949" y="2265115"/>
              <a:ext cx="444500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397"/>
              <a:r>
                <a:rPr sz="1600" dirty="0">
                  <a:latin typeface="Times New Roman"/>
                  <a:cs typeface="Times New Roman"/>
                </a:rPr>
                <a:t>1 </a:t>
              </a:r>
              <a:r>
                <a:rPr sz="1600" spc="-13" dirty="0">
                  <a:latin typeface="Times New Roman"/>
                  <a:cs typeface="Times New Roman"/>
                </a:rPr>
                <a:t>km</a:t>
              </a:r>
              <a:endParaRPr sz="1600">
                <a:latin typeface="Times New Roman"/>
                <a:cs typeface="Times New Roman"/>
              </a:endParaRPr>
            </a:p>
          </p:txBody>
        </p:sp>
        <p:sp>
          <p:nvSpPr>
            <p:cNvPr id="28" name="object 24"/>
            <p:cNvSpPr/>
            <p:nvPr/>
          </p:nvSpPr>
          <p:spPr>
            <a:xfrm>
              <a:off x="8433824" y="1604555"/>
              <a:ext cx="434528" cy="42174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5"/>
            <p:cNvSpPr/>
            <p:nvPr/>
          </p:nvSpPr>
          <p:spPr>
            <a:xfrm>
              <a:off x="8478799" y="1630406"/>
              <a:ext cx="345209" cy="330574"/>
            </a:xfrm>
            <a:custGeom>
              <a:avLst/>
              <a:gdLst/>
              <a:ahLst/>
              <a:cxnLst/>
              <a:rect l="l" t="t" r="r" b="b"/>
              <a:pathLst>
                <a:path w="379729" h="374650">
                  <a:moveTo>
                    <a:pt x="0" y="374650"/>
                  </a:moveTo>
                  <a:lnTo>
                    <a:pt x="379412" y="374650"/>
                  </a:lnTo>
                  <a:lnTo>
                    <a:pt x="379412" y="0"/>
                  </a:lnTo>
                  <a:lnTo>
                    <a:pt x="0" y="0"/>
                  </a:lnTo>
                  <a:lnTo>
                    <a:pt x="0" y="3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6"/>
            <p:cNvSpPr/>
            <p:nvPr/>
          </p:nvSpPr>
          <p:spPr>
            <a:xfrm>
              <a:off x="8478799" y="1630406"/>
              <a:ext cx="345209" cy="330574"/>
            </a:xfrm>
            <a:custGeom>
              <a:avLst/>
              <a:gdLst/>
              <a:ahLst/>
              <a:cxnLst/>
              <a:rect l="l" t="t" r="r" b="b"/>
              <a:pathLst>
                <a:path w="379729" h="374650">
                  <a:moveTo>
                    <a:pt x="0" y="0"/>
                  </a:moveTo>
                  <a:lnTo>
                    <a:pt x="379412" y="0"/>
                  </a:lnTo>
                  <a:lnTo>
                    <a:pt x="379412" y="374650"/>
                  </a:lnTo>
                  <a:lnTo>
                    <a:pt x="0" y="37465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7"/>
            <p:cNvSpPr/>
            <p:nvPr/>
          </p:nvSpPr>
          <p:spPr>
            <a:xfrm>
              <a:off x="7878384" y="2679098"/>
              <a:ext cx="438307" cy="41808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8"/>
            <p:cNvSpPr/>
            <p:nvPr/>
          </p:nvSpPr>
          <p:spPr>
            <a:xfrm>
              <a:off x="7926060" y="2701968"/>
              <a:ext cx="346364" cy="330574"/>
            </a:xfrm>
            <a:custGeom>
              <a:avLst/>
              <a:gdLst/>
              <a:ahLst/>
              <a:cxnLst/>
              <a:rect l="l" t="t" r="r" b="b"/>
              <a:pathLst>
                <a:path w="381000" h="374650">
                  <a:moveTo>
                    <a:pt x="0" y="374650"/>
                  </a:moveTo>
                  <a:lnTo>
                    <a:pt x="381000" y="374650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3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9"/>
            <p:cNvSpPr/>
            <p:nvPr/>
          </p:nvSpPr>
          <p:spPr>
            <a:xfrm>
              <a:off x="7926060" y="2701968"/>
              <a:ext cx="346364" cy="330574"/>
            </a:xfrm>
            <a:custGeom>
              <a:avLst/>
              <a:gdLst/>
              <a:ahLst/>
              <a:cxnLst/>
              <a:rect l="l" t="t" r="r" b="b"/>
              <a:pathLst>
                <a:path w="381000" h="374650">
                  <a:moveTo>
                    <a:pt x="0" y="0"/>
                  </a:moveTo>
                  <a:lnTo>
                    <a:pt x="381000" y="0"/>
                  </a:lnTo>
                  <a:lnTo>
                    <a:pt x="381000" y="374650"/>
                  </a:lnTo>
                  <a:lnTo>
                    <a:pt x="0" y="37465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0"/>
            <p:cNvSpPr txBox="1"/>
            <p:nvPr/>
          </p:nvSpPr>
          <p:spPr>
            <a:xfrm>
              <a:off x="6211309" y="657231"/>
              <a:ext cx="143741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397"/>
              <a:r>
                <a:rPr sz="1600" spc="-13" dirty="0">
                  <a:latin typeface="Calibri"/>
                  <a:cs typeface="Calibri"/>
                </a:rPr>
                <a:t>A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35" name="object 31"/>
            <p:cNvSpPr txBox="1"/>
            <p:nvPr/>
          </p:nvSpPr>
          <p:spPr>
            <a:xfrm>
              <a:off x="8519277" y="657231"/>
              <a:ext cx="136236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397"/>
              <a:r>
                <a:rPr sz="1600" spc="-9" dirty="0">
                  <a:latin typeface="Calibri"/>
                  <a:cs typeface="Calibri"/>
                </a:rPr>
                <a:t>B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36" name="object 32"/>
            <p:cNvSpPr txBox="1"/>
            <p:nvPr/>
          </p:nvSpPr>
          <p:spPr>
            <a:xfrm>
              <a:off x="8628160" y="2096161"/>
              <a:ext cx="133927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397"/>
              <a:r>
                <a:rPr sz="1600" dirty="0">
                  <a:latin typeface="Calibri"/>
                  <a:cs typeface="Calibri"/>
                </a:rPr>
                <a:t>C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37" name="object 33"/>
            <p:cNvSpPr txBox="1"/>
            <p:nvPr/>
          </p:nvSpPr>
          <p:spPr>
            <a:xfrm>
              <a:off x="8438211" y="2780260"/>
              <a:ext cx="151245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397"/>
              <a:r>
                <a:rPr sz="1600" dirty="0">
                  <a:latin typeface="Calibri"/>
                  <a:cs typeface="Calibri"/>
                </a:rPr>
                <a:t>D</a:t>
              </a:r>
            </a:p>
          </p:txBody>
        </p:sp>
        <p:sp>
          <p:nvSpPr>
            <p:cNvPr id="38" name="object 34"/>
            <p:cNvSpPr txBox="1"/>
            <p:nvPr/>
          </p:nvSpPr>
          <p:spPr>
            <a:xfrm>
              <a:off x="6216147" y="2772768"/>
              <a:ext cx="124691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397"/>
              <a:r>
                <a:rPr sz="1600" dirty="0">
                  <a:latin typeface="Calibri"/>
                  <a:cs typeface="Calibri"/>
                </a:rPr>
                <a:t>E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39" name="object 35"/>
            <p:cNvSpPr txBox="1"/>
            <p:nvPr/>
          </p:nvSpPr>
          <p:spPr>
            <a:xfrm>
              <a:off x="6111328" y="2125364"/>
              <a:ext cx="118918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397"/>
              <a:r>
                <a:rPr sz="1600" dirty="0">
                  <a:latin typeface="Calibri"/>
                  <a:cs typeface="Calibri"/>
                </a:rPr>
                <a:t>F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40" name="object 36"/>
            <p:cNvSpPr txBox="1"/>
            <p:nvPr/>
          </p:nvSpPr>
          <p:spPr>
            <a:xfrm>
              <a:off x="7038572" y="1708942"/>
              <a:ext cx="154709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397"/>
              <a:r>
                <a:rPr sz="1600" spc="-13" dirty="0">
                  <a:latin typeface="Calibri"/>
                  <a:cs typeface="Calibri"/>
                </a:rPr>
                <a:t>G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41" name="object 37"/>
            <p:cNvSpPr/>
            <p:nvPr/>
          </p:nvSpPr>
          <p:spPr>
            <a:xfrm>
              <a:off x="7757471" y="1274492"/>
              <a:ext cx="559219" cy="5171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8"/>
            <p:cNvSpPr/>
            <p:nvPr/>
          </p:nvSpPr>
          <p:spPr>
            <a:xfrm>
              <a:off x="7753390" y="1307497"/>
              <a:ext cx="563300" cy="45108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9"/>
            <p:cNvSpPr/>
            <p:nvPr/>
          </p:nvSpPr>
          <p:spPr>
            <a:xfrm>
              <a:off x="7804833" y="1298432"/>
              <a:ext cx="467591" cy="428625"/>
            </a:xfrm>
            <a:custGeom>
              <a:avLst/>
              <a:gdLst/>
              <a:ahLst/>
              <a:cxnLst/>
              <a:rect l="l" t="t" r="r" b="b"/>
              <a:pathLst>
                <a:path w="514350" h="485775">
                  <a:moveTo>
                    <a:pt x="0" y="242887"/>
                  </a:moveTo>
                  <a:lnTo>
                    <a:pt x="3365" y="203490"/>
                  </a:lnTo>
                  <a:lnTo>
                    <a:pt x="13110" y="166116"/>
                  </a:lnTo>
                  <a:lnTo>
                    <a:pt x="28705" y="131266"/>
                  </a:lnTo>
                  <a:lnTo>
                    <a:pt x="61906" y="84818"/>
                  </a:lnTo>
                  <a:lnTo>
                    <a:pt x="89808" y="58467"/>
                  </a:lnTo>
                  <a:lnTo>
                    <a:pt x="121706" y="36390"/>
                  </a:lnTo>
                  <a:lnTo>
                    <a:pt x="157070" y="19087"/>
                  </a:lnTo>
                  <a:lnTo>
                    <a:pt x="195372" y="7058"/>
                  </a:lnTo>
                  <a:lnTo>
                    <a:pt x="236082" y="805"/>
                  </a:lnTo>
                  <a:lnTo>
                    <a:pt x="257174" y="0"/>
                  </a:lnTo>
                  <a:lnTo>
                    <a:pt x="278267" y="805"/>
                  </a:lnTo>
                  <a:lnTo>
                    <a:pt x="318976" y="7058"/>
                  </a:lnTo>
                  <a:lnTo>
                    <a:pt x="357278" y="19087"/>
                  </a:lnTo>
                  <a:lnTo>
                    <a:pt x="392643" y="36390"/>
                  </a:lnTo>
                  <a:lnTo>
                    <a:pt x="424541" y="58467"/>
                  </a:lnTo>
                  <a:lnTo>
                    <a:pt x="452443" y="84818"/>
                  </a:lnTo>
                  <a:lnTo>
                    <a:pt x="475819" y="114944"/>
                  </a:lnTo>
                  <a:lnTo>
                    <a:pt x="501238" y="166116"/>
                  </a:lnTo>
                  <a:lnTo>
                    <a:pt x="510983" y="203490"/>
                  </a:lnTo>
                  <a:lnTo>
                    <a:pt x="514349" y="242887"/>
                  </a:lnTo>
                  <a:lnTo>
                    <a:pt x="513497" y="262808"/>
                  </a:lnTo>
                  <a:lnTo>
                    <a:pt x="506875" y="301256"/>
                  </a:lnTo>
                  <a:lnTo>
                    <a:pt x="494139" y="337430"/>
                  </a:lnTo>
                  <a:lnTo>
                    <a:pt x="464729" y="386334"/>
                  </a:lnTo>
                  <a:lnTo>
                    <a:pt x="439024" y="414635"/>
                  </a:lnTo>
                  <a:lnTo>
                    <a:pt x="409059" y="438912"/>
                  </a:lnTo>
                  <a:lnTo>
                    <a:pt x="375361" y="458664"/>
                  </a:lnTo>
                  <a:lnTo>
                    <a:pt x="338461" y="473393"/>
                  </a:lnTo>
                  <a:lnTo>
                    <a:pt x="298889" y="482596"/>
                  </a:lnTo>
                  <a:lnTo>
                    <a:pt x="257174" y="485775"/>
                  </a:lnTo>
                  <a:lnTo>
                    <a:pt x="236082" y="484970"/>
                  </a:lnTo>
                  <a:lnTo>
                    <a:pt x="195372" y="478716"/>
                  </a:lnTo>
                  <a:lnTo>
                    <a:pt x="157070" y="466688"/>
                  </a:lnTo>
                  <a:lnTo>
                    <a:pt x="121706" y="449385"/>
                  </a:lnTo>
                  <a:lnTo>
                    <a:pt x="89808" y="427308"/>
                  </a:lnTo>
                  <a:lnTo>
                    <a:pt x="61906" y="400956"/>
                  </a:lnTo>
                  <a:lnTo>
                    <a:pt x="38530" y="370830"/>
                  </a:lnTo>
                  <a:lnTo>
                    <a:pt x="13110" y="319659"/>
                  </a:lnTo>
                  <a:lnTo>
                    <a:pt x="3365" y="282285"/>
                  </a:lnTo>
                  <a:lnTo>
                    <a:pt x="0" y="24288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0"/>
            <p:cNvSpPr txBox="1"/>
            <p:nvPr/>
          </p:nvSpPr>
          <p:spPr>
            <a:xfrm>
              <a:off x="7954768" y="1369756"/>
              <a:ext cx="172605" cy="4111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0147" marR="4559" indent="-39320">
                <a:lnSpc>
                  <a:spcPts val="1256"/>
                </a:lnSpc>
              </a:pP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CR</a:t>
              </a:r>
              <a:r>
                <a:rPr sz="110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100" spc="-9" dirty="0">
                  <a:solidFill>
                    <a:srgbClr val="FFFFFF"/>
                  </a:solidFill>
                  <a:latin typeface="Calibri"/>
                  <a:cs typeface="Calibri"/>
                </a:rPr>
                <a:t>1</a:t>
              </a:r>
              <a:endParaRPr sz="1100" dirty="0">
                <a:latin typeface="Calibri"/>
                <a:cs typeface="Calibri"/>
              </a:endParaRPr>
            </a:p>
          </p:txBody>
        </p:sp>
        <p:sp>
          <p:nvSpPr>
            <p:cNvPr id="45" name="object 41"/>
            <p:cNvSpPr/>
            <p:nvPr/>
          </p:nvSpPr>
          <p:spPr>
            <a:xfrm>
              <a:off x="7292714" y="2642424"/>
              <a:ext cx="559219" cy="51710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2"/>
            <p:cNvSpPr/>
            <p:nvPr/>
          </p:nvSpPr>
          <p:spPr>
            <a:xfrm>
              <a:off x="7424961" y="2679096"/>
              <a:ext cx="290945" cy="44742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3"/>
            <p:cNvSpPr/>
            <p:nvPr/>
          </p:nvSpPr>
          <p:spPr>
            <a:xfrm>
              <a:off x="7337242" y="2666949"/>
              <a:ext cx="467591" cy="428625"/>
            </a:xfrm>
            <a:custGeom>
              <a:avLst/>
              <a:gdLst/>
              <a:ahLst/>
              <a:cxnLst/>
              <a:rect l="l" t="t" r="r" b="b"/>
              <a:pathLst>
                <a:path w="514350" h="485775">
                  <a:moveTo>
                    <a:pt x="257175" y="0"/>
                  </a:moveTo>
                  <a:lnTo>
                    <a:pt x="215460" y="3179"/>
                  </a:lnTo>
                  <a:lnTo>
                    <a:pt x="175888" y="12382"/>
                  </a:lnTo>
                  <a:lnTo>
                    <a:pt x="138988" y="27110"/>
                  </a:lnTo>
                  <a:lnTo>
                    <a:pt x="105291" y="46863"/>
                  </a:lnTo>
                  <a:lnTo>
                    <a:pt x="75325" y="71140"/>
                  </a:lnTo>
                  <a:lnTo>
                    <a:pt x="49620" y="99441"/>
                  </a:lnTo>
                  <a:lnTo>
                    <a:pt x="20210" y="148345"/>
                  </a:lnTo>
                  <a:lnTo>
                    <a:pt x="7474" y="184519"/>
                  </a:lnTo>
                  <a:lnTo>
                    <a:pt x="852" y="222968"/>
                  </a:lnTo>
                  <a:lnTo>
                    <a:pt x="0" y="242888"/>
                  </a:lnTo>
                  <a:lnTo>
                    <a:pt x="852" y="262809"/>
                  </a:lnTo>
                  <a:lnTo>
                    <a:pt x="7474" y="301257"/>
                  </a:lnTo>
                  <a:lnTo>
                    <a:pt x="20210" y="337431"/>
                  </a:lnTo>
                  <a:lnTo>
                    <a:pt x="49620" y="386334"/>
                  </a:lnTo>
                  <a:lnTo>
                    <a:pt x="75325" y="414635"/>
                  </a:lnTo>
                  <a:lnTo>
                    <a:pt x="105291" y="438912"/>
                  </a:lnTo>
                  <a:lnTo>
                    <a:pt x="138988" y="458665"/>
                  </a:lnTo>
                  <a:lnTo>
                    <a:pt x="175888" y="473393"/>
                  </a:lnTo>
                  <a:lnTo>
                    <a:pt x="215460" y="482597"/>
                  </a:lnTo>
                  <a:lnTo>
                    <a:pt x="257175" y="485776"/>
                  </a:lnTo>
                  <a:lnTo>
                    <a:pt x="278267" y="484971"/>
                  </a:lnTo>
                  <a:lnTo>
                    <a:pt x="318977" y="478717"/>
                  </a:lnTo>
                  <a:lnTo>
                    <a:pt x="357279" y="466688"/>
                  </a:lnTo>
                  <a:lnTo>
                    <a:pt x="392644" y="449386"/>
                  </a:lnTo>
                  <a:lnTo>
                    <a:pt x="424541" y="427308"/>
                  </a:lnTo>
                  <a:lnTo>
                    <a:pt x="452443" y="400957"/>
                  </a:lnTo>
                  <a:lnTo>
                    <a:pt x="475819" y="370831"/>
                  </a:lnTo>
                  <a:lnTo>
                    <a:pt x="501239" y="319659"/>
                  </a:lnTo>
                  <a:lnTo>
                    <a:pt x="510984" y="282286"/>
                  </a:lnTo>
                  <a:lnTo>
                    <a:pt x="514350" y="242888"/>
                  </a:lnTo>
                  <a:lnTo>
                    <a:pt x="513497" y="222968"/>
                  </a:lnTo>
                  <a:lnTo>
                    <a:pt x="506875" y="184519"/>
                  </a:lnTo>
                  <a:lnTo>
                    <a:pt x="494139" y="148345"/>
                  </a:lnTo>
                  <a:lnTo>
                    <a:pt x="464730" y="99441"/>
                  </a:lnTo>
                  <a:lnTo>
                    <a:pt x="439025" y="71140"/>
                  </a:lnTo>
                  <a:lnTo>
                    <a:pt x="409059" y="46863"/>
                  </a:lnTo>
                  <a:lnTo>
                    <a:pt x="375361" y="27110"/>
                  </a:lnTo>
                  <a:lnTo>
                    <a:pt x="338462" y="12382"/>
                  </a:lnTo>
                  <a:lnTo>
                    <a:pt x="298890" y="3179"/>
                  </a:lnTo>
                  <a:lnTo>
                    <a:pt x="2571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4"/>
            <p:cNvSpPr/>
            <p:nvPr/>
          </p:nvSpPr>
          <p:spPr>
            <a:xfrm>
              <a:off x="7337242" y="2666949"/>
              <a:ext cx="467591" cy="428625"/>
            </a:xfrm>
            <a:custGeom>
              <a:avLst/>
              <a:gdLst/>
              <a:ahLst/>
              <a:cxnLst/>
              <a:rect l="l" t="t" r="r" b="b"/>
              <a:pathLst>
                <a:path w="514350" h="485775">
                  <a:moveTo>
                    <a:pt x="0" y="242887"/>
                  </a:moveTo>
                  <a:lnTo>
                    <a:pt x="3365" y="203490"/>
                  </a:lnTo>
                  <a:lnTo>
                    <a:pt x="13110" y="166116"/>
                  </a:lnTo>
                  <a:lnTo>
                    <a:pt x="28705" y="131266"/>
                  </a:lnTo>
                  <a:lnTo>
                    <a:pt x="61906" y="84819"/>
                  </a:lnTo>
                  <a:lnTo>
                    <a:pt x="89808" y="58467"/>
                  </a:lnTo>
                  <a:lnTo>
                    <a:pt x="121706" y="36390"/>
                  </a:lnTo>
                  <a:lnTo>
                    <a:pt x="157070" y="19087"/>
                  </a:lnTo>
                  <a:lnTo>
                    <a:pt x="195372" y="7058"/>
                  </a:lnTo>
                  <a:lnTo>
                    <a:pt x="236082" y="805"/>
                  </a:lnTo>
                  <a:lnTo>
                    <a:pt x="257175" y="0"/>
                  </a:lnTo>
                  <a:lnTo>
                    <a:pt x="278267" y="805"/>
                  </a:lnTo>
                  <a:lnTo>
                    <a:pt x="318977" y="7058"/>
                  </a:lnTo>
                  <a:lnTo>
                    <a:pt x="357279" y="19087"/>
                  </a:lnTo>
                  <a:lnTo>
                    <a:pt x="392643" y="36390"/>
                  </a:lnTo>
                  <a:lnTo>
                    <a:pt x="424541" y="58467"/>
                  </a:lnTo>
                  <a:lnTo>
                    <a:pt x="452443" y="84819"/>
                  </a:lnTo>
                  <a:lnTo>
                    <a:pt x="475819" y="114944"/>
                  </a:lnTo>
                  <a:lnTo>
                    <a:pt x="501238" y="166116"/>
                  </a:lnTo>
                  <a:lnTo>
                    <a:pt x="510983" y="203490"/>
                  </a:lnTo>
                  <a:lnTo>
                    <a:pt x="514349" y="242887"/>
                  </a:lnTo>
                  <a:lnTo>
                    <a:pt x="513497" y="262808"/>
                  </a:lnTo>
                  <a:lnTo>
                    <a:pt x="506875" y="301256"/>
                  </a:lnTo>
                  <a:lnTo>
                    <a:pt x="494139" y="337430"/>
                  </a:lnTo>
                  <a:lnTo>
                    <a:pt x="464730" y="386334"/>
                  </a:lnTo>
                  <a:lnTo>
                    <a:pt x="439025" y="414635"/>
                  </a:lnTo>
                  <a:lnTo>
                    <a:pt x="409059" y="438912"/>
                  </a:lnTo>
                  <a:lnTo>
                    <a:pt x="375361" y="458665"/>
                  </a:lnTo>
                  <a:lnTo>
                    <a:pt x="338462" y="473393"/>
                  </a:lnTo>
                  <a:lnTo>
                    <a:pt x="298890" y="482596"/>
                  </a:lnTo>
                  <a:lnTo>
                    <a:pt x="257175" y="485775"/>
                  </a:lnTo>
                  <a:lnTo>
                    <a:pt x="236082" y="484970"/>
                  </a:lnTo>
                  <a:lnTo>
                    <a:pt x="195372" y="478716"/>
                  </a:lnTo>
                  <a:lnTo>
                    <a:pt x="157070" y="466688"/>
                  </a:lnTo>
                  <a:lnTo>
                    <a:pt x="121706" y="449385"/>
                  </a:lnTo>
                  <a:lnTo>
                    <a:pt x="89808" y="427308"/>
                  </a:lnTo>
                  <a:lnTo>
                    <a:pt x="61906" y="400956"/>
                  </a:lnTo>
                  <a:lnTo>
                    <a:pt x="38530" y="370830"/>
                  </a:lnTo>
                  <a:lnTo>
                    <a:pt x="13110" y="319659"/>
                  </a:lnTo>
                  <a:lnTo>
                    <a:pt x="3365" y="282285"/>
                  </a:lnTo>
                  <a:lnTo>
                    <a:pt x="0" y="24288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5"/>
            <p:cNvSpPr txBox="1"/>
            <p:nvPr/>
          </p:nvSpPr>
          <p:spPr>
            <a:xfrm>
              <a:off x="7487178" y="2738276"/>
              <a:ext cx="279763" cy="2055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0147" marR="4559" indent="-39320">
                <a:lnSpc>
                  <a:spcPts val="1256"/>
                </a:lnSpc>
              </a:pPr>
              <a:r>
                <a:rPr sz="900" dirty="0">
                  <a:latin typeface="Calibri"/>
                  <a:cs typeface="Calibri"/>
                </a:rPr>
                <a:t>CR </a:t>
              </a:r>
              <a:r>
                <a:rPr sz="900" spc="-9" dirty="0">
                  <a:latin typeface="Calibri"/>
                  <a:cs typeface="Calibri"/>
                </a:rPr>
                <a:t>2</a:t>
              </a:r>
              <a:endParaRPr sz="900" dirty="0">
                <a:latin typeface="Calibri"/>
                <a:cs typeface="Calibri"/>
              </a:endParaRPr>
            </a:p>
          </p:txBody>
        </p:sp>
        <p:sp>
          <p:nvSpPr>
            <p:cNvPr id="54" name="object 50"/>
            <p:cNvSpPr/>
            <p:nvPr/>
          </p:nvSpPr>
          <p:spPr>
            <a:xfrm>
              <a:off x="6540790" y="1538542"/>
              <a:ext cx="510099" cy="55010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1"/>
            <p:cNvSpPr/>
            <p:nvPr/>
          </p:nvSpPr>
          <p:spPr>
            <a:xfrm>
              <a:off x="6588231" y="1564571"/>
              <a:ext cx="415636" cy="458321"/>
            </a:xfrm>
            <a:custGeom>
              <a:avLst/>
              <a:gdLst/>
              <a:ahLst/>
              <a:cxnLst/>
              <a:rect l="l" t="t" r="r" b="b"/>
              <a:pathLst>
                <a:path w="457200" h="519429">
                  <a:moveTo>
                    <a:pt x="228600" y="0"/>
                  </a:moveTo>
                  <a:lnTo>
                    <a:pt x="173664" y="7543"/>
                  </a:lnTo>
                  <a:lnTo>
                    <a:pt x="123545" y="28971"/>
                  </a:lnTo>
                  <a:lnTo>
                    <a:pt x="79829" y="62480"/>
                  </a:lnTo>
                  <a:lnTo>
                    <a:pt x="44106" y="106266"/>
                  </a:lnTo>
                  <a:lnTo>
                    <a:pt x="25515" y="140275"/>
                  </a:lnTo>
                  <a:lnTo>
                    <a:pt x="11654" y="177517"/>
                  </a:lnTo>
                  <a:lnTo>
                    <a:pt x="2991" y="217455"/>
                  </a:lnTo>
                  <a:lnTo>
                    <a:pt x="0" y="259557"/>
                  </a:lnTo>
                  <a:lnTo>
                    <a:pt x="757" y="280845"/>
                  </a:lnTo>
                  <a:lnTo>
                    <a:pt x="6643" y="321931"/>
                  </a:lnTo>
                  <a:lnTo>
                    <a:pt x="17964" y="360588"/>
                  </a:lnTo>
                  <a:lnTo>
                    <a:pt x="34249" y="396280"/>
                  </a:lnTo>
                  <a:lnTo>
                    <a:pt x="55028" y="428474"/>
                  </a:lnTo>
                  <a:lnTo>
                    <a:pt x="93591" y="469035"/>
                  </a:lnTo>
                  <a:lnTo>
                    <a:pt x="139618" y="498717"/>
                  </a:lnTo>
                  <a:lnTo>
                    <a:pt x="191519" y="515717"/>
                  </a:lnTo>
                  <a:lnTo>
                    <a:pt x="228600" y="519115"/>
                  </a:lnTo>
                  <a:lnTo>
                    <a:pt x="247348" y="518254"/>
                  </a:lnTo>
                  <a:lnTo>
                    <a:pt x="300855" y="505882"/>
                  </a:lnTo>
                  <a:lnTo>
                    <a:pt x="349016" y="480227"/>
                  </a:lnTo>
                  <a:lnTo>
                    <a:pt x="390244" y="443092"/>
                  </a:lnTo>
                  <a:lnTo>
                    <a:pt x="418039" y="404535"/>
                  </a:lnTo>
                  <a:lnTo>
                    <a:pt x="221445" y="404535"/>
                  </a:lnTo>
                  <a:lnTo>
                    <a:pt x="208835" y="402651"/>
                  </a:lnTo>
                  <a:lnTo>
                    <a:pt x="163731" y="379172"/>
                  </a:lnTo>
                  <a:lnTo>
                    <a:pt x="137643" y="347538"/>
                  </a:lnTo>
                  <a:lnTo>
                    <a:pt x="120479" y="306793"/>
                  </a:lnTo>
                  <a:lnTo>
                    <a:pt x="114300" y="259557"/>
                  </a:lnTo>
                  <a:lnTo>
                    <a:pt x="114821" y="245603"/>
                  </a:lnTo>
                  <a:lnTo>
                    <a:pt x="124125" y="200863"/>
                  </a:lnTo>
                  <a:lnTo>
                    <a:pt x="143821" y="163013"/>
                  </a:lnTo>
                  <a:lnTo>
                    <a:pt x="172284" y="134518"/>
                  </a:lnTo>
                  <a:lnTo>
                    <a:pt x="207885" y="117842"/>
                  </a:lnTo>
                  <a:lnTo>
                    <a:pt x="234782" y="114509"/>
                  </a:lnTo>
                  <a:lnTo>
                    <a:pt x="417997" y="114509"/>
                  </a:lnTo>
                  <a:lnTo>
                    <a:pt x="413093" y="106266"/>
                  </a:lnTo>
                  <a:lnTo>
                    <a:pt x="377370" y="62480"/>
                  </a:lnTo>
                  <a:lnTo>
                    <a:pt x="333654" y="28971"/>
                  </a:lnTo>
                  <a:lnTo>
                    <a:pt x="283535" y="7543"/>
                  </a:lnTo>
                  <a:lnTo>
                    <a:pt x="247348" y="860"/>
                  </a:lnTo>
                  <a:lnTo>
                    <a:pt x="228600" y="0"/>
                  </a:lnTo>
                  <a:close/>
                </a:path>
                <a:path w="457200" h="519429">
                  <a:moveTo>
                    <a:pt x="417997" y="114509"/>
                  </a:moveTo>
                  <a:lnTo>
                    <a:pt x="234782" y="114509"/>
                  </a:lnTo>
                  <a:lnTo>
                    <a:pt x="246656" y="116115"/>
                  </a:lnTo>
                  <a:lnTo>
                    <a:pt x="258135" y="119259"/>
                  </a:lnTo>
                  <a:lnTo>
                    <a:pt x="298825" y="146073"/>
                  </a:lnTo>
                  <a:lnTo>
                    <a:pt x="322060" y="179555"/>
                  </a:lnTo>
                  <a:lnTo>
                    <a:pt x="337133" y="222805"/>
                  </a:lnTo>
                  <a:lnTo>
                    <a:pt x="342316" y="274299"/>
                  </a:lnTo>
                  <a:lnTo>
                    <a:pt x="340413" y="289744"/>
                  </a:lnTo>
                  <a:lnTo>
                    <a:pt x="327332" y="332219"/>
                  </a:lnTo>
                  <a:lnTo>
                    <a:pt x="304412" y="367002"/>
                  </a:lnTo>
                  <a:lnTo>
                    <a:pt x="273215" y="391652"/>
                  </a:lnTo>
                  <a:lnTo>
                    <a:pt x="235304" y="403726"/>
                  </a:lnTo>
                  <a:lnTo>
                    <a:pt x="221445" y="404535"/>
                  </a:lnTo>
                  <a:lnTo>
                    <a:pt x="418039" y="404535"/>
                  </a:lnTo>
                  <a:lnTo>
                    <a:pt x="439235" y="360588"/>
                  </a:lnTo>
                  <a:lnTo>
                    <a:pt x="450556" y="321931"/>
                  </a:lnTo>
                  <a:lnTo>
                    <a:pt x="456442" y="280845"/>
                  </a:lnTo>
                  <a:lnTo>
                    <a:pt x="457200" y="259557"/>
                  </a:lnTo>
                  <a:lnTo>
                    <a:pt x="456442" y="238269"/>
                  </a:lnTo>
                  <a:lnTo>
                    <a:pt x="450556" y="197182"/>
                  </a:lnTo>
                  <a:lnTo>
                    <a:pt x="439235" y="158525"/>
                  </a:lnTo>
                  <a:lnTo>
                    <a:pt x="422950" y="122833"/>
                  </a:lnTo>
                  <a:lnTo>
                    <a:pt x="417997" y="114509"/>
                  </a:lnTo>
                  <a:close/>
                </a:path>
              </a:pathLst>
            </a:custGeom>
            <a:solidFill>
              <a:srgbClr val="FF2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2"/>
            <p:cNvSpPr/>
            <p:nvPr/>
          </p:nvSpPr>
          <p:spPr>
            <a:xfrm>
              <a:off x="6588231" y="1564571"/>
              <a:ext cx="415636" cy="458321"/>
            </a:xfrm>
            <a:custGeom>
              <a:avLst/>
              <a:gdLst/>
              <a:ahLst/>
              <a:cxnLst/>
              <a:rect l="l" t="t" r="r" b="b"/>
              <a:pathLst>
                <a:path w="457200" h="519429">
                  <a:moveTo>
                    <a:pt x="0" y="259556"/>
                  </a:moveTo>
                  <a:lnTo>
                    <a:pt x="2991" y="217455"/>
                  </a:lnTo>
                  <a:lnTo>
                    <a:pt x="11654" y="177516"/>
                  </a:lnTo>
                  <a:lnTo>
                    <a:pt x="25515" y="140275"/>
                  </a:lnTo>
                  <a:lnTo>
                    <a:pt x="44106" y="106265"/>
                  </a:lnTo>
                  <a:lnTo>
                    <a:pt x="79829" y="62479"/>
                  </a:lnTo>
                  <a:lnTo>
                    <a:pt x="123545" y="28971"/>
                  </a:lnTo>
                  <a:lnTo>
                    <a:pt x="173664" y="7543"/>
                  </a:lnTo>
                  <a:lnTo>
                    <a:pt x="228600" y="0"/>
                  </a:lnTo>
                  <a:lnTo>
                    <a:pt x="247348" y="860"/>
                  </a:lnTo>
                  <a:lnTo>
                    <a:pt x="300855" y="13232"/>
                  </a:lnTo>
                  <a:lnTo>
                    <a:pt x="349016" y="38887"/>
                  </a:lnTo>
                  <a:lnTo>
                    <a:pt x="390244" y="76022"/>
                  </a:lnTo>
                  <a:lnTo>
                    <a:pt x="422950" y="122833"/>
                  </a:lnTo>
                  <a:lnTo>
                    <a:pt x="439235" y="158525"/>
                  </a:lnTo>
                  <a:lnTo>
                    <a:pt x="450556" y="197182"/>
                  </a:lnTo>
                  <a:lnTo>
                    <a:pt x="456442" y="238269"/>
                  </a:lnTo>
                  <a:lnTo>
                    <a:pt x="457199" y="259556"/>
                  </a:lnTo>
                  <a:lnTo>
                    <a:pt x="456442" y="280844"/>
                  </a:lnTo>
                  <a:lnTo>
                    <a:pt x="450556" y="321931"/>
                  </a:lnTo>
                  <a:lnTo>
                    <a:pt x="439235" y="360588"/>
                  </a:lnTo>
                  <a:lnTo>
                    <a:pt x="422950" y="396280"/>
                  </a:lnTo>
                  <a:lnTo>
                    <a:pt x="402171" y="428473"/>
                  </a:lnTo>
                  <a:lnTo>
                    <a:pt x="363608" y="469034"/>
                  </a:lnTo>
                  <a:lnTo>
                    <a:pt x="317581" y="498716"/>
                  </a:lnTo>
                  <a:lnTo>
                    <a:pt x="265680" y="515716"/>
                  </a:lnTo>
                  <a:lnTo>
                    <a:pt x="228600" y="519114"/>
                  </a:lnTo>
                  <a:lnTo>
                    <a:pt x="209851" y="518253"/>
                  </a:lnTo>
                  <a:lnTo>
                    <a:pt x="156344" y="505881"/>
                  </a:lnTo>
                  <a:lnTo>
                    <a:pt x="108183" y="480226"/>
                  </a:lnTo>
                  <a:lnTo>
                    <a:pt x="66955" y="443091"/>
                  </a:lnTo>
                  <a:lnTo>
                    <a:pt x="34249" y="396280"/>
                  </a:lnTo>
                  <a:lnTo>
                    <a:pt x="17964" y="360588"/>
                  </a:lnTo>
                  <a:lnTo>
                    <a:pt x="6643" y="321931"/>
                  </a:lnTo>
                  <a:lnTo>
                    <a:pt x="757" y="280844"/>
                  </a:lnTo>
                  <a:lnTo>
                    <a:pt x="0" y="259556"/>
                  </a:lnTo>
                  <a:close/>
                </a:path>
              </a:pathLst>
            </a:custGeom>
            <a:ln w="9524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3"/>
            <p:cNvSpPr/>
            <p:nvPr/>
          </p:nvSpPr>
          <p:spPr>
            <a:xfrm>
              <a:off x="6692140" y="1665609"/>
              <a:ext cx="207818" cy="256054"/>
            </a:xfrm>
            <a:custGeom>
              <a:avLst/>
              <a:gdLst/>
              <a:ahLst/>
              <a:cxnLst/>
              <a:rect l="l" t="t" r="r" b="b"/>
              <a:pathLst>
                <a:path w="228600" h="290195">
                  <a:moveTo>
                    <a:pt x="0" y="145047"/>
                  </a:moveTo>
                  <a:lnTo>
                    <a:pt x="6179" y="192283"/>
                  </a:lnTo>
                  <a:lnTo>
                    <a:pt x="23343" y="233028"/>
                  </a:lnTo>
                  <a:lnTo>
                    <a:pt x="49432" y="264662"/>
                  </a:lnTo>
                  <a:lnTo>
                    <a:pt x="82383" y="284566"/>
                  </a:lnTo>
                  <a:lnTo>
                    <a:pt x="107145" y="290024"/>
                  </a:lnTo>
                  <a:lnTo>
                    <a:pt x="121004" y="289216"/>
                  </a:lnTo>
                  <a:lnTo>
                    <a:pt x="158915" y="277142"/>
                  </a:lnTo>
                  <a:lnTo>
                    <a:pt x="190112" y="252492"/>
                  </a:lnTo>
                  <a:lnTo>
                    <a:pt x="213032" y="217708"/>
                  </a:lnTo>
                  <a:lnTo>
                    <a:pt x="226113" y="175233"/>
                  </a:lnTo>
                  <a:lnTo>
                    <a:pt x="228016" y="159788"/>
                  </a:lnTo>
                  <a:lnTo>
                    <a:pt x="227494" y="141802"/>
                  </a:lnTo>
                  <a:lnTo>
                    <a:pt x="218822" y="92887"/>
                  </a:lnTo>
                  <a:lnTo>
                    <a:pt x="200836" y="52724"/>
                  </a:lnTo>
                  <a:lnTo>
                    <a:pt x="175264" y="22837"/>
                  </a:lnTo>
                  <a:lnTo>
                    <a:pt x="132355" y="1606"/>
                  </a:lnTo>
                  <a:lnTo>
                    <a:pt x="120480" y="0"/>
                  </a:lnTo>
                  <a:lnTo>
                    <a:pt x="106756" y="827"/>
                  </a:lnTo>
                  <a:lnTo>
                    <a:pt x="69137" y="13015"/>
                  </a:lnTo>
                  <a:lnTo>
                    <a:pt x="38115" y="37844"/>
                  </a:lnTo>
                  <a:lnTo>
                    <a:pt x="15316" y="72850"/>
                  </a:lnTo>
                  <a:lnTo>
                    <a:pt x="2367" y="115568"/>
                  </a:lnTo>
                  <a:lnTo>
                    <a:pt x="0" y="145047"/>
                  </a:lnTo>
                  <a:close/>
                </a:path>
              </a:pathLst>
            </a:custGeom>
            <a:ln w="9524">
              <a:solidFill>
                <a:srgbClr val="5B92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7"/>
            <p:cNvSpPr/>
            <p:nvPr/>
          </p:nvSpPr>
          <p:spPr>
            <a:xfrm>
              <a:off x="6905677" y="2052026"/>
              <a:ext cx="101023" cy="109818"/>
            </a:xfrm>
            <a:custGeom>
              <a:avLst/>
              <a:gdLst/>
              <a:ahLst/>
              <a:cxnLst/>
              <a:rect l="l" t="t" r="r" b="b"/>
              <a:pathLst>
                <a:path w="111125" h="124460">
                  <a:moveTo>
                    <a:pt x="17522" y="0"/>
                  </a:moveTo>
                  <a:lnTo>
                    <a:pt x="0" y="115683"/>
                  </a:lnTo>
                  <a:lnTo>
                    <a:pt x="4770" y="122156"/>
                  </a:lnTo>
                  <a:lnTo>
                    <a:pt x="18639" y="124258"/>
                  </a:lnTo>
                  <a:lnTo>
                    <a:pt x="25112" y="119486"/>
                  </a:lnTo>
                  <a:lnTo>
                    <a:pt x="36114" y="46856"/>
                  </a:lnTo>
                  <a:lnTo>
                    <a:pt x="77280" y="46856"/>
                  </a:lnTo>
                  <a:lnTo>
                    <a:pt x="17522" y="0"/>
                  </a:lnTo>
                  <a:close/>
                </a:path>
                <a:path w="111125" h="124460">
                  <a:moveTo>
                    <a:pt x="77280" y="46856"/>
                  </a:moveTo>
                  <a:lnTo>
                    <a:pt x="36114" y="46856"/>
                  </a:lnTo>
                  <a:lnTo>
                    <a:pt x="93922" y="92184"/>
                  </a:lnTo>
                  <a:lnTo>
                    <a:pt x="101904" y="91217"/>
                  </a:lnTo>
                  <a:lnTo>
                    <a:pt x="110561" y="80178"/>
                  </a:lnTo>
                  <a:lnTo>
                    <a:pt x="109595" y="72195"/>
                  </a:lnTo>
                  <a:lnTo>
                    <a:pt x="77280" y="46856"/>
                  </a:lnTo>
                  <a:close/>
                </a:path>
              </a:pathLst>
            </a:custGeom>
            <a:solidFill>
              <a:srgbClr val="FF2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6"/>
            <p:cNvSpPr/>
            <p:nvPr/>
          </p:nvSpPr>
          <p:spPr>
            <a:xfrm>
              <a:off x="6945045" y="2111097"/>
              <a:ext cx="407601" cy="1168166"/>
            </a:xfrm>
            <a:custGeom>
              <a:avLst/>
              <a:gdLst/>
              <a:ahLst/>
              <a:cxnLst/>
              <a:rect l="l" t="t" r="r" b="b"/>
              <a:pathLst>
                <a:path w="659130" h="1661160">
                  <a:moveTo>
                    <a:pt x="659040" y="1660909"/>
                  </a:moveTo>
                  <a:lnTo>
                    <a:pt x="0" y="0"/>
                  </a:lnTo>
                </a:path>
              </a:pathLst>
            </a:custGeom>
            <a:ln w="25399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010535" y="2988995"/>
            <a:ext cx="4336259" cy="3042908"/>
            <a:chOff x="4283968" y="2060848"/>
            <a:chExt cx="4336259" cy="3042908"/>
          </a:xfrm>
        </p:grpSpPr>
        <p:sp>
          <p:nvSpPr>
            <p:cNvPr id="63" name="object 59"/>
            <p:cNvSpPr/>
            <p:nvPr/>
          </p:nvSpPr>
          <p:spPr>
            <a:xfrm>
              <a:off x="4295784" y="4473732"/>
              <a:ext cx="4324442" cy="630024"/>
            </a:xfrm>
            <a:prstGeom prst="rect">
              <a:avLst/>
            </a:prstGeom>
            <a:blipFill>
              <a:blip r:embed="rId1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0"/>
            <p:cNvSpPr/>
            <p:nvPr/>
          </p:nvSpPr>
          <p:spPr>
            <a:xfrm>
              <a:off x="4295784" y="3903534"/>
              <a:ext cx="4324442" cy="630024"/>
            </a:xfrm>
            <a:prstGeom prst="rect">
              <a:avLst/>
            </a:prstGeom>
            <a:blipFill>
              <a:blip r:embed="rId1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1"/>
            <p:cNvSpPr/>
            <p:nvPr/>
          </p:nvSpPr>
          <p:spPr>
            <a:xfrm>
              <a:off x="4295784" y="3333335"/>
              <a:ext cx="4324442" cy="630024"/>
            </a:xfrm>
            <a:prstGeom prst="rect">
              <a:avLst/>
            </a:prstGeom>
            <a:blipFill>
              <a:blip r:embed="rId1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2"/>
            <p:cNvSpPr/>
            <p:nvPr/>
          </p:nvSpPr>
          <p:spPr>
            <a:xfrm>
              <a:off x="4291421" y="2763137"/>
              <a:ext cx="4328806" cy="630024"/>
            </a:xfrm>
            <a:prstGeom prst="rect">
              <a:avLst/>
            </a:prstGeom>
            <a:blipFill>
              <a:blip r:embed="rId2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5"/>
            <p:cNvSpPr txBox="1"/>
            <p:nvPr/>
          </p:nvSpPr>
          <p:spPr>
            <a:xfrm>
              <a:off x="4474605" y="4704553"/>
              <a:ext cx="88900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397"/>
              <a:r>
                <a:rPr sz="800" spc="-9" dirty="0">
                  <a:latin typeface="Arial"/>
                  <a:cs typeface="Arial"/>
                </a:rPr>
                <a:t>X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68" name="object 66"/>
            <p:cNvSpPr txBox="1"/>
            <p:nvPr/>
          </p:nvSpPr>
          <p:spPr>
            <a:xfrm>
              <a:off x="4474605" y="4104177"/>
              <a:ext cx="94095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397"/>
              <a:r>
                <a:rPr sz="800" dirty="0">
                  <a:latin typeface="Arial"/>
                  <a:cs typeface="Arial"/>
                </a:rPr>
                <a:t>D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69" name="object 67"/>
            <p:cNvSpPr txBox="1"/>
            <p:nvPr/>
          </p:nvSpPr>
          <p:spPr>
            <a:xfrm>
              <a:off x="4474605" y="3503802"/>
              <a:ext cx="94095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397"/>
              <a:r>
                <a:rPr sz="800" dirty="0">
                  <a:latin typeface="Arial"/>
                  <a:cs typeface="Arial"/>
                </a:rPr>
                <a:t>C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70" name="object 68"/>
            <p:cNvSpPr txBox="1"/>
            <p:nvPr/>
          </p:nvSpPr>
          <p:spPr>
            <a:xfrm>
              <a:off x="4474605" y="3008783"/>
              <a:ext cx="88900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397"/>
              <a:r>
                <a:rPr sz="800" spc="-9" dirty="0">
                  <a:latin typeface="Arial"/>
                  <a:cs typeface="Arial"/>
                </a:rPr>
                <a:t>B</a:t>
              </a:r>
              <a:endParaRPr sz="800" dirty="0">
                <a:latin typeface="Arial"/>
                <a:cs typeface="Arial"/>
              </a:endParaRPr>
            </a:p>
          </p:txBody>
        </p:sp>
        <p:sp>
          <p:nvSpPr>
            <p:cNvPr id="71" name="object 63"/>
            <p:cNvSpPr/>
            <p:nvPr/>
          </p:nvSpPr>
          <p:spPr>
            <a:xfrm>
              <a:off x="4283968" y="2060848"/>
              <a:ext cx="4320480" cy="714027"/>
            </a:xfrm>
            <a:prstGeom prst="rect">
              <a:avLst/>
            </a:prstGeom>
            <a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68"/>
            <p:cNvSpPr txBox="1"/>
            <p:nvPr/>
          </p:nvSpPr>
          <p:spPr>
            <a:xfrm>
              <a:off x="4483100" y="2441793"/>
              <a:ext cx="88900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397"/>
              <a:r>
                <a:rPr lang="sv-SE" sz="800" spc="-9" dirty="0">
                  <a:latin typeface="Arial"/>
                  <a:cs typeface="Arial"/>
                </a:rPr>
                <a:t>A</a:t>
              </a:r>
              <a:endParaRPr sz="800" dirty="0">
                <a:latin typeface="Arial"/>
                <a:cs typeface="Arial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6054117" y="2335828"/>
            <a:ext cx="2686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VPOL Dipole </a:t>
            </a:r>
            <a:r>
              <a:rPr lang="en-US" sz="1600" dirty="0" err="1" smtClean="0">
                <a:solidFill>
                  <a:srgbClr val="FF0000"/>
                </a:solidFill>
              </a:rPr>
              <a:t>pulser</a:t>
            </a:r>
            <a:r>
              <a:rPr lang="en-US" sz="1600" dirty="0" smtClean="0">
                <a:solidFill>
                  <a:srgbClr val="FF0000"/>
                </a:solidFill>
              </a:rPr>
              <a:t> buried at 20 m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452470" y="3936930"/>
            <a:ext cx="3795892" cy="2925484"/>
            <a:chOff x="831386" y="3672787"/>
            <a:chExt cx="3888243" cy="2980004"/>
          </a:xfrm>
        </p:grpSpPr>
        <p:sp>
          <p:nvSpPr>
            <p:cNvPr id="76" name="object 2"/>
            <p:cNvSpPr/>
            <p:nvPr/>
          </p:nvSpPr>
          <p:spPr>
            <a:xfrm>
              <a:off x="831386" y="3672787"/>
              <a:ext cx="3888243" cy="298000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12"/>
            <p:cNvSpPr txBox="1"/>
            <p:nvPr/>
          </p:nvSpPr>
          <p:spPr>
            <a:xfrm>
              <a:off x="1306841" y="4005317"/>
              <a:ext cx="848591" cy="7386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397"/>
              <a:r>
                <a:rPr lang="en-US" sz="1600" spc="-4" dirty="0" smtClean="0">
                  <a:solidFill>
                    <a:srgbClr val="FF0000"/>
                  </a:solidFill>
                  <a:latin typeface="Calibri"/>
                  <a:cs typeface="Calibri"/>
                </a:rPr>
                <a:t>S. Pole/</a:t>
              </a:r>
            </a:p>
            <a:p>
              <a:pPr marL="11397"/>
              <a:r>
                <a:rPr lang="en-US" sz="1600" spc="-4" dirty="0" smtClean="0">
                  <a:solidFill>
                    <a:srgbClr val="FF0000"/>
                  </a:solidFill>
                  <a:latin typeface="Calibri"/>
                  <a:cs typeface="Calibri"/>
                </a:rPr>
                <a:t>RICE/</a:t>
              </a:r>
            </a:p>
            <a:p>
              <a:pPr marL="11397"/>
              <a:r>
                <a:rPr sz="1600" spc="-4" dirty="0" smtClean="0">
                  <a:solidFill>
                    <a:srgbClr val="FF0000"/>
                  </a:solidFill>
                  <a:latin typeface="Calibri"/>
                  <a:cs typeface="Calibri"/>
                </a:rPr>
                <a:t>D</a:t>
              </a:r>
              <a:r>
                <a:rPr sz="1600" dirty="0">
                  <a:solidFill>
                    <a:srgbClr val="FF0000"/>
                  </a:solidFill>
                  <a:latin typeface="Calibri"/>
                  <a:cs typeface="Calibri"/>
                </a:rPr>
                <a:t>. Besson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479549" y="6031092"/>
              <a:ext cx="2017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800" b="1" dirty="0" smtClean="0">
                  <a:solidFill>
                    <a:srgbClr val="FF0000"/>
                  </a:solidFill>
                  <a:cs typeface="Calibri"/>
                </a:rPr>
                <a:t>L</a:t>
              </a:r>
              <a:r>
                <a:rPr lang="sv-SE" sz="1800" b="1" spc="141" baseline="-20833" dirty="0" smtClean="0">
                  <a:solidFill>
                    <a:srgbClr val="FF0000"/>
                  </a:solidFill>
                  <a:cs typeface="Calibri"/>
                </a:rPr>
                <a:t>atten</a:t>
              </a:r>
              <a:r>
                <a:rPr lang="sv-SE" sz="1800" b="1" spc="-9" dirty="0" smtClean="0">
                  <a:solidFill>
                    <a:srgbClr val="FF0000"/>
                  </a:solidFill>
                  <a:cs typeface="Calibri"/>
                </a:rPr>
                <a:t>=508±114 m</a:t>
              </a:r>
              <a:endParaRPr lang="sv-SE" sz="1800" b="1" dirty="0">
                <a:solidFill>
                  <a:srgbClr val="FF0000"/>
                </a:solidFill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216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-124046"/>
            <a:ext cx="8305800" cy="1143000"/>
          </a:xfrm>
        </p:spPr>
        <p:txBody>
          <a:bodyPr/>
          <a:lstStyle/>
          <a:p>
            <a:r>
              <a:rPr lang="en-US" sz="4000" dirty="0" smtClean="0"/>
              <a:t>Antenna Tradeoffs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99" y="894907"/>
            <a:ext cx="3799367" cy="4114800"/>
          </a:xfrm>
        </p:spPr>
        <p:txBody>
          <a:bodyPr/>
          <a:lstStyle/>
          <a:p>
            <a:r>
              <a:rPr lang="en-US" sz="2400" b="1" dirty="0" smtClean="0"/>
              <a:t>Surface</a:t>
            </a:r>
          </a:p>
          <a:p>
            <a:r>
              <a:rPr lang="en-US" sz="2400" dirty="0" smtClean="0"/>
              <a:t>VPOL+HPOL</a:t>
            </a:r>
          </a:p>
          <a:p>
            <a:r>
              <a:rPr lang="en-US" sz="2400" dirty="0" smtClean="0"/>
              <a:t>Many choices, including with gain</a:t>
            </a:r>
          </a:p>
          <a:p>
            <a:r>
              <a:rPr lang="en-US" sz="2400" dirty="0" smtClean="0"/>
              <a:t>Simpler design</a:t>
            </a:r>
          </a:p>
          <a:p>
            <a:r>
              <a:rPr lang="en-US" sz="2400" dirty="0" smtClean="0"/>
              <a:t>Limited field of view, unless channeling is highly efficient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3586" y="894907"/>
            <a:ext cx="2971800" cy="4114800"/>
          </a:xfrm>
        </p:spPr>
        <p:txBody>
          <a:bodyPr/>
          <a:lstStyle/>
          <a:p>
            <a:r>
              <a:rPr lang="en-US" sz="2400" b="1" dirty="0" smtClean="0"/>
              <a:t>Buried</a:t>
            </a:r>
          </a:p>
          <a:p>
            <a:r>
              <a:rPr lang="en-US" sz="2400" dirty="0" smtClean="0"/>
              <a:t>Mostly VPOL</a:t>
            </a:r>
          </a:p>
          <a:p>
            <a:pPr lvl="1"/>
            <a:r>
              <a:rPr lang="en-US" sz="2000" dirty="0" smtClean="0"/>
              <a:t>Must fit in small hole</a:t>
            </a:r>
          </a:p>
          <a:p>
            <a:r>
              <a:rPr lang="en-US" sz="2400" dirty="0" smtClean="0"/>
              <a:t>Full field of view</a:t>
            </a:r>
            <a:endParaRPr lang="en-US" sz="2400" dirty="0"/>
          </a:p>
        </p:txBody>
      </p:sp>
      <p:pic>
        <p:nvPicPr>
          <p:cNvPr id="2050" name="Picture 2" descr="mage result for ARIANNA antenna neutrino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0611" y="3372293"/>
            <a:ext cx="2913321" cy="327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413" y="505047"/>
            <a:ext cx="1534094" cy="501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2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433" y="0"/>
            <a:ext cx="8305800" cy="1143000"/>
          </a:xfrm>
        </p:spPr>
        <p:txBody>
          <a:bodyPr/>
          <a:lstStyle/>
          <a:p>
            <a:r>
              <a:rPr lang="en-US" sz="4000" dirty="0" smtClean="0"/>
              <a:t>Ice Comparison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5433" y="844714"/>
            <a:ext cx="2971800" cy="4114800"/>
          </a:xfrm>
        </p:spPr>
        <p:txBody>
          <a:bodyPr/>
          <a:lstStyle/>
          <a:p>
            <a:r>
              <a:rPr lang="en-US" sz="2400" dirty="0" smtClean="0"/>
              <a:t>Moore’s Bay</a:t>
            </a:r>
          </a:p>
          <a:p>
            <a:pPr lvl="1"/>
            <a:r>
              <a:rPr lang="en-US" sz="2000" dirty="0" smtClean="0"/>
              <a:t>Ice is warmer</a:t>
            </a:r>
          </a:p>
          <a:p>
            <a:pPr lvl="1"/>
            <a:r>
              <a:rPr lang="en-US" sz="2000" dirty="0" smtClean="0"/>
              <a:t>Measured by reflecting signals off bottom</a:t>
            </a:r>
          </a:p>
          <a:p>
            <a:r>
              <a:rPr lang="en-US" sz="2400" dirty="0" smtClean="0"/>
              <a:t>&lt;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dirty="0" smtClean="0"/>
              <a:t>&gt; ~ 400 m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5858" y="844714"/>
            <a:ext cx="4395375" cy="4114800"/>
          </a:xfrm>
        </p:spPr>
        <p:txBody>
          <a:bodyPr/>
          <a:lstStyle/>
          <a:p>
            <a:r>
              <a:rPr lang="en-US" sz="2400" dirty="0" smtClean="0"/>
              <a:t>South Pole</a:t>
            </a:r>
          </a:p>
          <a:p>
            <a:pPr lvl="1"/>
            <a:r>
              <a:rPr lang="en-US" sz="2000" dirty="0" smtClean="0"/>
              <a:t>Ice is colder</a:t>
            </a:r>
          </a:p>
          <a:p>
            <a:pPr lvl="1"/>
            <a:r>
              <a:rPr lang="en-US" sz="2000" dirty="0" smtClean="0"/>
              <a:t>Measured w/ buried transmitter</a:t>
            </a:r>
          </a:p>
          <a:p>
            <a:r>
              <a:rPr lang="en-US" sz="2400" dirty="0" smtClean="0"/>
              <a:t>&lt;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dirty="0" smtClean="0"/>
              <a:t>&gt; ~ 820 m</a:t>
            </a:r>
          </a:p>
          <a:p>
            <a:pPr lvl="1"/>
            <a:r>
              <a:rPr lang="en-US" sz="2000" dirty="0" smtClean="0"/>
              <a:t>Better near surface</a:t>
            </a:r>
          </a:p>
          <a:p>
            <a:pPr lvl="1"/>
            <a:r>
              <a:rPr lang="en-US" sz="2000" dirty="0" smtClean="0"/>
              <a:t>Big advantage for higher </a:t>
            </a:r>
            <a:r>
              <a:rPr lang="en-US" sz="2000" dirty="0" err="1" smtClean="0"/>
              <a:t>E</a:t>
            </a:r>
            <a:r>
              <a:rPr lang="en-US" sz="2000" baseline="-25000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endParaRPr lang="en-US" sz="2000" baseline="-25000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2" y="3428932"/>
            <a:ext cx="4387112" cy="2781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4520" y="5169794"/>
            <a:ext cx="160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Moore’s Bay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289" y="3581315"/>
            <a:ext cx="3405659" cy="32137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2464" y="6210253"/>
            <a:ext cx="5493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ARIANNA: S Barwick et al., J. </a:t>
            </a:r>
            <a:r>
              <a:rPr lang="en-US" sz="1600" dirty="0" err="1" smtClean="0">
                <a:solidFill>
                  <a:schemeClr val="bg2"/>
                </a:solidFill>
              </a:rPr>
              <a:t>Glaciol</a:t>
            </a:r>
            <a:r>
              <a:rPr lang="en-US" sz="1600" dirty="0" smtClean="0">
                <a:solidFill>
                  <a:schemeClr val="bg2"/>
                </a:solidFill>
              </a:rPr>
              <a:t>. 61, 227 (2015)        </a:t>
            </a:r>
          </a:p>
          <a:p>
            <a:r>
              <a:rPr lang="en-US" sz="1600" dirty="0" smtClean="0">
                <a:solidFill>
                  <a:schemeClr val="bg2"/>
                </a:solidFill>
              </a:rPr>
              <a:t>ARA: P. Allison et al., </a:t>
            </a:r>
            <a:r>
              <a:rPr lang="en-US" sz="1600" dirty="0" err="1" smtClean="0">
                <a:solidFill>
                  <a:schemeClr val="bg2"/>
                </a:solidFill>
              </a:rPr>
              <a:t>Astropart</a:t>
            </a:r>
            <a:r>
              <a:rPr lang="en-US" sz="1600" dirty="0" smtClean="0">
                <a:solidFill>
                  <a:schemeClr val="bg2"/>
                </a:solidFill>
              </a:rPr>
              <a:t>. Phys. 35, 457 (2012) 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4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650" y="1444762"/>
            <a:ext cx="4526296" cy="4488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034"/>
            <a:ext cx="8305800" cy="1143000"/>
          </a:xfrm>
        </p:spPr>
        <p:txBody>
          <a:bodyPr/>
          <a:lstStyle/>
          <a:p>
            <a:r>
              <a:rPr lang="en-US" dirty="0" smtClean="0"/>
              <a:t>Interferometric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3431"/>
            <a:ext cx="5826642" cy="6080895"/>
          </a:xfrm>
        </p:spPr>
        <p:txBody>
          <a:bodyPr/>
          <a:lstStyle/>
          <a:p>
            <a:r>
              <a:rPr lang="en-US" dirty="0" smtClean="0"/>
              <a:t>With interferometric techniques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Signal ~</a:t>
            </a:r>
            <a:r>
              <a:rPr lang="en-US" dirty="0" err="1" smtClean="0"/>
              <a:t>N</a:t>
            </a:r>
            <a:r>
              <a:rPr lang="en-US" baseline="-25000" dirty="0" err="1" smtClean="0"/>
              <a:t>ant</a:t>
            </a:r>
            <a:r>
              <a:rPr lang="en-US" baseline="-25000" dirty="0" smtClean="0"/>
              <a:t>.</a:t>
            </a:r>
            <a:endParaRPr lang="en-US" baseline="-25000" dirty="0"/>
          </a:p>
          <a:p>
            <a:pPr lvl="1"/>
            <a:r>
              <a:rPr lang="en-US" dirty="0" smtClean="0"/>
              <a:t>Noise</a:t>
            </a:r>
            <a:r>
              <a:rPr lang="en-US" dirty="0"/>
              <a:t> ~ √</a:t>
            </a:r>
            <a:r>
              <a:rPr lang="en-US" dirty="0" err="1" smtClean="0"/>
              <a:t>N</a:t>
            </a:r>
            <a:r>
              <a:rPr lang="en-US" baseline="-25000" dirty="0" err="1" smtClean="0"/>
              <a:t>ant</a:t>
            </a:r>
            <a:r>
              <a:rPr lang="en-US" baseline="-25000" dirty="0" smtClean="0"/>
              <a:t>.</a:t>
            </a:r>
          </a:p>
          <a:p>
            <a:pPr lvl="1"/>
            <a:r>
              <a:rPr lang="en-US" dirty="0" smtClean="0"/>
              <a:t>Threshold scales ~ 1/</a:t>
            </a:r>
            <a:r>
              <a:rPr lang="en-US" dirty="0"/>
              <a:t>√</a:t>
            </a:r>
            <a:r>
              <a:rPr lang="en-US" dirty="0" err="1" smtClean="0"/>
              <a:t>N</a:t>
            </a:r>
            <a:r>
              <a:rPr lang="en-US" baseline="-25000" dirty="0" err="1" smtClean="0"/>
              <a:t>ant</a:t>
            </a:r>
            <a:r>
              <a:rPr lang="en-US" baseline="-25000" dirty="0" smtClean="0"/>
              <a:t>.</a:t>
            </a:r>
          </a:p>
          <a:p>
            <a:r>
              <a:rPr lang="en-US" dirty="0"/>
              <a:t>B</a:t>
            </a:r>
            <a:r>
              <a:rPr lang="en-US" dirty="0" smtClean="0"/>
              <a:t>eam-former needs N</a:t>
            </a:r>
            <a:r>
              <a:rPr lang="en-US" baseline="-25000" dirty="0" smtClean="0"/>
              <a:t>ant.</a:t>
            </a:r>
            <a:r>
              <a:rPr lang="en-US" baseline="30000" dirty="0" smtClean="0"/>
              <a:t>2</a:t>
            </a:r>
            <a:r>
              <a:rPr lang="en-US" dirty="0" smtClean="0"/>
              <a:t>         elements to cover all                directions</a:t>
            </a:r>
          </a:p>
          <a:p>
            <a:pPr lvl="1"/>
            <a:r>
              <a:rPr lang="en-US" dirty="0" smtClean="0"/>
              <a:t>Complicates trigger</a:t>
            </a:r>
          </a:p>
          <a:p>
            <a:pPr lvl="2"/>
            <a:r>
              <a:rPr lang="en-US" dirty="0" smtClean="0"/>
              <a:t>Power</a:t>
            </a:r>
          </a:p>
          <a:p>
            <a:r>
              <a:rPr lang="en-US" dirty="0" smtClean="0"/>
              <a:t>4-antenna system tested in Greenland</a:t>
            </a:r>
          </a:p>
          <a:p>
            <a:r>
              <a:rPr lang="en-US" dirty="0" smtClean="0"/>
              <a:t>ARA tests planned this Austral summer</a:t>
            </a:r>
          </a:p>
          <a:p>
            <a:r>
              <a:rPr lang="en-US" dirty="0" smtClean="0"/>
              <a:t>‘</a:t>
            </a:r>
            <a:r>
              <a:rPr lang="en-US" dirty="0"/>
              <a:t>F</a:t>
            </a:r>
            <a:r>
              <a:rPr lang="en-US" dirty="0" smtClean="0"/>
              <a:t>actor of several’ threshold</a:t>
            </a:r>
            <a:r>
              <a:rPr lang="en-US" dirty="0"/>
              <a:t> </a:t>
            </a:r>
            <a:r>
              <a:rPr lang="en-US" dirty="0" smtClean="0"/>
              <a:t>reduction</a:t>
            </a:r>
          </a:p>
          <a:p>
            <a:pPr lvl="1"/>
            <a:r>
              <a:rPr lang="en-US" dirty="0" smtClean="0"/>
              <a:t>Attractive for studies of </a:t>
            </a:r>
            <a:r>
              <a:rPr lang="en-US" dirty="0" err="1" smtClean="0"/>
              <a:t>Icecube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 flux</a:t>
            </a:r>
            <a:endParaRPr lang="en-US" dirty="0"/>
          </a:p>
          <a:p>
            <a:pPr lvl="1"/>
            <a:endParaRPr lang="en-US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6334218" y="6325528"/>
            <a:ext cx="1137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A. </a:t>
            </a:r>
            <a:r>
              <a:rPr lang="en-US" sz="1600" dirty="0" err="1" smtClean="0">
                <a:solidFill>
                  <a:schemeClr val="bg2"/>
                </a:solidFill>
              </a:rPr>
              <a:t>Vieregg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7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484" y="521482"/>
            <a:ext cx="3883252" cy="2625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065" y="0"/>
            <a:ext cx="8305800" cy="1143000"/>
          </a:xfrm>
        </p:spPr>
        <p:txBody>
          <a:bodyPr/>
          <a:lstStyle/>
          <a:p>
            <a:r>
              <a:rPr lang="en-US" dirty="0" smtClean="0"/>
              <a:t>Other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9340"/>
            <a:ext cx="6096000" cy="6028660"/>
          </a:xfrm>
        </p:spPr>
        <p:txBody>
          <a:bodyPr/>
          <a:lstStyle/>
          <a:p>
            <a:r>
              <a:rPr lang="en-US" dirty="0" smtClean="0"/>
              <a:t>In EVA (</a:t>
            </a:r>
            <a:r>
              <a:rPr lang="en-US" dirty="0" err="1" smtClean="0"/>
              <a:t>Exavolt</a:t>
            </a:r>
            <a:r>
              <a:rPr lang="en-US" dirty="0" smtClean="0"/>
              <a:t> antenna), part of the surface of an 115 m diameter balloon would serve as a radio reflector</a:t>
            </a:r>
          </a:p>
          <a:p>
            <a:pPr lvl="1"/>
            <a:r>
              <a:rPr lang="en-US" dirty="0" smtClean="0"/>
              <a:t>Large area -&gt; 10</a:t>
            </a:r>
            <a:r>
              <a:rPr lang="en-US" baseline="30000" dirty="0" smtClean="0"/>
              <a:t>17</a:t>
            </a:r>
            <a:r>
              <a:rPr lang="en-US" dirty="0" smtClean="0"/>
              <a:t> eV threshold</a:t>
            </a:r>
          </a:p>
          <a:p>
            <a:pPr lvl="1"/>
            <a:r>
              <a:rPr lang="en-US" dirty="0" smtClean="0"/>
              <a:t>1/20 scale model built &amp; being tested</a:t>
            </a:r>
          </a:p>
          <a:p>
            <a:r>
              <a:rPr lang="en-US" dirty="0" smtClean="0"/>
              <a:t>Multiple groups are considering experiments to look for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 err="1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dirty="0" smtClean="0"/>
              <a:t> interactions in mountains (or shallow Earth)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t </a:t>
            </a:r>
            <a:r>
              <a:rPr lang="en-US" dirty="0" smtClean="0"/>
              <a:t>emerges and then decays.</a:t>
            </a:r>
          </a:p>
          <a:p>
            <a:pPr lvl="1"/>
            <a:r>
              <a:rPr lang="en-US" dirty="0" smtClean="0"/>
              <a:t>Optical methods for 10</a:t>
            </a:r>
            <a:r>
              <a:rPr lang="en-US" baseline="30000" dirty="0" smtClean="0"/>
              <a:t>15-17</a:t>
            </a:r>
            <a:r>
              <a:rPr lang="en-US" dirty="0" smtClean="0"/>
              <a:t> eV</a:t>
            </a:r>
          </a:p>
          <a:p>
            <a:pPr lvl="1"/>
            <a:r>
              <a:rPr lang="en-US" dirty="0" smtClean="0"/>
              <a:t>Radio at higher energy</a:t>
            </a:r>
          </a:p>
          <a:p>
            <a:pPr lvl="2"/>
            <a:r>
              <a:rPr lang="en-US" dirty="0" smtClean="0"/>
              <a:t>Chinese 21 cm array (right)</a:t>
            </a:r>
          </a:p>
          <a:p>
            <a:pPr lvl="2"/>
            <a:r>
              <a:rPr lang="en-US" dirty="0" smtClean="0"/>
              <a:t>TAROGEE (Taiwan)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564" y="3976578"/>
            <a:ext cx="3583720" cy="271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7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535" y="0"/>
            <a:ext cx="8305800" cy="1143000"/>
          </a:xfrm>
        </p:spPr>
        <p:txBody>
          <a:bodyPr/>
          <a:lstStyle/>
          <a:p>
            <a:r>
              <a:rPr lang="en-US" dirty="0" smtClean="0"/>
              <a:t>Whither radio?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752" y="1143000"/>
            <a:ext cx="8511365" cy="4114800"/>
          </a:xfrm>
        </p:spPr>
        <p:txBody>
          <a:bodyPr/>
          <a:lstStyle/>
          <a:p>
            <a:r>
              <a:rPr lang="en-US" dirty="0" smtClean="0"/>
              <a:t>There is </a:t>
            </a:r>
            <a:r>
              <a:rPr lang="en-US" dirty="0" smtClean="0"/>
              <a:t>a strong physics case and much </a:t>
            </a:r>
            <a:r>
              <a:rPr lang="en-US" dirty="0" smtClean="0"/>
              <a:t>interest in a large radio array.  One should be built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Non-detection of GZK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 would also be very interesting.</a:t>
            </a:r>
            <a:endParaRPr lang="en-US" dirty="0" smtClean="0"/>
          </a:p>
          <a:p>
            <a:r>
              <a:rPr lang="en-US" dirty="0"/>
              <a:t>Both ARA and ARIANNA are modular. Performance scales </a:t>
            </a:r>
            <a:r>
              <a:rPr lang="en-US" dirty="0" smtClean="0"/>
              <a:t>fairly directly </a:t>
            </a:r>
            <a:r>
              <a:rPr lang="en-US" dirty="0"/>
              <a:t>with </a:t>
            </a:r>
            <a:r>
              <a:rPr lang="en-US" dirty="0" smtClean="0"/>
              <a:t>$$$</a:t>
            </a:r>
          </a:p>
          <a:p>
            <a:pPr lvl="1"/>
            <a:r>
              <a:rPr lang="en-US" dirty="0" smtClean="0"/>
              <a:t>So, no performance projection comparisons</a:t>
            </a:r>
            <a:endParaRPr lang="en-US" dirty="0"/>
          </a:p>
          <a:p>
            <a:r>
              <a:rPr lang="en-US" dirty="0" smtClean="0"/>
              <a:t>We want </a:t>
            </a:r>
            <a:r>
              <a:rPr lang="en-US" dirty="0"/>
              <a:t>to maximize physics/cost</a:t>
            </a:r>
          </a:p>
          <a:p>
            <a:pPr lvl="1"/>
            <a:r>
              <a:rPr lang="en-US" dirty="0"/>
              <a:t>Logistics are a main component of cost</a:t>
            </a:r>
          </a:p>
          <a:p>
            <a:pPr lvl="1"/>
            <a:r>
              <a:rPr lang="en-US" dirty="0"/>
              <a:t>I don’t know which has a better overall ratio</a:t>
            </a:r>
          </a:p>
          <a:p>
            <a:r>
              <a:rPr lang="en-US" dirty="0" smtClean="0"/>
              <a:t>ARA and ARIANNA have many differences.  We </a:t>
            </a:r>
            <a:r>
              <a:rPr lang="en-US" dirty="0"/>
              <a:t>should mix &amp; match to </a:t>
            </a:r>
            <a:r>
              <a:rPr lang="en-US" dirty="0" smtClean="0"/>
              <a:t>use </a:t>
            </a:r>
            <a:r>
              <a:rPr lang="en-US" dirty="0"/>
              <a:t>the best </a:t>
            </a:r>
            <a:r>
              <a:rPr lang="en-US" dirty="0" smtClean="0"/>
              <a:t>site &amp; design ideas.</a:t>
            </a:r>
          </a:p>
          <a:p>
            <a:pPr lvl="1"/>
            <a:r>
              <a:rPr lang="en-US" dirty="0" smtClean="0"/>
              <a:t>This future radio effort might be part of IceCube Gen2</a:t>
            </a:r>
          </a:p>
          <a:p>
            <a:r>
              <a:rPr lang="en-US" dirty="0" smtClean="0"/>
              <a:t>A large array might cost in the $10-25 M 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29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065" y="-85060"/>
            <a:ext cx="83058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97" y="930348"/>
            <a:ext cx="8817935" cy="5454503"/>
          </a:xfrm>
        </p:spPr>
        <p:txBody>
          <a:bodyPr/>
          <a:lstStyle/>
          <a:p>
            <a:r>
              <a:rPr lang="en-US" altLang="en-US" dirty="0"/>
              <a:t>GZK neutrinos are  a guaranteed* </a:t>
            </a:r>
            <a:r>
              <a:rPr lang="en-US" altLang="en-US" dirty="0" smtClean="0"/>
              <a:t>(if UHECR are </a:t>
            </a:r>
            <a:r>
              <a:rPr lang="en-US" altLang="en-US" dirty="0"/>
              <a:t>mostly protons), but as-yet unseen source of UHE neutrinos.  A ~ 100 km</a:t>
            </a:r>
            <a:r>
              <a:rPr lang="en-US" altLang="en-US" baseline="30000" dirty="0"/>
              <a:t>3</a:t>
            </a:r>
            <a:r>
              <a:rPr lang="en-US" altLang="en-US" dirty="0"/>
              <a:t> detector </a:t>
            </a:r>
            <a:r>
              <a:rPr lang="en-US" altLang="en-US" dirty="0" smtClean="0"/>
              <a:t>should </a:t>
            </a:r>
            <a:r>
              <a:rPr lang="en-US" altLang="en-US" dirty="0"/>
              <a:t>observe GZK </a:t>
            </a:r>
            <a:r>
              <a:rPr lang="en-US" altLang="en-US" dirty="0">
                <a:latin typeface="Symbol" charset="2"/>
                <a:ea typeface="Symbol" charset="2"/>
                <a:cs typeface="Symbol" charset="2"/>
              </a:rPr>
              <a:t>n </a:t>
            </a:r>
            <a:endParaRPr lang="en-US" altLang="en-US" dirty="0" smtClean="0">
              <a:latin typeface="Symbol" charset="2"/>
              <a:ea typeface="Symbol" charset="2"/>
              <a:cs typeface="Symbol" charset="2"/>
            </a:endParaRPr>
          </a:p>
          <a:p>
            <a:r>
              <a:rPr lang="en-US" dirty="0" smtClean="0"/>
              <a:t>Over the past ~ decade, radio-detection of neutrinos has become an accepted technique.</a:t>
            </a:r>
          </a:p>
          <a:p>
            <a:r>
              <a:rPr lang="en-US" dirty="0" smtClean="0"/>
              <a:t>Radio-telescopes searching for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 interactions in the Moon have set limits on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 flux for E &gt; (&gt;&gt;) 10</a:t>
            </a:r>
            <a:r>
              <a:rPr lang="en-US" baseline="30000" dirty="0" smtClean="0"/>
              <a:t>20</a:t>
            </a:r>
            <a:r>
              <a:rPr lang="en-US" dirty="0" smtClean="0"/>
              <a:t> eV.</a:t>
            </a:r>
          </a:p>
          <a:p>
            <a:r>
              <a:rPr lang="en-US" dirty="0" smtClean="0"/>
              <a:t>The ANITA balloon experiment has put limits on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 with energies above ~ 10</a:t>
            </a:r>
            <a:r>
              <a:rPr lang="en-US" baseline="30000" dirty="0" smtClean="0"/>
              <a:t>19</a:t>
            </a:r>
            <a:r>
              <a:rPr lang="en-US" dirty="0" smtClean="0"/>
              <a:t> eV. </a:t>
            </a:r>
          </a:p>
          <a:p>
            <a:r>
              <a:rPr lang="en-US" dirty="0" smtClean="0"/>
              <a:t>Next-generation experiments are focusing on arrays of embedded antennas, leading to a threshold of order 10</a:t>
            </a:r>
            <a:r>
              <a:rPr lang="en-US" baseline="30000" dirty="0" smtClean="0"/>
              <a:t>17</a:t>
            </a:r>
            <a:r>
              <a:rPr lang="en-US" dirty="0" smtClean="0"/>
              <a:t> eV.</a:t>
            </a:r>
          </a:p>
          <a:p>
            <a:pPr lvl="1"/>
            <a:r>
              <a:rPr lang="en-US" dirty="0" smtClean="0"/>
              <a:t>These experiments will either see GZK neutrinos, or rule out models with significant UHECR proton content. They will also probe the IceCube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 flux at higher energies.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24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-2084500" y="-8464"/>
            <a:ext cx="8305800" cy="1143000"/>
          </a:xfrm>
        </p:spPr>
        <p:txBody>
          <a:bodyPr/>
          <a:lstStyle/>
          <a:p>
            <a:r>
              <a:rPr lang="en-US" sz="3200" dirty="0" smtClean="0"/>
              <a:t>Thank you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524" y="709077"/>
            <a:ext cx="3580328" cy="280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7328" y="181482"/>
            <a:ext cx="4155022" cy="312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936" y="3607169"/>
            <a:ext cx="2338134" cy="312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239" y="4632154"/>
            <a:ext cx="4188123" cy="194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5072277" y="3607169"/>
            <a:ext cx="324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Any questions?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7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Backup Slides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9203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36"/>
          <p:cNvGrpSpPr>
            <a:grpSpLocks/>
          </p:cNvGrpSpPr>
          <p:nvPr/>
        </p:nvGrpSpPr>
        <p:grpSpPr bwMode="auto">
          <a:xfrm>
            <a:off x="5718412" y="776377"/>
            <a:ext cx="3440802" cy="3400787"/>
            <a:chOff x="5467350" y="724120"/>
            <a:chExt cx="3543300" cy="3287493"/>
          </a:xfrm>
        </p:grpSpPr>
        <p:pic>
          <p:nvPicPr>
            <p:cNvPr id="5153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7350" y="1290638"/>
              <a:ext cx="3543300" cy="2720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54" name="Line 15"/>
            <p:cNvSpPr>
              <a:spLocks noChangeShapeType="1"/>
            </p:cNvSpPr>
            <p:nvPr/>
          </p:nvSpPr>
          <p:spPr bwMode="auto">
            <a:xfrm flipH="1">
              <a:off x="7962900" y="1187450"/>
              <a:ext cx="9525" cy="666750"/>
            </a:xfrm>
            <a:prstGeom prst="line">
              <a:avLst/>
            </a:prstGeom>
            <a:noFill/>
            <a:ln w="19050" cap="sq">
              <a:solidFill>
                <a:srgbClr val="80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Line 16"/>
            <p:cNvSpPr>
              <a:spLocks noChangeShapeType="1"/>
            </p:cNvSpPr>
            <p:nvPr/>
          </p:nvSpPr>
          <p:spPr bwMode="auto">
            <a:xfrm>
              <a:off x="6943726" y="1387445"/>
              <a:ext cx="428625" cy="619155"/>
            </a:xfrm>
            <a:prstGeom prst="line">
              <a:avLst/>
            </a:prstGeom>
            <a:noFill/>
            <a:ln w="19050" cap="sq">
              <a:solidFill>
                <a:srgbClr val="0000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6" name="Text Box 19"/>
            <p:cNvSpPr txBox="1">
              <a:spLocks noChangeArrowheads="1"/>
            </p:cNvSpPr>
            <p:nvPr/>
          </p:nvSpPr>
          <p:spPr bwMode="auto">
            <a:xfrm>
              <a:off x="7489825" y="728663"/>
              <a:ext cx="13112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kumimoji="1" lang="en-US" sz="2000">
                  <a:solidFill>
                    <a:srgbClr val="800000"/>
                  </a:solidFill>
                  <a:latin typeface="Symbol" pitchFamily="18" charset="2"/>
                </a:rPr>
                <a:t>p</a:t>
              </a:r>
              <a:r>
                <a:rPr kumimoji="1" lang="en-US" sz="2000">
                  <a:solidFill>
                    <a:srgbClr val="800000"/>
                  </a:solidFill>
                </a:rPr>
                <a:t>,K decay</a:t>
              </a:r>
            </a:p>
          </p:txBody>
        </p:sp>
        <p:sp>
          <p:nvSpPr>
            <p:cNvPr id="5157" name="Text Box 20"/>
            <p:cNvSpPr txBox="1">
              <a:spLocks noChangeArrowheads="1"/>
            </p:cNvSpPr>
            <p:nvPr/>
          </p:nvSpPr>
          <p:spPr bwMode="auto">
            <a:xfrm>
              <a:off x="6284913" y="724120"/>
              <a:ext cx="1087438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kumimoji="1" lang="en-US" sz="2000" dirty="0">
                  <a:solidFill>
                    <a:srgbClr val="0000FF"/>
                  </a:solidFill>
                </a:rPr>
                <a:t>Neutron</a:t>
              </a:r>
            </a:p>
            <a:p>
              <a:r>
                <a:rPr kumimoji="1" lang="en-US" sz="2000" dirty="0">
                  <a:solidFill>
                    <a:srgbClr val="0000FF"/>
                  </a:solidFill>
                  <a:latin typeface="Symbol" pitchFamily="18" charset="2"/>
                </a:rPr>
                <a:t>b</a:t>
              </a:r>
              <a:r>
                <a:rPr kumimoji="1" lang="en-US" sz="2000" dirty="0">
                  <a:solidFill>
                    <a:srgbClr val="0000FF"/>
                  </a:solidFill>
                </a:rPr>
                <a:t> decay</a:t>
              </a:r>
            </a:p>
          </p:txBody>
        </p:sp>
      </p:grp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257175" y="114300"/>
            <a:ext cx="7658100" cy="69532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4000" dirty="0" smtClean="0"/>
              <a:t>Greisen-</a:t>
            </a:r>
            <a:r>
              <a:rPr lang="en-US" sz="4000" dirty="0" err="1" smtClean="0"/>
              <a:t>Zatsepin</a:t>
            </a:r>
            <a:r>
              <a:rPr lang="en-US" sz="4000" dirty="0" smtClean="0"/>
              <a:t>-</a:t>
            </a:r>
            <a:r>
              <a:rPr lang="en-US" sz="4000" dirty="0" err="1" smtClean="0"/>
              <a:t>Kuzmin</a:t>
            </a:r>
            <a:r>
              <a:rPr lang="en-US" sz="4000" dirty="0" smtClean="0"/>
              <a:t> neutrinos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39376" y="784225"/>
            <a:ext cx="7242825" cy="4114800"/>
          </a:xfrm>
        </p:spPr>
        <p:txBody>
          <a:bodyPr/>
          <a:lstStyle/>
          <a:p>
            <a:r>
              <a:rPr lang="en-US" dirty="0" smtClean="0"/>
              <a:t>At energies above 4*10</a:t>
            </a:r>
            <a:r>
              <a:rPr lang="en-US" baseline="30000" dirty="0" smtClean="0"/>
              <a:t>19</a:t>
            </a:r>
            <a:r>
              <a:rPr lang="en-US" dirty="0" smtClean="0"/>
              <a:t>eV, protons          interact with the 3</a:t>
            </a:r>
            <a:r>
              <a:rPr lang="en-US" baseline="30000" dirty="0" smtClean="0"/>
              <a:t>0</a:t>
            </a:r>
            <a:r>
              <a:rPr lang="en-US" dirty="0" smtClean="0"/>
              <a:t>K microwave              background radiation</a:t>
            </a:r>
          </a:p>
          <a:p>
            <a:pPr lvl="1"/>
            <a:r>
              <a:rPr lang="en-US" sz="2100" dirty="0" smtClean="0"/>
              <a:t>p + </a:t>
            </a:r>
            <a:r>
              <a:rPr lang="en-US" sz="2100" dirty="0" smtClean="0">
                <a:latin typeface="Symbol" pitchFamily="18" charset="2"/>
              </a:rPr>
              <a:t>g</a:t>
            </a:r>
            <a:r>
              <a:rPr lang="en-US" sz="2100" baseline="-25000" dirty="0" smtClean="0"/>
              <a:t>3</a:t>
            </a:r>
            <a:r>
              <a:rPr lang="en-US" sz="2100" baseline="-25000" dirty="0" smtClean="0">
                <a:cs typeface="Arial" charset="0"/>
              </a:rPr>
              <a:t>°</a:t>
            </a:r>
            <a:r>
              <a:rPr lang="en-US" sz="2100" baseline="-25000" dirty="0" smtClean="0"/>
              <a:t>K</a:t>
            </a:r>
            <a:r>
              <a:rPr lang="en-US" sz="2100" dirty="0" smtClean="0"/>
              <a:t> -&gt; </a:t>
            </a:r>
            <a:r>
              <a:rPr lang="en-US" sz="2100" dirty="0" smtClean="0">
                <a:latin typeface="Symbol" pitchFamily="18" charset="2"/>
              </a:rPr>
              <a:t>D</a:t>
            </a:r>
            <a:r>
              <a:rPr lang="en-US" sz="2100" baseline="30000" dirty="0" smtClean="0">
                <a:latin typeface="Symbol" pitchFamily="18" charset="2"/>
              </a:rPr>
              <a:t>+</a:t>
            </a:r>
            <a:r>
              <a:rPr lang="en-US" sz="2100" dirty="0" smtClean="0">
                <a:latin typeface="Symbol" pitchFamily="18" charset="2"/>
              </a:rPr>
              <a:t> -&gt; </a:t>
            </a:r>
            <a:r>
              <a:rPr lang="en-US" sz="2100" dirty="0" err="1">
                <a:latin typeface="Times New Roman" pitchFamily="18" charset="0"/>
              </a:rPr>
              <a:t>n</a:t>
            </a:r>
            <a:r>
              <a:rPr lang="en-US" sz="2100" dirty="0" err="1" smtClean="0">
                <a:latin typeface="Symbol" pitchFamily="18" charset="2"/>
              </a:rPr>
              <a:t>p</a:t>
            </a:r>
            <a:r>
              <a:rPr lang="en-US" sz="2100" baseline="30000" dirty="0" smtClean="0">
                <a:latin typeface="Symbol" pitchFamily="18" charset="2"/>
              </a:rPr>
              <a:t>+</a:t>
            </a:r>
            <a:r>
              <a:rPr lang="en-US" sz="2100" dirty="0" smtClean="0">
                <a:latin typeface="Symbol" pitchFamily="18" charset="2"/>
              </a:rPr>
              <a:t>, p</a:t>
            </a:r>
            <a:r>
              <a:rPr lang="en-US" sz="2100" baseline="30000" dirty="0" smtClean="0">
                <a:latin typeface="Symbol" pitchFamily="18" charset="2"/>
              </a:rPr>
              <a:t>+</a:t>
            </a:r>
            <a:r>
              <a:rPr lang="en-US" sz="2100" dirty="0" smtClean="0">
                <a:latin typeface="Symbol" pitchFamily="18" charset="2"/>
              </a:rPr>
              <a:t>-&gt; nm, m-&gt;</a:t>
            </a:r>
            <a:r>
              <a:rPr lang="en-US" sz="2100" dirty="0" err="1" smtClean="0">
                <a:latin typeface="Times New Roman" pitchFamily="18" charset="0"/>
              </a:rPr>
              <a:t>e</a:t>
            </a:r>
            <a:r>
              <a:rPr lang="en-US" sz="2100" dirty="0" err="1" smtClean="0">
                <a:latin typeface="Symbol" pitchFamily="18" charset="2"/>
              </a:rPr>
              <a:t>nn</a:t>
            </a:r>
            <a:endParaRPr lang="en-US" sz="2100" dirty="0" smtClean="0">
              <a:latin typeface="Symbol" pitchFamily="18" charset="2"/>
            </a:endParaRPr>
          </a:p>
          <a:p>
            <a:pPr lvl="1"/>
            <a:r>
              <a:rPr lang="en-US" sz="2100" dirty="0" smtClean="0"/>
              <a:t>Neutrino energy range:10</a:t>
            </a:r>
            <a:r>
              <a:rPr lang="en-US" sz="2100" baseline="30000" dirty="0" smtClean="0"/>
              <a:t>17</a:t>
            </a:r>
            <a:r>
              <a:rPr lang="en-US" sz="2100" dirty="0" smtClean="0"/>
              <a:t>-10</a:t>
            </a:r>
            <a:r>
              <a:rPr lang="en-US" sz="2100" baseline="30000" dirty="0" smtClean="0"/>
              <a:t>20</a:t>
            </a:r>
            <a:r>
              <a:rPr lang="en-US" sz="2100" dirty="0" smtClean="0"/>
              <a:t> eV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flux </a:t>
            </a:r>
            <a:r>
              <a:rPr lang="en-US" dirty="0"/>
              <a:t>depends on CR flux </a:t>
            </a:r>
            <a:r>
              <a:rPr lang="en-US" dirty="0" smtClean="0"/>
              <a:t>&amp; composition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don’t interact;</a:t>
            </a:r>
            <a:r>
              <a:rPr lang="en-US" dirty="0"/>
              <a:t> </a:t>
            </a:r>
            <a:r>
              <a:rPr lang="en-US" dirty="0" smtClean="0"/>
              <a:t>distant sources contribute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Time evolution of sources matter;  probe               out to redshift of a few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“Guaranteed” (*composition restrictions apply)</a:t>
            </a:r>
          </a:p>
        </p:txBody>
      </p:sp>
      <p:pic>
        <p:nvPicPr>
          <p:cNvPr id="5125" name="Picture 11" descr="mbluemar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290" y="5465620"/>
            <a:ext cx="9683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Freeform 12"/>
          <p:cNvSpPr>
            <a:spLocks/>
          </p:cNvSpPr>
          <p:nvPr/>
        </p:nvSpPr>
        <p:spPr bwMode="auto">
          <a:xfrm rot="19817742">
            <a:off x="1590495" y="5287821"/>
            <a:ext cx="871538" cy="800100"/>
          </a:xfrm>
          <a:custGeom>
            <a:avLst/>
            <a:gdLst>
              <a:gd name="T0" fmla="*/ 0 w 1578"/>
              <a:gd name="T1" fmla="*/ 0 h 1242"/>
              <a:gd name="T2" fmla="*/ 2147483647 w 1578"/>
              <a:gd name="T3" fmla="*/ 2147483647 h 1242"/>
              <a:gd name="T4" fmla="*/ 2147483647 w 1578"/>
              <a:gd name="T5" fmla="*/ 2147483647 h 1242"/>
              <a:gd name="T6" fmla="*/ 2147483647 w 1578"/>
              <a:gd name="T7" fmla="*/ 2147483647 h 1242"/>
              <a:gd name="T8" fmla="*/ 2147483647 w 1578"/>
              <a:gd name="T9" fmla="*/ 2147483647 h 1242"/>
              <a:gd name="T10" fmla="*/ 2147483647 w 1578"/>
              <a:gd name="T11" fmla="*/ 2147483647 h 12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78" h="1242">
                <a:moveTo>
                  <a:pt x="0" y="0"/>
                </a:moveTo>
                <a:cubicBezTo>
                  <a:pt x="52" y="159"/>
                  <a:pt x="104" y="318"/>
                  <a:pt x="228" y="432"/>
                </a:cubicBezTo>
                <a:cubicBezTo>
                  <a:pt x="352" y="546"/>
                  <a:pt x="581" y="581"/>
                  <a:pt x="744" y="684"/>
                </a:cubicBezTo>
                <a:cubicBezTo>
                  <a:pt x="907" y="787"/>
                  <a:pt x="1099" y="968"/>
                  <a:pt x="1206" y="1050"/>
                </a:cubicBezTo>
                <a:cubicBezTo>
                  <a:pt x="1313" y="1132"/>
                  <a:pt x="1324" y="1144"/>
                  <a:pt x="1386" y="1176"/>
                </a:cubicBezTo>
                <a:cubicBezTo>
                  <a:pt x="1448" y="1208"/>
                  <a:pt x="1513" y="1225"/>
                  <a:pt x="1578" y="1242"/>
                </a:cubicBezTo>
              </a:path>
            </a:pathLst>
          </a:custGeom>
          <a:noFill/>
          <a:ln w="28575" cap="sq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Text Box 13"/>
          <p:cNvSpPr txBox="1">
            <a:spLocks noChangeArrowheads="1"/>
          </p:cNvSpPr>
          <p:nvPr/>
        </p:nvSpPr>
        <p:spPr bwMode="auto">
          <a:xfrm>
            <a:off x="1825445" y="5395771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en-US" sz="200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5128" name="Line 14"/>
          <p:cNvSpPr>
            <a:spLocks noChangeShapeType="1"/>
          </p:cNvSpPr>
          <p:nvPr/>
        </p:nvSpPr>
        <p:spPr bwMode="auto">
          <a:xfrm>
            <a:off x="1346020" y="5546583"/>
            <a:ext cx="581025" cy="523875"/>
          </a:xfrm>
          <a:prstGeom prst="line">
            <a:avLst/>
          </a:prstGeom>
          <a:noFill/>
          <a:ln w="28575" cap="sq">
            <a:solidFill>
              <a:srgbClr val="5F5F5F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Text Box 15"/>
          <p:cNvSpPr txBox="1">
            <a:spLocks noChangeArrowheads="1"/>
          </p:cNvSpPr>
          <p:nvPr/>
        </p:nvSpPr>
        <p:spPr bwMode="auto">
          <a:xfrm>
            <a:off x="1396820" y="5894246"/>
            <a:ext cx="2778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en-US">
                <a:solidFill>
                  <a:srgbClr val="5F5F5F"/>
                </a:solidFill>
                <a:latin typeface="Symbol" pitchFamily="18" charset="2"/>
              </a:rPr>
              <a:t>g</a:t>
            </a:r>
            <a:endParaRPr kumimoji="1" lang="en-US">
              <a:solidFill>
                <a:srgbClr val="5F5F5F"/>
              </a:solidFill>
            </a:endParaRPr>
          </a:p>
        </p:txBody>
      </p:sp>
      <p:sp>
        <p:nvSpPr>
          <p:cNvPr id="5130" name="Line 16"/>
          <p:cNvSpPr>
            <a:spLocks noChangeShapeType="1"/>
          </p:cNvSpPr>
          <p:nvPr/>
        </p:nvSpPr>
        <p:spPr bwMode="auto">
          <a:xfrm>
            <a:off x="1907995" y="6076808"/>
            <a:ext cx="495300" cy="23812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Line 17"/>
          <p:cNvSpPr>
            <a:spLocks noChangeShapeType="1"/>
          </p:cNvSpPr>
          <p:nvPr/>
        </p:nvSpPr>
        <p:spPr bwMode="auto">
          <a:xfrm>
            <a:off x="1841320" y="6057758"/>
            <a:ext cx="476250" cy="29527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Text Box 18"/>
          <p:cNvSpPr txBox="1">
            <a:spLocks noChangeArrowheads="1"/>
          </p:cNvSpPr>
          <p:nvPr/>
        </p:nvSpPr>
        <p:spPr bwMode="auto">
          <a:xfrm>
            <a:off x="2263595" y="6246671"/>
            <a:ext cx="57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en-US">
                <a:solidFill>
                  <a:schemeClr val="tx1"/>
                </a:solidFill>
              </a:rPr>
              <a:t>e</a:t>
            </a:r>
            <a:r>
              <a:rPr kumimoji="1" lang="en-US" baseline="30000">
                <a:solidFill>
                  <a:schemeClr val="tx1"/>
                </a:solidFill>
              </a:rPr>
              <a:t>+</a:t>
            </a:r>
            <a:r>
              <a:rPr kumimoji="1" lang="en-US">
                <a:solidFill>
                  <a:schemeClr val="tx1"/>
                </a:solidFill>
              </a:rPr>
              <a:t>e</a:t>
            </a:r>
            <a:r>
              <a:rPr kumimoji="1" lang="en-US" baseline="3000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5133" name="Line 19"/>
          <p:cNvSpPr>
            <a:spLocks noChangeShapeType="1"/>
          </p:cNvSpPr>
          <p:nvPr/>
        </p:nvSpPr>
        <p:spPr bwMode="auto">
          <a:xfrm flipH="1">
            <a:off x="2555695" y="5660883"/>
            <a:ext cx="1019175" cy="16192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Line 20"/>
          <p:cNvSpPr>
            <a:spLocks noChangeShapeType="1"/>
          </p:cNvSpPr>
          <p:nvPr/>
        </p:nvSpPr>
        <p:spPr bwMode="auto">
          <a:xfrm>
            <a:off x="2574745" y="5832333"/>
            <a:ext cx="219075" cy="19050"/>
          </a:xfrm>
          <a:prstGeom prst="line">
            <a:avLst/>
          </a:prstGeom>
          <a:noFill/>
          <a:ln w="28575" cap="sq">
            <a:solidFill>
              <a:srgbClr val="CC66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Text Box 21"/>
          <p:cNvSpPr txBox="1">
            <a:spLocks noChangeArrowheads="1"/>
          </p:cNvSpPr>
          <p:nvPr/>
        </p:nvSpPr>
        <p:spPr bwMode="auto">
          <a:xfrm>
            <a:off x="2435045" y="5808521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en-US">
                <a:solidFill>
                  <a:srgbClr val="CC6600"/>
                </a:solidFill>
                <a:latin typeface="Symbol" pitchFamily="18" charset="2"/>
              </a:rPr>
              <a:t>D</a:t>
            </a:r>
            <a:r>
              <a:rPr kumimoji="1" lang="en-US" baseline="30000">
                <a:solidFill>
                  <a:srgbClr val="CC6600"/>
                </a:solidFill>
              </a:rPr>
              <a:t>+</a:t>
            </a:r>
          </a:p>
        </p:txBody>
      </p:sp>
      <p:sp>
        <p:nvSpPr>
          <p:cNvPr id="5136" name="Freeform 22"/>
          <p:cNvSpPr>
            <a:spLocks/>
          </p:cNvSpPr>
          <p:nvPr/>
        </p:nvSpPr>
        <p:spPr bwMode="auto">
          <a:xfrm>
            <a:off x="2736670" y="5870433"/>
            <a:ext cx="711200" cy="654050"/>
          </a:xfrm>
          <a:custGeom>
            <a:avLst/>
            <a:gdLst>
              <a:gd name="T0" fmla="*/ 0 w 1578"/>
              <a:gd name="T1" fmla="*/ 0 h 1242"/>
              <a:gd name="T2" fmla="*/ 2147483647 w 1578"/>
              <a:gd name="T3" fmla="*/ 2147483647 h 1242"/>
              <a:gd name="T4" fmla="*/ 2147483647 w 1578"/>
              <a:gd name="T5" fmla="*/ 2147483647 h 1242"/>
              <a:gd name="T6" fmla="*/ 2147483647 w 1578"/>
              <a:gd name="T7" fmla="*/ 2147483647 h 1242"/>
              <a:gd name="T8" fmla="*/ 2147483647 w 1578"/>
              <a:gd name="T9" fmla="*/ 2147483647 h 1242"/>
              <a:gd name="T10" fmla="*/ 2147483647 w 1578"/>
              <a:gd name="T11" fmla="*/ 2147483647 h 12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78" h="1242">
                <a:moveTo>
                  <a:pt x="0" y="0"/>
                </a:moveTo>
                <a:cubicBezTo>
                  <a:pt x="52" y="159"/>
                  <a:pt x="104" y="318"/>
                  <a:pt x="228" y="432"/>
                </a:cubicBezTo>
                <a:cubicBezTo>
                  <a:pt x="352" y="546"/>
                  <a:pt x="581" y="581"/>
                  <a:pt x="744" y="684"/>
                </a:cubicBezTo>
                <a:cubicBezTo>
                  <a:pt x="907" y="787"/>
                  <a:pt x="1099" y="968"/>
                  <a:pt x="1206" y="1050"/>
                </a:cubicBezTo>
                <a:cubicBezTo>
                  <a:pt x="1313" y="1132"/>
                  <a:pt x="1324" y="1144"/>
                  <a:pt x="1386" y="1176"/>
                </a:cubicBezTo>
                <a:cubicBezTo>
                  <a:pt x="1448" y="1208"/>
                  <a:pt x="1513" y="1225"/>
                  <a:pt x="1578" y="1242"/>
                </a:cubicBezTo>
              </a:path>
            </a:pathLst>
          </a:custGeom>
          <a:noFill/>
          <a:ln w="28575" cap="sq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Line 23"/>
          <p:cNvSpPr>
            <a:spLocks noChangeShapeType="1"/>
          </p:cNvSpPr>
          <p:nvPr/>
        </p:nvSpPr>
        <p:spPr bwMode="auto">
          <a:xfrm>
            <a:off x="2774770" y="5870433"/>
            <a:ext cx="323850" cy="104775"/>
          </a:xfrm>
          <a:prstGeom prst="line">
            <a:avLst/>
          </a:prstGeom>
          <a:noFill/>
          <a:ln w="28575" cap="sq">
            <a:solidFill>
              <a:srgbClr val="0000FF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Line 24"/>
          <p:cNvSpPr>
            <a:spLocks noChangeShapeType="1"/>
          </p:cNvSpPr>
          <p:nvPr/>
        </p:nvSpPr>
        <p:spPr bwMode="auto">
          <a:xfrm>
            <a:off x="3089095" y="5940283"/>
            <a:ext cx="914400" cy="130175"/>
          </a:xfrm>
          <a:prstGeom prst="line">
            <a:avLst/>
          </a:prstGeom>
          <a:noFill/>
          <a:ln w="28575" cap="sq">
            <a:solidFill>
              <a:srgbClr val="0099CC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Text Box 25"/>
          <p:cNvSpPr txBox="1">
            <a:spLocks noChangeArrowheads="1"/>
          </p:cNvSpPr>
          <p:nvPr/>
        </p:nvSpPr>
        <p:spPr bwMode="auto">
          <a:xfrm>
            <a:off x="2816045" y="5894246"/>
            <a:ext cx="398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en-US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kumimoji="1" lang="en-US" baseline="3000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5140" name="Text Box 26"/>
          <p:cNvSpPr txBox="1">
            <a:spLocks noChangeArrowheads="1"/>
          </p:cNvSpPr>
          <p:nvPr/>
        </p:nvSpPr>
        <p:spPr bwMode="auto">
          <a:xfrm>
            <a:off x="3209745" y="5976796"/>
            <a:ext cx="4048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99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en-US">
                <a:solidFill>
                  <a:srgbClr val="0066FF"/>
                </a:solidFill>
                <a:latin typeface="Symbol" pitchFamily="18" charset="2"/>
              </a:rPr>
              <a:t>m</a:t>
            </a:r>
            <a:r>
              <a:rPr kumimoji="1" lang="en-US" baseline="30000">
                <a:solidFill>
                  <a:srgbClr val="0066FF"/>
                </a:solidFill>
              </a:rPr>
              <a:t>+</a:t>
            </a:r>
          </a:p>
        </p:txBody>
      </p:sp>
      <p:sp>
        <p:nvSpPr>
          <p:cNvPr id="5141" name="Text Box 27"/>
          <p:cNvSpPr txBox="1">
            <a:spLocks noChangeArrowheads="1"/>
          </p:cNvSpPr>
          <p:nvPr/>
        </p:nvSpPr>
        <p:spPr bwMode="auto">
          <a:xfrm>
            <a:off x="2463620" y="5360846"/>
            <a:ext cx="857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en-US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kumimoji="1" lang="en-US">
                <a:solidFill>
                  <a:schemeClr val="tx1"/>
                </a:solidFill>
              </a:rPr>
              <a:t> (3</a:t>
            </a:r>
            <a:r>
              <a:rPr kumimoji="1" lang="en-US" baseline="30000">
                <a:solidFill>
                  <a:schemeClr val="tx1"/>
                </a:solidFill>
              </a:rPr>
              <a:t>0</a:t>
            </a:r>
            <a:r>
              <a:rPr kumimoji="1" lang="en-US">
                <a:solidFill>
                  <a:schemeClr val="tx1"/>
                </a:solidFill>
              </a:rPr>
              <a:t>K)</a:t>
            </a:r>
          </a:p>
        </p:txBody>
      </p:sp>
      <p:sp>
        <p:nvSpPr>
          <p:cNvPr id="5142" name="Line 28"/>
          <p:cNvSpPr>
            <a:spLocks noChangeShapeType="1"/>
          </p:cNvSpPr>
          <p:nvPr/>
        </p:nvSpPr>
        <p:spPr bwMode="auto">
          <a:xfrm>
            <a:off x="3955870" y="6051409"/>
            <a:ext cx="3673119" cy="292100"/>
          </a:xfrm>
          <a:prstGeom prst="line">
            <a:avLst/>
          </a:prstGeom>
          <a:noFill/>
          <a:ln w="12700" cap="sq">
            <a:solidFill>
              <a:srgbClr val="6633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" name="Line 29"/>
          <p:cNvSpPr>
            <a:spLocks noChangeShapeType="1"/>
          </p:cNvSpPr>
          <p:nvPr/>
        </p:nvSpPr>
        <p:spPr bwMode="auto">
          <a:xfrm>
            <a:off x="3031945" y="5946633"/>
            <a:ext cx="4597044" cy="403225"/>
          </a:xfrm>
          <a:prstGeom prst="line">
            <a:avLst/>
          </a:prstGeom>
          <a:noFill/>
          <a:ln w="19050" cap="sq">
            <a:solidFill>
              <a:srgbClr val="6633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" name="Line 30"/>
          <p:cNvSpPr>
            <a:spLocks noChangeShapeType="1"/>
          </p:cNvSpPr>
          <p:nvPr/>
        </p:nvSpPr>
        <p:spPr bwMode="auto">
          <a:xfrm>
            <a:off x="4022546" y="6079984"/>
            <a:ext cx="3606444" cy="273050"/>
          </a:xfrm>
          <a:prstGeom prst="line">
            <a:avLst/>
          </a:prstGeom>
          <a:noFill/>
          <a:ln w="19050" cap="sq">
            <a:solidFill>
              <a:srgbClr val="6633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" name="Text Box 31"/>
          <p:cNvSpPr txBox="1">
            <a:spLocks noChangeArrowheads="1"/>
          </p:cNvSpPr>
          <p:nvPr/>
        </p:nvSpPr>
        <p:spPr bwMode="auto">
          <a:xfrm rot="206244">
            <a:off x="4245873" y="5663231"/>
            <a:ext cx="9989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en-US" dirty="0" smtClean="0">
                <a:solidFill>
                  <a:srgbClr val="663300"/>
                </a:solidFill>
              </a:rPr>
              <a:t>2</a:t>
            </a:r>
            <a:r>
              <a:rPr kumimoji="1" lang="en-US" dirty="0" smtClean="0">
                <a:solidFill>
                  <a:srgbClr val="663300"/>
                </a:solidFill>
                <a:latin typeface="Symbol" pitchFamily="18" charset="2"/>
              </a:rPr>
              <a:t>n</a:t>
            </a:r>
            <a:r>
              <a:rPr kumimoji="1" lang="en-US" baseline="-25000" dirty="0" smtClean="0">
                <a:solidFill>
                  <a:srgbClr val="663300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rgbClr val="663300"/>
                </a:solidFill>
              </a:rPr>
              <a:t>:</a:t>
            </a:r>
            <a:r>
              <a:rPr kumimoji="1" lang="en-US" dirty="0" smtClean="0">
                <a:solidFill>
                  <a:srgbClr val="663300"/>
                </a:solidFill>
              </a:rPr>
              <a:t>1</a:t>
            </a:r>
            <a:r>
              <a:rPr kumimoji="1" lang="en-US" dirty="0" smtClean="0">
                <a:solidFill>
                  <a:srgbClr val="663300"/>
                </a:solidFill>
                <a:latin typeface="Symbol" pitchFamily="18" charset="2"/>
              </a:rPr>
              <a:t>n</a:t>
            </a:r>
            <a:r>
              <a:rPr kumimoji="1" lang="en-US" baseline="-25000" dirty="0" smtClean="0">
                <a:solidFill>
                  <a:srgbClr val="663300"/>
                </a:solidFill>
              </a:rPr>
              <a:t>e</a:t>
            </a:r>
            <a:endParaRPr kumimoji="1" lang="en-US" baseline="-25000" dirty="0">
              <a:solidFill>
                <a:srgbClr val="663300"/>
              </a:solidFill>
            </a:endParaRP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5839503" y="5687871"/>
            <a:ext cx="16498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en-US" smtClean="0">
                <a:solidFill>
                  <a:srgbClr val="663300"/>
                </a:solidFill>
              </a:rPr>
              <a:t>1</a:t>
            </a:r>
            <a:r>
              <a:rPr kumimoji="1" lang="en-US" smtClean="0">
                <a:solidFill>
                  <a:srgbClr val="663300"/>
                </a:solidFill>
                <a:latin typeface="Symbol" pitchFamily="18" charset="2"/>
              </a:rPr>
              <a:t>n</a:t>
            </a:r>
            <a:r>
              <a:rPr kumimoji="1" lang="en-US" baseline="-25000" smtClean="0">
                <a:solidFill>
                  <a:srgbClr val="663300"/>
                </a:solidFill>
                <a:latin typeface="Symbol" pitchFamily="18" charset="2"/>
              </a:rPr>
              <a:t>m</a:t>
            </a:r>
            <a:r>
              <a:rPr kumimoji="1" lang="en-US" smtClean="0">
                <a:solidFill>
                  <a:srgbClr val="663300"/>
                </a:solidFill>
              </a:rPr>
              <a:t>:1</a:t>
            </a:r>
            <a:r>
              <a:rPr kumimoji="1" lang="en-US" smtClean="0">
                <a:solidFill>
                  <a:srgbClr val="663300"/>
                </a:solidFill>
                <a:latin typeface="Symbol" pitchFamily="18" charset="2"/>
              </a:rPr>
              <a:t>n</a:t>
            </a:r>
            <a:r>
              <a:rPr kumimoji="1" lang="en-US" baseline="-25000" smtClean="0">
                <a:solidFill>
                  <a:srgbClr val="663300"/>
                </a:solidFill>
              </a:rPr>
              <a:t>e</a:t>
            </a:r>
            <a:r>
              <a:rPr kumimoji="1" lang="en-US" smtClean="0">
                <a:solidFill>
                  <a:srgbClr val="663300"/>
                </a:solidFill>
              </a:rPr>
              <a:t>:1</a:t>
            </a:r>
            <a:r>
              <a:rPr kumimoji="1" lang="en-US" smtClean="0">
                <a:solidFill>
                  <a:srgbClr val="663300"/>
                </a:solidFill>
                <a:latin typeface="Symbol" pitchFamily="18" charset="2"/>
              </a:rPr>
              <a:t>n</a:t>
            </a:r>
            <a:r>
              <a:rPr kumimoji="1" lang="en-US" baseline="-25000" smtClean="0">
                <a:solidFill>
                  <a:srgbClr val="663300"/>
                </a:solidFill>
                <a:latin typeface="Symbol" pitchFamily="18" charset="2"/>
              </a:rPr>
              <a:t>t</a:t>
            </a:r>
            <a:endParaRPr kumimoji="1" lang="en-US" baseline="-25000" dirty="0">
              <a:solidFill>
                <a:srgbClr val="663300"/>
              </a:solidFill>
              <a:latin typeface="Symbol" pitchFamily="18" charset="2"/>
            </a:endParaRPr>
          </a:p>
        </p:txBody>
      </p:sp>
      <p:sp>
        <p:nvSpPr>
          <p:cNvPr id="5147" name="Text Box 33"/>
          <p:cNvSpPr txBox="1">
            <a:spLocks noChangeArrowheads="1"/>
          </p:cNvSpPr>
          <p:nvPr/>
        </p:nvSpPr>
        <p:spPr bwMode="auto">
          <a:xfrm rot="219688">
            <a:off x="4484508" y="6216508"/>
            <a:ext cx="1685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en-US" sz="2000">
                <a:solidFill>
                  <a:srgbClr val="663300"/>
                </a:solidFill>
                <a:latin typeface="Symbol" pitchFamily="18" charset="2"/>
              </a:rPr>
              <a:t>n</a:t>
            </a:r>
            <a:r>
              <a:rPr kumimoji="1" lang="en-US" sz="2000">
                <a:solidFill>
                  <a:srgbClr val="663300"/>
                </a:solidFill>
              </a:rPr>
              <a:t> Oscillations</a:t>
            </a:r>
          </a:p>
        </p:txBody>
      </p:sp>
      <p:sp>
        <p:nvSpPr>
          <p:cNvPr id="5148" name="Oval 34"/>
          <p:cNvSpPr>
            <a:spLocks noChangeArrowheads="1"/>
          </p:cNvSpPr>
          <p:nvPr/>
        </p:nvSpPr>
        <p:spPr bwMode="auto">
          <a:xfrm rot="18827310">
            <a:off x="450670" y="5298934"/>
            <a:ext cx="1323975" cy="95250"/>
          </a:xfrm>
          <a:prstGeom prst="ellipse">
            <a:avLst/>
          </a:prstGeom>
          <a:solidFill>
            <a:schemeClr val="accent1"/>
          </a:solidFill>
          <a:ln w="28575" cap="sq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kumimoji="1" lang="en-US" sz="2000">
              <a:solidFill>
                <a:srgbClr val="0000FF"/>
              </a:solidFill>
            </a:endParaRPr>
          </a:p>
        </p:txBody>
      </p:sp>
      <p:sp>
        <p:nvSpPr>
          <p:cNvPr id="5149" name="AutoShape 35"/>
          <p:cNvSpPr>
            <a:spLocks noChangeArrowheads="1"/>
          </p:cNvSpPr>
          <p:nvPr/>
        </p:nvSpPr>
        <p:spPr bwMode="auto">
          <a:xfrm rot="2560331">
            <a:off x="1069795" y="5337033"/>
            <a:ext cx="431800" cy="276225"/>
          </a:xfrm>
          <a:prstGeom prst="notchedRightArrow">
            <a:avLst>
              <a:gd name="adj1" fmla="val 50000"/>
              <a:gd name="adj2" fmla="val 39080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lin ang="2700000" scaled="1"/>
          </a:gradFill>
          <a:ln w="127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" name="Text Box 36"/>
          <p:cNvSpPr txBox="1">
            <a:spLocks noChangeArrowheads="1"/>
          </p:cNvSpPr>
          <p:nvPr/>
        </p:nvSpPr>
        <p:spPr bwMode="auto">
          <a:xfrm rot="18910275">
            <a:off x="403677" y="4962207"/>
            <a:ext cx="12218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en-US" sz="1600" dirty="0" smtClean="0">
                <a:solidFill>
                  <a:srgbClr val="0000FF"/>
                </a:solidFill>
              </a:rPr>
              <a:t>Accelerator</a:t>
            </a:r>
            <a:endParaRPr kumimoji="1" lang="en-US" sz="1600" dirty="0">
              <a:solidFill>
                <a:srgbClr val="0000FF"/>
              </a:solidFill>
            </a:endParaRPr>
          </a:p>
        </p:txBody>
      </p:sp>
      <p:sp>
        <p:nvSpPr>
          <p:cNvPr id="5151" name="Oval 37"/>
          <p:cNvSpPr>
            <a:spLocks noChangeArrowheads="1"/>
          </p:cNvSpPr>
          <p:nvPr/>
        </p:nvSpPr>
        <p:spPr bwMode="auto">
          <a:xfrm>
            <a:off x="321511" y="4580747"/>
            <a:ext cx="3958209" cy="2086063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dash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sz="20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5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8027" y="16171"/>
            <a:ext cx="3191007" cy="297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27117" y="76794"/>
            <a:ext cx="8305800" cy="1143000"/>
          </a:xfrm>
        </p:spPr>
        <p:txBody>
          <a:bodyPr/>
          <a:lstStyle/>
          <a:p>
            <a:r>
              <a:rPr lang="en-US" dirty="0" smtClean="0"/>
              <a:t>Measuring 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>
                <a:latin typeface="Symbol" pitchFamily="18" charset="2"/>
              </a:rPr>
              <a:t>n</a:t>
            </a:r>
            <a:r>
              <a:rPr lang="en-US" baseline="-25000" dirty="0" err="1" smtClean="0"/>
              <a:t>N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5897"/>
            <a:ext cx="6892871" cy="5344320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2300" dirty="0" smtClean="0"/>
              <a:t>Measure the neutrino flux as a function              of energy and zenith angle</a:t>
            </a:r>
          </a:p>
          <a:p>
            <a:pPr lvl="1">
              <a:spcBef>
                <a:spcPts val="400"/>
              </a:spcBef>
            </a:pPr>
            <a:r>
              <a:rPr lang="en-US" sz="2100" dirty="0" smtClean="0"/>
              <a:t>Absorption increases with zenith angle</a:t>
            </a:r>
          </a:p>
          <a:p>
            <a:pPr>
              <a:spcBef>
                <a:spcPts val="400"/>
              </a:spcBef>
            </a:pPr>
            <a:r>
              <a:rPr lang="en-US" sz="2300" dirty="0" smtClean="0"/>
              <a:t>Self-normalizing</a:t>
            </a:r>
          </a:p>
          <a:p>
            <a:pPr>
              <a:spcBef>
                <a:spcPts val="400"/>
              </a:spcBef>
            </a:pPr>
            <a:r>
              <a:rPr lang="en-US" sz="2300" dirty="0" smtClean="0"/>
              <a:t>At &gt;10</a:t>
            </a:r>
            <a:r>
              <a:rPr lang="en-US" sz="2300" baseline="30000" dirty="0" smtClean="0"/>
              <a:t>17</a:t>
            </a:r>
            <a:r>
              <a:rPr lang="en-US" sz="2300" dirty="0" smtClean="0"/>
              <a:t>eV, the Earth is opaque to neutrinos,     so all of the action is at the horizon</a:t>
            </a:r>
          </a:p>
          <a:p>
            <a:pPr>
              <a:spcBef>
                <a:spcPts val="400"/>
              </a:spcBef>
            </a:pPr>
            <a:r>
              <a:rPr lang="en-US" sz="2300" dirty="0" smtClean="0"/>
              <a:t>Proposed detectors can measure </a:t>
            </a:r>
            <a:r>
              <a:rPr lang="en-US" sz="2300" dirty="0" err="1" smtClean="0">
                <a:latin typeface="Symbol" pitchFamily="18" charset="2"/>
              </a:rPr>
              <a:t>s</a:t>
            </a:r>
            <a:r>
              <a:rPr lang="en-US" sz="2300" baseline="-25000" dirty="0" err="1" smtClean="0">
                <a:latin typeface="Symbol" pitchFamily="18" charset="2"/>
              </a:rPr>
              <a:t>n</a:t>
            </a:r>
            <a:r>
              <a:rPr lang="en-US" sz="2300" baseline="-25000" dirty="0" err="1" smtClean="0"/>
              <a:t>N</a:t>
            </a:r>
            <a:r>
              <a:rPr lang="en-US" sz="2300" dirty="0" smtClean="0"/>
              <a:t> at ~ 10</a:t>
            </a:r>
            <a:r>
              <a:rPr lang="en-US" sz="2300" baseline="30000" dirty="0" smtClean="0"/>
              <a:t>18</a:t>
            </a:r>
            <a:r>
              <a:rPr lang="en-US" sz="2300" dirty="0" smtClean="0"/>
              <a:t> eV to a factor of ~ 2 in 10 years</a:t>
            </a:r>
          </a:p>
          <a:p>
            <a:pPr>
              <a:spcBef>
                <a:spcPts val="400"/>
              </a:spcBef>
            </a:pPr>
            <a:r>
              <a:rPr lang="en-US" sz="2300" dirty="0" smtClean="0"/>
              <a:t>Can’t tell what type of interaction (charged or neutral current) caused the absorption</a:t>
            </a:r>
          </a:p>
          <a:p>
            <a:pPr marL="514350" lvl="1" indent="0">
              <a:spcBef>
                <a:spcPts val="400"/>
              </a:spcBef>
              <a:buNone/>
            </a:pPr>
            <a:r>
              <a:rPr lang="en-US" sz="2100" dirty="0" smtClean="0"/>
              <a:t>Measure </a:t>
            </a:r>
            <a:r>
              <a:rPr lang="en-US" sz="2100" dirty="0" smtClean="0">
                <a:latin typeface="Symbol" pitchFamily="18" charset="2"/>
              </a:rPr>
              <a:t>s</a:t>
            </a:r>
            <a:r>
              <a:rPr lang="en-US" sz="2100" dirty="0" smtClean="0"/>
              <a:t> as a multiple of the standard model</a:t>
            </a:r>
          </a:p>
          <a:p>
            <a:pPr marL="514350" lvl="1" indent="0">
              <a:spcBef>
                <a:spcPts val="400"/>
              </a:spcBef>
              <a:buNone/>
            </a:pPr>
            <a:r>
              <a:rPr lang="en-US" sz="2100" dirty="0" smtClean="0"/>
              <a:t>Not an issue for extra-dimension studies</a:t>
            </a:r>
          </a:p>
          <a:p>
            <a:pPr marL="514350" lvl="1" indent="0">
              <a:spcBef>
                <a:spcPts val="400"/>
              </a:spcBef>
              <a:buNone/>
            </a:pPr>
            <a:r>
              <a:rPr lang="en-US" sz="2100" dirty="0" smtClean="0"/>
              <a:t>Tau regeneration is also a complication</a:t>
            </a:r>
          </a:p>
          <a:p>
            <a:pPr marL="114300" indent="0">
              <a:spcBef>
                <a:spcPts val="400"/>
              </a:spcBef>
              <a:buNone/>
            </a:pPr>
            <a:r>
              <a:rPr lang="en-US" sz="2300" dirty="0" smtClean="0"/>
              <a:t>IceCube has measured neutrino absorption in    the Earth &amp;, with it </a:t>
            </a:r>
            <a:r>
              <a:rPr lang="en-US" sz="2300" dirty="0" err="1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300" baseline="-25000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300" baseline="-25000" dirty="0" err="1" smtClean="0"/>
              <a:t>N</a:t>
            </a:r>
            <a:r>
              <a:rPr lang="en-US" sz="2300" dirty="0" smtClean="0"/>
              <a:t> !</a:t>
            </a:r>
          </a:p>
          <a:p>
            <a:pPr marL="914400" lvl="2" indent="0">
              <a:spcBef>
                <a:spcPts val="400"/>
              </a:spcBef>
              <a:buNone/>
            </a:pPr>
            <a:endParaRPr lang="en-US" dirty="0" smtClean="0"/>
          </a:p>
          <a:p>
            <a:pPr>
              <a:spcBef>
                <a:spcPts val="400"/>
              </a:spcBef>
            </a:pPr>
            <a:endParaRPr lang="en-US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124825" y="2794721"/>
            <a:ext cx="101917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kumimoji="1" lang="en-US" sz="2000" dirty="0">
                <a:solidFill>
                  <a:schemeClr val="bg2"/>
                </a:solidFill>
              </a:rPr>
              <a:t>Cos(</a:t>
            </a:r>
            <a:r>
              <a:rPr kumimoji="1" lang="en-US" sz="2000" dirty="0" err="1">
                <a:solidFill>
                  <a:schemeClr val="bg2"/>
                </a:solidFill>
                <a:latin typeface="Symbol" pitchFamily="18" charset="2"/>
              </a:rPr>
              <a:t>q</a:t>
            </a:r>
            <a:r>
              <a:rPr kumimoji="1" lang="en-US" sz="2000" baseline="-25000" dirty="0" err="1">
                <a:solidFill>
                  <a:schemeClr val="bg2"/>
                </a:solidFill>
              </a:rPr>
              <a:t>z</a:t>
            </a:r>
            <a:r>
              <a:rPr kumimoji="1" lang="en-US" sz="20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 rot="16200000">
            <a:off x="5245378" y="928308"/>
            <a:ext cx="1765408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kumimoji="1" lang="en-US" sz="2000" dirty="0">
                <a:solidFill>
                  <a:schemeClr val="bg2"/>
                </a:solidFill>
              </a:rPr>
              <a:t># Events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939456" y="3307382"/>
            <a:ext cx="20193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kumimoji="1" lang="en-US" sz="1500" dirty="0">
                <a:solidFill>
                  <a:srgbClr val="0000FF"/>
                </a:solidFill>
              </a:rPr>
              <a:t>Plot by Amy Connolly</a:t>
            </a:r>
          </a:p>
        </p:txBody>
      </p:sp>
      <p:sp>
        <p:nvSpPr>
          <p:cNvPr id="9" name="Right Brace 8"/>
          <p:cNvSpPr/>
          <p:nvPr/>
        </p:nvSpPr>
        <p:spPr bwMode="auto">
          <a:xfrm>
            <a:off x="6647688" y="5779008"/>
            <a:ext cx="430995" cy="1005840"/>
          </a:xfrm>
          <a:prstGeom prst="rightBrace">
            <a:avLst/>
          </a:prstGeom>
          <a:noFill/>
          <a:ln w="28575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9938" y="5970146"/>
            <a:ext cx="155202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Gary Binder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Next talk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09650" y="52389"/>
            <a:ext cx="8305800" cy="11430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>
                <a:latin typeface="+mn-lt"/>
              </a:rPr>
              <a:t>Theoretical issues, and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the competition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7288"/>
            <a:ext cx="6130866" cy="41148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/>
              <a:t>SM</a:t>
            </a:r>
            <a:r>
              <a:rPr lang="en-US" dirty="0" smtClean="0"/>
              <a:t> has ~ 50% uncertainties at 10</a:t>
            </a:r>
            <a:r>
              <a:rPr lang="en-US" baseline="30000" dirty="0" smtClean="0"/>
              <a:t>19</a:t>
            </a:r>
            <a:r>
              <a:rPr lang="en-US" dirty="0" smtClean="0"/>
              <a:t> eV, mostly from the poorly known low-x gluon distributions</a:t>
            </a:r>
          </a:p>
          <a:p>
            <a:pPr lvl="1"/>
            <a:r>
              <a:rPr lang="en-US" dirty="0" smtClean="0"/>
              <a:t>MSTW 2008 PDFs</a:t>
            </a:r>
          </a:p>
          <a:p>
            <a:r>
              <a:rPr lang="en-US" dirty="0" smtClean="0"/>
              <a:t>For E</a:t>
            </a:r>
            <a:r>
              <a:rPr lang="en-US" baseline="-25000" dirty="0" smtClean="0">
                <a:latin typeface="Symbol" pitchFamily="18" charset="2"/>
              </a:rPr>
              <a:t>n</a:t>
            </a:r>
            <a:r>
              <a:rPr lang="en-US" dirty="0" smtClean="0"/>
              <a:t> = 10</a:t>
            </a:r>
            <a:r>
              <a:rPr lang="en-US" baseline="30000" dirty="0" smtClean="0"/>
              <a:t>19</a:t>
            </a:r>
            <a:r>
              <a:rPr lang="en-US" dirty="0" smtClean="0"/>
              <a:t> eV,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typ</a:t>
            </a:r>
            <a:r>
              <a:rPr lang="en-US" baseline="-25000" dirty="0" smtClean="0"/>
              <a:t>.</a:t>
            </a:r>
            <a:r>
              <a:rPr lang="en-US" dirty="0" smtClean="0"/>
              <a:t> ~ 10</a:t>
            </a:r>
            <a:r>
              <a:rPr lang="en-US" baseline="30000" dirty="0" smtClean="0"/>
              <a:t>-6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Uncertainty not dissimilar to the expected statistical errors.</a:t>
            </a:r>
          </a:p>
          <a:p>
            <a:r>
              <a:rPr lang="en-US" dirty="0" smtClean="0"/>
              <a:t>The LHC can do similar studies, but GZK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reach higher energies.  A  10</a:t>
            </a:r>
            <a:r>
              <a:rPr lang="en-US" baseline="30000" dirty="0" smtClean="0"/>
              <a:t>19</a:t>
            </a:r>
            <a:r>
              <a:rPr lang="en-US" dirty="0" smtClean="0"/>
              <a:t> eV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has a  </a:t>
            </a:r>
            <a:r>
              <a:rPr lang="en-US" dirty="0" err="1" smtClean="0">
                <a:latin typeface="Symbol" pitchFamily="18" charset="2"/>
              </a:rPr>
              <a:t>n</a:t>
            </a:r>
            <a:r>
              <a:rPr lang="en-US" dirty="0" err="1" smtClean="0"/>
              <a:t>p</a:t>
            </a:r>
            <a:r>
              <a:rPr lang="en-US" dirty="0" smtClean="0"/>
              <a:t> center of mass energy of 140 </a:t>
            </a:r>
            <a:r>
              <a:rPr lang="en-US" dirty="0" err="1" smtClean="0"/>
              <a:t>TeV</a:t>
            </a:r>
            <a:r>
              <a:rPr lang="en-US" dirty="0" smtClean="0"/>
              <a:t> -  10 times that at the LHC</a:t>
            </a:r>
          </a:p>
          <a:p>
            <a:pPr lvl="1"/>
            <a:r>
              <a:rPr lang="en-US" dirty="0" err="1" smtClean="0"/>
              <a:t>N.b</a:t>
            </a:r>
            <a:r>
              <a:rPr lang="en-US" dirty="0" err="1" smtClean="0">
                <a:latin typeface="Symbol" pitchFamily="18" charset="2"/>
              </a:rPr>
              <a:t>.</a:t>
            </a:r>
            <a:r>
              <a:rPr lang="en-US" dirty="0" smtClean="0">
                <a:latin typeface="Symbol" pitchFamily="18" charset="2"/>
              </a:rPr>
              <a:t> n</a:t>
            </a:r>
            <a:r>
              <a:rPr lang="en-US" dirty="0" smtClean="0"/>
              <a:t> energy should be compared  to </a:t>
            </a:r>
            <a:r>
              <a:rPr lang="en-US" dirty="0" err="1" smtClean="0"/>
              <a:t>parton</a:t>
            </a:r>
            <a:r>
              <a:rPr lang="en-US" dirty="0" smtClean="0"/>
              <a:t> energy 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6859" y="3519488"/>
            <a:ext cx="2834162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139364" y="6211615"/>
            <a:ext cx="3905985" cy="5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342900" indent="-342900" eaLnBrk="1" hangingPunct="1">
              <a:buAutoNum type="alphaUcPeriod"/>
            </a:pPr>
            <a:r>
              <a:rPr lang="en-US" sz="1500" dirty="0" err="1" smtClean="0">
                <a:solidFill>
                  <a:srgbClr val="0000FF"/>
                </a:solidFill>
              </a:rPr>
              <a:t>Connoly</a:t>
            </a:r>
            <a:r>
              <a:rPr lang="en-US" sz="1500" dirty="0" smtClean="0">
                <a:solidFill>
                  <a:srgbClr val="0000FF"/>
                </a:solidFill>
              </a:rPr>
              <a:t>, R. S. Thorne &amp; David Waters, </a:t>
            </a:r>
          </a:p>
          <a:p>
            <a:pPr eaLnBrk="1" hangingPunct="1"/>
            <a:r>
              <a:rPr lang="en-US" sz="1500" dirty="0" smtClean="0">
                <a:solidFill>
                  <a:srgbClr val="0000FF"/>
                </a:solidFill>
              </a:rPr>
              <a:t>PRD 83, 113009 (2011) </a:t>
            </a:r>
            <a:endParaRPr lang="en-US" sz="1500" dirty="0">
              <a:solidFill>
                <a:srgbClr val="0000FF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6859" y="176214"/>
            <a:ext cx="2877651" cy="263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46859" y="2772459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Bjorken</a:t>
            </a:r>
            <a:r>
              <a:rPr lang="en-US" dirty="0" smtClean="0"/>
              <a:t> x values of the target,</a:t>
            </a:r>
          </a:p>
          <a:p>
            <a:r>
              <a:rPr lang="en-US" dirty="0" smtClean="0"/>
              <a:t>For E</a:t>
            </a:r>
            <a:r>
              <a:rPr lang="en-US" baseline="-25000" dirty="0" smtClean="0">
                <a:latin typeface="Symbol" pitchFamily="18" charset="2"/>
              </a:rPr>
              <a:t>n</a:t>
            </a:r>
            <a:r>
              <a:rPr lang="en-US" dirty="0" smtClean="0"/>
              <a:t> = 10</a:t>
            </a:r>
            <a:r>
              <a:rPr lang="en-US" baseline="30000" dirty="0" smtClean="0"/>
              <a:t>4</a:t>
            </a:r>
            <a:r>
              <a:rPr lang="en-US" dirty="0" smtClean="0"/>
              <a:t>…10</a:t>
            </a:r>
            <a:r>
              <a:rPr lang="en-US" baseline="30000" dirty="0" smtClean="0"/>
              <a:t>12 </a:t>
            </a:r>
            <a:r>
              <a:rPr lang="en-US" dirty="0" err="1" smtClean="0"/>
              <a:t>GeV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871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438" y="-68263"/>
            <a:ext cx="8305800" cy="1143001"/>
          </a:xfrm>
        </p:spPr>
        <p:txBody>
          <a:bodyPr/>
          <a:lstStyle/>
          <a:p>
            <a:r>
              <a:rPr lang="en-US" sz="4000" smtClean="0"/>
              <a:t>Neutrino Induced Showers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95250" y="866775"/>
            <a:ext cx="5181600" cy="4638675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sz="2400" smtClean="0"/>
              <a:t>Focus on </a:t>
            </a:r>
            <a:r>
              <a:rPr lang="en-US" sz="2400" smtClean="0">
                <a:latin typeface="Symbol" pitchFamily="18" charset="2"/>
              </a:rPr>
              <a:t>n</a:t>
            </a:r>
            <a:r>
              <a:rPr lang="en-US" sz="2400" baseline="-25000" smtClean="0"/>
              <a:t>e</a:t>
            </a:r>
            <a:r>
              <a:rPr lang="en-US" sz="2400" smtClean="0"/>
              <a:t>, since that is most detectable</a:t>
            </a:r>
          </a:p>
          <a:p>
            <a:pPr lvl="1">
              <a:lnSpc>
                <a:spcPct val="95000"/>
              </a:lnSpc>
            </a:pPr>
            <a:r>
              <a:rPr lang="en-US" sz="2200" smtClean="0"/>
              <a:t>20% of E</a:t>
            </a:r>
            <a:r>
              <a:rPr lang="en-US" sz="2200" baseline="-25000" smtClean="0">
                <a:latin typeface="Symbol" pitchFamily="18" charset="2"/>
              </a:rPr>
              <a:t>n</a:t>
            </a:r>
            <a:r>
              <a:rPr lang="en-US" sz="2200" smtClean="0"/>
              <a:t> goes into a hadronic shower</a:t>
            </a:r>
          </a:p>
          <a:p>
            <a:pPr lvl="1">
              <a:lnSpc>
                <a:spcPct val="95000"/>
              </a:lnSpc>
            </a:pPr>
            <a:r>
              <a:rPr lang="en-US" sz="2200" smtClean="0"/>
              <a:t>80% of E</a:t>
            </a:r>
            <a:r>
              <a:rPr lang="en-US" sz="2200" baseline="-25000" smtClean="0">
                <a:latin typeface="Symbol" pitchFamily="18" charset="2"/>
              </a:rPr>
              <a:t>n</a:t>
            </a:r>
            <a:r>
              <a:rPr lang="en-US" sz="2200" smtClean="0"/>
              <a:t>  goes into an                            electromagnetic shower</a:t>
            </a:r>
          </a:p>
          <a:p>
            <a:pPr lvl="1">
              <a:lnSpc>
                <a:spcPct val="95000"/>
              </a:lnSpc>
            </a:pPr>
            <a:r>
              <a:rPr lang="en-US" sz="2200" smtClean="0"/>
              <a:t>EM showers are elongated by                                                LPM effect</a:t>
            </a:r>
          </a:p>
          <a:p>
            <a:pPr lvl="2">
              <a:lnSpc>
                <a:spcPct val="95000"/>
              </a:lnSpc>
            </a:pPr>
            <a:r>
              <a:rPr lang="en-US" sz="1900" smtClean="0"/>
              <a:t>Many higher energy (&gt;10</a:t>
            </a:r>
            <a:r>
              <a:rPr lang="en-US" sz="1900" baseline="30000" smtClean="0"/>
              <a:t>20</a:t>
            </a:r>
            <a:r>
              <a:rPr lang="en-US" sz="1900" smtClean="0"/>
              <a:t> eV)                                         experiments ignore </a:t>
            </a:r>
            <a:r>
              <a:rPr lang="en-US" sz="1900" smtClean="0">
                <a:latin typeface="Symbol" pitchFamily="18" charset="2"/>
              </a:rPr>
              <a:t>n</a:t>
            </a:r>
            <a:r>
              <a:rPr lang="en-US" sz="1900" baseline="-25000" smtClean="0"/>
              <a:t>e</a:t>
            </a:r>
            <a:r>
              <a:rPr lang="en-US" sz="1900" smtClean="0"/>
              <a:t> showers</a:t>
            </a:r>
          </a:p>
          <a:p>
            <a:pPr>
              <a:lnSpc>
                <a:spcPct val="95000"/>
              </a:lnSpc>
            </a:pPr>
            <a:r>
              <a:rPr lang="en-US" sz="2400" smtClean="0"/>
              <a:t>For E</a:t>
            </a:r>
            <a:r>
              <a:rPr lang="en-US" sz="2400" baseline="-25000" smtClean="0">
                <a:latin typeface="Symbol" pitchFamily="18" charset="2"/>
              </a:rPr>
              <a:t>n</a:t>
            </a:r>
            <a:r>
              <a:rPr lang="en-US" sz="2400" smtClean="0"/>
              <a:t> &gt; 10</a:t>
            </a:r>
            <a:r>
              <a:rPr lang="en-US" sz="2400" baseline="30000" smtClean="0"/>
              <a:t>20</a:t>
            </a:r>
            <a:r>
              <a:rPr lang="en-US" sz="2400" smtClean="0"/>
              <a:t> eV,  e &amp; </a:t>
            </a:r>
            <a:r>
              <a:rPr lang="en-US" sz="2400" smtClean="0">
                <a:latin typeface="Symbol" pitchFamily="18" charset="2"/>
              </a:rPr>
              <a:t>g</a:t>
            </a:r>
            <a:r>
              <a:rPr lang="en-US" sz="2400" smtClean="0"/>
              <a:t> interact                                     hadronically, limiting growth in                                                        shower length</a:t>
            </a:r>
          </a:p>
          <a:p>
            <a:pPr lvl="1">
              <a:lnSpc>
                <a:spcPct val="95000"/>
              </a:lnSpc>
            </a:pPr>
            <a:r>
              <a:rPr lang="en-US" sz="2400" smtClean="0"/>
              <a:t>Muons in showers </a:t>
            </a:r>
          </a:p>
          <a:p>
            <a:pPr lvl="1">
              <a:lnSpc>
                <a:spcPct val="85000"/>
              </a:lnSpc>
            </a:pPr>
            <a:endParaRPr lang="en-US" smtClean="0"/>
          </a:p>
          <a:p>
            <a:pPr>
              <a:lnSpc>
                <a:spcPct val="85000"/>
              </a:lnSpc>
            </a:pPr>
            <a:endParaRPr lang="en-US" sz="2400" smtClean="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441575" y="6340475"/>
            <a:ext cx="2298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en-US" sz="1600">
                <a:solidFill>
                  <a:srgbClr val="0000FF"/>
                </a:solidFill>
              </a:rPr>
              <a:t>L. Gerhardt &amp; SK, 2010</a:t>
            </a:r>
          </a:p>
        </p:txBody>
      </p:sp>
      <p:pic>
        <p:nvPicPr>
          <p:cNvPr id="18437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4950" y="814388"/>
            <a:ext cx="3703638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Text Box 17"/>
          <p:cNvSpPr txBox="1">
            <a:spLocks noChangeArrowheads="1"/>
          </p:cNvSpPr>
          <p:nvPr/>
        </p:nvSpPr>
        <p:spPr bwMode="auto">
          <a:xfrm rot="-2179651">
            <a:off x="7739063" y="1220788"/>
            <a:ext cx="601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en-US" sz="1600">
                <a:solidFill>
                  <a:srgbClr val="00CC00"/>
                </a:solidFill>
              </a:rPr>
              <a:t>LPM</a:t>
            </a:r>
          </a:p>
        </p:txBody>
      </p:sp>
      <p:sp>
        <p:nvSpPr>
          <p:cNvPr id="18439" name="Text Box 19"/>
          <p:cNvSpPr txBox="1">
            <a:spLocks noChangeArrowheads="1"/>
          </p:cNvSpPr>
          <p:nvPr/>
        </p:nvSpPr>
        <p:spPr bwMode="auto">
          <a:xfrm>
            <a:off x="7523163" y="3162300"/>
            <a:ext cx="1417637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en-US" sz="1600" b="1">
                <a:solidFill>
                  <a:schemeClr val="bg2"/>
                </a:solidFill>
              </a:rPr>
              <a:t>Log</a:t>
            </a:r>
            <a:r>
              <a:rPr kumimoji="1" lang="en-US" sz="1600" b="1" baseline="-25000">
                <a:solidFill>
                  <a:schemeClr val="bg2"/>
                </a:solidFill>
              </a:rPr>
              <a:t>10</a:t>
            </a:r>
            <a:r>
              <a:rPr kumimoji="1" lang="en-US" sz="1600" b="1">
                <a:solidFill>
                  <a:schemeClr val="bg2"/>
                </a:solidFill>
              </a:rPr>
              <a:t> E</a:t>
            </a:r>
            <a:r>
              <a:rPr kumimoji="1" lang="en-US" sz="1600" b="1" baseline="-25000">
                <a:solidFill>
                  <a:schemeClr val="bg2"/>
                </a:solidFill>
                <a:latin typeface="Symbol" pitchFamily="18" charset="2"/>
              </a:rPr>
              <a:t>n</a:t>
            </a:r>
            <a:r>
              <a:rPr kumimoji="1" lang="en-US" sz="1600" b="1">
                <a:solidFill>
                  <a:schemeClr val="bg2"/>
                </a:solidFill>
              </a:rPr>
              <a:t> (eV)</a:t>
            </a:r>
          </a:p>
        </p:txBody>
      </p:sp>
      <p:sp>
        <p:nvSpPr>
          <p:cNvPr id="18440" name="Text Box 21"/>
          <p:cNvSpPr txBox="1">
            <a:spLocks noChangeArrowheads="1"/>
          </p:cNvSpPr>
          <p:nvPr/>
        </p:nvSpPr>
        <p:spPr bwMode="auto">
          <a:xfrm rot="-5400000">
            <a:off x="4773613" y="1503363"/>
            <a:ext cx="14541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en-US" sz="1600" b="1">
                <a:solidFill>
                  <a:schemeClr val="bg2"/>
                </a:solidFill>
              </a:rPr>
              <a:t>Log</a:t>
            </a:r>
            <a:r>
              <a:rPr kumimoji="1" lang="en-US" sz="1600" b="1" baseline="-25000">
                <a:solidFill>
                  <a:schemeClr val="bg2"/>
                </a:solidFill>
              </a:rPr>
              <a:t>10</a:t>
            </a:r>
            <a:r>
              <a:rPr kumimoji="1" lang="en-US" sz="1600" b="1">
                <a:solidFill>
                  <a:schemeClr val="bg2"/>
                </a:solidFill>
              </a:rPr>
              <a:t> </a:t>
            </a:r>
            <a:r>
              <a:rPr kumimoji="1" lang="en-US" sz="1600" b="1">
                <a:solidFill>
                  <a:schemeClr val="bg2"/>
                </a:solidFill>
                <a:latin typeface="Symbol" pitchFamily="18" charset="2"/>
              </a:rPr>
              <a:t>L</a:t>
            </a:r>
            <a:r>
              <a:rPr kumimoji="1" lang="en-US" sz="1600" b="1">
                <a:solidFill>
                  <a:schemeClr val="bg2"/>
                </a:solidFill>
              </a:rPr>
              <a:t> (m)   </a:t>
            </a:r>
          </a:p>
        </p:txBody>
      </p:sp>
      <p:sp>
        <p:nvSpPr>
          <p:cNvPr id="18441" name="Text Box 23"/>
          <p:cNvSpPr txBox="1">
            <a:spLocks noChangeArrowheads="1"/>
          </p:cNvSpPr>
          <p:nvPr/>
        </p:nvSpPr>
        <p:spPr bwMode="auto">
          <a:xfrm rot="617726">
            <a:off x="6918325" y="1651000"/>
            <a:ext cx="1379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en-US" sz="1600">
                <a:solidFill>
                  <a:srgbClr val="0000FF"/>
                </a:solidFill>
              </a:rPr>
              <a:t>Photonuclear</a:t>
            </a:r>
          </a:p>
        </p:txBody>
      </p:sp>
      <p:grpSp>
        <p:nvGrpSpPr>
          <p:cNvPr id="18442" name="Group 17"/>
          <p:cNvGrpSpPr>
            <a:grpSpLocks/>
          </p:cNvGrpSpPr>
          <p:nvPr/>
        </p:nvGrpSpPr>
        <p:grpSpPr bwMode="auto">
          <a:xfrm>
            <a:off x="4886325" y="3524250"/>
            <a:ext cx="4257675" cy="3041650"/>
            <a:chOff x="4886325" y="3524250"/>
            <a:chExt cx="4257675" cy="3041650"/>
          </a:xfrm>
        </p:grpSpPr>
        <p:pic>
          <p:nvPicPr>
            <p:cNvPr id="18443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325" y="3686175"/>
              <a:ext cx="4257675" cy="280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44" name="Text Box 8"/>
            <p:cNvSpPr txBox="1">
              <a:spLocks noChangeArrowheads="1"/>
            </p:cNvSpPr>
            <p:nvPr/>
          </p:nvSpPr>
          <p:spPr bwMode="auto">
            <a:xfrm rot="-450834">
              <a:off x="7585075" y="4937125"/>
              <a:ext cx="99536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kumimoji="1" lang="en-US" sz="1600">
                  <a:solidFill>
                    <a:srgbClr val="FF0000"/>
                  </a:solidFill>
                </a:rPr>
                <a:t>Hadronic</a:t>
              </a:r>
            </a:p>
          </p:txBody>
        </p:sp>
        <p:sp>
          <p:nvSpPr>
            <p:cNvPr id="18445" name="Text Box 10"/>
            <p:cNvSpPr txBox="1">
              <a:spLocks noChangeArrowheads="1"/>
            </p:cNvSpPr>
            <p:nvPr/>
          </p:nvSpPr>
          <p:spPr bwMode="auto">
            <a:xfrm>
              <a:off x="8108950" y="4479925"/>
              <a:ext cx="50958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kumimoji="1" lang="en-US" sz="1600">
                  <a:solidFill>
                    <a:schemeClr val="bg2"/>
                  </a:solidFill>
                </a:rPr>
                <a:t>Full</a:t>
              </a:r>
            </a:p>
          </p:txBody>
        </p:sp>
        <p:sp>
          <p:nvSpPr>
            <p:cNvPr id="18446" name="Text Box 16"/>
            <p:cNvSpPr txBox="1">
              <a:spLocks noChangeArrowheads="1"/>
            </p:cNvSpPr>
            <p:nvPr/>
          </p:nvSpPr>
          <p:spPr bwMode="auto">
            <a:xfrm rot="-2179651">
              <a:off x="7834313" y="4002088"/>
              <a:ext cx="60166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kumimoji="1" lang="en-US" sz="1600">
                  <a:solidFill>
                    <a:srgbClr val="00CC00"/>
                  </a:solidFill>
                </a:rPr>
                <a:t>LPM</a:t>
              </a:r>
            </a:p>
          </p:txBody>
        </p:sp>
        <p:sp>
          <p:nvSpPr>
            <p:cNvPr id="18447" name="Text Box 18"/>
            <p:cNvSpPr txBox="1">
              <a:spLocks noChangeArrowheads="1"/>
            </p:cNvSpPr>
            <p:nvPr/>
          </p:nvSpPr>
          <p:spPr bwMode="auto">
            <a:xfrm>
              <a:off x="7561263" y="6229350"/>
              <a:ext cx="1417637" cy="33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kumimoji="1" lang="en-US" sz="1600" b="1">
                  <a:solidFill>
                    <a:schemeClr val="bg2"/>
                  </a:solidFill>
                </a:rPr>
                <a:t>Log</a:t>
              </a:r>
              <a:r>
                <a:rPr kumimoji="1" lang="en-US" sz="1600" b="1" baseline="-25000">
                  <a:solidFill>
                    <a:schemeClr val="bg2"/>
                  </a:solidFill>
                </a:rPr>
                <a:t>10</a:t>
              </a:r>
              <a:r>
                <a:rPr kumimoji="1" lang="en-US" sz="1600" b="1">
                  <a:solidFill>
                    <a:schemeClr val="bg2"/>
                  </a:solidFill>
                </a:rPr>
                <a:t> E</a:t>
              </a:r>
              <a:r>
                <a:rPr kumimoji="1" lang="en-US" sz="1600" b="1" baseline="-25000">
                  <a:solidFill>
                    <a:schemeClr val="bg2"/>
                  </a:solidFill>
                  <a:latin typeface="Symbol" pitchFamily="18" charset="2"/>
                </a:rPr>
                <a:t>n</a:t>
              </a:r>
              <a:r>
                <a:rPr kumimoji="1" lang="en-US" sz="1600" b="1">
                  <a:solidFill>
                    <a:schemeClr val="bg2"/>
                  </a:solidFill>
                </a:rPr>
                <a:t> (eV)</a:t>
              </a:r>
            </a:p>
          </p:txBody>
        </p:sp>
        <p:sp>
          <p:nvSpPr>
            <p:cNvPr id="18448" name="Text Box 20"/>
            <p:cNvSpPr txBox="1">
              <a:spLocks noChangeArrowheads="1"/>
            </p:cNvSpPr>
            <p:nvPr/>
          </p:nvSpPr>
          <p:spPr bwMode="auto">
            <a:xfrm rot="-5400000">
              <a:off x="3865563" y="4660900"/>
              <a:ext cx="2609850" cy="33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kumimoji="1" lang="en-US" sz="1600" b="1">
                  <a:solidFill>
                    <a:schemeClr val="bg2"/>
                  </a:solidFill>
                </a:rPr>
                <a:t>Log</a:t>
              </a:r>
              <a:r>
                <a:rPr kumimoji="1" lang="en-US" sz="1600" b="1" baseline="-25000">
                  <a:solidFill>
                    <a:schemeClr val="bg2"/>
                  </a:solidFill>
                </a:rPr>
                <a:t>10</a:t>
              </a:r>
              <a:r>
                <a:rPr kumimoji="1" lang="en-US" sz="1600" b="1">
                  <a:solidFill>
                    <a:schemeClr val="bg2"/>
                  </a:solidFill>
                </a:rPr>
                <a:t> Shower Length (m)</a:t>
              </a:r>
            </a:p>
          </p:txBody>
        </p:sp>
        <p:sp>
          <p:nvSpPr>
            <p:cNvPr id="18449" name="Text Box 22"/>
            <p:cNvSpPr txBox="1">
              <a:spLocks noChangeArrowheads="1"/>
            </p:cNvSpPr>
            <p:nvPr/>
          </p:nvSpPr>
          <p:spPr bwMode="auto">
            <a:xfrm rot="-194382">
              <a:off x="6804025" y="5441950"/>
              <a:ext cx="13684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kumimoji="1" lang="en-US" sz="1600">
                  <a:solidFill>
                    <a:srgbClr val="0000FF"/>
                  </a:solidFill>
                </a:rPr>
                <a:t>Bethe-Heitler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55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6600" y="3106738"/>
            <a:ext cx="45974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209550"/>
            <a:ext cx="4714875" cy="1238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smtClean="0"/>
              <a:t>Shower Studies @ SLAC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62125"/>
            <a:ext cx="4838700" cy="4114800"/>
          </a:xfrm>
        </p:spPr>
        <p:txBody>
          <a:bodyPr/>
          <a:lstStyle/>
          <a:p>
            <a:r>
              <a:rPr lang="en-US" sz="2400" smtClean="0"/>
              <a:t>Pulses of 10</a:t>
            </a:r>
            <a:r>
              <a:rPr lang="en-US" sz="2400" baseline="30000" smtClean="0"/>
              <a:t>10</a:t>
            </a:r>
            <a:r>
              <a:rPr lang="en-US" sz="2400" smtClean="0"/>
              <a:t> 25 GeV e- were directed into a large cube of ice</a:t>
            </a:r>
          </a:p>
          <a:p>
            <a:pPr lvl="1"/>
            <a:r>
              <a:rPr lang="en-US" sz="2200" smtClean="0"/>
              <a:t>Radiation studied by ANITA detector</a:t>
            </a:r>
          </a:p>
          <a:p>
            <a:r>
              <a:rPr lang="en-US" sz="2400" smtClean="0"/>
              <a:t>Frequency &amp; angular distributions matched theory</a:t>
            </a:r>
          </a:p>
          <a:p>
            <a:pPr lvl="1"/>
            <a:r>
              <a:rPr lang="en-US" sz="2200" smtClean="0"/>
              <a:t>Refraction affects angular dist.</a:t>
            </a:r>
          </a:p>
          <a:p>
            <a:r>
              <a:rPr lang="en-US" sz="2400" smtClean="0"/>
              <a:t>Previous expts. with salt and sand targets</a:t>
            </a:r>
          </a:p>
          <a:p>
            <a:pPr lvl="1"/>
            <a:endParaRPr lang="en-US" sz="2200" smtClean="0"/>
          </a:p>
        </p:txBody>
      </p:sp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675" y="204788"/>
            <a:ext cx="409733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5756275" y="6365875"/>
            <a:ext cx="2033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1" lang="en-US" sz="1600">
                <a:solidFill>
                  <a:srgbClr val="0000FF"/>
                </a:solidFill>
              </a:rPr>
              <a:t>ANITA Collab., 2007</a:t>
            </a:r>
          </a:p>
        </p:txBody>
      </p:sp>
    </p:spTree>
    <p:extLst>
      <p:ext uri="{BB962C8B-B14F-4D97-AF65-F5344CB8AC3E}">
        <p14:creationId xmlns:p14="http://schemas.microsoft.com/office/powerpoint/2010/main" val="141228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5900"/>
            <a:ext cx="5245100" cy="11430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altLang="x-none"/>
              <a:t>Ray Tracing in Antarctic Ice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4000" y="1511300"/>
            <a:ext cx="5181600" cy="4114800"/>
          </a:xfrm>
        </p:spPr>
        <p:txBody>
          <a:bodyPr/>
          <a:lstStyle/>
          <a:p>
            <a:r>
              <a:rPr lang="en-US" altLang="x-none" sz="2400"/>
              <a:t>The varying density near the surface causes radio waves to refract</a:t>
            </a:r>
          </a:p>
          <a:p>
            <a:r>
              <a:rPr lang="en-US" altLang="x-none" sz="2400"/>
              <a:t>Density profile measured with boreholes</a:t>
            </a:r>
            <a:r>
              <a:rPr lang="en-US" altLang="x-none"/>
              <a:t>.</a:t>
            </a:r>
          </a:p>
          <a:p>
            <a:r>
              <a:rPr lang="en-US" altLang="x-none"/>
              <a:t>Slowest transition to               pure ice in central          Antarctica  </a:t>
            </a:r>
          </a:p>
        </p:txBody>
      </p:sp>
      <p:pic>
        <p:nvPicPr>
          <p:cNvPr id="29700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1225" y="0"/>
            <a:ext cx="3152775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0363" y="3408363"/>
            <a:ext cx="4816475" cy="344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02" name="Text Box 10"/>
          <p:cNvSpPr txBox="1">
            <a:spLocks noChangeArrowheads="1"/>
          </p:cNvSpPr>
          <p:nvPr/>
        </p:nvSpPr>
        <p:spPr bwMode="auto">
          <a:xfrm>
            <a:off x="6054725" y="6208713"/>
            <a:ext cx="131127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x-none">
                <a:solidFill>
                  <a:schemeClr val="bg2"/>
                </a:solidFill>
              </a:rPr>
              <a:t>Depth (m)</a:t>
            </a:r>
          </a:p>
        </p:txBody>
      </p:sp>
      <p:sp>
        <p:nvSpPr>
          <p:cNvPr id="29703" name="Text Box 11"/>
          <p:cNvSpPr txBox="1">
            <a:spLocks noChangeArrowheads="1"/>
          </p:cNvSpPr>
          <p:nvPr/>
        </p:nvSpPr>
        <p:spPr bwMode="auto">
          <a:xfrm rot="-5400000">
            <a:off x="3337719" y="4734719"/>
            <a:ext cx="1995487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x-none">
                <a:solidFill>
                  <a:schemeClr val="bg2"/>
                </a:solidFill>
              </a:rPr>
              <a:t>Density (Mg/m</a:t>
            </a:r>
            <a:r>
              <a:rPr lang="en-US" altLang="x-none" baseline="30000">
                <a:solidFill>
                  <a:schemeClr val="bg2"/>
                </a:solidFill>
              </a:rPr>
              <a:t>3</a:t>
            </a:r>
            <a:r>
              <a:rPr lang="en-US" altLang="x-none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515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-38100"/>
            <a:ext cx="8305800" cy="1143000"/>
          </a:xfrm>
        </p:spPr>
        <p:txBody>
          <a:bodyPr/>
          <a:lstStyle/>
          <a:p>
            <a:r>
              <a:rPr lang="en-US" sz="4000" smtClean="0"/>
              <a:t>The ARIANNA proposal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8" y="860425"/>
            <a:ext cx="5789612" cy="5329238"/>
          </a:xfrm>
        </p:spPr>
        <p:txBody>
          <a:bodyPr/>
          <a:lstStyle/>
          <a:p>
            <a:r>
              <a:rPr lang="en-US" sz="2400" smtClean="0"/>
              <a:t>Each station is autonomous</a:t>
            </a:r>
          </a:p>
          <a:p>
            <a:pPr lvl="1"/>
            <a:r>
              <a:rPr lang="en-US" sz="2100" smtClean="0"/>
              <a:t>Local trigger &amp; intelligence</a:t>
            </a:r>
          </a:p>
          <a:p>
            <a:pPr lvl="1"/>
            <a:r>
              <a:rPr lang="en-US" sz="2100" smtClean="0"/>
              <a:t>Spacing is a tradeoff between maximum volume/cost vs. seeing events with multiple stations</a:t>
            </a:r>
          </a:p>
          <a:p>
            <a:r>
              <a:rPr lang="en-US" sz="2400" smtClean="0"/>
              <a:t>Stations with 8 antennas</a:t>
            </a:r>
          </a:p>
          <a:p>
            <a:pPr lvl="1"/>
            <a:r>
              <a:rPr lang="en-US" sz="2100" smtClean="0"/>
              <a:t>Antennas are  in shallow trenches</a:t>
            </a:r>
          </a:p>
          <a:p>
            <a:pPr lvl="1"/>
            <a:r>
              <a:rPr lang="en-US" sz="2100" smtClean="0"/>
              <a:t>Autonomous data acquisition</a:t>
            </a:r>
          </a:p>
          <a:p>
            <a:r>
              <a:rPr lang="en-US" sz="2400" smtClean="0"/>
              <a:t>Site is 110 km from McMurdo station, shielded by Minna bluff from anthropogenic noise</a:t>
            </a:r>
          </a:p>
          <a:p>
            <a:r>
              <a:rPr lang="en-US" sz="2400" smtClean="0"/>
              <a:t>Wide angular range allows measurement of neutrino-nucleon cross-section, independent of flux</a:t>
            </a:r>
          </a:p>
        </p:txBody>
      </p:sp>
      <p:grpSp>
        <p:nvGrpSpPr>
          <p:cNvPr id="10244" name="Group 5"/>
          <p:cNvGrpSpPr>
            <a:grpSpLocks/>
          </p:cNvGrpSpPr>
          <p:nvPr/>
        </p:nvGrpSpPr>
        <p:grpSpPr bwMode="auto">
          <a:xfrm>
            <a:off x="5981700" y="3438525"/>
            <a:ext cx="2857500" cy="3148013"/>
            <a:chOff x="6256338" y="-31750"/>
            <a:chExt cx="2887662" cy="3227387"/>
          </a:xfrm>
        </p:grpSpPr>
        <p:pic>
          <p:nvPicPr>
            <p:cNvPr id="1024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6338" y="-31750"/>
              <a:ext cx="2887662" cy="2693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47" name="Text Box 6"/>
            <p:cNvSpPr txBox="1">
              <a:spLocks noChangeArrowheads="1"/>
            </p:cNvSpPr>
            <p:nvPr/>
          </p:nvSpPr>
          <p:spPr bwMode="auto">
            <a:xfrm>
              <a:off x="7975600" y="2503488"/>
              <a:ext cx="1019175" cy="396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kumimoji="1" lang="en-US" sz="2000">
                  <a:solidFill>
                    <a:schemeClr val="bg2"/>
                  </a:solidFill>
                </a:rPr>
                <a:t>Cos(</a:t>
              </a:r>
              <a:r>
                <a:rPr kumimoji="1" lang="en-US" sz="2000">
                  <a:solidFill>
                    <a:schemeClr val="bg2"/>
                  </a:solidFill>
                  <a:latin typeface="Symbol" pitchFamily="18" charset="2"/>
                </a:rPr>
                <a:t>q</a:t>
              </a:r>
              <a:r>
                <a:rPr kumimoji="1" lang="en-US" sz="2000" baseline="-25000">
                  <a:solidFill>
                    <a:schemeClr val="bg2"/>
                  </a:solidFill>
                </a:rPr>
                <a:t>z</a:t>
              </a:r>
              <a:r>
                <a:rPr kumimoji="1" lang="en-US" sz="2000">
                  <a:solidFill>
                    <a:schemeClr val="bg2"/>
                  </a:solidFill>
                </a:rPr>
                <a:t>)</a:t>
              </a:r>
            </a:p>
          </p:txBody>
        </p:sp>
        <p:sp>
          <p:nvSpPr>
            <p:cNvPr id="10248" name="Text Box 7"/>
            <p:cNvSpPr txBox="1">
              <a:spLocks noChangeArrowheads="1"/>
            </p:cNvSpPr>
            <p:nvPr/>
          </p:nvSpPr>
          <p:spPr bwMode="auto">
            <a:xfrm rot="-5400000">
              <a:off x="5846763" y="711200"/>
              <a:ext cx="1276350" cy="396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kumimoji="1" lang="en-US" sz="2000">
                  <a:solidFill>
                    <a:schemeClr val="bg2"/>
                  </a:solidFill>
                </a:rPr>
                <a:t># Events</a:t>
              </a:r>
            </a:p>
          </p:txBody>
        </p:sp>
        <p:sp>
          <p:nvSpPr>
            <p:cNvPr id="10249" name="Text Box 8"/>
            <p:cNvSpPr txBox="1">
              <a:spLocks noChangeArrowheads="1"/>
            </p:cNvSpPr>
            <p:nvPr/>
          </p:nvSpPr>
          <p:spPr bwMode="auto">
            <a:xfrm>
              <a:off x="6867525" y="2874962"/>
              <a:ext cx="2019300" cy="320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kumimoji="1" lang="en-US" sz="1500">
                  <a:solidFill>
                    <a:srgbClr val="0000FF"/>
                  </a:solidFill>
                </a:rPr>
                <a:t>Plot by Amy Connolly</a:t>
              </a:r>
            </a:p>
          </p:txBody>
        </p:sp>
      </p:grp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25" y="1047750"/>
            <a:ext cx="25908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18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85725" y="-111125"/>
            <a:ext cx="5519738" cy="1143000"/>
          </a:xfrm>
        </p:spPr>
        <p:txBody>
          <a:bodyPr/>
          <a:lstStyle/>
          <a:p>
            <a:r>
              <a:rPr lang="en-US" altLang="x-none" sz="4200"/>
              <a:t>The ARIANNA detector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0" y="687388"/>
            <a:ext cx="6200775" cy="41148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altLang="x-none" sz="2400"/>
              <a:t>900 stations on a 1 km grid</a:t>
            </a:r>
          </a:p>
          <a:p>
            <a:pPr lvl="1">
              <a:spcBef>
                <a:spcPts val="300"/>
              </a:spcBef>
            </a:pPr>
            <a:r>
              <a:rPr lang="en-US" altLang="x-none" sz="2200"/>
              <a:t>Stations trigger independently</a:t>
            </a:r>
          </a:p>
          <a:p>
            <a:pPr>
              <a:spcBef>
                <a:spcPts val="300"/>
              </a:spcBef>
            </a:pPr>
            <a:r>
              <a:rPr lang="en-US" altLang="x-none" sz="2400"/>
              <a:t>8 log—periodic dipole antennas/station</a:t>
            </a:r>
          </a:p>
          <a:p>
            <a:pPr lvl="1">
              <a:spcBef>
                <a:spcPts val="300"/>
              </a:spcBef>
            </a:pPr>
            <a:r>
              <a:rPr lang="en-US" altLang="x-none" sz="2200"/>
              <a:t>Response in ice from 80 MHz – 1 GHz</a:t>
            </a:r>
          </a:p>
          <a:p>
            <a:pPr lvl="1">
              <a:spcBef>
                <a:spcPts val="300"/>
              </a:spcBef>
            </a:pPr>
            <a:r>
              <a:rPr lang="en-US" altLang="x-none" sz="2200"/>
              <a:t>All pointed downward</a:t>
            </a:r>
          </a:p>
          <a:p>
            <a:pPr lvl="1">
              <a:spcBef>
                <a:spcPts val="300"/>
              </a:spcBef>
            </a:pPr>
            <a:r>
              <a:rPr lang="en-US" altLang="x-none" sz="2200"/>
              <a:t>Separation 2-4 m</a:t>
            </a:r>
          </a:p>
          <a:p>
            <a:pPr lvl="2">
              <a:spcBef>
                <a:spcPts val="300"/>
              </a:spcBef>
            </a:pPr>
            <a:r>
              <a:rPr lang="en-US" altLang="x-none" sz="2000">
                <a:latin typeface="Symbol" charset="2"/>
              </a:rPr>
              <a:t>D</a:t>
            </a:r>
            <a:r>
              <a:rPr lang="en-US" altLang="x-none" sz="2000"/>
              <a:t>t from opposing pairs gives zenith angle</a:t>
            </a:r>
          </a:p>
          <a:p>
            <a:pPr lvl="1">
              <a:spcBef>
                <a:spcPts val="300"/>
              </a:spcBef>
            </a:pPr>
            <a:r>
              <a:rPr lang="en-US" altLang="x-none" sz="2200"/>
              <a:t>Amplitudes from 45</a:t>
            </a:r>
            <a:r>
              <a:rPr lang="en-US" altLang="x-none" sz="2200" baseline="30000"/>
              <a:t>0</a:t>
            </a:r>
            <a:r>
              <a:rPr lang="en-US" altLang="x-none" sz="2200"/>
              <a:t> pairs gives polarization (azimuthal angle)</a:t>
            </a:r>
          </a:p>
          <a:p>
            <a:pPr>
              <a:spcBef>
                <a:spcPts val="300"/>
              </a:spcBef>
            </a:pPr>
            <a:r>
              <a:rPr lang="en-US" altLang="x-none" sz="2400"/>
              <a:t>Trigger on 2-3 antenna above     threshold</a:t>
            </a:r>
          </a:p>
          <a:p>
            <a:pPr>
              <a:spcBef>
                <a:spcPts val="300"/>
              </a:spcBef>
            </a:pPr>
            <a:r>
              <a:rPr lang="en-US" altLang="x-none" sz="2400"/>
              <a:t>Digitize signals at 2 GS/s with a    switched capacitor array</a:t>
            </a:r>
          </a:p>
          <a:p>
            <a:pPr>
              <a:spcBef>
                <a:spcPts val="300"/>
              </a:spcBef>
            </a:pPr>
            <a:r>
              <a:rPr lang="en-US" altLang="x-none" sz="2400"/>
              <a:t>Irridium modem &amp; internet  communication</a:t>
            </a:r>
          </a:p>
          <a:p>
            <a:pPr>
              <a:spcBef>
                <a:spcPts val="300"/>
              </a:spcBef>
            </a:pPr>
            <a:r>
              <a:rPr lang="en-US" altLang="x-none" sz="2400"/>
              <a:t>Solar + wind/wired power</a:t>
            </a:r>
          </a:p>
          <a:p>
            <a:pPr lvl="1"/>
            <a:endParaRPr lang="en-US" altLang="x-none" sz="2200"/>
          </a:p>
        </p:txBody>
      </p:sp>
      <p:grpSp>
        <p:nvGrpSpPr>
          <p:cNvPr id="22532" name="Group 3"/>
          <p:cNvGrpSpPr>
            <a:grpSpLocks/>
          </p:cNvGrpSpPr>
          <p:nvPr/>
        </p:nvGrpSpPr>
        <p:grpSpPr bwMode="auto">
          <a:xfrm>
            <a:off x="6332538" y="290513"/>
            <a:ext cx="2611437" cy="2970212"/>
            <a:chOff x="5094288" y="3113088"/>
            <a:chExt cx="3299997" cy="3241675"/>
          </a:xfrm>
        </p:grpSpPr>
        <p:pic>
          <p:nvPicPr>
            <p:cNvPr id="225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7763" y="5227638"/>
              <a:ext cx="688975" cy="1127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53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6813" y="3113088"/>
              <a:ext cx="688975" cy="1127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53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5310" y="4100513"/>
              <a:ext cx="688975" cy="1127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53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288" y="4370388"/>
              <a:ext cx="688975" cy="1127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5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2398252">
              <a:off x="5603289" y="3469489"/>
              <a:ext cx="688975" cy="1181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53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2398252">
              <a:off x="7396749" y="4817605"/>
              <a:ext cx="688975" cy="1181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54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426593">
              <a:off x="7059901" y="3262709"/>
              <a:ext cx="688975" cy="1181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54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426593">
              <a:off x="5288954" y="5090897"/>
              <a:ext cx="688975" cy="1181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1613" y="3724275"/>
            <a:ext cx="3810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31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7675" y="3400425"/>
            <a:ext cx="367347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-931863" y="-66675"/>
            <a:ext cx="8305801" cy="1143000"/>
          </a:xfrm>
        </p:spPr>
        <p:txBody>
          <a:bodyPr/>
          <a:lstStyle/>
          <a:p>
            <a:r>
              <a:rPr lang="en-US" sz="4000" smtClean="0"/>
              <a:t>Signal Detection Hardware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7625" y="885825"/>
            <a:ext cx="6589713" cy="41148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2400" smtClean="0"/>
              <a:t>Log Periodic Dipole Antenna</a:t>
            </a:r>
          </a:p>
          <a:p>
            <a:pPr lvl="1">
              <a:lnSpc>
                <a:spcPct val="85000"/>
              </a:lnSpc>
            </a:pPr>
            <a:r>
              <a:rPr lang="en-US" sz="2200" smtClean="0"/>
              <a:t>Good directionality &amp; polarization sensitivity</a:t>
            </a:r>
          </a:p>
          <a:p>
            <a:pPr lvl="1">
              <a:lnSpc>
                <a:spcPct val="85000"/>
              </a:lnSpc>
            </a:pPr>
            <a:r>
              <a:rPr lang="en-US" sz="2200" smtClean="0"/>
              <a:t>105-1300 MHz in air</a:t>
            </a:r>
          </a:p>
          <a:p>
            <a:pPr lvl="2">
              <a:lnSpc>
                <a:spcPct val="85000"/>
              </a:lnSpc>
            </a:pPr>
            <a:r>
              <a:rPr lang="en-US" sz="2000" smtClean="0"/>
              <a:t>In ice, index of refraction n&gt; 1</a:t>
            </a:r>
          </a:p>
          <a:p>
            <a:pPr lvl="2"/>
            <a:r>
              <a:rPr lang="en-US" sz="2200" smtClean="0"/>
              <a:t>Wavelength </a:t>
            </a:r>
            <a:r>
              <a:rPr lang="en-US" sz="2200" smtClean="0">
                <a:latin typeface="Symbol" pitchFamily="18" charset="2"/>
              </a:rPr>
              <a:t>L</a:t>
            </a:r>
            <a:r>
              <a:rPr lang="en-US" sz="2200" smtClean="0"/>
              <a:t> = c/nf is shorter </a:t>
            </a:r>
          </a:p>
          <a:p>
            <a:pPr lvl="1"/>
            <a:r>
              <a:rPr lang="en-US" sz="2200" smtClean="0"/>
              <a:t>Antenna impedance is altered, shifted to slightly lower   frequencies</a:t>
            </a:r>
          </a:p>
          <a:p>
            <a:pPr>
              <a:lnSpc>
                <a:spcPct val="85000"/>
              </a:lnSpc>
            </a:pPr>
            <a:r>
              <a:rPr lang="en-US" sz="2400" smtClean="0"/>
              <a:t>Low noise pre-amp &amp; switch capacitor    array ADC + trigger system</a:t>
            </a:r>
          </a:p>
          <a:p>
            <a:pPr>
              <a:lnSpc>
                <a:spcPct val="85000"/>
              </a:lnSpc>
            </a:pPr>
            <a:r>
              <a:rPr lang="en-US" sz="2400" smtClean="0"/>
              <a:t>GPS for timing</a:t>
            </a:r>
          </a:p>
          <a:p>
            <a:pPr>
              <a:lnSpc>
                <a:spcPct val="85000"/>
              </a:lnSpc>
            </a:pPr>
            <a:r>
              <a:rPr lang="en-US" sz="2400" smtClean="0"/>
              <a:t>Solar power (summer)</a:t>
            </a:r>
          </a:p>
          <a:p>
            <a:pPr lvl="1">
              <a:lnSpc>
                <a:spcPct val="85000"/>
              </a:lnSpc>
            </a:pPr>
            <a:r>
              <a:rPr lang="en-US" sz="2200" smtClean="0"/>
              <a:t>Wind generators under investigation for winter </a:t>
            </a:r>
          </a:p>
          <a:p>
            <a:pPr lvl="2">
              <a:lnSpc>
                <a:spcPct val="85000"/>
              </a:lnSpc>
            </a:pPr>
            <a:r>
              <a:rPr lang="en-US" sz="2000" smtClean="0"/>
              <a:t>Not much wind at site</a:t>
            </a:r>
          </a:p>
          <a:p>
            <a:pPr lvl="1">
              <a:lnSpc>
                <a:spcPct val="85000"/>
              </a:lnSpc>
            </a:pPr>
            <a:r>
              <a:rPr lang="en-US" sz="2200" smtClean="0"/>
              <a:t>Central power station + cables possible</a:t>
            </a:r>
          </a:p>
          <a:p>
            <a:pPr lvl="1"/>
            <a:endParaRPr lang="en-US" sz="2200" smtClean="0"/>
          </a:p>
        </p:txBody>
      </p:sp>
      <p:sp>
        <p:nvSpPr>
          <p:cNvPr id="11269" name="TextBox 2"/>
          <p:cNvSpPr txBox="1">
            <a:spLocks noChangeArrowheads="1"/>
          </p:cNvSpPr>
          <p:nvPr/>
        </p:nvSpPr>
        <p:spPr bwMode="auto">
          <a:xfrm>
            <a:off x="6097588" y="5972175"/>
            <a:ext cx="27797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sz="1600"/>
              <a:t>Stuart Kleinfelder will discuss the ARIANNA DAQ system on Thurs. morning</a:t>
            </a:r>
          </a:p>
        </p:txBody>
      </p:sp>
      <p:sp>
        <p:nvSpPr>
          <p:cNvPr id="11271" name="TextBox 1"/>
          <p:cNvSpPr txBox="1">
            <a:spLocks noChangeArrowheads="1"/>
          </p:cNvSpPr>
          <p:nvPr/>
        </p:nvSpPr>
        <p:spPr bwMode="auto">
          <a:xfrm>
            <a:off x="7143750" y="3686175"/>
            <a:ext cx="1857375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sz="1600"/>
              <a:t>VSWR</a:t>
            </a:r>
          </a:p>
          <a:p>
            <a:r>
              <a:rPr lang="en-US" sz="1600">
                <a:solidFill>
                  <a:srgbClr val="FF0000"/>
                </a:solidFill>
              </a:rPr>
              <a:t>In Air</a:t>
            </a:r>
          </a:p>
          <a:p>
            <a:r>
              <a:rPr lang="en-US" sz="1600">
                <a:solidFill>
                  <a:srgbClr val="FF3399"/>
                </a:solidFill>
              </a:rPr>
              <a:t>Buried in Snow</a:t>
            </a:r>
          </a:p>
        </p:txBody>
      </p:sp>
    </p:spTree>
    <p:extLst>
      <p:ext uri="{BB962C8B-B14F-4D97-AF65-F5344CB8AC3E}">
        <p14:creationId xmlns:p14="http://schemas.microsoft.com/office/powerpoint/2010/main" val="6359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-674688" y="112713"/>
            <a:ext cx="8305801" cy="781050"/>
          </a:xfrm>
        </p:spPr>
        <p:txBody>
          <a:bodyPr/>
          <a:lstStyle/>
          <a:p>
            <a:r>
              <a:rPr lang="en-US" sz="4000" smtClean="0"/>
              <a:t>Directional determination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82550" y="909638"/>
            <a:ext cx="6096000" cy="5624512"/>
          </a:xfrm>
        </p:spPr>
        <p:txBody>
          <a:bodyPr/>
          <a:lstStyle/>
          <a:p>
            <a:r>
              <a:rPr lang="en-US" sz="2400" smtClean="0"/>
              <a:t>The octagonal antenna arrangement allows us to determine </a:t>
            </a:r>
            <a:r>
              <a:rPr lang="en-US" sz="2400" smtClean="0">
                <a:latin typeface="Symbol" pitchFamily="18" charset="2"/>
              </a:rPr>
              <a:t>n</a:t>
            </a:r>
            <a:r>
              <a:rPr lang="en-US" sz="2400" smtClean="0"/>
              <a:t> direction from a single station.</a:t>
            </a:r>
          </a:p>
          <a:p>
            <a:r>
              <a:rPr lang="en-US" sz="2400" smtClean="0"/>
              <a:t>The direction from the station to the </a:t>
            </a:r>
            <a:r>
              <a:rPr lang="en-US" sz="2400" smtClean="0">
                <a:latin typeface="Symbol" pitchFamily="18" charset="2"/>
              </a:rPr>
              <a:t>n</a:t>
            </a:r>
            <a:r>
              <a:rPr lang="en-US" sz="2400" smtClean="0"/>
              <a:t> (</a:t>
            </a:r>
            <a:r>
              <a:rPr lang="en-US" sz="2400" i="1" smtClean="0"/>
              <a:t>D</a:t>
            </a:r>
            <a:r>
              <a:rPr lang="en-US" sz="2400" smtClean="0"/>
              <a:t>) interaction is found from the paired time differences from opposing antennas </a:t>
            </a:r>
          </a:p>
          <a:p>
            <a:pPr lvl="1"/>
            <a:r>
              <a:rPr lang="en-US" sz="2200" smtClean="0"/>
              <a:t>Two angles</a:t>
            </a:r>
          </a:p>
          <a:p>
            <a:r>
              <a:rPr lang="en-US" sz="2400" smtClean="0"/>
              <a:t>Two angles determine </a:t>
            </a:r>
            <a:r>
              <a:rPr lang="en-US" sz="2400" smtClean="0">
                <a:latin typeface="Symbol" pitchFamily="18" charset="2"/>
              </a:rPr>
              <a:t>n</a:t>
            </a:r>
            <a:r>
              <a:rPr lang="en-US" sz="2400" smtClean="0"/>
              <a:t> arrival direction</a:t>
            </a:r>
          </a:p>
          <a:p>
            <a:pPr lvl="1"/>
            <a:r>
              <a:rPr lang="en-US" sz="2200" smtClean="0"/>
              <a:t>The RF signal is linearly polarized in the plane containing the n direction and </a:t>
            </a:r>
            <a:r>
              <a:rPr lang="en-US" sz="2200" i="1" smtClean="0"/>
              <a:t>D</a:t>
            </a:r>
          </a:p>
          <a:p>
            <a:pPr lvl="1"/>
            <a:r>
              <a:rPr lang="en-US" sz="2200" smtClean="0"/>
              <a:t>The frequency spectrum tells how far </a:t>
            </a:r>
            <a:r>
              <a:rPr lang="en-US" sz="2200" i="1" smtClean="0"/>
              <a:t>D</a:t>
            </a:r>
            <a:r>
              <a:rPr lang="en-US" sz="2200" smtClean="0"/>
              <a:t> is off the Cherenkov cone.</a:t>
            </a:r>
          </a:p>
          <a:p>
            <a:r>
              <a:rPr lang="en-US" sz="2400" smtClean="0"/>
              <a:t>4-fold ambiguity in direction (2/angle)</a:t>
            </a:r>
          </a:p>
          <a:p>
            <a:pPr lvl="1"/>
            <a:r>
              <a:rPr lang="en-US" sz="2200" smtClean="0"/>
              <a:t>(8-fold w/ only 4 antennas)  </a:t>
            </a:r>
          </a:p>
          <a:p>
            <a:endParaRPr lang="en-US" sz="2400" smtClean="0"/>
          </a:p>
        </p:txBody>
      </p:sp>
      <p:grpSp>
        <p:nvGrpSpPr>
          <p:cNvPr id="13316" name="Group 6"/>
          <p:cNvGrpSpPr>
            <a:grpSpLocks/>
          </p:cNvGrpSpPr>
          <p:nvPr/>
        </p:nvGrpSpPr>
        <p:grpSpPr bwMode="auto">
          <a:xfrm>
            <a:off x="6934200" y="233363"/>
            <a:ext cx="2055813" cy="2033587"/>
            <a:chOff x="7085693" y="1300277"/>
            <a:chExt cx="1852833" cy="1834243"/>
          </a:xfrm>
        </p:grpSpPr>
        <p:grpSp>
          <p:nvGrpSpPr>
            <p:cNvPr id="13318" name="Group 2"/>
            <p:cNvGrpSpPr>
              <a:grpSpLocks/>
            </p:cNvGrpSpPr>
            <p:nvPr/>
          </p:nvGrpSpPr>
          <p:grpSpPr bwMode="auto">
            <a:xfrm>
              <a:off x="7085693" y="1300277"/>
              <a:ext cx="1852833" cy="1834243"/>
              <a:chOff x="7085693" y="1555667"/>
              <a:chExt cx="1852833" cy="1834243"/>
            </a:xfrm>
          </p:grpSpPr>
          <p:pic>
            <p:nvPicPr>
              <p:cNvPr id="13321" name="Picture 1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5693" y="1555667"/>
                <a:ext cx="1852833" cy="1834243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322" name="Rectangle 23"/>
              <p:cNvSpPr>
                <a:spLocks noChangeArrowheads="1"/>
              </p:cNvSpPr>
              <p:nvPr/>
            </p:nvSpPr>
            <p:spPr bwMode="auto">
              <a:xfrm>
                <a:off x="7588250" y="1555667"/>
                <a:ext cx="251736" cy="23750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3" name="Rectangle 24"/>
              <p:cNvSpPr>
                <a:spLocks noChangeArrowheads="1"/>
              </p:cNvSpPr>
              <p:nvPr/>
            </p:nvSpPr>
            <p:spPr bwMode="auto">
              <a:xfrm>
                <a:off x="7118350" y="1999492"/>
                <a:ext cx="251736" cy="23750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4" name="Rectangle 25"/>
              <p:cNvSpPr>
                <a:spLocks noChangeArrowheads="1"/>
              </p:cNvSpPr>
              <p:nvPr/>
            </p:nvSpPr>
            <p:spPr bwMode="auto">
              <a:xfrm>
                <a:off x="7118350" y="2627113"/>
                <a:ext cx="251736" cy="23750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5" name="Rectangle 26"/>
              <p:cNvSpPr>
                <a:spLocks noChangeArrowheads="1"/>
              </p:cNvSpPr>
              <p:nvPr/>
            </p:nvSpPr>
            <p:spPr bwMode="auto">
              <a:xfrm>
                <a:off x="8171318" y="1582032"/>
                <a:ext cx="251736" cy="23750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6" name="Rectangle 27"/>
              <p:cNvSpPr>
                <a:spLocks noChangeArrowheads="1"/>
              </p:cNvSpPr>
              <p:nvPr/>
            </p:nvSpPr>
            <p:spPr bwMode="auto">
              <a:xfrm>
                <a:off x="8607038" y="2033277"/>
                <a:ext cx="251736" cy="23750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7" name="Rectangle 28"/>
              <p:cNvSpPr>
                <a:spLocks noChangeArrowheads="1"/>
              </p:cNvSpPr>
              <p:nvPr/>
            </p:nvSpPr>
            <p:spPr bwMode="auto">
              <a:xfrm>
                <a:off x="8678866" y="2651622"/>
                <a:ext cx="251736" cy="23750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8" name="Rectangle 30"/>
              <p:cNvSpPr>
                <a:spLocks noChangeArrowheads="1"/>
              </p:cNvSpPr>
              <p:nvPr/>
            </p:nvSpPr>
            <p:spPr bwMode="auto">
              <a:xfrm>
                <a:off x="8197850" y="3134520"/>
                <a:ext cx="251736" cy="237507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9" name="Rectangle 31"/>
              <p:cNvSpPr>
                <a:spLocks noChangeArrowheads="1"/>
              </p:cNvSpPr>
              <p:nvPr/>
            </p:nvSpPr>
            <p:spPr bwMode="auto">
              <a:xfrm>
                <a:off x="8197850" y="3094763"/>
                <a:ext cx="251736" cy="23750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0" name="Rectangle 32"/>
              <p:cNvSpPr>
                <a:spLocks noChangeArrowheads="1"/>
              </p:cNvSpPr>
              <p:nvPr/>
            </p:nvSpPr>
            <p:spPr bwMode="auto">
              <a:xfrm>
                <a:off x="7573700" y="3110666"/>
                <a:ext cx="251736" cy="23750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3319" name="Straight Connector 4"/>
            <p:cNvCxnSpPr>
              <a:cxnSpLocks noChangeShapeType="1"/>
            </p:cNvCxnSpPr>
            <p:nvPr/>
          </p:nvCxnSpPr>
          <p:spPr bwMode="auto">
            <a:xfrm>
              <a:off x="7394962" y="2137884"/>
              <a:ext cx="1196588" cy="0"/>
            </a:xfrm>
            <a:prstGeom prst="line">
              <a:avLst/>
            </a:prstGeom>
            <a:noFill/>
            <a:ln w="19050" algn="ctr">
              <a:solidFill>
                <a:schemeClr val="bg2"/>
              </a:solidFill>
              <a:prstDash val="dash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320" name="TextBox 5"/>
            <p:cNvSpPr txBox="1">
              <a:spLocks noChangeArrowheads="1"/>
            </p:cNvSpPr>
            <p:nvPr/>
          </p:nvSpPr>
          <p:spPr bwMode="auto">
            <a:xfrm>
              <a:off x="7598571" y="1786100"/>
              <a:ext cx="7681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CC0000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lang="en-US">
                  <a:solidFill>
                    <a:schemeClr val="bg2"/>
                  </a:solidFill>
                </a:rPr>
                <a:t>~ 6 m</a:t>
              </a:r>
            </a:p>
            <a:p>
              <a:pPr algn="ctr"/>
              <a:r>
                <a:rPr lang="en-US">
                  <a:solidFill>
                    <a:schemeClr val="bg2"/>
                  </a:solidFill>
                  <a:latin typeface="Symbol" pitchFamily="18" charset="2"/>
                </a:rPr>
                <a:t>D</a:t>
              </a:r>
              <a:r>
                <a:rPr lang="en-US">
                  <a:solidFill>
                    <a:schemeClr val="bg2"/>
                  </a:solidFill>
                </a:rPr>
                <a:t>t</a:t>
              </a:r>
            </a:p>
          </p:txBody>
        </p:sp>
      </p:grpSp>
      <p:pic>
        <p:nvPicPr>
          <p:cNvPr id="1331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5538" y="3667125"/>
            <a:ext cx="2938462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00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-741363" y="0"/>
            <a:ext cx="8305801" cy="1143000"/>
          </a:xfrm>
        </p:spPr>
        <p:txBody>
          <a:bodyPr/>
          <a:lstStyle/>
          <a:p>
            <a:r>
              <a:rPr lang="en-US" altLang="x-none"/>
              <a:t>ARA hardware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22225" y="885825"/>
            <a:ext cx="6096000" cy="4114800"/>
          </a:xfrm>
        </p:spPr>
        <p:txBody>
          <a:bodyPr/>
          <a:lstStyle/>
          <a:p>
            <a:r>
              <a:rPr lang="en-US" altLang="x-none" sz="2400"/>
              <a:t>Receivers are deployed in ~ 200 m deep 4 inch diameter boreholes</a:t>
            </a:r>
          </a:p>
          <a:p>
            <a:pPr lvl="1"/>
            <a:r>
              <a:rPr lang="en-US" altLang="x-none" sz="2200"/>
              <a:t>4 receiver + 1 calibration string/cluster</a:t>
            </a:r>
          </a:p>
          <a:p>
            <a:r>
              <a:rPr lang="en-US" altLang="x-none" sz="2400"/>
              <a:t>150-850 MHz bicone antennas for vertical polarization</a:t>
            </a:r>
          </a:p>
          <a:p>
            <a:r>
              <a:rPr lang="en-US" altLang="x-none" sz="2400"/>
              <a:t>200-850 MHz quad-slotted cylinders for horizontal polarization.</a:t>
            </a:r>
          </a:p>
          <a:p>
            <a:r>
              <a:rPr lang="en-US" altLang="x-none" sz="2400"/>
              <a:t>Single string trigger</a:t>
            </a:r>
          </a:p>
          <a:p>
            <a:r>
              <a:rPr lang="en-US" altLang="x-none" sz="2400"/>
              <a:t>Waveform digitization at 2GS/s</a:t>
            </a:r>
          </a:p>
          <a:p>
            <a:r>
              <a:rPr lang="en-US" altLang="x-none" sz="2400"/>
              <a:t>Some reflection observed from surface</a:t>
            </a:r>
          </a:p>
          <a:p>
            <a:r>
              <a:rPr lang="en-US" altLang="x-none" sz="2400"/>
              <a:t> 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8225" y="2686050"/>
            <a:ext cx="284321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8225" y="14288"/>
            <a:ext cx="2892425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50" y="4953000"/>
            <a:ext cx="456247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2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" y="-85725"/>
            <a:ext cx="8305800" cy="1143000"/>
          </a:xfrm>
        </p:spPr>
        <p:txBody>
          <a:bodyPr/>
          <a:lstStyle/>
          <a:p>
            <a:r>
              <a:rPr lang="en-US" sz="4000" dirty="0" smtClean="0"/>
              <a:t>Detecting GZK </a:t>
            </a:r>
            <a:r>
              <a:rPr lang="en-US" sz="4000" dirty="0" smtClean="0">
                <a:latin typeface="Symbol" charset="2"/>
                <a:ea typeface="Symbol" charset="2"/>
                <a:cs typeface="Symbol" charset="2"/>
              </a:rPr>
              <a:t>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68935"/>
            <a:ext cx="7836195" cy="41148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300" dirty="0" smtClean="0"/>
              <a:t>Cross-sections rise with energy</a:t>
            </a:r>
          </a:p>
          <a:p>
            <a:pPr lvl="1">
              <a:spcBef>
                <a:spcPts val="300"/>
              </a:spcBef>
            </a:pPr>
            <a:r>
              <a:rPr lang="en-US" sz="2100" dirty="0" smtClean="0"/>
              <a:t>Standard model </a:t>
            </a:r>
            <a:r>
              <a:rPr lang="en-US" sz="2100" dirty="0" smtClean="0">
                <a:latin typeface="Symbol" pitchFamily="18" charset="2"/>
              </a:rPr>
              <a:t>s</a:t>
            </a:r>
            <a:r>
              <a:rPr lang="en-US" sz="2100" dirty="0" smtClean="0"/>
              <a:t> ~ 10</a:t>
            </a:r>
            <a:r>
              <a:rPr lang="en-US" sz="2100" baseline="30000" dirty="0" smtClean="0"/>
              <a:t>-33</a:t>
            </a:r>
            <a:r>
              <a:rPr lang="en-US" sz="2100" dirty="0" smtClean="0"/>
              <a:t> to 10</a:t>
            </a:r>
            <a:r>
              <a:rPr lang="en-US" sz="2100" baseline="30000" dirty="0" smtClean="0"/>
              <a:t>-32</a:t>
            </a:r>
            <a:r>
              <a:rPr lang="en-US" sz="2100" dirty="0" smtClean="0"/>
              <a:t> cm</a:t>
            </a:r>
            <a:r>
              <a:rPr lang="en-US" sz="2100" baseline="30000" dirty="0" smtClean="0"/>
              <a:t>2</a:t>
            </a:r>
          </a:p>
          <a:p>
            <a:pPr lvl="2">
              <a:spcBef>
                <a:spcPts val="300"/>
              </a:spcBef>
            </a:pPr>
            <a:r>
              <a:rPr lang="en-US" sz="1900" dirty="0" smtClean="0"/>
              <a:t>Uncertainty from low-x (10</a:t>
            </a:r>
            <a:r>
              <a:rPr lang="en-US" sz="1900" baseline="30000" dirty="0" smtClean="0"/>
              <a:t>-3</a:t>
            </a:r>
            <a:r>
              <a:rPr lang="en-US" sz="1900" dirty="0" smtClean="0"/>
              <a:t> to 10</a:t>
            </a:r>
            <a:r>
              <a:rPr lang="en-US" sz="1900" baseline="30000" dirty="0" smtClean="0"/>
              <a:t>-7</a:t>
            </a:r>
            <a:r>
              <a:rPr lang="en-US" sz="1900" dirty="0" smtClean="0"/>
              <a:t>)                                  high-Q</a:t>
            </a:r>
            <a:r>
              <a:rPr lang="en-US" sz="1900" baseline="30000" dirty="0" smtClean="0"/>
              <a:t>2</a:t>
            </a:r>
            <a:r>
              <a:rPr lang="en-US" sz="1900" dirty="0" smtClean="0"/>
              <a:t> parton distributions</a:t>
            </a:r>
          </a:p>
          <a:p>
            <a:pPr>
              <a:spcBef>
                <a:spcPts val="300"/>
              </a:spcBef>
            </a:pPr>
            <a:r>
              <a:rPr lang="en-US" sz="2300" dirty="0" smtClean="0">
                <a:latin typeface="Symbol" pitchFamily="18" charset="2"/>
              </a:rPr>
              <a:t>n</a:t>
            </a:r>
            <a:r>
              <a:rPr lang="en-US" sz="2300" dirty="0" smtClean="0"/>
              <a:t> are absorbed by the Earth</a:t>
            </a:r>
          </a:p>
          <a:p>
            <a:pPr lvl="1">
              <a:spcBef>
                <a:spcPts val="300"/>
              </a:spcBef>
            </a:pPr>
            <a:r>
              <a:rPr lang="en-US" sz="2100" dirty="0"/>
              <a:t>H</a:t>
            </a:r>
            <a:r>
              <a:rPr lang="en-US" sz="2100" dirty="0" smtClean="0"/>
              <a:t>orizontal or </a:t>
            </a:r>
            <a:r>
              <a:rPr lang="en-US" sz="2100" dirty="0" err="1" smtClean="0"/>
              <a:t>downgoing</a:t>
            </a:r>
            <a:r>
              <a:rPr lang="en-US" sz="2100" dirty="0" smtClean="0"/>
              <a:t> events</a:t>
            </a:r>
          </a:p>
          <a:p>
            <a:pPr lvl="1">
              <a:spcBef>
                <a:spcPts val="300"/>
              </a:spcBef>
            </a:pPr>
            <a:r>
              <a:rPr lang="en-US" sz="2100" dirty="0" smtClean="0"/>
              <a:t>Zenith angle distribution probes </a:t>
            </a:r>
            <a:r>
              <a:rPr lang="en-US" sz="2100" dirty="0" err="1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100" baseline="-25000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100" baseline="-25000" dirty="0" err="1" smtClean="0"/>
              <a:t>N</a:t>
            </a:r>
            <a:endParaRPr lang="en-US" sz="2100" baseline="-25000" dirty="0" smtClean="0"/>
          </a:p>
          <a:p>
            <a:pPr lvl="2">
              <a:spcBef>
                <a:spcPts val="300"/>
              </a:spcBef>
            </a:pPr>
            <a:r>
              <a:rPr lang="en-US" sz="1900" dirty="0" smtClean="0"/>
              <a:t>Sensitive to new physics </a:t>
            </a:r>
          </a:p>
          <a:p>
            <a:pPr lvl="3">
              <a:spcBef>
                <a:spcPts val="300"/>
              </a:spcBef>
            </a:pPr>
            <a:r>
              <a:rPr lang="en-US" sz="1700" dirty="0"/>
              <a:t>E</a:t>
            </a:r>
            <a:r>
              <a:rPr lang="en-US" sz="1700" dirty="0" smtClean="0"/>
              <a:t>xtra compact dimensions, </a:t>
            </a:r>
            <a:r>
              <a:rPr lang="en-US" sz="1700" dirty="0" err="1" smtClean="0"/>
              <a:t>leptoquarks</a:t>
            </a:r>
            <a:r>
              <a:rPr lang="en-US" sz="1700" dirty="0" smtClean="0"/>
              <a:t>, etc.</a:t>
            </a:r>
            <a:endParaRPr lang="en-US" sz="1700" baseline="-25000" dirty="0" smtClean="0"/>
          </a:p>
          <a:p>
            <a:pPr>
              <a:spcBef>
                <a:spcPts val="300"/>
              </a:spcBef>
            </a:pPr>
            <a:r>
              <a:rPr lang="en-US" sz="2300" dirty="0" smtClean="0"/>
              <a:t>Most sensitive to </a:t>
            </a:r>
            <a:r>
              <a:rPr lang="en-US" sz="2300" dirty="0" smtClean="0">
                <a:latin typeface="Symbol" pitchFamily="18" charset="2"/>
              </a:rPr>
              <a:t>n</a:t>
            </a:r>
            <a:r>
              <a:rPr lang="en-US" sz="2300" baseline="-25000" dirty="0" smtClean="0"/>
              <a:t>e,</a:t>
            </a:r>
          </a:p>
          <a:p>
            <a:pPr lvl="1">
              <a:spcBef>
                <a:spcPts val="300"/>
              </a:spcBef>
            </a:pPr>
            <a:r>
              <a:rPr lang="en-US" sz="1900" dirty="0" smtClean="0"/>
              <a:t>80% of energy goes to EM shower from electron</a:t>
            </a:r>
          </a:p>
          <a:p>
            <a:pPr lvl="2">
              <a:spcBef>
                <a:spcPts val="300"/>
              </a:spcBef>
            </a:pPr>
            <a:r>
              <a:rPr lang="en-US" sz="1700" dirty="0" smtClean="0"/>
              <a:t>LPM effect lengthens shower</a:t>
            </a:r>
          </a:p>
          <a:p>
            <a:pPr lvl="3">
              <a:spcBef>
                <a:spcPts val="300"/>
              </a:spcBef>
            </a:pPr>
            <a:r>
              <a:rPr lang="en-US" sz="1700" dirty="0" smtClean="0"/>
              <a:t>Narrows Cherenkov radiation pattern</a:t>
            </a:r>
          </a:p>
          <a:p>
            <a:pPr lvl="1">
              <a:spcBef>
                <a:spcPts val="300"/>
              </a:spcBef>
            </a:pPr>
            <a:r>
              <a:rPr lang="en-US" sz="2100" dirty="0"/>
              <a:t>2</a:t>
            </a:r>
            <a:r>
              <a:rPr lang="en-US" sz="2100" dirty="0" smtClean="0"/>
              <a:t>0% of energy transferred to target nucleon </a:t>
            </a:r>
          </a:p>
          <a:p>
            <a:pPr lvl="2">
              <a:spcBef>
                <a:spcPts val="300"/>
              </a:spcBef>
            </a:pPr>
            <a:r>
              <a:rPr lang="en-US" sz="1900" dirty="0" smtClean="0"/>
              <a:t>Hadronic shower</a:t>
            </a:r>
          </a:p>
          <a:p>
            <a:pPr lvl="2">
              <a:spcBef>
                <a:spcPts val="300"/>
              </a:spcBef>
            </a:pPr>
            <a:r>
              <a:rPr lang="en-US" sz="1900" dirty="0" smtClean="0"/>
              <a:t>For all flavors CC &amp; NC interactions</a:t>
            </a:r>
          </a:p>
          <a:p>
            <a:pPr>
              <a:spcBef>
                <a:spcPts val="300"/>
              </a:spcBef>
            </a:pPr>
            <a:r>
              <a:rPr lang="en-US" sz="2300" dirty="0" smtClean="0"/>
              <a:t>~ 100 km</a:t>
            </a:r>
            <a:r>
              <a:rPr lang="en-US" sz="2300" baseline="30000" dirty="0" smtClean="0"/>
              <a:t>3</a:t>
            </a:r>
            <a:r>
              <a:rPr lang="en-US" sz="2300" dirty="0" smtClean="0"/>
              <a:t> needed to see 100 events in 3-5 years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1479" y="668935"/>
            <a:ext cx="2962042" cy="276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649684" y="3810581"/>
            <a:ext cx="23730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kumimoji="1" lang="en-US" sz="1800" dirty="0">
                <a:solidFill>
                  <a:schemeClr val="bg2"/>
                </a:solidFill>
              </a:rPr>
              <a:t>Plot by Amy Connolly</a:t>
            </a:r>
          </a:p>
        </p:txBody>
      </p:sp>
    </p:spTree>
    <p:extLst>
      <p:ext uri="{BB962C8B-B14F-4D97-AF65-F5344CB8AC3E}">
        <p14:creationId xmlns:p14="http://schemas.microsoft.com/office/powerpoint/2010/main" val="72783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" y="946150"/>
            <a:ext cx="8156575" cy="584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0723" name="Group 7"/>
          <p:cNvGrpSpPr>
            <a:grpSpLocks/>
          </p:cNvGrpSpPr>
          <p:nvPr/>
        </p:nvGrpSpPr>
        <p:grpSpPr bwMode="auto">
          <a:xfrm>
            <a:off x="2281238" y="1490663"/>
            <a:ext cx="1069975" cy="3148012"/>
            <a:chOff x="1437" y="939"/>
            <a:chExt cx="674" cy="1983"/>
          </a:xfrm>
        </p:grpSpPr>
        <p:sp>
          <p:nvSpPr>
            <p:cNvPr id="7" name="Oval 6"/>
            <p:cNvSpPr>
              <a:spLocks noChangeArrowheads="1"/>
            </p:cNvSpPr>
            <p:nvPr/>
          </p:nvSpPr>
          <p:spPr bwMode="auto">
            <a:xfrm flipH="1" flipV="1">
              <a:off x="1920" y="945"/>
              <a:ext cx="96" cy="29"/>
            </a:xfrm>
            <a:prstGeom prst="ellipse">
              <a:avLst/>
            </a:prstGeom>
            <a:solidFill>
              <a:srgbClr val="3C6883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rot="10800000" anchor="ctr"/>
            <a:lstStyle>
              <a:lvl1pPr defTabSz="457200">
                <a:defRPr kumimoji="1"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>
                <a:defRPr kumimoji="1"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>
                <a:defRPr kumimoji="1"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>
                <a:defRPr kumimoji="1"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>
                <a:defRPr kumimoji="1"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kumimoji="0" lang="x-none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8" name="Arc 7"/>
            <p:cNvSpPr>
              <a:spLocks noChangeArrowheads="1"/>
            </p:cNvSpPr>
            <p:nvPr/>
          </p:nvSpPr>
          <p:spPr bwMode="auto">
            <a:xfrm>
              <a:off x="1920" y="974"/>
              <a:ext cx="29" cy="29"/>
            </a:xfrm>
            <a:custGeom>
              <a:avLst/>
              <a:gdLst>
                <a:gd name="T0" fmla="*/ 14 w 45719"/>
                <a:gd name="T1" fmla="*/ 0 h 45719"/>
                <a:gd name="T2" fmla="*/ 15 w 45719"/>
                <a:gd name="T3" fmla="*/ 15 h 45719"/>
                <a:gd name="T4" fmla="*/ 29 w 45719"/>
                <a:gd name="T5" fmla="*/ 15 h 45719"/>
                <a:gd name="T6" fmla="*/ 0 60000 65536"/>
                <a:gd name="T7" fmla="*/ 0 60000 65536"/>
                <a:gd name="T8" fmla="*/ 0 60000 65536"/>
                <a:gd name="T9" fmla="*/ 22071 w 45719"/>
                <a:gd name="T10" fmla="*/ 0 h 45719"/>
                <a:gd name="T11" fmla="*/ 45719 w 45719"/>
                <a:gd name="T12" fmla="*/ 23648 h 457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19" h="45719" stroke="0">
                  <a:moveTo>
                    <a:pt x="22859" y="0"/>
                  </a:moveTo>
                  <a:lnTo>
                    <a:pt x="22858" y="0"/>
                  </a:lnTo>
                  <a:cubicBezTo>
                    <a:pt x="35484" y="0"/>
                    <a:pt x="45719" y="10234"/>
                    <a:pt x="45719" y="22860"/>
                  </a:cubicBezTo>
                  <a:lnTo>
                    <a:pt x="22860" y="22860"/>
                  </a:lnTo>
                  <a:lnTo>
                    <a:pt x="22859" y="0"/>
                  </a:lnTo>
                  <a:close/>
                </a:path>
                <a:path w="45719" h="45719" fill="none">
                  <a:moveTo>
                    <a:pt x="22859" y="0"/>
                  </a:moveTo>
                  <a:lnTo>
                    <a:pt x="22858" y="0"/>
                  </a:lnTo>
                  <a:cubicBezTo>
                    <a:pt x="35484" y="0"/>
                    <a:pt x="45719" y="10234"/>
                    <a:pt x="45719" y="22860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>
              <a:off x="1792" y="949"/>
              <a:ext cx="128" cy="96"/>
            </a:xfrm>
            <a:custGeom>
              <a:avLst/>
              <a:gdLst>
                <a:gd name="T0" fmla="*/ 128 w 203200"/>
                <a:gd name="T1" fmla="*/ 0 h 152400"/>
                <a:gd name="T2" fmla="*/ 0 w 203200"/>
                <a:gd name="T3" fmla="*/ 53 h 152400"/>
                <a:gd name="T4" fmla="*/ 128 w 203200"/>
                <a:gd name="T5" fmla="*/ 96 h 152400"/>
                <a:gd name="T6" fmla="*/ 0 60000 65536"/>
                <a:gd name="T7" fmla="*/ 0 60000 65536"/>
                <a:gd name="T8" fmla="*/ 0 60000 65536"/>
                <a:gd name="T9" fmla="*/ 0 w 203200"/>
                <a:gd name="T10" fmla="*/ 0 h 152400"/>
                <a:gd name="T11" fmla="*/ 203200 w 203200"/>
                <a:gd name="T12" fmla="*/ 152400 h 152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3200" h="152400">
                  <a:moveTo>
                    <a:pt x="203200" y="0"/>
                  </a:moveTo>
                  <a:cubicBezTo>
                    <a:pt x="101600" y="29633"/>
                    <a:pt x="0" y="59266"/>
                    <a:pt x="0" y="84666"/>
                  </a:cubicBezTo>
                  <a:cubicBezTo>
                    <a:pt x="0" y="110066"/>
                    <a:pt x="203200" y="152400"/>
                    <a:pt x="203200" y="152400"/>
                  </a:cubicBezTo>
                </a:path>
              </a:pathLst>
            </a:custGeom>
            <a:noFill/>
            <a:ln w="0">
              <a:solidFill>
                <a:srgbClr val="595959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pic>
          <p:nvPicPr>
            <p:cNvPr id="5" name="Picture 4" descr="ARA_clustergeom.pdf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7" y="939"/>
              <a:ext cx="674" cy="198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00000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4" name="Text Box 12"/>
          <p:cNvSpPr txBox="1">
            <a:spLocks noChangeArrowheads="1"/>
          </p:cNvSpPr>
          <p:nvPr/>
        </p:nvSpPr>
        <p:spPr bwMode="auto">
          <a:xfrm>
            <a:off x="365125" y="0"/>
            <a:ext cx="7978775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x-none" sz="4000">
                <a:solidFill>
                  <a:schemeClr val="bg2"/>
                </a:solidFill>
              </a:rPr>
              <a:t>ARA stations and antenna clusters</a:t>
            </a:r>
          </a:p>
        </p:txBody>
      </p:sp>
      <p:sp>
        <p:nvSpPr>
          <p:cNvPr id="30725" name="Rectangle 13"/>
          <p:cNvSpPr>
            <a:spLocks noChangeArrowheads="1"/>
          </p:cNvSpPr>
          <p:nvPr/>
        </p:nvSpPr>
        <p:spPr bwMode="auto">
          <a:xfrm>
            <a:off x="2336800" y="914400"/>
            <a:ext cx="3911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x-none" altLang="x-none"/>
          </a:p>
        </p:txBody>
      </p:sp>
      <p:sp>
        <p:nvSpPr>
          <p:cNvPr id="30726" name="Text Box 14"/>
          <p:cNvSpPr txBox="1">
            <a:spLocks noChangeArrowheads="1"/>
          </p:cNvSpPr>
          <p:nvPr/>
        </p:nvSpPr>
        <p:spPr bwMode="auto">
          <a:xfrm>
            <a:off x="1470025" y="760413"/>
            <a:ext cx="66341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x-none">
                <a:solidFill>
                  <a:schemeClr val="bg2"/>
                </a:solidFill>
              </a:rPr>
              <a:t>4 receiver strings + 1 buried calibration transmitter/cluster</a:t>
            </a:r>
          </a:p>
          <a:p>
            <a:r>
              <a:rPr lang="en-US" altLang="x-none">
                <a:solidFill>
                  <a:schemeClr val="bg2"/>
                </a:solidFill>
              </a:rPr>
              <a:t>Prototype Development in progress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/>
        </p:nvSpPr>
        <p:spPr bwMode="auto">
          <a:xfrm>
            <a:off x="4141788" y="6491288"/>
            <a:ext cx="53451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x-none" sz="1800">
                <a:solidFill>
                  <a:srgbClr val="0066FF"/>
                </a:solidFill>
              </a:rPr>
              <a:t>Multiple antennas for up/down discrimination</a:t>
            </a:r>
          </a:p>
        </p:txBody>
      </p:sp>
    </p:spTree>
    <p:extLst>
      <p:ext uri="{BB962C8B-B14F-4D97-AF65-F5344CB8AC3E}">
        <p14:creationId xmlns:p14="http://schemas.microsoft.com/office/powerpoint/2010/main" val="45912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01485" y="52203"/>
            <a:ext cx="8305800" cy="977735"/>
          </a:xfrm>
        </p:spPr>
        <p:txBody>
          <a:bodyPr/>
          <a:lstStyle/>
          <a:p>
            <a:r>
              <a:rPr lang="en-US" dirty="0" smtClean="0"/>
              <a:t>Radio-detection of </a:t>
            </a:r>
            <a:r>
              <a:rPr lang="en-US" dirty="0">
                <a:latin typeface="Symbol" pitchFamily="18" charset="2"/>
              </a:rPr>
              <a:t>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4717"/>
            <a:ext cx="6282047" cy="4802207"/>
          </a:xfrm>
        </p:spPr>
        <p:txBody>
          <a:bodyPr/>
          <a:lstStyle/>
          <a:p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induced showers emit radio pulses</a:t>
            </a:r>
          </a:p>
          <a:p>
            <a:r>
              <a:rPr lang="en-US" dirty="0" smtClean="0"/>
              <a:t>Showers contain ~ 20% more e</a:t>
            </a:r>
            <a:r>
              <a:rPr lang="en-US" baseline="30000" dirty="0" smtClean="0"/>
              <a:t>-</a:t>
            </a:r>
            <a:r>
              <a:rPr lang="en-US" dirty="0" smtClean="0"/>
              <a:t> than e</a:t>
            </a:r>
            <a:r>
              <a:rPr lang="en-US" baseline="30000" dirty="0" smtClean="0"/>
              <a:t>+</a:t>
            </a:r>
          </a:p>
          <a:p>
            <a:pPr lvl="1"/>
            <a:r>
              <a:rPr lang="en-US" dirty="0" smtClean="0"/>
              <a:t>Compton scattering of atomic e</a:t>
            </a:r>
            <a:r>
              <a:rPr lang="en-US" baseline="30000" dirty="0" smtClean="0"/>
              <a:t>-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hower e</a:t>
            </a:r>
            <a:r>
              <a:rPr lang="en-US" baseline="30000" dirty="0" smtClean="0"/>
              <a:t>+</a:t>
            </a:r>
            <a:r>
              <a:rPr lang="en-US" dirty="0" smtClean="0"/>
              <a:t> annihilate on atomic e</a:t>
            </a:r>
            <a:r>
              <a:rPr lang="en-US" baseline="30000" dirty="0" smtClean="0"/>
              <a:t>-</a:t>
            </a:r>
          </a:p>
          <a:p>
            <a:r>
              <a:rPr lang="en-US" dirty="0" smtClean="0"/>
              <a:t>For wavelengths &gt; transverse size of the shower, the net charge emits coherent Cherenkov radiation</a:t>
            </a:r>
          </a:p>
          <a:p>
            <a:pPr lvl="1"/>
            <a:r>
              <a:rPr lang="en-US" dirty="0" smtClean="0"/>
              <a:t>Peak electric field ~ E</a:t>
            </a:r>
            <a:r>
              <a:rPr lang="en-US" baseline="-25000" dirty="0" smtClean="0">
                <a:latin typeface="Symbol" pitchFamily="18" charset="2"/>
              </a:rPr>
              <a:t>n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Coherent at frequencies up to ~ 1 GHz in ice</a:t>
            </a:r>
          </a:p>
          <a:p>
            <a:pPr lvl="1"/>
            <a:r>
              <a:rPr lang="en-US" dirty="0" smtClean="0"/>
              <a:t>Angular distribution depends on frequency</a:t>
            </a:r>
          </a:p>
          <a:p>
            <a:r>
              <a:rPr lang="en-US" dirty="0" smtClean="0"/>
              <a:t>Extensive studies with SLAC test beams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5165" y="170956"/>
            <a:ext cx="3158836" cy="282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8264" y="3111335"/>
            <a:ext cx="2715736" cy="310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834846" y="6204671"/>
            <a:ext cx="54276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0000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sz="1500" dirty="0">
                <a:solidFill>
                  <a:schemeClr val="bg2"/>
                </a:solidFill>
              </a:rPr>
              <a:t>SLAC </a:t>
            </a:r>
            <a:r>
              <a:rPr lang="en-US" sz="1500" dirty="0" err="1">
                <a:solidFill>
                  <a:schemeClr val="bg2"/>
                </a:solidFill>
              </a:rPr>
              <a:t>data:D</a:t>
            </a:r>
            <a:r>
              <a:rPr lang="en-US" sz="1500" dirty="0">
                <a:solidFill>
                  <a:schemeClr val="bg2"/>
                </a:solidFill>
              </a:rPr>
              <a:t>. </a:t>
            </a:r>
            <a:r>
              <a:rPr lang="en-US" sz="1500" dirty="0" err="1">
                <a:solidFill>
                  <a:schemeClr val="bg2"/>
                </a:solidFill>
              </a:rPr>
              <a:t>Saltzberg</a:t>
            </a:r>
            <a:r>
              <a:rPr lang="en-US" sz="1500" dirty="0">
                <a:solidFill>
                  <a:schemeClr val="bg2"/>
                </a:solidFill>
              </a:rPr>
              <a:t> </a:t>
            </a:r>
            <a:r>
              <a:rPr lang="en-US" sz="1500" i="1" dirty="0">
                <a:solidFill>
                  <a:schemeClr val="bg2"/>
                </a:solidFill>
              </a:rPr>
              <a:t>et al.,</a:t>
            </a:r>
            <a:r>
              <a:rPr lang="en-US" sz="1500" dirty="0">
                <a:solidFill>
                  <a:schemeClr val="bg2"/>
                </a:solidFill>
              </a:rPr>
              <a:t> PRL </a:t>
            </a:r>
            <a:r>
              <a:rPr lang="en-US" sz="1500" b="1" dirty="0">
                <a:solidFill>
                  <a:schemeClr val="bg2"/>
                </a:solidFill>
              </a:rPr>
              <a:t>86</a:t>
            </a:r>
            <a:r>
              <a:rPr lang="en-US" sz="1500" dirty="0">
                <a:solidFill>
                  <a:schemeClr val="bg2"/>
                </a:solidFill>
              </a:rPr>
              <a:t>, 2802 (2001)</a:t>
            </a:r>
          </a:p>
          <a:p>
            <a:pPr eaLnBrk="1" hangingPunct="1"/>
            <a:r>
              <a:rPr lang="en-US" sz="1500" dirty="0">
                <a:solidFill>
                  <a:schemeClr val="bg2"/>
                </a:solidFill>
              </a:rPr>
              <a:t>Angles: O. </a:t>
            </a:r>
            <a:r>
              <a:rPr lang="en-US" sz="1500" dirty="0" err="1">
                <a:solidFill>
                  <a:schemeClr val="bg2"/>
                </a:solidFill>
              </a:rPr>
              <a:t>Scholten</a:t>
            </a:r>
            <a:r>
              <a:rPr lang="en-US" sz="1500" dirty="0">
                <a:solidFill>
                  <a:schemeClr val="bg2"/>
                </a:solidFill>
              </a:rPr>
              <a:t> et al. </a:t>
            </a:r>
            <a:r>
              <a:rPr lang="en-US" sz="1500" dirty="0" err="1">
                <a:solidFill>
                  <a:schemeClr val="bg2"/>
                </a:solidFill>
              </a:rPr>
              <a:t>J.Phys.Conf.Ser</a:t>
            </a:r>
            <a:r>
              <a:rPr lang="en-US" sz="1500" dirty="0">
                <a:solidFill>
                  <a:schemeClr val="bg2"/>
                </a:solidFill>
              </a:rPr>
              <a:t>. </a:t>
            </a:r>
            <a:r>
              <a:rPr lang="en-US" sz="1500" b="1" dirty="0">
                <a:solidFill>
                  <a:schemeClr val="bg2"/>
                </a:solidFill>
              </a:rPr>
              <a:t>81</a:t>
            </a:r>
            <a:r>
              <a:rPr lang="en-US" sz="1500" dirty="0">
                <a:solidFill>
                  <a:schemeClr val="bg2"/>
                </a:solidFill>
              </a:rPr>
              <a:t>, 012004 (2007)</a:t>
            </a:r>
          </a:p>
        </p:txBody>
      </p:sp>
    </p:spTree>
    <p:extLst>
      <p:ext uri="{BB962C8B-B14F-4D97-AF65-F5344CB8AC3E}">
        <p14:creationId xmlns:p14="http://schemas.microsoft.com/office/powerpoint/2010/main" val="61027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197" y="0"/>
            <a:ext cx="8305800" cy="1143000"/>
          </a:xfrm>
        </p:spPr>
        <p:txBody>
          <a:bodyPr/>
          <a:lstStyle/>
          <a:p>
            <a:r>
              <a:rPr lang="en-US" smtClean="0"/>
              <a:t>Radio signals from air showers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197" y="920952"/>
            <a:ext cx="5938684" cy="5568338"/>
          </a:xfrm>
        </p:spPr>
        <p:txBody>
          <a:bodyPr/>
          <a:lstStyle/>
          <a:p>
            <a:r>
              <a:rPr lang="en-US" dirty="0" smtClean="0"/>
              <a:t>Geomagnetic deflection of e</a:t>
            </a:r>
            <a:r>
              <a:rPr lang="en-US" baseline="30000" dirty="0" smtClean="0"/>
              <a:t>+</a:t>
            </a:r>
            <a:r>
              <a:rPr lang="en-US" dirty="0" smtClean="0"/>
              <a:t> and e</a:t>
            </a:r>
            <a:r>
              <a:rPr lang="en-US" baseline="30000" dirty="0" smtClean="0"/>
              <a:t>-</a:t>
            </a:r>
            <a:r>
              <a:rPr lang="en-US" dirty="0" smtClean="0"/>
              <a:t> in opposite direction in Earths B field</a:t>
            </a:r>
          </a:p>
          <a:p>
            <a:r>
              <a:rPr lang="en-US" dirty="0" smtClean="0"/>
              <a:t>Coherent </a:t>
            </a:r>
            <a:r>
              <a:rPr lang="en-US" dirty="0"/>
              <a:t>Cherenkov </a:t>
            </a:r>
            <a:r>
              <a:rPr lang="en-US" dirty="0" smtClean="0"/>
              <a:t>radiation contributes </a:t>
            </a:r>
            <a:r>
              <a:rPr lang="en-US" dirty="0" err="1" smtClean="0"/>
              <a:t>subdominantly</a:t>
            </a:r>
            <a:endParaRPr lang="en-US" dirty="0"/>
          </a:p>
          <a:p>
            <a:pPr lvl="1"/>
            <a:r>
              <a:rPr lang="en-US" dirty="0" smtClean="0"/>
              <a:t>Interference between 2 components leads to asymmetric signals on ground </a:t>
            </a:r>
          </a:p>
          <a:p>
            <a:r>
              <a:rPr lang="en-US" dirty="0" smtClean="0"/>
              <a:t>Signal depends on shower orientation with respect to Earth’s magnetic field</a:t>
            </a:r>
          </a:p>
          <a:p>
            <a:r>
              <a:rPr lang="en-US" dirty="0" smtClean="0"/>
              <a:t>Larger distance scales</a:t>
            </a:r>
          </a:p>
          <a:p>
            <a:pPr lvl="1"/>
            <a:r>
              <a:rPr lang="en-US" dirty="0" smtClean="0"/>
              <a:t>Cherenkov angle </a:t>
            </a:r>
            <a:r>
              <a:rPr lang="en-US" dirty="0"/>
              <a:t>is small, but </a:t>
            </a:r>
            <a:r>
              <a:rPr lang="en-US" dirty="0" smtClean="0"/>
              <a:t>altitudes are high</a:t>
            </a:r>
          </a:p>
          <a:p>
            <a:pPr lvl="1"/>
            <a:r>
              <a:rPr lang="en-US" dirty="0" smtClean="0"/>
              <a:t>Lower frequencies except exactly on Cherenkov cone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81" y="3504041"/>
            <a:ext cx="2492887" cy="2328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628" y="922592"/>
            <a:ext cx="2961394" cy="23728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9877" y="6385229"/>
            <a:ext cx="3220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F. G. Schroeder, arXiv:1701.0596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9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88490"/>
            <a:ext cx="8305800" cy="1143000"/>
          </a:xfrm>
        </p:spPr>
        <p:txBody>
          <a:bodyPr/>
          <a:lstStyle/>
          <a:p>
            <a:r>
              <a:rPr lang="en-US" dirty="0" smtClean="0"/>
              <a:t>Air Shower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734" y="934754"/>
            <a:ext cx="6944034" cy="5297129"/>
          </a:xfrm>
        </p:spPr>
        <p:txBody>
          <a:bodyPr/>
          <a:lstStyle/>
          <a:p>
            <a:r>
              <a:rPr lang="en-US" dirty="0" smtClean="0"/>
              <a:t>Useful signals for E&gt; ~~ 10</a:t>
            </a:r>
            <a:r>
              <a:rPr lang="en-US" baseline="30000" dirty="0" smtClean="0"/>
              <a:t>16</a:t>
            </a:r>
            <a:r>
              <a:rPr lang="en-US" dirty="0" smtClean="0"/>
              <a:t> eV</a:t>
            </a:r>
          </a:p>
          <a:p>
            <a:r>
              <a:rPr lang="en-US" dirty="0" smtClean="0"/>
              <a:t>Recent </a:t>
            </a:r>
            <a:r>
              <a:rPr lang="en-US" dirty="0"/>
              <a:t>codes show good </a:t>
            </a:r>
            <a:r>
              <a:rPr lang="en-US" dirty="0" smtClean="0"/>
              <a:t>agreement </a:t>
            </a:r>
            <a:r>
              <a:rPr lang="en-US" dirty="0"/>
              <a:t>with </a:t>
            </a:r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COREAS &amp; </a:t>
            </a:r>
            <a:r>
              <a:rPr lang="en-US" dirty="0" err="1" smtClean="0"/>
              <a:t>ZHAires</a:t>
            </a:r>
            <a:endParaRPr lang="en-US" dirty="0" smtClean="0"/>
          </a:p>
          <a:p>
            <a:pPr lvl="1"/>
            <a:r>
              <a:rPr lang="en-US" dirty="0" smtClean="0"/>
              <a:t>&lt;20% energy resolution; could reach &lt; 10%</a:t>
            </a:r>
          </a:p>
          <a:p>
            <a:pPr lvl="2"/>
            <a:r>
              <a:rPr lang="en-US" dirty="0" smtClean="0"/>
              <a:t>Better than surface arrays</a:t>
            </a:r>
          </a:p>
          <a:p>
            <a:pPr lvl="3"/>
            <a:r>
              <a:rPr lang="en-US" dirty="0" smtClean="0"/>
              <a:t>Radio samples well-understood EM component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0</a:t>
            </a:r>
            <a:r>
              <a:rPr lang="en-US" dirty="0" smtClean="0"/>
              <a:t> angular resolution achievable</a:t>
            </a:r>
            <a:endParaRPr lang="en-US" dirty="0"/>
          </a:p>
          <a:p>
            <a:r>
              <a:rPr lang="en-US" dirty="0" smtClean="0"/>
              <a:t>Many applications</a:t>
            </a:r>
          </a:p>
          <a:p>
            <a:pPr lvl="1"/>
            <a:r>
              <a:rPr lang="en-US" dirty="0" smtClean="0"/>
              <a:t>Energy calibration source for Auger</a:t>
            </a:r>
          </a:p>
          <a:p>
            <a:pPr lvl="1"/>
            <a:r>
              <a:rPr lang="en-US" dirty="0" smtClean="0"/>
              <a:t>Composition studies via measurement of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max</a:t>
            </a:r>
            <a:endParaRPr lang="en-US" baseline="-25000" dirty="0" smtClean="0"/>
          </a:p>
          <a:p>
            <a:pPr lvl="2"/>
            <a:r>
              <a:rPr lang="en-US" dirty="0" smtClean="0"/>
              <a:t>Radio arrays, especially LOFAR &amp; TUNKA</a:t>
            </a:r>
          </a:p>
          <a:p>
            <a:pPr lvl="3"/>
            <a:r>
              <a:rPr lang="en-US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max</a:t>
            </a:r>
            <a:r>
              <a:rPr lang="en-US" dirty="0" smtClean="0"/>
              <a:t>) ~ 20 g/cm</a:t>
            </a:r>
            <a:r>
              <a:rPr lang="en-US" baseline="30000" dirty="0" smtClean="0"/>
              <a:t>2 </a:t>
            </a:r>
            <a:r>
              <a:rPr lang="en-US" dirty="0" smtClean="0"/>
              <a:t>for LOFAR</a:t>
            </a:r>
          </a:p>
          <a:p>
            <a:pPr lvl="1"/>
            <a:r>
              <a:rPr lang="en-US" dirty="0" smtClean="0"/>
              <a:t>Calibrations for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smtClean="0"/>
              <a:t> detectors</a:t>
            </a:r>
          </a:p>
          <a:p>
            <a:pPr lvl="1"/>
            <a:r>
              <a:rPr lang="en-US" dirty="0" smtClean="0"/>
              <a:t>Proposed air shower veto (RASTA for IceCube)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06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4" y="4515752"/>
            <a:ext cx="2895957" cy="2277848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75" y="-142875"/>
            <a:ext cx="8305800" cy="1143000"/>
          </a:xfrm>
        </p:spPr>
        <p:txBody>
          <a:bodyPr/>
          <a:lstStyle/>
          <a:p>
            <a:r>
              <a:rPr lang="en-US" altLang="x-none" sz="4400" dirty="0" smtClean="0"/>
              <a:t>Radio signals from the Moon</a:t>
            </a:r>
            <a:endParaRPr lang="en-US" altLang="x-none" sz="4400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681" y="787400"/>
            <a:ext cx="8791575" cy="41148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altLang="x-none" sz="2400" dirty="0"/>
              <a:t>Sensitive volume depends on frequency</a:t>
            </a:r>
          </a:p>
          <a:p>
            <a:pPr lvl="1">
              <a:lnSpc>
                <a:spcPct val="85000"/>
              </a:lnSpc>
            </a:pPr>
            <a:r>
              <a:rPr lang="en-US" altLang="x-none" sz="2200" dirty="0"/>
              <a:t>Radio absorption length ~ 9 m/f(GHz) </a:t>
            </a:r>
            <a:r>
              <a:rPr lang="en-US" altLang="x-none" sz="2200" dirty="0" smtClean="0"/>
              <a:t>limits sensitive </a:t>
            </a:r>
            <a:r>
              <a:rPr lang="en-US" altLang="x-none" sz="2200" dirty="0"/>
              <a:t>depth </a:t>
            </a:r>
          </a:p>
          <a:p>
            <a:pPr lvl="1">
              <a:lnSpc>
                <a:spcPct val="85000"/>
              </a:lnSpc>
            </a:pPr>
            <a:r>
              <a:rPr lang="en-US" altLang="x-none" sz="2200" dirty="0"/>
              <a:t>High frequency searches see radio waves near the Cherenkov cone - near edge (limb) of moon</a:t>
            </a:r>
          </a:p>
          <a:p>
            <a:pPr lvl="1">
              <a:lnSpc>
                <a:spcPct val="85000"/>
              </a:lnSpc>
            </a:pPr>
            <a:r>
              <a:rPr lang="en-US" altLang="x-none" sz="2200" dirty="0"/>
              <a:t>Lower frequency searches see a broader angular range</a:t>
            </a:r>
          </a:p>
          <a:p>
            <a:pPr lvl="2">
              <a:lnSpc>
                <a:spcPct val="85000"/>
              </a:lnSpc>
            </a:pPr>
            <a:r>
              <a:rPr lang="en-US" altLang="x-none" sz="2000" dirty="0"/>
              <a:t>Larger active volume</a:t>
            </a:r>
          </a:p>
          <a:p>
            <a:pPr>
              <a:lnSpc>
                <a:spcPct val="85000"/>
              </a:lnSpc>
            </a:pPr>
            <a:r>
              <a:rPr lang="en-US" altLang="x-none" sz="2400" dirty="0"/>
              <a:t>But… there is more radio energy at high frequencies</a:t>
            </a:r>
          </a:p>
          <a:p>
            <a:pPr>
              <a:lnSpc>
                <a:spcPct val="85000"/>
              </a:lnSpc>
            </a:pPr>
            <a:r>
              <a:rPr lang="en-US" altLang="x-none" sz="2400" dirty="0"/>
              <a:t>Backgrounds from cosmic-ray moon </a:t>
            </a:r>
            <a:r>
              <a:rPr lang="en-US" altLang="x-none" sz="2400" dirty="0" smtClean="0"/>
              <a:t>showers</a:t>
            </a:r>
          </a:p>
          <a:p>
            <a:pPr lvl="1">
              <a:lnSpc>
                <a:spcPct val="85000"/>
              </a:lnSpc>
            </a:pPr>
            <a:r>
              <a:rPr lang="en-US" altLang="x-none" sz="2200" dirty="0" smtClean="0"/>
              <a:t>Not always distinguishable</a:t>
            </a:r>
            <a:endParaRPr lang="en-US" altLang="x-none" sz="2200" dirty="0"/>
          </a:p>
          <a:p>
            <a:pPr>
              <a:lnSpc>
                <a:spcPct val="85000"/>
              </a:lnSpc>
            </a:pPr>
            <a:endParaRPr lang="en-US" altLang="x-none" sz="2400" dirty="0"/>
          </a:p>
          <a:p>
            <a:pPr>
              <a:lnSpc>
                <a:spcPct val="90000"/>
              </a:lnSpc>
            </a:pPr>
            <a:endParaRPr lang="en-US" altLang="x-none" dirty="0"/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4441825" y="6407150"/>
            <a:ext cx="30861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a-DK" altLang="x-none" sz="1500">
                <a:solidFill>
                  <a:srgbClr val="0000FF"/>
                </a:solidFill>
              </a:rPr>
              <a:t>T. R. Jaeger</a:t>
            </a:r>
            <a:r>
              <a:rPr lang="da-DK" altLang="x-none" sz="1500" i="1">
                <a:solidFill>
                  <a:srgbClr val="0000FF"/>
                </a:solidFill>
              </a:rPr>
              <a:t> et al.,</a:t>
            </a:r>
            <a:r>
              <a:rPr lang="da-DK" altLang="x-none" sz="1500">
                <a:solidFill>
                  <a:srgbClr val="0000FF"/>
                </a:solidFill>
              </a:rPr>
              <a:t> arXiv:0910.595</a:t>
            </a:r>
          </a:p>
        </p:txBody>
      </p:sp>
      <p:pic>
        <p:nvPicPr>
          <p:cNvPr id="12294" name="Picture 8" descr="mbluemar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1463" y="5183188"/>
            <a:ext cx="8159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59070" y="3905609"/>
            <a:ext cx="307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D60093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endParaRPr lang="en-US" dirty="0">
              <a:solidFill>
                <a:srgbClr val="D60093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2529465" y="4243227"/>
            <a:ext cx="216960" cy="1233648"/>
          </a:xfrm>
          <a:prstGeom prst="line">
            <a:avLst/>
          </a:prstGeom>
          <a:noFill/>
          <a:ln w="28575">
            <a:solidFill>
              <a:schemeClr val="bg2">
                <a:lumMod val="25000"/>
                <a:lumOff val="75000"/>
              </a:schemeClr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2089417" y="4902200"/>
            <a:ext cx="6025883" cy="574676"/>
          </a:xfrm>
          <a:prstGeom prst="line">
            <a:avLst/>
          </a:prstGeom>
          <a:noFill/>
          <a:ln w="28575">
            <a:solidFill>
              <a:srgbClr val="800000"/>
            </a:solidFill>
            <a:prstDash val="sysDot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>
            <a:off x="2838892" y="5476876"/>
            <a:ext cx="5178057" cy="70041"/>
          </a:xfrm>
          <a:prstGeom prst="line">
            <a:avLst/>
          </a:prstGeom>
          <a:noFill/>
          <a:ln w="28575">
            <a:solidFill>
              <a:srgbClr val="800000"/>
            </a:solidFill>
            <a:prstDash val="sysDot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965771" y="4243227"/>
            <a:ext cx="1123646" cy="658972"/>
          </a:xfrm>
          <a:prstGeom prst="line">
            <a:avLst/>
          </a:prstGeom>
          <a:noFill/>
          <a:ln w="28575">
            <a:solidFill>
              <a:schemeClr val="bg2">
                <a:lumMod val="25000"/>
                <a:lumOff val="75000"/>
              </a:schemeClr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437341">
            <a:off x="3715680" y="4583816"/>
            <a:ext cx="4096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503B01"/>
                </a:solidFill>
              </a:rPr>
              <a:t>On Cherenkov cone: Limited geometry, </a:t>
            </a:r>
          </a:p>
          <a:p>
            <a:r>
              <a:rPr lang="en-US" sz="1600" dirty="0" smtClean="0">
                <a:solidFill>
                  <a:srgbClr val="503B01"/>
                </a:solidFill>
              </a:rPr>
              <a:t>high </a:t>
            </a:r>
            <a:r>
              <a:rPr lang="en-US" sz="1600" dirty="0" err="1" smtClean="0">
                <a:solidFill>
                  <a:srgbClr val="503B01"/>
                </a:solidFill>
              </a:rPr>
              <a:t>f</a:t>
            </a:r>
            <a:r>
              <a:rPr lang="en-US" sz="1600" baseline="-25000" dirty="0" err="1" smtClean="0">
                <a:solidFill>
                  <a:srgbClr val="503B01"/>
                </a:solidFill>
              </a:rPr>
              <a:t>max</a:t>
            </a:r>
            <a:r>
              <a:rPr lang="en-US" sz="1600" dirty="0" smtClean="0">
                <a:solidFill>
                  <a:srgbClr val="503B01"/>
                </a:solidFill>
              </a:rPr>
              <a:t>, more energy, lower </a:t>
            </a:r>
            <a:r>
              <a:rPr lang="en-US" sz="1600" dirty="0" err="1" smtClean="0">
                <a:solidFill>
                  <a:srgbClr val="503B01"/>
                </a:solidFill>
              </a:rPr>
              <a:t>E</a:t>
            </a:r>
            <a:r>
              <a:rPr lang="en-US" sz="1600" baseline="-25000" dirty="0" err="1" smtClean="0">
                <a:solidFill>
                  <a:srgbClr val="503B01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600" dirty="0" smtClean="0">
                <a:solidFill>
                  <a:srgbClr val="503B01"/>
                </a:solidFill>
              </a:rPr>
              <a:t> threshold</a:t>
            </a:r>
            <a:endParaRPr lang="en-US" sz="1600" dirty="0">
              <a:solidFill>
                <a:srgbClr val="503B0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02626" y="5620438"/>
            <a:ext cx="4045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503B01"/>
                </a:solidFill>
              </a:rPr>
              <a:t>Off Cherenkov cone: open geometry, </a:t>
            </a:r>
          </a:p>
          <a:p>
            <a:r>
              <a:rPr lang="en-US" sz="1600" dirty="0" smtClean="0">
                <a:solidFill>
                  <a:srgbClr val="503B01"/>
                </a:solidFill>
              </a:rPr>
              <a:t>lower </a:t>
            </a:r>
            <a:r>
              <a:rPr lang="en-US" sz="1600" dirty="0" err="1" smtClean="0">
                <a:solidFill>
                  <a:srgbClr val="503B01"/>
                </a:solidFill>
              </a:rPr>
              <a:t>f</a:t>
            </a:r>
            <a:r>
              <a:rPr lang="en-US" sz="1600" baseline="-25000" dirty="0" err="1" smtClean="0">
                <a:solidFill>
                  <a:srgbClr val="503B01"/>
                </a:solidFill>
              </a:rPr>
              <a:t>max</a:t>
            </a:r>
            <a:r>
              <a:rPr lang="en-US" sz="1600" dirty="0" smtClean="0">
                <a:solidFill>
                  <a:srgbClr val="503B01"/>
                </a:solidFill>
              </a:rPr>
              <a:t>, less energy, higher </a:t>
            </a:r>
            <a:r>
              <a:rPr lang="en-US" sz="1600" dirty="0" err="1" smtClean="0">
                <a:solidFill>
                  <a:srgbClr val="503B01"/>
                </a:solidFill>
              </a:rPr>
              <a:t>E</a:t>
            </a:r>
            <a:r>
              <a:rPr lang="en-US" sz="1600" baseline="-25000" dirty="0" err="1" smtClean="0">
                <a:solidFill>
                  <a:srgbClr val="503B01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600" dirty="0" smtClean="0">
                <a:solidFill>
                  <a:srgbClr val="503B01"/>
                </a:solidFill>
              </a:rPr>
              <a:t> threshold</a:t>
            </a:r>
            <a:endParaRPr lang="en-US" sz="1600" dirty="0">
              <a:solidFill>
                <a:srgbClr val="503B0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21" y="4010626"/>
            <a:ext cx="330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D60093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endParaRPr lang="en-US" dirty="0">
              <a:solidFill>
                <a:srgbClr val="D60093"/>
              </a:solidFill>
              <a:latin typeface="Symbol" charset="2"/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6067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5600700" cy="11430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altLang="x-none" sz="4400" dirty="0" smtClean="0"/>
              <a:t>Radio detection</a:t>
            </a:r>
            <a:endParaRPr lang="en-US" altLang="x-none" sz="44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5686"/>
            <a:ext cx="6096000" cy="55498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400" dirty="0" err="1"/>
              <a:t>NuMoon</a:t>
            </a:r>
            <a:r>
              <a:rPr lang="en-US" altLang="x-none" sz="2400" dirty="0"/>
              <a:t> @ </a:t>
            </a:r>
            <a:r>
              <a:rPr lang="en-US" altLang="x-none" sz="2400" dirty="0" err="1"/>
              <a:t>Westerbork</a:t>
            </a:r>
            <a:r>
              <a:rPr lang="en-US" altLang="x-none" sz="2400" dirty="0"/>
              <a:t> 64 m dish</a:t>
            </a:r>
          </a:p>
          <a:p>
            <a:r>
              <a:rPr lang="en-US" altLang="x-none" dirty="0" err="1" smtClean="0"/>
              <a:t>Lunaska</a:t>
            </a:r>
            <a:r>
              <a:rPr lang="en-US" altLang="x-none" dirty="0" smtClean="0"/>
              <a:t> </a:t>
            </a:r>
            <a:r>
              <a:rPr lang="en-US" altLang="x-none" dirty="0"/>
              <a:t>@ Australia Telescope           Compact Array</a:t>
            </a:r>
          </a:p>
          <a:p>
            <a:pPr lvl="1"/>
            <a:r>
              <a:rPr lang="en-US" altLang="x-none" dirty="0" smtClean="0"/>
              <a:t>6 dishes </a:t>
            </a:r>
          </a:p>
          <a:p>
            <a:pPr lvl="1"/>
            <a:r>
              <a:rPr lang="en-US" altLang="x-none" dirty="0" smtClean="0"/>
              <a:t>Wide bandwidth: de-dispersion filter</a:t>
            </a:r>
            <a:endParaRPr lang="en-US" altLang="x-none" dirty="0"/>
          </a:p>
          <a:p>
            <a:r>
              <a:rPr lang="en-US" altLang="x-none" dirty="0" err="1" smtClean="0"/>
              <a:t>Resun</a:t>
            </a:r>
            <a:r>
              <a:rPr lang="en-US" altLang="x-none" dirty="0" smtClean="0"/>
              <a:t>: 4 dishes of VLA array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Low frequency array for radio astronomy (LOFAR)</a:t>
            </a:r>
          </a:p>
          <a:p>
            <a:pPr lvl="1">
              <a:lnSpc>
                <a:spcPct val="90000"/>
              </a:lnSpc>
            </a:pPr>
            <a:r>
              <a:rPr lang="en-US" altLang="x-none" dirty="0"/>
              <a:t>36 stations in Northwest </a:t>
            </a:r>
            <a:r>
              <a:rPr lang="en-US" altLang="x-none" dirty="0" smtClean="0"/>
              <a:t>Europe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Square Kilometer </a:t>
            </a:r>
            <a:r>
              <a:rPr lang="en-US" altLang="x-none" dirty="0" smtClean="0"/>
              <a:t>Array - low</a:t>
            </a:r>
          </a:p>
          <a:p>
            <a:pPr lvl="1">
              <a:lnSpc>
                <a:spcPct val="90000"/>
              </a:lnSpc>
            </a:pPr>
            <a:r>
              <a:rPr lang="en-US" altLang="x-none" dirty="0"/>
              <a:t>Proposed radio telescope array with        1 km</a:t>
            </a:r>
            <a:r>
              <a:rPr lang="en-US" altLang="x-none" baseline="30000" dirty="0"/>
              <a:t>2</a:t>
            </a:r>
            <a:r>
              <a:rPr lang="en-US" altLang="x-none" dirty="0"/>
              <a:t> collecting area</a:t>
            </a:r>
          </a:p>
          <a:p>
            <a:pPr lvl="1">
              <a:lnSpc>
                <a:spcPct val="90000"/>
              </a:lnSpc>
            </a:pPr>
            <a:r>
              <a:rPr lang="en-US" altLang="x-none" dirty="0" smtClean="0"/>
              <a:t>131,072 low-frequency antennas</a:t>
            </a:r>
          </a:p>
          <a:p>
            <a:pPr lvl="1">
              <a:lnSpc>
                <a:spcPct val="90000"/>
              </a:lnSpc>
            </a:pPr>
            <a:r>
              <a:rPr lang="en-US" altLang="x-none" dirty="0" smtClean="0"/>
              <a:t>Extensive beam forming in trigger</a:t>
            </a:r>
            <a:endParaRPr lang="en-US" altLang="x-none" dirty="0"/>
          </a:p>
          <a:p>
            <a:endParaRPr lang="en-US" altLang="x-none" dirty="0"/>
          </a:p>
          <a:p>
            <a:pPr lvl="1">
              <a:lnSpc>
                <a:spcPct val="90000"/>
              </a:lnSpc>
            </a:pPr>
            <a:endParaRPr lang="en-US" altLang="x-none" sz="2200" dirty="0"/>
          </a:p>
        </p:txBody>
      </p:sp>
      <p:pic>
        <p:nvPicPr>
          <p:cNvPr id="13316" name="Picture 4" descr="Park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34283"/>
            <a:ext cx="32766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0493" y="4631683"/>
            <a:ext cx="2540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332983"/>
            <a:ext cx="2988986" cy="224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06689" y="6344424"/>
            <a:ext cx="56483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x-none" sz="1500" dirty="0" smtClean="0">
                <a:solidFill>
                  <a:schemeClr val="bg2"/>
                </a:solidFill>
              </a:rPr>
              <a:t>C. W. James </a:t>
            </a:r>
            <a:r>
              <a:rPr lang="en-US" altLang="x-none" sz="1500" i="1" dirty="0" smtClean="0">
                <a:solidFill>
                  <a:schemeClr val="bg2"/>
                </a:solidFill>
              </a:rPr>
              <a:t>et </a:t>
            </a:r>
            <a:r>
              <a:rPr lang="en-US" altLang="x-none" sz="1500" i="1" dirty="0">
                <a:solidFill>
                  <a:schemeClr val="bg2"/>
                </a:solidFill>
              </a:rPr>
              <a:t>al</a:t>
            </a:r>
            <a:r>
              <a:rPr lang="en-US" altLang="x-none" sz="1500" dirty="0">
                <a:solidFill>
                  <a:schemeClr val="bg2"/>
                </a:solidFill>
              </a:rPr>
              <a:t>., </a:t>
            </a:r>
            <a:r>
              <a:rPr lang="en-US" altLang="x-none" sz="1500" dirty="0" smtClean="0">
                <a:solidFill>
                  <a:schemeClr val="bg2"/>
                </a:solidFill>
              </a:rPr>
              <a:t>arXiv:1704.05336</a:t>
            </a:r>
            <a:endParaRPr lang="en-US" altLang="x-none" sz="15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28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eric (Standard)">
  <a:themeElements>
    <a:clrScheme name="Generic (Standard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eric (Standard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Office\Templates\Presentations\Generic (Standard).pot</Template>
  <TotalTime>57111</TotalTime>
  <Words>3055</Words>
  <Application>Microsoft Macintosh PowerPoint</Application>
  <PresentationFormat>Overhead</PresentationFormat>
  <Paragraphs>520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 Narrow</vt:lpstr>
      <vt:lpstr>Calibri</vt:lpstr>
      <vt:lpstr>Monotype Sorts</vt:lpstr>
      <vt:lpstr>ＭＳ Ｐゴシック</vt:lpstr>
      <vt:lpstr>Symbol</vt:lpstr>
      <vt:lpstr>Times New Roman</vt:lpstr>
      <vt:lpstr>Arial</vt:lpstr>
      <vt:lpstr>Generic (Standard)</vt:lpstr>
      <vt:lpstr>Radiodetection of ultra-high energy neutrinos </vt:lpstr>
      <vt:lpstr>Different techniques for different  n energies</vt:lpstr>
      <vt:lpstr>Greisen-Zatsepin-Kuzmin neutrinos</vt:lpstr>
      <vt:lpstr>Detecting GZK n</vt:lpstr>
      <vt:lpstr>Radio-detection of n</vt:lpstr>
      <vt:lpstr>Radio signals from air showers</vt:lpstr>
      <vt:lpstr>Air Shower studies</vt:lpstr>
      <vt:lpstr>Radio signals from the Moon</vt:lpstr>
      <vt:lpstr>Radio detection</vt:lpstr>
      <vt:lpstr>Lunar results</vt:lpstr>
      <vt:lpstr>A balloon over Antarctica:  ANITA</vt:lpstr>
      <vt:lpstr>ANITA instrumentation</vt:lpstr>
      <vt:lpstr>ANITA reconstruction &amp; analysis</vt:lpstr>
      <vt:lpstr> Cosmic-rays in ANITA</vt:lpstr>
      <vt:lpstr>Current limits</vt:lpstr>
      <vt:lpstr>Looking ahead</vt:lpstr>
      <vt:lpstr>ARA at the South Pole</vt:lpstr>
      <vt:lpstr>ARIANNA in Moore’s Bay</vt:lpstr>
      <vt:lpstr>ARA and ARIANNA </vt:lpstr>
      <vt:lpstr>Radio propagation in ice</vt:lpstr>
      <vt:lpstr>Horizontal propagation</vt:lpstr>
      <vt:lpstr>Antenna Tradeoffs</vt:lpstr>
      <vt:lpstr>Ice Comparison </vt:lpstr>
      <vt:lpstr>Interferometric detection</vt:lpstr>
      <vt:lpstr>Other ideas</vt:lpstr>
      <vt:lpstr>Whither radio? </vt:lpstr>
      <vt:lpstr>Conclusions</vt:lpstr>
      <vt:lpstr>Thank you</vt:lpstr>
      <vt:lpstr>Backup Slides</vt:lpstr>
      <vt:lpstr>Measuring snN</vt:lpstr>
      <vt:lpstr>Theoretical issues, and  the competition</vt:lpstr>
      <vt:lpstr>Neutrino Induced Showers</vt:lpstr>
      <vt:lpstr>Shower Studies @ SLAC</vt:lpstr>
      <vt:lpstr>Ray Tracing in Antarctic Ice</vt:lpstr>
      <vt:lpstr>The ARIANNA proposal</vt:lpstr>
      <vt:lpstr>The ARIANNA detector</vt:lpstr>
      <vt:lpstr>Signal Detection Hardware</vt:lpstr>
      <vt:lpstr>Directional determination</vt:lpstr>
      <vt:lpstr>ARA hardware</vt:lpstr>
      <vt:lpstr>PowerPoint Presentation</vt:lpstr>
    </vt:vector>
  </TitlesOfParts>
  <Company>LBNL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IceCube</dc:title>
  <dc:creator>Spencer Klein</dc:creator>
  <cp:lastModifiedBy>Microsoft Office User</cp:lastModifiedBy>
  <cp:revision>441</cp:revision>
  <cp:lastPrinted>2017-06-18T19:01:35Z</cp:lastPrinted>
  <dcterms:created xsi:type="dcterms:W3CDTF">1999-08-06T23:00:54Z</dcterms:created>
  <dcterms:modified xsi:type="dcterms:W3CDTF">2017-06-21T16:27:24Z</dcterms:modified>
</cp:coreProperties>
</file>