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1"/>
  </p:notesMasterIdLst>
  <p:sldIdLst>
    <p:sldId id="256" r:id="rId5"/>
    <p:sldId id="258" r:id="rId6"/>
    <p:sldId id="283" r:id="rId7"/>
    <p:sldId id="284" r:id="rId8"/>
    <p:sldId id="260" r:id="rId9"/>
    <p:sldId id="257" r:id="rId10"/>
    <p:sldId id="262" r:id="rId11"/>
    <p:sldId id="282" r:id="rId12"/>
    <p:sldId id="263" r:id="rId13"/>
    <p:sldId id="281" r:id="rId14"/>
    <p:sldId id="265" r:id="rId15"/>
    <p:sldId id="266" r:id="rId16"/>
    <p:sldId id="268" r:id="rId17"/>
    <p:sldId id="269" r:id="rId18"/>
    <p:sldId id="270" r:id="rId19"/>
    <p:sldId id="275" r:id="rId20"/>
    <p:sldId id="271" r:id="rId21"/>
    <p:sldId id="272" r:id="rId22"/>
    <p:sldId id="273" r:id="rId23"/>
    <p:sldId id="274" r:id="rId24"/>
    <p:sldId id="267" r:id="rId25"/>
    <p:sldId id="276" r:id="rId26"/>
    <p:sldId id="279" r:id="rId27"/>
    <p:sldId id="280" r:id="rId28"/>
    <p:sldId id="286" r:id="rId29"/>
    <p:sldId id="285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DDFF"/>
    <a:srgbClr val="D1B2E8"/>
    <a:srgbClr val="C39BE1"/>
    <a:srgbClr val="00FF00"/>
    <a:srgbClr val="3333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51" autoAdjust="0"/>
    <p:restoredTop sz="94660"/>
  </p:normalViewPr>
  <p:slideViewPr>
    <p:cSldViewPr snapToGrid="0">
      <p:cViewPr varScale="1">
        <p:scale>
          <a:sx n="68" d="100"/>
          <a:sy n="68" d="100"/>
        </p:scale>
        <p:origin x="10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940086-F759-47AB-B666-38F0CA9B3A0E}" type="datetimeFigureOut">
              <a:rPr lang="en-US" smtClean="0"/>
              <a:t>6/16/2017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4F1ADF-73A7-47DD-84E2-2F1B6DE27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112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C7186-7E33-46D5-8741-8C6B7305BD06}" type="datetime1">
              <a:rPr lang="en-US" smtClean="0"/>
              <a:t>6/16/2017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4D498-D6B1-415F-90D4-8F9DDFE9B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459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888E4-0ECC-4A1D-BF40-71C2437CFAC5}" type="datetime1">
              <a:rPr lang="en-US" smtClean="0"/>
              <a:t>6/16/2017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4D498-D6B1-415F-90D4-8F9DDFE9B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647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8BC78-E874-4250-A0F6-BF3051F3D70E}" type="datetime1">
              <a:rPr lang="en-US" smtClean="0"/>
              <a:t>6/16/2017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4D498-D6B1-415F-90D4-8F9DDFE9B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062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9180-2AB4-400A-B62F-85C6BABE768E}" type="datetime1">
              <a:rPr lang="en-US" smtClean="0"/>
              <a:t>6/16/2017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4D498-D6B1-415F-90D4-8F9DDFE9B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051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EA7AE-72B2-45E3-B191-F78E96F21350}" type="datetime1">
              <a:rPr lang="en-US" smtClean="0"/>
              <a:t>6/16/2017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4D498-D6B1-415F-90D4-8F9DDFE9B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805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97DDD-DFC0-4403-82DB-D868B1061874}" type="datetime1">
              <a:rPr lang="en-US" smtClean="0"/>
              <a:t>6/16/2017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4D498-D6B1-415F-90D4-8F9DDFE9B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771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F7334-3637-4F7B-B05B-39CB1CFF7CED}" type="datetime1">
              <a:rPr lang="en-US" smtClean="0"/>
              <a:t>6/16/2017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4D498-D6B1-415F-90D4-8F9DDFE9B1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347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DB528-16BD-4B9C-AA68-3B43DC64B9DD}" type="datetime1">
              <a:rPr lang="en-US" smtClean="0"/>
              <a:t>6/16/2017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4D498-D6B1-415F-90D4-8F9DDFE9B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17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649C-B4BC-45F2-ACC7-976E2B47C039}" type="datetime1">
              <a:rPr lang="en-US" smtClean="0"/>
              <a:t>6/16/2017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4D498-D6B1-415F-90D4-8F9DDFE9B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40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4511-D2B9-4B27-9365-72A69A11A6C4}" type="datetime1">
              <a:rPr lang="en-US" smtClean="0"/>
              <a:t>6/16/2017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4D498-D6B1-415F-90D4-8F9DDFE9B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556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4C10A-B33D-4E24-8069-DB1810EB2C27}" type="datetime1">
              <a:rPr lang="en-US" smtClean="0"/>
              <a:t>6/16/2017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4D498-D6B1-415F-90D4-8F9DDFE9B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158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3BCC0-29A9-48E8-95ED-DA2D2462BBA0}" type="datetime1">
              <a:rPr lang="en-US" smtClean="0"/>
              <a:t>6/16/2017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31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4D498-D6B1-415F-90D4-8F9DDFE9B1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114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5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9" Type="http://schemas.openxmlformats.org/officeDocument/2006/relationships/image" Target="../media/image9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2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4" Type="http://schemas.openxmlformats.org/officeDocument/2006/relationships/image" Target="../media/image16.png"/><Relationship Id="rId9" Type="http://schemas.openxmlformats.org/officeDocument/2006/relationships/image" Target="../media/image9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7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31.png"/><Relationship Id="rId10" Type="http://schemas.openxmlformats.org/officeDocument/2006/relationships/image" Target="../media/image15.png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3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2" Type="http://schemas.openxmlformats.org/officeDocument/2006/relationships/image" Target="../media/image3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5.png"/><Relationship Id="rId10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76.png"/><Relationship Id="rId3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54.png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5" Type="http://schemas.openxmlformats.org/officeDocument/2006/relationships/image" Target="../media/image78.png"/><Relationship Id="rId4" Type="http://schemas.openxmlformats.org/officeDocument/2006/relationships/image" Target="../media/image34.png"/><Relationship Id="rId1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0.gif"/><Relationship Id="rId17" Type="http://schemas.openxmlformats.org/officeDocument/2006/relationships/image" Target="../media/image39.gif"/><Relationship Id="rId16" Type="http://schemas.openxmlformats.org/officeDocument/2006/relationships/image" Target="../media/image70.png"/><Relationship Id="rId20" Type="http://schemas.openxmlformats.org/officeDocument/2006/relationships/image" Target="../media/image42.gif"/><Relationship Id="rId1" Type="http://schemas.openxmlformats.org/officeDocument/2006/relationships/slideLayout" Target="../slideLayouts/slideLayout2.xml"/><Relationship Id="rId19" Type="http://schemas.openxmlformats.org/officeDocument/2006/relationships/image" Target="../media/image41.gif"/><Relationship Id="rId9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4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103/PhysRevD.92.072010" TargetMode="External"/><Relationship Id="rId5" Type="http://schemas.openxmlformats.org/officeDocument/2006/relationships/image" Target="../media/image55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cds.cern.ch/record/2256097" TargetMode="External"/><Relationship Id="rId7" Type="http://schemas.openxmlformats.org/officeDocument/2006/relationships/hyperlink" Target="https://cds.cern.ch/record/225635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103/PhysRevD.92.012004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94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ctr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3600" dirty="0"/>
                  <a:t>Probing for anomalous </a:t>
                </a: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</a:rPr>
                      <m:t>𝐻𝑉𝑉</m:t>
                    </m:r>
                  </m:oMath>
                </a14:m>
                <a:r>
                  <a:rPr lang="en-US" sz="3600" dirty="0"/>
                  <a:t> couplings in production and decay </a:t>
                </a: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</a:rPr>
                      <m:t>→4ℓ </m:t>
                    </m:r>
                  </m:oMath>
                </a14:m>
                <a:r>
                  <a:rPr lang="en-US" sz="3600" dirty="0"/>
                  <a:t>at CMS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blipFill>
                <a:blip r:embed="rId3"/>
                <a:stretch>
                  <a:fillRect l="-1647" r="-2824" b="-9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225211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Heshy Roskes (Johns Hopkins University)</a:t>
            </a:r>
          </a:p>
          <a:p>
            <a:r>
              <a:rPr lang="en-US" dirty="0"/>
              <a:t>for the CMS collaboration</a:t>
            </a:r>
          </a:p>
          <a:p>
            <a:r>
              <a:rPr lang="en-US" dirty="0"/>
              <a:t>The 26th International Workshop on Weak Interactions and Neutrinos (WIN2017)</a:t>
            </a:r>
          </a:p>
          <a:p>
            <a:r>
              <a:rPr lang="en-US" dirty="0"/>
              <a:t>UC Irvine</a:t>
            </a:r>
          </a:p>
          <a:p>
            <a:r>
              <a:rPr lang="en-US" dirty="0"/>
              <a:t>June 20, 2017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8650" y="154112"/>
            <a:ext cx="72105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Animated gifs on some slides.</a:t>
            </a:r>
          </a:p>
          <a:p>
            <a:r>
              <a:rPr lang="en-US" sz="2800" dirty="0">
                <a:solidFill>
                  <a:srgbClr val="00B0F0"/>
                </a:solidFill>
              </a:rPr>
              <a:t>See </a:t>
            </a:r>
            <a:r>
              <a:rPr lang="en-US" sz="2800" dirty="0" err="1">
                <a:solidFill>
                  <a:srgbClr val="00B0F0"/>
                </a:solidFill>
              </a:rPr>
              <a:t>ppt</a:t>
            </a:r>
            <a:r>
              <a:rPr lang="en-US" sz="2800" dirty="0">
                <a:solidFill>
                  <a:srgbClr val="00B0F0"/>
                </a:solidFill>
              </a:rPr>
              <a:t> version or separate </a:t>
            </a:r>
            <a:r>
              <a:rPr lang="en-US" sz="2800" dirty="0" err="1">
                <a:solidFill>
                  <a:srgbClr val="00B0F0"/>
                </a:solidFill>
              </a:rPr>
              <a:t>indico</a:t>
            </a:r>
            <a:r>
              <a:rPr lang="en-US" sz="2800" dirty="0">
                <a:solidFill>
                  <a:srgbClr val="00B0F0"/>
                </a:solidFill>
              </a:rPr>
              <a:t> attachment.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4D498-D6B1-415F-90D4-8F9DDFE9B1C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65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524" y="185737"/>
            <a:ext cx="2767476" cy="26293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228600"/>
            <a:ext cx="7886700" cy="1325563"/>
          </a:xfrm>
        </p:spPr>
        <p:txBody>
          <a:bodyPr/>
          <a:lstStyle/>
          <a:p>
            <a:r>
              <a:rPr lang="en-US" dirty="0"/>
              <a:t>Discriminants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4D498-D6B1-415F-90D4-8F9DDFE9B1CF}" type="slidenum">
              <a:rPr lang="en-US" smtClean="0"/>
              <a:t>10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524" y="2994463"/>
            <a:ext cx="2767476" cy="26293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149947" y="5393383"/>
                <a:ext cx="3471484" cy="41472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𝑗𝑒𝑡</m:t>
                                  </m:r>
                                </m:sub>
                                <m:sup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𝑍𝐻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𝑆𝑀</m:t>
                                  </m:r>
                                </m:sup>
                              </m:sSub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𝑗𝑒𝑡</m:t>
                                  </m:r>
                                </m:sub>
                                <m:sup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𝑊𝐻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𝑆𝑀</m:t>
                                  </m:r>
                                </m:sup>
                              </m:sSubSup>
                            </m:e>
                          </m:d>
                        </m:e>
                      </m:func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9947" y="5393383"/>
                <a:ext cx="3471484" cy="4147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21381" y="1348193"/>
                <a:ext cx="6722479" cy="5254907"/>
              </a:xfrm>
            </p:spPr>
            <p:txBody>
              <a:bodyPr>
                <a:normAutofit fontScale="92500" lnSpcReduction="10000"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𝑗𝑒𝑡</m:t>
                        </m:r>
                      </m:sub>
                      <m:sup>
                        <m:f>
                          <m:fPr>
                            <m:type m:val="lin"/>
                            <m:ctrlPr>
                              <a:rPr lang="en-US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f>
                              <m:fPr>
                                <m:type m:val="lin"/>
                                <m:ctrlPr>
                                  <a:rPr lang="en-US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𝑉𝐵𝐹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𝑍𝐻</m:t>
                                </m:r>
                              </m:den>
                            </m:f>
                          </m:num>
                          <m:den>
                            <m:r>
                              <a:rPr lang="en-US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𝑊𝐻</m:t>
                            </m:r>
                          </m:den>
                        </m:f>
                      </m:sup>
                    </m:sSubSup>
                    <m:r>
                      <a:rPr lang="en-US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f>
                              <m:fPr>
                                <m:type m:val="lin"/>
                                <m:ctrlP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𝑉𝐵𝐹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𝑍𝐻</m:t>
                                </m:r>
                              </m:den>
                            </m:f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∕</m:t>
                            </m:r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𝑊𝐻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f>
                              <m:fPr>
                                <m:type m:val="lin"/>
                                <m:ctrlP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𝑉𝐵𝐹</m:t>
                                </m:r>
                              </m:num>
                              <m:den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𝑍𝐻</m:t>
                                </m:r>
                              </m:den>
                            </m:f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∕</m:t>
                            </m:r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𝑊𝐻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𝐻𝑗𝑗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Separate </a:t>
                </a:r>
                <a:r>
                  <a:rPr lang="en-US" dirty="0">
                    <a:solidFill>
                      <a:srgbClr val="FF0000"/>
                    </a:solidFill>
                  </a:rPr>
                  <a:t>associated production</a:t>
                </a:r>
                <a:r>
                  <a:rPr lang="en-US" dirty="0"/>
                  <a:t> from</a:t>
                </a:r>
                <a:br>
                  <a:rPr lang="en-US" dirty="0"/>
                </a:br>
                <a:r>
                  <a:rPr lang="en-US" dirty="0">
                    <a:solidFill>
                      <a:srgbClr val="00B0F0"/>
                    </a:solidFill>
                  </a:rPr>
                  <a:t>QCD jets</a:t>
                </a:r>
              </a:p>
              <a:p>
                <a:r>
                  <a:rPr lang="en-US" dirty="0"/>
                  <a:t>VBF-jet category: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𝑗𝑒𝑡</m:t>
                        </m:r>
                      </m:sub>
                      <m:sup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𝑉𝐵𝐹</m:t>
                        </m:r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𝑆𝑀</m:t>
                        </m:r>
                      </m:sup>
                    </m:sSub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&gt;0.5</m:t>
                    </m:r>
                  </m:oMath>
                </a14:m>
                <a:r>
                  <a:rPr lang="en-US" dirty="0"/>
                  <a:t> 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𝑗𝑒𝑡</m:t>
                        </m:r>
                      </m:sub>
                      <m:sup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𝑉𝐵𝐹</m:t>
                        </m:r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𝑆𝑀</m:t>
                        </m:r>
                      </m:sup>
                    </m:sSubSup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&gt;0.5</m:t>
                    </m:r>
                  </m:oMath>
                </a14:m>
                <a:endParaRPr lang="en-US" dirty="0"/>
              </a:p>
              <a:p>
                <a:r>
                  <a:rPr lang="en-US" dirty="0"/>
                  <a:t>VH-jet category: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𝑗𝑒𝑡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𝑍𝐻</m:t>
                        </m:r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𝑆𝑀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&gt;0.5</m:t>
                    </m:r>
                  </m:oMath>
                </a14:m>
                <a:r>
                  <a:rPr lang="en-US" dirty="0"/>
                  <a:t> 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𝑗𝑒𝑡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𝑍𝐻</m:t>
                        </m:r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𝐵𝑆𝑀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&gt;0.5</m:t>
                    </m:r>
                  </m:oMath>
                </a14:m>
                <a:br>
                  <a:rPr lang="en-US" dirty="0"/>
                </a:br>
                <a:r>
                  <a:rPr lang="en-US" dirty="0"/>
                  <a:t>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𝑗𝑒𝑡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𝑆𝑀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&gt;0.5</m:t>
                    </m:r>
                  </m:oMath>
                </a14:m>
                <a:r>
                  <a:rPr lang="en-US" dirty="0"/>
                  <a:t> 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𝑗𝑒𝑡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𝐵𝑆𝑀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&gt;0.5</m:t>
                    </m:r>
                  </m:oMath>
                </a14:m>
                <a:endParaRPr lang="en-US" dirty="0"/>
              </a:p>
              <a:p>
                <a:r>
                  <a:rPr lang="en-US" dirty="0"/>
                  <a:t>Untagged category:</a:t>
                </a:r>
              </a:p>
              <a:p>
                <a:pPr lvl="1"/>
                <a:r>
                  <a:rPr lang="en-US" dirty="0"/>
                  <a:t>Everything else</a:t>
                </a:r>
              </a:p>
              <a:p>
                <a:r>
                  <a:rPr lang="en-US" dirty="0"/>
                  <a:t>Use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𝑗𝑒𝑡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𝑆𝑀</m:t>
                        </m:r>
                      </m:sup>
                    </m:sSubSup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𝑗𝑒𝑡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𝑆𝑀</m:t>
                        </m:r>
                      </m:sup>
                    </m:sSubSup>
                  </m:oMath>
                </a14:m>
                <a:r>
                  <a:rPr lang="en-US" dirty="0"/>
                  <a:t> to get optimal separation for  both extreme hypotheses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1381" y="1348193"/>
                <a:ext cx="6722479" cy="5254907"/>
              </a:xfrm>
              <a:blipFill>
                <a:blip r:embed="rId9"/>
                <a:stretch>
                  <a:fillRect l="-1451" r="-8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149947" y="2593159"/>
                <a:ext cx="3471484" cy="36445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𝑗𝑒𝑡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𝑉𝐵𝐹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𝑆𝑀</m:t>
                          </m:r>
                        </m:sup>
                      </m:sSub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9947" y="2593159"/>
                <a:ext cx="3471484" cy="364459"/>
              </a:xfrm>
              <a:prstGeom prst="rect">
                <a:avLst/>
              </a:prstGeom>
              <a:blipFill>
                <a:blip r:embed="rId7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7762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369" y="2480851"/>
            <a:ext cx="4426342" cy="42915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228600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Discriminants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2828" y="1278768"/>
                <a:ext cx="4571091" cy="4898195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Use 3D templates to parameterize the signal and background for each category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𝒃𝒌𝒈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DDD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DDD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DDDFF"/>
                            </a:solidFill>
                            <a:latin typeface="Cambria Math" panose="02040503050406030204" pitchFamily="18" charset="0"/>
                          </a:rPr>
                          <m:t>𝑎𝑖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D1B2E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D1B2E8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D1B2E8"/>
                            </a:solidFill>
                            <a:latin typeface="Cambria Math" panose="02040503050406030204" pitchFamily="18" charset="0"/>
                          </a:rPr>
                          <m:t>𝑖𝑛𝑡</m:t>
                        </m:r>
                      </m:sub>
                    </m:sSub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𝑏𝑘𝑔</m:t>
                        </m:r>
                      </m:sub>
                    </m:sSub>
                    <m:r>
                      <a:rPr lang="en-US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𝑠𝑖𝑔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𝑠𝑖𝑔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𝑏𝑘𝑔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  <a:p>
                <a:pPr lvl="1"/>
                <a:r>
                  <a:rPr lang="en-US" sz="2800" dirty="0"/>
                  <a:t>Used for all 3 categories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800" i="1" dirty="0" smtClean="0">
                            <a:latin typeface="Cambria Math" panose="02040503050406030204" pitchFamily="18" charset="0"/>
                          </a:rPr>
                          <m:t>4ℓ</m:t>
                        </m:r>
                      </m:sub>
                    </m:sSub>
                    <m:r>
                      <a:rPr lang="en-US" sz="2800" b="0" i="0" dirty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2800" dirty="0"/>
                  <a:t> decay kinematics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2828" y="1278768"/>
                <a:ext cx="4571091" cy="4898195"/>
              </a:xfrm>
              <a:blipFill>
                <a:blip r:embed="rId3"/>
                <a:stretch>
                  <a:fillRect l="-2400" t="-2117" r="-10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4D498-D6B1-415F-90D4-8F9DDFE9B1CF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989" y="37520"/>
            <a:ext cx="3372205" cy="2462109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6867939" y="1570383"/>
            <a:ext cx="1647411" cy="3836504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5436704" y="2057400"/>
            <a:ext cx="1411357" cy="2594113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5401729" y="4937407"/>
                <a:ext cx="29324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105 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GeV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4ℓ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&lt;140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GeV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1729" y="4937407"/>
                <a:ext cx="293242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5211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225590"/>
            <a:ext cx="7886700" cy="1325563"/>
          </a:xfrm>
        </p:spPr>
        <p:txBody>
          <a:bodyPr/>
          <a:lstStyle/>
          <a:p>
            <a:r>
              <a:rPr lang="en-US" dirty="0"/>
              <a:t>Discriminants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49" y="833480"/>
                <a:ext cx="8337325" cy="534348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7DDD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7DDD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solidFill>
                              <a:srgbClr val="7DDDFF"/>
                            </a:solidFill>
                            <a:latin typeface="Cambria Math" panose="02040503050406030204" pitchFamily="18" charset="0"/>
                          </a:rPr>
                          <m:t>𝑏𝑘𝑔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b="1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𝒂𝒊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D1B2E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D1B2E8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solidFill>
                              <a:srgbClr val="D1B2E8"/>
                            </a:solidFill>
                            <a:latin typeface="Cambria Math" panose="02040503050406030204" pitchFamily="18" charset="0"/>
                          </a:rPr>
                          <m:t>𝑖𝑛𝑡</m:t>
                        </m:r>
                      </m:sub>
                    </m:sSub>
                  </m:oMath>
                </a14:m>
                <a:endParaRPr lang="en-US" i="1" dirty="0">
                  <a:solidFill>
                    <a:srgbClr val="00B0F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𝑎𝑖</m:t>
                        </m:r>
                      </m:sub>
                    </m:sSub>
                    <m:r>
                      <a:rPr lang="en-US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𝑠𝑖𝑔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𝑠𝑖𝑔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𝑎𝑖</m:t>
                            </m:r>
                          </m:sub>
                        </m:sSub>
                      </m:den>
                    </m:f>
                  </m:oMath>
                </a14:m>
                <a:endParaRPr lang="en-US" dirty="0">
                  <a:solidFill>
                    <a:srgbClr val="00B0F0"/>
                  </a:solidFill>
                </a:endParaRPr>
              </a:p>
              <a:p>
                <a:r>
                  <a:rPr lang="en-US" dirty="0"/>
                  <a:t>Tagged categories: use production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decay probabilities</a:t>
                </a:r>
              </a:p>
              <a:p>
                <a:r>
                  <a:rPr lang="en-US" dirty="0"/>
                  <a:t>Untagged: use decay probabilities only</a:t>
                </a:r>
              </a:p>
              <a:p>
                <a:r>
                  <a:rPr lang="en-US" dirty="0"/>
                  <a:t>Example: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0−</m:t>
                        </m:r>
                      </m:sub>
                    </m:sSub>
                  </m:oMath>
                </a14:m>
                <a:r>
                  <a:rPr lang="en-US" dirty="0"/>
                  <a:t> for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/>
                  <a:t> analysis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49" y="833480"/>
                <a:ext cx="8337325" cy="5343483"/>
              </a:xfrm>
              <a:blipFill>
                <a:blip r:embed="rId2"/>
                <a:stretch>
                  <a:fillRect l="-1316" t="-1712" r="-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" y="3737611"/>
            <a:ext cx="3044951" cy="29522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524" y="3737611"/>
            <a:ext cx="3044951" cy="29522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762" y="3737611"/>
            <a:ext cx="3044951" cy="295221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4D498-D6B1-415F-90D4-8F9DDFE9B1C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021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228600"/>
            <a:ext cx="7886700" cy="1325563"/>
          </a:xfrm>
        </p:spPr>
        <p:txBody>
          <a:bodyPr/>
          <a:lstStyle/>
          <a:p>
            <a:r>
              <a:rPr lang="en-US" dirty="0"/>
              <a:t>Discriminants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375646"/>
                <a:ext cx="7886700" cy="4801317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7DDD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7DDD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solidFill>
                              <a:srgbClr val="7DDDFF"/>
                            </a:solidFill>
                            <a:latin typeface="Cambria Math" panose="02040503050406030204" pitchFamily="18" charset="0"/>
                          </a:rPr>
                          <m:t>𝑏𝑘𝑔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7DDD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7DDD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solidFill>
                              <a:srgbClr val="7DDDFF"/>
                            </a:solidFill>
                            <a:latin typeface="Cambria Math" panose="02040503050406030204" pitchFamily="18" charset="0"/>
                          </a:rPr>
                          <m:t>𝑎𝑖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𝒊𝒏𝒕</m:t>
                        </m:r>
                      </m:sub>
                    </m:sSub>
                  </m:oMath>
                </a14:m>
                <a:endParaRPr lang="en-US" b="1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𝑖𝑛𝑡</m:t>
                        </m:r>
                      </m:sub>
                    </m:sSub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𝑖𝑛𝑡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𝑠𝑖𝑔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𝑎𝑙𝑡</m:t>
                            </m:r>
                          </m:sub>
                        </m:sSub>
                      </m:den>
                    </m:f>
                  </m:oMath>
                </a14:m>
                <a:endParaRPr lang="en-US" dirty="0">
                  <a:solidFill>
                    <a:srgbClr val="00B0F0"/>
                  </a:solidFill>
                </a:endParaRPr>
              </a:p>
              <a:p>
                <a:r>
                  <a:rPr lang="en-US" dirty="0"/>
                  <a:t>Tagged categories: use production probabilities</a:t>
                </a:r>
              </a:p>
              <a:p>
                <a:r>
                  <a:rPr lang="en-US" dirty="0"/>
                  <a:t>Untagged: use decay probabilities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375646"/>
                <a:ext cx="7886700" cy="4801317"/>
              </a:xfrm>
              <a:blipFill>
                <a:blip r:embed="rId2"/>
                <a:stretch>
                  <a:fillRect l="-1391" t="-1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" y="3737611"/>
            <a:ext cx="3044951" cy="29522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525" y="3737611"/>
            <a:ext cx="3044951" cy="29522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762" y="3737611"/>
            <a:ext cx="3044950" cy="295221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4D498-D6B1-415F-90D4-8F9DDFE9B1C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560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Likelihood fit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388853"/>
                <a:ext cx="7886700" cy="4788110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dirty="0"/>
                  <a:t>Assume real couplings,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US" dirty="0"/>
              </a:p>
              <a:p>
                <a:r>
                  <a:rPr lang="en-US" dirty="0" err="1"/>
                  <a:t>ggH</a:t>
                </a:r>
                <a:r>
                  <a:rPr lang="en-US" dirty="0"/>
                  <a:t>, only one HVV vertex: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</m:acc>
                      </m:e>
                    </m:d>
                  </m:oMath>
                </a14:m>
                <a:br>
                  <a:rPr lang="en-US" b="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br>
                  <a:rPr lang="en-US" b="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</m:acc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den>
                        </m:f>
                      </m:e>
                    </m:d>
                    <m:func>
                      <m:func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𝑎𝑖</m:t>
                            </m:r>
                          </m:sub>
                        </m:sSub>
                      </m:e>
                    </m:func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</m:acc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b="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b="0" i="1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</m:acc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VBF or VH, two HVV vertices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</m:acc>
                      </m:e>
                    </m:d>
                  </m:oMath>
                </a14:m>
                <a:br>
                  <a:rPr lang="en-US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𝑝𝑟𝑜𝑑</m:t>
                                </m:r>
                              </m:sup>
                            </m:sSub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𝑝𝑟𝑜𝑑</m:t>
                                </m:r>
                              </m:sup>
                            </m:sSub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𝑑𝑒𝑐</m:t>
                                </m:r>
                              </m:sup>
                            </m:sSub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𝑑𝑒𝑐</m:t>
                                </m:r>
                              </m:sup>
                            </m:sSub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br>
                  <a:rPr lang="en-US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∼</m:t>
                    </m:r>
                    <m:nary>
                      <m:naryPr>
                        <m:chr m:val="∑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p>
                        </m:sSup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p>
                            </m:sSup>
                          </m:fName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𝑎𝑖</m:t>
                                </m:r>
                              </m:sub>
                            </m:sSub>
                          </m:e>
                        </m:func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</m:e>
                            </m:acc>
                          </m:e>
                        </m:d>
                      </m:e>
                    </m:nary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388853"/>
                <a:ext cx="7886700" cy="4788110"/>
              </a:xfrm>
              <a:blipFill>
                <a:blip r:embed="rId2"/>
                <a:stretch>
                  <a:fillRect l="-1159" t="-1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4D498-D6B1-415F-90D4-8F9DDFE9B1CF}" type="slidenum">
              <a:rPr lang="en-US" smtClean="0"/>
              <a:t>14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5418376" y="5146535"/>
            <a:ext cx="2809366" cy="1548907"/>
            <a:chOff x="5418376" y="5146535"/>
            <a:chExt cx="2809366" cy="1548907"/>
          </a:xfrm>
        </p:grpSpPr>
        <p:grpSp>
          <p:nvGrpSpPr>
            <p:cNvPr id="8" name="Group 7"/>
            <p:cNvGrpSpPr/>
            <p:nvPr/>
          </p:nvGrpSpPr>
          <p:grpSpPr>
            <a:xfrm>
              <a:off x="6847335" y="5181263"/>
              <a:ext cx="1380407" cy="1479449"/>
              <a:chOff x="6847335" y="5181263"/>
              <a:chExt cx="1380407" cy="1479449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47335" y="5181263"/>
                <a:ext cx="1380407" cy="1479449"/>
              </a:xfrm>
              <a:prstGeom prst="rect">
                <a:avLst/>
              </a:prstGeom>
            </p:spPr>
          </p:pic>
          <p:sp>
            <p:nvSpPr>
              <p:cNvPr id="7" name="Rectangle 6"/>
              <p:cNvSpPr/>
              <p:nvPr/>
            </p:nvSpPr>
            <p:spPr>
              <a:xfrm>
                <a:off x="6847335" y="5929079"/>
                <a:ext cx="823915" cy="5850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8376" y="5146535"/>
              <a:ext cx="1380407" cy="1548907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677" y="1554741"/>
            <a:ext cx="1380407" cy="14794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857692" y="274284"/>
                <a:ext cx="3034513" cy="694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+…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7692" y="274284"/>
                <a:ext cx="3034513" cy="694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655334" y="1690689"/>
                <a:ext cx="2613727" cy="9106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𝑎𝑖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5334" y="1690689"/>
                <a:ext cx="2613727" cy="9106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7562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 strength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Want to decouple ratios of couplings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𝑎𝑖</m:t>
                        </m:r>
                      </m:sub>
                    </m:sSub>
                  </m:oMath>
                </a14:m>
                <a:r>
                  <a:rPr lang="en-US" dirty="0"/>
                  <a:t> from the signal strengths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Allow signal strength for production via fermion couplings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dirty="0"/>
                  <a:t> and boson couplings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</m:oMath>
                </a14:m>
                <a:r>
                  <a:rPr lang="en-US" dirty="0"/>
                  <a:t> to float independently</a:t>
                </a:r>
              </a:p>
              <a:p>
                <a:r>
                  <a:rPr lang="en-US" dirty="0"/>
                  <a:t>Constrained by category distribution of events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7"/>
                <a:stretch>
                  <a:fillRect l="-1391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4D498-D6B1-415F-90D4-8F9DDFE9B1CF}" type="slidenum">
              <a:rPr lang="en-US" smtClean="0"/>
              <a:t>15</a:t>
            </a:fld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548654" y="4440995"/>
            <a:ext cx="2809366" cy="1548907"/>
            <a:chOff x="5418376" y="5146535"/>
            <a:chExt cx="2809366" cy="1548907"/>
          </a:xfrm>
        </p:grpSpPr>
        <p:grpSp>
          <p:nvGrpSpPr>
            <p:cNvPr id="21" name="Group 20"/>
            <p:cNvGrpSpPr/>
            <p:nvPr/>
          </p:nvGrpSpPr>
          <p:grpSpPr>
            <a:xfrm>
              <a:off x="6847335" y="5181263"/>
              <a:ext cx="1380407" cy="1479449"/>
              <a:chOff x="6847335" y="5181263"/>
              <a:chExt cx="1380407" cy="1479449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8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47335" y="5181263"/>
                <a:ext cx="1380407" cy="1479449"/>
              </a:xfrm>
              <a:prstGeom prst="rect">
                <a:avLst/>
              </a:prstGeom>
            </p:spPr>
          </p:pic>
          <p:sp>
            <p:nvSpPr>
              <p:cNvPr id="24" name="Rectangle 23"/>
              <p:cNvSpPr/>
              <p:nvPr/>
            </p:nvSpPr>
            <p:spPr>
              <a:xfrm>
                <a:off x="6847335" y="5929079"/>
                <a:ext cx="823915" cy="5850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8376" y="5146535"/>
              <a:ext cx="1380407" cy="1548907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4049500" y="4527993"/>
            <a:ext cx="3587496" cy="1783907"/>
            <a:chOff x="4251801" y="4684292"/>
            <a:chExt cx="3587496" cy="178390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1801" y="4694859"/>
              <a:ext cx="1505618" cy="153878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3679" y="4684292"/>
              <a:ext cx="1505618" cy="1613644"/>
            </a:xfrm>
            <a:prstGeom prst="rect">
              <a:avLst/>
            </a:prstGeom>
          </p:spPr>
        </p:pic>
        <p:cxnSp>
          <p:nvCxnSpPr>
            <p:cNvPr id="16" name="Straight Connector 15"/>
            <p:cNvCxnSpPr/>
            <p:nvPr/>
          </p:nvCxnSpPr>
          <p:spPr>
            <a:xfrm>
              <a:off x="5184935" y="5491114"/>
              <a:ext cx="1197621" cy="0"/>
            </a:xfrm>
            <a:prstGeom prst="line">
              <a:avLst/>
            </a:prstGeom>
            <a:ln w="19050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: Top Corners One Rounded and One Snipped 16"/>
            <p:cNvSpPr/>
            <p:nvPr/>
          </p:nvSpPr>
          <p:spPr>
            <a:xfrm>
              <a:off x="4847129" y="5512385"/>
              <a:ext cx="720191" cy="955814"/>
            </a:xfrm>
            <a:prstGeom prst="snipRoundRect">
              <a:avLst>
                <a:gd name="adj1" fmla="val 16667"/>
                <a:gd name="adj2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393070" y="5512385"/>
              <a:ext cx="823915" cy="5850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124268" y="6097394"/>
              <a:ext cx="757482" cy="3276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422913" y="185737"/>
            <a:ext cx="3452497" cy="1479449"/>
            <a:chOff x="4422913" y="185737"/>
            <a:chExt cx="3452497" cy="1479449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1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67" r="12457"/>
            <a:stretch/>
          </p:blipFill>
          <p:spPr>
            <a:xfrm>
              <a:off x="4422913" y="265504"/>
              <a:ext cx="2082029" cy="1326153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5003" y="185737"/>
              <a:ext cx="1380407" cy="14794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75147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distribution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640940"/>
            <a:ext cx="7048323" cy="403119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15992" y="1440611"/>
                <a:ext cx="7867291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First number is for SM, (second) is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Use categorization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400" dirty="0"/>
                  <a:t> analysis, others are a bit different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(In particular, fewer observed events in VBF-jets)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992" y="1440611"/>
                <a:ext cx="7867291" cy="1200329"/>
              </a:xfrm>
              <a:prstGeom prst="rect">
                <a:avLst/>
              </a:prstGeom>
              <a:blipFill>
                <a:blip r:embed="rId3"/>
                <a:stretch>
                  <a:fillRect l="-1007" t="-4061" r="-852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: Rounded Corners 5"/>
          <p:cNvSpPr/>
          <p:nvPr/>
        </p:nvSpPr>
        <p:spPr>
          <a:xfrm>
            <a:off x="3000303" y="6062495"/>
            <a:ext cx="2122099" cy="60963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4D498-D6B1-415F-90D4-8F9DDFE9B1CF}" type="slidenum">
              <a:rPr lang="en-US" smtClean="0"/>
              <a:t>16</a:t>
            </a:fld>
            <a:endParaRPr lang="en-US"/>
          </a:p>
        </p:txBody>
      </p:sp>
      <p:sp>
        <p:nvSpPr>
          <p:cNvPr id="8" name="Rectangle: Rounded Corners 7"/>
          <p:cNvSpPr/>
          <p:nvPr/>
        </p:nvSpPr>
        <p:spPr>
          <a:xfrm>
            <a:off x="5286278" y="6062495"/>
            <a:ext cx="2122099" cy="609635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8121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215" y="570881"/>
            <a:ext cx="2973883" cy="292608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116" y="570881"/>
            <a:ext cx="2973883" cy="29260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215" y="3848807"/>
            <a:ext cx="2973883" cy="29260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116" y="3848807"/>
            <a:ext cx="2973883" cy="29260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9781" y="1500996"/>
            <a:ext cx="26284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Scans for each parameter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13 </a:t>
            </a:r>
            <a:r>
              <a:rPr lang="en-US" sz="2400" dirty="0" err="1"/>
              <a:t>TeV</a:t>
            </a:r>
            <a:r>
              <a:rPr lang="en-US" sz="2400" dirty="0"/>
              <a:t> only, and combination with Run 1 result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4D498-D6B1-415F-90D4-8F9DDFE9B1C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838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212726"/>
                <a:ext cx="7886700" cy="1325563"/>
              </a:xfrm>
            </p:spPr>
            <p:txBody>
              <a:bodyPr/>
              <a:lstStyle/>
              <a:p>
                <a:r>
                  <a:rPr lang="en-US" dirty="0"/>
                  <a:t>More details: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212726"/>
                <a:ext cx="7886700" cy="1325563"/>
              </a:xfrm>
              <a:blipFill>
                <a:blip r:embed="rId2"/>
                <a:stretch>
                  <a:fillRect l="-3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6162710" y="3870875"/>
            <a:ext cx="3044951" cy="2952212"/>
            <a:chOff x="2286" y="3737611"/>
            <a:chExt cx="3044951" cy="295221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" y="3737611"/>
              <a:ext cx="3044951" cy="2952212"/>
            </a:xfrm>
            <a:prstGeom prst="rect">
              <a:avLst/>
            </a:prstGeom>
          </p:spPr>
        </p:pic>
        <p:sp>
          <p:nvSpPr>
            <p:cNvPr id="9" name="Rectangle: Rounded Corners 8"/>
            <p:cNvSpPr/>
            <p:nvPr/>
          </p:nvSpPr>
          <p:spPr>
            <a:xfrm>
              <a:off x="626365" y="4689893"/>
              <a:ext cx="907024" cy="1823049"/>
            </a:xfrm>
            <a:prstGeom prst="round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117759" y="3870875"/>
            <a:ext cx="3044951" cy="2952211"/>
            <a:chOff x="2749459" y="3731891"/>
            <a:chExt cx="3044951" cy="295221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9459" y="3731891"/>
              <a:ext cx="3044951" cy="2952211"/>
            </a:xfrm>
            <a:prstGeom prst="rect">
              <a:avLst/>
            </a:prstGeom>
          </p:spPr>
        </p:pic>
        <p:sp>
          <p:nvSpPr>
            <p:cNvPr id="20" name="Rectangle: Rounded Corners 19"/>
            <p:cNvSpPr/>
            <p:nvPr/>
          </p:nvSpPr>
          <p:spPr>
            <a:xfrm>
              <a:off x="4400334" y="4815920"/>
              <a:ext cx="1268356" cy="1691301"/>
            </a:xfrm>
            <a:prstGeom prst="round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494826" y="0"/>
            <a:ext cx="3644120" cy="3585543"/>
            <a:chOff x="5494826" y="0"/>
            <a:chExt cx="3644120" cy="3585543"/>
          </a:xfrm>
        </p:grpSpPr>
        <p:pic>
          <p:nvPicPr>
            <p:cNvPr id="7" name="Content Placeholder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826" y="0"/>
              <a:ext cx="3644120" cy="3585543"/>
            </a:xfrm>
            <a:prstGeom prst="rect">
              <a:avLst/>
            </a:prstGeom>
          </p:spPr>
        </p:pic>
        <p:sp>
          <p:nvSpPr>
            <p:cNvPr id="8" name="Rectangle: Rounded Corners 7"/>
            <p:cNvSpPr/>
            <p:nvPr/>
          </p:nvSpPr>
          <p:spPr>
            <a:xfrm>
              <a:off x="7599872" y="2872596"/>
              <a:ext cx="655607" cy="352156"/>
            </a:xfrm>
            <a:prstGeom prst="round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21"/>
            <p:cNvSpPr/>
            <p:nvPr/>
          </p:nvSpPr>
          <p:spPr>
            <a:xfrm>
              <a:off x="6872000" y="2642971"/>
              <a:ext cx="453513" cy="326588"/>
            </a:xfrm>
            <a:prstGeom prst="round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" name="Straight Arrow Connector 22"/>
          <p:cNvCxnSpPr>
            <a:stCxn id="20" idx="0"/>
            <a:endCxn id="22" idx="2"/>
          </p:cNvCxnSpPr>
          <p:nvPr/>
        </p:nvCxnSpPr>
        <p:spPr>
          <a:xfrm flipV="1">
            <a:off x="5402812" y="2969559"/>
            <a:ext cx="1695945" cy="1985345"/>
          </a:xfrm>
          <a:prstGeom prst="straightConnector1">
            <a:avLst/>
          </a:prstGeom>
          <a:ln w="38100">
            <a:solidFill>
              <a:srgbClr val="7030A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9" idx="0"/>
            <a:endCxn id="8" idx="2"/>
          </p:cNvCxnSpPr>
          <p:nvPr/>
        </p:nvCxnSpPr>
        <p:spPr>
          <a:xfrm flipV="1">
            <a:off x="7240301" y="3224752"/>
            <a:ext cx="687375" cy="1598405"/>
          </a:xfrm>
          <a:prstGeom prst="straightConnector1">
            <a:avLst/>
          </a:prstGeom>
          <a:ln w="38100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4D498-D6B1-415F-90D4-8F9DDFE9B1CF}" type="slidenum">
              <a:rPr lang="en-US" smtClean="0"/>
              <a:t>18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0" y="1257300"/>
                <a:ext cx="5494826" cy="4919663"/>
              </a:xfrm>
            </p:spPr>
            <p:txBody>
              <a:bodyPr/>
              <a:lstStyle/>
              <a:p>
                <a:r>
                  <a:rPr lang="en-US" dirty="0"/>
                  <a:t>1D projections help to explain </a:t>
                </a:r>
              </a:p>
              <a:p>
                <a:r>
                  <a:rPr lang="en-US" dirty="0">
                    <a:solidFill>
                      <a:srgbClr val="00B0F0"/>
                    </a:solidFill>
                  </a:rPr>
                  <a:t>Small excess of events at smaller values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0−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𝑑𝑒𝑐</m:t>
                        </m:r>
                      </m:sup>
                    </m:sSubSup>
                  </m:oMath>
                </a14:m>
                <a:endParaRPr lang="en-US" b="0" dirty="0">
                  <a:solidFill>
                    <a:srgbClr val="00B0F0"/>
                  </a:solidFill>
                </a:endParaRPr>
              </a:p>
              <a:p>
                <a:pPr lvl="1"/>
                <a:r>
                  <a:rPr lang="en-US" dirty="0">
                    <a:solidFill>
                      <a:srgbClr val="00B0F0"/>
                    </a:solidFill>
                  </a:rPr>
                  <a:t>Minimum away from 0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has small excess on the right</a:t>
                </a:r>
              </a:p>
              <a:p>
                <a:pPr lvl="1"/>
                <a:r>
                  <a:rPr lang="en-US" dirty="0">
                    <a:solidFill>
                      <a:srgbClr val="7030A0"/>
                    </a:solidFill>
                  </a:rPr>
                  <a:t>+0.3 is favored over -0.3</a:t>
                </a:r>
                <a:endParaRPr lang="en-US" dirty="0">
                  <a:solidFill>
                    <a:srgbClr val="00B050"/>
                  </a:solidFill>
                </a:endParaRPr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Combine with Run 1:</a:t>
                </a:r>
                <a:br>
                  <a:rPr lang="en-US" dirty="0">
                    <a:solidFill>
                      <a:srgbClr val="FF0000"/>
                    </a:solidFill>
                  </a:rPr>
                </a:br>
                <a:r>
                  <a:rPr lang="en-US" dirty="0">
                    <a:solidFill>
                      <a:srgbClr val="FF0000"/>
                    </a:solidFill>
                  </a:rPr>
                  <a:t>minimum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257300"/>
                <a:ext cx="5494826" cy="4919663"/>
              </a:xfrm>
              <a:blipFill>
                <a:blip r:embed="rId6"/>
                <a:stretch>
                  <a:fillRect l="-1998" t="-19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6011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More details: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3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406106"/>
                <a:ext cx="4415961" cy="4770857"/>
              </a:xfrm>
            </p:spPr>
            <p:txBody>
              <a:bodyPr/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VBF and VH are sensitive to very small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dirty="0">
                  <a:solidFill>
                    <a:srgbClr val="00B050"/>
                  </a:solidFill>
                </a:endParaRPr>
              </a:p>
              <a:p>
                <a:r>
                  <a:rPr lang="en-US" dirty="0">
                    <a:solidFill>
                      <a:srgbClr val="00B050"/>
                    </a:solidFill>
                  </a:rPr>
                  <a:t>Once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0.01</m:t>
                    </m:r>
                  </m:oMath>
                </a14:m>
                <a:r>
                  <a:rPr lang="en-US" dirty="0">
                    <a:solidFill>
                      <a:srgbClr val="00B050"/>
                    </a:solidFill>
                  </a:rPr>
                  <a:t>, more favorable to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→0</m:t>
                    </m:r>
                  </m:oMath>
                </a14:m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406106"/>
                <a:ext cx="4415961" cy="4770857"/>
              </a:xfrm>
              <a:blipFill>
                <a:blip r:embed="rId8"/>
                <a:stretch>
                  <a:fillRect l="-2483" t="-2174" r="-3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" y="3737611"/>
            <a:ext cx="3044951" cy="29522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524" y="3737611"/>
            <a:ext cx="3044951" cy="29522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762" y="3737611"/>
            <a:ext cx="3044951" cy="2952211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826" y="0"/>
            <a:ext cx="3644120" cy="3585543"/>
          </a:xfrm>
          <a:prstGeom prst="rect">
            <a:avLst/>
          </a:prstGeom>
        </p:spPr>
      </p:pic>
      <p:sp>
        <p:nvSpPr>
          <p:cNvPr id="8" name="Rectangle: Rounded Corners 7"/>
          <p:cNvSpPr/>
          <p:nvPr/>
        </p:nvSpPr>
        <p:spPr>
          <a:xfrm>
            <a:off x="7348814" y="2434974"/>
            <a:ext cx="195516" cy="38014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/>
          <p:cNvSpPr/>
          <p:nvPr/>
        </p:nvSpPr>
        <p:spPr>
          <a:xfrm>
            <a:off x="8435083" y="4638522"/>
            <a:ext cx="616450" cy="1823049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9" idx="0"/>
            <a:endCxn id="8" idx="2"/>
          </p:cNvCxnSpPr>
          <p:nvPr/>
        </p:nvCxnSpPr>
        <p:spPr>
          <a:xfrm flipH="1" flipV="1">
            <a:off x="7446572" y="2815119"/>
            <a:ext cx="1296736" cy="1823403"/>
          </a:xfrm>
          <a:prstGeom prst="straightConnector1">
            <a:avLst/>
          </a:prstGeom>
          <a:ln w="38100">
            <a:solidFill>
              <a:srgbClr val="00B05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4D498-D6B1-415F-90D4-8F9DDFE9B1C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80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04"/>
          <a:stretch/>
        </p:blipFill>
        <p:spPr>
          <a:xfrm>
            <a:off x="5892073" y="-66389"/>
            <a:ext cx="2933700" cy="17019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898" y="1964909"/>
            <a:ext cx="2594111" cy="2064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8" r="53494" b="16165"/>
          <a:stretch/>
        </p:blipFill>
        <p:spPr>
          <a:xfrm>
            <a:off x="6354062" y="1963065"/>
            <a:ext cx="2589887" cy="20665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41402" y="1308100"/>
                <a:ext cx="8861196" cy="521970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Search for anomalous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𝐻𝑉𝑉</m:t>
                    </m:r>
                  </m:oMath>
                </a14:m>
                <a:r>
                  <a:rPr lang="en-US" dirty="0"/>
                  <a:t> couplings in production and decay in the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→4</m:t>
                    </m:r>
                    <m:r>
                      <a:rPr lang="en-US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dirty="0"/>
                  <a:t> channel</a:t>
                </a:r>
              </a:p>
              <a:p>
                <a:r>
                  <a:rPr lang="en-US" dirty="0"/>
                  <a:t>Kinematics of </a:t>
                </a:r>
                <a:r>
                  <a:rPr lang="en-US" dirty="0">
                    <a:solidFill>
                      <a:schemeClr val="accent6"/>
                    </a:solidFill>
                  </a:rPr>
                  <a:t>decay</a:t>
                </a:r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New:</a:t>
                </a:r>
                <a:r>
                  <a:rPr lang="en-US" dirty="0"/>
                  <a:t> kinematics of jets from</a:t>
                </a:r>
                <a:br>
                  <a:rPr lang="en-US" dirty="0"/>
                </a:br>
                <a:r>
                  <a:rPr lang="en-US" dirty="0">
                    <a:solidFill>
                      <a:schemeClr val="accent2"/>
                    </a:solidFill>
                  </a:rPr>
                  <a:t>VBF</a:t>
                </a:r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𝑉𝐻</m:t>
                    </m:r>
                  </m:oMath>
                </a14:m>
                <a:r>
                  <a:rPr lang="en-US" dirty="0"/>
                  <a:t> production</a:t>
                </a:r>
              </a:p>
              <a:p>
                <a:endParaRPr lang="en-US" dirty="0"/>
              </a:p>
              <a:p>
                <a:r>
                  <a:rPr lang="en-US" dirty="0"/>
                  <a:t>Use matrix element (MELA) discriminants</a:t>
                </a:r>
              </a:p>
              <a:p>
                <a:pPr lvl="1"/>
                <a:r>
                  <a:rPr lang="en-US" dirty="0"/>
                  <a:t>optimally select </a:t>
                </a:r>
                <a:r>
                  <a:rPr lang="en-US" dirty="0">
                    <a:solidFill>
                      <a:schemeClr val="accent2"/>
                    </a:solidFill>
                  </a:rPr>
                  <a:t>VBF</a:t>
                </a:r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𝑉𝐻</m:t>
                    </m:r>
                  </m:oMath>
                </a14:m>
                <a:r>
                  <a:rPr lang="en-US" dirty="0"/>
                  <a:t> events</a:t>
                </a:r>
              </a:p>
              <a:p>
                <a:pPr lvl="1"/>
                <a:r>
                  <a:rPr lang="en-US" dirty="0"/>
                  <a:t>optimally separate different contributions to the amplitude</a:t>
                </a:r>
                <a:endParaRPr lang="en-US" dirty="0">
                  <a:highlight>
                    <a:srgbClr val="00FF00"/>
                  </a:highlight>
                </a:endParaRPr>
              </a:p>
              <a:p>
                <a:r>
                  <a:rPr lang="en-US" dirty="0"/>
                  <a:t>Combine with Run 1 CMS analysis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1402" y="1308100"/>
                <a:ext cx="8861196" cy="5219700"/>
              </a:xfrm>
              <a:blipFill>
                <a:blip r:embed="rId5"/>
                <a:stretch>
                  <a:fillRect l="-1238" t="-19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Anomalous couplings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4D498-D6B1-415F-90D4-8F9DDFE9B1C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2605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679" y="87484"/>
            <a:ext cx="2421959" cy="238302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637" y="87484"/>
            <a:ext cx="2421959" cy="23830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679" y="2545777"/>
            <a:ext cx="2421959" cy="23830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638" y="2545777"/>
            <a:ext cx="2421959" cy="23830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0" y="1500996"/>
                <a:ext cx="2818215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Observe fewer VBF and VH events than expected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Best fit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</m:oMath>
                </a14:m>
                <a:r>
                  <a:rPr lang="en-US" sz="2400" dirty="0"/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𝑎𝑖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400" dirty="0"/>
                  <a:t> is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r>
                  <a:rPr lang="en-US" sz="2400" dirty="0"/>
                  <a:t> (values on plots)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2400" dirty="0"/>
                  <a:t>Narrow minima not as deep as expected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500996"/>
                <a:ext cx="2818215" cy="3416320"/>
              </a:xfrm>
              <a:prstGeom prst="rect">
                <a:avLst/>
              </a:prstGeom>
              <a:blipFill>
                <a:blip r:embed="rId8"/>
                <a:stretch>
                  <a:fillRect l="-2814" t="-1426" r="-4978"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710397" y="1037625"/>
                <a:ext cx="115262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=0.76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397" y="1037625"/>
                <a:ext cx="1152623" cy="307777"/>
              </a:xfrm>
              <a:prstGeom prst="rect">
                <a:avLst/>
              </a:prstGeom>
              <a:blipFill>
                <a:blip r:embed="rId13"/>
                <a:stretch>
                  <a:fillRect l="-4762" r="-4762" b="-21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037296" y="913741"/>
                <a:ext cx="115262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=0.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03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7296" y="913741"/>
                <a:ext cx="1152623" cy="307777"/>
              </a:xfrm>
              <a:prstGeom prst="rect">
                <a:avLst/>
              </a:prstGeom>
              <a:blipFill>
                <a:blip r:embed="rId14"/>
                <a:stretch>
                  <a:fillRect l="-4233" r="-5291" b="-2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823065" y="3350166"/>
                <a:ext cx="115262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=0.20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3065" y="3350166"/>
                <a:ext cx="1152623" cy="307777"/>
              </a:xfrm>
              <a:prstGeom prst="rect">
                <a:avLst/>
              </a:prstGeom>
              <a:blipFill>
                <a:blip r:embed="rId15"/>
                <a:stretch>
                  <a:fillRect l="-4233" r="-5291" b="-2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326572" y="3325600"/>
                <a:ext cx="115262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=0.24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6572" y="3325600"/>
                <a:ext cx="1152623" cy="307777"/>
              </a:xfrm>
              <a:prstGeom prst="rect">
                <a:avLst/>
              </a:prstGeom>
              <a:blipFill>
                <a:blip r:embed="rId16"/>
                <a:stretch>
                  <a:fillRect l="-4762" r="-4762" b="-2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4D498-D6B1-415F-90D4-8F9DDFE9B1CF}" type="slidenum">
              <a:rPr lang="en-US" smtClean="0"/>
              <a:t>20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3" t="62301" r="25928" b="17522"/>
          <a:stretch/>
        </p:blipFill>
        <p:spPr>
          <a:xfrm>
            <a:off x="1577137" y="5045179"/>
            <a:ext cx="5989725" cy="181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6284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-179397"/>
                <a:ext cx="7886700" cy="1325563"/>
              </a:xfrm>
            </p:spPr>
            <p:txBody>
              <a:bodyPr/>
              <a:lstStyle/>
              <a:p>
                <a:r>
                  <a:rPr lang="en-US" dirty="0"/>
                  <a:t>More details: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-179397"/>
                <a:ext cx="7886700" cy="1325563"/>
              </a:xfrm>
              <a:blipFill>
                <a:blip r:embed="rId9"/>
                <a:stretch>
                  <a:fillRect l="-3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6184" y="883578"/>
                <a:ext cx="5011862" cy="285403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Animations: each frame uses the best fit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endParaRPr lang="en-US" b="0" dirty="0"/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𝑉𝐵𝐹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𝑉𝐻</m:t>
                        </m:r>
                      </m:sup>
                    </m:sSubSup>
                  </m:oMath>
                </a14:m>
                <a:r>
                  <a:rPr lang="en-US" dirty="0"/>
                  <a:t> are the cross section fractions for those processes</a:t>
                </a:r>
              </a:p>
              <a:p>
                <a:r>
                  <a:rPr lang="en-US" dirty="0"/>
                  <a:t>Watch what happens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0.01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6184" y="883578"/>
                <a:ext cx="5011862" cy="2854033"/>
              </a:xfrm>
              <a:blipFill>
                <a:blip r:embed="rId16"/>
                <a:stretch>
                  <a:fillRect l="-2190" t="-3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" y="3737611"/>
            <a:ext cx="3043990" cy="29522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291" y="3737611"/>
            <a:ext cx="3043990" cy="29522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529" y="3737611"/>
            <a:ext cx="3043990" cy="2952211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524" y="0"/>
            <a:ext cx="3598725" cy="35855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37893" y="4976659"/>
            <a:ext cx="6099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</a:rPr>
              <a:t>See </a:t>
            </a:r>
            <a:r>
              <a:rPr lang="en-US" sz="3600" b="1" dirty="0" err="1">
                <a:solidFill>
                  <a:srgbClr val="00B0F0"/>
                </a:solidFill>
              </a:rPr>
              <a:t>ppt</a:t>
            </a:r>
            <a:r>
              <a:rPr lang="en-US" sz="3600" b="1" dirty="0">
                <a:solidFill>
                  <a:srgbClr val="00B0F0"/>
                </a:solidFill>
              </a:rPr>
              <a:t> version for animations</a:t>
            </a:r>
            <a:br>
              <a:rPr lang="en-US" sz="3600" b="1" dirty="0">
                <a:solidFill>
                  <a:srgbClr val="00B0F0"/>
                </a:solidFill>
              </a:rPr>
            </a:br>
            <a:r>
              <a:rPr lang="en-US" sz="3600" b="1" dirty="0">
                <a:solidFill>
                  <a:srgbClr val="00B0F0"/>
                </a:solidFill>
              </a:rPr>
              <a:t>or separate </a:t>
            </a:r>
            <a:r>
              <a:rPr lang="en-US" sz="3600" b="1" dirty="0" err="1">
                <a:solidFill>
                  <a:srgbClr val="00B0F0"/>
                </a:solidFill>
              </a:rPr>
              <a:t>indico</a:t>
            </a:r>
            <a:r>
              <a:rPr lang="en-US" sz="3600" b="1" dirty="0">
                <a:solidFill>
                  <a:srgbClr val="00B0F0"/>
                </a:solidFill>
              </a:rPr>
              <a:t> attachment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4D498-D6B1-415F-90D4-8F9DDFE9B1C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92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418126"/>
                <a:ext cx="7886700" cy="4351338"/>
              </a:xfrm>
            </p:spPr>
            <p:txBody>
              <a:bodyPr/>
              <a:lstStyle/>
              <a:p>
                <a:r>
                  <a:rPr lang="en-US" dirty="0"/>
                  <a:t>Constrain anomalous HVV couplings</a:t>
                </a:r>
              </a:p>
              <a:p>
                <a:r>
                  <a:rPr lang="en-US" dirty="0"/>
                  <a:t>Decay information: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4×</m:t>
                    </m:r>
                  </m:oMath>
                </a14:m>
                <a:r>
                  <a:rPr lang="en-US" dirty="0"/>
                  <a:t> more data</a:t>
                </a:r>
                <a:br>
                  <a:rPr lang="en-US" dirty="0"/>
                </a:br>
                <a:r>
                  <a:rPr lang="en-US" dirty="0"/>
                  <a:t>than in Run 1</a:t>
                </a:r>
              </a:p>
              <a:p>
                <a:r>
                  <a:rPr lang="en-US" dirty="0"/>
                  <a:t>Production information: expected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 exclusion of small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𝑎𝑖</m:t>
                        </m:r>
                      </m:sub>
                    </m:sSub>
                  </m:oMath>
                </a14:m>
                <a:r>
                  <a:rPr lang="en-US" dirty="0"/>
                  <a:t> values, observation falls a little short</a:t>
                </a:r>
              </a:p>
              <a:p>
                <a:r>
                  <a:rPr lang="en-US" dirty="0"/>
                  <a:t>By the end of Run 2: expect production information to give narrow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 limits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418126"/>
                <a:ext cx="7886700" cy="4351338"/>
              </a:xfrm>
              <a:blipFill>
                <a:blip r:embed="rId2"/>
                <a:stretch>
                  <a:fillRect l="-1391" t="-2384" r="-20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116" y="0"/>
            <a:ext cx="2973883" cy="292608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4D498-D6B1-415F-90D4-8F9DDFE9B1CF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03" y="4522305"/>
            <a:ext cx="7522595" cy="2335696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2306230" y="6384616"/>
            <a:ext cx="1950181" cy="218485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/>
          <p:cNvSpPr/>
          <p:nvPr/>
        </p:nvSpPr>
        <p:spPr>
          <a:xfrm>
            <a:off x="6376524" y="6384616"/>
            <a:ext cx="492266" cy="218485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8545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4D498-D6B1-415F-90D4-8F9DDFE9B1C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7591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Categorization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09798" y="1348193"/>
                <a:ext cx="8124404" cy="5254907"/>
              </a:xfrm>
            </p:spPr>
            <p:txBody>
              <a:bodyPr>
                <a:normAutofit fontScale="85000" lnSpcReduction="20000"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𝑗𝑒𝑡</m:t>
                        </m:r>
                      </m:sub>
                      <m:sup>
                        <m:f>
                          <m:fPr>
                            <m:type m:val="lin"/>
                            <m:ctrlPr>
                              <a:rPr lang="en-US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f>
                              <m:fPr>
                                <m:type m:val="lin"/>
                                <m:ctrlPr>
                                  <a:rPr lang="en-US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𝑉𝐵𝐹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𝑍𝐻</m:t>
                                </m:r>
                              </m:den>
                            </m:f>
                          </m:num>
                          <m:den>
                            <m:r>
                              <a:rPr lang="en-US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𝑊𝐻</m:t>
                            </m:r>
                          </m:den>
                        </m:f>
                      </m:sup>
                    </m:sSubSup>
                    <m:r>
                      <a:rPr lang="en-US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f>
                              <m:fPr>
                                <m:type m:val="lin"/>
                                <m:ctrlP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𝑉𝐵𝐹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𝑍𝐻</m:t>
                                </m:r>
                              </m:den>
                            </m:f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∕</m:t>
                            </m:r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𝑊𝐻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f>
                              <m:fPr>
                                <m:type m:val="lin"/>
                                <m:ctrlP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𝑉𝐵𝐹</m:t>
                                </m:r>
                              </m:num>
                              <m:den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𝑍𝐻</m:t>
                                </m:r>
                              </m:den>
                            </m:f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∕</m:t>
                            </m:r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𝑊𝐻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𝐻𝑗𝑗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Separate </a:t>
                </a:r>
                <a:r>
                  <a:rPr lang="en-US" dirty="0">
                    <a:solidFill>
                      <a:srgbClr val="FF0000"/>
                    </a:solidFill>
                  </a:rPr>
                  <a:t>associated production</a:t>
                </a:r>
                <a:r>
                  <a:rPr lang="en-US" dirty="0"/>
                  <a:t> from </a:t>
                </a:r>
                <a:r>
                  <a:rPr lang="en-US" dirty="0">
                    <a:solidFill>
                      <a:srgbClr val="00B0F0"/>
                    </a:solidFill>
                  </a:rPr>
                  <a:t>QCD jets</a:t>
                </a:r>
              </a:p>
              <a:p>
                <a:r>
                  <a:rPr lang="en-US" dirty="0"/>
                  <a:t>VBF-jet category:</a:t>
                </a:r>
              </a:p>
              <a:p>
                <a:pPr lvl="1"/>
                <a:r>
                  <a:rPr lang="en-US" dirty="0"/>
                  <a:t>exactly 4 leptons</a:t>
                </a:r>
              </a:p>
              <a:p>
                <a:pPr lvl="1"/>
                <a:r>
                  <a:rPr lang="en-US" dirty="0"/>
                  <a:t>2 or 3 jets with at most one </a:t>
                </a:r>
                <a:r>
                  <a:rPr lang="en-US" dirty="0" err="1"/>
                  <a:t>btag</a:t>
                </a:r>
                <a:r>
                  <a:rPr lang="en-US" dirty="0"/>
                  <a:t>, or 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dirty="0"/>
                  <a:t> jets with no </a:t>
                </a:r>
                <a:r>
                  <a:rPr lang="en-US" dirty="0" err="1"/>
                  <a:t>btag</a:t>
                </a:r>
                <a:endParaRPr lang="en-US" dirty="0"/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𝑗𝑒𝑡</m:t>
                        </m:r>
                      </m:sub>
                      <m:sup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𝑉𝐵𝐹</m:t>
                        </m:r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𝑆𝑀</m:t>
                        </m:r>
                      </m:sup>
                    </m:sSub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&gt;0.5</m:t>
                    </m:r>
                  </m:oMath>
                </a14:m>
                <a:r>
                  <a:rPr lang="en-US" dirty="0"/>
                  <a:t> 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𝑗𝑒𝑡</m:t>
                        </m:r>
                      </m:sub>
                      <m:sup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𝑉𝐵𝐹</m:t>
                        </m:r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𝑆𝑀</m:t>
                        </m:r>
                      </m:sup>
                    </m:sSubSup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&gt;0.5</m:t>
                    </m:r>
                  </m:oMath>
                </a14:m>
                <a:endParaRPr lang="en-US" dirty="0"/>
              </a:p>
              <a:p>
                <a:r>
                  <a:rPr lang="en-US" dirty="0"/>
                  <a:t>VH-jet category:</a:t>
                </a:r>
              </a:p>
              <a:p>
                <a:pPr lvl="1"/>
                <a:r>
                  <a:rPr lang="en-US" dirty="0"/>
                  <a:t>exactly 4 leptons</a:t>
                </a:r>
              </a:p>
              <a:p>
                <a:pPr lvl="1"/>
                <a:r>
                  <a:rPr lang="en-US" dirty="0"/>
                  <a:t>2 or 3 jets with at most one </a:t>
                </a:r>
                <a:r>
                  <a:rPr lang="en-US" dirty="0" err="1"/>
                  <a:t>btag</a:t>
                </a:r>
                <a:r>
                  <a:rPr lang="en-US" dirty="0"/>
                  <a:t>, or </a:t>
                </a:r>
                <a14:m>
                  <m:oMath xmlns:m="http://schemas.openxmlformats.org/officeDocument/2006/math">
                    <m:r>
                      <a:rPr lang="en-US" dirty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dirty="0"/>
                  <a:t> jets with no </a:t>
                </a:r>
                <a:r>
                  <a:rPr lang="en-US" dirty="0" err="1"/>
                  <a:t>btag</a:t>
                </a:r>
                <a:endParaRPr lang="en-US" dirty="0"/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𝑗𝑒𝑡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𝑍𝐻</m:t>
                        </m:r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𝑆𝑀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&gt;0.5</m:t>
                    </m:r>
                  </m:oMath>
                </a14:m>
                <a:r>
                  <a:rPr lang="en-US" dirty="0"/>
                  <a:t> 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𝑗𝑒𝑡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𝑍𝐻</m:t>
                        </m:r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𝐵𝑆𝑀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&gt;0.5</m:t>
                    </m:r>
                  </m:oMath>
                </a14:m>
                <a:r>
                  <a:rPr lang="en-US" dirty="0"/>
                  <a:t> 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𝑗𝑒𝑡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𝑆𝑀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&gt;0.5</m:t>
                    </m:r>
                  </m:oMath>
                </a14:m>
                <a:r>
                  <a:rPr lang="en-US" dirty="0"/>
                  <a:t> 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𝑗𝑒𝑡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𝐵𝑆𝑀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&gt;0.5</m:t>
                    </m:r>
                  </m:oMath>
                </a14:m>
                <a:endParaRPr lang="en-US" dirty="0"/>
              </a:p>
              <a:p>
                <a:r>
                  <a:rPr lang="en-US" dirty="0"/>
                  <a:t>Untagged category:</a:t>
                </a:r>
              </a:p>
              <a:p>
                <a:pPr lvl="1"/>
                <a:r>
                  <a:rPr lang="en-US" dirty="0"/>
                  <a:t>Everything else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Use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𝑗𝑒𝑡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𝑆𝑀</m:t>
                        </m:r>
                      </m:sup>
                    </m:sSubSup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𝑗𝑒𝑡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𝑆𝑀</m:t>
                        </m:r>
                      </m:sup>
                    </m:sSubSup>
                  </m:oMath>
                </a14:m>
                <a:r>
                  <a:rPr lang="en-US" dirty="0"/>
                  <a:t> to get optimal separation for  both extreme hypotheses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9798" y="1348193"/>
                <a:ext cx="8124404" cy="5254907"/>
              </a:xfrm>
              <a:blipFill>
                <a:blip r:embed="rId6"/>
                <a:stretch>
                  <a:fillRect l="-1051" b="-16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4D498-D6B1-415F-90D4-8F9DDFE9B1C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7072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Discriminants table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3" t="42309" r="14665" b="12179"/>
          <a:stretch/>
        </p:blipFill>
        <p:spPr>
          <a:xfrm>
            <a:off x="293133" y="1690689"/>
            <a:ext cx="8557734" cy="407511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4D498-D6B1-415F-90D4-8F9DDFE9B1C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3013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-219680"/>
                <a:ext cx="7886700" cy="1325563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-219680"/>
                <a:ext cx="7886700" cy="1325563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3" y="818718"/>
            <a:ext cx="4454120" cy="42617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4D498-D6B1-415F-90D4-8F9DDFE9B1CF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006" y="819389"/>
            <a:ext cx="4445551" cy="42611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93018" y="5195087"/>
                <a:ext cx="7978747" cy="14153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</m:oMath>
                </a14:m>
                <a:r>
                  <a:rPr lang="en-US" sz="2800" dirty="0"/>
                  <a:t> gives same kinematics, different mass shape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Search from </a:t>
                </a:r>
                <a:r>
                  <a:rPr lang="en-US" sz="2800" dirty="0" err="1"/>
                  <a:t>offshell</a:t>
                </a:r>
                <a:r>
                  <a:rPr lang="en-US" sz="2800" dirty="0"/>
                  <a:t> region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Limits assume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=4.1</m:t>
                    </m:r>
                  </m:oMath>
                </a14:m>
                <a:r>
                  <a:rPr lang="en-US" sz="2800" dirty="0"/>
                  <a:t> MeV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018" y="5195087"/>
                <a:ext cx="7978747" cy="1415387"/>
              </a:xfrm>
              <a:prstGeom prst="rect">
                <a:avLst/>
              </a:prstGeom>
              <a:blipFill>
                <a:blip r:embed="rId5"/>
                <a:stretch>
                  <a:fillRect l="-1375" t="-3879" b="-11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5483922" y="183634"/>
            <a:ext cx="1755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CMS-HIG-14-036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813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-191984"/>
                <a:ext cx="7886700" cy="1325563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125</m:t>
                          </m:r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→4ℓ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-191984"/>
                <a:ext cx="7886700" cy="1325563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63" y="995401"/>
            <a:ext cx="5959770" cy="435133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4D498-D6B1-415F-90D4-8F9DDFE9B1CF}" type="slidenum">
              <a:rPr lang="en-US" smtClean="0"/>
              <a:t>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69774" y="5456583"/>
            <a:ext cx="6132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What is it?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How does it interact with other particles?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37934" y="1910086"/>
            <a:ext cx="30060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References:</a:t>
            </a:r>
          </a:p>
          <a:p>
            <a:r>
              <a:rPr lang="en-US" dirty="0"/>
              <a:t>Run 1: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6"/>
              </a:rPr>
              <a:t>CMS-HIG-14-018</a:t>
            </a:r>
            <a:endParaRPr lang="en-US" dirty="0"/>
          </a:p>
          <a:p>
            <a:pPr lvl="1"/>
            <a:r>
              <a:rPr lang="en-US" dirty="0"/>
              <a:t>spin</a:t>
            </a:r>
            <a:br>
              <a:rPr lang="en-US" dirty="0"/>
            </a:br>
            <a:r>
              <a:rPr lang="en-US" dirty="0"/>
              <a:t>anomalous couplings</a:t>
            </a:r>
          </a:p>
          <a:p>
            <a:r>
              <a:rPr lang="en-US" dirty="0"/>
              <a:t>Run 2: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7"/>
              </a:rPr>
              <a:t>CMS-PAS-HIG-16-041</a:t>
            </a:r>
            <a:endParaRPr lang="en-US" dirty="0"/>
          </a:p>
          <a:p>
            <a:pPr lvl="1"/>
            <a:r>
              <a:rPr lang="en-US" dirty="0"/>
              <a:t>properties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8"/>
              </a:rPr>
              <a:t>CMS-PAS-HIG-17-011</a:t>
            </a:r>
            <a:endParaRPr lang="en-US" dirty="0"/>
          </a:p>
          <a:p>
            <a:pPr lvl="1"/>
            <a:r>
              <a:rPr lang="en-US" dirty="0"/>
              <a:t>anomalous couplings</a:t>
            </a:r>
          </a:p>
        </p:txBody>
      </p:sp>
    </p:spTree>
    <p:extLst>
      <p:ext uri="{BB962C8B-B14F-4D97-AF65-F5344CB8AC3E}">
        <p14:creationId xmlns:p14="http://schemas.microsoft.com/office/powerpoint/2010/main" val="2746545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613" y="-395522"/>
            <a:ext cx="8022927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CMS&amp;ATLAS results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629842" y="1392932"/>
            <a:ext cx="3868340" cy="823912"/>
          </a:xfrm>
        </p:spPr>
        <p:txBody>
          <a:bodyPr/>
          <a:lstStyle/>
          <a:p>
            <a:r>
              <a:rPr lang="en-US" dirty="0"/>
              <a:t>CMS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29842" y="2216844"/>
            <a:ext cx="3868340" cy="4641156"/>
          </a:xfrm>
        </p:spPr>
        <p:txBody>
          <a:bodyPr>
            <a:normAutofit fontScale="85000" lnSpcReduction="20000"/>
          </a:bodyPr>
          <a:lstStyle/>
          <a:p>
            <a:r>
              <a:rPr lang="en-US" sz="1600" dirty="0"/>
              <a:t>Study of the mass and spin-parity of the Higgs boson candidate via its decays to Z boson pairs CMS-HIG-12-041, arXiv:1212.6639</a:t>
            </a:r>
          </a:p>
          <a:p>
            <a:r>
              <a:rPr lang="en-US" sz="1600" dirty="0"/>
              <a:t>Measurement of the properties of a Higgs boson in the four-lepton final state arXiv:1312.5353, CMS-HIG-13-002</a:t>
            </a:r>
          </a:p>
          <a:p>
            <a:r>
              <a:rPr lang="en-US" sz="1600" dirty="0"/>
              <a:t>Constraints on the spin-parity and anomalous HVV couplings of the Higgs boson in proton collisions at 7 and 8 </a:t>
            </a:r>
            <a:r>
              <a:rPr lang="en-US" sz="1600" dirty="0" err="1"/>
              <a:t>TeV</a:t>
            </a:r>
            <a:r>
              <a:rPr lang="en-US" sz="1600" dirty="0"/>
              <a:t> arXiv:1411.3441, CMS-HIG-14-018</a:t>
            </a:r>
          </a:p>
          <a:p>
            <a:r>
              <a:rPr lang="en-US" sz="1600" dirty="0">
                <a:solidFill>
                  <a:srgbClr val="00B050"/>
                </a:solidFill>
              </a:rPr>
              <a:t>Limits on the Higgs boson lifetime and width from its decay to four charged leptons arXiv:1507.06656, CMS-HIG-14-036</a:t>
            </a:r>
          </a:p>
          <a:p>
            <a:r>
              <a:rPr lang="en-US" sz="1600" dirty="0">
                <a:solidFill>
                  <a:srgbClr val="0070C0"/>
                </a:solidFill>
              </a:rPr>
              <a:t>Combined search for anomalous </a:t>
            </a:r>
            <a:r>
              <a:rPr lang="en-US" sz="1600" dirty="0" err="1">
                <a:solidFill>
                  <a:srgbClr val="0070C0"/>
                </a:solidFill>
              </a:rPr>
              <a:t>pseudoscalar</a:t>
            </a:r>
            <a:r>
              <a:rPr lang="en-US" sz="1600" dirty="0">
                <a:solidFill>
                  <a:srgbClr val="0070C0"/>
                </a:solidFill>
              </a:rPr>
              <a:t> HVV couplings in VH production and H to VV decay arXiv:1602.04305, CMS-HIG-14-035</a:t>
            </a:r>
          </a:p>
          <a:p>
            <a:r>
              <a:rPr lang="en-US" sz="1600" dirty="0">
                <a:solidFill>
                  <a:srgbClr val="FF0000"/>
                </a:solidFill>
              </a:rPr>
              <a:t>Measurements of properties of the Higgs boson and search for an additional resonance in the four-lepton final state at √s = 13 </a:t>
            </a:r>
            <a:r>
              <a:rPr lang="en-US" sz="1600" dirty="0" err="1">
                <a:solidFill>
                  <a:srgbClr val="FF0000"/>
                </a:solidFill>
              </a:rPr>
              <a:t>TeV</a:t>
            </a:r>
            <a:r>
              <a:rPr lang="en-US" sz="1600" dirty="0">
                <a:solidFill>
                  <a:srgbClr val="FF0000"/>
                </a:solidFill>
              </a:rPr>
              <a:t>, CMS-PAS-HIG-16-033</a:t>
            </a:r>
          </a:p>
          <a:p>
            <a:r>
              <a:rPr lang="en-US" sz="1600" dirty="0">
                <a:solidFill>
                  <a:srgbClr val="7030A0"/>
                </a:solidFill>
              </a:rPr>
              <a:t>Constraints on anomalous Higgs boson couplings in production and decay H→4ℓ, CMS-PAS-HIG-17-011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629150" y="1392932"/>
            <a:ext cx="3887391" cy="823912"/>
          </a:xfrm>
        </p:spPr>
        <p:txBody>
          <a:bodyPr/>
          <a:lstStyle/>
          <a:p>
            <a:r>
              <a:rPr lang="en-US" dirty="0"/>
              <a:t>ATLAS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4629150" y="2216844"/>
            <a:ext cx="3887391" cy="3972819"/>
          </a:xfrm>
        </p:spPr>
        <p:txBody>
          <a:bodyPr>
            <a:normAutofit lnSpcReduction="10000"/>
          </a:bodyPr>
          <a:lstStyle/>
          <a:p>
            <a:r>
              <a:rPr lang="en-US" sz="1400" dirty="0"/>
              <a:t>Evidence for the spin-0 nature of the Higgs boson using ATLAS data ATLAS arXiv:1307.1432</a:t>
            </a:r>
          </a:p>
          <a:p>
            <a:r>
              <a:rPr lang="en-US" sz="1400" dirty="0"/>
              <a:t>Study of the spin and parity of the Higgs boson in </a:t>
            </a:r>
            <a:r>
              <a:rPr lang="en-US" sz="1400" dirty="0" err="1"/>
              <a:t>diboson</a:t>
            </a:r>
            <a:r>
              <a:rPr lang="en-US" sz="1400" dirty="0"/>
              <a:t> decays with the ATLAS detector ATLAS arXiv:1506.05669</a:t>
            </a:r>
          </a:p>
          <a:p>
            <a:r>
              <a:rPr lang="en-US" sz="1400" dirty="0">
                <a:solidFill>
                  <a:srgbClr val="0070C0"/>
                </a:solidFill>
              </a:rPr>
              <a:t>Test of CP Invariance in vector-boson fusion production of the Higgs boson using the Optimal Observable method in the </a:t>
            </a:r>
            <a:r>
              <a:rPr lang="en-US" sz="1400" dirty="0" err="1">
                <a:solidFill>
                  <a:srgbClr val="0070C0"/>
                </a:solidFill>
              </a:rPr>
              <a:t>ditau</a:t>
            </a:r>
            <a:r>
              <a:rPr lang="en-US" sz="1400" dirty="0">
                <a:solidFill>
                  <a:srgbClr val="0070C0"/>
                </a:solidFill>
              </a:rPr>
              <a:t> decay channel with the ATLAS detector ATLAS arXiv:1602.04516</a:t>
            </a:r>
          </a:p>
          <a:p>
            <a:endParaRPr lang="en-US" sz="1400" dirty="0"/>
          </a:p>
          <a:p>
            <a:endParaRPr lang="en-US" sz="1400" dirty="0">
              <a:solidFill>
                <a:srgbClr val="FF0000"/>
              </a:solidFill>
            </a:endParaRPr>
          </a:p>
          <a:p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>
                <a:solidFill>
                  <a:srgbClr val="FF0000"/>
                </a:solidFill>
              </a:rPr>
              <a:t>Measurement of inclusive and differential cross sections in the H → ZZ∗ → 4l decay channel at 13 </a:t>
            </a:r>
            <a:r>
              <a:rPr lang="en-US" sz="1400" dirty="0" err="1">
                <a:solidFill>
                  <a:srgbClr val="FF0000"/>
                </a:solidFill>
              </a:rPr>
              <a:t>TeV</a:t>
            </a:r>
            <a:r>
              <a:rPr lang="en-US" sz="1400" dirty="0">
                <a:solidFill>
                  <a:srgbClr val="FF0000"/>
                </a:solidFill>
              </a:rPr>
              <a:t> with the ATLAS detector ATLAS-CONF-2017-032</a:t>
            </a:r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4D498-D6B1-415F-90D4-8F9DDFE9B1CF}" type="slidenum">
              <a:rPr lang="en-US" smtClean="0"/>
              <a:t>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573" y="12551"/>
            <a:ext cx="4570809" cy="14191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98182" y="5871799"/>
            <a:ext cx="2703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Run 2 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0" y="4126058"/>
                <a:ext cx="919370" cy="487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  <m:r>
                            <a:rPr lang="en-US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126058"/>
                <a:ext cx="919370" cy="487762"/>
              </a:xfrm>
              <a:prstGeom prst="rect">
                <a:avLst/>
              </a:prstGeom>
              <a:blipFill>
                <a:blip r:embed="rId3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347952" y="4428241"/>
                <a:ext cx="3800992" cy="4707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0070C0"/>
                    </a:solidFill>
                  </a:rPr>
                  <a:t>VV Production (decay to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acc>
                      <m:accPr>
                        <m:chr m:val="̅"/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7952" y="4428241"/>
                <a:ext cx="3800992" cy="470706"/>
              </a:xfrm>
              <a:prstGeom prst="rect">
                <a:avLst/>
              </a:prstGeom>
              <a:blipFill>
                <a:blip r:embed="rId4"/>
                <a:stretch>
                  <a:fillRect l="-2404" t="-7692" r="-4647" b="-28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388418" y="679731"/>
            <a:ext cx="42407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Run 1: exclude spin 1 and 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Set limits on spin 0 anomalous couplings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50766" y="6271023"/>
            <a:ext cx="2703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This analysis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80920" y="5219547"/>
            <a:ext cx="9065462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8330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2" t="18522" r="49381" b="18431"/>
          <a:stretch/>
        </p:blipFill>
        <p:spPr>
          <a:xfrm>
            <a:off x="5920033" y="3700454"/>
            <a:ext cx="3308808" cy="32090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241774"/>
            <a:ext cx="7886700" cy="1325563"/>
          </a:xfrm>
        </p:spPr>
        <p:txBody>
          <a:bodyPr/>
          <a:lstStyle/>
          <a:p>
            <a:r>
              <a:rPr lang="en-US" dirty="0"/>
              <a:t>Kinematics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4029069"/>
                <a:ext cx="5437556" cy="2752056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For a given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4ℓ</m:t>
                        </m:r>
                      </m:sub>
                    </m:sSub>
                  </m:oMath>
                </a14:m>
                <a:r>
                  <a:rPr lang="en-US" dirty="0"/>
                  <a:t>, four-fermion system in production or decay is defined by:</a:t>
                </a:r>
              </a:p>
              <a:p>
                <a:pPr lvl="1"/>
                <a:r>
                  <a:rPr lang="en-US" dirty="0">
                    <a:solidFill>
                      <a:srgbClr val="3333FF"/>
                    </a:solidFill>
                  </a:rPr>
                  <a:t>5 angles</a:t>
                </a:r>
              </a:p>
              <a:p>
                <a:pPr lvl="1"/>
                <a:r>
                  <a:rPr lang="en-US" dirty="0">
                    <a:solidFill>
                      <a:srgbClr val="00B050"/>
                    </a:solidFill>
                  </a:rPr>
                  <a:t>Two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  <m:sup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rgbClr val="00B050"/>
                    </a:solidFill>
                  </a:rPr>
                  <a:t> of </a:t>
                </a:r>
                <a:r>
                  <a:rPr lang="en-US" dirty="0" err="1">
                    <a:solidFill>
                      <a:srgbClr val="00B050"/>
                    </a:solidFill>
                  </a:rPr>
                  <a:t>difermion</a:t>
                </a:r>
                <a:r>
                  <a:rPr lang="en-US" dirty="0">
                    <a:solidFill>
                      <a:srgbClr val="00B050"/>
                    </a:solidFill>
                  </a:rPr>
                  <a:t> systems</a:t>
                </a:r>
              </a:p>
              <a:p>
                <a:r>
                  <a:rPr lang="en-US" dirty="0"/>
                  <a:t>For the </a:t>
                </a:r>
                <a:r>
                  <a:rPr lang="en-US" dirty="0" err="1"/>
                  <a:t>production+decay</a:t>
                </a:r>
                <a:r>
                  <a:rPr lang="en-US" dirty="0"/>
                  <a:t>: two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𝐻𝑉𝑉</m:t>
                    </m:r>
                  </m:oMath>
                </a14:m>
                <a:r>
                  <a:rPr lang="en-US" dirty="0"/>
                  <a:t> vertices</a:t>
                </a:r>
              </a:p>
              <a:p>
                <a:r>
                  <a:rPr lang="en-US" dirty="0"/>
                  <a:t>13 independent observables remain</a:t>
                </a:r>
                <a:endParaRPr lang="en-US" dirty="0">
                  <a:solidFill>
                    <a:srgbClr val="FF0000"/>
                  </a:solidFill>
                  <a:highlight>
                    <a:srgbClr val="FFFF00"/>
                  </a:highlight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4029069"/>
                <a:ext cx="5437556" cy="2752056"/>
              </a:xfrm>
              <a:blipFill>
                <a:blip r:embed="rId3"/>
                <a:stretch>
                  <a:fillRect l="-1682" t="-4435" r="-2354" b="-1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1" y="1341063"/>
            <a:ext cx="2856576" cy="271604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711" y="1341062"/>
            <a:ext cx="2856576" cy="2716042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951" y="1341062"/>
            <a:ext cx="2856576" cy="271604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437124" y="1013873"/>
                <a:ext cx="217527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8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28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𝑍𝑍</m:t>
                      </m:r>
                      <m:r>
                        <a:rPr lang="en-US" sz="28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→4ℓ</m:t>
                      </m:r>
                    </m:oMath>
                  </m:oMathPara>
                </a14:m>
                <a:endParaRPr lang="en-US" sz="2800" dirty="0">
                  <a:solidFill>
                    <a:schemeClr val="accent6"/>
                  </a:solidFill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24" y="1013873"/>
                <a:ext cx="2175275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4283008" y="1013872"/>
                <a:ext cx="57797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𝑉𝐻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008" y="1013872"/>
                <a:ext cx="577979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6784962" y="967705"/>
            <a:ext cx="1668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</a:rPr>
              <a:t>VBF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4D498-D6B1-415F-90D4-8F9DDFE9B1C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360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HVV amplitude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422400"/>
                <a:ext cx="7886700" cy="5099169"/>
              </a:xfrm>
            </p:spPr>
            <p:txBody>
              <a:bodyPr>
                <a:normAutofit fontScale="92500" lnSpcReduction="20000"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𝐻𝑉𝑉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~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𝑉𝑉</m:t>
                            </m:r>
                          </m:sup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FF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FF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FF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b="0" i="1" smtClean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FF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FF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FF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rgbClr val="FF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b="0" i="1" smtClean="0">
                                            <a:solidFill>
                                              <a:srgbClr val="FF00F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solidFill>
                                              <a:srgbClr val="FF00F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rgbClr val="FF00F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en-US" b="0" i="1" smtClean="0">
                                            <a:solidFill>
                                              <a:srgbClr val="FF00F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𝑉𝑉</m:t>
                                        </m:r>
                                      </m:sup>
                                    </m:sSubSup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+                     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𝑉𝑉</m:t>
                        </m:r>
                      </m:sup>
                    </m:sSubSup>
                    <m:sSubSup>
                      <m:sSubSupPr>
                        <m:ctrlPr>
                          <a:rPr lang="en-US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  <m:sSup>
                      <m:sSupPr>
                        <m:ctrlPr>
                          <a:rPr lang="en-US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𝜇𝜈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𝑉𝑉</m:t>
                        </m:r>
                      </m:sup>
                    </m:sSubSup>
                    <m:sSubSup>
                      <m:sSubSupPr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  <m:sup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  <m:sSup>
                      <m:sSupPr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𝜇𝜈</m:t>
                        </m:r>
                      </m:sup>
                    </m:sSup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𝑉𝑉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𝑍𝑍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𝑊𝑊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𝛾𝛾</m:t>
                    </m:r>
                  </m:oMath>
                </a14:m>
                <a:endParaRPr lang="en-US" dirty="0"/>
              </a:p>
              <a:p>
                <a:r>
                  <a:rPr lang="en-US" dirty="0"/>
                  <a:t>SM, tree level: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𝑍𝑍</m:t>
                        </m:r>
                      </m:sup>
                    </m:sSubSup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𝑊𝑊</m:t>
                        </m:r>
                      </m:sup>
                    </m:sSubSup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dirty="0"/>
                  <a:t>, others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  <a:p>
                <a:r>
                  <a:rPr lang="en-US" dirty="0"/>
                  <a:t>Assume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𝑍𝑍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𝑊𝑊</m:t>
                        </m:r>
                      </m:sup>
                    </m:sSubSup>
                  </m:oMath>
                </a14:m>
                <a:r>
                  <a:rPr lang="en-US" b="0" dirty="0"/>
                  <a:t>, call it “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b="0" dirty="0"/>
                  <a:t>”</a:t>
                </a:r>
              </a:p>
              <a:p>
                <a:r>
                  <a:rPr lang="en-US" b="0" dirty="0"/>
                  <a:t>Assume no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b="0" dirty="0"/>
                  <a:t> cutoff for anomalous couplings</a:t>
                </a:r>
              </a:p>
              <a:p>
                <a:r>
                  <a:rPr lang="en-US" dirty="0"/>
                  <a:t>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sup>
                    </m:sSubSup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𝛾𝛾</m:t>
                        </m:r>
                      </m:sup>
                    </m:sSubSup>
                  </m:oMath>
                </a14:m>
                <a:r>
                  <a:rPr lang="en-US" dirty="0"/>
                  <a:t> are already constrained from </a:t>
                </a:r>
                <a:r>
                  <a:rPr lang="en-US" dirty="0" err="1"/>
                  <a:t>onshell</a:t>
                </a:r>
                <a:r>
                  <a:rPr lang="en-US" dirty="0"/>
                  <a:t> photons</a:t>
                </a:r>
              </a:p>
              <a:p>
                <a:r>
                  <a:rPr lang="en-US" dirty="0"/>
                  <a:t>Parameterize as fractional cross section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nary>
                      </m:den>
                    </m:f>
                  </m:oMath>
                </a14:m>
                <a:r>
                  <a:rPr lang="en-US" dirty="0"/>
                  <a:t> and relative phase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arg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422400"/>
                <a:ext cx="7886700" cy="5099169"/>
              </a:xfrm>
              <a:blipFill>
                <a:blip r:embed="rId2"/>
                <a:stretch>
                  <a:fillRect l="-1159" b="-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4D498-D6B1-415F-90D4-8F9DDFE9B1CF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293" y="2066098"/>
            <a:ext cx="1505618" cy="16136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926" y="114476"/>
            <a:ext cx="1505618" cy="15387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877" y="691136"/>
            <a:ext cx="1438101" cy="161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601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49087" y="1590261"/>
                <a:ext cx="8845826" cy="5347252"/>
              </a:xfrm>
              <a:ln>
                <a:noFill/>
              </a:ln>
            </p:spPr>
            <p:txBody>
              <a:bodyPr>
                <a:normAutofit/>
              </a:bodyPr>
              <a:lstStyle/>
              <a:p>
                <a:r>
                  <a:rPr lang="en-US" dirty="0"/>
                  <a:t>JHUGen</a:t>
                </a:r>
              </a:p>
              <a:p>
                <a:pPr lvl="1"/>
                <a:r>
                  <a:rPr lang="en-US" dirty="0"/>
                  <a:t>Generate samples with arbitrary couplings</a:t>
                </a:r>
              </a:p>
              <a:p>
                <a:pPr lvl="2"/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𝑔𝑔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acc>
                          <m:accPr>
                            <m:chr m:val="̅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den>
                    </m:f>
                    <m:r>
                      <a:rPr lang="en-US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f>
                      <m:fPr>
                        <m:type m:val="li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𝑍𝑍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𝑊𝑊</m:t>
                        </m:r>
                      </m:den>
                    </m:f>
                    <m:r>
                      <a:rPr lang="en-US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→4</m:t>
                    </m:r>
                    <m:r>
                      <a:rPr lang="en-US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>
                    <a:solidFill>
                      <a:srgbClr val="00B0F0"/>
                    </a:solidFill>
                  </a:rPr>
                  <a:t> 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>
                    <a:solidFill>
                      <a:srgbClr val="00B0F0"/>
                    </a:solidFill>
                  </a:rPr>
                  <a:t> spin 0</a:t>
                </a:r>
                <a:r>
                  <a:rPr lang="en-US" dirty="0"/>
                  <a:t>, 1, 2</a:t>
                </a:r>
              </a:p>
              <a:p>
                <a:pPr lvl="2"/>
                <a:r>
                  <a:rPr lang="en-US" dirty="0">
                    <a:solidFill>
                      <a:srgbClr val="00B0F0"/>
                    </a:solidFill>
                  </a:rPr>
                  <a:t>VBF,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𝑉𝐻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𝑔𝑔𝐻</m:t>
                    </m:r>
                  </m:oMath>
                </a14:m>
                <a:r>
                  <a:rPr lang="en-US" dirty="0"/>
                  <a:t> with 0, 1, or 2 QCD jets,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𝑡𝑡𝐻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𝑏𝑏𝐻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𝑡𝑞𝐻</m:t>
                    </m:r>
                  </m:oMath>
                </a14:m>
                <a:endParaRPr lang="en-US" dirty="0"/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MELA</a:t>
                </a:r>
                <a:r>
                  <a:rPr lang="en-US" dirty="0"/>
                  <a:t>—</a:t>
                </a:r>
                <a:r>
                  <a:rPr lang="en-US" dirty="0">
                    <a:solidFill>
                      <a:srgbClr val="FF0000"/>
                    </a:solidFill>
                  </a:rPr>
                  <a:t>M</a:t>
                </a:r>
                <a:r>
                  <a:rPr lang="en-US" dirty="0"/>
                  <a:t>atrix </a:t>
                </a:r>
                <a:r>
                  <a:rPr lang="en-US" dirty="0">
                    <a:solidFill>
                      <a:srgbClr val="FF0000"/>
                    </a:solidFill>
                  </a:rPr>
                  <a:t>E</a:t>
                </a:r>
                <a:r>
                  <a:rPr lang="en-US" dirty="0"/>
                  <a:t>lement </a:t>
                </a:r>
                <a:r>
                  <a:rPr lang="en-US" dirty="0">
                    <a:solidFill>
                      <a:srgbClr val="FF0000"/>
                    </a:solidFill>
                  </a:rPr>
                  <a:t>L</a:t>
                </a:r>
                <a:r>
                  <a:rPr lang="en-US" dirty="0"/>
                  <a:t>ikelihood </a:t>
                </a:r>
                <a:r>
                  <a:rPr lang="en-US" dirty="0">
                    <a:solidFill>
                      <a:srgbClr val="FF0000"/>
                    </a:solidFill>
                  </a:rPr>
                  <a:t>A</a:t>
                </a:r>
                <a:r>
                  <a:rPr lang="en-US" dirty="0"/>
                  <a:t>pproach</a:t>
                </a:r>
              </a:p>
              <a:p>
                <a:pPr lvl="1"/>
                <a:r>
                  <a:rPr lang="en-US" dirty="0"/>
                  <a:t>Matrix element calculations</a:t>
                </a:r>
              </a:p>
              <a:p>
                <a:pPr lvl="2"/>
                <a:r>
                  <a:rPr lang="en-US" dirty="0" err="1"/>
                  <a:t>JHUGen</a:t>
                </a:r>
                <a:r>
                  <a:rPr lang="en-US" dirty="0"/>
                  <a:t> for signal</a:t>
                </a:r>
              </a:p>
              <a:p>
                <a:pPr lvl="2"/>
                <a:r>
                  <a:rPr lang="en-US" dirty="0"/>
                  <a:t>MCFM for background</a:t>
                </a:r>
              </a:p>
              <a:p>
                <a:pPr lvl="1"/>
                <a:r>
                  <a:rPr lang="en-US" dirty="0"/>
                  <a:t>Calculate discriminants to distinguish hypotheses</a:t>
                </a:r>
              </a:p>
              <a:p>
                <a:pPr lvl="1"/>
                <a:r>
                  <a:rPr lang="en-US" dirty="0"/>
                  <a:t>Reweight generated samples to different hypotheses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9087" y="1590261"/>
                <a:ext cx="8845826" cy="5347252"/>
              </a:xfrm>
              <a:blipFill>
                <a:blip r:embed="rId11"/>
                <a:stretch>
                  <a:fillRect l="-1240" t="-19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4D498-D6B1-415F-90D4-8F9DDFE9B1CF}" type="slidenum">
              <a:rPr lang="en-US" smtClean="0"/>
              <a:t>7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784" y="322767"/>
            <a:ext cx="2538373" cy="177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221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Contributions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29209" y="1690689"/>
                <a:ext cx="8885582" cy="473992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Background</a:t>
                </a: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acc>
                          <m:accPr>
                            <m:chr m:val="̅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𝑔𝑔</m:t>
                        </m:r>
                      </m:den>
                    </m:f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𝑍𝑍</m:t>
                    </m:r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dirty="0"/>
              </a:p>
              <a:p>
                <a:r>
                  <a:rPr lang="en-US" dirty="0"/>
                  <a:t>Signal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𝑔𝑔𝐻</m:t>
                    </m:r>
                  </m:oMath>
                </a14:m>
                <a:r>
                  <a:rPr lang="en-US" dirty="0"/>
                  <a:t>, </a:t>
                </a:r>
                <a:r>
                  <a:rPr lang="en-US" dirty="0">
                    <a:solidFill>
                      <a:srgbClr val="FF0000"/>
                    </a:solidFill>
                  </a:rPr>
                  <a:t>VBF</a:t>
                </a:r>
                <a:r>
                  <a:rPr lang="en-US" dirty="0"/>
                  <a:t>,</a:t>
                </a:r>
                <a:r>
                  <a:rPr lang="en-US" dirty="0">
                    <a:solidFill>
                      <a:srgbClr val="FF0000"/>
                    </a:solidFill>
                  </a:rPr>
                  <a:t> VH</a:t>
                </a:r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𝑡𝑡𝐻</m:t>
                    </m:r>
                  </m:oMath>
                </a14:m>
                <a:endParaRPr lang="en-US" dirty="0"/>
              </a:p>
              <a:p>
                <a:pPr lvl="2"/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𝐻𝑉𝑉</m:t>
                    </m:r>
                  </m:oMath>
                </a14:m>
                <a:r>
                  <a:rPr lang="en-US" dirty="0">
                    <a:solidFill>
                      <a:srgbClr val="00B0F0"/>
                    </a:solidFill>
                  </a:rPr>
                  <a:t> couplings in decay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𝐻𝑉𝑉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couplings in production and decay</a:t>
                </a:r>
              </a:p>
              <a:p>
                <a:pPr lvl="1"/>
                <a:r>
                  <a:rPr lang="en-US" dirty="0"/>
                  <a:t>SM, anomalous, and interference contributions</a:t>
                </a:r>
              </a:p>
              <a:p>
                <a:r>
                  <a:rPr lang="en-US" dirty="0"/>
                  <a:t>Want to isolate each component to constrain couplings</a:t>
                </a:r>
              </a:p>
              <a:p>
                <a:r>
                  <a:rPr lang="en-US" dirty="0">
                    <a:solidFill>
                      <a:srgbClr val="00B0F0"/>
                    </a:solidFill>
                  </a:rPr>
                  <a:t>7</a:t>
                </a:r>
                <a:r>
                  <a:rPr lang="en-US" dirty="0"/>
                  <a:t> or </a:t>
                </a:r>
                <a:r>
                  <a:rPr lang="en-US" dirty="0">
                    <a:solidFill>
                      <a:srgbClr val="FF0000"/>
                    </a:solidFill>
                  </a:rPr>
                  <a:t>13</a:t>
                </a:r>
                <a:r>
                  <a:rPr lang="en-US" dirty="0"/>
                  <a:t> kinematic observables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4ℓ</m:t>
                        </m:r>
                      </m:sub>
                    </m:sSub>
                  </m:oMath>
                </a14:m>
                <a:r>
                  <a:rPr lang="en-US" dirty="0"/>
                  <a:t> for </a:t>
                </a:r>
                <a:r>
                  <a:rPr lang="en-US" dirty="0" err="1"/>
                  <a:t>bkg</a:t>
                </a:r>
                <a:r>
                  <a:rPr lang="en-US" dirty="0"/>
                  <a:t> separation)</a:t>
                </a:r>
              </a:p>
              <a:p>
                <a:pPr lvl="1"/>
                <a:r>
                  <a:rPr lang="en-US" dirty="0"/>
                  <a:t>too many to use them all</a:t>
                </a:r>
                <a:endParaRPr lang="en-US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9209" y="1690689"/>
                <a:ext cx="8885582" cy="4739928"/>
              </a:xfrm>
              <a:blipFill>
                <a:blip r:embed="rId6"/>
                <a:stretch>
                  <a:fillRect l="-1235" t="-3342" b="-9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4D498-D6B1-415F-90D4-8F9DDFE9B1CF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6528"/>
            <a:ext cx="4024560" cy="382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26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Discriminants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86117" y="1825625"/>
                <a:ext cx="8771766" cy="4351338"/>
              </a:xfrm>
            </p:spPr>
            <p:txBody>
              <a:bodyPr/>
              <a:lstStyle/>
              <a:p>
                <a:r>
                  <a:rPr lang="en-US" dirty="0"/>
                  <a:t>Two basic types of discriminants: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𝑎𝑙𝑡</m:t>
                        </m:r>
                      </m:sub>
                    </m:sSub>
                    <m:r>
                      <a:rPr lang="en-US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𝑠𝑖𝑔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𝑠𝑖𝑔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𝑎𝑙𝑡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  <a:p>
                <a:pPr lvl="2"/>
                <a:r>
                  <a:rPr lang="en-US" b="1" dirty="0"/>
                  <a:t>Optimal</a:t>
                </a:r>
                <a:r>
                  <a:rPr lang="en-US" dirty="0"/>
                  <a:t> to distinguish </a:t>
                </a:r>
                <a:r>
                  <a:rPr lang="en-US" dirty="0">
                    <a:solidFill>
                      <a:srgbClr val="FF0000"/>
                    </a:solidFill>
                  </a:rPr>
                  <a:t>pure SM signal</a:t>
                </a:r>
                <a:r>
                  <a:rPr lang="en-US" dirty="0"/>
                  <a:t> from </a:t>
                </a:r>
                <a:r>
                  <a:rPr lang="en-US" dirty="0">
                    <a:solidFill>
                      <a:srgbClr val="00B0F0"/>
                    </a:solidFill>
                  </a:rPr>
                  <a:t>alternate hypothesis</a:t>
                </a:r>
              </a:p>
              <a:p>
                <a:pPr lvl="2"/>
                <a:r>
                  <a:rPr lang="en-US" dirty="0">
                    <a:solidFill>
                      <a:srgbClr val="00B0F0"/>
                    </a:solidFill>
                  </a:rPr>
                  <a:t>Alternate hypothesis</a:t>
                </a:r>
                <a:r>
                  <a:rPr lang="en-US" dirty="0"/>
                  <a:t> could be background, another coupling model, or another signal production mode</a:t>
                </a:r>
                <a:endParaRPr lang="en-US" dirty="0">
                  <a:solidFill>
                    <a:srgbClr val="00B0F0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𝑖𝑛𝑡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𝑖𝑛𝑡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𝑠𝑖𝑔</m:t>
                            </m:r>
                          </m:sub>
                        </m:sSub>
                        <m: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𝑎𝑙𝑡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Together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𝑎𝑙𝑡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:r>
                  <a:rPr lang="en-US" b="1" dirty="0"/>
                  <a:t>optimal</a:t>
                </a:r>
                <a:r>
                  <a:rPr lang="en-US" dirty="0"/>
                  <a:t> to also isolate the </a:t>
                </a:r>
                <a:r>
                  <a:rPr lang="en-US" dirty="0">
                    <a:solidFill>
                      <a:srgbClr val="7030A0"/>
                    </a:solidFill>
                  </a:rPr>
                  <a:t>interference contribution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𝑠𝑖𝑔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𝑎𝑙𝑡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𝑖𝑛𝑡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dirty="0"/>
                  <a:t>are calculated through MELA using matrix element probabilities</a:t>
                </a:r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6117" y="1825625"/>
                <a:ext cx="8771766" cy="4351338"/>
              </a:xfrm>
              <a:blipFill>
                <a:blip r:embed="rId8"/>
                <a:stretch>
                  <a:fillRect l="-1252" t="-2241" r="-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4D498-D6B1-415F-90D4-8F9DDFE9B1CF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942" y="3175"/>
            <a:ext cx="2980408" cy="283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092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A993B6A-75FF-4B8B-9477-81D98C658F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18F5890-FA26-403F-A7F2-4FC9FFAE61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E79D82F-B2DF-442E-A34C-461B7D4A9DEE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1462</TotalTime>
  <Words>550</Words>
  <Application>Microsoft Office PowerPoint</Application>
  <PresentationFormat>On-screen Show (4:3)</PresentationFormat>
  <Paragraphs>232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Cambria Math</vt:lpstr>
      <vt:lpstr>Wingdings</vt:lpstr>
      <vt:lpstr>Office Theme</vt:lpstr>
      <vt:lpstr>Probing for anomalous HVV couplings in production and decay H→4ℓ at CMS</vt:lpstr>
      <vt:lpstr>Anomalous couplings</vt:lpstr>
      <vt:lpstr>H(125)→4ℓ</vt:lpstr>
      <vt:lpstr>CMS&amp;ATLAS results</vt:lpstr>
      <vt:lpstr>Kinematics</vt:lpstr>
      <vt:lpstr>HVV amplitude</vt:lpstr>
      <vt:lpstr>Tools</vt:lpstr>
      <vt:lpstr>Contributions</vt:lpstr>
      <vt:lpstr>Discriminants</vt:lpstr>
      <vt:lpstr>Discriminants 1</vt:lpstr>
      <vt:lpstr>Discriminants 2</vt:lpstr>
      <vt:lpstr>Discriminants 3</vt:lpstr>
      <vt:lpstr>Discriminants 4</vt:lpstr>
      <vt:lpstr>Likelihood fit</vt:lpstr>
      <vt:lpstr>Signal strength</vt:lpstr>
      <vt:lpstr>Event distribution</vt:lpstr>
      <vt:lpstr>Results</vt:lpstr>
      <vt:lpstr>More details: f_a3</vt:lpstr>
      <vt:lpstr>More details: f_a3</vt:lpstr>
      <vt:lpstr>μ_V </vt:lpstr>
      <vt:lpstr>More details: f_a3</vt:lpstr>
      <vt:lpstr>Summary</vt:lpstr>
      <vt:lpstr>Backup</vt:lpstr>
      <vt:lpstr>Categorization</vt:lpstr>
      <vt:lpstr>Discriminants table</vt:lpstr>
      <vt:lpstr>Λ_Q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Heshy Roskes</dc:creator>
  <cp:lastModifiedBy>Heshy Roskes</cp:lastModifiedBy>
  <cp:revision>113</cp:revision>
  <dcterms:created xsi:type="dcterms:W3CDTF">2017-06-02T20:08:00Z</dcterms:created>
  <dcterms:modified xsi:type="dcterms:W3CDTF">2017-06-16T13:31:33Z</dcterms:modified>
</cp:coreProperties>
</file>