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84" r:id="rId3"/>
    <p:sldId id="286" r:id="rId4"/>
    <p:sldId id="279" r:id="rId5"/>
    <p:sldId id="287" r:id="rId6"/>
    <p:sldId id="288" r:id="rId7"/>
    <p:sldId id="289" r:id="rId8"/>
    <p:sldId id="275" r:id="rId9"/>
    <p:sldId id="291" r:id="rId10"/>
    <p:sldId id="292" r:id="rId11"/>
    <p:sldId id="293" r:id="rId12"/>
    <p:sldId id="294" r:id="rId13"/>
    <p:sldId id="276" r:id="rId14"/>
    <p:sldId id="297" r:id="rId15"/>
    <p:sldId id="296" r:id="rId16"/>
    <p:sldId id="298" r:id="rId17"/>
    <p:sldId id="299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94677" autoAdjust="0"/>
  </p:normalViewPr>
  <p:slideViewPr>
    <p:cSldViewPr snapToGrid="0" snapToObjects="1">
      <p:cViewPr varScale="1">
        <p:scale>
          <a:sx n="98" d="100"/>
          <a:sy n="98" d="100"/>
        </p:scale>
        <p:origin x="-4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2620-08FA-A949-AC0D-561F37D25EA8}" type="datetimeFigureOut">
              <a:rPr lang="ja-JP" altLang="en-US" smtClean="0"/>
              <a:pPr/>
              <a:t>17.6.9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ABF3-538B-1245-9D35-BC2C9CA008C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A1997-5EB9-924B-A744-7D00569E3958}" type="datetimeFigureOut">
              <a:rPr lang="ja-JP" altLang="en-US" smtClean="0"/>
              <a:pPr/>
              <a:t>17.6.9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4572-9B21-D646-A094-B356D34E67A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770A-5159-0E45-94CC-199B0C75C7B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4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6F3AF-326F-4646-8257-9D0D8B38BF9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15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049FD-3879-DA43-A112-80CCA0D75D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ctrTitle"/>
          </p:nvPr>
        </p:nvSpPr>
        <p:spPr>
          <a:xfrm>
            <a:off x="202676" y="0"/>
            <a:ext cx="8591404" cy="1702557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Low-Energy vs. High-Energy </a:t>
            </a:r>
            <a:r>
              <a:rPr lang="en-US" altLang="ja-JP" sz="4000" dirty="0" err="1" smtClean="0"/>
              <a:t>Leptonic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Unitarity</a:t>
            </a:r>
            <a:r>
              <a:rPr lang="en-US" altLang="ja-JP" sz="4000" dirty="0" smtClean="0"/>
              <a:t> Violation </a:t>
            </a:r>
            <a:endParaRPr lang="ja-JP" altLang="en-US" sz="4000" dirty="0"/>
          </a:p>
        </p:txBody>
      </p:sp>
      <p:sp>
        <p:nvSpPr>
          <p:cNvPr id="11" name="サブタイトル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12" name="図 11" descr="Imbaburaを望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42" y="1702557"/>
            <a:ext cx="6890858" cy="516814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6003940"/>
            <a:ext cx="2772048" cy="85406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ja-JP" sz="2000" kern="0" dirty="0" smtClean="0"/>
              <a:t>Hisakazu Minakata </a:t>
            </a:r>
            <a:r>
              <a:rPr lang="en-US" altLang="ja-JP" sz="2000" kern="0" dirty="0" smtClean="0">
                <a:sym typeface="Wingdings"/>
              </a:rPr>
              <a:t> </a:t>
            </a:r>
            <a:r>
              <a:rPr lang="en-US" altLang="ja-JP" sz="2000" kern="0" dirty="0" err="1" smtClean="0">
                <a:sym typeface="Wingdings"/>
              </a:rPr>
              <a:t>Yachay</a:t>
            </a:r>
            <a:r>
              <a:rPr lang="en-US" altLang="ja-JP" sz="2000" kern="0" dirty="0" smtClean="0">
                <a:sym typeface="Wingdings"/>
              </a:rPr>
              <a:t> </a:t>
            </a:r>
            <a:r>
              <a:rPr lang="en-US" altLang="ja-JP" sz="2000" kern="0" smtClean="0">
                <a:sym typeface="Wingdings"/>
              </a:rPr>
              <a:t>Tech, </a:t>
            </a:r>
            <a:r>
              <a:rPr lang="en-US" altLang="ja-JP" sz="2000" kern="0" smtClean="0">
                <a:sym typeface="Wingdings"/>
              </a:rPr>
              <a:t>E</a:t>
            </a:r>
            <a:r>
              <a:rPr lang="en-US" altLang="ja-JP" sz="2000" kern="0" smtClean="0">
                <a:sym typeface="Wingdings"/>
              </a:rPr>
              <a:t>cuador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676" y="4930914"/>
            <a:ext cx="1552420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WIN2017@ UC </a:t>
            </a:r>
            <a:r>
              <a:rPr lang="en-US" altLang="ja-JP" sz="2000" dirty="0" smtClean="0"/>
              <a:t>I</a:t>
            </a:r>
            <a:r>
              <a:rPr kumimoji="1" lang="en-US" altLang="ja-JP" sz="2000" dirty="0" smtClean="0"/>
              <a:t>rvine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98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P-leaking term: It must be obvious from the beginning, right?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930736"/>
            <a:ext cx="8229600" cy="4195427"/>
          </a:xfrm>
        </p:spPr>
        <p:txBody>
          <a:bodyPr/>
          <a:lstStyle/>
          <a:p>
            <a:r>
              <a:rPr lang="en-US" altLang="ja-JP" dirty="0" smtClean="0"/>
              <a:t>There is a N sterile sector which can communicate with active nu sector</a:t>
            </a:r>
          </a:p>
          <a:p>
            <a:r>
              <a:rPr lang="en-US" altLang="ja-JP" dirty="0" smtClean="0"/>
              <a:t>So the probability leaks to sterile sector</a:t>
            </a:r>
          </a:p>
          <a:p>
            <a:r>
              <a:rPr lang="en-US" altLang="ja-JP" dirty="0" smtClean="0">
                <a:solidFill>
                  <a:srgbClr val="FF6600"/>
                </a:solidFill>
              </a:rPr>
              <a:t>Yet, not emphasized before… 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652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Not a whole story for </a:t>
            </a:r>
            <a:br>
              <a:rPr lang="en-US" altLang="ja-JP" dirty="0" smtClean="0"/>
            </a:br>
            <a:r>
              <a:rPr lang="en-US" altLang="ja-JP" dirty="0" smtClean="0"/>
              <a:t>“almost unitary-like” form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93828"/>
            <a:ext cx="8229600" cy="1964989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Under assumption of sterile mass and energy-baseline so that “fast oscillation” due to active-sterile and sterile-sterile 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averaged out (&gt;&gt;</a:t>
            </a:r>
            <a:r>
              <a:rPr lang="en-US" altLang="ja-JP" baseline="30000" dirty="0" smtClean="0"/>
              <a:t> </a:t>
            </a:r>
            <a:r>
              <a:rPr lang="en-US" altLang="ja-JP" dirty="0" smtClean="0"/>
              <a:t>active-active 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)  </a:t>
            </a:r>
            <a:r>
              <a:rPr lang="en-US" altLang="ja-JP" baseline="30000" dirty="0" smtClean="0"/>
              <a:t>                       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J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&gt; 0.1 eV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25" y="3621782"/>
            <a:ext cx="7400953" cy="3099693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955639" y="3074185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There exists </a:t>
            </a:r>
            <a:r>
              <a:rPr lang="en-US" altLang="ja-JP" dirty="0" smtClean="0">
                <a:solidFill>
                  <a:srgbClr val="0000FF"/>
                </a:solidFill>
              </a:rPr>
              <a:t>sterile-sector model independent</a:t>
            </a:r>
            <a:r>
              <a:rPr lang="en-US" altLang="ja-JP" dirty="0" smtClean="0"/>
              <a:t> P formula</a:t>
            </a:r>
            <a:endParaRPr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457200" y="4496412"/>
            <a:ext cx="8229600" cy="1629751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A constant leaking term </a:t>
            </a:r>
            <a:r>
              <a:rPr lang="en-US" altLang="ja-JP" dirty="0" smtClean="0"/>
              <a:t>C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ab</a:t>
            </a:r>
            <a:r>
              <a:rPr lang="en-US" altLang="ja-JP" dirty="0" smtClean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</a:rPr>
              <a:t>(= distinguishes between low-E </a:t>
            </a:r>
            <a:r>
              <a:rPr lang="en-US" altLang="ja-JP" dirty="0" err="1" smtClean="0">
                <a:solidFill>
                  <a:srgbClr val="008000"/>
                </a:solidFill>
              </a:rPr>
              <a:t>vs</a:t>
            </a:r>
            <a:r>
              <a:rPr lang="en-US" altLang="ja-JP" dirty="0" smtClean="0">
                <a:solidFill>
                  <a:srgbClr val="008000"/>
                </a:solidFill>
              </a:rPr>
              <a:t> high-E </a:t>
            </a:r>
            <a:r>
              <a:rPr lang="en-US" altLang="ja-JP" dirty="0" err="1" smtClean="0">
                <a:solidFill>
                  <a:srgbClr val="008000"/>
                </a:solidFill>
              </a:rPr>
              <a:t>unitarity</a:t>
            </a:r>
            <a:r>
              <a:rPr lang="en-US" altLang="ja-JP" dirty="0" smtClean="0">
                <a:solidFill>
                  <a:srgbClr val="008000"/>
                </a:solidFill>
              </a:rPr>
              <a:t> violation !!)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Unitary MNS </a:t>
            </a:r>
            <a:r>
              <a:rPr lang="ja-JP" alt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 non-</a:t>
            </a:r>
            <a:r>
              <a:rPr lang="en-US" altLang="ja-JP" dirty="0" err="1" smtClean="0">
                <a:solidFill>
                  <a:srgbClr val="0000FF"/>
                </a:solidFill>
                <a:sym typeface="Wingdings"/>
              </a:rPr>
              <a:t>unitarty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 “U”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0" y="2085500"/>
            <a:ext cx="8113201" cy="110009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73599" y="1685390"/>
            <a:ext cx="1892302" cy="40011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Disappearance</a:t>
            </a:r>
            <a:endParaRPr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44" y="3459173"/>
            <a:ext cx="5366566" cy="872067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2105891" y="2321391"/>
            <a:ext cx="720020" cy="681157"/>
          </a:xfrm>
          <a:prstGeom prst="ellipse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032943" cy="149016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Comic Sans MS"/>
                <a:cs typeface="Comic Sans MS"/>
              </a:rPr>
              <a:t>Can one detect </a:t>
            </a:r>
            <a:r>
              <a:rPr lang="en-US" altLang="ja-JP" dirty="0" err="1" smtClean="0">
                <a:latin typeface="Comic Sans MS"/>
                <a:cs typeface="Comic Sans MS"/>
              </a:rPr>
              <a:t>C</a:t>
            </a:r>
            <a:r>
              <a:rPr lang="en-US" altLang="ja-JP" baseline="-25000" dirty="0" err="1" smtClean="0">
                <a:latin typeface="Comic Sans MS"/>
                <a:cs typeface="Comic Sans MS"/>
              </a:rPr>
              <a:t>ee</a:t>
            </a:r>
            <a:r>
              <a:rPr lang="en-US" altLang="ja-JP" dirty="0" smtClean="0">
                <a:latin typeface="Comic Sans MS"/>
                <a:cs typeface="Comic Sans MS"/>
              </a:rPr>
              <a:t>? </a:t>
            </a:r>
            <a:br>
              <a:rPr lang="en-US" altLang="ja-JP" dirty="0" smtClean="0">
                <a:latin typeface="Comic Sans MS"/>
                <a:cs typeface="Comic Sans MS"/>
              </a:rPr>
            </a:br>
            <a:r>
              <a:rPr lang="en-US" altLang="ja-JP" dirty="0" smtClean="0">
                <a:latin typeface="Comic Sans MS"/>
                <a:cs typeface="Comic Sans MS"/>
              </a:rPr>
              <a:t>(=P leaking term): </a:t>
            </a: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JUNO!</a:t>
            </a:r>
            <a:endParaRPr lang="ja-JP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pic>
        <p:nvPicPr>
          <p:cNvPr id="5" name="図 4" descr="教員宿舎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81" y="1817461"/>
            <a:ext cx="6720719" cy="5040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94380" y="0"/>
            <a:ext cx="8949619" cy="1114385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Sensitivity to </a:t>
            </a:r>
            <a:r>
              <a:rPr lang="en-US" altLang="ja-JP" sz="3600" dirty="0" err="1" smtClean="0"/>
              <a:t>C</a:t>
            </a:r>
            <a:r>
              <a:rPr lang="en-US" altLang="ja-JP" sz="3600" baseline="-25000" dirty="0" err="1" smtClean="0"/>
              <a:t>ee</a:t>
            </a:r>
            <a:r>
              <a:rPr lang="en-US" altLang="ja-JP" sz="3600" dirty="0" smtClean="0"/>
              <a:t> and 1-</a:t>
            </a:r>
            <a:r>
              <a:rPr lang="en-US" altLang="ja-JP" sz="36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3600" dirty="0" smtClean="0"/>
              <a:t>|U</a:t>
            </a:r>
            <a:r>
              <a:rPr lang="en-US" altLang="ja-JP" sz="3600" baseline="-25000" dirty="0" smtClean="0"/>
              <a:t>ei</a:t>
            </a:r>
            <a:r>
              <a:rPr lang="en-US" altLang="ja-JP" sz="3600" dirty="0" smtClean="0"/>
              <a:t>|</a:t>
            </a:r>
            <a:r>
              <a:rPr lang="en-US" altLang="ja-JP" sz="3600" baseline="30000" dirty="0" smtClean="0"/>
              <a:t>2</a:t>
            </a:r>
            <a:r>
              <a:rPr lang="en-US" altLang="ja-JP" sz="3600" dirty="0" smtClean="0"/>
              <a:t> from JUNO </a:t>
            </a:r>
            <a:br>
              <a:rPr lang="en-US" altLang="ja-JP" sz="3600" dirty="0" smtClean="0"/>
            </a:br>
            <a:r>
              <a:rPr lang="en-US" altLang="ja-JP" sz="3600" dirty="0" smtClean="0"/>
              <a:t>5 years</a:t>
            </a:r>
            <a:endParaRPr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6" y="1066294"/>
            <a:ext cx="6966136" cy="579170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230964" y="3757808"/>
            <a:ext cx="2766215" cy="954107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800" dirty="0" err="1" smtClean="0"/>
              <a:t>C</a:t>
            </a:r>
            <a:r>
              <a:rPr lang="en-US" altLang="ja-JP" sz="2800" baseline="-25000" dirty="0" err="1" smtClean="0"/>
              <a:t>ee</a:t>
            </a:r>
            <a:r>
              <a:rPr lang="en-US" altLang="ja-JP" sz="2800" dirty="0" smtClean="0"/>
              <a:t> ~ 10</a:t>
            </a:r>
            <a:r>
              <a:rPr lang="en-US" altLang="ja-JP" sz="2800" baseline="30000" dirty="0" smtClean="0"/>
              <a:t>-4</a:t>
            </a:r>
            <a:r>
              <a:rPr lang="en-US" altLang="ja-JP" sz="2800" dirty="0" smtClean="0"/>
              <a:t> (1 </a:t>
            </a:r>
            <a:r>
              <a:rPr lang="en-US" altLang="ja-JP" sz="2800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/>
              <a:t>) </a:t>
            </a:r>
          </a:p>
          <a:p>
            <a:r>
              <a:rPr lang="en-US" altLang="ja-JP" sz="2800" dirty="0" smtClean="0"/>
              <a:t>1</a:t>
            </a:r>
            <a:r>
              <a:rPr lang="en-US" altLang="ja-JP" sz="2800" dirty="0" smtClean="0"/>
              <a:t>-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/>
              <a:t>|U</a:t>
            </a:r>
            <a:r>
              <a:rPr lang="en-US" altLang="ja-JP" sz="2800" baseline="-25000" dirty="0" smtClean="0"/>
              <a:t>ei</a:t>
            </a:r>
            <a:r>
              <a:rPr lang="en-US" altLang="ja-JP" sz="2800" dirty="0" smtClean="0"/>
              <a:t>|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 ~ 0.01</a:t>
            </a:r>
            <a:endParaRPr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4639223" y="2226358"/>
            <a:ext cx="4022864" cy="461665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3% flux uncertainty assumed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June 21, 2017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017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WIN 2017@UC Irvine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907"/>
            <a:ext cx="7749317" cy="1327064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Comic Sans MS"/>
                <a:ea typeface="ＤＦＰ勘亭流" pitchFamily="-112" charset="-128"/>
                <a:cs typeface="Comic Sans MS"/>
              </a:rPr>
              <a:t>Sterile model-independent P: Prevail in matter </a:t>
            </a:r>
            <a:r>
              <a:rPr lang="en-US" altLang="ja-JP" sz="4000" dirty="0" smtClean="0">
                <a:latin typeface="Comic Sans MS"/>
                <a:ea typeface="ＤＦＰ勘亭流" pitchFamily="-112" charset="-128"/>
                <a:cs typeface="Comic Sans MS"/>
              </a:rPr>
              <a:t>?</a:t>
            </a:r>
            <a:endParaRPr lang="ja-JP" altLang="en-US" sz="4000" dirty="0" smtClean="0">
              <a:solidFill>
                <a:srgbClr val="008000"/>
              </a:solidFill>
              <a:latin typeface="Comic Sans MS" pitchFamily="-107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799" y="1854495"/>
            <a:ext cx="7511201" cy="500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answer seems </a:t>
            </a:r>
            <a:r>
              <a:rPr lang="en-US" altLang="ja-JP" dirty="0" smtClean="0">
                <a:solidFill>
                  <a:srgbClr val="FF0000"/>
                </a:solidFill>
              </a:rPr>
              <a:t>YES!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302043"/>
            <a:ext cx="8229600" cy="2235355"/>
          </a:xfrm>
        </p:spPr>
        <p:txBody>
          <a:bodyPr/>
          <a:lstStyle/>
          <a:p>
            <a:r>
              <a:rPr lang="en-US" altLang="ja-JP" dirty="0" smtClean="0"/>
              <a:t>If W ~ 0.1, P formula OK if 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</a:t>
            </a:r>
            <a:r>
              <a:rPr lang="en-US" altLang="ja-JP" baseline="-25000" dirty="0" smtClean="0"/>
              <a:t>Jk</a:t>
            </a:r>
            <a:r>
              <a:rPr lang="en-US" altLang="ja-JP" dirty="0" smtClean="0"/>
              <a:t> &gt;~ 0.1 eV</a:t>
            </a:r>
            <a:r>
              <a:rPr lang="en-US" altLang="ja-JP" baseline="30000" dirty="0" smtClean="0"/>
              <a:t>2</a:t>
            </a:r>
          </a:p>
          <a:p>
            <a:r>
              <a:rPr lang="en-US" altLang="ja-JP" dirty="0" smtClean="0"/>
              <a:t>If </a:t>
            </a:r>
            <a:r>
              <a:rPr lang="en-US" altLang="ja-JP" dirty="0" smtClean="0"/>
              <a:t>W ~ </a:t>
            </a:r>
            <a:r>
              <a:rPr lang="en-US" altLang="ja-JP" dirty="0" smtClean="0"/>
              <a:t>0.01, </a:t>
            </a:r>
            <a:r>
              <a:rPr lang="en-US" altLang="ja-JP" dirty="0" smtClean="0"/>
              <a:t>P formula OK </a:t>
            </a:r>
            <a:r>
              <a:rPr lang="en-US" altLang="ja-JP" dirty="0" smtClean="0"/>
              <a:t>if 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</a:t>
            </a:r>
            <a:r>
              <a:rPr lang="en-US" altLang="ja-JP" baseline="-25000" dirty="0" smtClean="0"/>
              <a:t>Jk</a:t>
            </a:r>
            <a:r>
              <a:rPr lang="en-US" altLang="ja-JP" dirty="0" smtClean="0"/>
              <a:t> &gt;~</a:t>
            </a:r>
            <a:r>
              <a:rPr lang="en-US" altLang="ja-JP" dirty="0" smtClean="0"/>
              <a:t> 10 eV</a:t>
            </a:r>
            <a:r>
              <a:rPr lang="en-US" altLang="ja-JP" baseline="30000" dirty="0" smtClean="0"/>
              <a:t>2</a:t>
            </a:r>
          </a:p>
          <a:p>
            <a:r>
              <a:rPr lang="en-US" altLang="ja-JP" dirty="0" smtClean="0">
                <a:solidFill>
                  <a:srgbClr val="FF6600"/>
                </a:solidFill>
              </a:rPr>
              <a:t>OK</a:t>
            </a:r>
            <a:r>
              <a:rPr lang="en-US" altLang="ja-JP" dirty="0" smtClean="0"/>
              <a:t> means “sterile sector model independent”</a:t>
            </a: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83" y="1619745"/>
            <a:ext cx="1926234" cy="8363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3" y="2689380"/>
            <a:ext cx="7921157" cy="108138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663937" y="1417638"/>
            <a:ext cx="3629648" cy="1200328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Up to now, based on the analysis using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in matter perturbation theory 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11"/>
          </a:xfrm>
        </p:spPr>
        <p:txBody>
          <a:bodyPr/>
          <a:lstStyle/>
          <a:p>
            <a:r>
              <a:rPr lang="en-US" altLang="ja-JP" dirty="0" smtClean="0">
                <a:latin typeface="Comic Sans MS"/>
                <a:cs typeface="Comic Sans MS"/>
              </a:rPr>
              <a:t>Conclusion </a:t>
            </a:r>
            <a:endParaRPr lang="ja-JP" altLang="en-US" dirty="0">
              <a:latin typeface="Comic Sans MS"/>
              <a:cs typeface="Comic Sans M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2133" y="1075511"/>
            <a:ext cx="8617551" cy="564596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General structure of nu oscillation in active nu sector of (3+N) unitary system is analyzed in the context of low-E 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violation</a:t>
            </a:r>
          </a:p>
          <a:p>
            <a:r>
              <a:rPr lang="en-US" altLang="ja-JP" dirty="0" smtClean="0"/>
              <a:t>A new term, the “probability leaking term” found (</a:t>
            </a:r>
            <a:r>
              <a:rPr lang="en-US" altLang="ja-JP" dirty="0" smtClean="0">
                <a:solidFill>
                  <a:srgbClr val="FF6600"/>
                </a:solidFill>
              </a:rPr>
              <a:t>of course, leaking to sterile sector</a:t>
            </a:r>
            <a:r>
              <a:rPr lang="en-US" altLang="ja-JP" dirty="0" smtClean="0"/>
              <a:t>) </a:t>
            </a:r>
          </a:p>
          <a:p>
            <a:r>
              <a:rPr lang="en-US" altLang="ja-JP" dirty="0" smtClean="0"/>
              <a:t>            Distinguishes between Low-E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High-E 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violation</a:t>
            </a:r>
          </a:p>
          <a:p>
            <a:r>
              <a:rPr lang="en-US" altLang="ja-JP" dirty="0" smtClean="0"/>
              <a:t>Conditions for sterile sector model-independent P are elucidated                     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J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&gt; 0.1 eV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JUNO analysis shows  </a:t>
            </a:r>
          </a:p>
          <a:p>
            <a:r>
              <a:rPr lang="en-US" altLang="ja-JP" dirty="0" smtClean="0"/>
              <a:t>            </a:t>
            </a:r>
            <a:r>
              <a:rPr lang="en-US" altLang="ja-JP" dirty="0" err="1" smtClean="0"/>
              <a:t>C</a:t>
            </a:r>
            <a:r>
              <a:rPr lang="en-US" altLang="ja-JP" baseline="-25000" dirty="0" err="1" smtClean="0"/>
              <a:t>ee</a:t>
            </a:r>
            <a:r>
              <a:rPr lang="en-US" altLang="ja-JP" dirty="0" smtClean="0"/>
              <a:t> </a:t>
            </a:r>
            <a:r>
              <a:rPr lang="en-US" altLang="ja-JP" dirty="0" smtClean="0"/>
              <a:t>~ 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 (1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dirty="0" smtClean="0"/>
              <a:t>), 1</a:t>
            </a:r>
            <a:r>
              <a:rPr lang="en-US" altLang="ja-JP" dirty="0" smtClean="0"/>
              <a:t>-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dirty="0" smtClean="0"/>
              <a:t>|U</a:t>
            </a:r>
            <a:r>
              <a:rPr lang="en-US" altLang="ja-JP" baseline="-25000" dirty="0" smtClean="0"/>
              <a:t>ei</a:t>
            </a:r>
            <a:r>
              <a:rPr lang="en-US" altLang="ja-JP" dirty="0" smtClean="0"/>
              <a:t>|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~ 0.01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3851969" y="4859287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57200" y="5871718"/>
            <a:ext cx="978408" cy="484632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457200" y="3486481"/>
            <a:ext cx="978408" cy="484632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90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What is next?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9902" y="1159683"/>
            <a:ext cx="8396898" cy="502528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After so many years struggle and pioneered by SK discovery of neutrino oscillation, a bunch of experiments identified/confirmed neutrino masses and lepton flavor mixing</a:t>
            </a:r>
          </a:p>
          <a:p>
            <a:r>
              <a:rPr lang="en-US" altLang="ja-JP" dirty="0" smtClean="0"/>
              <a:t>Then, the question is “what is next?”</a:t>
            </a:r>
          </a:p>
          <a:p>
            <a:r>
              <a:rPr lang="en-US" altLang="ja-JP" dirty="0" smtClean="0"/>
              <a:t>Of course, CP phase not known, neither mass ordering  </a:t>
            </a:r>
          </a:p>
          <a:p>
            <a:r>
              <a:rPr lang="en-US" altLang="ja-JP" dirty="0" smtClean="0"/>
              <a:t>But</a:t>
            </a:r>
            <a:r>
              <a:rPr lang="en-US" altLang="ja-JP" dirty="0" smtClean="0"/>
              <a:t>, probably now is the </a:t>
            </a:r>
            <a:r>
              <a:rPr lang="en-US" altLang="ja-JP" dirty="0" smtClean="0"/>
              <a:t>right time to start thinking about the next step                   </a:t>
            </a:r>
            <a:r>
              <a:rPr lang="en-US" altLang="ja-JP" dirty="0" smtClean="0">
                <a:solidFill>
                  <a:srgbClr val="FF0000"/>
                </a:solidFill>
              </a:rPr>
              <a:t>Paradigm Test !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5735270" y="5117201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290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Unitarity</a:t>
            </a:r>
            <a:r>
              <a:rPr lang="en-US" altLang="ja-JP" dirty="0" smtClean="0"/>
              <a:t> test: 2 ways</a:t>
            </a:r>
            <a:endParaRPr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457200" y="1283528"/>
            <a:ext cx="4038600" cy="484263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Closing </a:t>
            </a:r>
            <a:r>
              <a:rPr lang="en-US" altLang="ja-JP" dirty="0" err="1" smtClean="0"/>
              <a:t>u</a:t>
            </a:r>
            <a:r>
              <a:rPr lang="en-US" altLang="ja-JP" dirty="0" err="1" smtClean="0"/>
              <a:t>nitarity</a:t>
            </a:r>
            <a:r>
              <a:rPr lang="en-US" altLang="ja-JP" dirty="0" smtClean="0"/>
              <a:t> triangle (like CKM triangle) </a:t>
            </a:r>
          </a:p>
          <a:p>
            <a:r>
              <a:rPr lang="en-US" altLang="ja-JP" dirty="0" smtClean="0"/>
              <a:t>Model-independent, but hard to measure the side of triangle  </a:t>
            </a:r>
          </a:p>
          <a:p>
            <a:endParaRPr lang="ja-JP" altLang="en-US" dirty="0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648200" y="1053341"/>
            <a:ext cx="4038600" cy="507282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Introduce models with </a:t>
            </a:r>
            <a:r>
              <a:rPr lang="en-US" altLang="ja-JP" dirty="0" err="1" smtClean="0">
                <a:solidFill>
                  <a:srgbClr val="0000FF"/>
                </a:solidFill>
              </a:rPr>
              <a:t>unitarity</a:t>
            </a:r>
            <a:r>
              <a:rPr lang="en-US" altLang="ja-JP" dirty="0" smtClean="0">
                <a:solidFill>
                  <a:srgbClr val="0000FF"/>
                </a:solidFill>
              </a:rPr>
              <a:t> violation</a:t>
            </a:r>
          </a:p>
          <a:p>
            <a:r>
              <a:rPr lang="en-US" altLang="ja-JP" dirty="0" smtClean="0">
                <a:solidFill>
                  <a:srgbClr val="FF6600"/>
                </a:solidFill>
              </a:rPr>
              <a:t>Example #1: </a:t>
            </a:r>
            <a:r>
              <a:rPr lang="en-US" altLang="ja-JP" dirty="0" smtClean="0"/>
              <a:t>Demand that NP at high energy can be written at low energy a limited set of higher-D operators</a:t>
            </a:r>
          </a:p>
          <a:p>
            <a:endParaRPr lang="en-US" altLang="ja-JP" dirty="0" smtClean="0">
              <a:solidFill>
                <a:srgbClr val="008000"/>
              </a:solidFill>
            </a:endParaRPr>
          </a:p>
          <a:p>
            <a:r>
              <a:rPr lang="en-US" altLang="ja-JP" dirty="0" smtClean="0">
                <a:solidFill>
                  <a:srgbClr val="008000"/>
                </a:solidFill>
              </a:rPr>
              <a:t>Example #2: Introduce sterile </a:t>
            </a:r>
            <a:r>
              <a:rPr lang="en-US" altLang="ja-JP" dirty="0" err="1" smtClean="0">
                <a:solidFill>
                  <a:srgbClr val="008000"/>
                </a:solidFill>
              </a:rPr>
              <a:t>nu’s</a:t>
            </a:r>
            <a:r>
              <a:rPr lang="en-US" altLang="ja-JP" dirty="0" smtClean="0">
                <a:solidFill>
                  <a:srgbClr val="008000"/>
                </a:solidFill>
              </a:rPr>
              <a:t> to extend 3 active nu sector</a:t>
            </a:r>
            <a:r>
              <a:rPr lang="en-US" altLang="ja-JP" dirty="0" smtClean="0"/>
              <a:t> 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668" y="4648190"/>
            <a:ext cx="3612110" cy="193899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e.g., </a:t>
            </a:r>
            <a:r>
              <a:rPr lang="en-US" altLang="ja-JP" sz="2400" dirty="0" smtClean="0"/>
              <a:t>i</a:t>
            </a:r>
            <a:r>
              <a:rPr kumimoji="1" lang="en-US" altLang="ja-JP" sz="2400" dirty="0" smtClean="0"/>
              <a:t>f sterile nu is discovered, one must go </a:t>
            </a:r>
            <a:r>
              <a:rPr lang="en-US" altLang="ja-JP" sz="2400" dirty="0" smtClean="0"/>
              <a:t>to</a:t>
            </a:r>
            <a:r>
              <a:rPr kumimoji="1" lang="en-US" altLang="ja-JP" sz="2400" dirty="0" smtClean="0"/>
              <a:t> a different direction, i.e., identify its masses, how many etc.  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622" y="4186525"/>
            <a:ext cx="3569156" cy="461665"/>
          </a:xfrm>
          <a:prstGeom prst="rect">
            <a:avLst/>
          </a:prstGeom>
          <a:solidFill>
            <a:schemeClr val="accent3">
              <a:alpha val="5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Obviously non-unitary case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7800" y="6126163"/>
            <a:ext cx="3219000" cy="461665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Low-E </a:t>
            </a:r>
            <a:r>
              <a:rPr lang="en-US" altLang="ja-JP" sz="2400" dirty="0" err="1" smtClean="0"/>
              <a:t>unitarity</a:t>
            </a:r>
            <a:r>
              <a:rPr lang="en-US" altLang="ja-JP" sz="2400" dirty="0" smtClean="0"/>
              <a:t> violation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00389" y="4186525"/>
            <a:ext cx="3283922" cy="461665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High-E </a:t>
            </a:r>
            <a:r>
              <a:rPr lang="en-US" altLang="ja-JP" sz="2400" dirty="0" err="1" smtClean="0"/>
              <a:t>unitarity</a:t>
            </a:r>
            <a:r>
              <a:rPr lang="en-US" altLang="ja-JP" sz="2400" dirty="0" smtClean="0"/>
              <a:t> violation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p"/>
      <p:bldP spid="12" grpId="0" build="p" animBg="1"/>
      <p:bldP spid="13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June 21, 2017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222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WIN 2017@UC Irvine</a:t>
            </a:r>
            <a:endParaRPr lang="en-US" altLang="ja-JP" dirty="0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92"/>
            <a:ext cx="6359089" cy="141144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Comic Sans MS"/>
                <a:cs typeface="Comic Sans MS"/>
              </a:rPr>
              <a:t>New Physics at high</a:t>
            </a:r>
            <a:r>
              <a:rPr lang="en-US" altLang="ja-JP" dirty="0" smtClean="0">
                <a:latin typeface="Comic Sans MS"/>
                <a:cs typeface="Comic Sans MS"/>
              </a:rPr>
              <a:t> or</a:t>
            </a:r>
            <a:r>
              <a:rPr lang="en-US" altLang="ja-JP" dirty="0" smtClean="0">
                <a:latin typeface="Comic Sans MS"/>
                <a:cs typeface="Comic Sans MS"/>
              </a:rPr>
              <a:t> </a:t>
            </a:r>
            <a:r>
              <a:rPr lang="en-US" altLang="ja-JP" dirty="0" smtClean="0">
                <a:latin typeface="Comic Sans MS"/>
                <a:cs typeface="Comic Sans MS"/>
              </a:rPr>
              <a:t>l</a:t>
            </a:r>
            <a:r>
              <a:rPr lang="en-US" altLang="ja-JP" dirty="0" smtClean="0">
                <a:latin typeface="Comic Sans MS"/>
                <a:cs typeface="Comic Sans MS"/>
              </a:rPr>
              <a:t>ow energies? </a:t>
            </a:r>
            <a:endParaRPr lang="en-US" altLang="ja-JP" dirty="0" smtClean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pic>
        <p:nvPicPr>
          <p:cNvPr id="7" name="図 6" descr="Yachay-camp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19431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1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High-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low</a:t>
            </a:r>
            <a:r>
              <a:rPr lang="en-US" altLang="ja-JP" dirty="0" smtClean="0"/>
              <a:t>-</a:t>
            </a:r>
            <a:r>
              <a:rPr lang="en-US" altLang="ja-JP" dirty="0" smtClean="0"/>
              <a:t>energy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violation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1"/>
          </p:nvPr>
        </p:nvSpPr>
        <p:spPr>
          <a:xfrm>
            <a:off x="4622000" y="2005427"/>
            <a:ext cx="4223667" cy="4350923"/>
          </a:xfrm>
        </p:spPr>
        <p:txBody>
          <a:bodyPr/>
          <a:lstStyle/>
          <a:p>
            <a:r>
              <a:rPr lang="en-US" altLang="ja-JP" dirty="0" smtClean="0"/>
              <a:t>lepton flavor universality: </a:t>
            </a:r>
            <a:r>
              <a:rPr lang="en-US" altLang="ja-JP" dirty="0" smtClean="0">
                <a:solidFill>
                  <a:srgbClr val="FF6600"/>
                </a:solidFill>
              </a:rPr>
              <a:t>NO </a:t>
            </a:r>
            <a:endParaRPr lang="ja-JP" altLang="en-US" dirty="0" smtClean="0">
              <a:solidFill>
                <a:srgbClr val="FF6600"/>
              </a:solidFill>
            </a:endParaRPr>
          </a:p>
          <a:p>
            <a:r>
              <a:rPr lang="en-US" altLang="ja-JP" dirty="0" smtClean="0"/>
              <a:t>zero distance neutrino flavor transition: </a:t>
            </a:r>
            <a:r>
              <a:rPr lang="en-US" altLang="ja-JP" dirty="0" smtClean="0">
                <a:solidFill>
                  <a:srgbClr val="008000"/>
                </a:solidFill>
              </a:rPr>
              <a:t>YES</a:t>
            </a:r>
            <a:endParaRPr lang="en-US" altLang="ja-JP" dirty="0" smtClean="0"/>
          </a:p>
          <a:p>
            <a:r>
              <a:rPr lang="en-US" altLang="ja-JP" dirty="0" smtClean="0"/>
              <a:t>Kinematical effect of sterile nu emission: </a:t>
            </a:r>
            <a:r>
              <a:rPr lang="en-US" altLang="ja-JP" dirty="0" smtClean="0">
                <a:solidFill>
                  <a:srgbClr val="008000"/>
                </a:solidFill>
              </a:rPr>
              <a:t>YES (if </a:t>
            </a:r>
            <a:r>
              <a:rPr lang="en-US" altLang="ja-JP" dirty="0" err="1" smtClean="0">
                <a:solidFill>
                  <a:srgbClr val="008000"/>
                </a:solidFill>
              </a:rPr>
              <a:t>kinematically</a:t>
            </a:r>
            <a:r>
              <a:rPr lang="en-US" altLang="ja-JP" dirty="0" smtClean="0">
                <a:solidFill>
                  <a:srgbClr val="008000"/>
                </a:solidFill>
              </a:rPr>
              <a:t> allowed)</a:t>
            </a:r>
            <a:endParaRPr lang="ja-JP" altLang="en-US" dirty="0" smtClean="0"/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half" idx="2"/>
          </p:nvPr>
        </p:nvSpPr>
        <p:spPr>
          <a:xfrm>
            <a:off x="457200" y="2111098"/>
            <a:ext cx="4038600" cy="3229589"/>
          </a:xfrm>
        </p:spPr>
        <p:txBody>
          <a:bodyPr/>
          <a:lstStyle/>
          <a:p>
            <a:r>
              <a:rPr lang="en-US" altLang="ja-JP" dirty="0" smtClean="0"/>
              <a:t>lepton flavor universality: </a:t>
            </a:r>
            <a:r>
              <a:rPr lang="en-US" altLang="ja-JP" dirty="0" smtClean="0">
                <a:solidFill>
                  <a:srgbClr val="008000"/>
                </a:solidFill>
              </a:rPr>
              <a:t>YES</a:t>
            </a:r>
          </a:p>
          <a:p>
            <a:r>
              <a:rPr lang="en-US" altLang="ja-JP" dirty="0" smtClean="0"/>
              <a:t>zero distance neutrino flavor transition: </a:t>
            </a:r>
            <a:r>
              <a:rPr lang="en-US" altLang="ja-JP" dirty="0" smtClean="0">
                <a:solidFill>
                  <a:srgbClr val="FF6600"/>
                </a:solidFill>
              </a:rPr>
              <a:t>NO</a:t>
            </a:r>
          </a:p>
          <a:p>
            <a:r>
              <a:rPr lang="en-US" altLang="ja-JP" dirty="0" smtClean="0"/>
              <a:t>Kinematical effect of sterile nu emission: </a:t>
            </a:r>
            <a:r>
              <a:rPr lang="en-US" altLang="ja-JP" dirty="0" smtClean="0">
                <a:solidFill>
                  <a:srgbClr val="008000"/>
                </a:solidFill>
              </a:rPr>
              <a:t>YES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073649" y="1275115"/>
            <a:ext cx="1892302" cy="40011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High</a:t>
            </a:r>
            <a:r>
              <a:rPr lang="en-US" altLang="ja-JP" sz="2000" dirty="0" smtClean="0"/>
              <a:t>-</a:t>
            </a:r>
            <a:r>
              <a:rPr lang="en-US" altLang="ja-JP" sz="2000" dirty="0" smtClean="0"/>
              <a:t>energy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UV</a:t>
            </a:r>
            <a:endParaRPr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021140" y="1275115"/>
            <a:ext cx="1774845" cy="40011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Low</a:t>
            </a:r>
            <a:r>
              <a:rPr lang="en-US" altLang="ja-JP" sz="2000" dirty="0" smtClean="0"/>
              <a:t>-</a:t>
            </a:r>
            <a:r>
              <a:rPr lang="en-US" altLang="ja-JP" sz="2000" dirty="0" smtClean="0"/>
              <a:t>energy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UV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900312" y="5694630"/>
            <a:ext cx="3293958" cy="707886"/>
          </a:xfrm>
          <a:prstGeom prst="rect">
            <a:avLst/>
          </a:prstGeom>
          <a:solidFill>
            <a:schemeClr val="accent3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err="1" smtClean="0"/>
              <a:t>Chee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Sheng</a:t>
            </a:r>
            <a:r>
              <a:rPr lang="en-US" altLang="ja-JP" sz="2000" dirty="0" smtClean="0"/>
              <a:t> Fong, HM, Hiroshi </a:t>
            </a:r>
            <a:r>
              <a:rPr lang="en-US" altLang="ja-JP" sz="2000" dirty="0" err="1" smtClean="0"/>
              <a:t>Nunokawa</a:t>
            </a:r>
            <a:r>
              <a:rPr lang="en-US" altLang="ja-JP" sz="2000" dirty="0" smtClean="0"/>
              <a:t>,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JHEP 2017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62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High-</a:t>
            </a:r>
            <a:r>
              <a:rPr lang="en-US" altLang="ja-JP" dirty="0" smtClean="0"/>
              <a:t>energy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violation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4957" y="1259726"/>
            <a:ext cx="8602267" cy="4866438"/>
          </a:xfrm>
        </p:spPr>
        <p:txBody>
          <a:bodyPr/>
          <a:lstStyle/>
          <a:p>
            <a:r>
              <a:rPr lang="en-US" altLang="ja-JP" dirty="0" smtClean="0"/>
              <a:t>When high mass sector integrated out we have effective 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 of light neutrinos and leptons but with 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violation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Aug 31, 2016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Seminar@Penn State</a:t>
            </a: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019800" y="890394"/>
            <a:ext cx="2425702" cy="36933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Antusch</a:t>
            </a:r>
            <a:r>
              <a:rPr lang="en-US" altLang="ja-JP" dirty="0" smtClean="0"/>
              <a:t> et al JHEP 2006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37539"/>
            <a:ext cx="8877224" cy="13549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5" y="4515783"/>
            <a:ext cx="1795875" cy="564418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39" y="4515783"/>
            <a:ext cx="2200022" cy="620519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92" y="5349144"/>
            <a:ext cx="4964294" cy="77702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" name="正方形/長方形 11"/>
          <p:cNvSpPr/>
          <p:nvPr/>
        </p:nvSpPr>
        <p:spPr>
          <a:xfrm>
            <a:off x="6301925" y="5618332"/>
            <a:ext cx="2143577" cy="1015663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Flavor nu states NOT orthogonal with each other  </a:t>
            </a:r>
            <a:endParaRPr lang="ja-JP" altLang="en-US" sz="2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166" y="4434276"/>
            <a:ext cx="2930058" cy="75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79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Low energy </a:t>
            </a:r>
            <a:r>
              <a:rPr lang="en-US" altLang="ja-JP" dirty="0" err="1" smtClean="0"/>
              <a:t>unitarity</a:t>
            </a:r>
            <a:r>
              <a:rPr lang="en-US" altLang="ja-JP" dirty="0" smtClean="0"/>
              <a:t> violation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97184"/>
            <a:ext cx="8229600" cy="4828980"/>
          </a:xfrm>
        </p:spPr>
        <p:txBody>
          <a:bodyPr/>
          <a:lstStyle/>
          <a:p>
            <a:r>
              <a:rPr lang="en-US" altLang="ja-JP" dirty="0" smtClean="0"/>
              <a:t>Model is simple and obviously well-defined</a:t>
            </a:r>
          </a:p>
          <a:p>
            <a:r>
              <a:rPr lang="en-US" altLang="ja-JP" dirty="0" smtClean="0"/>
              <a:t>            3 active + N sterile </a:t>
            </a:r>
            <a:r>
              <a:rPr lang="en-US" altLang="ja-JP" dirty="0" err="1" smtClean="0"/>
              <a:t>nu’s</a:t>
            </a:r>
            <a:endParaRPr lang="en-US" altLang="ja-JP" dirty="0" smtClean="0"/>
          </a:p>
          <a:p>
            <a:r>
              <a:rPr lang="en-US" altLang="ja-JP" dirty="0" smtClean="0"/>
              <a:t>Unitary in (3+N) space, but non-unitary in 3 active subspace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Question: </a:t>
            </a:r>
            <a:r>
              <a:rPr lang="en-US" altLang="ja-JP" dirty="0" smtClean="0"/>
              <a:t>Does this model allow us </a:t>
            </a:r>
            <a:r>
              <a:rPr lang="en-US" altLang="ja-JP" dirty="0" smtClean="0">
                <a:solidFill>
                  <a:srgbClr val="008000"/>
                </a:solidFill>
              </a:rPr>
              <a:t>active nu oscillation probability</a:t>
            </a:r>
            <a:r>
              <a:rPr lang="en-US" altLang="ja-JP" dirty="0" smtClean="0">
                <a:solidFill>
                  <a:srgbClr val="0080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in a manner  independent of details of the N sterile sector?</a:t>
            </a:r>
          </a:p>
          <a:p>
            <a:r>
              <a:rPr lang="en-US" altLang="ja-JP" dirty="0" smtClean="0">
                <a:solidFill>
                  <a:srgbClr val="000090"/>
                </a:solidFill>
              </a:rPr>
              <a:t>Purpose of this work: answer the question</a:t>
            </a:r>
            <a:endParaRPr lang="ja-JP" altLang="en-US" dirty="0">
              <a:solidFill>
                <a:srgbClr val="00009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055655" y="5772221"/>
            <a:ext cx="4631145" cy="707886"/>
          </a:xfrm>
          <a:prstGeom prst="rect">
            <a:avLst/>
          </a:prstGeom>
          <a:solidFill>
            <a:schemeClr val="accent3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err="1" smtClean="0"/>
              <a:t>Chee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Sheng</a:t>
            </a:r>
            <a:r>
              <a:rPr lang="en-US" altLang="ja-JP" sz="2000" dirty="0" smtClean="0"/>
              <a:t> Fong, HM, Hiroshi </a:t>
            </a:r>
            <a:r>
              <a:rPr lang="en-US" altLang="ja-JP" sz="2000" dirty="0" err="1" smtClean="0"/>
              <a:t>Nunokawa</a:t>
            </a:r>
            <a:r>
              <a:rPr lang="en-US" altLang="ja-JP" sz="2000" dirty="0" smtClean="0"/>
              <a:t>,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JHEP 2017</a:t>
            </a:r>
            <a:endParaRPr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601710" y="5895331"/>
            <a:ext cx="903212" cy="584776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YES!</a:t>
            </a:r>
            <a:endParaRPr lang="ja-JP" altLang="en-US" sz="3200" dirty="0"/>
          </a:p>
        </p:txBody>
      </p:sp>
      <p:sp>
        <p:nvSpPr>
          <p:cNvPr id="8" name="右矢印 7"/>
          <p:cNvSpPr/>
          <p:nvPr/>
        </p:nvSpPr>
        <p:spPr>
          <a:xfrm>
            <a:off x="623302" y="1994333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"/>
            <a:ext cx="5562600" cy="169316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Comic Sans MS"/>
                <a:cs typeface="Comic Sans MS"/>
              </a:rPr>
              <a:t>New term in the oscillation probability !</a:t>
            </a:r>
            <a:endParaRPr lang="ja-JP" altLang="en-US" dirty="0">
              <a:latin typeface="Comic Sans MS"/>
              <a:cs typeface="Comic Sans MS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21, 2017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2017@UC Irvine</a:t>
            </a:r>
            <a:endParaRPr lang="ja-JP" altLang="en-US"/>
          </a:p>
        </p:txBody>
      </p:sp>
      <p:pic>
        <p:nvPicPr>
          <p:cNvPr id="5" name="図 4" descr="Lab-buld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41" y="1782031"/>
            <a:ext cx="6767960" cy="507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111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There is a new term in oscillation Prob.</a:t>
            </a:r>
            <a:endParaRPr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Aug 31, 2016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Seminar@Penn State</a:t>
            </a:r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0891"/>
            <a:ext cx="8117304" cy="169110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9" y="4364350"/>
            <a:ext cx="8113201" cy="110009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98498" y="1565109"/>
            <a:ext cx="1608155" cy="40011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Appearance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98498" y="3964240"/>
            <a:ext cx="1892302" cy="40011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Disappearance</a:t>
            </a:r>
            <a:endParaRPr lang="ja-JP" altLang="en-US" sz="20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143" y="5738023"/>
            <a:ext cx="5366566" cy="87206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941249" y="1011112"/>
            <a:ext cx="3142750" cy="954107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Probability leakage </a:t>
            </a:r>
            <a:r>
              <a:rPr lang="en-US" altLang="ja-JP" sz="2800" dirty="0" smtClean="0"/>
              <a:t>term exists !</a:t>
            </a:r>
            <a:endParaRPr lang="ja-JP" altLang="en-US" sz="2800" dirty="0"/>
          </a:p>
        </p:txBody>
      </p:sp>
      <p:sp>
        <p:nvSpPr>
          <p:cNvPr id="14" name="円/楕円 13"/>
          <p:cNvSpPr/>
          <p:nvPr/>
        </p:nvSpPr>
        <p:spPr>
          <a:xfrm>
            <a:off x="1870780" y="2343037"/>
            <a:ext cx="720020" cy="681157"/>
          </a:xfrm>
          <a:prstGeom prst="ellipse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230790" y="4600241"/>
            <a:ext cx="720020" cy="681157"/>
          </a:xfrm>
          <a:prstGeom prst="ellipse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606751" y="3564130"/>
            <a:ext cx="2967753" cy="400110"/>
          </a:xfrm>
          <a:prstGeom prst="rect">
            <a:avLst/>
          </a:prstGeom>
          <a:solidFill>
            <a:schemeClr val="accent3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U = non-unitary “MNS”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27373</TotalTime>
  <Words>925</Words>
  <Application>Microsoft Macintosh PowerPoint</Application>
  <PresentationFormat>画面に合わせる (4:3)</PresentationFormat>
  <Paragraphs>110</Paragraphs>
  <Slides>17</Slides>
  <Notes>2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Low-Energy vs. High-Energy Leptonic Unitarity Violation </vt:lpstr>
      <vt:lpstr>What is next? </vt:lpstr>
      <vt:lpstr>Unitarity test: 2 ways</vt:lpstr>
      <vt:lpstr>New Physics at high or low energies? </vt:lpstr>
      <vt:lpstr>High- vs low-energy unitarity violation</vt:lpstr>
      <vt:lpstr>High-energy unitarity violation</vt:lpstr>
      <vt:lpstr>Low energy unitarity violation</vt:lpstr>
      <vt:lpstr>New term in the oscillation probability !</vt:lpstr>
      <vt:lpstr>There is a new term in oscillation Prob.</vt:lpstr>
      <vt:lpstr>P-leaking term: It must be obvious from the beginning, right?</vt:lpstr>
      <vt:lpstr>Not a whole story for  “almost unitary-like” form</vt:lpstr>
      <vt:lpstr>There exists sterile-sector model independent P formula</vt:lpstr>
      <vt:lpstr>Can one detect Cee?  (=P leaking term): JUNO!</vt:lpstr>
      <vt:lpstr>Sensitivity to Cee and 1-S|Uei|2 from JUNO  5 years</vt:lpstr>
      <vt:lpstr>Sterile model-independent P: Prevail in matter ?</vt:lpstr>
      <vt:lpstr>The answer seems YES!</vt:lpstr>
      <vt:lpstr>Conclusion </vt:lpstr>
    </vt:vector>
  </TitlesOfParts>
  <Company>首都大学東京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南方 久和</dc:creator>
  <cp:lastModifiedBy>南方 久和</cp:lastModifiedBy>
  <cp:revision>143</cp:revision>
  <dcterms:created xsi:type="dcterms:W3CDTF">2017-06-09T21:12:43Z</dcterms:created>
  <dcterms:modified xsi:type="dcterms:W3CDTF">2017-06-21T14:32:45Z</dcterms:modified>
</cp:coreProperties>
</file>