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3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8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8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4825-B9D8-D742-93F8-2136959DD562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E0A9-48A7-D940-B289-09EFCAF5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tostrada_A14_(Italy)" TargetMode="External"/><Relationship Id="rId4" Type="http://schemas.openxmlformats.org/officeDocument/2006/relationships/hyperlink" Target="http://www.aeroportidipuglia.it/homepagebari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erroviedellostato.it/homepage_e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ba.infn.it/" TargetMode="External"/><Relationship Id="rId5" Type="http://schemas.openxmlformats.org/officeDocument/2006/relationships/hyperlink" Target="http://www.uniba.it/english-version" TargetMode="External"/><Relationship Id="rId6" Type="http://schemas.openxmlformats.org/officeDocument/2006/relationships/hyperlink" Target="http://www.poliba.it/" TargetMode="External"/><Relationship Id="rId7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1075"/>
            <a:ext cx="7772400" cy="108247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The 27th International Workshop on Weak Interactions and Neutrinos (WIN2019)</a:t>
            </a:r>
            <a:br>
              <a:rPr lang="en-US" sz="2800" b="1" dirty="0" smtClean="0">
                <a:solidFill>
                  <a:srgbClr val="000090"/>
                </a:solidFill>
              </a:rPr>
            </a:b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218" y="4185423"/>
            <a:ext cx="5375949" cy="664518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Welcome to Bari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32" y="5338482"/>
            <a:ext cx="2449499" cy="145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1" y="5676114"/>
            <a:ext cx="2205002" cy="957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6942"/>
            <a:ext cx="9144000" cy="2148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13960" y="4849941"/>
            <a:ext cx="6305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(</a:t>
            </a:r>
            <a:r>
              <a:rPr lang="en-US" sz="2000" dirty="0" smtClean="0">
                <a:solidFill>
                  <a:srgbClr val="000090"/>
                </a:solidFill>
              </a:rPr>
              <a:t>On </a:t>
            </a:r>
            <a:r>
              <a:rPr lang="en-US" sz="2000" dirty="0">
                <a:solidFill>
                  <a:srgbClr val="000090"/>
                </a:solidFill>
              </a:rPr>
              <a:t>behalf of </a:t>
            </a:r>
            <a:r>
              <a:rPr lang="en-US" sz="2000" b="1" dirty="0">
                <a:solidFill>
                  <a:srgbClr val="000090"/>
                </a:solidFill>
              </a:rPr>
              <a:t>Maria Gabriella Catanesi</a:t>
            </a:r>
            <a:r>
              <a:rPr lang="en-US" sz="2000" dirty="0" smtClean="0">
                <a:solidFill>
                  <a:srgbClr val="000090"/>
                </a:solidFill>
              </a:rPr>
              <a:t>, Chair </a:t>
            </a:r>
            <a:r>
              <a:rPr lang="en-US" sz="2000" dirty="0">
                <a:solidFill>
                  <a:srgbClr val="000090"/>
                </a:solidFill>
              </a:rPr>
              <a:t>of WIN </a:t>
            </a:r>
            <a:r>
              <a:rPr lang="en-US" sz="2000" dirty="0" smtClean="0">
                <a:solidFill>
                  <a:srgbClr val="000090"/>
                </a:solidFill>
              </a:rPr>
              <a:t>2019)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38" y="5598076"/>
            <a:ext cx="1689274" cy="11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9510" y="-35061"/>
            <a:ext cx="6334435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Bari in a nutshell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08716"/>
            <a:ext cx="8019313" cy="1949284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000090"/>
                </a:solidFill>
              </a:rPr>
              <a:t>Bari is the second main city of the southern mainland of Italy after </a:t>
            </a:r>
            <a:r>
              <a:rPr lang="en-GB" dirty="0" smtClean="0">
                <a:solidFill>
                  <a:srgbClr val="000090"/>
                </a:solidFill>
              </a:rPr>
              <a:t>Naples. </a:t>
            </a:r>
            <a:r>
              <a:rPr lang="en-GB" dirty="0">
                <a:solidFill>
                  <a:srgbClr val="000090"/>
                </a:solidFill>
              </a:rPr>
              <a:t>It is located on the </a:t>
            </a:r>
            <a:r>
              <a:rPr lang="en-GB" dirty="0" smtClean="0">
                <a:solidFill>
                  <a:srgbClr val="000090"/>
                </a:solidFill>
              </a:rPr>
              <a:t>lower </a:t>
            </a:r>
            <a:r>
              <a:rPr lang="en-GB" dirty="0">
                <a:solidFill>
                  <a:srgbClr val="000090"/>
                </a:solidFill>
              </a:rPr>
              <a:t>Adriatic </a:t>
            </a:r>
            <a:r>
              <a:rPr lang="en-GB" dirty="0" smtClean="0">
                <a:solidFill>
                  <a:srgbClr val="000090"/>
                </a:solidFill>
              </a:rPr>
              <a:t>sea</a:t>
            </a:r>
            <a:r>
              <a:rPr lang="en-US" dirty="0" smtClean="0">
                <a:solidFill>
                  <a:srgbClr val="000090"/>
                </a:solidFill>
                <a:effectLst/>
              </a:rPr>
              <a:t> </a:t>
            </a:r>
          </a:p>
          <a:p>
            <a:r>
              <a:rPr lang="en-US" dirty="0" smtClean="0">
                <a:solidFill>
                  <a:srgbClr val="000090"/>
                </a:solidFill>
                <a:effectLst/>
              </a:rPr>
              <a:t>In the medieval part of the city you will find the  ”Basilica di San Nicola" which houses </a:t>
            </a:r>
            <a:r>
              <a:rPr lang="en-GB" dirty="0">
                <a:solidFill>
                  <a:srgbClr val="000090"/>
                </a:solidFill>
              </a:rPr>
              <a:t>the relics of Saint Nicholas </a:t>
            </a:r>
            <a:endParaRPr lang="en-GB" dirty="0" smtClean="0">
              <a:solidFill>
                <a:srgbClr val="000090"/>
              </a:solidFill>
            </a:endParaRPr>
          </a:p>
          <a:p>
            <a:r>
              <a:rPr lang="en-GB" dirty="0" smtClean="0">
                <a:solidFill>
                  <a:srgbClr val="000090"/>
                </a:solidFill>
              </a:rPr>
              <a:t>Bari is famous for its monuments, its beautiful location on the Mediterranean coast and its culinary delights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93" y="1143000"/>
            <a:ext cx="2464265" cy="1845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097" y="164568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7" y="3228194"/>
            <a:ext cx="2614145" cy="1680522"/>
          </a:xfrm>
          <a:prstGeom prst="rect">
            <a:avLst/>
          </a:prstGeom>
        </p:spPr>
      </p:pic>
      <p:pic>
        <p:nvPicPr>
          <p:cNvPr id="5" name="Picture 4" descr="http://indico.cern.ch/conferenceDisplay.py/getPic?picId=7&amp;confId=10279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21" y="1742134"/>
            <a:ext cx="3864697" cy="243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3803" y="2457306"/>
            <a:ext cx="2834897" cy="1514408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/>
          <a:stretch/>
        </p:blipFill>
        <p:spPr>
          <a:xfrm>
            <a:off x="5921318" y="3294013"/>
            <a:ext cx="2384178" cy="16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41" y="-137706"/>
            <a:ext cx="5540621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Conference Venue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021" y="4191000"/>
            <a:ext cx="4202979" cy="189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The Conference will be held  in the historical “Villa </a:t>
            </a:r>
            <a:r>
              <a:rPr lang="en-US" sz="2400" dirty="0" err="1" smtClean="0">
                <a:solidFill>
                  <a:srgbClr val="000090"/>
                </a:solidFill>
              </a:rPr>
              <a:t>Romanazzi</a:t>
            </a:r>
            <a:r>
              <a:rPr lang="en-US" sz="2400" dirty="0" smtClean="0">
                <a:solidFill>
                  <a:srgbClr val="000090"/>
                </a:solidFill>
              </a:rPr>
              <a:t> Carducci” conveniently located at walking distance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from the Central </a:t>
            </a:r>
            <a:r>
              <a:rPr lang="en-US" sz="2400" dirty="0">
                <a:solidFill>
                  <a:srgbClr val="000090"/>
                </a:solidFill>
              </a:rPr>
              <a:t>T</a:t>
            </a:r>
            <a:r>
              <a:rPr lang="en-US" sz="2400" dirty="0" smtClean="0">
                <a:solidFill>
                  <a:srgbClr val="000090"/>
                </a:solidFill>
              </a:rPr>
              <a:t>rain Station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RC-Image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67610"/>
            <a:ext cx="4170097" cy="2648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1" y="867610"/>
            <a:ext cx="4962484" cy="3307515"/>
          </a:xfrm>
          <a:prstGeom prst="rect">
            <a:avLst/>
          </a:prstGeom>
        </p:spPr>
      </p:pic>
      <p:pic>
        <p:nvPicPr>
          <p:cNvPr id="8" name="Picture 7" descr="VR_3016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41" y="3515958"/>
            <a:ext cx="4955160" cy="334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33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90"/>
                </a:solidFill>
              </a:rPr>
              <a:t>How to get to Bari 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250" y="957620"/>
            <a:ext cx="5058749" cy="5900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0090"/>
                </a:solidFill>
              </a:rPr>
              <a:t>Bari </a:t>
            </a:r>
            <a:r>
              <a:rPr lang="en-GB" sz="2400" dirty="0">
                <a:solidFill>
                  <a:srgbClr val="000090"/>
                </a:solidFill>
              </a:rPr>
              <a:t>can  be conveniently reached by </a:t>
            </a:r>
            <a:r>
              <a:rPr lang="en-GB" sz="2400" dirty="0" smtClean="0">
                <a:solidFill>
                  <a:srgbClr val="000090"/>
                </a:solidFill>
              </a:rPr>
              <a:t>train, bus, car </a:t>
            </a:r>
            <a:r>
              <a:rPr lang="en-GB" sz="2400" dirty="0">
                <a:solidFill>
                  <a:srgbClr val="000090"/>
                </a:solidFill>
              </a:rPr>
              <a:t>or </a:t>
            </a:r>
            <a:r>
              <a:rPr lang="en-GB" sz="2400" dirty="0" smtClean="0">
                <a:solidFill>
                  <a:srgbClr val="000090"/>
                </a:solidFill>
              </a:rPr>
              <a:t>plane.</a:t>
            </a:r>
            <a:endParaRPr lang="en-US" sz="2400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r>
              <a:rPr lang="en-GB" sz="2000" b="1" dirty="0"/>
              <a:t>Reaching Bari by </a:t>
            </a:r>
            <a:r>
              <a:rPr lang="en-GB" sz="2000" b="1" dirty="0" smtClean="0"/>
              <a:t>train or bus.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The Italian Railways Company, </a:t>
            </a:r>
            <a:r>
              <a:rPr lang="en-GB" sz="2000" u="sng" dirty="0">
                <a:hlinkClick r:id="rId2"/>
              </a:rPr>
              <a:t>Trenitalia</a:t>
            </a:r>
            <a:r>
              <a:rPr lang="en-GB" sz="2000" dirty="0"/>
              <a:t>, offers a fast service (slightly less than 4 hours) from </a:t>
            </a:r>
            <a:r>
              <a:rPr lang="en-GB" sz="2000" dirty="0" smtClean="0"/>
              <a:t>Rome </a:t>
            </a:r>
            <a:r>
              <a:rPr lang="en-GB" sz="2000" dirty="0"/>
              <a:t>to Bari.  </a:t>
            </a:r>
            <a:r>
              <a:rPr lang="en-GB" sz="2000" dirty="0" smtClean="0"/>
              <a:t>Several bus companies also</a:t>
            </a:r>
          </a:p>
          <a:p>
            <a:pPr marL="0" indent="0">
              <a:buNone/>
            </a:pPr>
            <a:r>
              <a:rPr lang="en-GB" sz="2000" dirty="0" smtClean="0"/>
              <a:t>connect</a:t>
            </a:r>
            <a:r>
              <a:rPr lang="en-GB" sz="2000" dirty="0"/>
              <a:t> </a:t>
            </a:r>
            <a:r>
              <a:rPr lang="en-GB" sz="2000" dirty="0" smtClean="0"/>
              <a:t>Bari to major Italian cities.</a:t>
            </a: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GB" sz="2000" b="1" dirty="0"/>
              <a:t>Reaching Bari by car (from north).</a:t>
            </a:r>
            <a:endParaRPr lang="en-US" sz="2000" dirty="0"/>
          </a:p>
          <a:p>
            <a:pPr marL="0" indent="0">
              <a:buNone/>
            </a:pPr>
            <a:r>
              <a:rPr lang="en-GB" sz="2000" dirty="0"/>
              <a:t>Bari is directly located on </a:t>
            </a:r>
            <a:r>
              <a:rPr lang="en-GB" sz="2000" dirty="0" smtClean="0"/>
              <a:t>the Adriatic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en-GB" sz="2000" u="sng" dirty="0">
                <a:hlinkClick r:id="rId3"/>
              </a:rPr>
              <a:t>A14 toll highway</a:t>
            </a:r>
            <a:r>
              <a:rPr lang="en-GB" sz="2000" dirty="0" smtClean="0"/>
              <a:t>,</a:t>
            </a:r>
          </a:p>
          <a:p>
            <a:pPr>
              <a:buFont typeface="Wingdings" charset="2"/>
              <a:buChar char="Ø"/>
            </a:pPr>
            <a:r>
              <a:rPr lang="en-GB" sz="2000" dirty="0" smtClean="0"/>
              <a:t> </a:t>
            </a:r>
            <a:r>
              <a:rPr lang="en-GB" sz="2000" b="1" dirty="0" smtClean="0"/>
              <a:t>Reaching Bari by plane.</a:t>
            </a:r>
            <a:endParaRPr lang="en-US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u="sng" dirty="0" smtClean="0">
                <a:hlinkClick r:id="rId4"/>
              </a:rPr>
              <a:t>International </a:t>
            </a:r>
            <a:r>
              <a:rPr lang="en-GB" sz="2000" u="sng" dirty="0">
                <a:hlinkClick r:id="rId4"/>
              </a:rPr>
              <a:t>Airport of Bari-</a:t>
            </a:r>
            <a:r>
              <a:rPr lang="en-GB" sz="2000" u="sng" dirty="0" smtClean="0">
                <a:hlinkClick r:id="rId4"/>
              </a:rPr>
              <a:t>Palese</a:t>
            </a:r>
            <a:r>
              <a:rPr lang="en-GB" sz="2000" dirty="0" smtClean="0">
                <a:hlinkClick r:id="rId4"/>
              </a:rPr>
              <a:t>, </a:t>
            </a:r>
            <a:r>
              <a:rPr lang="en-GB" sz="2000" dirty="0"/>
              <a:t>named after </a:t>
            </a:r>
            <a:r>
              <a:rPr lang="en-GB" sz="2000" dirty="0" smtClean="0"/>
              <a:t>Pope Karol </a:t>
            </a:r>
            <a:r>
              <a:rPr lang="en-GB" sz="2000" dirty="0" err="1"/>
              <a:t>Wojtyla</a:t>
            </a:r>
            <a:r>
              <a:rPr lang="en-GB" sz="2000" dirty="0" smtClean="0"/>
              <a:t>, is well</a:t>
            </a:r>
          </a:p>
          <a:p>
            <a:pPr marL="0" indent="0">
              <a:buNone/>
            </a:pPr>
            <a:r>
              <a:rPr lang="en-GB" sz="2000" dirty="0" smtClean="0"/>
              <a:t>connected with major European airports. </a:t>
            </a:r>
          </a:p>
          <a:p>
            <a:pPr marL="0" indent="0">
              <a:buNone/>
            </a:pPr>
            <a:r>
              <a:rPr lang="en-GB" sz="2000" dirty="0" smtClean="0"/>
              <a:t>The city </a:t>
            </a:r>
            <a:r>
              <a:rPr lang="en-GB" sz="2000" dirty="0" err="1" smtClean="0"/>
              <a:t>center</a:t>
            </a:r>
            <a:r>
              <a:rPr lang="en-GB" sz="2000" dirty="0" smtClean="0"/>
              <a:t> is easily reachable by </a:t>
            </a:r>
            <a:r>
              <a:rPr lang="en-GB" sz="2000" dirty="0"/>
              <a:t>s</a:t>
            </a:r>
            <a:r>
              <a:rPr lang="en-GB" sz="2000" dirty="0" smtClean="0"/>
              <a:t>huttle or train from the airport.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69" y="3319990"/>
            <a:ext cx="3409956" cy="2413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50" y="5079433"/>
            <a:ext cx="3132704" cy="1657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619842"/>
            <a:ext cx="27559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680" y="320537"/>
            <a:ext cx="4773776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See you in Bari !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009" y="2074670"/>
            <a:ext cx="4644630" cy="41002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0090"/>
                </a:solidFill>
              </a:rPr>
              <a:t>The Local </a:t>
            </a:r>
            <a:r>
              <a:rPr lang="en-GB" dirty="0">
                <a:solidFill>
                  <a:srgbClr val="000090"/>
                </a:solidFill>
              </a:rPr>
              <a:t>Organizing Committee: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660066"/>
                </a:solidFill>
              </a:rPr>
              <a:t>Maria </a:t>
            </a:r>
            <a:r>
              <a:rPr lang="en-GB" dirty="0">
                <a:solidFill>
                  <a:srgbClr val="660066"/>
                </a:solidFill>
              </a:rPr>
              <a:t>Gabriella </a:t>
            </a:r>
            <a:r>
              <a:rPr lang="en-GB" dirty="0" err="1">
                <a:solidFill>
                  <a:srgbClr val="660066"/>
                </a:solidFill>
              </a:rPr>
              <a:t>Catanesi</a:t>
            </a:r>
            <a:r>
              <a:rPr lang="en-GB" dirty="0">
                <a:solidFill>
                  <a:srgbClr val="660066"/>
                </a:solidFill>
              </a:rPr>
              <a:t> </a:t>
            </a:r>
            <a:r>
              <a:rPr lang="en-GB" dirty="0" smtClean="0">
                <a:solidFill>
                  <a:srgbClr val="660066"/>
                </a:solidFill>
              </a:rPr>
              <a:t>(</a:t>
            </a:r>
            <a:r>
              <a:rPr lang="en-GB" dirty="0" smtClean="0">
                <a:solidFill>
                  <a:srgbClr val="000090"/>
                </a:solidFill>
              </a:rPr>
              <a:t>Chair</a:t>
            </a:r>
            <a:r>
              <a:rPr lang="en-GB" dirty="0" smtClean="0">
                <a:solidFill>
                  <a:srgbClr val="660066"/>
                </a:solidFill>
              </a:rPr>
              <a:t>)</a:t>
            </a:r>
          </a:p>
          <a:p>
            <a:pPr marL="0" indent="0">
              <a:buNone/>
            </a:pPr>
            <a:endParaRPr lang="en-GB" dirty="0" smtClean="0">
              <a:solidFill>
                <a:srgbClr val="660066"/>
              </a:solidFill>
            </a:endParaRPr>
          </a:p>
          <a:p>
            <a:r>
              <a:rPr lang="en-GB" sz="3000" dirty="0" smtClean="0"/>
              <a:t>Vincenzo </a:t>
            </a:r>
            <a:r>
              <a:rPr lang="en-GB" sz="3000" dirty="0" err="1" smtClean="0"/>
              <a:t>Berardi</a:t>
            </a:r>
            <a:r>
              <a:rPr lang="en-GB" sz="3000" dirty="0" smtClean="0"/>
              <a:t> </a:t>
            </a:r>
          </a:p>
          <a:p>
            <a:r>
              <a:rPr lang="it-IT" sz="3000" dirty="0" smtClean="0"/>
              <a:t>Francesco Cafagna</a:t>
            </a:r>
            <a:r>
              <a:rPr lang="en-GB" sz="3000" dirty="0" smtClean="0"/>
              <a:t> </a:t>
            </a:r>
          </a:p>
          <a:p>
            <a:r>
              <a:rPr lang="en-GB" sz="3000" dirty="0" smtClean="0"/>
              <a:t>Mauro de Palma </a:t>
            </a:r>
          </a:p>
          <a:p>
            <a:r>
              <a:rPr lang="en-GB" sz="3000" dirty="0" smtClean="0"/>
              <a:t>Nicola </a:t>
            </a:r>
            <a:r>
              <a:rPr lang="en-GB" sz="3000" dirty="0" err="1" smtClean="0"/>
              <a:t>Giglietto</a:t>
            </a:r>
            <a:endParaRPr lang="en-US" sz="3000" dirty="0"/>
          </a:p>
          <a:p>
            <a:r>
              <a:rPr lang="en-GB" sz="3000" dirty="0" err="1" smtClean="0"/>
              <a:t>Eligio</a:t>
            </a:r>
            <a:r>
              <a:rPr lang="en-GB" sz="3000" dirty="0" smtClean="0"/>
              <a:t> </a:t>
            </a:r>
            <a:r>
              <a:rPr lang="en-GB" sz="3000" dirty="0" err="1"/>
              <a:t>Lisi</a:t>
            </a:r>
            <a:r>
              <a:rPr lang="en-GB" sz="3000" dirty="0"/>
              <a:t> </a:t>
            </a:r>
          </a:p>
          <a:p>
            <a:r>
              <a:rPr lang="en-GB" sz="3000" dirty="0" smtClean="0"/>
              <a:t>Antonio </a:t>
            </a:r>
            <a:r>
              <a:rPr lang="en-GB" sz="3000" dirty="0" err="1" smtClean="0"/>
              <a:t>Marrone</a:t>
            </a:r>
            <a:r>
              <a:rPr lang="en-GB" sz="3000" dirty="0" smtClean="0"/>
              <a:t> </a:t>
            </a:r>
          </a:p>
          <a:p>
            <a:r>
              <a:rPr lang="en-GB" sz="3000" dirty="0" smtClean="0"/>
              <a:t>Alexis </a:t>
            </a:r>
            <a:r>
              <a:rPr lang="en-GB" sz="3000" dirty="0" err="1"/>
              <a:t>Pompili</a:t>
            </a:r>
            <a:r>
              <a:rPr lang="en-GB" sz="3000" dirty="0"/>
              <a:t> </a:t>
            </a:r>
          </a:p>
          <a:p>
            <a:r>
              <a:rPr lang="it-IT" sz="3000" dirty="0" smtClean="0"/>
              <a:t>Emilio Radicioni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4" y="2232319"/>
            <a:ext cx="3689254" cy="2962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" y="1"/>
            <a:ext cx="2139787" cy="16982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825" y="56313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>
                <a:hlinkClick r:id="rId4"/>
              </a:rPr>
              <a:t>http://www.ba.infn.it/</a:t>
            </a:r>
            <a:endParaRPr lang="en-US" dirty="0"/>
          </a:p>
          <a:p>
            <a:r>
              <a:rPr lang="en-GB" u="sng" dirty="0">
                <a:hlinkClick r:id="rId5"/>
              </a:rPr>
              <a:t>http://www.uniba.it/english-version</a:t>
            </a:r>
            <a:endParaRPr lang="en-US" dirty="0"/>
          </a:p>
          <a:p>
            <a:r>
              <a:rPr lang="en-GB" u="sng" dirty="0" smtClean="0">
                <a:hlinkClick r:id="rId6"/>
              </a:rPr>
              <a:t>http</a:t>
            </a:r>
            <a:r>
              <a:rPr lang="en-GB" u="sng" dirty="0">
                <a:hlinkClick r:id="rId6"/>
              </a:rPr>
              <a:t>://www.poliba.it/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892" y="5237614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Bari INFN section &amp; Dept. of Physics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4" y="340413"/>
            <a:ext cx="2131574" cy="15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223</Words>
  <Application>Microsoft Macintosh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Wingdings</vt:lpstr>
      <vt:lpstr>Arial</vt:lpstr>
      <vt:lpstr>Office Theme</vt:lpstr>
      <vt:lpstr>The 27th International Workshop on Weak Interactions and Neutrinos (WIN2019) </vt:lpstr>
      <vt:lpstr>Bari in a nutshell</vt:lpstr>
      <vt:lpstr>Conference Venue</vt:lpstr>
      <vt:lpstr>How to get to Bari  </vt:lpstr>
      <vt:lpstr>See you in Bari !</vt:lpstr>
    </vt:vector>
  </TitlesOfParts>
  <Company>CERN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27th International Workshop on Weak Interactions and Neutrinos (WIN2019) </dc:title>
  <dc:creator>Gabriella Catanesi</dc:creator>
  <cp:lastModifiedBy>Microsoft Office User</cp:lastModifiedBy>
  <cp:revision>33</cp:revision>
  <cp:lastPrinted>2017-06-22T09:27:00Z</cp:lastPrinted>
  <dcterms:created xsi:type="dcterms:W3CDTF">2017-06-21T15:19:39Z</dcterms:created>
  <dcterms:modified xsi:type="dcterms:W3CDTF">2017-06-23T16:22:04Z</dcterms:modified>
</cp:coreProperties>
</file>