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42"/>
  </p:notesMasterIdLst>
  <p:handoutMasterIdLst>
    <p:handoutMasterId r:id="rId43"/>
  </p:handoutMasterIdLst>
  <p:sldIdLst>
    <p:sldId id="289" r:id="rId2"/>
    <p:sldId id="257" r:id="rId3"/>
    <p:sldId id="269" r:id="rId4"/>
    <p:sldId id="292" r:id="rId5"/>
    <p:sldId id="339" r:id="rId6"/>
    <p:sldId id="304" r:id="rId7"/>
    <p:sldId id="271" r:id="rId8"/>
    <p:sldId id="306" r:id="rId9"/>
    <p:sldId id="344" r:id="rId10"/>
    <p:sldId id="345" r:id="rId11"/>
    <p:sldId id="307" r:id="rId12"/>
    <p:sldId id="305" r:id="rId13"/>
    <p:sldId id="319" r:id="rId14"/>
    <p:sldId id="342" r:id="rId15"/>
    <p:sldId id="343" r:id="rId16"/>
    <p:sldId id="308" r:id="rId17"/>
    <p:sldId id="318" r:id="rId18"/>
    <p:sldId id="322" r:id="rId19"/>
    <p:sldId id="313" r:id="rId20"/>
    <p:sldId id="324" r:id="rId21"/>
    <p:sldId id="316" r:id="rId22"/>
    <p:sldId id="325" r:id="rId23"/>
    <p:sldId id="332" r:id="rId24"/>
    <p:sldId id="333" r:id="rId25"/>
    <p:sldId id="326" r:id="rId26"/>
    <p:sldId id="346" r:id="rId27"/>
    <p:sldId id="371" r:id="rId28"/>
    <p:sldId id="347" r:id="rId29"/>
    <p:sldId id="372" r:id="rId30"/>
    <p:sldId id="348" r:id="rId31"/>
    <p:sldId id="370" r:id="rId32"/>
    <p:sldId id="349" r:id="rId33"/>
    <p:sldId id="321" r:id="rId34"/>
    <p:sldId id="373" r:id="rId35"/>
    <p:sldId id="341" r:id="rId36"/>
    <p:sldId id="335" r:id="rId37"/>
    <p:sldId id="336" r:id="rId38"/>
    <p:sldId id="329" r:id="rId39"/>
    <p:sldId id="328" r:id="rId40"/>
    <p:sldId id="288" r:id="rId41"/>
  </p:sldIdLst>
  <p:sldSz cx="9144000" cy="6858000" type="screen4x3"/>
  <p:notesSz cx="6858000" cy="9144000"/>
  <p:defaultTextStyle>
    <a:defPPr>
      <a:defRPr lang="it-IT"/>
    </a:defPPr>
    <a:lvl1pPr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5FF"/>
    <a:srgbClr val="F0FFF7"/>
    <a:srgbClr val="0000FF"/>
    <a:srgbClr val="FF0001"/>
    <a:srgbClr val="FF7373"/>
    <a:srgbClr val="037D02"/>
    <a:srgbClr val="A396FF"/>
    <a:srgbClr val="ABEFDA"/>
    <a:srgbClr val="FF7A7F"/>
    <a:srgbClr val="A6EF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697" autoAdjust="0"/>
    <p:restoredTop sz="86500" autoAdjust="0"/>
  </p:normalViewPr>
  <p:slideViewPr>
    <p:cSldViewPr snapToGrid="0">
      <p:cViewPr>
        <p:scale>
          <a:sx n="94" d="100"/>
          <a:sy n="94" d="100"/>
        </p:scale>
        <p:origin x="864" y="312"/>
      </p:cViewPr>
      <p:guideLst>
        <p:guide orient="horz" pos="2160"/>
        <p:guide pos="2880"/>
      </p:guideLst>
    </p:cSldViewPr>
  </p:slideViewPr>
  <p:outlineViewPr>
    <p:cViewPr>
      <p:scale>
        <a:sx n="20" d="100"/>
        <a:sy n="20" d="100"/>
      </p:scale>
      <p:origin x="0" y="-4416"/>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it-IT"/>
          </a:p>
        </p:txBody>
      </p:sp>
      <p:sp>
        <p:nvSpPr>
          <p:cNvPr id="47107" name="Rectangle 3"/>
          <p:cNvSpPr>
            <a:spLocks noGrp="1" noChangeArrowheads="1"/>
          </p:cNvSpPr>
          <p:nvPr>
            <p:ph type="dt" sz="quarter"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it-IT"/>
          </a:p>
        </p:txBody>
      </p:sp>
      <p:sp>
        <p:nvSpPr>
          <p:cNvPr id="47108" name="Rectangle 4"/>
          <p:cNvSpPr>
            <a:spLocks noGrp="1" noChangeArrowheads="1"/>
          </p:cNvSpPr>
          <p:nvPr>
            <p:ph type="ftr" sz="quarter" idx="2"/>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it-IT"/>
          </a:p>
        </p:txBody>
      </p:sp>
      <p:sp>
        <p:nvSpPr>
          <p:cNvPr id="47109" name="Rectangle 5"/>
          <p:cNvSpPr>
            <a:spLocks noGrp="1" noChangeArrowheads="1"/>
          </p:cNvSpPr>
          <p:nvPr>
            <p:ph type="sldNum" sz="quarter" idx="3"/>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DAE966C0-60A4-A345-BC71-001AC2C2D65F}" type="slidenum">
              <a:rPr lang="it-IT"/>
              <a:pPr>
                <a:defRPr/>
              </a:pPr>
              <a:t>‹n.›</a:t>
            </a:fld>
            <a:endParaRPr lang="it-IT"/>
          </a:p>
        </p:txBody>
      </p:sp>
    </p:spTree>
    <p:extLst>
      <p:ext uri="{BB962C8B-B14F-4D97-AF65-F5344CB8AC3E}">
        <p14:creationId xmlns:p14="http://schemas.microsoft.com/office/powerpoint/2010/main" val="21551182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it-IT"/>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it-I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it-IT"/>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D47165C5-883E-5745-AF41-16A4D10ED76B}" type="slidenum">
              <a:rPr lang="it-IT"/>
              <a:pPr>
                <a:defRPr/>
              </a:pPr>
              <a:t>‹n.›</a:t>
            </a:fld>
            <a:endParaRPr lang="it-IT"/>
          </a:p>
        </p:txBody>
      </p:sp>
    </p:spTree>
    <p:extLst>
      <p:ext uri="{BB962C8B-B14F-4D97-AF65-F5344CB8AC3E}">
        <p14:creationId xmlns:p14="http://schemas.microsoft.com/office/powerpoint/2010/main" val="42084287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47165C5-883E-5745-AF41-16A4D10ED76B}" type="slidenum">
              <a:rPr lang="it-IT" smtClean="0"/>
              <a:pPr>
                <a:defRPr/>
              </a:pPr>
              <a:t>1</a:t>
            </a:fld>
            <a:endParaRPr lang="it-IT" dirty="0"/>
          </a:p>
        </p:txBody>
      </p:sp>
    </p:spTree>
    <p:extLst>
      <p:ext uri="{BB962C8B-B14F-4D97-AF65-F5344CB8AC3E}">
        <p14:creationId xmlns:p14="http://schemas.microsoft.com/office/powerpoint/2010/main" val="28134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11</a:t>
            </a:fld>
            <a:endParaRPr lang="en-GB" sz="1200" b="0"/>
          </a:p>
        </p:txBody>
      </p:sp>
    </p:spTree>
    <p:extLst>
      <p:ext uri="{BB962C8B-B14F-4D97-AF65-F5344CB8AC3E}">
        <p14:creationId xmlns:p14="http://schemas.microsoft.com/office/powerpoint/2010/main" val="101878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12</a:t>
            </a:fld>
            <a:endParaRPr lang="en-GB" sz="1200" b="0"/>
          </a:p>
        </p:txBody>
      </p:sp>
    </p:spTree>
    <p:extLst>
      <p:ext uri="{BB962C8B-B14F-4D97-AF65-F5344CB8AC3E}">
        <p14:creationId xmlns:p14="http://schemas.microsoft.com/office/powerpoint/2010/main" val="60494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13</a:t>
            </a:fld>
            <a:endParaRPr lang="en-GB" sz="1200" b="0"/>
          </a:p>
        </p:txBody>
      </p:sp>
    </p:spTree>
    <p:extLst>
      <p:ext uri="{BB962C8B-B14F-4D97-AF65-F5344CB8AC3E}">
        <p14:creationId xmlns:p14="http://schemas.microsoft.com/office/powerpoint/2010/main" val="6078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mtClean="0"/>
              <a:t>E’ </a:t>
            </a:r>
            <a:r>
              <a:rPr lang="en-GB" err="1" smtClean="0"/>
              <a:t>sbagliata</a:t>
            </a:r>
            <a:r>
              <a:rPr lang="en-GB" smtClean="0"/>
              <a:t> la </a:t>
            </a:r>
            <a:r>
              <a:rPr lang="en-GB" err="1" smtClean="0"/>
              <a:t>curva</a:t>
            </a:r>
            <a:r>
              <a:rPr lang="en-GB" baseline="0" smtClean="0"/>
              <a:t> di HESS </a:t>
            </a:r>
            <a:r>
              <a:rPr lang="en-GB" baseline="0" err="1" smtClean="0"/>
              <a:t>che</a:t>
            </a:r>
            <a:r>
              <a:rPr lang="en-GB" baseline="0" smtClean="0"/>
              <a:t> </a:t>
            </a:r>
            <a:r>
              <a:rPr lang="en-GB" baseline="0" err="1" smtClean="0"/>
              <a:t>invece</a:t>
            </a:r>
            <a:r>
              <a:rPr lang="en-GB" baseline="0" smtClean="0"/>
              <a:t> </a:t>
            </a:r>
            <a:r>
              <a:rPr lang="en-GB" baseline="0" err="1" smtClean="0"/>
              <a:t>dovrebbe</a:t>
            </a:r>
            <a:r>
              <a:rPr lang="en-GB" baseline="0" smtClean="0"/>
              <a:t> </a:t>
            </a:r>
            <a:r>
              <a:rPr lang="en-GB" baseline="0" err="1" smtClean="0"/>
              <a:t>essere</a:t>
            </a:r>
            <a:r>
              <a:rPr lang="en-GB" baseline="0" smtClean="0"/>
              <a:t> di CTA   arxiv:1508.06128</a:t>
            </a:r>
            <a:endParaRPr lang="en-GB"/>
          </a:p>
        </p:txBody>
      </p:sp>
      <p:sp>
        <p:nvSpPr>
          <p:cNvPr id="4" name="Segnaposto numero diapositiva 3"/>
          <p:cNvSpPr>
            <a:spLocks noGrp="1"/>
          </p:cNvSpPr>
          <p:nvPr>
            <p:ph type="sldNum" sz="quarter" idx="10"/>
          </p:nvPr>
        </p:nvSpPr>
        <p:spPr/>
        <p:txBody>
          <a:bodyPr/>
          <a:lstStyle/>
          <a:p>
            <a:pPr>
              <a:defRPr/>
            </a:pPr>
            <a:fld id="{D47165C5-883E-5745-AF41-16A4D10ED76B}" type="slidenum">
              <a:rPr lang="it-IT" smtClean="0"/>
              <a:pPr>
                <a:defRPr/>
              </a:pPr>
              <a:t>21</a:t>
            </a:fld>
            <a:endParaRPr lang="it-IT"/>
          </a:p>
        </p:txBody>
      </p:sp>
    </p:spTree>
    <p:extLst>
      <p:ext uri="{BB962C8B-B14F-4D97-AF65-F5344CB8AC3E}">
        <p14:creationId xmlns:p14="http://schemas.microsoft.com/office/powerpoint/2010/main" val="71718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pPr>
              <a:defRPr/>
            </a:pPr>
            <a:fld id="{D47165C5-883E-5745-AF41-16A4D10ED76B}" type="slidenum">
              <a:rPr lang="it-IT" smtClean="0"/>
              <a:pPr>
                <a:defRPr/>
              </a:pPr>
              <a:t>35</a:t>
            </a:fld>
            <a:endParaRPr lang="it-IT"/>
          </a:p>
        </p:txBody>
      </p:sp>
    </p:spTree>
    <p:extLst>
      <p:ext uri="{BB962C8B-B14F-4D97-AF65-F5344CB8AC3E}">
        <p14:creationId xmlns:p14="http://schemas.microsoft.com/office/powerpoint/2010/main" val="4819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61442" name="Segnaposto note 2"/>
          <p:cNvSpPr>
            <a:spLocks noGrp="1"/>
          </p:cNvSpPr>
          <p:nvPr>
            <p:ph type="body" idx="1"/>
          </p:nvPr>
        </p:nvSpPr>
        <p:spPr>
          <a:noFill/>
        </p:spPr>
        <p:txBody>
          <a:bodyPr/>
          <a:lstStyle/>
          <a:p>
            <a:r>
              <a:rPr lang="it-IT"/>
              <a:t>Help in identifying astrophysical sites that can be interpreted as (both galactic and extragalactic) CR sources</a:t>
            </a:r>
          </a:p>
        </p:txBody>
      </p:sp>
      <p:sp>
        <p:nvSpPr>
          <p:cNvPr id="61443"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2EE9A645-B0B9-EE42-BE95-72F2BA53D1FA}" type="slidenum">
              <a:rPr lang="en-GB" sz="1200" b="0"/>
              <a:pPr/>
              <a:t>40</a:t>
            </a:fld>
            <a:endParaRPr lang="en-GB" sz="12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7165C5-883E-5745-AF41-16A4D10ED76B}" type="slidenum">
              <a:rPr lang="it-IT" smtClean="0"/>
              <a:pPr>
                <a:defRPr/>
              </a:pPr>
              <a:t>2</a:t>
            </a:fld>
            <a:endParaRPr lang="it-IT" dirty="0"/>
          </a:p>
        </p:txBody>
      </p:sp>
    </p:spTree>
    <p:extLst>
      <p:ext uri="{BB962C8B-B14F-4D97-AF65-F5344CB8AC3E}">
        <p14:creationId xmlns:p14="http://schemas.microsoft.com/office/powerpoint/2010/main" val="285693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6082" name="Segnaposto note 2"/>
          <p:cNvSpPr>
            <a:spLocks noGrp="1"/>
          </p:cNvSpPr>
          <p:nvPr>
            <p:ph type="body" idx="1"/>
          </p:nvPr>
        </p:nvSpPr>
        <p:spPr>
          <a:noFill/>
        </p:spPr>
        <p:txBody>
          <a:bodyPr/>
          <a:lstStyle/>
          <a:p>
            <a:r>
              <a:rPr lang="it-IT"/>
              <a:t>The picture is built up collecting results from several observations, obtained with different experimental techniques</a:t>
            </a:r>
          </a:p>
          <a:p>
            <a:endParaRPr lang="it-IT"/>
          </a:p>
        </p:txBody>
      </p:sp>
      <p:sp>
        <p:nvSpPr>
          <p:cNvPr id="46083"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E2108B74-964C-5142-86AF-0AEAD71D4CBE}" type="slidenum">
              <a:rPr lang="en-GB" sz="1200" b="0"/>
              <a:pPr/>
              <a:t>3</a:t>
            </a:fld>
            <a:endParaRPr lang="en-GB"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FD056-20D2-E44C-9649-F5B7762E9FF1}" type="slidenum">
              <a:rPr lang="it-IT">
                <a:solidFill>
                  <a:prstClr val="black"/>
                </a:solidFill>
                <a:latin typeface="Calibri"/>
              </a:rPr>
              <a:pPr/>
              <a:t>4</a:t>
            </a:fld>
            <a:endParaRPr lang="it-IT">
              <a:solidFill>
                <a:prstClr val="black"/>
              </a:solidFill>
              <a:latin typeface="Calibri"/>
            </a:endParaRPr>
          </a:p>
        </p:txBody>
      </p:sp>
      <p:sp>
        <p:nvSpPr>
          <p:cNvPr id="1157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51202" name="Segnaposto note 2"/>
          <p:cNvSpPr>
            <a:spLocks noGrp="1"/>
          </p:cNvSpPr>
          <p:nvPr>
            <p:ph type="body" idx="1"/>
          </p:nvPr>
        </p:nvSpPr>
        <p:spPr>
          <a:noFill/>
        </p:spPr>
        <p:txBody>
          <a:bodyPr/>
          <a:lstStyle/>
          <a:p>
            <a:endParaRPr lang="en-GB"/>
          </a:p>
        </p:txBody>
      </p:sp>
      <p:sp>
        <p:nvSpPr>
          <p:cNvPr id="51203"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AA5D095A-42F4-CE49-8144-0261A582EFC4}" type="slidenum">
              <a:rPr lang="en-GB" sz="1200" b="0"/>
              <a:pPr/>
              <a:t>5</a:t>
            </a:fld>
            <a:endParaRPr lang="en-GB"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7</a:t>
            </a:fld>
            <a:endParaRPr lang="en-GB"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8</a:t>
            </a:fld>
            <a:endParaRPr lang="en-GB" sz="1200" b="0"/>
          </a:p>
        </p:txBody>
      </p:sp>
    </p:spTree>
    <p:extLst>
      <p:ext uri="{BB962C8B-B14F-4D97-AF65-F5344CB8AC3E}">
        <p14:creationId xmlns:p14="http://schemas.microsoft.com/office/powerpoint/2010/main" val="42125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9</a:t>
            </a:fld>
            <a:endParaRPr lang="en-GB" sz="1200" b="0"/>
          </a:p>
        </p:txBody>
      </p:sp>
    </p:spTree>
    <p:extLst>
      <p:ext uri="{BB962C8B-B14F-4D97-AF65-F5344CB8AC3E}">
        <p14:creationId xmlns:p14="http://schemas.microsoft.com/office/powerpoint/2010/main" val="71492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8130" name="Segnaposto note 2"/>
          <p:cNvSpPr>
            <a:spLocks noGrp="1"/>
          </p:cNvSpPr>
          <p:nvPr>
            <p:ph type="body" idx="1"/>
          </p:nvPr>
        </p:nvSpPr>
        <p:spPr>
          <a:noFill/>
        </p:spPr>
        <p:txBody>
          <a:bodyPr/>
          <a:lstStyle/>
          <a:p>
            <a:endParaRPr lang="it-IT"/>
          </a:p>
        </p:txBody>
      </p:sp>
      <p:sp>
        <p:nvSpPr>
          <p:cNvPr id="48131" name="Segnaposto numero diapositiva 3"/>
          <p:cNvSpPr>
            <a:spLocks noGrp="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4AA26EC8-2693-1F4F-8AC3-8E1424C21677}" type="slidenum">
              <a:rPr lang="en-GB" sz="1200" b="0"/>
              <a:pPr/>
              <a:t>10</a:t>
            </a:fld>
            <a:endParaRPr lang="en-GB" sz="1200" b="0"/>
          </a:p>
        </p:txBody>
      </p:sp>
    </p:spTree>
    <p:extLst>
      <p:ext uri="{BB962C8B-B14F-4D97-AF65-F5344CB8AC3E}">
        <p14:creationId xmlns:p14="http://schemas.microsoft.com/office/powerpoint/2010/main" val="107922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540545" y="776290"/>
            <a:ext cx="8062912" cy="1470025"/>
          </a:xfrm>
        </p:spPr>
        <p:txBody>
          <a:bodyPr anchor="b">
            <a:normAutofit/>
          </a:bodyPr>
          <a:lstStyle>
            <a:lvl1pPr algn="r">
              <a:defRPr sz="4400"/>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540545"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7" name="Segnaposto data 13"/>
          <p:cNvSpPr>
            <a:spLocks noGrp="1"/>
          </p:cNvSpPr>
          <p:nvPr>
            <p:ph type="dt" sz="half" idx="2"/>
          </p:nvPr>
        </p:nvSpPr>
        <p:spPr>
          <a:xfrm>
            <a:off x="-13368" y="6555715"/>
            <a:ext cx="1112400" cy="300831"/>
          </a:xfrm>
          <a:prstGeom prst="rect">
            <a:avLst/>
          </a:prstGeom>
        </p:spPr>
        <p:txBody>
          <a:bodyPr vert="horz" anchor="ctr"/>
          <a:lstStyle>
            <a:lvl1pPr algn="l">
              <a:defRPr lang="mr-IN" smtClean="0">
                <a:solidFill>
                  <a:schemeClr val="tx2">
                    <a:lumMod val="50000"/>
                  </a:schemeClr>
                </a:solidFill>
              </a:defRPr>
            </a:lvl1pPr>
          </a:lstStyle>
          <a:p>
            <a:pPr eaLnBrk="1" hangingPunct="1"/>
            <a:r>
              <a:rPr lang="mr-IN" smtClean="0"/>
              <a:t>21/06/2017</a:t>
            </a:r>
            <a:endParaRPr lang="mr-IN"/>
          </a:p>
        </p:txBody>
      </p:sp>
      <p:sp>
        <p:nvSpPr>
          <p:cNvPr id="13" name="Segnaposto piè di pagina 2"/>
          <p:cNvSpPr>
            <a:spLocks noGrp="1"/>
          </p:cNvSpPr>
          <p:nvPr>
            <p:ph type="ftr" sz="quarter" idx="3"/>
          </p:nvPr>
        </p:nvSpPr>
        <p:spPr>
          <a:xfrm>
            <a:off x="1237075" y="6556634"/>
            <a:ext cx="7128000" cy="299913"/>
          </a:xfrm>
          <a:prstGeom prst="rect">
            <a:avLst/>
          </a:prstGeom>
        </p:spPr>
        <p:txBody>
          <a:bodyPr vert="horz" anchor="ctr"/>
          <a:lstStyle>
            <a:lvl1pPr algn="ctr" eaLnBrk="1" latinLnBrk="0" hangingPunct="1">
              <a:defRPr kumimoji="0" sz="900" b="1">
                <a:solidFill>
                  <a:schemeClr val="tx2">
                    <a:lumMod val="50000"/>
                  </a:schemeClr>
                </a:solidFill>
              </a:defRPr>
            </a:lvl1pPr>
          </a:lstStyle>
          <a:p>
            <a:r>
              <a:rPr lang="es-CL" smtClean="0">
                <a:latin typeface="Century Gothic"/>
              </a:rPr>
              <a:t>Weak Interactions and Neutrinos (WIN2017)          -       University of California, Irvine, USA       -       Antonio Capone</a:t>
            </a:r>
            <a:endParaRPr lang="es-CL">
              <a:latin typeface="Century Gothic"/>
            </a:endParaRPr>
          </a:p>
        </p:txBody>
      </p:sp>
      <p:sp>
        <p:nvSpPr>
          <p:cNvPr id="14" name="Segnaposto numero diapositiva 22"/>
          <p:cNvSpPr>
            <a:spLocks noGrp="1"/>
          </p:cNvSpPr>
          <p:nvPr>
            <p:ph type="sldNum" sz="quarter" idx="4"/>
          </p:nvPr>
        </p:nvSpPr>
        <p:spPr>
          <a:xfrm>
            <a:off x="8695000" y="6555715"/>
            <a:ext cx="432000" cy="300831"/>
          </a:xfrm>
          <a:prstGeom prst="rect">
            <a:avLst/>
          </a:prstGeom>
        </p:spPr>
        <p:txBody>
          <a:bodyPr vert="horz" anchor="ctr"/>
          <a:lstStyle>
            <a:lvl1pPr algn="r" eaLnBrk="1" latinLnBrk="0" hangingPunct="1">
              <a:defRPr kumimoji="0" sz="900" b="1">
                <a:solidFill>
                  <a:schemeClr val="tx2">
                    <a:lumMod val="50000"/>
                  </a:schemeClr>
                </a:solidFill>
              </a:defRPr>
            </a:lvl1pPr>
          </a:lstStyle>
          <a:p>
            <a:fld id="{0B27B36E-1789-44FF-B677-F03270DE854B}" type="slidenum">
              <a:rPr lang="es-CL" smtClean="0">
                <a:latin typeface="Century Gothic"/>
              </a:rPr>
              <a:pPr/>
              <a:t>‹n.›</a:t>
            </a:fld>
            <a:endParaRPr lang="es-C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3572" y="15255"/>
            <a:ext cx="9070428" cy="639668"/>
          </a:xfrm>
        </p:spPr>
        <p:txBody>
          <a:bodyPr>
            <a:normAutofit/>
          </a:bodyPr>
          <a:lstStyle>
            <a:lvl1pPr algn="ctr">
              <a:defRPr sz="2800"/>
            </a:lvl1pPr>
          </a:lstStyle>
          <a:p>
            <a:r>
              <a:rPr kumimoji="0" lang="it-IT" smtClean="0"/>
              <a:t>Fare clic per modificare lo stile del titolo</a:t>
            </a:r>
            <a:endParaRPr kumimoji="0" lang="en-US"/>
          </a:p>
        </p:txBody>
      </p:sp>
      <p:sp>
        <p:nvSpPr>
          <p:cNvPr id="3" name="Segnaposto contenuto 2"/>
          <p:cNvSpPr>
            <a:spLocks noGrp="1"/>
          </p:cNvSpPr>
          <p:nvPr>
            <p:ph idx="1"/>
          </p:nvPr>
        </p:nvSpPr>
        <p:spPr>
          <a:xfrm>
            <a:off x="73572" y="654923"/>
            <a:ext cx="9070428" cy="5656024"/>
          </a:xfrm>
        </p:spPr>
        <p:txBody>
          <a:bodyPr>
            <a:normAutofit/>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13"/>
          <p:cNvSpPr>
            <a:spLocks noGrp="1"/>
          </p:cNvSpPr>
          <p:nvPr>
            <p:ph type="dt" sz="half" idx="2"/>
          </p:nvPr>
        </p:nvSpPr>
        <p:spPr>
          <a:xfrm>
            <a:off x="-13368" y="6555715"/>
            <a:ext cx="1112400" cy="300831"/>
          </a:xfrm>
          <a:prstGeom prst="rect">
            <a:avLst/>
          </a:prstGeom>
        </p:spPr>
        <p:txBody>
          <a:bodyPr vert="horz" anchor="ctr"/>
          <a:lstStyle>
            <a:lvl1pPr>
              <a:defRPr lang="mr-IN" smtClean="0">
                <a:solidFill>
                  <a:schemeClr val="tx2">
                    <a:lumMod val="50000"/>
                  </a:schemeClr>
                </a:solidFill>
              </a:defRPr>
            </a:lvl1pPr>
          </a:lstStyle>
          <a:p>
            <a:pPr algn="ctr" eaLnBrk="1" hangingPunct="1"/>
            <a:r>
              <a:rPr lang="mr-IN" smtClean="0"/>
              <a:t>21/06/2017</a:t>
            </a:r>
            <a:endParaRPr lang="mr-IN"/>
          </a:p>
        </p:txBody>
      </p:sp>
      <p:sp>
        <p:nvSpPr>
          <p:cNvPr id="11" name="Segnaposto piè di pagina 2"/>
          <p:cNvSpPr>
            <a:spLocks noGrp="1"/>
          </p:cNvSpPr>
          <p:nvPr>
            <p:ph type="ftr" sz="quarter" idx="3"/>
          </p:nvPr>
        </p:nvSpPr>
        <p:spPr>
          <a:xfrm>
            <a:off x="1166230" y="6556634"/>
            <a:ext cx="7138800" cy="299913"/>
          </a:xfrm>
          <a:prstGeom prst="rect">
            <a:avLst/>
          </a:prstGeom>
        </p:spPr>
        <p:txBody>
          <a:bodyPr vert="horz" anchor="ctr"/>
          <a:lstStyle>
            <a:lvl1pPr algn="ctr" eaLnBrk="1" latinLnBrk="0" hangingPunct="1">
              <a:defRPr kumimoji="0" sz="900" b="1">
                <a:solidFill>
                  <a:schemeClr val="tx2">
                    <a:lumMod val="50000"/>
                  </a:schemeClr>
                </a:solidFill>
              </a:defRPr>
            </a:lvl1pPr>
          </a:lstStyle>
          <a:p>
            <a:r>
              <a:rPr lang="es-CL" smtClean="0">
                <a:latin typeface="Century Gothic"/>
              </a:rPr>
              <a:t>Weak Interactions and Neutrinos (WIN2017)          -       University of California, Irvine, USA       -       Antonio Capone</a:t>
            </a:r>
            <a:endParaRPr lang="es-CL">
              <a:latin typeface="Century Gothic"/>
            </a:endParaRPr>
          </a:p>
        </p:txBody>
      </p:sp>
      <p:sp>
        <p:nvSpPr>
          <p:cNvPr id="12" name="Segnaposto numero diapositiva 22"/>
          <p:cNvSpPr>
            <a:spLocks noGrp="1"/>
          </p:cNvSpPr>
          <p:nvPr>
            <p:ph type="sldNum" sz="quarter" idx="4"/>
          </p:nvPr>
        </p:nvSpPr>
        <p:spPr>
          <a:xfrm>
            <a:off x="8745800" y="6555715"/>
            <a:ext cx="388800" cy="300831"/>
          </a:xfrm>
          <a:prstGeom prst="rect">
            <a:avLst/>
          </a:prstGeom>
        </p:spPr>
        <p:txBody>
          <a:bodyPr vert="horz" anchor="ctr"/>
          <a:lstStyle>
            <a:lvl1pPr algn="r" eaLnBrk="1" latinLnBrk="0" hangingPunct="1">
              <a:defRPr kumimoji="0" sz="900" b="1">
                <a:solidFill>
                  <a:schemeClr val="tx2">
                    <a:lumMod val="50000"/>
                  </a:schemeClr>
                </a:solidFill>
              </a:defRPr>
            </a:lvl1pPr>
          </a:lstStyle>
          <a:p>
            <a:fld id="{0B27B36E-1789-44FF-B677-F03270DE854B}" type="slidenum">
              <a:rPr lang="es-CL" smtClean="0">
                <a:latin typeface="Century Gothic"/>
              </a:rPr>
              <a:pPr/>
              <a:t>‹n.›</a:t>
            </a:fld>
            <a:endParaRPr lang="es-C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marL="0" algn="l">
              <a:defRPr/>
            </a:lvl1p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722439"/>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722439"/>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Date Placeholder 2"/>
          <p:cNvSpPr>
            <a:spLocks noGrp="1"/>
          </p:cNvSpPr>
          <p:nvPr>
            <p:ph type="dt" sz="half" idx="12"/>
          </p:nvPr>
        </p:nvSpPr>
        <p:spPr>
          <a:xfrm>
            <a:off x="-13368" y="6555715"/>
            <a:ext cx="1112400" cy="300831"/>
          </a:xfrm>
        </p:spPr>
        <p:txBody>
          <a:bodyPr/>
          <a:lstStyle>
            <a:lvl1pPr>
              <a:defRPr>
                <a:solidFill>
                  <a:schemeClr val="tx2">
                    <a:lumMod val="50000"/>
                  </a:schemeClr>
                </a:solidFill>
              </a:defRPr>
            </a:lvl1pPr>
          </a:lstStyle>
          <a:p>
            <a:r>
              <a:rPr lang="mr-IN" smtClean="0"/>
              <a:t>21/06/2017</a:t>
            </a:r>
            <a:endParaRPr lang="mr-IN"/>
          </a:p>
        </p:txBody>
      </p:sp>
      <p:sp>
        <p:nvSpPr>
          <p:cNvPr id="15" name="Footer Placeholder 11"/>
          <p:cNvSpPr>
            <a:spLocks noGrp="1"/>
          </p:cNvSpPr>
          <p:nvPr>
            <p:ph type="ftr" sz="quarter" idx="10"/>
          </p:nvPr>
        </p:nvSpPr>
        <p:spPr>
          <a:xfrm>
            <a:off x="1199319" y="6556634"/>
            <a:ext cx="7138800" cy="299913"/>
          </a:xfrm>
        </p:spPr>
        <p:txBody>
          <a:bodyPr/>
          <a:lstStyle>
            <a:lvl1pPr>
              <a:defRPr>
                <a:solidFill>
                  <a:schemeClr val="tx2">
                    <a:lumMod val="50000"/>
                  </a:schemeClr>
                </a:solidFill>
              </a:defRPr>
            </a:lvl1pPr>
          </a:lstStyle>
          <a:p>
            <a:r>
              <a:rPr lang="it-IT" smtClean="0">
                <a:latin typeface="Century Gothic"/>
              </a:rPr>
              <a:t>Weak Interactions and Neutrinos (WIN2017)          -       University of California, Irvine, USA       -       Antonio Capone</a:t>
            </a:r>
            <a:endParaRPr lang="it-IT">
              <a:latin typeface="Century Gothic"/>
            </a:endParaRPr>
          </a:p>
        </p:txBody>
      </p:sp>
      <p:sp>
        <p:nvSpPr>
          <p:cNvPr id="16" name="Slide Number Placeholder 14"/>
          <p:cNvSpPr>
            <a:spLocks noGrp="1"/>
          </p:cNvSpPr>
          <p:nvPr>
            <p:ph type="sldNum" sz="quarter" idx="11"/>
          </p:nvPr>
        </p:nvSpPr>
        <p:spPr>
          <a:xfrm>
            <a:off x="8711932" y="6555715"/>
            <a:ext cx="432000" cy="300831"/>
          </a:xfrm>
        </p:spPr>
        <p:txBody>
          <a:bodyPr/>
          <a:lstStyle>
            <a:lvl1pPr>
              <a:defRPr>
                <a:solidFill>
                  <a:schemeClr val="tx2">
                    <a:lumMod val="50000"/>
                  </a:schemeClr>
                </a:solidFill>
              </a:defRPr>
            </a:lvl1pPr>
          </a:lstStyle>
          <a:p>
            <a:fld id="{9C39E398-1074-3A49-8DE2-FBFC5B63131B}" type="slidenum">
              <a:rPr lang="it-IT" smtClean="0">
                <a:latin typeface="Century Gothic"/>
              </a:rPr>
              <a:pPr/>
              <a:t>‹n.›</a:t>
            </a:fld>
            <a:endParaRPr lang="it-IT">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6" name="Date Placeholder 2"/>
          <p:cNvSpPr>
            <a:spLocks noGrp="1"/>
          </p:cNvSpPr>
          <p:nvPr>
            <p:ph type="dt" sz="half" idx="12"/>
          </p:nvPr>
        </p:nvSpPr>
        <p:spPr>
          <a:xfrm>
            <a:off x="-13368" y="6555715"/>
            <a:ext cx="1112400" cy="300831"/>
          </a:xfrm>
        </p:spPr>
        <p:txBody>
          <a:bodyPr/>
          <a:lstStyle>
            <a:lvl1pPr>
              <a:defRPr>
                <a:solidFill>
                  <a:schemeClr val="tx2">
                    <a:lumMod val="50000"/>
                  </a:schemeClr>
                </a:solidFill>
              </a:defRPr>
            </a:lvl1pPr>
          </a:lstStyle>
          <a:p>
            <a:r>
              <a:rPr lang="mr-IN" smtClean="0"/>
              <a:t>21/06/2017</a:t>
            </a:r>
            <a:endParaRPr lang="mr-IN"/>
          </a:p>
        </p:txBody>
      </p:sp>
      <p:sp>
        <p:nvSpPr>
          <p:cNvPr id="17" name="Footer Placeholder 11"/>
          <p:cNvSpPr>
            <a:spLocks noGrp="1"/>
          </p:cNvSpPr>
          <p:nvPr>
            <p:ph type="ftr" sz="quarter" idx="10"/>
          </p:nvPr>
        </p:nvSpPr>
        <p:spPr>
          <a:xfrm>
            <a:off x="1230849" y="6556634"/>
            <a:ext cx="7138800" cy="299913"/>
          </a:xfrm>
        </p:spPr>
        <p:txBody>
          <a:bodyPr/>
          <a:lstStyle>
            <a:lvl1pPr>
              <a:defRPr>
                <a:solidFill>
                  <a:schemeClr val="tx2">
                    <a:lumMod val="50000"/>
                  </a:schemeClr>
                </a:solidFill>
              </a:defRPr>
            </a:lvl1pPr>
          </a:lstStyle>
          <a:p>
            <a:r>
              <a:rPr lang="it-IT" smtClean="0">
                <a:latin typeface="Century Gothic"/>
              </a:rPr>
              <a:t>Weak Interactions and Neutrinos (WIN2017)          -       University of California, Irvine, USA       -       Antonio Capone</a:t>
            </a:r>
            <a:endParaRPr lang="it-IT">
              <a:latin typeface="Century Gothic"/>
            </a:endParaRPr>
          </a:p>
        </p:txBody>
      </p:sp>
      <p:sp>
        <p:nvSpPr>
          <p:cNvPr id="18" name="Slide Number Placeholder 14"/>
          <p:cNvSpPr>
            <a:spLocks noGrp="1"/>
          </p:cNvSpPr>
          <p:nvPr>
            <p:ph type="sldNum" sz="quarter" idx="11"/>
          </p:nvPr>
        </p:nvSpPr>
        <p:spPr>
          <a:xfrm>
            <a:off x="8699232" y="6555715"/>
            <a:ext cx="432000" cy="300831"/>
          </a:xfrm>
        </p:spPr>
        <p:txBody>
          <a:bodyPr/>
          <a:lstStyle>
            <a:lvl1pPr>
              <a:defRPr>
                <a:solidFill>
                  <a:schemeClr val="tx2">
                    <a:lumMod val="50000"/>
                  </a:schemeClr>
                </a:solidFill>
              </a:defRPr>
            </a:lvl1pPr>
          </a:lstStyle>
          <a:p>
            <a:fld id="{9C39E398-1074-3A49-8DE2-FBFC5B63131B}" type="slidenum">
              <a:rPr lang="it-IT" smtClean="0">
                <a:latin typeface="Century Gothic"/>
              </a:rPr>
              <a:pPr/>
              <a:t>‹n.›</a:t>
            </a:fld>
            <a:endParaRPr lang="it-IT">
              <a:latin typeface="Century Gothic"/>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0"/>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a:xfrm>
            <a:off x="-13368" y="6555715"/>
            <a:ext cx="1112400" cy="300831"/>
          </a:xfrm>
        </p:spPr>
        <p:txBody>
          <a:bodyPr/>
          <a:lstStyle>
            <a:lvl1pPr>
              <a:defRPr>
                <a:solidFill>
                  <a:schemeClr val="tx2">
                    <a:lumMod val="50000"/>
                  </a:schemeClr>
                </a:solidFill>
              </a:defRPr>
            </a:lvl1pPr>
          </a:lstStyle>
          <a:p>
            <a:r>
              <a:rPr lang="mr-IN" smtClean="0"/>
              <a:t>21/06/2017</a:t>
            </a:r>
            <a:endParaRPr lang="mr-IN"/>
          </a:p>
        </p:txBody>
      </p:sp>
      <p:sp>
        <p:nvSpPr>
          <p:cNvPr id="4" name="Segnaposto piè di pagina 3"/>
          <p:cNvSpPr>
            <a:spLocks noGrp="1"/>
          </p:cNvSpPr>
          <p:nvPr>
            <p:ph type="ftr" sz="quarter" idx="11"/>
          </p:nvPr>
        </p:nvSpPr>
        <p:spPr>
          <a:xfrm>
            <a:off x="1230849" y="6556634"/>
            <a:ext cx="7138800" cy="299913"/>
          </a:xfrm>
        </p:spPr>
        <p:txBody>
          <a:bodyPr/>
          <a:lstStyle>
            <a:lvl1pPr>
              <a:defRPr>
                <a:solidFill>
                  <a:schemeClr val="tx2">
                    <a:lumMod val="50000"/>
                  </a:schemeClr>
                </a:solidFill>
              </a:defRPr>
            </a:lvl1pPr>
          </a:lstStyle>
          <a:p>
            <a:r>
              <a:rPr lang="es-CL" smtClean="0">
                <a:latin typeface="Century Gothic"/>
              </a:rPr>
              <a:t>Weak Interactions and Neutrinos (WIN2017)          -       University of California, Irvine, USA       -       Antonio Capone</a:t>
            </a:r>
            <a:endParaRPr lang="es-CL">
              <a:latin typeface="Century Gothic"/>
            </a:endParaRPr>
          </a:p>
        </p:txBody>
      </p:sp>
      <p:sp>
        <p:nvSpPr>
          <p:cNvPr id="5" name="Segnaposto numero diapositiva 4"/>
          <p:cNvSpPr>
            <a:spLocks noGrp="1"/>
          </p:cNvSpPr>
          <p:nvPr>
            <p:ph type="sldNum" sz="quarter" idx="12"/>
          </p:nvPr>
        </p:nvSpPr>
        <p:spPr>
          <a:xfrm>
            <a:off x="8699232" y="6555715"/>
            <a:ext cx="432000" cy="300831"/>
          </a:xfrm>
        </p:spPr>
        <p:txBody>
          <a:bodyPr/>
          <a:lstStyle>
            <a:lvl1pPr>
              <a:defRPr>
                <a:solidFill>
                  <a:schemeClr val="tx2">
                    <a:lumMod val="50000"/>
                  </a:schemeClr>
                </a:solidFill>
              </a:defRPr>
            </a:lvl1pPr>
          </a:lstStyle>
          <a:p>
            <a:fld id="{0B27B36E-1789-44FF-B677-F03270DE854B}" type="slidenum">
              <a:rPr lang="es-CL" smtClean="0">
                <a:latin typeface="Century Gothic"/>
              </a:rPr>
              <a:pPr/>
              <a:t>‹n.›</a:t>
            </a:fld>
            <a:endParaRPr lang="es-C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11" name="Date Placeholder 2"/>
          <p:cNvSpPr>
            <a:spLocks noGrp="1"/>
          </p:cNvSpPr>
          <p:nvPr>
            <p:ph type="dt" sz="half" idx="12"/>
          </p:nvPr>
        </p:nvSpPr>
        <p:spPr>
          <a:xfrm>
            <a:off x="-13368" y="6534695"/>
            <a:ext cx="1112400" cy="300831"/>
          </a:xfrm>
        </p:spPr>
        <p:txBody>
          <a:bodyPr/>
          <a:lstStyle/>
          <a:p>
            <a:r>
              <a:rPr lang="it-IT" smtClean="0"/>
              <a:t>21/06/2017</a:t>
            </a:r>
            <a:endParaRPr/>
          </a:p>
        </p:txBody>
      </p:sp>
      <p:sp>
        <p:nvSpPr>
          <p:cNvPr id="12" name="Footer Placeholder 11"/>
          <p:cNvSpPr>
            <a:spLocks noGrp="1"/>
          </p:cNvSpPr>
          <p:nvPr>
            <p:ph type="ftr" sz="quarter" idx="10"/>
          </p:nvPr>
        </p:nvSpPr>
        <p:spPr>
          <a:xfrm>
            <a:off x="1073199" y="6535614"/>
            <a:ext cx="7138800" cy="299913"/>
          </a:xfrm>
        </p:spPr>
        <p:txBody>
          <a:bodyPr/>
          <a:lstStyle/>
          <a:p>
            <a:r>
              <a:rPr lang="it-IT" smtClean="0">
                <a:solidFill>
                  <a:prstClr val="white"/>
                </a:solidFill>
                <a:latin typeface="Century Gothic"/>
              </a:rPr>
              <a:t>Weak Interactions and Neutrinos (WIN2017)          -       University of California, Irvine, USA       -       Antonio Capone</a:t>
            </a:r>
            <a:endParaRPr lang="it-IT">
              <a:solidFill>
                <a:prstClr val="white"/>
              </a:solidFill>
              <a:latin typeface="Century Gothic"/>
            </a:endParaRPr>
          </a:p>
        </p:txBody>
      </p:sp>
      <p:sp>
        <p:nvSpPr>
          <p:cNvPr id="13" name="Slide Number Placeholder 14"/>
          <p:cNvSpPr>
            <a:spLocks noGrp="1"/>
          </p:cNvSpPr>
          <p:nvPr>
            <p:ph type="sldNum" sz="quarter" idx="11"/>
          </p:nvPr>
        </p:nvSpPr>
        <p:spPr>
          <a:xfrm>
            <a:off x="8699232" y="6534695"/>
            <a:ext cx="432000" cy="300831"/>
          </a:xfrm>
        </p:spPr>
        <p:txBody>
          <a:bodyPr/>
          <a:lstStyle/>
          <a:p>
            <a:fld id="{9C39E398-1074-3A49-8DE2-FBFC5B63131B}" type="slidenum">
              <a:rPr lang="it-IT">
                <a:latin typeface="Century Gothic"/>
              </a:rPr>
              <a:pPr/>
              <a:t>‹n.›</a:t>
            </a:fld>
            <a:endParaRPr lang="it-IT">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lvl1pPr>
              <a:defRPr>
                <a:solidFill>
                  <a:srgbClr val="FFFFFF"/>
                </a:solidFill>
              </a:defRPr>
            </a:lvl1pPr>
          </a:lstStyle>
          <a:p>
            <a:r>
              <a:rPr lang="it-IT" smtClean="0"/>
              <a:t>21/06/2017</a:t>
            </a:r>
            <a:endParaRPr/>
          </a:p>
        </p:txBody>
      </p:sp>
      <p:sp>
        <p:nvSpPr>
          <p:cNvPr id="5" name="Segnaposto piè di pagina 4"/>
          <p:cNvSpPr>
            <a:spLocks noGrp="1"/>
          </p:cNvSpPr>
          <p:nvPr>
            <p:ph type="ftr" sz="quarter" idx="11"/>
          </p:nvPr>
        </p:nvSpPr>
        <p:spPr/>
        <p:txBody>
          <a:bodyPr/>
          <a:lstStyle>
            <a:lvl1pPr>
              <a:defRPr>
                <a:solidFill>
                  <a:srgbClr val="FFFFFF"/>
                </a:solidFill>
              </a:defRPr>
            </a:lvl1pPr>
          </a:lstStyle>
          <a:p>
            <a:r>
              <a:rPr lang="es-CL" smtClean="0">
                <a:latin typeface="Century Gothic"/>
              </a:rPr>
              <a:t>Weak Interactions and Neutrinos (WIN2017)          -       University of California, Irvine, USA       -       Antonio Capone</a:t>
            </a:r>
            <a:endParaRPr lang="es-CL">
              <a:latin typeface="Century Gothic"/>
            </a:endParaRPr>
          </a:p>
        </p:txBody>
      </p:sp>
      <p:sp>
        <p:nvSpPr>
          <p:cNvPr id="6" name="Segnaposto numero diapositiva 5"/>
          <p:cNvSpPr>
            <a:spLocks noGrp="1"/>
          </p:cNvSpPr>
          <p:nvPr>
            <p:ph type="sldNum" sz="quarter" idx="12"/>
          </p:nvPr>
        </p:nvSpPr>
        <p:spPr/>
        <p:txBody>
          <a:bodyPr/>
          <a:lstStyle>
            <a:lvl1pPr>
              <a:defRPr>
                <a:solidFill>
                  <a:srgbClr val="FFFFFF"/>
                </a:solidFill>
              </a:defRPr>
            </a:lvl1pPr>
          </a:lstStyle>
          <a:p>
            <a:fld id="{0B27B36E-1789-44FF-B677-F03270DE854B}" type="slidenum">
              <a:rPr lang="es-CL" smtClean="0">
                <a:latin typeface="Century Gothic"/>
              </a:rPr>
              <a:pPr/>
              <a:t>‹n.›</a:t>
            </a:fld>
            <a:endParaRPr lang="es-C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1800" y="381000"/>
            <a:ext cx="1905000" cy="5486400"/>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381000"/>
            <a:ext cx="6248400" cy="5486400"/>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lvl1pPr>
              <a:defRPr>
                <a:solidFill>
                  <a:srgbClr val="FFFFFF"/>
                </a:solidFill>
              </a:defRPr>
            </a:lvl1pPr>
          </a:lstStyle>
          <a:p>
            <a:r>
              <a:rPr lang="it-IT" smtClean="0"/>
              <a:t>21/06/2017</a:t>
            </a:r>
            <a:endParaRPr/>
          </a:p>
        </p:txBody>
      </p:sp>
      <p:sp>
        <p:nvSpPr>
          <p:cNvPr id="5" name="Segnaposto piè di pagina 4"/>
          <p:cNvSpPr>
            <a:spLocks noGrp="1"/>
          </p:cNvSpPr>
          <p:nvPr>
            <p:ph type="ftr" sz="quarter" idx="11"/>
          </p:nvPr>
        </p:nvSpPr>
        <p:spPr/>
        <p:txBody>
          <a:bodyPr/>
          <a:lstStyle>
            <a:lvl1pPr>
              <a:defRPr>
                <a:solidFill>
                  <a:srgbClr val="FFFFFF"/>
                </a:solidFill>
              </a:defRPr>
            </a:lvl1pPr>
          </a:lstStyle>
          <a:p>
            <a:r>
              <a:rPr lang="es-CL" smtClean="0">
                <a:latin typeface="Century Gothic"/>
              </a:rPr>
              <a:t>Weak Interactions and Neutrinos (WIN2017)          -       University of California, Irvine, USA       -       Antonio Capone</a:t>
            </a:r>
            <a:endParaRPr lang="es-CL">
              <a:latin typeface="Century Gothic"/>
            </a:endParaRPr>
          </a:p>
        </p:txBody>
      </p:sp>
      <p:sp>
        <p:nvSpPr>
          <p:cNvPr id="6" name="Segnaposto numero diapositiva 5"/>
          <p:cNvSpPr>
            <a:spLocks noGrp="1"/>
          </p:cNvSpPr>
          <p:nvPr>
            <p:ph type="sldNum" sz="quarter" idx="12"/>
          </p:nvPr>
        </p:nvSpPr>
        <p:spPr/>
        <p:txBody>
          <a:bodyPr/>
          <a:lstStyle>
            <a:lvl1pPr>
              <a:defRPr>
                <a:solidFill>
                  <a:srgbClr val="FFFFFF"/>
                </a:solidFill>
              </a:defRPr>
            </a:lvl1pPr>
          </a:lstStyle>
          <a:p>
            <a:fld id="{0B27B36E-1789-44FF-B677-F03270DE854B}" type="slidenum">
              <a:rPr lang="es-CL" smtClean="0">
                <a:latin typeface="Century Gothic"/>
              </a:rPr>
              <a:pPr/>
              <a:t>‹n.›</a:t>
            </a:fld>
            <a:endParaRPr lang="es-C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FDF3"/>
            </a:gs>
            <a:gs pos="60000">
              <a:srgbClr val="FDFAFB"/>
            </a:gs>
            <a:gs pos="100000">
              <a:schemeClr val="accent5">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11" name="Triangolo rettangolo 10"/>
          <p:cNvSpPr/>
          <p:nvPr/>
        </p:nvSpPr>
        <p:spPr>
          <a:xfrm>
            <a:off x="7034" y="14070"/>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b="0">
              <a:solidFill>
                <a:prstClr val="white"/>
              </a:solidFill>
              <a:latin typeface="Century Gothic"/>
            </a:endParaRPr>
          </a:p>
        </p:txBody>
      </p:sp>
      <p:sp>
        <p:nvSpPr>
          <p:cNvPr id="22" name="Segnaposto titolo 21"/>
          <p:cNvSpPr>
            <a:spLocks noGrp="1"/>
          </p:cNvSpPr>
          <p:nvPr>
            <p:ph type="title"/>
          </p:nvPr>
        </p:nvSpPr>
        <p:spPr>
          <a:xfrm>
            <a:off x="457200" y="267494"/>
            <a:ext cx="8229600" cy="1399032"/>
          </a:xfrm>
          <a:prstGeom prst="rect">
            <a:avLst/>
          </a:prstGeom>
        </p:spPr>
        <p:txBody>
          <a:bodyPr vert="horz" anchor="ctr">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13368" y="6534695"/>
            <a:ext cx="1112400" cy="300831"/>
          </a:xfrm>
          <a:prstGeom prst="rect">
            <a:avLst/>
          </a:prstGeom>
        </p:spPr>
        <p:txBody>
          <a:bodyPr vert="horz" anchor="ctr"/>
          <a:lstStyle>
            <a:lvl1pPr>
              <a:defRPr kumimoji="0" lang="en-US" sz="900" b="1" smtClean="0">
                <a:solidFill>
                  <a:srgbClr val="FFFFFF"/>
                </a:solidFill>
                <a:latin typeface="Century Gothic"/>
              </a:defRPr>
            </a:lvl1pPr>
          </a:lstStyle>
          <a:p>
            <a:pPr eaLnBrk="1" fontAlgn="auto" hangingPunct="1">
              <a:spcBef>
                <a:spcPts val="0"/>
              </a:spcBef>
              <a:spcAft>
                <a:spcPts val="0"/>
              </a:spcAft>
            </a:pPr>
            <a:r>
              <a:rPr lang="it-IT" smtClean="0">
                <a:ea typeface="+mn-ea"/>
                <a:cs typeface="+mn-cs"/>
              </a:rPr>
              <a:t>21/06/2017</a:t>
            </a:r>
            <a:endParaRPr>
              <a:ea typeface="+mn-ea"/>
              <a:cs typeface="+mn-cs"/>
            </a:endParaRPr>
          </a:p>
        </p:txBody>
      </p:sp>
      <p:sp>
        <p:nvSpPr>
          <p:cNvPr id="3" name="Segnaposto piè di pagina 2"/>
          <p:cNvSpPr>
            <a:spLocks noGrp="1"/>
          </p:cNvSpPr>
          <p:nvPr>
            <p:ph type="ftr" sz="quarter" idx="3"/>
          </p:nvPr>
        </p:nvSpPr>
        <p:spPr>
          <a:xfrm>
            <a:off x="1073199" y="6535614"/>
            <a:ext cx="7138800" cy="299913"/>
          </a:xfrm>
          <a:prstGeom prst="rect">
            <a:avLst/>
          </a:prstGeom>
        </p:spPr>
        <p:txBody>
          <a:bodyPr vert="horz" anchor="ctr"/>
          <a:lstStyle>
            <a:lvl1pPr algn="ctr" eaLnBrk="1" latinLnBrk="0" hangingPunct="1">
              <a:defRPr kumimoji="0" sz="900" b="1">
                <a:solidFill>
                  <a:srgbClr val="FFFFFF"/>
                </a:solidFill>
              </a:defRPr>
            </a:lvl1pPr>
          </a:lstStyle>
          <a:p>
            <a:r>
              <a:rPr lang="es-CL" smtClean="0">
                <a:latin typeface="Century Gothic"/>
                <a:ea typeface="+mn-ea"/>
                <a:cs typeface="+mn-cs"/>
              </a:rPr>
              <a:t>Weak Interactions and Neutrinos (WIN2017)          -       University of California, Irvine, USA       -       Antonio Capone</a:t>
            </a:r>
            <a:endParaRPr lang="es-CL">
              <a:latin typeface="Century Gothic"/>
              <a:ea typeface="+mn-ea"/>
              <a:cs typeface="+mn-cs"/>
            </a:endParaRPr>
          </a:p>
        </p:txBody>
      </p:sp>
      <p:sp>
        <p:nvSpPr>
          <p:cNvPr id="23" name="Segnaposto numero diapositiva 22"/>
          <p:cNvSpPr>
            <a:spLocks noGrp="1"/>
          </p:cNvSpPr>
          <p:nvPr>
            <p:ph type="sldNum" sz="quarter" idx="4"/>
          </p:nvPr>
        </p:nvSpPr>
        <p:spPr>
          <a:xfrm>
            <a:off x="8699232" y="6534695"/>
            <a:ext cx="432000" cy="300831"/>
          </a:xfrm>
          <a:prstGeom prst="rect">
            <a:avLst/>
          </a:prstGeom>
        </p:spPr>
        <p:txBody>
          <a:bodyPr vert="horz" anchor="ctr"/>
          <a:lstStyle>
            <a:lvl1pPr algn="r" eaLnBrk="1" latinLnBrk="0" hangingPunct="1">
              <a:defRPr kumimoji="0" sz="900" b="1">
                <a:solidFill>
                  <a:srgbClr val="FFFFFF"/>
                </a:solidFill>
              </a:defRPr>
            </a:lvl1pPr>
          </a:lstStyle>
          <a:p>
            <a:pPr fontAlgn="auto">
              <a:spcBef>
                <a:spcPts val="0"/>
              </a:spcBef>
              <a:spcAft>
                <a:spcPts val="0"/>
              </a:spcAft>
            </a:pPr>
            <a:fld id="{0B27B36E-1789-44FF-B677-F03270DE854B}" type="slidenum">
              <a:rPr lang="es-CL" smtClean="0">
                <a:latin typeface="Century Gothic"/>
                <a:ea typeface="+mn-ea"/>
                <a:cs typeface="+mn-cs"/>
              </a:rPr>
              <a:pPr fontAlgn="auto">
                <a:spcBef>
                  <a:spcPts val="0"/>
                </a:spcBef>
                <a:spcAft>
                  <a:spcPts val="0"/>
                </a:spcAft>
              </a:pPr>
              <a:t>‹n.›</a:t>
            </a:fld>
            <a:endParaRPr lang="es-CL">
              <a:latin typeface="Century Gothic"/>
              <a:ea typeface="+mn-ea"/>
              <a:cs typeface="+mn-cs"/>
            </a:endParaRPr>
          </a:p>
        </p:txBody>
      </p:sp>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hdr="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ci.edu/" TargetMode="Externa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340.png"/><Relationship Id="rId5" Type="http://schemas.openxmlformats.org/officeDocument/2006/relationships/image" Target="../media/image370.png"/><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0.png"/><Relationship Id="rId3" Type="http://schemas.openxmlformats.org/officeDocument/2006/relationships/image" Target="../media/image390.png"/></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jpeg"/><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9.png"/><Relationship Id="rId8" Type="http://schemas.openxmlformats.org/officeDocument/2006/relationships/image" Target="../media/image500.png"/><Relationship Id="rId1" Type="http://schemas.openxmlformats.org/officeDocument/2006/relationships/slideLayout" Target="../slideLayouts/slideLayout2.xml"/><Relationship Id="rId2" Type="http://schemas.openxmlformats.org/officeDocument/2006/relationships/image" Target="../media/image440.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4.emf"/><Relationship Id="rId5" Type="http://schemas.openxmlformats.org/officeDocument/2006/relationships/image" Target="../media/image540.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 Id="rId3" Type="http://schemas.openxmlformats.org/officeDocument/2006/relationships/image" Target="../media/image72.emf"/></Relationships>
</file>

<file path=ppt/slides/_rels/slide33.xml.rels><?xml version="1.0" encoding="UTF-8" standalone="yes"?>
<Relationships xmlns="http://schemas.openxmlformats.org/package/2006/relationships"><Relationship Id="rId3" Type="http://schemas.openxmlformats.org/officeDocument/2006/relationships/image" Target="../media/image74.tiff"/><Relationship Id="rId4" Type="http://schemas.openxmlformats.org/officeDocument/2006/relationships/image" Target="../media/image75.tiff"/><Relationship Id="rId5" Type="http://schemas.openxmlformats.org/officeDocument/2006/relationships/image" Target="../media/image76.tiff"/><Relationship Id="rId6" Type="http://schemas.openxmlformats.org/officeDocument/2006/relationships/image" Target="../media/image77.tiff"/><Relationship Id="rId1" Type="http://schemas.openxmlformats.org/officeDocument/2006/relationships/slideLayout" Target="../slideLayouts/slideLayout2.xml"/><Relationship Id="rId2" Type="http://schemas.openxmlformats.org/officeDocument/2006/relationships/image" Target="../media/image7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oleObject" Target="../embeddings/oleObject1.bin"/><Relationship Id="rId7" Type="http://schemas.openxmlformats.org/officeDocument/2006/relationships/image" Target="../media/image8.emf"/><Relationship Id="rId8" Type="http://schemas.openxmlformats.org/officeDocument/2006/relationships/image" Target="../media/image12.jpeg"/><Relationship Id="rId9" Type="http://schemas.openxmlformats.org/officeDocument/2006/relationships/oleObject" Target="../embeddings/oleObject2.bin"/><Relationship Id="rId10"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png"/><Relationship Id="rId6" Type="http://schemas.openxmlformats.org/officeDocument/2006/relationships/image" Target="../media/image19.tiff"/><Relationship Id="rId7"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oleObject" Target="../embeddings/oleObject3.bin"/><Relationship Id="rId9" Type="http://schemas.openxmlformats.org/officeDocument/2006/relationships/image" Target="../media/image21.emf"/><Relationship Id="rId10"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8.emf"/><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508876" y="793970"/>
            <a:ext cx="8152524" cy="1823106"/>
          </a:xfrm>
        </p:spPr>
        <p:txBody>
          <a:bodyPr>
            <a:normAutofit fontScale="90000"/>
          </a:bodyPr>
          <a:lstStyle/>
          <a:p>
            <a:pPr algn="ctr" eaLnBrk="1" hangingPunct="1">
              <a:defRPr/>
            </a:pPr>
            <a:r>
              <a:rPr lang="en-GB" sz="4600" dirty="0">
                <a:solidFill>
                  <a:srgbClr val="000099"/>
                </a:solidFill>
                <a:latin typeface="Tahoma" charset="0"/>
                <a:ea typeface="ＭＳ Ｐゴシック" charset="0"/>
                <a:cs typeface="ＭＳ Ｐゴシック" charset="0"/>
              </a:rPr>
              <a:t/>
            </a:r>
            <a:br>
              <a:rPr lang="en-GB" sz="4600" dirty="0">
                <a:solidFill>
                  <a:srgbClr val="000099"/>
                </a:solidFill>
                <a:latin typeface="Tahoma" charset="0"/>
                <a:ea typeface="ＭＳ Ｐゴシック" charset="0"/>
                <a:cs typeface="ＭＳ Ｐゴシック" charset="0"/>
              </a:rPr>
            </a:br>
            <a:r>
              <a:rPr lang="en-GB" sz="3600" dirty="0" smtClean="0"/>
              <a:t>Recent results</a:t>
            </a:r>
            <a:r>
              <a:rPr lang="en-GB" sz="3600" dirty="0"/>
              <a:t> </a:t>
            </a:r>
            <a:r>
              <a:rPr lang="en-GB" sz="3600" dirty="0" smtClean="0"/>
              <a:t>from the ANTARES </a:t>
            </a:r>
            <a:r>
              <a:rPr lang="en-GB" sz="3600" dirty="0"/>
              <a:t>High Energy Neutrino Telescope</a:t>
            </a:r>
            <a:r>
              <a:rPr lang="en-GB" sz="3600" dirty="0" smtClean="0"/>
              <a:t>.</a:t>
            </a:r>
            <a:br>
              <a:rPr lang="en-GB" sz="3600" dirty="0" smtClean="0"/>
            </a:br>
            <a:r>
              <a:rPr lang="en-GB" sz="3600" dirty="0" smtClean="0"/>
              <a:t>KM3NeT-ARCA status report.</a:t>
            </a:r>
            <a:endParaRPr lang="en-GB" sz="3300" dirty="0">
              <a:solidFill>
                <a:srgbClr val="000099"/>
              </a:solidFill>
              <a:latin typeface="Tahoma" charset="0"/>
              <a:ea typeface="ＭＳ Ｐゴシック" charset="0"/>
              <a:cs typeface="ＭＳ Ｐゴシック" charset="0"/>
            </a:endParaRPr>
          </a:p>
        </p:txBody>
      </p:sp>
      <p:sp>
        <p:nvSpPr>
          <p:cNvPr id="15364" name="Rectangle 3"/>
          <p:cNvSpPr>
            <a:spLocks noGrp="1" noChangeArrowheads="1"/>
          </p:cNvSpPr>
          <p:nvPr>
            <p:ph type="subTitle" idx="1"/>
          </p:nvPr>
        </p:nvSpPr>
        <p:spPr>
          <a:xfrm>
            <a:off x="1295400" y="4383250"/>
            <a:ext cx="6705600" cy="1981200"/>
          </a:xfrm>
        </p:spPr>
        <p:txBody>
          <a:bodyPr>
            <a:normAutofit lnSpcReduction="10000"/>
          </a:bodyPr>
          <a:lstStyle/>
          <a:p>
            <a:pPr algn="ctr" eaLnBrk="1" hangingPunct="1"/>
            <a:r>
              <a:rPr lang="en-GB" sz="1500" b="1" dirty="0">
                <a:solidFill>
                  <a:srgbClr val="000000"/>
                </a:solidFill>
                <a:latin typeface="Lucida Grande" charset="0"/>
                <a:ea typeface="ＭＳ Ｐゴシック" charset="0"/>
                <a:cs typeface="ＭＳ Ｐゴシック" charset="0"/>
              </a:rPr>
              <a:t>Antonio Capone, University "La Sapienza" and I.N.F.N. Roma, </a:t>
            </a:r>
            <a:r>
              <a:rPr lang="en-GB" sz="1500" b="1" dirty="0" smtClean="0">
                <a:solidFill>
                  <a:srgbClr val="000000"/>
                </a:solidFill>
                <a:latin typeface="Lucida Grande" charset="0"/>
                <a:ea typeface="ＭＳ Ｐゴシック" charset="0"/>
                <a:cs typeface="ＭＳ Ｐゴシック" charset="0"/>
              </a:rPr>
              <a:t>Italy</a:t>
            </a:r>
            <a:endParaRPr lang="en-GB" sz="1500" b="1" dirty="0">
              <a:solidFill>
                <a:srgbClr val="000000"/>
              </a:solidFill>
              <a:latin typeface="Lucida Grande" charset="0"/>
              <a:ea typeface="ＭＳ Ｐゴシック" charset="0"/>
              <a:cs typeface="ＭＳ Ｐゴシック" charset="0"/>
            </a:endParaRPr>
          </a:p>
          <a:p>
            <a:pPr algn="ctr" eaLnBrk="1" hangingPunct="1"/>
            <a:r>
              <a:rPr lang="en-GB" sz="1500" b="1" dirty="0">
                <a:solidFill>
                  <a:srgbClr val="000000"/>
                </a:solidFill>
                <a:latin typeface="Lucida Grande" charset="0"/>
                <a:ea typeface="ＭＳ Ｐゴシック" charset="0"/>
                <a:cs typeface="ＭＳ Ｐゴシック" charset="0"/>
              </a:rPr>
              <a:t> at </a:t>
            </a:r>
            <a:r>
              <a:rPr lang="en-GB" sz="1500" b="1" dirty="0" smtClean="0">
                <a:solidFill>
                  <a:srgbClr val="000000"/>
                </a:solidFill>
                <a:latin typeface="Lucida Grande" charset="0"/>
                <a:ea typeface="ＭＳ Ｐゴシック" charset="0"/>
                <a:cs typeface="ＭＳ Ｐゴシック" charset="0"/>
              </a:rPr>
              <a:t>the</a:t>
            </a:r>
          </a:p>
          <a:p>
            <a:pPr algn="ctr" eaLnBrk="1" hangingPunct="1"/>
            <a:endParaRPr lang="en-GB" sz="1500" b="1" dirty="0">
              <a:solidFill>
                <a:srgbClr val="000000"/>
              </a:solidFill>
              <a:latin typeface="Lucida Grande" charset="0"/>
              <a:ea typeface="ＭＳ Ｐゴシック" charset="0"/>
              <a:cs typeface="ＭＳ Ｐゴシック" charset="0"/>
            </a:endParaRPr>
          </a:p>
          <a:p>
            <a:pPr algn="ctr"/>
            <a:r>
              <a:rPr lang="en-GB" sz="1600" b="1" dirty="0">
                <a:solidFill>
                  <a:schemeClr val="tx2">
                    <a:lumMod val="50000"/>
                  </a:schemeClr>
                </a:solidFill>
              </a:rPr>
              <a:t>26th International Workshop</a:t>
            </a:r>
          </a:p>
          <a:p>
            <a:pPr algn="ctr"/>
            <a:r>
              <a:rPr lang="en-GB" sz="1600" b="1" dirty="0">
                <a:solidFill>
                  <a:schemeClr val="tx2">
                    <a:lumMod val="50000"/>
                  </a:schemeClr>
                </a:solidFill>
              </a:rPr>
              <a:t> on </a:t>
            </a:r>
          </a:p>
          <a:p>
            <a:pPr algn="ctr"/>
            <a:r>
              <a:rPr lang="en-GB" sz="1600" b="1" dirty="0">
                <a:solidFill>
                  <a:schemeClr val="tx2">
                    <a:lumMod val="50000"/>
                  </a:schemeClr>
                </a:solidFill>
              </a:rPr>
              <a:t>Weak Interactions and Neutrinos (WIN2017)</a:t>
            </a:r>
            <a:r>
              <a:rPr lang="en-GB" sz="1600" b="1" dirty="0">
                <a:solidFill>
                  <a:schemeClr val="tx2">
                    <a:lumMod val="50000"/>
                  </a:schemeClr>
                </a:solidFill>
                <a:hlinkClick r:id="rId3"/>
              </a:rPr>
              <a:t> </a:t>
            </a:r>
            <a:endParaRPr lang="en-GB" sz="1600" b="1" dirty="0" smtClean="0">
              <a:solidFill>
                <a:schemeClr val="tx2">
                  <a:lumMod val="50000"/>
                </a:schemeClr>
              </a:solidFill>
              <a:hlinkClick r:id="rId3"/>
            </a:endParaRPr>
          </a:p>
          <a:p>
            <a:pPr algn="ctr"/>
            <a:endParaRPr lang="en-GB" sz="1600" b="1" dirty="0">
              <a:hlinkClick r:id="rId3"/>
            </a:endParaRPr>
          </a:p>
          <a:p>
            <a:pPr algn="ctr"/>
            <a:r>
              <a:rPr lang="en-GB" sz="1600" b="1" dirty="0">
                <a:solidFill>
                  <a:schemeClr val="tx2">
                    <a:lumMod val="50000"/>
                  </a:schemeClr>
                </a:solidFill>
                <a:hlinkClick r:id="rId3"/>
              </a:rPr>
              <a:t>University of California, Irvine</a:t>
            </a:r>
            <a:endParaRPr lang="en-GB" sz="1600" b="1" dirty="0">
              <a:solidFill>
                <a:schemeClr val="tx2">
                  <a:lumMod val="50000"/>
                </a:schemeClr>
              </a:solidFill>
            </a:endParaRPr>
          </a:p>
        </p:txBody>
      </p:sp>
      <p:sp>
        <p:nvSpPr>
          <p:cNvPr id="15361" name="Footer Placeholder 3"/>
          <p:cNvSpPr>
            <a:spLocks noGrp="1"/>
          </p:cNvSpPr>
          <p:nvPr>
            <p:ph type="ftr" sz="quarter" idx="3"/>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000" dirty="0" smtClean="0">
                <a:solidFill>
                  <a:schemeClr val="accent2"/>
                </a:solidFill>
              </a:rPr>
              <a:t>Weak Interactions and Neutrinos (WIN2017)          -       University of California, Irvine, USA       -       Antonio Capone</a:t>
            </a:r>
            <a:endParaRPr lang="it-IT" sz="1000" dirty="0">
              <a:solidFill>
                <a:schemeClr val="accent2"/>
              </a:solidFill>
            </a:endParaRPr>
          </a:p>
        </p:txBody>
      </p:sp>
      <p:sp>
        <p:nvSpPr>
          <p:cNvPr id="7" name="Slide Number Placeholder 4"/>
          <p:cNvSpPr>
            <a:spLocks noGrp="1"/>
          </p:cNvSpPr>
          <p:nvPr>
            <p:ph type="sldNum" sz="quarter" idx="4"/>
          </p:nvPr>
        </p:nvSpPr>
        <p:spPr/>
        <p:txBody>
          <a:bodyPr/>
          <a:lstStyle/>
          <a:p>
            <a:pPr>
              <a:defRPr/>
            </a:pPr>
            <a:fld id="{CD51232C-A2BA-294E-9F05-0E49CF005D82}" type="slidenum">
              <a:rPr lang="it-IT"/>
              <a:pPr>
                <a:defRPr/>
              </a:pPr>
              <a:t>1</a:t>
            </a:fld>
            <a:endParaRPr lang="it-IT" dirty="0"/>
          </a:p>
        </p:txBody>
      </p:sp>
      <p:pic>
        <p:nvPicPr>
          <p:cNvPr id="15365" name="Picture 4" descr="logoinfn-picc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46213"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1" descr="my_orcid_qrco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5372100"/>
            <a:ext cx="1066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8" descr="logo_huge_trans2"/>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7701" y="-500"/>
            <a:ext cx="1080000" cy="1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ttp://sites.uci.edu/win2017/files/2017/01/cropped-winbeach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2880385"/>
            <a:ext cx="8953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p:cNvSpPr>
            <a:spLocks noGrp="1"/>
          </p:cNvSpPr>
          <p:nvPr>
            <p:ph type="dt" sz="half" idx="2"/>
          </p:nvPr>
        </p:nvSpPr>
        <p:spPr/>
        <p:txBody>
          <a:bodyPr/>
          <a:lstStyle/>
          <a:p>
            <a:r>
              <a:rPr lang="it-IT" dirty="0" smtClean="0"/>
              <a:t>21/06/2017</a:t>
            </a:r>
            <a:endParaRPr lang="mr-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0" y="1588"/>
            <a:ext cx="9134599" cy="468312"/>
          </a:xfrm>
        </p:spPr>
        <p:txBody>
          <a:bodyPr>
            <a:normAutofit fontScale="90000"/>
          </a:bodyPr>
          <a:lstStyle/>
          <a:p>
            <a:r>
              <a:rPr lang="en-GB" sz="3000" smtClean="0">
                <a:solidFill>
                  <a:srgbClr val="000066"/>
                </a:solidFill>
                <a:latin typeface="+mn-lt"/>
                <a:ea typeface="+mn-ea"/>
                <a:cs typeface="+mn-cs"/>
              </a:rPr>
              <a:t>ANTARES </a:t>
            </a:r>
            <a:r>
              <a:rPr lang="en-GB" sz="3200" smtClean="0">
                <a:solidFill>
                  <a:srgbClr val="7030A0"/>
                </a:solidFill>
              </a:rPr>
              <a:t>results: “full sky search” of </a:t>
            </a:r>
            <a:r>
              <a:rPr lang="en-GB" sz="3200" smtClean="0">
                <a:solidFill>
                  <a:srgbClr val="7030A0"/>
                </a:solidFill>
                <a:latin typeface="Symbol" charset="2"/>
                <a:ea typeface="Symbol" charset="2"/>
                <a:cs typeface="Symbol" charset="2"/>
              </a:rPr>
              <a:t>n</a:t>
            </a:r>
            <a:r>
              <a:rPr lang="en-GB" sz="3200" smtClean="0">
                <a:solidFill>
                  <a:srgbClr val="7030A0"/>
                </a:solidFill>
              </a:rPr>
              <a:t> sources</a:t>
            </a:r>
            <a:r>
              <a:rPr lang="en-GB" sz="3600" smtClean="0">
                <a:solidFill>
                  <a:srgbClr val="7030A0"/>
                </a:solidFill>
              </a:rPr>
              <a:t> </a:t>
            </a:r>
            <a:endParaRPr lang="it-IT" sz="3200">
              <a:solidFill>
                <a:srgbClr val="7030A0"/>
              </a:solidFill>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10</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grpSp>
        <p:nvGrpSpPr>
          <p:cNvPr id="14" name="Gruppo 13"/>
          <p:cNvGrpSpPr/>
          <p:nvPr/>
        </p:nvGrpSpPr>
        <p:grpSpPr>
          <a:xfrm>
            <a:off x="214314" y="586501"/>
            <a:ext cx="8745801" cy="5931558"/>
            <a:chOff x="214314" y="586501"/>
            <a:chExt cx="8745801" cy="5931558"/>
          </a:xfrm>
        </p:grpSpPr>
        <p:pic>
          <p:nvPicPr>
            <p:cNvPr id="5" name="Immagine 4"/>
            <p:cNvPicPr>
              <a:picLocks noChangeAspect="1"/>
            </p:cNvPicPr>
            <p:nvPr/>
          </p:nvPicPr>
          <p:blipFill>
            <a:blip r:embed="rId3"/>
            <a:stretch>
              <a:fillRect/>
            </a:stretch>
          </p:blipFill>
          <p:spPr>
            <a:xfrm>
              <a:off x="214314" y="586501"/>
              <a:ext cx="8745801" cy="5931558"/>
            </a:xfrm>
            <a:prstGeom prst="rect">
              <a:avLst/>
            </a:prstGeom>
          </p:spPr>
        </p:pic>
        <p:sp>
          <p:nvSpPr>
            <p:cNvPr id="8" name="CasellaDiTesto 7"/>
            <p:cNvSpPr txBox="1"/>
            <p:nvPr/>
          </p:nvSpPr>
          <p:spPr>
            <a:xfrm>
              <a:off x="4411464" y="5498518"/>
              <a:ext cx="3893566" cy="307777"/>
            </a:xfrm>
            <a:prstGeom prst="rect">
              <a:avLst/>
            </a:prstGeom>
            <a:solidFill>
              <a:srgbClr val="FFFF00"/>
            </a:solidFill>
          </p:spPr>
          <p:txBody>
            <a:bodyPr wrap="none" rtlCol="0">
              <a:spAutoFit/>
            </a:bodyPr>
            <a:lstStyle/>
            <a:p>
              <a:r>
                <a:rPr lang="en-GB" sz="1400" smtClean="0">
                  <a:solidFill>
                    <a:srgbClr val="FF0000"/>
                  </a:solidFill>
                </a:rPr>
                <a:t>ANTARES </a:t>
              </a:r>
              <a:r>
                <a:rPr lang="nb-NO" sz="1400" smtClean="0">
                  <a:solidFill>
                    <a:srgbClr val="FF0000"/>
                  </a:solidFill>
                </a:rPr>
                <a:t>arXiv:1706.01857v1, 6 June 2017 </a:t>
              </a:r>
              <a:endParaRPr lang="nb-NO" sz="1400">
                <a:solidFill>
                  <a:srgbClr val="FF0000"/>
                </a:solidFill>
              </a:endParaRPr>
            </a:p>
          </p:txBody>
        </p:sp>
        <p:sp>
          <p:nvSpPr>
            <p:cNvPr id="9" name="CasellaDiTesto 8"/>
            <p:cNvSpPr txBox="1"/>
            <p:nvPr/>
          </p:nvSpPr>
          <p:spPr>
            <a:xfrm>
              <a:off x="7800972" y="1296296"/>
              <a:ext cx="931665" cy="307777"/>
            </a:xfrm>
            <a:prstGeom prst="rect">
              <a:avLst/>
            </a:prstGeom>
            <a:noFill/>
          </p:spPr>
          <p:txBody>
            <a:bodyPr wrap="none" rtlCol="0">
              <a:spAutoFit/>
            </a:bodyPr>
            <a:lstStyle/>
            <a:p>
              <a:r>
                <a:rPr lang="en-GB" sz="1400" smtClean="0">
                  <a:solidFill>
                    <a:srgbClr val="C00000"/>
                  </a:solidFill>
                </a:rPr>
                <a:t>90% U.L.</a:t>
              </a:r>
              <a:endParaRPr lang="en-GB" sz="1400">
                <a:solidFill>
                  <a:srgbClr val="C00000"/>
                </a:solidFill>
              </a:endParaRPr>
            </a:p>
          </p:txBody>
        </p:sp>
        <p:sp>
          <p:nvSpPr>
            <p:cNvPr id="12" name="Rettangolo 11"/>
            <p:cNvSpPr/>
            <p:nvPr/>
          </p:nvSpPr>
          <p:spPr>
            <a:xfrm>
              <a:off x="2943225" y="1128717"/>
              <a:ext cx="4857750" cy="628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1225352" y="4912779"/>
              <a:ext cx="3186112" cy="646331"/>
            </a:xfrm>
            <a:prstGeom prst="rect">
              <a:avLst/>
            </a:prstGeom>
            <a:solidFill>
              <a:schemeClr val="accent3">
                <a:lumMod val="20000"/>
                <a:lumOff val="80000"/>
              </a:schemeClr>
            </a:solidFill>
          </p:spPr>
          <p:txBody>
            <a:bodyPr wrap="square">
              <a:spAutoFit/>
            </a:bodyPr>
            <a:lstStyle/>
            <a:p>
              <a:pPr algn="ctr"/>
              <a:r>
                <a:rPr lang="en-GB" sz="1800" b="0">
                  <a:solidFill>
                    <a:srgbClr val="74080A"/>
                  </a:solidFill>
                </a:rPr>
                <a:t>9 years of ANTARES data </a:t>
              </a:r>
              <a:r>
                <a:rPr lang="en-GB" sz="1800" b="0" smtClean="0">
                  <a:solidFill>
                    <a:srgbClr val="74080A"/>
                  </a:solidFill>
                </a:rPr>
                <a:t>:  </a:t>
              </a:r>
              <a:endParaRPr lang="en-GB" sz="1800" b="0">
                <a:solidFill>
                  <a:srgbClr val="74080A"/>
                </a:solidFill>
              </a:endParaRPr>
            </a:p>
            <a:p>
              <a:pPr algn="ctr"/>
              <a:r>
                <a:rPr lang="en-GB" sz="1800" b="0">
                  <a:solidFill>
                    <a:srgbClr val="74080A"/>
                  </a:solidFill>
                </a:rPr>
                <a:t>7629 “tracks” + 180 “shower</a:t>
              </a:r>
              <a:r>
                <a:rPr lang="en-GB" sz="1800" b="0" smtClean="0">
                  <a:solidFill>
                    <a:srgbClr val="74080A"/>
                  </a:solidFill>
                </a:rPr>
                <a:t>”</a:t>
              </a:r>
              <a:endParaRPr lang="en-GB" sz="1800" b="0">
                <a:solidFill>
                  <a:srgbClr val="74080A"/>
                </a:solidFill>
              </a:endParaRPr>
            </a:p>
          </p:txBody>
        </p:sp>
      </p:grpSp>
    </p:spTree>
    <p:extLst>
      <p:ext uri="{BB962C8B-B14F-4D97-AF65-F5344CB8AC3E}">
        <p14:creationId xmlns:p14="http://schemas.microsoft.com/office/powerpoint/2010/main" val="264682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144463" y="1588"/>
            <a:ext cx="8843962" cy="468312"/>
          </a:xfrm>
        </p:spPr>
        <p:txBody>
          <a:bodyPr>
            <a:normAutofit fontScale="90000"/>
          </a:bodyPr>
          <a:lstStyle/>
          <a:p>
            <a:r>
              <a:rPr lang="en-GB" sz="3000" smtClean="0">
                <a:solidFill>
                  <a:srgbClr val="000066"/>
                </a:solidFill>
                <a:latin typeface="+mn-lt"/>
                <a:ea typeface="+mn-ea"/>
                <a:cs typeface="+mn-cs"/>
              </a:rPr>
              <a:t>Joint </a:t>
            </a:r>
            <a:r>
              <a:rPr lang="en-GB" sz="3000" err="1" smtClean="0">
                <a:solidFill>
                  <a:srgbClr val="000066"/>
                </a:solidFill>
                <a:latin typeface="+mn-lt"/>
                <a:ea typeface="+mn-ea"/>
                <a:cs typeface="+mn-cs"/>
              </a:rPr>
              <a:t>IceCube</a:t>
            </a:r>
            <a:r>
              <a:rPr lang="en-GB" sz="3000" smtClean="0">
                <a:solidFill>
                  <a:srgbClr val="000066"/>
                </a:solidFill>
                <a:latin typeface="+mn-lt"/>
                <a:ea typeface="+mn-ea"/>
                <a:cs typeface="+mn-cs"/>
              </a:rPr>
              <a:t> + ANTARES search for </a:t>
            </a:r>
            <a:r>
              <a:rPr lang="en-GB" sz="3000" smtClean="0">
                <a:solidFill>
                  <a:srgbClr val="000066"/>
                </a:solidFill>
                <a:latin typeface="Symbol" charset="2"/>
                <a:ea typeface="Symbol" charset="2"/>
                <a:cs typeface="Symbol" charset="2"/>
              </a:rPr>
              <a:t>n</a:t>
            </a:r>
            <a:r>
              <a:rPr lang="en-GB" sz="3000" smtClean="0">
                <a:solidFill>
                  <a:srgbClr val="000066"/>
                </a:solidFill>
                <a:latin typeface="+mn-lt"/>
                <a:ea typeface="+mn-ea"/>
                <a:cs typeface="+mn-cs"/>
              </a:rPr>
              <a:t> sources</a:t>
            </a:r>
            <a:endParaRPr lang="en-GB" sz="3000">
              <a:solidFill>
                <a:srgbClr val="000066"/>
              </a:solidFill>
              <a:latin typeface="+mn-lt"/>
              <a:ea typeface="+mn-ea"/>
              <a:cs typeface="+mn-cs"/>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11</a:t>
            </a:fld>
            <a:endParaRPr lang="it-IT"/>
          </a:p>
        </p:txBody>
      </p:sp>
      <p:pic>
        <p:nvPicPr>
          <p:cNvPr id="3" name="Immagine 2"/>
          <p:cNvPicPr>
            <a:picLocks noChangeAspect="1"/>
          </p:cNvPicPr>
          <p:nvPr/>
        </p:nvPicPr>
        <p:blipFill>
          <a:blip r:embed="rId3"/>
          <a:stretch>
            <a:fillRect/>
          </a:stretch>
        </p:blipFill>
        <p:spPr>
          <a:xfrm>
            <a:off x="-7009" y="1866900"/>
            <a:ext cx="9035092" cy="3733800"/>
          </a:xfrm>
          <a:prstGeom prst="rect">
            <a:avLst/>
          </a:prstGeom>
        </p:spPr>
      </p:pic>
      <p:sp>
        <p:nvSpPr>
          <p:cNvPr id="5" name="Rettangolo 4"/>
          <p:cNvSpPr/>
          <p:nvPr/>
        </p:nvSpPr>
        <p:spPr>
          <a:xfrm>
            <a:off x="0" y="517951"/>
            <a:ext cx="9140825" cy="1200329"/>
          </a:xfrm>
          <a:prstGeom prst="rect">
            <a:avLst/>
          </a:prstGeom>
        </p:spPr>
        <p:txBody>
          <a:bodyPr wrap="square">
            <a:spAutoFit/>
          </a:bodyPr>
          <a:lstStyle/>
          <a:p>
            <a:pPr algn="ctr"/>
            <a:r>
              <a:rPr lang="en-GB" err="1" smtClean="0">
                <a:solidFill>
                  <a:srgbClr val="7030A0"/>
                </a:solidFill>
                <a:latin typeface="AdvOTf9433e2d" charset="0"/>
              </a:rPr>
              <a:t>Skymap</a:t>
            </a:r>
            <a:r>
              <a:rPr lang="en-GB" smtClean="0">
                <a:solidFill>
                  <a:srgbClr val="7030A0"/>
                </a:solidFill>
                <a:latin typeface="AdvOTf9433e2d" charset="0"/>
              </a:rPr>
              <a:t> of pre-trial </a:t>
            </a:r>
            <a:r>
              <a:rPr lang="en-GB" smtClean="0">
                <a:solidFill>
                  <a:srgbClr val="7030A0"/>
                </a:solidFill>
                <a:latin typeface="AdvOTb4af3d5d.I" charset="0"/>
              </a:rPr>
              <a:t>p</a:t>
            </a:r>
            <a:r>
              <a:rPr lang="en-GB" smtClean="0">
                <a:solidFill>
                  <a:srgbClr val="7030A0"/>
                </a:solidFill>
                <a:latin typeface="AdvOTf9433e2d" charset="0"/>
              </a:rPr>
              <a:t>-values for the combined </a:t>
            </a:r>
          </a:p>
          <a:p>
            <a:pPr algn="ctr"/>
            <a:r>
              <a:rPr lang="en-GB" smtClean="0">
                <a:solidFill>
                  <a:srgbClr val="7030A0"/>
                </a:solidFill>
                <a:latin typeface="AdvOTf9433e2d" charset="0"/>
              </a:rPr>
              <a:t>ANTARES 2007</a:t>
            </a:r>
            <a:r>
              <a:rPr lang="en-GB" smtClean="0">
                <a:solidFill>
                  <a:srgbClr val="7030A0"/>
                </a:solidFill>
                <a:latin typeface="AdvOTf9433e2d+20" charset="0"/>
              </a:rPr>
              <a:t>/</a:t>
            </a:r>
            <a:r>
              <a:rPr lang="en-GB" smtClean="0">
                <a:solidFill>
                  <a:srgbClr val="7030A0"/>
                </a:solidFill>
                <a:latin typeface="AdvOTf9433e2d" charset="0"/>
              </a:rPr>
              <a:t>12 and </a:t>
            </a:r>
            <a:r>
              <a:rPr lang="en-GB" err="1" smtClean="0">
                <a:solidFill>
                  <a:srgbClr val="7030A0"/>
                </a:solidFill>
                <a:latin typeface="AdvOTf9433e2d" charset="0"/>
              </a:rPr>
              <a:t>IceCube</a:t>
            </a:r>
            <a:r>
              <a:rPr lang="en-GB" smtClean="0">
                <a:solidFill>
                  <a:srgbClr val="7030A0"/>
                </a:solidFill>
                <a:latin typeface="AdvOTf9433e2d" charset="0"/>
              </a:rPr>
              <a:t> 40, 59, 79 </a:t>
            </a:r>
          </a:p>
          <a:p>
            <a:pPr algn="ctr"/>
            <a:r>
              <a:rPr lang="en-GB" smtClean="0">
                <a:solidFill>
                  <a:srgbClr val="7030A0"/>
                </a:solidFill>
                <a:latin typeface="AdvOTf9433e2d" charset="0"/>
              </a:rPr>
              <a:t>point-source analyses. </a:t>
            </a:r>
            <a:endParaRPr lang="en-GB">
              <a:solidFill>
                <a:srgbClr val="7030A0"/>
              </a:solidFill>
            </a:endParaRPr>
          </a:p>
        </p:txBody>
      </p:sp>
      <p:sp>
        <p:nvSpPr>
          <p:cNvPr id="7" name="Rettangolo 6"/>
          <p:cNvSpPr/>
          <p:nvPr/>
        </p:nvSpPr>
        <p:spPr>
          <a:xfrm rot="-1200000">
            <a:off x="3141514" y="5175842"/>
            <a:ext cx="4825783" cy="307777"/>
          </a:xfrm>
          <a:prstGeom prst="rect">
            <a:avLst/>
          </a:prstGeom>
          <a:solidFill>
            <a:srgbClr val="FDFB4B"/>
          </a:solidFill>
        </p:spPr>
        <p:txBody>
          <a:bodyPr wrap="square">
            <a:spAutoFit/>
          </a:bodyPr>
          <a:lstStyle/>
          <a:p>
            <a:r>
              <a:rPr lang="en-US" sz="1400" smtClean="0">
                <a:solidFill>
                  <a:srgbClr val="7030A0"/>
                </a:solidFill>
                <a:latin typeface="+mn-lt"/>
              </a:rPr>
              <a:t>The Astrophysical Journal, 823:65 (12pp), 2016 May 20 </a:t>
            </a:r>
            <a:endParaRPr lang="en-US" sz="1400">
              <a:solidFill>
                <a:srgbClr val="7030A0"/>
              </a:solidFill>
              <a:latin typeface="+mn-lt"/>
            </a:endParaRPr>
          </a:p>
        </p:txBody>
      </p:sp>
      <p:sp>
        <p:nvSpPr>
          <p:cNvPr id="9" name="Rettangolo 8"/>
          <p:cNvSpPr/>
          <p:nvPr/>
        </p:nvSpPr>
        <p:spPr>
          <a:xfrm>
            <a:off x="0" y="5130051"/>
            <a:ext cx="2790290" cy="1200329"/>
          </a:xfrm>
          <a:prstGeom prst="rect">
            <a:avLst/>
          </a:prstGeom>
        </p:spPr>
        <p:txBody>
          <a:bodyPr wrap="square">
            <a:spAutoFit/>
          </a:bodyPr>
          <a:lstStyle/>
          <a:p>
            <a:r>
              <a:rPr lang="en-GB" sz="1800" smtClean="0">
                <a:solidFill>
                  <a:srgbClr val="7030A0"/>
                </a:solidFill>
                <a:latin typeface="AdvOTf9433e2d" charset="0"/>
              </a:rPr>
              <a:t>The red circle indicates the location of the most signi</a:t>
            </a:r>
            <a:r>
              <a:rPr lang="en-GB" sz="1800" smtClean="0">
                <a:solidFill>
                  <a:srgbClr val="7030A0"/>
                </a:solidFill>
                <a:latin typeface="AdvOTf9433e2d+fb" charset="0"/>
              </a:rPr>
              <a:t>fi</a:t>
            </a:r>
            <a:r>
              <a:rPr lang="en-GB" sz="1800" smtClean="0">
                <a:solidFill>
                  <a:srgbClr val="7030A0"/>
                </a:solidFill>
                <a:latin typeface="AdvOTf9433e2d" charset="0"/>
              </a:rPr>
              <a:t>cant cluster:</a:t>
            </a:r>
          </a:p>
          <a:p>
            <a:r>
              <a:rPr lang="en-GB" sz="1800" smtClean="0">
                <a:solidFill>
                  <a:srgbClr val="7030A0"/>
                </a:solidFill>
                <a:latin typeface="AdvOTb0c9bf5d" charset="0"/>
              </a:rPr>
              <a:t>(</a:t>
            </a:r>
            <a:r>
              <a:rPr lang="en-GB" sz="1800" smtClean="0">
                <a:solidFill>
                  <a:srgbClr val="7030A0"/>
                </a:solidFill>
                <a:latin typeface="AdvOTf9433e2d" charset="0"/>
              </a:rPr>
              <a:t>0.7</a:t>
            </a:r>
            <a:r>
              <a:rPr lang="en-GB" sz="1800" smtClean="0">
                <a:solidFill>
                  <a:srgbClr val="7030A0"/>
                </a:solidFill>
                <a:latin typeface="AdvTTec1d2308.I+03" charset="0"/>
              </a:rPr>
              <a:t>σ </a:t>
            </a:r>
            <a:r>
              <a:rPr lang="en-GB" sz="1600" smtClean="0">
                <a:solidFill>
                  <a:srgbClr val="7030A0"/>
                </a:solidFill>
                <a:latin typeface="AdvOTf9433e2d" charset="0"/>
              </a:rPr>
              <a:t>post-trial signi</a:t>
            </a:r>
            <a:r>
              <a:rPr lang="en-GB" sz="1600" smtClean="0">
                <a:solidFill>
                  <a:srgbClr val="7030A0"/>
                </a:solidFill>
                <a:latin typeface="AdvOTf9433e2d+fb" charset="0"/>
              </a:rPr>
              <a:t>fi</a:t>
            </a:r>
            <a:r>
              <a:rPr lang="en-GB" sz="1600" smtClean="0">
                <a:solidFill>
                  <a:srgbClr val="7030A0"/>
                </a:solidFill>
                <a:latin typeface="AdvOTf9433e2d" charset="0"/>
              </a:rPr>
              <a:t>cance</a:t>
            </a:r>
            <a:r>
              <a:rPr lang="en-GB" sz="1800" smtClean="0">
                <a:solidFill>
                  <a:srgbClr val="7030A0"/>
                </a:solidFill>
                <a:latin typeface="AdvOTf9433e2d" charset="0"/>
              </a:rPr>
              <a:t>) </a:t>
            </a:r>
            <a:endParaRPr lang="en-GB" sz="1800">
              <a:solidFill>
                <a:srgbClr val="7030A0"/>
              </a:solidFill>
            </a:endParaRPr>
          </a:p>
        </p:txBody>
      </p:sp>
      <p:cxnSp>
        <p:nvCxnSpPr>
          <p:cNvPr id="11" name="Connettore 2 10"/>
          <p:cNvCxnSpPr/>
          <p:nvPr/>
        </p:nvCxnSpPr>
        <p:spPr bwMode="auto">
          <a:xfrm flipV="1">
            <a:off x="1016000" y="4368800"/>
            <a:ext cx="723900" cy="761251"/>
          </a:xfrm>
          <a:prstGeom prst="straightConnector1">
            <a:avLst/>
          </a:prstGeom>
          <a:solidFill>
            <a:schemeClr val="accent1"/>
          </a:solidFill>
          <a:ln w="44450" cap="flat" cmpd="sng" algn="ctr">
            <a:solidFill>
              <a:srgbClr val="7F0B79"/>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Segnaposto data 3"/>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513836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0" y="1588"/>
            <a:ext cx="9134600" cy="468312"/>
          </a:xfrm>
        </p:spPr>
        <p:txBody>
          <a:bodyPr>
            <a:noAutofit/>
          </a:bodyPr>
          <a:lstStyle/>
          <a:p>
            <a:r>
              <a:rPr lang="en-GB" sz="2600" smtClean="0">
                <a:solidFill>
                  <a:srgbClr val="000066"/>
                </a:solidFill>
                <a:latin typeface="+mn-lt"/>
                <a:ea typeface="+mn-ea"/>
                <a:cs typeface="+mn-cs"/>
              </a:rPr>
              <a:t>ANTARES </a:t>
            </a:r>
            <a:r>
              <a:rPr lang="en-GB" sz="2600">
                <a:solidFill>
                  <a:srgbClr val="7030A0"/>
                </a:solidFill>
              </a:rPr>
              <a:t>Search for Diffuse flux of Cosmic </a:t>
            </a:r>
            <a:r>
              <a:rPr lang="en-GB" sz="2600" smtClean="0">
                <a:solidFill>
                  <a:srgbClr val="7030A0"/>
                </a:solidFill>
              </a:rPr>
              <a:t>Neutrinos</a:t>
            </a:r>
            <a:r>
              <a:rPr lang="en-GB" sz="2600" smtClean="0">
                <a:solidFill>
                  <a:srgbClr val="000066"/>
                </a:solidFill>
                <a:latin typeface="+mn-lt"/>
                <a:ea typeface="+mn-ea"/>
                <a:cs typeface="+mn-cs"/>
              </a:rPr>
              <a:t> </a:t>
            </a:r>
            <a:endParaRPr lang="en-GB" sz="2600">
              <a:solidFill>
                <a:srgbClr val="000066"/>
              </a:solidFill>
              <a:latin typeface="+mn-lt"/>
              <a:ea typeface="+mn-ea"/>
              <a:cs typeface="+mn-cs"/>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12</a:t>
            </a:fld>
            <a:endParaRPr lang="it-IT"/>
          </a:p>
        </p:txBody>
      </p:sp>
      <p:sp>
        <p:nvSpPr>
          <p:cNvPr id="29" name="Rectangle 2"/>
          <p:cNvSpPr txBox="1">
            <a:spLocks noChangeArrowheads="1"/>
          </p:cNvSpPr>
          <p:nvPr/>
        </p:nvSpPr>
        <p:spPr bwMode="auto">
          <a:xfrm>
            <a:off x="192087" y="748004"/>
            <a:ext cx="8516938" cy="241562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mn-ea"/>
              </a:defRPr>
            </a:lvl2pPr>
            <a:lvl3pPr marL="1143000" indent="-228600" algn="l" rtl="0" eaLnBrk="0" fontAlgn="base" hangingPunct="0">
              <a:spcBef>
                <a:spcPct val="20000"/>
              </a:spcBef>
              <a:spcAft>
                <a:spcPct val="0"/>
              </a:spcAft>
              <a:buChar char="•"/>
              <a:defRPr>
                <a:solidFill>
                  <a:srgbClr val="7E070A"/>
                </a:solidFill>
                <a:latin typeface="+mn-lt"/>
                <a:ea typeface="+mn-ea"/>
              </a:defRPr>
            </a:lvl3pPr>
            <a:lvl4pPr marL="1600200" indent="-228600" algn="l" rtl="0" eaLnBrk="0" fontAlgn="base" hangingPunct="0">
              <a:spcBef>
                <a:spcPct val="20000"/>
              </a:spcBef>
              <a:spcAft>
                <a:spcPct val="0"/>
              </a:spcAft>
              <a:buChar char="–"/>
              <a:defRPr sz="1600">
                <a:solidFill>
                  <a:srgbClr val="14990E"/>
                </a:solidFill>
                <a:latin typeface="+mn-lt"/>
                <a:ea typeface="+mn-ea"/>
              </a:defRPr>
            </a:lvl4pPr>
            <a:lvl5pPr marL="2057400" indent="-228600" algn="l" rtl="0" eaLnBrk="0" fontAlgn="base" hangingPunct="0">
              <a:spcBef>
                <a:spcPct val="20000"/>
              </a:spcBef>
              <a:spcAft>
                <a:spcPct val="0"/>
              </a:spcAft>
              <a:buChar char="»"/>
              <a:defRPr sz="1600">
                <a:solidFill>
                  <a:srgbClr val="7F0B79"/>
                </a:solidFill>
                <a:latin typeface="+mn-lt"/>
                <a:ea typeface="+mn-ea"/>
              </a:defRPr>
            </a:lvl5pPr>
            <a:lvl6pPr marL="2514600" indent="-228600" algn="l" rtl="0" fontAlgn="base">
              <a:spcBef>
                <a:spcPct val="20000"/>
              </a:spcBef>
              <a:spcAft>
                <a:spcPct val="0"/>
              </a:spcAft>
              <a:buChar char="»"/>
              <a:defRPr sz="1600">
                <a:solidFill>
                  <a:srgbClr val="7F0B79"/>
                </a:solidFill>
                <a:latin typeface="+mn-lt"/>
                <a:ea typeface="+mn-ea"/>
              </a:defRPr>
            </a:lvl6pPr>
            <a:lvl7pPr marL="2971800" indent="-228600" algn="l" rtl="0" fontAlgn="base">
              <a:spcBef>
                <a:spcPct val="20000"/>
              </a:spcBef>
              <a:spcAft>
                <a:spcPct val="0"/>
              </a:spcAft>
              <a:buChar char="»"/>
              <a:defRPr sz="1600">
                <a:solidFill>
                  <a:srgbClr val="7F0B79"/>
                </a:solidFill>
                <a:latin typeface="+mn-lt"/>
                <a:ea typeface="+mn-ea"/>
              </a:defRPr>
            </a:lvl7pPr>
            <a:lvl8pPr marL="3429000" indent="-228600" algn="l" rtl="0" fontAlgn="base">
              <a:spcBef>
                <a:spcPct val="20000"/>
              </a:spcBef>
              <a:spcAft>
                <a:spcPct val="0"/>
              </a:spcAft>
              <a:buChar char="»"/>
              <a:defRPr sz="1600">
                <a:solidFill>
                  <a:srgbClr val="7F0B79"/>
                </a:solidFill>
                <a:latin typeface="+mn-lt"/>
                <a:ea typeface="+mn-ea"/>
              </a:defRPr>
            </a:lvl8pPr>
            <a:lvl9pPr marL="3886200" indent="-228600" algn="l" rtl="0" fontAlgn="base">
              <a:spcBef>
                <a:spcPct val="20000"/>
              </a:spcBef>
              <a:spcAft>
                <a:spcPct val="0"/>
              </a:spcAft>
              <a:buChar char="»"/>
              <a:defRPr sz="1600">
                <a:solidFill>
                  <a:srgbClr val="7F0B79"/>
                </a:solidFill>
                <a:latin typeface="+mn-lt"/>
                <a:ea typeface="+mn-ea"/>
              </a:defRPr>
            </a:lvl9pPr>
          </a:lstStyle>
          <a:p>
            <a:pPr eaLnBrk="1" hangingPunct="1">
              <a:buFont typeface="Times" charset="0"/>
              <a:buChar char="•"/>
            </a:pPr>
            <a:r>
              <a:rPr lang="en-GB" b="0" kern="0" smtClean="0">
                <a:solidFill>
                  <a:srgbClr val="7030A0"/>
                </a:solidFill>
                <a:latin typeface="Arial" charset="0"/>
                <a:ea typeface="ＭＳ Ｐゴシック" charset="0"/>
                <a:cs typeface="ＭＳ Ｐゴシック" charset="0"/>
              </a:rPr>
              <a:t> Neutrinos from:</a:t>
            </a:r>
          </a:p>
          <a:p>
            <a:pPr lvl="1" eaLnBrk="1" hangingPunct="1">
              <a:buFont typeface="Times" charset="0"/>
              <a:buChar char="•"/>
            </a:pPr>
            <a:r>
              <a:rPr lang="en-GB" b="0" kern="0" smtClean="0">
                <a:latin typeface="Arial" charset="0"/>
                <a:ea typeface="ＭＳ Ｐゴシック" charset="0"/>
                <a:cs typeface="ＭＳ Ｐゴシック" charset="0"/>
              </a:rPr>
              <a:t>Unresolved AGN</a:t>
            </a:r>
          </a:p>
          <a:p>
            <a:pPr lvl="1" eaLnBrk="1" hangingPunct="1">
              <a:buFont typeface="Times" charset="0"/>
              <a:buChar char="•"/>
            </a:pPr>
            <a:r>
              <a:rPr lang="en-GB" b="0" kern="0" smtClean="0">
                <a:latin typeface="Arial" charset="0"/>
                <a:ea typeface="ＭＳ Ｐゴシック" charset="0"/>
                <a:cs typeface="ＭＳ Ｐゴシック" charset="0"/>
              </a:rPr>
              <a:t>"Z-bursts"</a:t>
            </a:r>
          </a:p>
          <a:p>
            <a:pPr lvl="1" eaLnBrk="1" hangingPunct="1">
              <a:buFont typeface="Times" charset="0"/>
              <a:buChar char="•"/>
            </a:pPr>
            <a:r>
              <a:rPr lang="en-GB" b="0" kern="0" smtClean="0">
                <a:latin typeface="Arial" charset="0"/>
                <a:ea typeface="ＭＳ Ｐゴシック" charset="0"/>
                <a:cs typeface="ＭＳ Ｐゴシック" charset="0"/>
              </a:rPr>
              <a:t>"GZK like" proton-CMB interactions</a:t>
            </a:r>
          </a:p>
          <a:p>
            <a:pPr eaLnBrk="1" hangingPunct="1">
              <a:buFont typeface="Times" charset="0"/>
              <a:buChar char="•"/>
            </a:pPr>
            <a:r>
              <a:rPr lang="en-GB" b="0" kern="0">
                <a:solidFill>
                  <a:srgbClr val="7030A0"/>
                </a:solidFill>
                <a:latin typeface="Arial" charset="0"/>
                <a:ea typeface="ＭＳ Ｐゴシック" charset="0"/>
                <a:cs typeface="ＭＳ Ｐゴシック" charset="0"/>
              </a:rPr>
              <a:t>Top-Down </a:t>
            </a:r>
            <a:r>
              <a:rPr lang="en-GB" b="0" kern="0" smtClean="0">
                <a:solidFill>
                  <a:srgbClr val="7030A0"/>
                </a:solidFill>
                <a:latin typeface="Arial" charset="0"/>
                <a:ea typeface="ＭＳ Ｐゴシック" charset="0"/>
                <a:cs typeface="ＭＳ Ｐゴシック" charset="0"/>
              </a:rPr>
              <a:t>models Neutrinos</a:t>
            </a:r>
          </a:p>
          <a:p>
            <a:pPr eaLnBrk="1" hangingPunct="1">
              <a:buFont typeface="Times" charset="0"/>
              <a:buChar char="•"/>
            </a:pPr>
            <a:r>
              <a:rPr lang="mr-IN" b="0" kern="0" smtClean="0">
                <a:solidFill>
                  <a:srgbClr val="7030A0"/>
                </a:solidFill>
                <a:latin typeface="Arial" charset="0"/>
                <a:ea typeface="ＭＳ Ｐゴシック" charset="0"/>
                <a:cs typeface="ＭＳ Ｐゴシック" charset="0"/>
              </a:rPr>
              <a:t>…</a:t>
            </a:r>
            <a:r>
              <a:rPr lang="en-US" b="0" kern="0" smtClean="0">
                <a:solidFill>
                  <a:srgbClr val="7030A0"/>
                </a:solidFill>
                <a:latin typeface="Arial" charset="0"/>
                <a:ea typeface="ＭＳ Ｐゴシック" charset="0"/>
                <a:cs typeface="ＭＳ Ｐゴシック" charset="0"/>
              </a:rPr>
              <a:t>.</a:t>
            </a:r>
            <a:endParaRPr lang="en-GB" b="0" kern="0" smtClean="0">
              <a:solidFill>
                <a:srgbClr val="7030A0"/>
              </a:solidFill>
              <a:latin typeface="Arial" charset="0"/>
              <a:ea typeface="ＭＳ Ｐゴシック" charset="0"/>
              <a:cs typeface="ＭＳ Ｐゴシック" charset="0"/>
            </a:endParaRPr>
          </a:p>
        </p:txBody>
      </p:sp>
      <p:sp>
        <p:nvSpPr>
          <p:cNvPr id="3" name="Rettangolo 2"/>
          <p:cNvSpPr/>
          <p:nvPr/>
        </p:nvSpPr>
        <p:spPr>
          <a:xfrm>
            <a:off x="255587" y="3150924"/>
            <a:ext cx="3440113" cy="1754326"/>
          </a:xfrm>
          <a:prstGeom prst="rect">
            <a:avLst/>
          </a:prstGeom>
          <a:solidFill>
            <a:schemeClr val="accent3">
              <a:lumMod val="95000"/>
            </a:schemeClr>
          </a:solidFill>
        </p:spPr>
        <p:txBody>
          <a:bodyPr wrap="square">
            <a:spAutoFit/>
          </a:bodyPr>
          <a:lstStyle/>
          <a:p>
            <a:pPr marL="0" indent="0" eaLnBrk="1" hangingPunct="1">
              <a:buNone/>
            </a:pPr>
            <a:r>
              <a:rPr lang="en-GB" sz="1800" b="0" kern="0"/>
              <a:t>Their identification out of the more intense background of atmospheric neutrinos (and </a:t>
            </a:r>
            <a:r>
              <a:rPr lang="en-GB" sz="1800" b="0" kern="0" smtClean="0">
                <a:latin typeface="Symbol" charset="2"/>
                <a:ea typeface="Symbol" charset="2"/>
                <a:cs typeface="Symbol" charset="2"/>
              </a:rPr>
              <a:t>m</a:t>
            </a:r>
            <a:r>
              <a:rPr lang="en-GB" sz="1800" b="0" kern="0" smtClean="0"/>
              <a:t>) </a:t>
            </a:r>
            <a:r>
              <a:rPr lang="en-GB" sz="1800" b="0" kern="0"/>
              <a:t>is possible at very high energies (E</a:t>
            </a:r>
            <a:r>
              <a:rPr lang="en-GB" sz="1800" b="0" kern="0" baseline="-25000">
                <a:sym typeface="Symbol" charset="0"/>
              </a:rPr>
              <a:t></a:t>
            </a:r>
            <a:r>
              <a:rPr lang="en-GB" sz="1800" b="0" kern="0"/>
              <a:t> </a:t>
            </a:r>
            <a:r>
              <a:rPr lang="en-GB" sz="1800" b="0" kern="0" smtClean="0"/>
              <a:t>&gt;&gt; </a:t>
            </a:r>
            <a:r>
              <a:rPr lang="en-GB" sz="1800" b="0" kern="0" err="1"/>
              <a:t>TeV</a:t>
            </a:r>
            <a:r>
              <a:rPr lang="en-GB" sz="1800" b="0" kern="0"/>
              <a:t>) and </a:t>
            </a:r>
            <a:r>
              <a:rPr lang="en-GB" sz="1800" b="0" kern="0" smtClean="0"/>
              <a:t>requires good energy </a:t>
            </a:r>
            <a:r>
              <a:rPr lang="en-GB" sz="1800" b="0" kern="0"/>
              <a:t>reconstruction.</a:t>
            </a:r>
          </a:p>
        </p:txBody>
      </p:sp>
      <p:pic>
        <p:nvPicPr>
          <p:cNvPr id="5" name="Immagine 4"/>
          <p:cNvPicPr>
            <a:picLocks noChangeAspect="1"/>
          </p:cNvPicPr>
          <p:nvPr/>
        </p:nvPicPr>
        <p:blipFill>
          <a:blip r:embed="rId3"/>
          <a:stretch>
            <a:fillRect/>
          </a:stretch>
        </p:blipFill>
        <p:spPr>
          <a:xfrm>
            <a:off x="3886200" y="3090714"/>
            <a:ext cx="5165725" cy="3313861"/>
          </a:xfrm>
          <a:prstGeom prst="rect">
            <a:avLst/>
          </a:prstGeom>
        </p:spPr>
      </p:pic>
      <p:sp>
        <p:nvSpPr>
          <p:cNvPr id="7" name="Rettangolo 6"/>
          <p:cNvSpPr/>
          <p:nvPr/>
        </p:nvSpPr>
        <p:spPr>
          <a:xfrm>
            <a:off x="4793456" y="3191197"/>
            <a:ext cx="1798890" cy="307777"/>
          </a:xfrm>
          <a:prstGeom prst="rect">
            <a:avLst/>
          </a:prstGeom>
          <a:solidFill>
            <a:srgbClr val="FDFB4B"/>
          </a:solidFill>
        </p:spPr>
        <p:txBody>
          <a:bodyPr wrap="none">
            <a:spAutoFit/>
          </a:bodyPr>
          <a:lstStyle/>
          <a:p>
            <a:r>
              <a:rPr lang="it-IT" sz="1400" b="0">
                <a:solidFill>
                  <a:srgbClr val="7030A0"/>
                </a:solidFill>
                <a:latin typeface="+mn-lt"/>
              </a:rPr>
              <a:t>arXiv:1703.02432v1</a:t>
            </a:r>
          </a:p>
        </p:txBody>
      </p:sp>
      <p:sp>
        <p:nvSpPr>
          <p:cNvPr id="30" name="CasellaDiTesto 29"/>
          <p:cNvSpPr txBox="1"/>
          <p:nvPr/>
        </p:nvSpPr>
        <p:spPr>
          <a:xfrm>
            <a:off x="279241" y="5019550"/>
            <a:ext cx="3778600" cy="1323439"/>
          </a:xfrm>
          <a:prstGeom prst="rect">
            <a:avLst/>
          </a:prstGeom>
          <a:solidFill>
            <a:srgbClr val="92D050"/>
          </a:solidFill>
        </p:spPr>
        <p:txBody>
          <a:bodyPr wrap="none" rtlCol="0">
            <a:spAutoFit/>
          </a:bodyPr>
          <a:lstStyle/>
          <a:p>
            <a:r>
              <a:rPr lang="en-GB" sz="2000" b="0" smtClean="0">
                <a:solidFill>
                  <a:srgbClr val="7030A0"/>
                </a:solidFill>
              </a:rPr>
              <a:t>Found 8 “shower events” for </a:t>
            </a:r>
          </a:p>
          <a:p>
            <a:pPr algn="ctr"/>
            <a:r>
              <a:rPr lang="en-GB" sz="2000" b="0" smtClean="0">
                <a:solidFill>
                  <a:srgbClr val="7030A0"/>
                </a:solidFill>
              </a:rPr>
              <a:t>10 </a:t>
            </a:r>
            <a:r>
              <a:rPr lang="en-GB" sz="2000" b="0" err="1" smtClean="0">
                <a:solidFill>
                  <a:srgbClr val="7030A0"/>
                </a:solidFill>
              </a:rPr>
              <a:t>TeV</a:t>
            </a:r>
            <a:r>
              <a:rPr lang="en-GB" sz="2000" b="0" smtClean="0">
                <a:solidFill>
                  <a:srgbClr val="7030A0"/>
                </a:solidFill>
              </a:rPr>
              <a:t>&lt;E</a:t>
            </a:r>
            <a:r>
              <a:rPr lang="en-GB" sz="2000" b="0" baseline="-25000" smtClean="0">
                <a:solidFill>
                  <a:srgbClr val="7030A0"/>
                </a:solidFill>
              </a:rPr>
              <a:t>SH</a:t>
            </a:r>
            <a:r>
              <a:rPr lang="en-GB" sz="2000" b="0" smtClean="0">
                <a:solidFill>
                  <a:srgbClr val="7030A0"/>
                </a:solidFill>
              </a:rPr>
              <a:t>&lt;100 </a:t>
            </a:r>
            <a:r>
              <a:rPr lang="en-GB" sz="2000" b="0" err="1" smtClean="0">
                <a:solidFill>
                  <a:srgbClr val="7030A0"/>
                </a:solidFill>
              </a:rPr>
              <a:t>TeV</a:t>
            </a:r>
            <a:endParaRPr lang="en-GB" sz="2000" b="0" baseline="-25000" smtClean="0">
              <a:solidFill>
                <a:srgbClr val="7030A0"/>
              </a:solidFill>
            </a:endParaRPr>
          </a:p>
          <a:p>
            <a:r>
              <a:rPr lang="en-GB" sz="2000" b="0" smtClean="0">
                <a:solidFill>
                  <a:srgbClr val="7030A0"/>
                </a:solidFill>
              </a:rPr>
              <a:t>when 5 expected.</a:t>
            </a:r>
          </a:p>
          <a:p>
            <a:r>
              <a:rPr lang="en-GB" sz="2000" b="0" smtClean="0">
                <a:solidFill>
                  <a:srgbClr val="7030A0"/>
                </a:solidFill>
              </a:rPr>
              <a:t>Compatible with </a:t>
            </a:r>
            <a:r>
              <a:rPr lang="en-GB" sz="2000" b="0" err="1" smtClean="0">
                <a:solidFill>
                  <a:srgbClr val="7030A0"/>
                </a:solidFill>
              </a:rPr>
              <a:t>IceCube</a:t>
            </a:r>
            <a:r>
              <a:rPr lang="en-GB" sz="2000" b="0" smtClean="0">
                <a:solidFill>
                  <a:srgbClr val="7030A0"/>
                </a:solidFill>
              </a:rPr>
              <a:t> signal</a:t>
            </a:r>
          </a:p>
        </p:txBody>
      </p:sp>
      <p:sp>
        <p:nvSpPr>
          <p:cNvPr id="32" name="Rettangolo 31"/>
          <p:cNvSpPr/>
          <p:nvPr/>
        </p:nvSpPr>
        <p:spPr>
          <a:xfrm>
            <a:off x="4248341" y="6128472"/>
            <a:ext cx="1707070" cy="307777"/>
          </a:xfrm>
          <a:prstGeom prst="rect">
            <a:avLst/>
          </a:prstGeom>
          <a:solidFill>
            <a:srgbClr val="FDFB4B"/>
          </a:solidFill>
        </p:spPr>
        <p:txBody>
          <a:bodyPr wrap="none">
            <a:spAutoFit/>
          </a:bodyPr>
          <a:lstStyle/>
          <a:p>
            <a:r>
              <a:rPr lang="en-GB" sz="1400" b="0" smtClean="0">
                <a:solidFill>
                  <a:srgbClr val="7030A0"/>
                </a:solidFill>
                <a:latin typeface="+mn-lt"/>
              </a:rPr>
              <a:t>ANTARES, 6 years</a:t>
            </a:r>
            <a:endParaRPr lang="en-GB" sz="1400" b="0">
              <a:solidFill>
                <a:srgbClr val="7030A0"/>
              </a:solidFill>
              <a:latin typeface="+mn-lt"/>
            </a:endParaRPr>
          </a:p>
        </p:txBody>
      </p:sp>
      <p:grpSp>
        <p:nvGrpSpPr>
          <p:cNvPr id="8" name="Gruppo 7"/>
          <p:cNvGrpSpPr/>
          <p:nvPr/>
        </p:nvGrpSpPr>
        <p:grpSpPr>
          <a:xfrm>
            <a:off x="5001419" y="729261"/>
            <a:ext cx="3926681" cy="2403127"/>
            <a:chOff x="5001419" y="943837"/>
            <a:chExt cx="3926681" cy="2403127"/>
          </a:xfrm>
        </p:grpSpPr>
        <p:pic>
          <p:nvPicPr>
            <p:cNvPr id="33" name="Picture 8"/>
            <p:cNvPicPr>
              <a:picLocks noChangeAspect="1" noChangeArrowheads="1"/>
            </p:cNvPicPr>
            <p:nvPr/>
          </p:nvPicPr>
          <p:blipFill>
            <a:blip r:embed="rId4">
              <a:extLst>
                <a:ext uri="{28A0092B-C50C-407E-A947-70E740481C1C}">
                  <a14:useLocalDpi xmlns:a14="http://schemas.microsoft.com/office/drawing/2010/main" val="0"/>
                </a:ext>
              </a:extLst>
            </a:blip>
            <a:srcRect t="586" b="391"/>
            <a:stretch>
              <a:fillRect/>
            </a:stretch>
          </p:blipFill>
          <p:spPr bwMode="auto">
            <a:xfrm>
              <a:off x="5001419" y="943837"/>
              <a:ext cx="3001963" cy="2403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4" name="TextBox 6"/>
            <p:cNvSpPr txBox="1"/>
            <p:nvPr/>
          </p:nvSpPr>
          <p:spPr>
            <a:xfrm>
              <a:off x="8036717" y="1432439"/>
              <a:ext cx="891383" cy="584775"/>
            </a:xfrm>
            <a:prstGeom prst="rect">
              <a:avLst/>
            </a:prstGeom>
            <a:noFill/>
            <a:ln>
              <a:solidFill>
                <a:srgbClr val="FF6600"/>
              </a:solidFill>
            </a:ln>
          </p:spPr>
          <p:txBody>
            <a:bodyPr wrap="square" rtlCol="0">
              <a:spAutoFit/>
            </a:bodyPr>
            <a:lstStyle/>
            <a:p>
              <a:pPr eaLnBrk="1" fontAlgn="auto" hangingPunct="1">
                <a:spcBef>
                  <a:spcPts val="0"/>
                </a:spcBef>
                <a:spcAft>
                  <a:spcPts val="0"/>
                </a:spcAft>
              </a:pPr>
              <a:r>
                <a:rPr lang="en-US" sz="1600" b="0" smtClean="0">
                  <a:solidFill>
                    <a:srgbClr val="7030A0"/>
                  </a:solidFill>
                  <a:latin typeface="Century Gothic"/>
                  <a:ea typeface="+mn-ea"/>
                  <a:cs typeface="+mn-cs"/>
                </a:rPr>
                <a:t>Search here !!!</a:t>
              </a:r>
              <a:endParaRPr lang="en-US" sz="1600" b="0">
                <a:solidFill>
                  <a:srgbClr val="7030A0"/>
                </a:solidFill>
                <a:latin typeface="Century Gothic"/>
                <a:ea typeface="+mn-ea"/>
                <a:cs typeface="+mn-cs"/>
              </a:endParaRPr>
            </a:p>
          </p:txBody>
        </p:sp>
        <p:sp>
          <p:nvSpPr>
            <p:cNvPr id="35" name="Oval 7"/>
            <p:cNvSpPr/>
            <p:nvPr/>
          </p:nvSpPr>
          <p:spPr>
            <a:xfrm>
              <a:off x="6900068" y="2444211"/>
              <a:ext cx="1377950" cy="63738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latin typeface="Century Gothic"/>
              </a:endParaRPr>
            </a:p>
          </p:txBody>
        </p:sp>
      </p:grpSp>
      <p:cxnSp>
        <p:nvCxnSpPr>
          <p:cNvPr id="36" name="Straight Arrow Connector 10"/>
          <p:cNvCxnSpPr>
            <a:endCxn id="35" idx="7"/>
          </p:cNvCxnSpPr>
          <p:nvPr/>
        </p:nvCxnSpPr>
        <p:spPr>
          <a:xfrm flipH="1">
            <a:off x="8076222" y="1802638"/>
            <a:ext cx="417696" cy="520339"/>
          </a:xfrm>
          <a:prstGeom prst="straightConnector1">
            <a:avLst/>
          </a:prstGeom>
          <a:noFill/>
          <a:ln>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cxnSp>
      <p:sp>
        <p:nvSpPr>
          <p:cNvPr id="9" name="Segnaposto data 8"/>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20136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0" y="1588"/>
            <a:ext cx="9144000" cy="468312"/>
          </a:xfrm>
        </p:spPr>
        <p:txBody>
          <a:bodyPr>
            <a:normAutofit fontScale="90000"/>
          </a:bodyPr>
          <a:lstStyle/>
          <a:p>
            <a:r>
              <a:rPr lang="en-GB" sz="2800" smtClean="0">
                <a:solidFill>
                  <a:srgbClr val="000066"/>
                </a:solidFill>
                <a:latin typeface="+mn-lt"/>
                <a:ea typeface="+mn-ea"/>
                <a:cs typeface="+mn-cs"/>
              </a:rPr>
              <a:t>Latest ANTARES results on the search for diffuse </a:t>
            </a:r>
            <a:r>
              <a:rPr lang="en-GB" sz="2800" smtClean="0">
                <a:solidFill>
                  <a:srgbClr val="000066"/>
                </a:solidFill>
                <a:latin typeface="Symbol" charset="2"/>
                <a:ea typeface="Symbol" charset="2"/>
                <a:cs typeface="Symbol" charset="2"/>
              </a:rPr>
              <a:t>n </a:t>
            </a:r>
            <a:r>
              <a:rPr lang="en-GB" sz="2800">
                <a:solidFill>
                  <a:srgbClr val="000066"/>
                </a:solidFill>
              </a:rPr>
              <a:t>flux</a:t>
            </a:r>
            <a:endParaRPr lang="en-GB" sz="2800">
              <a:solidFill>
                <a:srgbClr val="000066"/>
              </a:solidFill>
              <a:latin typeface="Symbol" charset="2"/>
              <a:ea typeface="Symbol" charset="2"/>
              <a:cs typeface="Symbol" charset="2"/>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13</a:t>
            </a:fld>
            <a:endParaRPr lang="it-IT"/>
          </a:p>
        </p:txBody>
      </p:sp>
      <p:pic>
        <p:nvPicPr>
          <p:cNvPr id="18" name="Picture 18" descr="diffus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66457" y="2860010"/>
            <a:ext cx="2771241" cy="5020106"/>
          </a:xfrm>
          <a:prstGeom prst="rect">
            <a:avLst/>
          </a:prstGeom>
        </p:spPr>
      </p:pic>
      <p:sp>
        <p:nvSpPr>
          <p:cNvPr id="19" name="Rectangle 23"/>
          <p:cNvSpPr/>
          <p:nvPr/>
        </p:nvSpPr>
        <p:spPr>
          <a:xfrm>
            <a:off x="0" y="4848540"/>
            <a:ext cx="3242025" cy="1579920"/>
          </a:xfrm>
          <a:prstGeom prst="rect">
            <a:avLst/>
          </a:prstGeom>
          <a:solidFill>
            <a:srgbClr val="CCFFCC"/>
          </a:solidFill>
        </p:spPr>
        <p:txBody>
          <a:bodyPr wrap="square">
            <a:spAutoFit/>
          </a:bodyPr>
          <a:lstStyle/>
          <a:p>
            <a:pPr marL="114300" lvl="0" defTabSz="457200">
              <a:spcBef>
                <a:spcPts val="400"/>
              </a:spcBef>
            </a:pPr>
            <a:r>
              <a:rPr lang="en-GB" sz="1800" smtClean="0">
                <a:solidFill>
                  <a:srgbClr val="000000"/>
                </a:solidFill>
              </a:rPr>
              <a:t>ANTARES </a:t>
            </a:r>
          </a:p>
          <a:p>
            <a:pPr marL="114300" lvl="0" defTabSz="457200">
              <a:spcBef>
                <a:spcPts val="400"/>
              </a:spcBef>
            </a:pPr>
            <a:r>
              <a:rPr lang="en-GB" sz="1800" smtClean="0">
                <a:solidFill>
                  <a:srgbClr val="000000"/>
                </a:solidFill>
              </a:rPr>
              <a:t>combined upper limits and sensitivities for 9 years data sample</a:t>
            </a:r>
            <a:r>
              <a:rPr lang="en-GB" sz="1800">
                <a:solidFill>
                  <a:srgbClr val="000000"/>
                </a:solidFill>
              </a:rPr>
              <a:t> </a:t>
            </a:r>
            <a:r>
              <a:rPr lang="en-GB" sz="1800" smtClean="0">
                <a:solidFill>
                  <a:srgbClr val="000000"/>
                </a:solidFill>
              </a:rPr>
              <a:t> (2007-2015) tracks + cascades</a:t>
            </a:r>
            <a:endParaRPr lang="en-GB" sz="1800" baseline="-25000">
              <a:solidFill>
                <a:srgbClr val="000000"/>
              </a:solidFill>
            </a:endParaRPr>
          </a:p>
        </p:txBody>
      </p:sp>
      <p:pic>
        <p:nvPicPr>
          <p:cNvPr id="20" name="Shape 79"/>
          <p:cNvPicPr preferRelativeResize="0">
            <a:picLocks noChangeAspect="1"/>
          </p:cNvPicPr>
          <p:nvPr/>
        </p:nvPicPr>
        <p:blipFill rotWithShape="1">
          <a:blip r:embed="rId4">
            <a:alphaModFix/>
          </a:blip>
          <a:srcRect/>
          <a:stretch/>
        </p:blipFill>
        <p:spPr>
          <a:xfrm>
            <a:off x="4935214" y="1829920"/>
            <a:ext cx="3726186" cy="2143179"/>
          </a:xfrm>
          <a:prstGeom prst="rect">
            <a:avLst/>
          </a:prstGeom>
          <a:noFill/>
          <a:ln>
            <a:noFill/>
          </a:ln>
        </p:spPr>
      </p:pic>
      <p:sp>
        <p:nvSpPr>
          <p:cNvPr id="21" name="Rettangolo 20"/>
          <p:cNvSpPr/>
          <p:nvPr/>
        </p:nvSpPr>
        <p:spPr>
          <a:xfrm>
            <a:off x="5700392" y="3710683"/>
            <a:ext cx="1813317" cy="307777"/>
          </a:xfrm>
          <a:prstGeom prst="rect">
            <a:avLst/>
          </a:prstGeom>
          <a:solidFill>
            <a:schemeClr val="bg1">
              <a:alpha val="0"/>
            </a:schemeClr>
          </a:solidFill>
        </p:spPr>
        <p:txBody>
          <a:bodyPr wrap="none">
            <a:spAutoFit/>
          </a:bodyPr>
          <a:lstStyle/>
          <a:p>
            <a:r>
              <a:rPr lang="en-US" sz="1400" b="1" smtClean="0">
                <a:solidFill>
                  <a:prstClr val="black"/>
                </a:solidFill>
              </a:rPr>
              <a:t>Reconstructed Energy</a:t>
            </a:r>
            <a:r>
              <a:rPr lang="en-US" sz="1400" smtClean="0">
                <a:solidFill>
                  <a:prstClr val="black"/>
                </a:solidFill>
              </a:rPr>
              <a:t> </a:t>
            </a:r>
            <a:endParaRPr lang="en-US" sz="1400"/>
          </a:p>
        </p:txBody>
      </p:sp>
      <p:sp>
        <p:nvSpPr>
          <p:cNvPr id="22" name="TextBox 2"/>
          <p:cNvSpPr txBox="1"/>
          <p:nvPr/>
        </p:nvSpPr>
        <p:spPr>
          <a:xfrm>
            <a:off x="264860" y="448736"/>
            <a:ext cx="4168938" cy="1436291"/>
          </a:xfrm>
          <a:prstGeom prst="rect">
            <a:avLst/>
          </a:prstGeom>
          <a:solidFill>
            <a:srgbClr val="FFFFDF"/>
          </a:solidFill>
        </p:spPr>
        <p:txBody>
          <a:bodyPr wrap="square" rtlCol="0">
            <a:spAutoFit/>
          </a:bodyPr>
          <a:lstStyle/>
          <a:p>
            <a:pPr lvl="0"/>
            <a:r>
              <a:rPr lang="en-GB" b="1" smtClean="0">
                <a:solidFill>
                  <a:srgbClr val="FF0000"/>
                </a:solidFill>
              </a:rPr>
              <a:t>                         Tracks</a:t>
            </a:r>
            <a:endParaRPr lang="en-GB" sz="1600" b="1" smtClean="0">
              <a:solidFill>
                <a:srgbClr val="FF0000"/>
              </a:solidFill>
            </a:endParaRPr>
          </a:p>
          <a:p>
            <a:pPr lvl="0"/>
            <a:r>
              <a:rPr lang="en-GB" sz="1500" smtClean="0">
                <a:solidFill>
                  <a:srgbClr val="000000"/>
                </a:solidFill>
              </a:rPr>
              <a:t>Data: 2007-2015 </a:t>
            </a:r>
            <a:r>
              <a:rPr lang="en-GB" sz="1500" b="1" smtClean="0">
                <a:solidFill>
                  <a:srgbClr val="000000"/>
                </a:solidFill>
              </a:rPr>
              <a:t>(2451 live-days)</a:t>
            </a:r>
          </a:p>
          <a:p>
            <a:pPr lvl="0"/>
            <a:r>
              <a:rPr lang="en-GB" sz="1500" b="1" smtClean="0">
                <a:solidFill>
                  <a:srgbClr val="000000"/>
                </a:solidFill>
              </a:rPr>
              <a:t>Above </a:t>
            </a:r>
            <a:r>
              <a:rPr lang="en-GB" sz="1500" b="1" err="1" smtClean="0">
                <a:solidFill>
                  <a:srgbClr val="000000"/>
                </a:solidFill>
              </a:rPr>
              <a:t>E</a:t>
            </a:r>
            <a:r>
              <a:rPr lang="en-GB" sz="1500" b="1" baseline="-25000" err="1" smtClean="0">
                <a:solidFill>
                  <a:srgbClr val="000000"/>
                </a:solidFill>
              </a:rPr>
              <a:t>cut</a:t>
            </a:r>
            <a:r>
              <a:rPr lang="en-GB" sz="1500" smtClean="0">
                <a:solidFill>
                  <a:srgbClr val="000000"/>
                </a:solidFill>
              </a:rPr>
              <a:t>:  </a:t>
            </a:r>
            <a:r>
              <a:rPr lang="en-GB" sz="1500" err="1" smtClean="0">
                <a:solidFill>
                  <a:srgbClr val="000000"/>
                </a:solidFill>
              </a:rPr>
              <a:t>Bkg</a:t>
            </a:r>
            <a:r>
              <a:rPr lang="en-GB" sz="1500" smtClean="0">
                <a:solidFill>
                  <a:srgbClr val="000000"/>
                </a:solidFill>
              </a:rPr>
              <a:t>: 13.5</a:t>
            </a:r>
            <a:r>
              <a:rPr lang="en-GB" sz="1500" smtClean="0">
                <a:solidFill>
                  <a:srgbClr val="000000"/>
                </a:solidFill>
                <a:sym typeface="Symbol"/>
              </a:rPr>
              <a:t> ±</a:t>
            </a:r>
            <a:r>
              <a:rPr lang="en-GB" sz="1500" smtClean="0">
                <a:solidFill>
                  <a:srgbClr val="000000"/>
                </a:solidFill>
              </a:rPr>
              <a:t> 3 </a:t>
            </a:r>
            <a:r>
              <a:rPr lang="en-GB" sz="1500" err="1" smtClean="0">
                <a:solidFill>
                  <a:srgbClr val="000000"/>
                </a:solidFill>
              </a:rPr>
              <a:t>evts</a:t>
            </a:r>
            <a:r>
              <a:rPr lang="en-GB" sz="1500" smtClean="0">
                <a:solidFill>
                  <a:srgbClr val="000000"/>
                </a:solidFill>
              </a:rPr>
              <a:t>, IC-like signal: 3 </a:t>
            </a:r>
            <a:r>
              <a:rPr lang="en-GB" sz="1500" err="1" smtClean="0">
                <a:solidFill>
                  <a:srgbClr val="000000"/>
                </a:solidFill>
              </a:rPr>
              <a:t>evts</a:t>
            </a:r>
            <a:endParaRPr lang="en-GB" sz="1500" baseline="-25000" smtClean="0">
              <a:solidFill>
                <a:srgbClr val="000000"/>
              </a:solidFill>
            </a:endParaRPr>
          </a:p>
          <a:p>
            <a:pPr>
              <a:spcBef>
                <a:spcPts val="400"/>
              </a:spcBef>
            </a:pPr>
            <a:r>
              <a:rPr lang="en-GB" sz="1500" smtClean="0">
                <a:solidFill>
                  <a:srgbClr val="FF0000"/>
                </a:solidFill>
              </a:rPr>
              <a:t>Observed: </a:t>
            </a:r>
            <a:r>
              <a:rPr lang="en-GB" sz="1500" b="1" smtClean="0">
                <a:solidFill>
                  <a:srgbClr val="FF0000"/>
                </a:solidFill>
              </a:rPr>
              <a:t>19 </a:t>
            </a:r>
            <a:r>
              <a:rPr lang="en-GB" sz="1500" b="1" err="1" smtClean="0">
                <a:solidFill>
                  <a:srgbClr val="FF0000"/>
                </a:solidFill>
              </a:rPr>
              <a:t>evts</a:t>
            </a:r>
            <a:endParaRPr lang="en-GB" sz="1500">
              <a:solidFill>
                <a:srgbClr val="FF0000"/>
              </a:solidFill>
            </a:endParaRPr>
          </a:p>
        </p:txBody>
      </p:sp>
      <p:pic>
        <p:nvPicPr>
          <p:cNvPr id="23" name="Shape 78"/>
          <p:cNvPicPr preferRelativeResize="0">
            <a:picLocks noChangeAspect="1"/>
          </p:cNvPicPr>
          <p:nvPr/>
        </p:nvPicPr>
        <p:blipFill rotWithShape="1">
          <a:blip r:embed="rId5">
            <a:alphaModFix/>
          </a:blip>
          <a:srcRect r="2553"/>
          <a:stretch/>
        </p:blipFill>
        <p:spPr>
          <a:xfrm>
            <a:off x="604709" y="1839222"/>
            <a:ext cx="3436338" cy="2158139"/>
          </a:xfrm>
          <a:prstGeom prst="rect">
            <a:avLst/>
          </a:prstGeom>
          <a:noFill/>
          <a:ln>
            <a:noFill/>
          </a:ln>
        </p:spPr>
      </p:pic>
      <p:sp>
        <p:nvSpPr>
          <p:cNvPr id="24" name="Rettangolo 12"/>
          <p:cNvSpPr/>
          <p:nvPr/>
        </p:nvSpPr>
        <p:spPr>
          <a:xfrm>
            <a:off x="1088474" y="3753085"/>
            <a:ext cx="1479892" cy="307777"/>
          </a:xfrm>
          <a:prstGeom prst="rect">
            <a:avLst/>
          </a:prstGeom>
          <a:solidFill>
            <a:schemeClr val="bg1">
              <a:alpha val="0"/>
            </a:schemeClr>
          </a:solidFill>
        </p:spPr>
        <p:txBody>
          <a:bodyPr wrap="none">
            <a:spAutoFit/>
          </a:bodyPr>
          <a:lstStyle/>
          <a:p>
            <a:r>
              <a:rPr lang="en-US" sz="1400" b="1" smtClean="0">
                <a:solidFill>
                  <a:prstClr val="black"/>
                </a:solidFill>
              </a:rPr>
              <a:t>Energy</a:t>
            </a:r>
            <a:r>
              <a:rPr lang="en-US" sz="1400" smtClean="0">
                <a:solidFill>
                  <a:prstClr val="black"/>
                </a:solidFill>
              </a:rPr>
              <a:t>  Estimator</a:t>
            </a:r>
            <a:endParaRPr lang="en-US" sz="1400"/>
          </a:p>
        </p:txBody>
      </p:sp>
      <p:sp>
        <p:nvSpPr>
          <p:cNvPr id="25" name="CasellaDiTesto 7"/>
          <p:cNvSpPr txBox="1"/>
          <p:nvPr/>
        </p:nvSpPr>
        <p:spPr>
          <a:xfrm>
            <a:off x="3831393" y="5860442"/>
            <a:ext cx="1415516" cy="307777"/>
          </a:xfrm>
          <a:prstGeom prst="rect">
            <a:avLst/>
          </a:prstGeom>
          <a:noFill/>
          <a:ln w="28575" cmpd="sng">
            <a:solidFill>
              <a:srgbClr val="FF0000"/>
            </a:solidFill>
          </a:ln>
        </p:spPr>
        <p:txBody>
          <a:bodyPr wrap="none" rtlCol="0">
            <a:spAutoFit/>
          </a:bodyPr>
          <a:lstStyle/>
          <a:p>
            <a:r>
              <a:rPr lang="it-IT" sz="1400" b="1" smtClean="0">
                <a:solidFill>
                  <a:srgbClr val="FF0000"/>
                </a:solidFill>
              </a:rPr>
              <a:t>PRELIMINARY</a:t>
            </a:r>
            <a:endParaRPr lang="it-IT" sz="1600" b="1">
              <a:solidFill>
                <a:srgbClr val="FF0000"/>
              </a:solidFill>
            </a:endParaRPr>
          </a:p>
        </p:txBody>
      </p:sp>
      <p:sp>
        <p:nvSpPr>
          <p:cNvPr id="26" name="TextBox 33"/>
          <p:cNvSpPr txBox="1"/>
          <p:nvPr/>
        </p:nvSpPr>
        <p:spPr>
          <a:xfrm>
            <a:off x="4717296" y="471416"/>
            <a:ext cx="4331741" cy="1384995"/>
          </a:xfrm>
          <a:prstGeom prst="rect">
            <a:avLst/>
          </a:prstGeom>
          <a:solidFill>
            <a:srgbClr val="E0FFFF"/>
          </a:solidFill>
        </p:spPr>
        <p:txBody>
          <a:bodyPr wrap="square" rtlCol="0">
            <a:spAutoFit/>
          </a:bodyPr>
          <a:lstStyle/>
          <a:p>
            <a:pPr lvl="0"/>
            <a:r>
              <a:rPr lang="en-GB" b="1" smtClean="0">
                <a:solidFill>
                  <a:srgbClr val="FF0000"/>
                </a:solidFill>
              </a:rPr>
              <a:t>                 Cascades</a:t>
            </a:r>
            <a:endParaRPr lang="en-GB" sz="1600" b="1" smtClean="0">
              <a:solidFill>
                <a:srgbClr val="FF0000"/>
              </a:solidFill>
            </a:endParaRPr>
          </a:p>
          <a:p>
            <a:pPr lvl="0"/>
            <a:r>
              <a:rPr lang="en-GB" sz="1500" smtClean="0">
                <a:solidFill>
                  <a:srgbClr val="000000"/>
                </a:solidFill>
              </a:rPr>
              <a:t>Data: 2007-2013 </a:t>
            </a:r>
            <a:r>
              <a:rPr lang="en-GB" sz="1500" b="1" smtClean="0">
                <a:solidFill>
                  <a:srgbClr val="000000"/>
                </a:solidFill>
              </a:rPr>
              <a:t>(1405 live-days)</a:t>
            </a:r>
          </a:p>
          <a:p>
            <a:pPr lvl="0"/>
            <a:r>
              <a:rPr lang="en-GB" sz="1500" b="1" smtClean="0">
                <a:solidFill>
                  <a:srgbClr val="000000"/>
                </a:solidFill>
              </a:rPr>
              <a:t>Above </a:t>
            </a:r>
            <a:r>
              <a:rPr lang="en-GB" sz="1500" b="1" err="1" smtClean="0">
                <a:solidFill>
                  <a:srgbClr val="000000"/>
                </a:solidFill>
              </a:rPr>
              <a:t>E</a:t>
            </a:r>
            <a:r>
              <a:rPr lang="en-GB" sz="1500" b="1" baseline="-25000" err="1" smtClean="0">
                <a:solidFill>
                  <a:srgbClr val="000000"/>
                </a:solidFill>
              </a:rPr>
              <a:t>cut</a:t>
            </a:r>
            <a:r>
              <a:rPr lang="en-GB" sz="1500" smtClean="0">
                <a:solidFill>
                  <a:srgbClr val="000000"/>
                </a:solidFill>
              </a:rPr>
              <a:t>:  </a:t>
            </a:r>
            <a:r>
              <a:rPr lang="en-GB" sz="1500" err="1" smtClean="0">
                <a:solidFill>
                  <a:srgbClr val="000000"/>
                </a:solidFill>
              </a:rPr>
              <a:t>Bkg</a:t>
            </a:r>
            <a:r>
              <a:rPr lang="en-GB" sz="1500" smtClean="0">
                <a:solidFill>
                  <a:srgbClr val="000000"/>
                </a:solidFill>
              </a:rPr>
              <a:t>: 5</a:t>
            </a:r>
            <a:r>
              <a:rPr lang="en-GB" sz="1500" smtClean="0">
                <a:solidFill>
                  <a:srgbClr val="000000"/>
                </a:solidFill>
                <a:sym typeface="Symbol"/>
              </a:rPr>
              <a:t> ±</a:t>
            </a:r>
            <a:r>
              <a:rPr lang="en-GB" sz="1500" smtClean="0">
                <a:solidFill>
                  <a:srgbClr val="000000"/>
                </a:solidFill>
              </a:rPr>
              <a:t> 2 </a:t>
            </a:r>
            <a:r>
              <a:rPr lang="en-GB" sz="1500" err="1" smtClean="0">
                <a:solidFill>
                  <a:srgbClr val="000000"/>
                </a:solidFill>
              </a:rPr>
              <a:t>evts</a:t>
            </a:r>
            <a:r>
              <a:rPr lang="en-GB" sz="1500" smtClean="0">
                <a:solidFill>
                  <a:srgbClr val="000000"/>
                </a:solidFill>
              </a:rPr>
              <a:t>, IC-like signal: 1.5 </a:t>
            </a:r>
            <a:r>
              <a:rPr lang="en-GB" sz="1500" err="1" smtClean="0">
                <a:solidFill>
                  <a:srgbClr val="000000"/>
                </a:solidFill>
              </a:rPr>
              <a:t>evts</a:t>
            </a:r>
            <a:endParaRPr lang="en-GB" sz="1500" baseline="-25000" smtClean="0">
              <a:solidFill>
                <a:srgbClr val="000000"/>
              </a:solidFill>
            </a:endParaRPr>
          </a:p>
          <a:p>
            <a:pPr lvl="0"/>
            <a:r>
              <a:rPr lang="en-GB" sz="1500" smtClean="0">
                <a:solidFill>
                  <a:srgbClr val="FF0000"/>
                </a:solidFill>
              </a:rPr>
              <a:t>Observed: </a:t>
            </a:r>
            <a:r>
              <a:rPr lang="en-GB" sz="1500" b="1" smtClean="0">
                <a:solidFill>
                  <a:srgbClr val="FF0000"/>
                </a:solidFill>
              </a:rPr>
              <a:t>7 </a:t>
            </a:r>
            <a:r>
              <a:rPr lang="en-GB" sz="1500" b="1" err="1" smtClean="0">
                <a:solidFill>
                  <a:srgbClr val="FF0000"/>
                </a:solidFill>
              </a:rPr>
              <a:t>evts</a:t>
            </a:r>
            <a:endParaRPr lang="en-GB" sz="1500">
              <a:solidFill>
                <a:srgbClr val="FF0000"/>
              </a:solidFill>
            </a:endParaRPr>
          </a:p>
        </p:txBody>
      </p:sp>
      <p:sp>
        <p:nvSpPr>
          <p:cNvPr id="27" name="CasellaDiTesto 7"/>
          <p:cNvSpPr txBox="1"/>
          <p:nvPr/>
        </p:nvSpPr>
        <p:spPr>
          <a:xfrm>
            <a:off x="7625636" y="2689389"/>
            <a:ext cx="1415516" cy="307777"/>
          </a:xfrm>
          <a:prstGeom prst="rect">
            <a:avLst/>
          </a:prstGeom>
          <a:noFill/>
          <a:ln w="28575" cmpd="sng">
            <a:solidFill>
              <a:srgbClr val="FF0000"/>
            </a:solidFill>
          </a:ln>
        </p:spPr>
        <p:txBody>
          <a:bodyPr wrap="none" rtlCol="0">
            <a:spAutoFit/>
          </a:bodyPr>
          <a:lstStyle/>
          <a:p>
            <a:r>
              <a:rPr lang="it-IT" sz="1400" b="1" smtClean="0">
                <a:solidFill>
                  <a:srgbClr val="FF0000"/>
                </a:solidFill>
              </a:rPr>
              <a:t>PRELIMINARY</a:t>
            </a:r>
            <a:endParaRPr lang="it-IT" sz="1400" b="1">
              <a:solidFill>
                <a:srgbClr val="FF0000"/>
              </a:solidFill>
            </a:endParaRPr>
          </a:p>
        </p:txBody>
      </p:sp>
      <p:sp>
        <p:nvSpPr>
          <p:cNvPr id="28" name="CasellaDiTesto 7"/>
          <p:cNvSpPr txBox="1"/>
          <p:nvPr/>
        </p:nvSpPr>
        <p:spPr>
          <a:xfrm>
            <a:off x="3072211" y="1923110"/>
            <a:ext cx="1415516" cy="307777"/>
          </a:xfrm>
          <a:prstGeom prst="rect">
            <a:avLst/>
          </a:prstGeom>
          <a:noFill/>
          <a:ln w="28575" cmpd="sng">
            <a:solidFill>
              <a:srgbClr val="FF0000"/>
            </a:solidFill>
          </a:ln>
        </p:spPr>
        <p:txBody>
          <a:bodyPr wrap="none" rtlCol="0">
            <a:spAutoFit/>
          </a:bodyPr>
          <a:lstStyle/>
          <a:p>
            <a:r>
              <a:rPr lang="it-IT" sz="1400" b="1" smtClean="0">
                <a:solidFill>
                  <a:srgbClr val="FF0000"/>
                </a:solidFill>
              </a:rPr>
              <a:t>PRELIMINARY</a:t>
            </a:r>
            <a:endParaRPr lang="it-IT" sz="1600" b="1">
              <a:solidFill>
                <a:srgbClr val="FF0000"/>
              </a:solidFill>
            </a:endParaRPr>
          </a:p>
        </p:txBody>
      </p: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2062390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a:effectLst/>
              </a:rPr>
              <a:t>Search </a:t>
            </a:r>
            <a:r>
              <a:rPr lang="en-GB" b="1" smtClean="0">
                <a:effectLst/>
              </a:rPr>
              <a:t>for </a:t>
            </a:r>
            <a:r>
              <a:rPr lang="en-GB" b="1">
                <a:effectLst/>
              </a:rPr>
              <a:t>neutrinos from </a:t>
            </a:r>
            <a:r>
              <a:rPr lang="en-GB" b="1" smtClean="0">
                <a:effectLst/>
              </a:rPr>
              <a:t>the </a:t>
            </a:r>
            <a:r>
              <a:rPr kumimoji="0" lang="en-GB" sz="2800" b="1" kern="1200" baseline="0" smtClean="0">
                <a:ln w="6350">
                  <a:solidFill>
                    <a:schemeClr val="accent1">
                      <a:shade val="43000"/>
                    </a:schemeClr>
                  </a:solidFill>
                </a:ln>
                <a:solidFill>
                  <a:schemeClr val="accent1">
                    <a:tint val="83000"/>
                    <a:satMod val="150000"/>
                  </a:schemeClr>
                </a:solidFill>
                <a:effectLst/>
                <a:latin typeface="+mj-lt"/>
                <a:ea typeface="+mj-ea"/>
                <a:cs typeface="+mj-cs"/>
              </a:rPr>
              <a:t>Galactic ridge - 1</a:t>
            </a:r>
            <a:r>
              <a:rPr lang="en-GB" smtClean="0"/>
              <a:t> </a:t>
            </a:r>
            <a:endParaRPr lang="en-GB"/>
          </a:p>
        </p:txBody>
      </p:sp>
      <p:sp>
        <p:nvSpPr>
          <p:cNvPr id="4" name="Segnaposto data 3"/>
          <p:cNvSpPr>
            <a:spLocks noGrp="1"/>
          </p:cNvSpPr>
          <p:nvPr>
            <p:ph type="dt" sz="half" idx="2"/>
          </p:nvPr>
        </p:nvSpPr>
        <p:spPr/>
        <p:txBody>
          <a:bodyPr/>
          <a:lstStyle/>
          <a:p>
            <a:pPr algn="ctr" eaLnBrk="1" hangingPunct="1"/>
            <a:r>
              <a:rPr lang="mr-IN" smtClean="0"/>
              <a:t>21/06/2017</a:t>
            </a:r>
            <a:endParaRPr lang="mr-IN"/>
          </a:p>
        </p:txBody>
      </p:sp>
      <p:sp>
        <p:nvSpPr>
          <p:cNvPr id="5" name="Segnaposto piè di pagina 4"/>
          <p:cNvSpPr>
            <a:spLocks noGrp="1"/>
          </p:cNvSpPr>
          <p:nvPr>
            <p:ph type="ftr" sz="quarter" idx="3"/>
          </p:nvPr>
        </p:nvSpPr>
        <p:spPr/>
        <p:txBody>
          <a:bodyPr/>
          <a:lstStyle/>
          <a:p>
            <a:r>
              <a:rPr lang="es-CL" smtClean="0">
                <a:latin typeface="Century Gothic"/>
              </a:rPr>
              <a:t>Weak Interactions and Neutrinos (WIN2017)          -       University of California, Irvine, USA       -       Antonio Capone</a:t>
            </a:r>
            <a:endParaRPr lang="es-CL">
              <a:latin typeface="Century Gothic"/>
            </a:endParaRPr>
          </a:p>
        </p:txBody>
      </p:sp>
      <p:sp>
        <p:nvSpPr>
          <p:cNvPr id="6" name="Segnaposto numero diapositiva 5"/>
          <p:cNvSpPr>
            <a:spLocks noGrp="1"/>
          </p:cNvSpPr>
          <p:nvPr>
            <p:ph type="sldNum" sz="quarter" idx="4"/>
          </p:nvPr>
        </p:nvSpPr>
        <p:spPr/>
        <p:txBody>
          <a:bodyPr/>
          <a:lstStyle/>
          <a:p>
            <a:fld id="{0B27B36E-1789-44FF-B677-F03270DE854B}" type="slidenum">
              <a:rPr lang="es-CL" smtClean="0">
                <a:latin typeface="Century Gothic"/>
              </a:rPr>
              <a:pPr/>
              <a:t>14</a:t>
            </a:fld>
            <a:endParaRPr lang="es-CL">
              <a:latin typeface="Century Gothic"/>
            </a:endParaRPr>
          </a:p>
        </p:txBody>
      </p:sp>
      <p:pic>
        <p:nvPicPr>
          <p:cNvPr id="7" name="Immagine 6"/>
          <p:cNvPicPr>
            <a:picLocks noChangeAspect="1"/>
          </p:cNvPicPr>
          <p:nvPr/>
        </p:nvPicPr>
        <p:blipFill>
          <a:blip r:embed="rId2"/>
          <a:stretch>
            <a:fillRect/>
          </a:stretch>
        </p:blipFill>
        <p:spPr>
          <a:xfrm>
            <a:off x="4774169" y="654922"/>
            <a:ext cx="4360432" cy="2202577"/>
          </a:xfrm>
          <a:prstGeom prst="rect">
            <a:avLst/>
          </a:prstGeom>
        </p:spPr>
      </p:pic>
      <p:sp>
        <p:nvSpPr>
          <p:cNvPr id="8" name="Rettangolo 7"/>
          <p:cNvSpPr/>
          <p:nvPr/>
        </p:nvSpPr>
        <p:spPr>
          <a:xfrm>
            <a:off x="9435" y="2978134"/>
            <a:ext cx="5038788" cy="2287806"/>
          </a:xfrm>
          <a:prstGeom prst="rect">
            <a:avLst/>
          </a:prstGeom>
          <a:solidFill>
            <a:schemeClr val="tx1">
              <a:lumMod val="95000"/>
            </a:schemeClr>
          </a:solidFill>
        </p:spPr>
        <p:txBody>
          <a:bodyPr wrap="square">
            <a:spAutoFit/>
          </a:bodyPr>
          <a:lstStyle/>
          <a:p>
            <a:pPr marL="450850" indent="-423863">
              <a:spcBef>
                <a:spcPts val="400"/>
              </a:spcBef>
              <a:buFont typeface="Arial" panose="020B0604020202020204" pitchFamily="34" charset="0"/>
              <a:buChar char="•"/>
            </a:pPr>
            <a:r>
              <a:rPr lang="en-US" sz="1800" smtClean="0">
                <a:solidFill>
                  <a:srgbClr val="7030A0"/>
                </a:solidFill>
              </a:rPr>
              <a:t>Search for </a:t>
            </a:r>
            <a:r>
              <a:rPr lang="en-US" sz="1800" smtClean="0">
                <a:solidFill>
                  <a:srgbClr val="7030A0"/>
                </a:solidFill>
                <a:latin typeface="Symbol" panose="05050102010706020507" pitchFamily="18" charset="2"/>
              </a:rPr>
              <a:t>n</a:t>
            </a:r>
            <a:r>
              <a:rPr lang="en-US" sz="1800" baseline="-25000" smtClean="0">
                <a:solidFill>
                  <a:srgbClr val="7030A0"/>
                </a:solidFill>
                <a:latin typeface="Symbol" panose="05050102010706020507" pitchFamily="18" charset="2"/>
              </a:rPr>
              <a:t>m </a:t>
            </a:r>
            <a:r>
              <a:rPr lang="en-US" sz="1800" smtClean="0">
                <a:solidFill>
                  <a:srgbClr val="7030A0"/>
                </a:solidFill>
              </a:rPr>
              <a:t>, data 2007-2013</a:t>
            </a:r>
          </a:p>
          <a:p>
            <a:pPr marL="450850" indent="-423863">
              <a:spcBef>
                <a:spcPts val="400"/>
              </a:spcBef>
              <a:buFont typeface="Arial" panose="020B0604020202020204" pitchFamily="34" charset="0"/>
              <a:buChar char="•"/>
            </a:pPr>
            <a:r>
              <a:rPr lang="en-US" sz="1800" smtClean="0">
                <a:solidFill>
                  <a:srgbClr val="7030A0"/>
                </a:solidFill>
              </a:rPr>
              <a:t>Search region  |l|&lt;30</a:t>
            </a:r>
            <a:r>
              <a:rPr lang="en-US" sz="1800" baseline="30000" smtClean="0">
                <a:solidFill>
                  <a:srgbClr val="7030A0"/>
                </a:solidFill>
              </a:rPr>
              <a:t>° </a:t>
            </a:r>
            <a:r>
              <a:rPr lang="en-US" sz="1800" smtClean="0">
                <a:solidFill>
                  <a:srgbClr val="7030A0"/>
                </a:solidFill>
              </a:rPr>
              <a:t>, |b|&lt;4</a:t>
            </a:r>
            <a:r>
              <a:rPr lang="en-US" sz="1800" baseline="30000" smtClean="0">
                <a:solidFill>
                  <a:srgbClr val="7030A0"/>
                </a:solidFill>
              </a:rPr>
              <a:t>°</a:t>
            </a:r>
            <a:endParaRPr lang="en-US" sz="1800" smtClean="0">
              <a:solidFill>
                <a:srgbClr val="7030A0"/>
              </a:solidFill>
            </a:endParaRPr>
          </a:p>
          <a:p>
            <a:pPr marL="450850" indent="-423863">
              <a:spcBef>
                <a:spcPts val="400"/>
              </a:spcBef>
              <a:buFont typeface="Arial" panose="020B0604020202020204" pitchFamily="34" charset="0"/>
              <a:buChar char="•"/>
            </a:pPr>
            <a:r>
              <a:rPr lang="en-US" sz="1800" smtClean="0">
                <a:solidFill>
                  <a:srgbClr val="7030A0"/>
                </a:solidFill>
              </a:rPr>
              <a:t>Cuts optimized for neutrino energy spectrum ~E</a:t>
            </a:r>
            <a:r>
              <a:rPr lang="en-US" sz="1800" baseline="30000" smtClean="0">
                <a:solidFill>
                  <a:srgbClr val="7030A0"/>
                </a:solidFill>
              </a:rPr>
              <a:t>-</a:t>
            </a:r>
            <a:r>
              <a:rPr lang="en-US" sz="1800" baseline="30000" smtClean="0">
                <a:solidFill>
                  <a:srgbClr val="7030A0"/>
                </a:solidFill>
                <a:latin typeface="Symbol" charset="2"/>
                <a:ea typeface="Symbol" charset="2"/>
                <a:cs typeface="Symbol" charset="2"/>
              </a:rPr>
              <a:t>g</a:t>
            </a:r>
            <a:r>
              <a:rPr lang="en-US" sz="1800" smtClean="0">
                <a:solidFill>
                  <a:srgbClr val="7030A0"/>
                </a:solidFill>
              </a:rPr>
              <a:t>  (</a:t>
            </a:r>
            <a:r>
              <a:rPr lang="en-US" sz="1800" smtClean="0">
                <a:solidFill>
                  <a:srgbClr val="7030A0"/>
                </a:solidFill>
                <a:latin typeface="Symbol" panose="05050102010706020507" pitchFamily="18" charset="2"/>
              </a:rPr>
              <a:t>g</a:t>
            </a:r>
            <a:r>
              <a:rPr lang="en-US" sz="1800" smtClean="0">
                <a:solidFill>
                  <a:srgbClr val="7030A0"/>
                </a:solidFill>
              </a:rPr>
              <a:t>=2.4-2.5)</a:t>
            </a:r>
          </a:p>
          <a:p>
            <a:pPr marL="450850" indent="-423863">
              <a:spcBef>
                <a:spcPts val="400"/>
              </a:spcBef>
              <a:buFont typeface="Arial" panose="020B0604020202020204" pitchFamily="34" charset="0"/>
              <a:buChar char="•"/>
            </a:pPr>
            <a:r>
              <a:rPr lang="en-US" sz="1800" smtClean="0">
                <a:solidFill>
                  <a:srgbClr val="7030A0"/>
                </a:solidFill>
              </a:rPr>
              <a:t>Counts in the signal/off zones</a:t>
            </a:r>
          </a:p>
          <a:p>
            <a:pPr marL="450850" indent="-423863">
              <a:spcBef>
                <a:spcPts val="400"/>
              </a:spcBef>
              <a:buFont typeface="Arial" panose="020B0604020202020204" pitchFamily="34" charset="0"/>
              <a:buChar char="•"/>
            </a:pPr>
            <a:r>
              <a:rPr lang="en-US" sz="1800" smtClean="0">
                <a:solidFill>
                  <a:srgbClr val="7030A0"/>
                </a:solidFill>
              </a:rPr>
              <a:t>No excess in the HE neutrinos</a:t>
            </a:r>
          </a:p>
          <a:p>
            <a:pPr marL="450850" indent="-423863">
              <a:spcBef>
                <a:spcPts val="400"/>
              </a:spcBef>
              <a:buFont typeface="Arial" panose="020B0604020202020204" pitchFamily="34" charset="0"/>
              <a:buChar char="•"/>
            </a:pPr>
            <a:r>
              <a:rPr lang="en-US" sz="1800" smtClean="0">
                <a:solidFill>
                  <a:srgbClr val="7030A0"/>
                </a:solidFill>
              </a:rPr>
              <a:t>90% C.L. upper limits: 3&lt;</a:t>
            </a:r>
            <a:r>
              <a:rPr lang="en-US" sz="1800" err="1" smtClean="0">
                <a:solidFill>
                  <a:srgbClr val="7030A0"/>
                </a:solidFill>
              </a:rPr>
              <a:t>E</a:t>
            </a:r>
            <a:r>
              <a:rPr lang="en-US" sz="1800" baseline="-25000" err="1" smtClean="0">
                <a:solidFill>
                  <a:srgbClr val="7030A0"/>
                </a:solidFill>
                <a:latin typeface="Symbol" panose="05050102010706020507" pitchFamily="18" charset="2"/>
              </a:rPr>
              <a:t>n</a:t>
            </a:r>
            <a:r>
              <a:rPr lang="en-US" sz="1800" smtClean="0">
                <a:solidFill>
                  <a:srgbClr val="7030A0"/>
                </a:solidFill>
              </a:rPr>
              <a:t>&lt;300 </a:t>
            </a:r>
            <a:r>
              <a:rPr lang="en-US" sz="1800" err="1" smtClean="0">
                <a:solidFill>
                  <a:srgbClr val="7030A0"/>
                </a:solidFill>
              </a:rPr>
              <a:t>TeV</a:t>
            </a:r>
            <a:endParaRPr lang="en-US" sz="1800" smtClean="0">
              <a:solidFill>
                <a:srgbClr val="7030A0"/>
              </a:solidFill>
            </a:endParaRPr>
          </a:p>
        </p:txBody>
      </p:sp>
      <p:sp>
        <p:nvSpPr>
          <p:cNvPr id="9" name="Segnaposto contenuto 2"/>
          <p:cNvSpPr txBox="1">
            <a:spLocks/>
          </p:cNvSpPr>
          <p:nvPr/>
        </p:nvSpPr>
        <p:spPr>
          <a:xfrm>
            <a:off x="38985" y="650556"/>
            <a:ext cx="4563063" cy="98610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Bef>
                <a:spcPts val="0"/>
              </a:spcBef>
            </a:pPr>
            <a:r>
              <a:rPr lang="en-US" sz="2000" smtClean="0">
                <a:solidFill>
                  <a:srgbClr val="7030A0"/>
                </a:solidFill>
                <a:latin typeface="Symbol" panose="05050102010706020507" pitchFamily="18" charset="2"/>
              </a:rPr>
              <a:t>n</a:t>
            </a:r>
            <a:r>
              <a:rPr lang="en-US" sz="2000" smtClean="0">
                <a:solidFill>
                  <a:srgbClr val="7030A0"/>
                </a:solidFill>
              </a:rPr>
              <a:t>’s and </a:t>
            </a:r>
            <a:r>
              <a:rPr lang="en-US" sz="2000" smtClean="0">
                <a:solidFill>
                  <a:srgbClr val="7030A0"/>
                </a:solidFill>
                <a:latin typeface="Symbol" panose="05050102010706020507" pitchFamily="18" charset="2"/>
              </a:rPr>
              <a:t>g</a:t>
            </a:r>
            <a:r>
              <a:rPr lang="en-US" sz="2000" smtClean="0">
                <a:solidFill>
                  <a:srgbClr val="7030A0"/>
                </a:solidFill>
              </a:rPr>
              <a:t>-rays produced by CR propagation</a:t>
            </a:r>
          </a:p>
        </p:txBody>
      </p:sp>
      <mc:AlternateContent xmlns:mc="http://schemas.openxmlformats.org/markup-compatibility/2006" xmlns:a14="http://schemas.microsoft.com/office/drawing/2010/main">
        <mc:Choice Requires="a14">
          <p:sp>
            <p:nvSpPr>
              <p:cNvPr id="10" name="Rettangolo 9"/>
              <p:cNvSpPr/>
              <p:nvPr/>
            </p:nvSpPr>
            <p:spPr>
              <a:xfrm>
                <a:off x="871450" y="1382088"/>
                <a:ext cx="3757706" cy="1638910"/>
              </a:xfrm>
              <a:prstGeom prst="rect">
                <a:avLst/>
              </a:prstGeom>
            </p:spPr>
            <p:txBody>
              <a:bodyPr wrap="square">
                <a:spAutoFit/>
              </a:bodyPr>
              <a:lstStyle/>
              <a:p>
                <a:pPr marL="114300" indent="0" algn="ctr">
                  <a:buNone/>
                </a:pPr>
                <a14:m>
                  <m:oMathPara xmlns:m="http://schemas.openxmlformats.org/officeDocument/2006/math">
                    <m:oMathParaPr>
                      <m:jc m:val="left"/>
                    </m:oMathParaPr>
                    <m:oMath xmlns:m="http://schemas.openxmlformats.org/officeDocument/2006/math">
                      <m:sSub>
                        <m:sSubPr>
                          <m:ctrlPr>
                            <a:rPr lang="en-US" i="1" smtClean="0">
                              <a:solidFill>
                                <a:srgbClr val="7030A0"/>
                              </a:solidFill>
                              <a:latin typeface="Cambria Math" charset="0"/>
                            </a:rPr>
                          </m:ctrlPr>
                        </m:sSubPr>
                        <m:e>
                          <m:r>
                            <a:rPr lang="it-IT" i="1">
                              <a:solidFill>
                                <a:srgbClr val="7030A0"/>
                              </a:solidFill>
                              <a:latin typeface="Cambria Math"/>
                            </a:rPr>
                            <m:t>𝑝</m:t>
                          </m:r>
                        </m:e>
                        <m:sub>
                          <m:r>
                            <a:rPr lang="it-IT" i="1">
                              <a:solidFill>
                                <a:srgbClr val="7030A0"/>
                              </a:solidFill>
                              <a:latin typeface="Cambria Math"/>
                            </a:rPr>
                            <m:t>𝐶𝑅</m:t>
                          </m:r>
                        </m:sub>
                      </m:sSub>
                      <m:r>
                        <a:rPr lang="it-IT" i="1">
                          <a:solidFill>
                            <a:srgbClr val="7030A0"/>
                          </a:solidFill>
                          <a:latin typeface="Cambria Math"/>
                        </a:rPr>
                        <m:t>+</m:t>
                      </m:r>
                      <m:sSub>
                        <m:sSubPr>
                          <m:ctrlPr>
                            <a:rPr lang="en-US" i="1">
                              <a:solidFill>
                                <a:srgbClr val="7030A0"/>
                              </a:solidFill>
                              <a:latin typeface="Cambria Math" charset="0"/>
                            </a:rPr>
                          </m:ctrlPr>
                        </m:sSubPr>
                        <m:e>
                          <m:r>
                            <a:rPr lang="it-IT" i="1">
                              <a:solidFill>
                                <a:srgbClr val="7030A0"/>
                              </a:solidFill>
                              <a:latin typeface="Cambria Math"/>
                            </a:rPr>
                            <m:t>𝑝</m:t>
                          </m:r>
                        </m:e>
                        <m:sub>
                          <m:r>
                            <a:rPr lang="it-IT" i="1">
                              <a:solidFill>
                                <a:srgbClr val="7030A0"/>
                              </a:solidFill>
                              <a:latin typeface="Cambria Math"/>
                            </a:rPr>
                            <m:t>𝐼𝑆𝑀</m:t>
                          </m:r>
                        </m:sub>
                      </m:sSub>
                      <m:r>
                        <a:rPr lang="en-US" i="1">
                          <a:solidFill>
                            <a:srgbClr val="7030A0"/>
                          </a:solidFill>
                          <a:latin typeface="Cambria Math"/>
                          <a:ea typeface="Cambria Math"/>
                        </a:rPr>
                        <m:t>→</m:t>
                      </m:r>
                      <m:sSup>
                        <m:sSupPr>
                          <m:ctrlPr>
                            <a:rPr lang="it-IT" i="1">
                              <a:solidFill>
                                <a:srgbClr val="7030A0"/>
                              </a:solidFill>
                              <a:latin typeface="Cambria Math" charset="0"/>
                              <a:ea typeface="Cambria Math"/>
                            </a:rPr>
                          </m:ctrlPr>
                        </m:sSupPr>
                        <m:e>
                          <m:r>
                            <a:rPr lang="it-IT" i="1">
                              <a:solidFill>
                                <a:srgbClr val="7030A0"/>
                              </a:solidFill>
                              <a:latin typeface="Cambria Math"/>
                              <a:ea typeface="Cambria Math"/>
                            </a:rPr>
                            <m:t>𝜋</m:t>
                          </m:r>
                        </m:e>
                        <m:sup>
                          <m:r>
                            <a:rPr lang="it-IT" i="1">
                              <a:solidFill>
                                <a:srgbClr val="7030A0"/>
                              </a:solidFill>
                              <a:latin typeface="Cambria Math"/>
                              <a:ea typeface="Cambria Math"/>
                            </a:rPr>
                            <m:t>0</m:t>
                          </m:r>
                        </m:sup>
                      </m:sSup>
                      <m:sSup>
                        <m:sSupPr>
                          <m:ctrlPr>
                            <a:rPr lang="it-IT" i="1">
                              <a:solidFill>
                                <a:srgbClr val="7030A0"/>
                              </a:solidFill>
                              <a:latin typeface="Cambria Math" charset="0"/>
                              <a:ea typeface="Cambria Math"/>
                            </a:rPr>
                          </m:ctrlPr>
                        </m:sSupPr>
                        <m:e>
                          <m:r>
                            <a:rPr lang="it-IT" i="1">
                              <a:solidFill>
                                <a:srgbClr val="7030A0"/>
                              </a:solidFill>
                              <a:latin typeface="Cambria Math"/>
                              <a:ea typeface="Cambria Math"/>
                            </a:rPr>
                            <m:t>𝜋</m:t>
                          </m:r>
                        </m:e>
                        <m:sup>
                          <m:r>
                            <a:rPr lang="it-IT" i="1">
                              <a:solidFill>
                                <a:srgbClr val="7030A0"/>
                              </a:solidFill>
                              <a:latin typeface="Cambria Math"/>
                              <a:ea typeface="Cambria Math"/>
                            </a:rPr>
                            <m:t>±</m:t>
                          </m:r>
                        </m:sup>
                      </m:sSup>
                      <m:r>
                        <a:rPr lang="it-IT" i="1">
                          <a:solidFill>
                            <a:srgbClr val="7030A0"/>
                          </a:solidFill>
                          <a:latin typeface="Cambria Math"/>
                          <a:ea typeface="Cambria Math"/>
                        </a:rPr>
                        <m:t>…</m:t>
                      </m:r>
                    </m:oMath>
                  </m:oMathPara>
                </a14:m>
                <a:endParaRPr lang="it-IT">
                  <a:solidFill>
                    <a:srgbClr val="7030A0"/>
                  </a:solidFill>
                  <a:ea typeface="Cambria Math"/>
                </a:endParaRPr>
              </a:p>
              <a:p>
                <a:pPr marL="114300" indent="0" algn="ctr">
                  <a:lnSpc>
                    <a:spcPct val="150000"/>
                  </a:lnSpc>
                  <a:buNone/>
                </a:pPr>
                <a14:m>
                  <m:oMathPara xmlns:m="http://schemas.openxmlformats.org/officeDocument/2006/math">
                    <m:oMathParaPr>
                      <m:jc m:val="left"/>
                    </m:oMathParaPr>
                    <m:oMath xmlns:m="http://schemas.openxmlformats.org/officeDocument/2006/math">
                      <m:sSup>
                        <m:sSupPr>
                          <m:ctrlPr>
                            <a:rPr lang="en-US" i="1">
                              <a:solidFill>
                                <a:srgbClr val="7030A0"/>
                              </a:solidFill>
                              <a:latin typeface="Cambria Math" charset="0"/>
                            </a:rPr>
                          </m:ctrlPr>
                        </m:sSupPr>
                        <m:e>
                          <m:r>
                            <a:rPr lang="en-US" i="1">
                              <a:solidFill>
                                <a:srgbClr val="7030A0"/>
                              </a:solidFill>
                              <a:latin typeface="Cambria Math"/>
                              <a:ea typeface="Cambria Math"/>
                            </a:rPr>
                            <m:t>𝜋</m:t>
                          </m:r>
                        </m:e>
                        <m:sup>
                          <m:r>
                            <a:rPr lang="it-IT" i="1">
                              <a:solidFill>
                                <a:srgbClr val="7030A0"/>
                              </a:solidFill>
                              <a:latin typeface="Cambria Math"/>
                            </a:rPr>
                            <m:t>0</m:t>
                          </m:r>
                        </m:sup>
                      </m:sSup>
                      <m:r>
                        <a:rPr lang="en-US" i="1">
                          <a:solidFill>
                            <a:srgbClr val="7030A0"/>
                          </a:solidFill>
                          <a:latin typeface="Cambria Math"/>
                          <a:ea typeface="Cambria Math"/>
                        </a:rPr>
                        <m:t>→</m:t>
                      </m:r>
                      <m:r>
                        <a:rPr lang="en-US" b="1" i="1" smtClean="0">
                          <a:solidFill>
                            <a:srgbClr val="7030A0"/>
                          </a:solidFill>
                          <a:latin typeface="Cambria Math"/>
                          <a:ea typeface="Cambria Math"/>
                        </a:rPr>
                        <m:t>𝜸𝜸</m:t>
                      </m:r>
                      <m:d>
                        <m:dPr>
                          <m:ctrlPr>
                            <a:rPr lang="it-IT" b="1" i="1" smtClean="0">
                              <a:solidFill>
                                <a:srgbClr val="7030A0"/>
                              </a:solidFill>
                              <a:latin typeface="Cambria Math" charset="0"/>
                              <a:ea typeface="Cambria Math"/>
                            </a:rPr>
                          </m:ctrlPr>
                        </m:dPr>
                        <m:e>
                          <m:r>
                            <a:rPr lang="it-IT" b="1" i="1">
                              <a:solidFill>
                                <a:srgbClr val="7030A0"/>
                              </a:solidFill>
                              <a:latin typeface="Cambria Math"/>
                              <a:ea typeface="Cambria Math"/>
                            </a:rPr>
                            <m:t>𝑬𝑴</m:t>
                          </m:r>
                          <m:r>
                            <a:rPr lang="it-IT" b="1" i="1">
                              <a:solidFill>
                                <a:srgbClr val="7030A0"/>
                              </a:solidFill>
                              <a:latin typeface="Cambria Math"/>
                              <a:ea typeface="Cambria Math"/>
                            </a:rPr>
                            <m:t> </m:t>
                          </m:r>
                          <m:r>
                            <a:rPr lang="it-IT" b="1" i="1">
                              <a:solidFill>
                                <a:srgbClr val="7030A0"/>
                              </a:solidFill>
                              <a:latin typeface="Cambria Math"/>
                              <a:ea typeface="Cambria Math"/>
                            </a:rPr>
                            <m:t>𝒄𝒂𝒔𝒄𝒂𝒅𝒆</m:t>
                          </m:r>
                        </m:e>
                      </m:d>
                    </m:oMath>
                  </m:oMathPara>
                </a14:m>
                <a:endParaRPr lang="en-US" b="1" i="1" smtClean="0">
                  <a:solidFill>
                    <a:srgbClr val="7030A0"/>
                  </a:solidFill>
                  <a:latin typeface="Cambria Math"/>
                  <a:ea typeface="Cambria Math"/>
                </a:endParaRPr>
              </a:p>
              <a:p>
                <a:pPr marL="114300" indent="0" algn="ctr">
                  <a:lnSpc>
                    <a:spcPct val="150000"/>
                  </a:lnSpc>
                  <a:buNone/>
                </a:pPr>
                <a14:m>
                  <m:oMathPara xmlns:m="http://schemas.openxmlformats.org/officeDocument/2006/math">
                    <m:oMathParaPr>
                      <m:jc m:val="left"/>
                    </m:oMathParaPr>
                    <m:oMath xmlns:m="http://schemas.openxmlformats.org/officeDocument/2006/math">
                      <m:sSup>
                        <m:sSupPr>
                          <m:ctrlPr>
                            <a:rPr lang="en-US" i="1">
                              <a:solidFill>
                                <a:srgbClr val="7030A0"/>
                              </a:solidFill>
                              <a:latin typeface="Cambria Math" charset="0"/>
                            </a:rPr>
                          </m:ctrlPr>
                        </m:sSupPr>
                        <m:e>
                          <m:r>
                            <a:rPr lang="en-US" i="1">
                              <a:solidFill>
                                <a:srgbClr val="7030A0"/>
                              </a:solidFill>
                              <a:latin typeface="Cambria Math"/>
                              <a:ea typeface="Cambria Math"/>
                            </a:rPr>
                            <m:t>𝜋</m:t>
                          </m:r>
                        </m:e>
                        <m:sup>
                          <m:r>
                            <a:rPr lang="en-US" i="1">
                              <a:solidFill>
                                <a:srgbClr val="7030A0"/>
                              </a:solidFill>
                              <a:latin typeface="Cambria Math"/>
                              <a:ea typeface="Cambria Math"/>
                            </a:rPr>
                            <m:t>±</m:t>
                          </m:r>
                        </m:sup>
                      </m:sSup>
                      <m:r>
                        <a:rPr lang="en-US" i="1">
                          <a:solidFill>
                            <a:srgbClr val="7030A0"/>
                          </a:solidFill>
                          <a:latin typeface="Cambria Math"/>
                          <a:ea typeface="Cambria Math"/>
                        </a:rPr>
                        <m:t>→</m:t>
                      </m:r>
                      <m:sSub>
                        <m:sSubPr>
                          <m:ctrlPr>
                            <a:rPr lang="en-US" b="1" i="1" smtClean="0">
                              <a:solidFill>
                                <a:srgbClr val="7030A0"/>
                              </a:solidFill>
                              <a:latin typeface="Cambria Math" charset="0"/>
                              <a:ea typeface="Cambria Math"/>
                            </a:rPr>
                          </m:ctrlPr>
                        </m:sSubPr>
                        <m:e>
                          <m:r>
                            <a:rPr lang="en-US" b="1" i="1">
                              <a:solidFill>
                                <a:srgbClr val="7030A0"/>
                              </a:solidFill>
                              <a:latin typeface="Cambria Math"/>
                              <a:ea typeface="Cambria Math"/>
                            </a:rPr>
                            <m:t>𝝂</m:t>
                          </m:r>
                        </m:e>
                        <m:sub>
                          <m:r>
                            <a:rPr lang="en-US" b="1" i="1">
                              <a:solidFill>
                                <a:srgbClr val="7030A0"/>
                              </a:solidFill>
                              <a:latin typeface="Cambria Math"/>
                              <a:ea typeface="Cambria Math"/>
                            </a:rPr>
                            <m:t>𝝁</m:t>
                          </m:r>
                        </m:sub>
                      </m:sSub>
                      <m:r>
                        <a:rPr lang="it-IT" b="1" i="1">
                          <a:solidFill>
                            <a:srgbClr val="7030A0"/>
                          </a:solidFill>
                          <a:latin typeface="Cambria Math"/>
                          <a:ea typeface="Cambria Math"/>
                        </a:rPr>
                        <m:t>,</m:t>
                      </m:r>
                      <m:sSub>
                        <m:sSubPr>
                          <m:ctrlPr>
                            <a:rPr lang="en-US" b="1" i="1">
                              <a:solidFill>
                                <a:srgbClr val="7030A0"/>
                              </a:solidFill>
                              <a:latin typeface="Cambria Math" charset="0"/>
                              <a:ea typeface="Cambria Math"/>
                            </a:rPr>
                          </m:ctrlPr>
                        </m:sSubPr>
                        <m:e>
                          <m:r>
                            <a:rPr lang="en-US" b="1" i="1">
                              <a:solidFill>
                                <a:srgbClr val="7030A0"/>
                              </a:solidFill>
                              <a:latin typeface="Cambria Math"/>
                              <a:ea typeface="Cambria Math"/>
                            </a:rPr>
                            <m:t>𝝂</m:t>
                          </m:r>
                        </m:e>
                        <m:sub>
                          <m:r>
                            <a:rPr lang="it-IT" b="1" i="1">
                              <a:solidFill>
                                <a:srgbClr val="7030A0"/>
                              </a:solidFill>
                              <a:latin typeface="Cambria Math"/>
                              <a:ea typeface="Cambria Math"/>
                            </a:rPr>
                            <m:t>𝒆</m:t>
                          </m:r>
                        </m:sub>
                      </m:sSub>
                      <m:r>
                        <a:rPr lang="it-IT" i="1">
                          <a:solidFill>
                            <a:srgbClr val="7030A0"/>
                          </a:solidFill>
                          <a:latin typeface="Cambria Math"/>
                          <a:ea typeface="Cambria Math"/>
                        </a:rPr>
                        <m:t>…</m:t>
                      </m:r>
                    </m:oMath>
                  </m:oMathPara>
                </a14:m>
                <a:endParaRPr lang="en-US">
                  <a:solidFill>
                    <a:srgbClr val="7030A0"/>
                  </a:solidFill>
                </a:endParaRPr>
              </a:p>
            </p:txBody>
          </p:sp>
        </mc:Choice>
        <mc:Fallback xmlns="">
          <p:sp>
            <p:nvSpPr>
              <p:cNvPr id="10" name="Rettangolo 9"/>
              <p:cNvSpPr>
                <a:spLocks noRot="1" noChangeAspect="1" noMove="1" noResize="1" noEditPoints="1" noAdjustHandles="1" noChangeArrowheads="1" noChangeShapeType="1" noTextEdit="1"/>
              </p:cNvSpPr>
              <p:nvPr/>
            </p:nvSpPr>
            <p:spPr>
              <a:xfrm>
                <a:off x="871450" y="1382088"/>
                <a:ext cx="3757706" cy="1638910"/>
              </a:xfrm>
              <a:prstGeom prst="rect">
                <a:avLst/>
              </a:prstGeom>
              <a:blipFill rotWithShape="0">
                <a:blip r:embed="rId3"/>
                <a:stretch>
                  <a:fillRect/>
                </a:stretch>
              </a:blipFill>
            </p:spPr>
            <p:txBody>
              <a:bodyPr/>
              <a:lstStyle/>
              <a:p>
                <a:r>
                  <a:rPr lang="en-GB">
                    <a:noFill/>
                  </a:rPr>
                  <a:t> </a:t>
                </a:r>
              </a:p>
            </p:txBody>
          </p:sp>
        </mc:Fallback>
      </mc:AlternateContent>
      <p:sp>
        <p:nvSpPr>
          <p:cNvPr id="11" name="Rettangolo 10"/>
          <p:cNvSpPr/>
          <p:nvPr/>
        </p:nvSpPr>
        <p:spPr>
          <a:xfrm>
            <a:off x="4798138" y="2857499"/>
            <a:ext cx="4336462" cy="338554"/>
          </a:xfrm>
          <a:prstGeom prst="rect">
            <a:avLst/>
          </a:prstGeom>
          <a:solidFill>
            <a:srgbClr val="FFFF00"/>
          </a:solidFill>
        </p:spPr>
        <p:txBody>
          <a:bodyPr wrap="square">
            <a:spAutoFit/>
          </a:bodyPr>
          <a:lstStyle/>
          <a:p>
            <a:pPr algn="ctr"/>
            <a:r>
              <a:rPr lang="en-US" sz="1600" i="1">
                <a:solidFill>
                  <a:srgbClr val="7030A0"/>
                </a:solidFill>
                <a:latin typeface="Gulliver" charset="0"/>
              </a:rPr>
              <a:t>Physics Letters B 760 (2016) 143–148 </a:t>
            </a:r>
            <a:endParaRPr lang="en-US" sz="5400">
              <a:solidFill>
                <a:srgbClr val="7030A0"/>
              </a:solidFill>
            </a:endParaRPr>
          </a:p>
        </p:txBody>
      </p:sp>
      <p:pic>
        <p:nvPicPr>
          <p:cNvPr id="12" name="Immagine 11"/>
          <p:cNvPicPr>
            <a:picLocks noChangeAspect="1"/>
          </p:cNvPicPr>
          <p:nvPr/>
        </p:nvPicPr>
        <p:blipFill>
          <a:blip r:embed="rId4"/>
          <a:stretch>
            <a:fillRect/>
          </a:stretch>
        </p:blipFill>
        <p:spPr>
          <a:xfrm>
            <a:off x="4774169" y="3202771"/>
            <a:ext cx="4360431" cy="3144761"/>
          </a:xfrm>
          <a:prstGeom prst="rect">
            <a:avLst/>
          </a:prstGeom>
        </p:spPr>
      </p:pic>
      <p:sp>
        <p:nvSpPr>
          <p:cNvPr id="13" name="CasellaDiTesto 12"/>
          <p:cNvSpPr txBox="1"/>
          <p:nvPr/>
        </p:nvSpPr>
        <p:spPr>
          <a:xfrm>
            <a:off x="57144" y="5329235"/>
            <a:ext cx="4572011" cy="1200329"/>
          </a:xfrm>
          <a:prstGeom prst="rect">
            <a:avLst/>
          </a:prstGeom>
          <a:solidFill>
            <a:srgbClr val="FFFF00"/>
          </a:solidFill>
        </p:spPr>
        <p:txBody>
          <a:bodyPr wrap="square" rtlCol="0">
            <a:spAutoFit/>
          </a:bodyPr>
          <a:lstStyle/>
          <a:p>
            <a:r>
              <a:rPr lang="en-GB" sz="1800" smtClean="0">
                <a:solidFill>
                  <a:srgbClr val="7030A0"/>
                </a:solidFill>
              </a:rPr>
              <a:t>Distribution of the reconstructed </a:t>
            </a:r>
            <a:r>
              <a:rPr lang="en-GB" sz="1800" err="1" smtClean="0">
                <a:solidFill>
                  <a:srgbClr val="7030A0"/>
                </a:solidFill>
              </a:rPr>
              <a:t>E</a:t>
            </a:r>
            <a:r>
              <a:rPr lang="en-GB" sz="1800" baseline="-25000" err="1" smtClean="0">
                <a:solidFill>
                  <a:srgbClr val="7030A0"/>
                </a:solidFill>
                <a:latin typeface="Symbol" charset="2"/>
                <a:ea typeface="Symbol" charset="2"/>
                <a:cs typeface="Symbol" charset="2"/>
              </a:rPr>
              <a:t>m</a:t>
            </a:r>
            <a:r>
              <a:rPr lang="en-GB" sz="1800" smtClean="0">
                <a:solidFill>
                  <a:srgbClr val="7030A0"/>
                </a:solidFill>
              </a:rPr>
              <a:t> of up-going muons in the Galactic Plane (black crosses) and average of the off-zone regions (red histogram). </a:t>
            </a:r>
          </a:p>
        </p:txBody>
      </p:sp>
      <p:sp>
        <p:nvSpPr>
          <p:cNvPr id="14" name="CasellaDiTesto 13"/>
          <p:cNvSpPr txBox="1"/>
          <p:nvPr/>
        </p:nvSpPr>
        <p:spPr>
          <a:xfrm>
            <a:off x="7772402" y="3404237"/>
            <a:ext cx="1243011" cy="279164"/>
          </a:xfrm>
          <a:prstGeom prst="rect">
            <a:avLst/>
          </a:prstGeom>
          <a:solidFill>
            <a:srgbClr val="FFFF00"/>
          </a:solidFill>
        </p:spPr>
        <p:txBody>
          <a:bodyPr wrap="square" rtlCol="0">
            <a:spAutoFit/>
          </a:bodyPr>
          <a:lstStyle/>
          <a:p>
            <a:r>
              <a:rPr lang="en-GB" sz="1200" err="1" smtClean="0">
                <a:solidFill>
                  <a:srgbClr val="7030A0"/>
                </a:solidFill>
              </a:rPr>
              <a:t>E</a:t>
            </a:r>
            <a:r>
              <a:rPr lang="en-GB" sz="1200" baseline="-25000" err="1" smtClean="0">
                <a:solidFill>
                  <a:srgbClr val="7030A0"/>
                </a:solidFill>
                <a:latin typeface="Symbol" charset="2"/>
                <a:ea typeface="Symbol" charset="2"/>
                <a:cs typeface="Symbol" charset="2"/>
              </a:rPr>
              <a:t>m</a:t>
            </a:r>
            <a:r>
              <a:rPr lang="en-GB" sz="1200" smtClean="0">
                <a:solidFill>
                  <a:srgbClr val="7030A0"/>
                </a:solidFill>
              </a:rPr>
              <a:t> cut applied </a:t>
            </a:r>
            <a:endParaRPr lang="en-GB" sz="1200">
              <a:solidFill>
                <a:srgbClr val="7030A0"/>
              </a:solidFill>
            </a:endParaRPr>
          </a:p>
        </p:txBody>
      </p:sp>
    </p:spTree>
    <p:extLst>
      <p:ext uri="{BB962C8B-B14F-4D97-AF65-F5344CB8AC3E}">
        <p14:creationId xmlns:p14="http://schemas.microsoft.com/office/powerpoint/2010/main" val="1622930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255"/>
            <a:ext cx="9144000" cy="639668"/>
          </a:xfrm>
        </p:spPr>
        <p:txBody>
          <a:bodyPr/>
          <a:lstStyle/>
          <a:p>
            <a:pPr algn="l"/>
            <a:r>
              <a:rPr lang="en-GB" b="1">
                <a:effectLst/>
              </a:rPr>
              <a:t>Search </a:t>
            </a:r>
            <a:r>
              <a:rPr lang="en-GB" b="1" smtClean="0">
                <a:effectLst/>
              </a:rPr>
              <a:t>for </a:t>
            </a:r>
            <a:r>
              <a:rPr lang="en-GB" b="1">
                <a:effectLst/>
              </a:rPr>
              <a:t>neutrinos from </a:t>
            </a:r>
            <a:r>
              <a:rPr lang="en-GB" b="1" smtClean="0">
                <a:effectLst/>
              </a:rPr>
              <a:t>the </a:t>
            </a:r>
            <a:r>
              <a:rPr kumimoji="0" lang="en-GB" sz="2800" b="1" kern="1200" baseline="0" smtClean="0">
                <a:ln w="6350">
                  <a:solidFill>
                    <a:schemeClr val="accent1">
                      <a:shade val="43000"/>
                    </a:schemeClr>
                  </a:solidFill>
                </a:ln>
                <a:solidFill>
                  <a:schemeClr val="accent1">
                    <a:tint val="83000"/>
                    <a:satMod val="150000"/>
                  </a:schemeClr>
                </a:solidFill>
                <a:effectLst/>
              </a:rPr>
              <a:t>Galactic plane - 2</a:t>
            </a:r>
            <a:r>
              <a:rPr lang="en-GB" smtClean="0"/>
              <a:t> </a:t>
            </a:r>
            <a:endParaRPr lang="en-GB"/>
          </a:p>
        </p:txBody>
      </p:sp>
      <p:sp>
        <p:nvSpPr>
          <p:cNvPr id="4" name="Segnaposto data 3"/>
          <p:cNvSpPr>
            <a:spLocks noGrp="1"/>
          </p:cNvSpPr>
          <p:nvPr>
            <p:ph type="dt" sz="half" idx="2"/>
          </p:nvPr>
        </p:nvSpPr>
        <p:spPr/>
        <p:txBody>
          <a:bodyPr/>
          <a:lstStyle/>
          <a:p>
            <a:pPr algn="ctr" eaLnBrk="1" hangingPunct="1"/>
            <a:r>
              <a:rPr lang="en-GB" smtClean="0"/>
              <a:t>21/06/2017</a:t>
            </a:r>
            <a:endParaRPr lang="en-GB"/>
          </a:p>
        </p:txBody>
      </p:sp>
      <p:sp>
        <p:nvSpPr>
          <p:cNvPr id="5" name="Segnaposto piè di pagina 4"/>
          <p:cNvSpPr>
            <a:spLocks noGrp="1"/>
          </p:cNvSpPr>
          <p:nvPr>
            <p:ph type="ftr" sz="quarter" idx="3"/>
          </p:nvPr>
        </p:nvSpPr>
        <p:spPr/>
        <p:txBody>
          <a:bodyPr/>
          <a:lstStyle/>
          <a:p>
            <a:r>
              <a:rPr lang="en-GB" smtClean="0">
                <a:latin typeface="Century Gothic"/>
              </a:rPr>
              <a:t>Weak Interactions and Neutrinos (WIN2017)          -       University of California, Irvine, USA       -       Antonio Capone</a:t>
            </a:r>
            <a:endParaRPr lang="en-GB">
              <a:latin typeface="Century Gothic"/>
            </a:endParaRPr>
          </a:p>
        </p:txBody>
      </p:sp>
      <p:sp>
        <p:nvSpPr>
          <p:cNvPr id="6" name="Segnaposto numero diapositiva 5"/>
          <p:cNvSpPr>
            <a:spLocks noGrp="1"/>
          </p:cNvSpPr>
          <p:nvPr>
            <p:ph type="sldNum" sz="quarter" idx="4"/>
          </p:nvPr>
        </p:nvSpPr>
        <p:spPr/>
        <p:txBody>
          <a:bodyPr/>
          <a:lstStyle/>
          <a:p>
            <a:fld id="{0B27B36E-1789-44FF-B677-F03270DE854B}" type="slidenum">
              <a:rPr lang="en-GB" smtClean="0">
                <a:latin typeface="Century Gothic"/>
              </a:rPr>
              <a:pPr/>
              <a:t>15</a:t>
            </a:fld>
            <a:endParaRPr lang="en-GB">
              <a:latin typeface="Century Gothic"/>
            </a:endParaRPr>
          </a:p>
        </p:txBody>
      </p:sp>
      <mc:AlternateContent xmlns:mc="http://schemas.openxmlformats.org/markup-compatibility/2006" xmlns:a14="http://schemas.microsoft.com/office/drawing/2010/main">
        <mc:Choice Requires="a14">
          <p:sp>
            <p:nvSpPr>
              <p:cNvPr id="16" name="CasellaDiTesto 15"/>
              <p:cNvSpPr txBox="1">
                <a:spLocks noChangeAspect="1"/>
              </p:cNvSpPr>
              <p:nvPr/>
            </p:nvSpPr>
            <p:spPr>
              <a:xfrm>
                <a:off x="44470" y="1024389"/>
                <a:ext cx="5834931" cy="546688"/>
              </a:xfrm>
              <a:prstGeom prst="rect">
                <a:avLst/>
              </a:prstGeom>
              <a:solidFill>
                <a:schemeClr val="tx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7030A0"/>
                              </a:solidFill>
                              <a:latin typeface="Cambria Math" charset="0"/>
                              <a:ea typeface="Cambria Math" charset="0"/>
                              <a:cs typeface="Cambria Math" charset="0"/>
                            </a:rPr>
                          </m:ctrlPr>
                        </m:sSubPr>
                        <m:e>
                          <m:r>
                            <a:rPr lang="en-GB" sz="1400" i="1" smtClean="0">
                              <a:solidFill>
                                <a:srgbClr val="7030A0"/>
                              </a:solidFill>
                              <a:latin typeface="Cambria Math" charset="0"/>
                              <a:ea typeface="Cambria Math" charset="0"/>
                              <a:cs typeface="Cambria Math" charset="0"/>
                            </a:rPr>
                            <m:t>ℒ</m:t>
                          </m:r>
                        </m:e>
                        <m:sub>
                          <m:r>
                            <a:rPr lang="en-GB" sz="1400" b="1" i="1" smtClean="0">
                              <a:solidFill>
                                <a:srgbClr val="7030A0"/>
                              </a:solidFill>
                              <a:latin typeface="Cambria Math" charset="0"/>
                              <a:ea typeface="Cambria Math" charset="0"/>
                              <a:cs typeface="Cambria Math" charset="0"/>
                            </a:rPr>
                            <m:t>𝒔𝒊𝒈</m:t>
                          </m:r>
                          <m:r>
                            <a:rPr lang="en-GB" sz="1400" b="1" i="1" smtClean="0">
                              <a:solidFill>
                                <a:srgbClr val="7030A0"/>
                              </a:solidFill>
                              <a:latin typeface="Cambria Math" charset="0"/>
                              <a:ea typeface="Cambria Math" charset="0"/>
                              <a:cs typeface="Cambria Math" charset="0"/>
                            </a:rPr>
                            <m:t>+</m:t>
                          </m:r>
                          <m:r>
                            <a:rPr lang="en-GB" sz="1400" b="1" i="1" smtClean="0">
                              <a:solidFill>
                                <a:srgbClr val="7030A0"/>
                              </a:solidFill>
                              <a:latin typeface="Cambria Math" charset="0"/>
                              <a:ea typeface="Cambria Math" charset="0"/>
                              <a:cs typeface="Cambria Math" charset="0"/>
                            </a:rPr>
                            <m:t>𝒃𝒌𝒈</m:t>
                          </m:r>
                        </m:sub>
                      </m:sSub>
                      <m:r>
                        <a:rPr lang="en-GB" sz="1400" b="1" i="1" smtClean="0">
                          <a:solidFill>
                            <a:srgbClr val="7030A0"/>
                          </a:solidFill>
                          <a:latin typeface="Cambria Math" charset="0"/>
                          <a:ea typeface="Cambria Math" charset="0"/>
                          <a:cs typeface="Cambria Math" charset="0"/>
                        </a:rPr>
                        <m:t>=</m:t>
                      </m:r>
                      <m:nary>
                        <m:naryPr>
                          <m:chr m:val="∏"/>
                          <m:supHide m:val="on"/>
                          <m:ctrlPr>
                            <a:rPr lang="en-GB" sz="1400" b="1" i="1" smtClean="0">
                              <a:solidFill>
                                <a:srgbClr val="7030A0"/>
                              </a:solidFill>
                              <a:latin typeface="Cambria Math" charset="0"/>
                              <a:ea typeface="Cambria Math" charset="0"/>
                              <a:cs typeface="Cambria Math" charset="0"/>
                            </a:rPr>
                          </m:ctrlPr>
                        </m:naryPr>
                        <m:sub>
                          <m:r>
                            <a:rPr lang="en-GB" sz="1400" b="1" i="1" smtClean="0">
                              <a:solidFill>
                                <a:srgbClr val="7030A0"/>
                              </a:solidFill>
                              <a:latin typeface="Cambria Math" charset="0"/>
                              <a:ea typeface="Cambria Math" charset="0"/>
                              <a:cs typeface="Cambria Math" charset="0"/>
                            </a:rPr>
                            <m:t>𝝉</m:t>
                          </m:r>
                          <m:r>
                            <a:rPr lang="en-GB" sz="1400" b="1" i="1" smtClean="0">
                              <a:solidFill>
                                <a:srgbClr val="7030A0"/>
                              </a:solidFill>
                              <a:latin typeface="Cambria Math" charset="0"/>
                              <a:ea typeface="Cambria Math" charset="0"/>
                              <a:cs typeface="Cambria Math" charset="0"/>
                            </a:rPr>
                            <m:t>∈</m:t>
                          </m:r>
                          <m:d>
                            <m:dPr>
                              <m:begChr m:val="{"/>
                              <m:endChr m:val="}"/>
                              <m:ctrlPr>
                                <a:rPr lang="en-GB" sz="1400" b="1" i="1" smtClean="0">
                                  <a:solidFill>
                                    <a:srgbClr val="7030A0"/>
                                  </a:solidFill>
                                  <a:latin typeface="Cambria Math" charset="0"/>
                                  <a:ea typeface="Cambria Math" charset="0"/>
                                  <a:cs typeface="Cambria Math" charset="0"/>
                                </a:rPr>
                              </m:ctrlPr>
                            </m:dPr>
                            <m:e>
                              <m:r>
                                <a:rPr lang="en-GB" sz="1400" i="1">
                                  <a:solidFill>
                                    <a:srgbClr val="7030A0"/>
                                  </a:solidFill>
                                  <a:latin typeface="Cambria Math" charset="0"/>
                                  <a:ea typeface="Cambria Math" charset="0"/>
                                  <a:cs typeface="Cambria Math" charset="0"/>
                                </a:rPr>
                                <m:t>𝒕𝒓</m:t>
                              </m:r>
                              <m:r>
                                <a:rPr lang="en-GB" sz="1400" i="1">
                                  <a:solidFill>
                                    <a:srgbClr val="7030A0"/>
                                  </a:solidFill>
                                  <a:latin typeface="Cambria Math" charset="0"/>
                                  <a:ea typeface="Cambria Math" charset="0"/>
                                  <a:cs typeface="Cambria Math" charset="0"/>
                                </a:rPr>
                                <m:t>,</m:t>
                              </m:r>
                              <m:r>
                                <a:rPr lang="en-GB" sz="1400" i="1">
                                  <a:solidFill>
                                    <a:srgbClr val="7030A0"/>
                                  </a:solidFill>
                                  <a:latin typeface="Cambria Math" charset="0"/>
                                  <a:ea typeface="Cambria Math" charset="0"/>
                                  <a:cs typeface="Cambria Math" charset="0"/>
                                </a:rPr>
                                <m:t>𝒔𝒉</m:t>
                              </m:r>
                            </m:e>
                          </m:d>
                        </m:sub>
                        <m:sup/>
                        <m:e>
                          <m:nary>
                            <m:naryPr>
                              <m:chr m:val="∏"/>
                              <m:supHide m:val="on"/>
                              <m:ctrlPr>
                                <a:rPr lang="en-GB" sz="1400" b="1" i="1" smtClean="0">
                                  <a:solidFill>
                                    <a:srgbClr val="7030A0"/>
                                  </a:solidFill>
                                  <a:latin typeface="Cambria Math" charset="0"/>
                                  <a:ea typeface="Cambria Math" charset="0"/>
                                  <a:cs typeface="Cambria Math" charset="0"/>
                                </a:rPr>
                              </m:ctrlPr>
                            </m:naryPr>
                            <m:sub>
                              <m:r>
                                <m:rPr>
                                  <m:brk m:alnAt="7"/>
                                </m:rPr>
                                <a:rPr lang="en-GB" sz="1400" b="1" i="1" smtClean="0">
                                  <a:solidFill>
                                    <a:srgbClr val="7030A0"/>
                                  </a:solidFill>
                                  <a:latin typeface="Cambria Math" charset="0"/>
                                  <a:ea typeface="Cambria Math" charset="0"/>
                                  <a:cs typeface="Cambria Math" charset="0"/>
                                </a:rPr>
                                <m:t>𝒊</m:t>
                              </m:r>
                              <m:r>
                                <a:rPr lang="en-GB" sz="1400" b="1" i="1" smtClean="0">
                                  <a:solidFill>
                                    <a:srgbClr val="7030A0"/>
                                  </a:solidFill>
                                  <a:latin typeface="Cambria Math" charset="0"/>
                                  <a:ea typeface="Cambria Math" charset="0"/>
                                  <a:cs typeface="Cambria Math" charset="0"/>
                                </a:rPr>
                                <m:t>∈</m:t>
                              </m:r>
                              <m:r>
                                <a:rPr lang="en-GB" sz="1400" i="1">
                                  <a:solidFill>
                                    <a:srgbClr val="7030A0"/>
                                  </a:solidFill>
                                  <a:latin typeface="Cambria Math" charset="0"/>
                                  <a:ea typeface="Cambria Math" charset="0"/>
                                  <a:cs typeface="Cambria Math" charset="0"/>
                                </a:rPr>
                                <m:t>𝝉</m:t>
                              </m:r>
                            </m:sub>
                            <m:sup/>
                            <m:e>
                              <m:sSubSup>
                                <m:sSubSupPr>
                                  <m:ctrlPr>
                                    <a:rPr lang="en-GB" sz="1400" b="1" i="1" smtClean="0">
                                      <a:solidFill>
                                        <a:srgbClr val="7030A0"/>
                                      </a:solidFill>
                                      <a:latin typeface="Cambria Math" charset="0"/>
                                      <a:ea typeface="Cambria Math" charset="0"/>
                                      <a:cs typeface="Cambria Math" charset="0"/>
                                    </a:rPr>
                                  </m:ctrlPr>
                                </m:sSubSupPr>
                                <m:e>
                                  <m:r>
                                    <a:rPr lang="en-GB" sz="1400" b="1" i="1" smtClean="0">
                                      <a:solidFill>
                                        <a:srgbClr val="7030A0"/>
                                      </a:solidFill>
                                      <a:latin typeface="Cambria Math" charset="0"/>
                                      <a:ea typeface="Cambria Math" charset="0"/>
                                      <a:cs typeface="Cambria Math" charset="0"/>
                                    </a:rPr>
                                    <m:t>[</m:t>
                                  </m:r>
                                  <m:r>
                                    <a:rPr lang="en-GB" sz="1400" b="1" i="1" smtClean="0">
                                      <a:solidFill>
                                        <a:srgbClr val="7030A0"/>
                                      </a:solidFill>
                                      <a:latin typeface="Cambria Math" charset="0"/>
                                      <a:ea typeface="Cambria Math" charset="0"/>
                                      <a:cs typeface="Cambria Math" charset="0"/>
                                    </a:rPr>
                                    <m:t>𝝁</m:t>
                                  </m:r>
                                </m:e>
                                <m:sub>
                                  <m:r>
                                    <a:rPr lang="en-GB" sz="1400" b="1" i="1" smtClean="0">
                                      <a:solidFill>
                                        <a:srgbClr val="7030A0"/>
                                      </a:solidFill>
                                      <a:latin typeface="Cambria Math" charset="0"/>
                                      <a:ea typeface="Cambria Math" charset="0"/>
                                      <a:cs typeface="Cambria Math" charset="0"/>
                                    </a:rPr>
                                    <m:t>𝒔𝒊𝒈</m:t>
                                  </m:r>
                                </m:sub>
                                <m:sup>
                                  <m:r>
                                    <a:rPr lang="en-GB" sz="1400" b="1" i="1" smtClean="0">
                                      <a:solidFill>
                                        <a:srgbClr val="7030A0"/>
                                      </a:solidFill>
                                      <a:latin typeface="Cambria Math" charset="0"/>
                                      <a:ea typeface="Cambria Math" charset="0"/>
                                      <a:cs typeface="Cambria Math" charset="0"/>
                                    </a:rPr>
                                    <m:t>𝝉</m:t>
                                  </m:r>
                                </m:sup>
                              </m:sSubSup>
                              <m:r>
                                <a:rPr lang="en-GB" sz="1400" b="1" i="1" smtClean="0">
                                  <a:solidFill>
                                    <a:srgbClr val="7030A0"/>
                                  </a:solidFill>
                                  <a:latin typeface="Cambria Math" charset="0"/>
                                  <a:ea typeface="Cambria Math" charset="0"/>
                                  <a:cs typeface="Cambria Math" charset="0"/>
                                </a:rPr>
                                <m:t>∙</m:t>
                              </m:r>
                              <m:sSubSup>
                                <m:sSubSupPr>
                                  <m:ctrlPr>
                                    <a:rPr lang="en-GB" sz="1400" b="1" i="1" smtClean="0">
                                      <a:solidFill>
                                        <a:srgbClr val="7030A0"/>
                                      </a:solidFill>
                                      <a:latin typeface="Cambria Math" charset="0"/>
                                      <a:ea typeface="Cambria Math" charset="0"/>
                                      <a:cs typeface="Cambria Math" charset="0"/>
                                    </a:rPr>
                                  </m:ctrlPr>
                                </m:sSubSupPr>
                                <m:e>
                                  <m:r>
                                    <a:rPr lang="en-GB" sz="1400" b="1" i="1" smtClean="0">
                                      <a:solidFill>
                                        <a:srgbClr val="7030A0"/>
                                      </a:solidFill>
                                      <a:latin typeface="Cambria Math" charset="0"/>
                                      <a:ea typeface="Cambria Math" charset="0"/>
                                      <a:cs typeface="Cambria Math" charset="0"/>
                                    </a:rPr>
                                    <m:t>𝒑𝒅𝒇</m:t>
                                  </m:r>
                                </m:e>
                                <m:sub>
                                  <m:r>
                                    <a:rPr lang="en-GB" sz="1400" b="1" i="1" smtClean="0">
                                      <a:solidFill>
                                        <a:srgbClr val="7030A0"/>
                                      </a:solidFill>
                                      <a:latin typeface="Cambria Math" charset="0"/>
                                      <a:ea typeface="Cambria Math" charset="0"/>
                                      <a:cs typeface="Cambria Math" charset="0"/>
                                    </a:rPr>
                                    <m:t>𝒔𝒊𝒈</m:t>
                                  </m:r>
                                </m:sub>
                                <m:sup>
                                  <m:r>
                                    <a:rPr lang="en-GB" sz="1400" b="1" i="1" smtClean="0">
                                      <a:solidFill>
                                        <a:srgbClr val="7030A0"/>
                                      </a:solidFill>
                                      <a:latin typeface="Cambria Math" charset="0"/>
                                      <a:ea typeface="Cambria Math" charset="0"/>
                                      <a:cs typeface="Cambria Math" charset="0"/>
                                    </a:rPr>
                                    <m:t>𝝉</m:t>
                                  </m:r>
                                </m:sup>
                              </m:sSubSup>
                              <m:r>
                                <a:rPr lang="en-GB" sz="1400" i="1" smtClean="0">
                                  <a:solidFill>
                                    <a:srgbClr val="7030A0"/>
                                  </a:solidFill>
                                  <a:latin typeface="Cambria Math" charset="0"/>
                                  <a:ea typeface="Cambria Math" charset="0"/>
                                  <a:cs typeface="Cambria Math" charset="0"/>
                                </a:rPr>
                                <m:t> </m:t>
                              </m:r>
                              <m:r>
                                <a:rPr lang="en-GB" sz="1400" i="1">
                                  <a:solidFill>
                                    <a:srgbClr val="7030A0"/>
                                  </a:solidFill>
                                  <a:latin typeface="Cambria Math" charset="0"/>
                                  <a:ea typeface="Cambria Math" charset="0"/>
                                  <a:cs typeface="Cambria Math" charset="0"/>
                                </a:rPr>
                                <m:t>(</m:t>
                              </m:r>
                              <m:sSub>
                                <m:sSubPr>
                                  <m:ctrlPr>
                                    <a:rPr lang="en-GB" sz="1400" i="1">
                                      <a:solidFill>
                                        <a:srgbClr val="7030A0"/>
                                      </a:solidFill>
                                      <a:latin typeface="Cambria Math" charset="0"/>
                                      <a:ea typeface="Cambria Math" charset="0"/>
                                      <a:cs typeface="Cambria Math" charset="0"/>
                                    </a:rPr>
                                  </m:ctrlPr>
                                </m:sSubPr>
                                <m:e>
                                  <m:r>
                                    <a:rPr lang="en-GB" sz="1400" b="1" i="1" smtClean="0">
                                      <a:solidFill>
                                        <a:srgbClr val="7030A0"/>
                                      </a:solidFill>
                                      <a:latin typeface="Cambria Math" charset="0"/>
                                      <a:ea typeface="Cambria Math" charset="0"/>
                                      <a:cs typeface="Cambria Math" charset="0"/>
                                    </a:rPr>
                                    <m:t>𝑬</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sSub>
                                <m:sSubPr>
                                  <m:ctrlPr>
                                    <a:rPr lang="en-GB" sz="1400" i="1">
                                      <a:solidFill>
                                        <a:srgbClr val="7030A0"/>
                                      </a:solidFill>
                                      <a:latin typeface="Cambria Math" charset="0"/>
                                      <a:ea typeface="Cambria Math" charset="0"/>
                                      <a:cs typeface="Cambria Math" charset="0"/>
                                    </a:rPr>
                                  </m:ctrlPr>
                                </m:sSubPr>
                                <m:e>
                                  <m:r>
                                    <a:rPr lang="en-GB" sz="1400" i="1" smtClean="0">
                                      <a:solidFill>
                                        <a:srgbClr val="7030A0"/>
                                      </a:solidFill>
                                      <a:latin typeface="Cambria Math" charset="0"/>
                                      <a:ea typeface="Cambria Math" charset="0"/>
                                      <a:cs typeface="Cambria Math" charset="0"/>
                                    </a:rPr>
                                    <m:t>𝜶</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sSub>
                                <m:sSubPr>
                                  <m:ctrlPr>
                                    <a:rPr lang="en-GB" sz="1400" i="1">
                                      <a:solidFill>
                                        <a:srgbClr val="7030A0"/>
                                      </a:solidFill>
                                      <a:latin typeface="Cambria Math" charset="0"/>
                                      <a:ea typeface="Cambria Math" charset="0"/>
                                      <a:cs typeface="Cambria Math" charset="0"/>
                                    </a:rPr>
                                  </m:ctrlPr>
                                </m:sSubPr>
                                <m:e>
                                  <m:r>
                                    <a:rPr lang="en-GB" sz="1400" i="1" smtClean="0">
                                      <a:solidFill>
                                        <a:srgbClr val="7030A0"/>
                                      </a:solidFill>
                                      <a:latin typeface="Cambria Math" charset="0"/>
                                      <a:ea typeface="Cambria Math" charset="0"/>
                                      <a:cs typeface="Cambria Math" charset="0"/>
                                    </a:rPr>
                                    <m:t>𝜹</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sSubSup>
                                <m:sSubSupPr>
                                  <m:ctrlPr>
                                    <a:rPr lang="en-GB" sz="1400" i="1">
                                      <a:solidFill>
                                        <a:srgbClr val="7030A0"/>
                                      </a:solidFill>
                                      <a:latin typeface="Cambria Math" charset="0"/>
                                      <a:ea typeface="Cambria Math" charset="0"/>
                                      <a:cs typeface="Cambria Math" charset="0"/>
                                    </a:rPr>
                                  </m:ctrlPr>
                                </m:sSubSupPr>
                                <m:e>
                                  <m:r>
                                    <a:rPr lang="en-GB" sz="1400" i="1">
                                      <a:solidFill>
                                        <a:srgbClr val="7030A0"/>
                                      </a:solidFill>
                                      <a:latin typeface="Cambria Math" charset="0"/>
                                      <a:ea typeface="Cambria Math" charset="0"/>
                                      <a:cs typeface="Cambria Math" charset="0"/>
                                    </a:rPr>
                                    <m:t>𝝁</m:t>
                                  </m:r>
                                </m:e>
                                <m:sub>
                                  <m:r>
                                    <a:rPr lang="en-GB" sz="1400" b="1" i="1" smtClean="0">
                                      <a:solidFill>
                                        <a:srgbClr val="7030A0"/>
                                      </a:solidFill>
                                      <a:latin typeface="Cambria Math" charset="0"/>
                                      <a:ea typeface="Cambria Math" charset="0"/>
                                      <a:cs typeface="Cambria Math" charset="0"/>
                                    </a:rPr>
                                    <m:t>𝒃𝒌𝒈</m:t>
                                  </m:r>
                                </m:sub>
                                <m:sup>
                                  <m:r>
                                    <a:rPr lang="en-GB" sz="1400" i="1">
                                      <a:solidFill>
                                        <a:srgbClr val="7030A0"/>
                                      </a:solidFill>
                                      <a:latin typeface="Cambria Math" charset="0"/>
                                      <a:ea typeface="Cambria Math" charset="0"/>
                                      <a:cs typeface="Cambria Math" charset="0"/>
                                    </a:rPr>
                                    <m:t>𝝉</m:t>
                                  </m:r>
                                </m:sup>
                              </m:sSubSup>
                              <m:r>
                                <a:rPr lang="en-GB" sz="1400" i="1">
                                  <a:solidFill>
                                    <a:srgbClr val="7030A0"/>
                                  </a:solidFill>
                                  <a:latin typeface="Cambria Math" charset="0"/>
                                  <a:ea typeface="Cambria Math" charset="0"/>
                                  <a:cs typeface="Cambria Math" charset="0"/>
                                </a:rPr>
                                <m:t>∙</m:t>
                              </m:r>
                              <m:sSubSup>
                                <m:sSubSupPr>
                                  <m:ctrlPr>
                                    <a:rPr lang="en-GB" sz="1400" i="1">
                                      <a:solidFill>
                                        <a:srgbClr val="7030A0"/>
                                      </a:solidFill>
                                      <a:latin typeface="Cambria Math" charset="0"/>
                                      <a:ea typeface="Cambria Math" charset="0"/>
                                      <a:cs typeface="Cambria Math" charset="0"/>
                                    </a:rPr>
                                  </m:ctrlPr>
                                </m:sSubSupPr>
                                <m:e>
                                  <m:r>
                                    <a:rPr lang="en-GB" sz="1400" i="1">
                                      <a:solidFill>
                                        <a:srgbClr val="7030A0"/>
                                      </a:solidFill>
                                      <a:latin typeface="Cambria Math" charset="0"/>
                                      <a:ea typeface="Cambria Math" charset="0"/>
                                      <a:cs typeface="Cambria Math" charset="0"/>
                                    </a:rPr>
                                    <m:t>𝒑𝒅𝒇</m:t>
                                  </m:r>
                                </m:e>
                                <m:sub>
                                  <m:r>
                                    <a:rPr lang="en-GB" sz="1400" b="1" i="1" smtClean="0">
                                      <a:solidFill>
                                        <a:srgbClr val="7030A0"/>
                                      </a:solidFill>
                                      <a:latin typeface="Cambria Math" charset="0"/>
                                      <a:ea typeface="Cambria Math" charset="0"/>
                                      <a:cs typeface="Cambria Math" charset="0"/>
                                    </a:rPr>
                                    <m:t>𝒃𝒌𝒈</m:t>
                                  </m:r>
                                </m:sub>
                                <m:sup>
                                  <m:r>
                                    <a:rPr lang="en-GB" sz="1400" i="1">
                                      <a:solidFill>
                                        <a:srgbClr val="7030A0"/>
                                      </a:solidFill>
                                      <a:latin typeface="Cambria Math" charset="0"/>
                                      <a:ea typeface="Cambria Math" charset="0"/>
                                      <a:cs typeface="Cambria Math" charset="0"/>
                                    </a:rPr>
                                    <m:t>𝝉</m:t>
                                  </m:r>
                                </m:sup>
                              </m:sSubSup>
                              <m:r>
                                <a:rPr lang="en-GB" sz="1400" i="1">
                                  <a:solidFill>
                                    <a:srgbClr val="7030A0"/>
                                  </a:solidFill>
                                  <a:latin typeface="Cambria Math" charset="0"/>
                                  <a:ea typeface="Cambria Math" charset="0"/>
                                  <a:cs typeface="Cambria Math" charset="0"/>
                                </a:rPr>
                                <m:t> (</m:t>
                              </m:r>
                              <m:sSub>
                                <m:sSubPr>
                                  <m:ctrlPr>
                                    <a:rPr lang="en-GB" sz="1400" i="1">
                                      <a:solidFill>
                                        <a:srgbClr val="7030A0"/>
                                      </a:solidFill>
                                      <a:latin typeface="Cambria Math" charset="0"/>
                                      <a:ea typeface="Cambria Math" charset="0"/>
                                      <a:cs typeface="Cambria Math" charset="0"/>
                                    </a:rPr>
                                  </m:ctrlPr>
                                </m:sSubPr>
                                <m:e>
                                  <m:r>
                                    <a:rPr lang="en-GB" sz="1400" i="1">
                                      <a:solidFill>
                                        <a:srgbClr val="7030A0"/>
                                      </a:solidFill>
                                      <a:latin typeface="Cambria Math" charset="0"/>
                                      <a:ea typeface="Cambria Math" charset="0"/>
                                      <a:cs typeface="Cambria Math" charset="0"/>
                                    </a:rPr>
                                    <m:t>𝑬</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sSub>
                                <m:sSubPr>
                                  <m:ctrlPr>
                                    <a:rPr lang="en-GB" sz="1400" i="1">
                                      <a:solidFill>
                                        <a:srgbClr val="7030A0"/>
                                      </a:solidFill>
                                      <a:latin typeface="Cambria Math" charset="0"/>
                                      <a:ea typeface="Cambria Math" charset="0"/>
                                      <a:cs typeface="Cambria Math" charset="0"/>
                                    </a:rPr>
                                  </m:ctrlPr>
                                </m:sSubPr>
                                <m:e>
                                  <m:r>
                                    <a:rPr lang="en-GB" sz="1400" i="1">
                                      <a:solidFill>
                                        <a:srgbClr val="7030A0"/>
                                      </a:solidFill>
                                      <a:latin typeface="Cambria Math" charset="0"/>
                                      <a:ea typeface="Cambria Math" charset="0"/>
                                      <a:cs typeface="Cambria Math" charset="0"/>
                                    </a:rPr>
                                    <m:t>𝜶</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sSub>
                                <m:sSubPr>
                                  <m:ctrlPr>
                                    <a:rPr lang="en-GB" sz="1400" i="1">
                                      <a:solidFill>
                                        <a:srgbClr val="7030A0"/>
                                      </a:solidFill>
                                      <a:latin typeface="Cambria Math" charset="0"/>
                                      <a:ea typeface="Cambria Math" charset="0"/>
                                      <a:cs typeface="Cambria Math" charset="0"/>
                                    </a:rPr>
                                  </m:ctrlPr>
                                </m:sSubPr>
                                <m:e>
                                  <m:r>
                                    <a:rPr lang="en-GB" sz="1400" i="1">
                                      <a:solidFill>
                                        <a:srgbClr val="7030A0"/>
                                      </a:solidFill>
                                      <a:latin typeface="Cambria Math" charset="0"/>
                                      <a:ea typeface="Cambria Math" charset="0"/>
                                      <a:cs typeface="Cambria Math" charset="0"/>
                                    </a:rPr>
                                    <m:t>𝜹</m:t>
                                  </m:r>
                                </m:e>
                                <m:sub>
                                  <m:r>
                                    <a:rPr lang="en-GB" sz="1400" i="1">
                                      <a:solidFill>
                                        <a:srgbClr val="7030A0"/>
                                      </a:solidFill>
                                      <a:latin typeface="Cambria Math" charset="0"/>
                                      <a:ea typeface="Cambria Math" charset="0"/>
                                      <a:cs typeface="Cambria Math" charset="0"/>
                                    </a:rPr>
                                    <m:t>𝒊</m:t>
                                  </m:r>
                                </m:sub>
                              </m:sSub>
                              <m:r>
                                <a:rPr lang="en-GB" sz="1400" i="1">
                                  <a:solidFill>
                                    <a:srgbClr val="7030A0"/>
                                  </a:solidFill>
                                  <a:latin typeface="Cambria Math" charset="0"/>
                                  <a:ea typeface="Cambria Math" charset="0"/>
                                  <a:cs typeface="Cambria Math" charset="0"/>
                                </a:rPr>
                                <m:t>)</m:t>
                              </m:r>
                              <m:r>
                                <a:rPr lang="en-GB" sz="1400" b="1" i="1" smtClean="0">
                                  <a:solidFill>
                                    <a:srgbClr val="7030A0"/>
                                  </a:solidFill>
                                  <a:latin typeface="Cambria Math" charset="0"/>
                                  <a:ea typeface="Cambria Math" charset="0"/>
                                  <a:cs typeface="Cambria Math" charset="0"/>
                                </a:rPr>
                                <m:t>]</m:t>
                              </m:r>
                            </m:e>
                          </m:nary>
                        </m:e>
                      </m:nary>
                    </m:oMath>
                  </m:oMathPara>
                </a14:m>
                <a:endParaRPr lang="en-GB" sz="1400">
                  <a:solidFill>
                    <a:srgbClr val="7030A0"/>
                  </a:solidFill>
                </a:endParaRPr>
              </a:p>
            </p:txBody>
          </p:sp>
        </mc:Choice>
        <mc:Fallback xmlns="">
          <p:sp>
            <p:nvSpPr>
              <p:cNvPr id="16" name="CasellaDiTesto 15"/>
              <p:cNvSpPr txBox="1">
                <a:spLocks noRot="1" noChangeAspect="1" noMove="1" noResize="1" noEditPoints="1" noAdjustHandles="1" noChangeArrowheads="1" noChangeShapeType="1" noTextEdit="1"/>
              </p:cNvSpPr>
              <p:nvPr/>
            </p:nvSpPr>
            <p:spPr>
              <a:xfrm>
                <a:off x="44470" y="1024389"/>
                <a:ext cx="5834931" cy="546688"/>
              </a:xfrm>
              <a:prstGeom prst="rect">
                <a:avLst/>
              </a:prstGeom>
              <a:blipFill rotWithShape="0">
                <a:blip r:embed="rId2"/>
                <a:stretch>
                  <a:fillRect l="-104" t="-137778" r="-522" b="-191111"/>
                </a:stretch>
              </a:blipFill>
            </p:spPr>
            <p:txBody>
              <a:bodyPr/>
              <a:lstStyle/>
              <a:p>
                <a:r>
                  <a:rPr lang="en-GB">
                    <a:noFill/>
                  </a:rPr>
                  <a:t> </a:t>
                </a:r>
              </a:p>
            </p:txBody>
          </p:sp>
        </mc:Fallback>
      </mc:AlternateContent>
      <p:sp>
        <p:nvSpPr>
          <p:cNvPr id="17" name="CasellaDiTesto 16"/>
          <p:cNvSpPr txBox="1"/>
          <p:nvPr/>
        </p:nvSpPr>
        <p:spPr>
          <a:xfrm>
            <a:off x="-5" y="583483"/>
            <a:ext cx="8457765" cy="461665"/>
          </a:xfrm>
          <a:prstGeom prst="rect">
            <a:avLst/>
          </a:prstGeom>
          <a:noFill/>
        </p:spPr>
        <p:txBody>
          <a:bodyPr wrap="none" rtlCol="0">
            <a:spAutoFit/>
          </a:bodyPr>
          <a:lstStyle/>
          <a:p>
            <a:r>
              <a:rPr lang="en-GB" smtClean="0">
                <a:solidFill>
                  <a:srgbClr val="7030A0"/>
                </a:solidFill>
              </a:rPr>
              <a:t>New analysis on tracks and showers, based on Max. </a:t>
            </a:r>
            <a:r>
              <a:rPr lang="en-GB" err="1" smtClean="0">
                <a:solidFill>
                  <a:srgbClr val="7030A0"/>
                </a:solidFill>
              </a:rPr>
              <a:t>Lik</a:t>
            </a:r>
            <a:r>
              <a:rPr lang="en-GB" smtClean="0">
                <a:solidFill>
                  <a:srgbClr val="7030A0"/>
                </a:solidFill>
              </a:rPr>
              <a:t>.</a:t>
            </a:r>
            <a:endParaRPr lang="en-GB">
              <a:solidFill>
                <a:srgbClr val="7030A0"/>
              </a:solidFill>
            </a:endParaRPr>
          </a:p>
        </p:txBody>
      </p:sp>
      <p:pic>
        <p:nvPicPr>
          <p:cNvPr id="7" name="Immagine 6"/>
          <p:cNvPicPr>
            <a:picLocks noChangeAspect="1"/>
          </p:cNvPicPr>
          <p:nvPr/>
        </p:nvPicPr>
        <p:blipFill>
          <a:blip r:embed="rId3"/>
          <a:stretch>
            <a:fillRect/>
          </a:stretch>
        </p:blipFill>
        <p:spPr>
          <a:xfrm>
            <a:off x="2510053" y="1691348"/>
            <a:ext cx="4004757" cy="3602673"/>
          </a:xfrm>
          <a:prstGeom prst="rect">
            <a:avLst/>
          </a:prstGeom>
        </p:spPr>
      </p:pic>
      <p:pic>
        <p:nvPicPr>
          <p:cNvPr id="9" name="Immagine 8"/>
          <p:cNvPicPr>
            <a:picLocks noChangeAspect="1"/>
          </p:cNvPicPr>
          <p:nvPr/>
        </p:nvPicPr>
        <p:blipFill>
          <a:blip r:embed="rId4"/>
          <a:stretch>
            <a:fillRect/>
          </a:stretch>
        </p:blipFill>
        <p:spPr>
          <a:xfrm>
            <a:off x="30182" y="1685505"/>
            <a:ext cx="2465584" cy="3125102"/>
          </a:xfrm>
          <a:prstGeom prst="rect">
            <a:avLst/>
          </a:prstGeom>
        </p:spPr>
      </p:pic>
      <p:sp>
        <p:nvSpPr>
          <p:cNvPr id="8" name="CasellaDiTesto 7"/>
          <p:cNvSpPr txBox="1"/>
          <p:nvPr/>
        </p:nvSpPr>
        <p:spPr>
          <a:xfrm>
            <a:off x="42859" y="4809586"/>
            <a:ext cx="2449517" cy="461665"/>
          </a:xfrm>
          <a:prstGeom prst="rect">
            <a:avLst/>
          </a:prstGeom>
          <a:solidFill>
            <a:srgbClr val="FFFF00"/>
          </a:solidFill>
        </p:spPr>
        <p:txBody>
          <a:bodyPr wrap="none" rtlCol="0">
            <a:spAutoFit/>
          </a:bodyPr>
          <a:lstStyle/>
          <a:p>
            <a:pPr algn="ctr"/>
            <a:r>
              <a:rPr lang="en-GB" sz="1200" smtClean="0">
                <a:solidFill>
                  <a:srgbClr val="FF0000"/>
                </a:solidFill>
              </a:rPr>
              <a:t>ANTARES arXiv:1705.00497v1 </a:t>
            </a:r>
          </a:p>
          <a:p>
            <a:pPr algn="ctr"/>
            <a:r>
              <a:rPr lang="en-GB" sz="1200" smtClean="0">
                <a:solidFill>
                  <a:srgbClr val="FF0000"/>
                </a:solidFill>
              </a:rPr>
              <a:t>1 May 2017</a:t>
            </a:r>
            <a:endParaRPr lang="en-GB" sz="1200">
              <a:solidFill>
                <a:srgbClr val="FF0000"/>
              </a:solidFill>
            </a:endParaRPr>
          </a:p>
        </p:txBody>
      </p:sp>
      <p:sp>
        <p:nvSpPr>
          <p:cNvPr id="10" name="CasellaDiTesto 9"/>
          <p:cNvSpPr txBox="1"/>
          <p:nvPr/>
        </p:nvSpPr>
        <p:spPr>
          <a:xfrm rot="2040000">
            <a:off x="3014496" y="2347552"/>
            <a:ext cx="1338059" cy="338554"/>
          </a:xfrm>
          <a:prstGeom prst="rect">
            <a:avLst/>
          </a:prstGeom>
          <a:noFill/>
        </p:spPr>
        <p:txBody>
          <a:bodyPr wrap="none" rtlCol="0">
            <a:spAutoFit/>
          </a:bodyPr>
          <a:lstStyle/>
          <a:p>
            <a:r>
              <a:rPr lang="en-GB" sz="1600" smtClean="0">
                <a:solidFill>
                  <a:srgbClr val="C00000"/>
                </a:solidFill>
              </a:rPr>
              <a:t>Fermi-LAT </a:t>
            </a:r>
            <a:r>
              <a:rPr lang="en-GB" sz="1600" smtClean="0">
                <a:solidFill>
                  <a:srgbClr val="C00000"/>
                </a:solidFill>
                <a:latin typeface="Symbol" charset="2"/>
                <a:ea typeface="Symbol" charset="2"/>
                <a:cs typeface="Symbol" charset="2"/>
              </a:rPr>
              <a:t>g</a:t>
            </a:r>
            <a:endParaRPr lang="en-GB" sz="1600">
              <a:solidFill>
                <a:srgbClr val="C00000"/>
              </a:solidFill>
              <a:latin typeface="Symbol" charset="2"/>
              <a:ea typeface="Symbol" charset="2"/>
              <a:cs typeface="Symbol" charset="2"/>
            </a:endParaRPr>
          </a:p>
        </p:txBody>
      </p:sp>
      <p:sp>
        <p:nvSpPr>
          <p:cNvPr id="14" name="CasellaDiTesto 13"/>
          <p:cNvSpPr txBox="1"/>
          <p:nvPr/>
        </p:nvSpPr>
        <p:spPr>
          <a:xfrm>
            <a:off x="5368342" y="3395139"/>
            <a:ext cx="1146468" cy="338554"/>
          </a:xfrm>
          <a:prstGeom prst="rect">
            <a:avLst/>
          </a:prstGeom>
          <a:noFill/>
        </p:spPr>
        <p:txBody>
          <a:bodyPr wrap="none" rtlCol="0">
            <a:spAutoFit/>
          </a:bodyPr>
          <a:lstStyle/>
          <a:p>
            <a:r>
              <a:rPr lang="en-GB" sz="1600" err="1" smtClean="0">
                <a:solidFill>
                  <a:schemeClr val="bg1"/>
                </a:solidFill>
              </a:rPr>
              <a:t>IceCube</a:t>
            </a:r>
            <a:r>
              <a:rPr lang="en-GB" sz="1600" smtClean="0">
                <a:solidFill>
                  <a:schemeClr val="bg1"/>
                </a:solidFill>
              </a:rPr>
              <a:t> </a:t>
            </a:r>
            <a:r>
              <a:rPr lang="en-GB" sz="1600" smtClean="0">
                <a:solidFill>
                  <a:schemeClr val="bg1"/>
                </a:solidFill>
                <a:latin typeface="Symbol" charset="2"/>
                <a:ea typeface="Symbol" charset="2"/>
                <a:cs typeface="Symbol" charset="2"/>
              </a:rPr>
              <a:t>n</a:t>
            </a:r>
            <a:endParaRPr lang="en-GB" sz="1600">
              <a:solidFill>
                <a:schemeClr val="bg1"/>
              </a:solidFill>
              <a:latin typeface="Symbol" charset="2"/>
              <a:ea typeface="Symbol" charset="2"/>
              <a:cs typeface="Symbol" charset="2"/>
            </a:endParaRPr>
          </a:p>
        </p:txBody>
      </p:sp>
      <p:sp>
        <p:nvSpPr>
          <p:cNvPr id="11" name="CasellaDiTesto 10"/>
          <p:cNvSpPr txBox="1"/>
          <p:nvPr/>
        </p:nvSpPr>
        <p:spPr>
          <a:xfrm>
            <a:off x="3014656" y="4572008"/>
            <a:ext cx="2181559" cy="307777"/>
          </a:xfrm>
          <a:prstGeom prst="rect">
            <a:avLst/>
          </a:prstGeom>
          <a:noFill/>
        </p:spPr>
        <p:txBody>
          <a:bodyPr wrap="none" rtlCol="0">
            <a:spAutoFit/>
          </a:bodyPr>
          <a:lstStyle/>
          <a:p>
            <a:r>
              <a:rPr lang="en-GB" sz="1400" smtClean="0">
                <a:solidFill>
                  <a:srgbClr val="037D02"/>
                </a:solidFill>
              </a:rPr>
              <a:t>ANTARES 90% UL 2016</a:t>
            </a:r>
            <a:endParaRPr lang="en-GB" sz="1400">
              <a:solidFill>
                <a:srgbClr val="037D02"/>
              </a:solidFill>
            </a:endParaRPr>
          </a:p>
        </p:txBody>
      </p:sp>
      <p:cxnSp>
        <p:nvCxnSpPr>
          <p:cNvPr id="13" name="Connettore 2 12"/>
          <p:cNvCxnSpPr/>
          <p:nvPr/>
        </p:nvCxnSpPr>
        <p:spPr>
          <a:xfrm flipV="1">
            <a:off x="4657378" y="3642389"/>
            <a:ext cx="636489" cy="925827"/>
          </a:xfrm>
          <a:prstGeom prst="straightConnector1">
            <a:avLst/>
          </a:prstGeom>
          <a:ln>
            <a:solidFill>
              <a:srgbClr val="037D02"/>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2962272" y="3920507"/>
            <a:ext cx="1933586" cy="523220"/>
          </a:xfrm>
          <a:prstGeom prst="rect">
            <a:avLst/>
          </a:prstGeom>
          <a:noFill/>
        </p:spPr>
        <p:txBody>
          <a:bodyPr wrap="square" rtlCol="0">
            <a:spAutoFit/>
          </a:bodyPr>
          <a:lstStyle/>
          <a:p>
            <a:r>
              <a:rPr lang="en-GB" sz="1400" smtClean="0">
                <a:solidFill>
                  <a:schemeClr val="bg1"/>
                </a:solidFill>
              </a:rPr>
              <a:t>New ANTARES 90% UL, 50 </a:t>
            </a:r>
            <a:r>
              <a:rPr lang="en-GB" sz="1400" err="1" smtClean="0">
                <a:solidFill>
                  <a:schemeClr val="bg1"/>
                </a:solidFill>
              </a:rPr>
              <a:t>PeV</a:t>
            </a:r>
            <a:r>
              <a:rPr lang="en-GB" sz="1400" smtClean="0">
                <a:solidFill>
                  <a:schemeClr val="bg1"/>
                </a:solidFill>
              </a:rPr>
              <a:t> </a:t>
            </a:r>
            <a:r>
              <a:rPr lang="en-GB" sz="1400" err="1" smtClean="0">
                <a:solidFill>
                  <a:schemeClr val="bg1"/>
                </a:solidFill>
              </a:rPr>
              <a:t>cutoff</a:t>
            </a:r>
            <a:r>
              <a:rPr lang="en-GB" sz="1400" smtClean="0">
                <a:solidFill>
                  <a:schemeClr val="bg1"/>
                </a:solidFill>
              </a:rPr>
              <a:t> </a:t>
            </a:r>
            <a:endParaRPr lang="en-GB" sz="1400">
              <a:solidFill>
                <a:schemeClr val="bg1"/>
              </a:solidFill>
            </a:endParaRPr>
          </a:p>
        </p:txBody>
      </p:sp>
      <mc:AlternateContent xmlns:mc="http://schemas.openxmlformats.org/markup-compatibility/2006" xmlns:a14="http://schemas.microsoft.com/office/drawing/2010/main">
        <mc:Choice Requires="a14">
          <p:sp>
            <p:nvSpPr>
              <p:cNvPr id="20" name="CasellaDiTesto 19"/>
              <p:cNvSpPr txBox="1"/>
              <p:nvPr/>
            </p:nvSpPr>
            <p:spPr>
              <a:xfrm>
                <a:off x="6538580" y="1013983"/>
                <a:ext cx="2648281" cy="2585323"/>
              </a:xfrm>
              <a:prstGeom prst="rect">
                <a:avLst/>
              </a:prstGeom>
              <a:solidFill>
                <a:srgbClr val="FFFF00"/>
              </a:solidFill>
            </p:spPr>
            <p:txBody>
              <a:bodyPr wrap="square" rtlCol="0">
                <a:spAutoFit/>
              </a:bodyPr>
              <a:lstStyle/>
              <a:p>
                <a:r>
                  <a:rPr lang="en-GB" sz="1800" err="1" smtClean="0">
                    <a:solidFill>
                      <a:srgbClr val="7030A0"/>
                    </a:solidFill>
                  </a:rPr>
                  <a:t>KRA</a:t>
                </a:r>
                <a:r>
                  <a:rPr lang="en-GB" sz="1800" baseline="-25000" err="1" smtClean="0">
                    <a:solidFill>
                      <a:srgbClr val="7030A0"/>
                    </a:solidFill>
                    <a:latin typeface="Symbol" charset="2"/>
                    <a:ea typeface="Symbol" charset="2"/>
                    <a:cs typeface="Symbol" charset="2"/>
                  </a:rPr>
                  <a:t>g</a:t>
                </a:r>
                <a:r>
                  <a:rPr lang="en-GB" sz="1600" b="0" smtClean="0">
                    <a:solidFill>
                      <a:srgbClr val="7030A0"/>
                    </a:solidFill>
                  </a:rPr>
                  <a:t> new model to describe the C.R. transport in our galaxy. It agrees with C.R. measurements (KASCADE, Pamela, AMS, Fermi-LAT, HESS).</a:t>
                </a:r>
              </a:p>
              <a:p>
                <a:r>
                  <a:rPr lang="en-GB" sz="1600" b="0" smtClean="0">
                    <a:solidFill>
                      <a:srgbClr val="7030A0"/>
                    </a:solidFill>
                  </a:rPr>
                  <a:t>FERMI-LAT diffuse </a:t>
                </a:r>
                <a:r>
                  <a:rPr lang="en-GB" sz="1600" b="0" smtClean="0">
                    <a:solidFill>
                      <a:srgbClr val="7030A0"/>
                    </a:solidFill>
                    <a:latin typeface="Symbol" charset="2"/>
                    <a:ea typeface="Symbol" charset="2"/>
                    <a:cs typeface="Symbol" charset="2"/>
                  </a:rPr>
                  <a:t>g</a:t>
                </a:r>
                <a:r>
                  <a:rPr lang="en-GB" sz="1600" b="0" smtClean="0">
                    <a:solidFill>
                      <a:srgbClr val="7030A0"/>
                    </a:solidFill>
                  </a:rPr>
                  <a:t> flux from along the galactic plane (</a:t>
                </a:r>
                <a14:m>
                  <m:oMath xmlns:m="http://schemas.openxmlformats.org/officeDocument/2006/math">
                    <m:sSup>
                      <m:sSupPr>
                        <m:ctrlPr>
                          <a:rPr lang="en-GB" sz="1600" b="0" i="1" smtClean="0">
                            <a:solidFill>
                              <a:srgbClr val="7030A0"/>
                            </a:solidFill>
                            <a:latin typeface="Cambria Math" charset="0"/>
                          </a:rPr>
                        </m:ctrlPr>
                      </m:sSupPr>
                      <m:e>
                        <m:r>
                          <a:rPr lang="en-GB" sz="1600" b="0" i="1" smtClean="0">
                            <a:solidFill>
                              <a:srgbClr val="7030A0"/>
                            </a:solidFill>
                            <a:latin typeface="Cambria Math" charset="0"/>
                            <a:ea typeface="Cambria Math" charset="0"/>
                            <a:cs typeface="Cambria Math" charset="0"/>
                          </a:rPr>
                          <m:t>𝜋</m:t>
                        </m:r>
                      </m:e>
                      <m:sup>
                        <m:r>
                          <a:rPr lang="en-GB" sz="1600" b="0" i="1" smtClean="0">
                            <a:solidFill>
                              <a:srgbClr val="7030A0"/>
                            </a:solidFill>
                            <a:latin typeface="Cambria Math" charset="0"/>
                          </a:rPr>
                          <m:t>0</m:t>
                        </m:r>
                      </m:sup>
                    </m:sSup>
                    <m:r>
                      <a:rPr lang="en-GB" sz="1600" b="0" i="1" smtClean="0">
                        <a:solidFill>
                          <a:srgbClr val="7030A0"/>
                        </a:solidFill>
                        <a:latin typeface="Cambria Math" charset="0"/>
                        <a:ea typeface="Cambria Math" charset="0"/>
                        <a:cs typeface="Cambria Math" charset="0"/>
                      </a:rPr>
                      <m:t>→</m:t>
                    </m:r>
                    <m:r>
                      <a:rPr lang="en-GB" sz="1600" b="0" i="1" smtClean="0">
                        <a:solidFill>
                          <a:srgbClr val="7030A0"/>
                        </a:solidFill>
                        <a:latin typeface="Cambria Math" charset="0"/>
                        <a:ea typeface="Cambria Math" charset="0"/>
                        <a:cs typeface="Cambria Math" charset="0"/>
                      </a:rPr>
                      <m:t>𝛾𝛾</m:t>
                    </m:r>
                  </m:oMath>
                </a14:m>
                <a:r>
                  <a:rPr lang="en-GB" sz="1600" b="0" smtClean="0">
                    <a:solidFill>
                      <a:srgbClr val="7030A0"/>
                    </a:solidFill>
                  </a:rPr>
                  <a:t>)  well explained above few GeV.</a:t>
                </a:r>
                <a:endParaRPr lang="en-GB" sz="1600" b="0">
                  <a:solidFill>
                    <a:srgbClr val="7030A0"/>
                  </a:solidFill>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6538580" y="1013983"/>
                <a:ext cx="2648281" cy="2585323"/>
              </a:xfrm>
              <a:prstGeom prst="rect">
                <a:avLst/>
              </a:prstGeom>
              <a:blipFill rotWithShape="0">
                <a:blip r:embed="rId5"/>
                <a:stretch>
                  <a:fillRect l="-2074" t="-1179" r="-3226" b="-21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p:cNvSpPr txBox="1"/>
              <p:nvPr/>
            </p:nvSpPr>
            <p:spPr>
              <a:xfrm>
                <a:off x="6540950" y="3600753"/>
                <a:ext cx="2603050" cy="1203727"/>
              </a:xfrm>
              <a:prstGeom prst="rect">
                <a:avLst/>
              </a:prstGeom>
              <a:solidFill>
                <a:schemeClr val="accent6">
                  <a:lumMod val="20000"/>
                  <a:lumOff val="80000"/>
                </a:schemeClr>
              </a:solidFill>
            </p:spPr>
            <p:txBody>
              <a:bodyPr wrap="square" rtlCol="0">
                <a:spAutoFit/>
              </a:bodyPr>
              <a:lstStyle/>
              <a:p>
                <a:r>
                  <a:rPr lang="en-GB" sz="1800" err="1">
                    <a:solidFill>
                      <a:srgbClr val="7030A0"/>
                    </a:solidFill>
                  </a:rPr>
                  <a:t>KRA</a:t>
                </a:r>
                <a:r>
                  <a:rPr lang="en-GB" sz="1800" baseline="-25000" err="1">
                    <a:solidFill>
                      <a:srgbClr val="7030A0"/>
                    </a:solidFill>
                    <a:latin typeface="Symbol" charset="2"/>
                    <a:ea typeface="Symbol" charset="2"/>
                    <a:cs typeface="Symbol" charset="2"/>
                  </a:rPr>
                  <a:t>g</a:t>
                </a:r>
                <a:r>
                  <a:rPr lang="en-GB" sz="1800" baseline="-25000">
                    <a:solidFill>
                      <a:srgbClr val="7030A0"/>
                    </a:solidFill>
                    <a:latin typeface="Symbol" charset="2"/>
                    <a:ea typeface="Symbol" charset="2"/>
                    <a:cs typeface="Symbol" charset="2"/>
                  </a:rPr>
                  <a:t> </a:t>
                </a:r>
                <a:r>
                  <a:rPr lang="en-GB" sz="1800" b="0" smtClean="0">
                    <a:solidFill>
                      <a:srgbClr val="7030A0"/>
                    </a:solidFill>
                  </a:rPr>
                  <a:t>allows to predict the </a:t>
                </a:r>
                <a:r>
                  <a:rPr lang="en-GB" sz="1800" b="0" smtClean="0">
                    <a:solidFill>
                      <a:srgbClr val="7030A0"/>
                    </a:solidFill>
                    <a:latin typeface="Symbol" charset="2"/>
                    <a:ea typeface="Symbol" charset="2"/>
                    <a:cs typeface="Symbol" charset="2"/>
                  </a:rPr>
                  <a:t>n</a:t>
                </a:r>
                <a:r>
                  <a:rPr lang="en-GB" sz="1800" b="0" smtClean="0">
                    <a:solidFill>
                      <a:srgbClr val="7030A0"/>
                    </a:solidFill>
                  </a:rPr>
                  <a:t> flux by </a:t>
                </a:r>
                <a14:m>
                  <m:oMath xmlns:m="http://schemas.openxmlformats.org/officeDocument/2006/math">
                    <m:sSup>
                      <m:sSupPr>
                        <m:ctrlPr>
                          <a:rPr lang="en-GB" sz="1800" b="0" i="1" smtClean="0">
                            <a:solidFill>
                              <a:srgbClr val="7030A0"/>
                            </a:solidFill>
                            <a:latin typeface="Cambria Math" charset="0"/>
                          </a:rPr>
                        </m:ctrlPr>
                      </m:sSupPr>
                      <m:e>
                        <m:r>
                          <a:rPr lang="en-GB" sz="1800" b="0" i="1" smtClean="0">
                            <a:solidFill>
                              <a:srgbClr val="7030A0"/>
                            </a:solidFill>
                            <a:latin typeface="Cambria Math" charset="0"/>
                            <a:ea typeface="Cambria Math" charset="0"/>
                            <a:cs typeface="Cambria Math" charset="0"/>
                          </a:rPr>
                          <m:t>𝜋</m:t>
                        </m:r>
                      </m:e>
                      <m:sup>
                        <m:r>
                          <a:rPr lang="en-GB" sz="1800" b="0" i="1" smtClean="0">
                            <a:solidFill>
                              <a:srgbClr val="7030A0"/>
                            </a:solidFill>
                            <a:latin typeface="Cambria Math" charset="0"/>
                            <a:ea typeface="Cambria Math" charset="0"/>
                            <a:cs typeface="Cambria Math" charset="0"/>
                          </a:rPr>
                          <m:t>±</m:t>
                        </m:r>
                      </m:sup>
                    </m:sSup>
                  </m:oMath>
                </a14:m>
                <a:r>
                  <a:rPr lang="en-GB" sz="1800" b="0" smtClean="0">
                    <a:solidFill>
                      <a:srgbClr val="7030A0"/>
                    </a:solidFill>
                  </a:rPr>
                  <a:t> decays induced by galactic CR interactions</a:t>
                </a:r>
                <a:endParaRPr lang="en-GB" sz="1800" b="0">
                  <a:solidFill>
                    <a:srgbClr val="7030A0"/>
                  </a:solidFill>
                </a:endParaRPr>
              </a:p>
            </p:txBody>
          </p:sp>
        </mc:Choice>
        <mc:Fallback xmlns="">
          <p:sp>
            <p:nvSpPr>
              <p:cNvPr id="24" name="CasellaDiTesto 23"/>
              <p:cNvSpPr txBox="1">
                <a:spLocks noRot="1" noChangeAspect="1" noMove="1" noResize="1" noEditPoints="1" noAdjustHandles="1" noChangeArrowheads="1" noChangeShapeType="1" noTextEdit="1"/>
              </p:cNvSpPr>
              <p:nvPr/>
            </p:nvSpPr>
            <p:spPr>
              <a:xfrm>
                <a:off x="6540950" y="3600753"/>
                <a:ext cx="2603050" cy="1203727"/>
              </a:xfrm>
              <a:prstGeom prst="rect">
                <a:avLst/>
              </a:prstGeom>
              <a:blipFill rotWithShape="0">
                <a:blip r:embed="rId6"/>
                <a:stretch>
                  <a:fillRect l="-2108" t="-3046" r="-1874" b="-7614"/>
                </a:stretch>
              </a:blipFill>
            </p:spPr>
            <p:txBody>
              <a:bodyPr/>
              <a:lstStyle/>
              <a:p>
                <a:r>
                  <a:rPr lang="en-GB">
                    <a:noFill/>
                  </a:rPr>
                  <a:t> </a:t>
                </a:r>
              </a:p>
            </p:txBody>
          </p:sp>
        </mc:Fallback>
      </mc:AlternateContent>
      <p:cxnSp>
        <p:nvCxnSpPr>
          <p:cNvPr id="27" name="Connettore 2 26"/>
          <p:cNvCxnSpPr/>
          <p:nvPr/>
        </p:nvCxnSpPr>
        <p:spPr>
          <a:xfrm flipV="1">
            <a:off x="3436435" y="3159565"/>
            <a:ext cx="636489" cy="760942"/>
          </a:xfrm>
          <a:prstGeom prst="straightConnector1">
            <a:avLst/>
          </a:prstGeom>
          <a:ln>
            <a:solidFill>
              <a:srgbClr val="037D02"/>
            </a:solidFill>
            <a:tailEnd type="triangle"/>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6554633" y="4826264"/>
            <a:ext cx="2625527" cy="584775"/>
          </a:xfrm>
          <a:prstGeom prst="rect">
            <a:avLst/>
          </a:prstGeom>
          <a:solidFill>
            <a:schemeClr val="tx2"/>
          </a:solidFill>
        </p:spPr>
        <p:txBody>
          <a:bodyPr wrap="none">
            <a:spAutoFit/>
          </a:bodyPr>
          <a:lstStyle/>
          <a:p>
            <a:r>
              <a:rPr lang="en-GB" sz="1600" err="1" smtClean="0">
                <a:solidFill>
                  <a:srgbClr val="0000FF"/>
                </a:solidFill>
              </a:rPr>
              <a:t>KRA</a:t>
            </a:r>
            <a:r>
              <a:rPr lang="en-GB" sz="1600" baseline="-25000" err="1" smtClean="0">
                <a:solidFill>
                  <a:srgbClr val="0000FF"/>
                </a:solidFill>
                <a:latin typeface="Symbol" charset="2"/>
                <a:ea typeface="Symbol" charset="2"/>
                <a:cs typeface="Symbol" charset="2"/>
              </a:rPr>
              <a:t>g</a:t>
            </a:r>
            <a:r>
              <a:rPr lang="en-GB" sz="1600" b="0" smtClean="0">
                <a:solidFill>
                  <a:srgbClr val="0000FF"/>
                </a:solidFill>
                <a:latin typeface="Symbol" charset="2"/>
                <a:ea typeface="Symbol" charset="2"/>
                <a:cs typeface="Symbol" charset="2"/>
              </a:rPr>
              <a:t> </a:t>
            </a:r>
            <a:r>
              <a:rPr lang="en-GB" sz="1600" b="0" smtClean="0">
                <a:solidFill>
                  <a:srgbClr val="0000FF"/>
                </a:solidFill>
              </a:rPr>
              <a:t>50PeV cut-off for CR</a:t>
            </a:r>
          </a:p>
          <a:p>
            <a:r>
              <a:rPr lang="en-GB" sz="1600" err="1">
                <a:solidFill>
                  <a:srgbClr val="FF0001"/>
                </a:solidFill>
              </a:rPr>
              <a:t>KRA</a:t>
            </a:r>
            <a:r>
              <a:rPr lang="en-GB" sz="1600" baseline="-25000" err="1">
                <a:solidFill>
                  <a:srgbClr val="FF0001"/>
                </a:solidFill>
                <a:latin typeface="Symbol" charset="2"/>
                <a:ea typeface="Symbol" charset="2"/>
                <a:cs typeface="Symbol" charset="2"/>
              </a:rPr>
              <a:t>g</a:t>
            </a:r>
            <a:r>
              <a:rPr lang="en-GB" sz="1600" b="0">
                <a:solidFill>
                  <a:srgbClr val="FF0001"/>
                </a:solidFill>
                <a:latin typeface="Symbol" charset="2"/>
                <a:ea typeface="Symbol" charset="2"/>
                <a:cs typeface="Symbol" charset="2"/>
              </a:rPr>
              <a:t> </a:t>
            </a:r>
            <a:r>
              <a:rPr lang="en-GB" sz="1600" b="0" smtClean="0">
                <a:solidFill>
                  <a:srgbClr val="FF0001"/>
                </a:solidFill>
              </a:rPr>
              <a:t>5PeV cut-off </a:t>
            </a:r>
            <a:r>
              <a:rPr lang="en-GB" sz="1600" b="0">
                <a:solidFill>
                  <a:srgbClr val="FF0001"/>
                </a:solidFill>
              </a:rPr>
              <a:t>for </a:t>
            </a:r>
            <a:r>
              <a:rPr lang="en-GB" sz="1600" b="0" smtClean="0">
                <a:solidFill>
                  <a:srgbClr val="FF0001"/>
                </a:solidFill>
              </a:rPr>
              <a:t>CR</a:t>
            </a:r>
            <a:endParaRPr lang="en-GB" sz="1600" b="0">
              <a:solidFill>
                <a:srgbClr val="FF0001"/>
              </a:solidFill>
            </a:endParaRPr>
          </a:p>
        </p:txBody>
      </p:sp>
      <p:cxnSp>
        <p:nvCxnSpPr>
          <p:cNvPr id="31" name="Connettore 2 30"/>
          <p:cNvCxnSpPr/>
          <p:nvPr/>
        </p:nvCxnSpPr>
        <p:spPr>
          <a:xfrm flipH="1" flipV="1">
            <a:off x="6026777" y="4532366"/>
            <a:ext cx="527857" cy="34742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flipH="1" flipV="1">
            <a:off x="5514975" y="4443727"/>
            <a:ext cx="1023605" cy="827524"/>
          </a:xfrm>
          <a:prstGeom prst="straightConnector1">
            <a:avLst/>
          </a:prstGeom>
          <a:ln>
            <a:solidFill>
              <a:srgbClr val="FF0001"/>
            </a:solidFill>
            <a:tailEnd type="triangle"/>
          </a:ln>
        </p:spPr>
        <p:style>
          <a:lnRef idx="1">
            <a:schemeClr val="accent1"/>
          </a:lnRef>
          <a:fillRef idx="0">
            <a:schemeClr val="accent1"/>
          </a:fillRef>
          <a:effectRef idx="0">
            <a:schemeClr val="accent1"/>
          </a:effectRef>
          <a:fontRef idx="minor">
            <a:schemeClr val="tx1"/>
          </a:fontRef>
        </p:style>
      </p:cxnSp>
      <p:sp>
        <p:nvSpPr>
          <p:cNvPr id="35" name="Rettangolo 34"/>
          <p:cNvSpPr/>
          <p:nvPr/>
        </p:nvSpPr>
        <p:spPr>
          <a:xfrm>
            <a:off x="73793" y="5421836"/>
            <a:ext cx="9037437" cy="1200329"/>
          </a:xfrm>
          <a:prstGeom prst="rect">
            <a:avLst/>
          </a:prstGeom>
        </p:spPr>
        <p:txBody>
          <a:bodyPr wrap="square">
            <a:spAutoFit/>
          </a:bodyPr>
          <a:lstStyle/>
          <a:p>
            <a:r>
              <a:rPr lang="en-GB" sz="1800" err="1" smtClean="0">
                <a:solidFill>
                  <a:srgbClr val="C00000"/>
                </a:solidFill>
              </a:rPr>
              <a:t>KRA</a:t>
            </a:r>
            <a:r>
              <a:rPr lang="en-GB" sz="1800" baseline="-25000" err="1" smtClean="0">
                <a:solidFill>
                  <a:srgbClr val="C00000"/>
                </a:solidFill>
                <a:latin typeface="Symbol" charset="2"/>
                <a:ea typeface="Symbol" charset="2"/>
                <a:cs typeface="Symbol" charset="2"/>
              </a:rPr>
              <a:t>g</a:t>
            </a:r>
            <a:r>
              <a:rPr lang="en-GB" sz="1800" baseline="-25000" smtClean="0">
                <a:solidFill>
                  <a:srgbClr val="C00000"/>
                </a:solidFill>
                <a:latin typeface="Symbol" charset="2"/>
                <a:ea typeface="Symbol" charset="2"/>
                <a:cs typeface="Symbol" charset="2"/>
              </a:rPr>
              <a:t> </a:t>
            </a:r>
            <a:r>
              <a:rPr lang="en-GB" sz="1800" b="0" smtClean="0">
                <a:solidFill>
                  <a:srgbClr val="C00000"/>
                </a:solidFill>
              </a:rPr>
              <a:t>assuming a neutrino flux ∝ E</a:t>
            </a:r>
            <a:r>
              <a:rPr lang="en-GB" sz="1800" b="0" baseline="30000" smtClean="0">
                <a:solidFill>
                  <a:srgbClr val="C00000"/>
                </a:solidFill>
              </a:rPr>
              <a:t>-2.5</a:t>
            </a:r>
            <a:r>
              <a:rPr lang="en-GB" sz="1800" b="0" smtClean="0">
                <a:solidFill>
                  <a:srgbClr val="C00000"/>
                </a:solidFill>
              </a:rPr>
              <a:t> and a CR spectrum with 50 </a:t>
            </a:r>
            <a:r>
              <a:rPr lang="en-GB" sz="1800" b="0" err="1" smtClean="0">
                <a:solidFill>
                  <a:srgbClr val="C00000"/>
                </a:solidFill>
              </a:rPr>
              <a:t>PeV</a:t>
            </a:r>
            <a:r>
              <a:rPr lang="en-GB" sz="1800" b="0" smtClean="0">
                <a:solidFill>
                  <a:srgbClr val="C00000"/>
                </a:solidFill>
              </a:rPr>
              <a:t> cut-off can explain ~20% of the </a:t>
            </a:r>
            <a:r>
              <a:rPr lang="en-GB" sz="1800" b="0" err="1" smtClean="0">
                <a:solidFill>
                  <a:srgbClr val="C00000"/>
                </a:solidFill>
              </a:rPr>
              <a:t>IceCube</a:t>
            </a:r>
            <a:r>
              <a:rPr lang="en-GB" sz="1800" b="0" smtClean="0">
                <a:solidFill>
                  <a:srgbClr val="C00000"/>
                </a:solidFill>
              </a:rPr>
              <a:t> observed HESE.</a:t>
            </a:r>
          </a:p>
          <a:p>
            <a:r>
              <a:rPr lang="en-GB" sz="1800" b="0" smtClean="0">
                <a:solidFill>
                  <a:srgbClr val="C00000"/>
                </a:solidFill>
              </a:rPr>
              <a:t>ANTARES, with an good visibility of the Galactic Plane well suited to observe these fluxes or to put competitive limits:   </a:t>
            </a:r>
            <a:r>
              <a:rPr lang="en-GB" sz="1800" b="0">
                <a:solidFill>
                  <a:srgbClr val="C00000"/>
                </a:solidFill>
              </a:rPr>
              <a:t>n</a:t>
            </a:r>
            <a:r>
              <a:rPr lang="en-GB" sz="1800" b="0" smtClean="0">
                <a:solidFill>
                  <a:srgbClr val="C00000"/>
                </a:solidFill>
              </a:rPr>
              <a:t>o signal found </a:t>
            </a:r>
            <a:r>
              <a:rPr lang="en-GB" sz="1800" b="0" smtClean="0">
                <a:solidFill>
                  <a:srgbClr val="C00000"/>
                </a:solidFill>
                <a:sym typeface="Wingdings"/>
              </a:rPr>
              <a:t> set 90%C.L. upper limits.</a:t>
            </a:r>
            <a:r>
              <a:rPr lang="en-GB" sz="1800" b="0" smtClean="0">
                <a:solidFill>
                  <a:srgbClr val="C00000"/>
                </a:solidFill>
              </a:rPr>
              <a:t> </a:t>
            </a:r>
            <a:endParaRPr lang="en-GB" sz="1800">
              <a:solidFill>
                <a:srgbClr val="C00000"/>
              </a:solidFill>
            </a:endParaRPr>
          </a:p>
        </p:txBody>
      </p:sp>
    </p:spTree>
    <p:extLst>
      <p:ext uri="{BB962C8B-B14F-4D97-AF65-F5344CB8AC3E}">
        <p14:creationId xmlns:p14="http://schemas.microsoft.com/office/powerpoint/2010/main" val="1462670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atin typeface="Arial" charset="0"/>
                <a:ea typeface="ＭＳ Ｐゴシック" charset="0"/>
                <a:cs typeface="ＭＳ Ｐゴシック" charset="0"/>
              </a:rPr>
              <a:t>… not only neutrino astrophysics… </a:t>
            </a:r>
            <a:endParaRPr lang="it-IT"/>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16</a:t>
            </a:fld>
            <a:endParaRPr lang="it-IT"/>
          </a:p>
        </p:txBody>
      </p:sp>
      <p:sp>
        <p:nvSpPr>
          <p:cNvPr id="6" name="Rectangle 3"/>
          <p:cNvSpPr txBox="1">
            <a:spLocks noChangeArrowheads="1"/>
          </p:cNvSpPr>
          <p:nvPr/>
        </p:nvSpPr>
        <p:spPr bwMode="auto">
          <a:xfrm>
            <a:off x="96838" y="889000"/>
            <a:ext cx="7586662" cy="48387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mn-ea"/>
              </a:defRPr>
            </a:lvl2pPr>
            <a:lvl3pPr marL="1143000" indent="-228600" algn="l" rtl="0" eaLnBrk="0" fontAlgn="base" hangingPunct="0">
              <a:spcBef>
                <a:spcPct val="20000"/>
              </a:spcBef>
              <a:spcAft>
                <a:spcPct val="0"/>
              </a:spcAft>
              <a:buChar char="•"/>
              <a:defRPr>
                <a:solidFill>
                  <a:srgbClr val="7E070A"/>
                </a:solidFill>
                <a:latin typeface="+mn-lt"/>
                <a:ea typeface="+mn-ea"/>
              </a:defRPr>
            </a:lvl3pPr>
            <a:lvl4pPr marL="1600200" indent="-228600" algn="l" rtl="0" eaLnBrk="0" fontAlgn="base" hangingPunct="0">
              <a:spcBef>
                <a:spcPct val="20000"/>
              </a:spcBef>
              <a:spcAft>
                <a:spcPct val="0"/>
              </a:spcAft>
              <a:buChar char="–"/>
              <a:defRPr sz="1600">
                <a:solidFill>
                  <a:srgbClr val="14990E"/>
                </a:solidFill>
                <a:latin typeface="+mn-lt"/>
                <a:ea typeface="+mn-ea"/>
              </a:defRPr>
            </a:lvl4pPr>
            <a:lvl5pPr marL="2057400" indent="-228600" algn="l" rtl="0" eaLnBrk="0" fontAlgn="base" hangingPunct="0">
              <a:spcBef>
                <a:spcPct val="20000"/>
              </a:spcBef>
              <a:spcAft>
                <a:spcPct val="0"/>
              </a:spcAft>
              <a:buChar char="»"/>
              <a:defRPr sz="1600">
                <a:solidFill>
                  <a:srgbClr val="7F0B79"/>
                </a:solidFill>
                <a:latin typeface="+mn-lt"/>
                <a:ea typeface="+mn-ea"/>
              </a:defRPr>
            </a:lvl5pPr>
            <a:lvl6pPr marL="2514600" indent="-228600" algn="l" rtl="0" fontAlgn="base">
              <a:spcBef>
                <a:spcPct val="20000"/>
              </a:spcBef>
              <a:spcAft>
                <a:spcPct val="0"/>
              </a:spcAft>
              <a:buChar char="»"/>
              <a:defRPr sz="1600">
                <a:solidFill>
                  <a:srgbClr val="7F0B79"/>
                </a:solidFill>
                <a:latin typeface="+mn-lt"/>
                <a:ea typeface="+mn-ea"/>
              </a:defRPr>
            </a:lvl6pPr>
            <a:lvl7pPr marL="2971800" indent="-228600" algn="l" rtl="0" fontAlgn="base">
              <a:spcBef>
                <a:spcPct val="20000"/>
              </a:spcBef>
              <a:spcAft>
                <a:spcPct val="0"/>
              </a:spcAft>
              <a:buChar char="»"/>
              <a:defRPr sz="1600">
                <a:solidFill>
                  <a:srgbClr val="7F0B79"/>
                </a:solidFill>
                <a:latin typeface="+mn-lt"/>
                <a:ea typeface="+mn-ea"/>
              </a:defRPr>
            </a:lvl7pPr>
            <a:lvl8pPr marL="3429000" indent="-228600" algn="l" rtl="0" fontAlgn="base">
              <a:spcBef>
                <a:spcPct val="20000"/>
              </a:spcBef>
              <a:spcAft>
                <a:spcPct val="0"/>
              </a:spcAft>
              <a:buChar char="»"/>
              <a:defRPr sz="1600">
                <a:solidFill>
                  <a:srgbClr val="7F0B79"/>
                </a:solidFill>
                <a:latin typeface="+mn-lt"/>
                <a:ea typeface="+mn-ea"/>
              </a:defRPr>
            </a:lvl8pPr>
            <a:lvl9pPr marL="3886200" indent="-228600" algn="l" rtl="0" fontAlgn="base">
              <a:spcBef>
                <a:spcPct val="20000"/>
              </a:spcBef>
              <a:spcAft>
                <a:spcPct val="0"/>
              </a:spcAft>
              <a:buChar char="»"/>
              <a:defRPr sz="1600">
                <a:solidFill>
                  <a:srgbClr val="7F0B79"/>
                </a:solidFill>
                <a:latin typeface="+mn-lt"/>
                <a:ea typeface="+mn-ea"/>
              </a:defRPr>
            </a:lvl9pPr>
          </a:lstStyle>
          <a:p>
            <a:pPr eaLnBrk="1" hangingPunct="1">
              <a:buFontTx/>
              <a:buNone/>
            </a:pPr>
            <a:r>
              <a:rPr lang="en-US" sz="2800" b="0" kern="0" smtClean="0">
                <a:solidFill>
                  <a:srgbClr val="7030A0"/>
                </a:solidFill>
                <a:latin typeface="Arial" charset="0"/>
                <a:ea typeface="ＭＳ Ｐゴシック" charset="0"/>
                <a:cs typeface="ＭＳ Ｐゴシック" charset="0"/>
              </a:rPr>
              <a:t>… also open problems in particle physics …</a:t>
            </a:r>
            <a:endParaRPr lang="en-US" sz="2800" b="0" kern="0" smtClean="0">
              <a:solidFill>
                <a:srgbClr val="7030A0"/>
              </a:solidFill>
              <a:latin typeface="Times New Roman" charset="0"/>
              <a:ea typeface="ＭＳ Ｐゴシック" charset="0"/>
              <a:cs typeface="ＭＳ Ｐゴシック" charset="0"/>
            </a:endParaRPr>
          </a:p>
          <a:p>
            <a:pPr eaLnBrk="1" hangingPunct="1">
              <a:buFontTx/>
              <a:buNone/>
            </a:pPr>
            <a:endParaRPr lang="en-US" sz="2800" b="0" kern="0" smtClean="0">
              <a:latin typeface="Times New Roman" charset="0"/>
              <a:ea typeface="ＭＳ Ｐゴシック" charset="0"/>
              <a:cs typeface="ＭＳ Ｐゴシック" charset="0"/>
            </a:endParaRPr>
          </a:p>
          <a:p>
            <a:pPr lvl="1" eaLnBrk="1" hangingPunct="1"/>
            <a:r>
              <a:rPr lang="en-US" sz="2400" kern="0" smtClean="0">
                <a:solidFill>
                  <a:srgbClr val="7030A0"/>
                </a:solidFill>
                <a:latin typeface="Times New Roman" charset="0"/>
                <a:ea typeface="ＭＳ Ｐゴシック" charset="0"/>
              </a:rPr>
              <a:t>Dark Matter searches:</a:t>
            </a:r>
          </a:p>
          <a:p>
            <a:pPr lvl="2" eaLnBrk="1" hangingPunct="1"/>
            <a:r>
              <a:rPr lang="en-US" sz="2000" b="0" kern="0" err="1" smtClean="0">
                <a:latin typeface="Times New Roman" charset="0"/>
                <a:ea typeface="ＭＳ Ｐゴシック" charset="0"/>
              </a:rPr>
              <a:t>Neutralino</a:t>
            </a:r>
            <a:r>
              <a:rPr lang="en-US" sz="2000" b="0" kern="0" smtClean="0">
                <a:latin typeface="Times New Roman" charset="0"/>
                <a:ea typeface="ＭＳ Ｐゴシック" charset="0"/>
              </a:rPr>
              <a:t> annihilation in Sun, Earth, Galactic Center</a:t>
            </a:r>
          </a:p>
          <a:p>
            <a:pPr lvl="1" eaLnBrk="1" hangingPunct="1"/>
            <a:r>
              <a:rPr lang="en-US" sz="2400" b="0" kern="0" smtClean="0">
                <a:latin typeface="Times New Roman" charset="0"/>
                <a:ea typeface="ＭＳ Ｐゴシック" charset="0"/>
              </a:rPr>
              <a:t>Magnetic Monopoles</a:t>
            </a:r>
          </a:p>
          <a:p>
            <a:pPr lvl="1" eaLnBrk="1" hangingPunct="1"/>
            <a:r>
              <a:rPr lang="en-US" sz="2400" b="0" kern="0" smtClean="0">
                <a:latin typeface="Times New Roman" charset="0"/>
                <a:ea typeface="ＭＳ Ｐゴシック" charset="0"/>
              </a:rPr>
              <a:t>Particle acceleration mechanisms</a:t>
            </a:r>
          </a:p>
          <a:p>
            <a:pPr lvl="1" eaLnBrk="1" hangingPunct="1"/>
            <a:r>
              <a:rPr lang="en-US" sz="2400" kern="0" smtClean="0">
                <a:solidFill>
                  <a:srgbClr val="7030A0"/>
                </a:solidFill>
                <a:latin typeface="Times New Roman" charset="0"/>
                <a:ea typeface="ＭＳ Ｐゴシック" charset="0"/>
              </a:rPr>
              <a:t>Multi-messenger searches</a:t>
            </a:r>
          </a:p>
          <a:p>
            <a:pPr lvl="1" eaLnBrk="1" hangingPunct="1"/>
            <a:r>
              <a:rPr lang="en-US" sz="2400" b="0" kern="0" smtClean="0">
                <a:latin typeface="Times New Roman" charset="0"/>
                <a:ea typeface="ＭＳ Ｐゴシック" charset="0"/>
              </a:rPr>
              <a:t>Neutrino Oscillations</a:t>
            </a:r>
          </a:p>
          <a:p>
            <a:pPr lvl="1" eaLnBrk="1" hangingPunct="1"/>
            <a:r>
              <a:rPr lang="en-US" sz="2400" b="0" kern="0" smtClean="0">
                <a:latin typeface="Times New Roman" charset="0"/>
                <a:ea typeface="ＭＳ Ｐゴシック" charset="0"/>
              </a:rPr>
              <a:t>Search for Sterile Neutrinos </a:t>
            </a:r>
          </a:p>
          <a:p>
            <a:pPr lvl="1" eaLnBrk="1" hangingPunct="1"/>
            <a:r>
              <a:rPr lang="en-US" sz="2400" b="0" kern="0" smtClean="0">
                <a:latin typeface="Times New Roman" charset="0"/>
                <a:ea typeface="ＭＳ Ｐゴシック" charset="0"/>
              </a:rPr>
              <a:t>…</a:t>
            </a:r>
            <a:endParaRPr lang="en-US" sz="2400" b="0" kern="0">
              <a:latin typeface="Times New Roman" charset="0"/>
              <a:ea typeface="ＭＳ Ｐゴシック" charset="0"/>
            </a:endParaRPr>
          </a:p>
        </p:txBody>
      </p:sp>
      <p:grpSp>
        <p:nvGrpSpPr>
          <p:cNvPr id="7" name="Group 9"/>
          <p:cNvGrpSpPr>
            <a:grpSpLocks/>
          </p:cNvGrpSpPr>
          <p:nvPr/>
        </p:nvGrpSpPr>
        <p:grpSpPr bwMode="auto">
          <a:xfrm>
            <a:off x="5410200" y="2774950"/>
            <a:ext cx="3508375" cy="3041650"/>
            <a:chOff x="3537" y="780"/>
            <a:chExt cx="2040" cy="1916"/>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 y="780"/>
              <a:ext cx="2040" cy="1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7"/>
            <p:cNvSpPr txBox="1">
              <a:spLocks noChangeArrowheads="1"/>
            </p:cNvSpPr>
            <p:nvPr/>
          </p:nvSpPr>
          <p:spPr bwMode="auto">
            <a:xfrm>
              <a:off x="3606" y="2465"/>
              <a:ext cx="185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hlink"/>
                  </a:solidFill>
                </a:rPr>
                <a:t>Neutralino search: </a:t>
              </a:r>
              <a:r>
                <a:rPr lang="en-US" sz="1800">
                  <a:solidFill>
                    <a:schemeClr val="hlink"/>
                  </a:solidFill>
                  <a:sym typeface="Symbol" charset="0"/>
                </a:rPr>
                <a:t> </a:t>
              </a:r>
              <a:r>
                <a:rPr lang="en-US" sz="1800">
                  <a:solidFill>
                    <a:schemeClr val="hlink"/>
                  </a:solidFill>
                  <a:latin typeface="Times New Roman" charset="0"/>
                  <a:cs typeface="Times New Roman" charset="0"/>
                  <a:sym typeface="Symbol" charset="0"/>
                </a:rPr>
                <a:t>→ </a:t>
              </a:r>
              <a:r>
                <a:rPr lang="en-US" sz="1800">
                  <a:solidFill>
                    <a:schemeClr val="hlink"/>
                  </a:solidFill>
                  <a:sym typeface="Symbol" charset="0"/>
                </a:rPr>
                <a:t>+…</a:t>
              </a:r>
            </a:p>
          </p:txBody>
        </p:sp>
      </p:grp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730923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atin typeface="Arial" charset="0"/>
                <a:ea typeface="ＭＳ Ｐゴシック" charset="0"/>
                <a:cs typeface="ＭＳ Ｐゴシック" charset="0"/>
              </a:rPr>
              <a:t>Indirect search for Dark Matter in the Sun </a:t>
            </a:r>
            <a:endParaRPr lang="it-IT"/>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17</a:t>
            </a:fld>
            <a:endParaRPr lang="it-IT"/>
          </a:p>
        </p:txBody>
      </p:sp>
      <p:grpSp>
        <p:nvGrpSpPr>
          <p:cNvPr id="7" name="Group 9"/>
          <p:cNvGrpSpPr>
            <a:grpSpLocks/>
          </p:cNvGrpSpPr>
          <p:nvPr/>
        </p:nvGrpSpPr>
        <p:grpSpPr bwMode="auto">
          <a:xfrm>
            <a:off x="5518150" y="506845"/>
            <a:ext cx="3508375" cy="3041650"/>
            <a:chOff x="3537" y="780"/>
            <a:chExt cx="2040" cy="1916"/>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 y="780"/>
              <a:ext cx="2040" cy="1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7"/>
            <p:cNvSpPr txBox="1">
              <a:spLocks noChangeArrowheads="1"/>
            </p:cNvSpPr>
            <p:nvPr/>
          </p:nvSpPr>
          <p:spPr bwMode="auto">
            <a:xfrm>
              <a:off x="3606" y="2465"/>
              <a:ext cx="185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hlink"/>
                  </a:solidFill>
                </a:rPr>
                <a:t>Neutralino search: </a:t>
              </a:r>
              <a:r>
                <a:rPr lang="en-US" sz="1800">
                  <a:solidFill>
                    <a:schemeClr val="hlink"/>
                  </a:solidFill>
                  <a:sym typeface="Symbol" charset="0"/>
                </a:rPr>
                <a:t> </a:t>
              </a:r>
              <a:r>
                <a:rPr lang="en-US" sz="1800">
                  <a:solidFill>
                    <a:schemeClr val="hlink"/>
                  </a:solidFill>
                  <a:latin typeface="Times New Roman" charset="0"/>
                  <a:cs typeface="Times New Roman" charset="0"/>
                  <a:sym typeface="Symbol" charset="0"/>
                </a:rPr>
                <a:t>→ </a:t>
              </a:r>
              <a:r>
                <a:rPr lang="en-US" sz="1800">
                  <a:solidFill>
                    <a:schemeClr val="hlink"/>
                  </a:solidFill>
                  <a:sym typeface="Symbol" charset="0"/>
                </a:rPr>
                <a:t>+…</a:t>
              </a:r>
            </a:p>
          </p:txBody>
        </p:sp>
      </p:grpSp>
      <p:sp>
        <p:nvSpPr>
          <p:cNvPr id="10" name="CasellaDiTesto 9"/>
          <p:cNvSpPr txBox="1"/>
          <p:nvPr/>
        </p:nvSpPr>
        <p:spPr>
          <a:xfrm>
            <a:off x="453032" y="464160"/>
            <a:ext cx="4198650" cy="369332"/>
          </a:xfrm>
          <a:prstGeom prst="rect">
            <a:avLst/>
          </a:prstGeom>
          <a:noFill/>
        </p:spPr>
        <p:txBody>
          <a:bodyPr wrap="none" rtlCol="0">
            <a:spAutoFit/>
          </a:bodyPr>
          <a:lstStyle/>
          <a:p>
            <a:r>
              <a:rPr lang="en-GB" sz="1800">
                <a:solidFill>
                  <a:srgbClr val="C00000"/>
                </a:solidFill>
              </a:rPr>
              <a:t>6</a:t>
            </a:r>
            <a:r>
              <a:rPr lang="en-GB" sz="1800" smtClean="0">
                <a:solidFill>
                  <a:srgbClr val="C00000"/>
                </a:solidFill>
              </a:rPr>
              <a:t> years of ANTARES data: 2007-2012</a:t>
            </a:r>
          </a:p>
        </p:txBody>
      </p:sp>
      <p:pic>
        <p:nvPicPr>
          <p:cNvPr id="11" name="Immagine 10"/>
          <p:cNvPicPr>
            <a:picLocks noChangeAspect="1"/>
          </p:cNvPicPr>
          <p:nvPr/>
        </p:nvPicPr>
        <p:blipFill>
          <a:blip r:embed="rId3"/>
          <a:stretch>
            <a:fillRect/>
          </a:stretch>
        </p:blipFill>
        <p:spPr>
          <a:xfrm>
            <a:off x="167858" y="1986018"/>
            <a:ext cx="4778792" cy="3295054"/>
          </a:xfrm>
          <a:prstGeom prst="rect">
            <a:avLst/>
          </a:prstGeom>
          <a:solidFill>
            <a:schemeClr val="tx1"/>
          </a:solidFill>
        </p:spPr>
      </p:pic>
      <p:sp>
        <p:nvSpPr>
          <p:cNvPr id="12" name="Rettangolo 11"/>
          <p:cNvSpPr/>
          <p:nvPr/>
        </p:nvSpPr>
        <p:spPr>
          <a:xfrm>
            <a:off x="78959" y="830040"/>
            <a:ext cx="4778792" cy="1169551"/>
          </a:xfrm>
          <a:prstGeom prst="rect">
            <a:avLst/>
          </a:prstGeom>
          <a:ln>
            <a:noFill/>
          </a:ln>
        </p:spPr>
        <p:txBody>
          <a:bodyPr wrap="square">
            <a:spAutoFit/>
          </a:bodyPr>
          <a:lstStyle/>
          <a:p>
            <a:pPr algn="just"/>
            <a:r>
              <a:rPr lang="en-GB" sz="1400" b="0" smtClean="0">
                <a:solidFill>
                  <a:srgbClr val="7030A0"/>
                </a:solidFill>
                <a:latin typeface="+mn-lt"/>
              </a:rPr>
              <a:t>Distribution of the angular distance between reconstructed the track direction of events and the Sun position for two different track reconstruction algorithms in order to maximize the event reconstruction for single line and multi-lines events.</a:t>
            </a:r>
            <a:endParaRPr lang="en-GB" sz="4800" b="0">
              <a:solidFill>
                <a:srgbClr val="7030A0"/>
              </a:solidFill>
              <a:latin typeface="+mn-lt"/>
            </a:endParaRPr>
          </a:p>
        </p:txBody>
      </p:sp>
      <p:sp>
        <p:nvSpPr>
          <p:cNvPr id="13" name="CasellaDiTesto 12"/>
          <p:cNvSpPr txBox="1"/>
          <p:nvPr/>
        </p:nvSpPr>
        <p:spPr>
          <a:xfrm>
            <a:off x="719155" y="2131098"/>
            <a:ext cx="4099199" cy="307777"/>
          </a:xfrm>
          <a:prstGeom prst="rect">
            <a:avLst/>
          </a:prstGeom>
          <a:noFill/>
          <a:ln>
            <a:noFill/>
          </a:ln>
        </p:spPr>
        <p:txBody>
          <a:bodyPr wrap="none" rtlCol="0">
            <a:spAutoFit/>
          </a:bodyPr>
          <a:lstStyle/>
          <a:p>
            <a:r>
              <a:rPr lang="en-GB" sz="1400" smtClean="0">
                <a:solidFill>
                  <a:srgbClr val="7030A0"/>
                </a:solidFill>
              </a:rPr>
              <a:t>No excess observed over the expected </a:t>
            </a:r>
            <a:r>
              <a:rPr lang="en-GB" sz="1400" err="1" smtClean="0">
                <a:solidFill>
                  <a:srgbClr val="7030A0"/>
                </a:solidFill>
              </a:rPr>
              <a:t>backg</a:t>
            </a:r>
            <a:r>
              <a:rPr lang="en-GB" sz="1400" smtClean="0">
                <a:solidFill>
                  <a:srgbClr val="7030A0"/>
                </a:solidFill>
              </a:rPr>
              <a:t>.</a:t>
            </a:r>
            <a:endParaRPr lang="en-GB" sz="1400">
              <a:solidFill>
                <a:srgbClr val="7030A0"/>
              </a:solidFill>
            </a:endParaRPr>
          </a:p>
        </p:txBody>
      </p:sp>
      <p:cxnSp>
        <p:nvCxnSpPr>
          <p:cNvPr id="14" name="Connettore 2 13"/>
          <p:cNvCxnSpPr/>
          <p:nvPr/>
        </p:nvCxnSpPr>
        <p:spPr bwMode="auto">
          <a:xfrm flipH="1">
            <a:off x="1975337" y="2766517"/>
            <a:ext cx="520672" cy="690069"/>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Connettore 1 15"/>
          <p:cNvCxnSpPr/>
          <p:nvPr/>
        </p:nvCxnSpPr>
        <p:spPr bwMode="auto">
          <a:xfrm flipV="1">
            <a:off x="2005695" y="1434144"/>
            <a:ext cx="6930475" cy="2013888"/>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Arco 16"/>
          <p:cNvSpPr/>
          <p:nvPr/>
        </p:nvSpPr>
        <p:spPr bwMode="auto">
          <a:xfrm>
            <a:off x="1528528" y="2970203"/>
            <a:ext cx="914400" cy="914400"/>
          </a:xfrm>
          <a:prstGeom prst="arc">
            <a:avLst>
              <a:gd name="adj1" fmla="val 18428803"/>
              <a:gd name="adj2" fmla="val 20768853"/>
            </a:avLst>
          </a:prstGeom>
          <a:noFill/>
          <a:ln w="9525" cap="flat" cmpd="sng" algn="ctr">
            <a:solidFill>
              <a:srgbClr val="7030A0"/>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sp>
        <p:nvSpPr>
          <p:cNvPr id="18" name="CasellaDiTesto 17"/>
          <p:cNvSpPr txBox="1"/>
          <p:nvPr/>
        </p:nvSpPr>
        <p:spPr>
          <a:xfrm flipH="1">
            <a:off x="2005695" y="2789936"/>
            <a:ext cx="295172" cy="369332"/>
          </a:xfrm>
          <a:prstGeom prst="rect">
            <a:avLst/>
          </a:prstGeom>
          <a:noFill/>
        </p:spPr>
        <p:txBody>
          <a:bodyPr wrap="square" rtlCol="0">
            <a:spAutoFit/>
          </a:bodyPr>
          <a:lstStyle/>
          <a:p>
            <a:r>
              <a:rPr lang="it-IT" sz="1800" i="1" smtClean="0">
                <a:solidFill>
                  <a:srgbClr val="7030A0"/>
                </a:solidFill>
                <a:latin typeface="Symbol" charset="2"/>
                <a:ea typeface="Symbol" charset="2"/>
                <a:cs typeface="Symbol" charset="2"/>
              </a:rPr>
              <a:t>m</a:t>
            </a:r>
            <a:endParaRPr lang="it-IT" i="1">
              <a:solidFill>
                <a:srgbClr val="7030A0"/>
              </a:solidFill>
              <a:latin typeface="Symbol" charset="2"/>
              <a:ea typeface="Symbol" charset="2"/>
              <a:cs typeface="Symbol" charset="2"/>
            </a:endParaRPr>
          </a:p>
        </p:txBody>
      </p:sp>
      <p:sp>
        <p:nvSpPr>
          <p:cNvPr id="19" name="CasellaDiTesto 18"/>
          <p:cNvSpPr txBox="1"/>
          <p:nvPr/>
        </p:nvSpPr>
        <p:spPr>
          <a:xfrm>
            <a:off x="2344555" y="2960049"/>
            <a:ext cx="306494" cy="276999"/>
          </a:xfrm>
          <a:prstGeom prst="rect">
            <a:avLst/>
          </a:prstGeom>
          <a:noFill/>
        </p:spPr>
        <p:txBody>
          <a:bodyPr wrap="none" rtlCol="0">
            <a:spAutoFit/>
          </a:bodyPr>
          <a:lstStyle/>
          <a:p>
            <a:r>
              <a:rPr lang="it-IT" sz="1200" i="1">
                <a:solidFill>
                  <a:srgbClr val="7030A0"/>
                </a:solidFill>
                <a:latin typeface="Symbol" charset="2"/>
                <a:ea typeface="Symbol" charset="2"/>
                <a:cs typeface="Symbol" charset="2"/>
              </a:rPr>
              <a:t>Y</a:t>
            </a:r>
          </a:p>
        </p:txBody>
      </p:sp>
      <mc:AlternateContent xmlns:mc="http://schemas.openxmlformats.org/markup-compatibility/2006" xmlns:a14="http://schemas.microsoft.com/office/drawing/2010/main">
        <mc:Choice Requires="a14">
          <p:sp>
            <p:nvSpPr>
              <p:cNvPr id="23" name="CasellaDiTesto 22"/>
              <p:cNvSpPr txBox="1"/>
              <p:nvPr/>
            </p:nvSpPr>
            <p:spPr>
              <a:xfrm>
                <a:off x="101600" y="5338453"/>
                <a:ext cx="5687776" cy="1247073"/>
              </a:xfrm>
              <a:prstGeom prst="rect">
                <a:avLst/>
              </a:prstGeom>
              <a:noFill/>
            </p:spPr>
            <p:txBody>
              <a:bodyPr wrap="none" rtlCol="0">
                <a:spAutoFit/>
              </a:bodyPr>
              <a:lstStyle/>
              <a:p>
                <a:r>
                  <a:rPr lang="en-GB" sz="1600" smtClean="0">
                    <a:solidFill>
                      <a:srgbClr val="C00000"/>
                    </a:solidFill>
                  </a:rPr>
                  <a:t>Neutrino fluxes from </a:t>
                </a:r>
                <a:r>
                  <a:rPr lang="en-GB" sz="1600" baseline="30000" smtClean="0">
                    <a:solidFill>
                      <a:srgbClr val="C00000"/>
                    </a:solidFill>
                  </a:rPr>
                  <a:t> </a:t>
                </a:r>
                <a14:m>
                  <m:oMath xmlns:m="http://schemas.openxmlformats.org/officeDocument/2006/math">
                    <m:r>
                      <a:rPr lang="en-GB" sz="1600" i="1">
                        <a:solidFill>
                          <a:srgbClr val="C00000"/>
                        </a:solidFill>
                        <a:latin typeface="Cambria Math" charset="0"/>
                      </a:rPr>
                      <m:t>𝑾𝑰𝑴𝑷</m:t>
                    </m:r>
                    <m:r>
                      <a:rPr lang="en-GB" sz="1600" i="1">
                        <a:solidFill>
                          <a:srgbClr val="C00000"/>
                        </a:solidFill>
                        <a:latin typeface="Cambria Math" charset="0"/>
                      </a:rPr>
                      <m:t>+</m:t>
                    </m:r>
                    <m:r>
                      <a:rPr lang="en-GB" sz="1600" i="1">
                        <a:solidFill>
                          <a:srgbClr val="C00000"/>
                        </a:solidFill>
                        <a:latin typeface="Cambria Math" charset="0"/>
                      </a:rPr>
                      <m:t>𝑾𝑰𝑴𝑷</m:t>
                    </m:r>
                    <m:r>
                      <a:rPr lang="en-GB" sz="1600" i="1">
                        <a:solidFill>
                          <a:srgbClr val="C00000"/>
                        </a:solidFill>
                        <a:latin typeface="Cambria Math" charset="0"/>
                        <a:ea typeface="Cambria Math" charset="0"/>
                        <a:cs typeface="Cambria Math" charset="0"/>
                      </a:rPr>
                      <m:t>→</m:t>
                    </m:r>
                    <m:r>
                      <a:rPr lang="en-GB" sz="1600" i="1">
                        <a:solidFill>
                          <a:srgbClr val="C00000"/>
                        </a:solidFill>
                        <a:latin typeface="Cambria Math" charset="0"/>
                        <a:ea typeface="Cambria Math" charset="0"/>
                        <a:cs typeface="Cambria Math" charset="0"/>
                      </a:rPr>
                      <m:t>𝒃</m:t>
                    </m:r>
                    <m:acc>
                      <m:accPr>
                        <m:chr m:val="̅"/>
                        <m:ctrlPr>
                          <a:rPr lang="en-GB" sz="1600" i="1">
                            <a:solidFill>
                              <a:srgbClr val="C00000"/>
                            </a:solidFill>
                            <a:latin typeface="Cambria Math" charset="0"/>
                            <a:ea typeface="Cambria Math" charset="0"/>
                            <a:cs typeface="Cambria Math" charset="0"/>
                          </a:rPr>
                        </m:ctrlPr>
                      </m:accPr>
                      <m:e>
                        <m:r>
                          <a:rPr lang="en-GB" sz="1600" i="1">
                            <a:solidFill>
                              <a:srgbClr val="C00000"/>
                            </a:solidFill>
                            <a:latin typeface="Cambria Math" charset="0"/>
                            <a:ea typeface="Cambria Math" charset="0"/>
                            <a:cs typeface="Cambria Math" charset="0"/>
                          </a:rPr>
                          <m:t>𝒃</m:t>
                        </m:r>
                      </m:e>
                    </m:acc>
                    <m:r>
                      <a:rPr lang="en-GB" sz="1600" i="1">
                        <a:solidFill>
                          <a:srgbClr val="C00000"/>
                        </a:solidFill>
                        <a:latin typeface="Cambria Math" charset="0"/>
                      </a:rPr>
                      <m:t>, </m:t>
                    </m:r>
                    <m:sSup>
                      <m:sSupPr>
                        <m:ctrlPr>
                          <a:rPr lang="en-GB" sz="1600" i="1">
                            <a:solidFill>
                              <a:srgbClr val="C00000"/>
                            </a:solidFill>
                            <a:latin typeface="Cambria Math" charset="0"/>
                          </a:rPr>
                        </m:ctrlPr>
                      </m:sSupPr>
                      <m:e>
                        <m:r>
                          <a:rPr lang="en-GB" sz="1600" i="1">
                            <a:solidFill>
                              <a:srgbClr val="C00000"/>
                            </a:solidFill>
                            <a:latin typeface="Cambria Math" charset="0"/>
                          </a:rPr>
                          <m:t>𝑾</m:t>
                        </m:r>
                      </m:e>
                      <m:sup>
                        <m:r>
                          <a:rPr lang="en-GB" sz="1600" i="1">
                            <a:solidFill>
                              <a:srgbClr val="C00000"/>
                            </a:solidFill>
                            <a:latin typeface="Cambria Math" charset="0"/>
                          </a:rPr>
                          <m:t>+</m:t>
                        </m:r>
                      </m:sup>
                    </m:sSup>
                    <m:sSup>
                      <m:sSupPr>
                        <m:ctrlPr>
                          <a:rPr lang="en-GB" sz="1600" i="1">
                            <a:solidFill>
                              <a:srgbClr val="C00000"/>
                            </a:solidFill>
                            <a:latin typeface="Cambria Math" charset="0"/>
                          </a:rPr>
                        </m:ctrlPr>
                      </m:sSupPr>
                      <m:e>
                        <m:r>
                          <a:rPr lang="en-GB" sz="1600" i="1">
                            <a:solidFill>
                              <a:srgbClr val="C00000"/>
                            </a:solidFill>
                            <a:latin typeface="Cambria Math" charset="0"/>
                          </a:rPr>
                          <m:t>𝑾</m:t>
                        </m:r>
                      </m:e>
                      <m:sup>
                        <m:r>
                          <a:rPr lang="en-GB" sz="1600" i="1">
                            <a:solidFill>
                              <a:srgbClr val="C00000"/>
                            </a:solidFill>
                            <a:latin typeface="Cambria Math" charset="0"/>
                          </a:rPr>
                          <m:t>−</m:t>
                        </m:r>
                      </m:sup>
                    </m:sSup>
                    <m:r>
                      <a:rPr lang="en-GB" sz="1600" i="1">
                        <a:solidFill>
                          <a:srgbClr val="C00000"/>
                        </a:solidFill>
                        <a:latin typeface="Cambria Math" charset="0"/>
                      </a:rPr>
                      <m:t>,</m:t>
                    </m:r>
                    <m:sSup>
                      <m:sSupPr>
                        <m:ctrlPr>
                          <a:rPr lang="en-GB" sz="1600" i="1">
                            <a:solidFill>
                              <a:srgbClr val="C00000"/>
                            </a:solidFill>
                            <a:latin typeface="Cambria Math" charset="0"/>
                          </a:rPr>
                        </m:ctrlPr>
                      </m:sSupPr>
                      <m:e>
                        <m:r>
                          <a:rPr lang="en-GB" sz="1600" i="1">
                            <a:solidFill>
                              <a:srgbClr val="C00000"/>
                            </a:solidFill>
                            <a:latin typeface="Cambria Math" charset="0"/>
                            <a:ea typeface="Cambria Math" charset="0"/>
                            <a:cs typeface="Cambria Math" charset="0"/>
                          </a:rPr>
                          <m:t>𝝉</m:t>
                        </m:r>
                      </m:e>
                      <m:sup>
                        <m:r>
                          <a:rPr lang="en-GB" sz="1600" i="1">
                            <a:solidFill>
                              <a:srgbClr val="C00000"/>
                            </a:solidFill>
                            <a:latin typeface="Cambria Math" charset="0"/>
                          </a:rPr>
                          <m:t>+</m:t>
                        </m:r>
                      </m:sup>
                    </m:sSup>
                    <m:sSup>
                      <m:sSupPr>
                        <m:ctrlPr>
                          <a:rPr lang="en-GB" sz="1600" i="1">
                            <a:solidFill>
                              <a:srgbClr val="C00000"/>
                            </a:solidFill>
                            <a:latin typeface="Cambria Math" charset="0"/>
                          </a:rPr>
                        </m:ctrlPr>
                      </m:sSupPr>
                      <m:e>
                        <m:r>
                          <a:rPr lang="en-GB" sz="1600" i="1">
                            <a:solidFill>
                              <a:srgbClr val="C00000"/>
                            </a:solidFill>
                            <a:latin typeface="Cambria Math" charset="0"/>
                            <a:ea typeface="Cambria Math" charset="0"/>
                            <a:cs typeface="Cambria Math" charset="0"/>
                          </a:rPr>
                          <m:t>𝝉</m:t>
                        </m:r>
                      </m:e>
                      <m:sup>
                        <m:r>
                          <a:rPr lang="en-GB" sz="1600" i="1">
                            <a:solidFill>
                              <a:srgbClr val="C00000"/>
                            </a:solidFill>
                            <a:latin typeface="Cambria Math" charset="0"/>
                            <a:ea typeface="Cambria Math" charset="0"/>
                            <a:cs typeface="Cambria Math" charset="0"/>
                          </a:rPr>
                          <m:t>−</m:t>
                        </m:r>
                      </m:sup>
                    </m:sSup>
                  </m:oMath>
                </a14:m>
                <a:endParaRPr lang="en-GB" sz="1600" smtClean="0">
                  <a:solidFill>
                    <a:srgbClr val="C00000"/>
                  </a:solidFill>
                </a:endParaRPr>
              </a:p>
              <a:p>
                <a:endParaRPr lang="en-GB" sz="1600">
                  <a:solidFill>
                    <a:srgbClr val="C00000"/>
                  </a:solidFill>
                </a:endParaRPr>
              </a:p>
              <a:p>
                <a:r>
                  <a:rPr lang="en-GB" sz="1600" smtClean="0">
                    <a:solidFill>
                      <a:srgbClr val="C00000"/>
                    </a:solidFill>
                  </a:rPr>
                  <a:t>evaluated for    </a:t>
                </a:r>
                <a:r>
                  <a:rPr lang="en-GB" sz="1600">
                    <a:solidFill>
                      <a:srgbClr val="C00000"/>
                    </a:solidFill>
                  </a:rPr>
                  <a:t>50 </a:t>
                </a:r>
                <a:r>
                  <a:rPr lang="en-GB" sz="1600" smtClean="0">
                    <a:solidFill>
                      <a:srgbClr val="C00000"/>
                    </a:solidFill>
                  </a:rPr>
                  <a:t>GeV/c</a:t>
                </a:r>
                <a:r>
                  <a:rPr lang="en-GB" sz="1600" baseline="30000" smtClean="0">
                    <a:solidFill>
                      <a:srgbClr val="C00000"/>
                    </a:solidFill>
                  </a:rPr>
                  <a:t>2</a:t>
                </a:r>
                <a:r>
                  <a:rPr lang="en-GB" sz="1600" smtClean="0">
                    <a:solidFill>
                      <a:srgbClr val="C00000"/>
                    </a:solidFill>
                  </a:rPr>
                  <a:t> </a:t>
                </a:r>
                <a:r>
                  <a:rPr lang="en-GB" sz="1600">
                    <a:solidFill>
                      <a:srgbClr val="C00000"/>
                    </a:solidFill>
                  </a:rPr>
                  <a:t>&lt; M</a:t>
                </a:r>
                <a:r>
                  <a:rPr lang="en-GB" sz="1600" baseline="-25000">
                    <a:solidFill>
                      <a:srgbClr val="C00000"/>
                    </a:solidFill>
                  </a:rPr>
                  <a:t>WIMP </a:t>
                </a:r>
                <a:r>
                  <a:rPr lang="en-GB" sz="1600">
                    <a:solidFill>
                      <a:srgbClr val="C00000"/>
                    </a:solidFill>
                  </a:rPr>
                  <a:t>&lt; 5 </a:t>
                </a:r>
                <a:r>
                  <a:rPr lang="en-GB" sz="1600" err="1" smtClean="0">
                    <a:solidFill>
                      <a:srgbClr val="C00000"/>
                    </a:solidFill>
                  </a:rPr>
                  <a:t>TeV</a:t>
                </a:r>
                <a:r>
                  <a:rPr lang="en-GB" sz="1600" smtClean="0">
                    <a:solidFill>
                      <a:srgbClr val="C00000"/>
                    </a:solidFill>
                  </a:rPr>
                  <a:t>/c</a:t>
                </a:r>
                <a:r>
                  <a:rPr lang="en-GB" sz="1600" baseline="30000" smtClean="0">
                    <a:solidFill>
                      <a:srgbClr val="C00000"/>
                    </a:solidFill>
                  </a:rPr>
                  <a:t>2</a:t>
                </a:r>
              </a:p>
              <a:p>
                <a:endParaRPr lang="en-GB" sz="1600" baseline="30000">
                  <a:solidFill>
                    <a:srgbClr val="C00000"/>
                  </a:solidFill>
                </a:endParaRPr>
              </a:p>
              <a:p>
                <a:r>
                  <a:rPr lang="en-GB" sz="1600" smtClean="0">
                    <a:solidFill>
                      <a:srgbClr val="C00000"/>
                    </a:solidFill>
                    <a:sym typeface="Wingdings"/>
                  </a:rPr>
                  <a:t> limits to </a:t>
                </a:r>
                <a:r>
                  <a:rPr lang="en-GB" sz="1600" smtClean="0">
                    <a:solidFill>
                      <a:srgbClr val="C00000"/>
                    </a:solidFill>
                    <a:latin typeface="Symbol" charset="2"/>
                    <a:ea typeface="Symbol" charset="2"/>
                    <a:cs typeface="Symbol" charset="2"/>
                    <a:sym typeface="Wingdings"/>
                  </a:rPr>
                  <a:t>n</a:t>
                </a:r>
                <a:r>
                  <a:rPr lang="en-GB" sz="1600" smtClean="0">
                    <a:solidFill>
                      <a:srgbClr val="C00000"/>
                    </a:solidFill>
                    <a:sym typeface="Wingdings"/>
                  </a:rPr>
                  <a:t> fluxes and to WIMP-nucleon cross sections</a:t>
                </a:r>
                <a:endParaRPr lang="en-GB" sz="1600">
                  <a:solidFill>
                    <a:srgbClr val="C00000"/>
                  </a:solidFill>
                </a:endParaRPr>
              </a:p>
            </p:txBody>
          </p:sp>
        </mc:Choice>
        <mc:Fallback xmlns="">
          <p:sp>
            <p:nvSpPr>
              <p:cNvPr id="23" name="CasellaDiTesto 22"/>
              <p:cNvSpPr txBox="1">
                <a:spLocks noRot="1" noChangeAspect="1" noMove="1" noResize="1" noEditPoints="1" noAdjustHandles="1" noChangeArrowheads="1" noChangeShapeType="1" noTextEdit="1"/>
              </p:cNvSpPr>
              <p:nvPr/>
            </p:nvSpPr>
            <p:spPr>
              <a:xfrm>
                <a:off x="101600" y="5338453"/>
                <a:ext cx="5687776" cy="1247073"/>
              </a:xfrm>
              <a:prstGeom prst="rect">
                <a:avLst/>
              </a:prstGeom>
              <a:blipFill rotWithShape="0">
                <a:blip r:embed="rId4"/>
                <a:stretch>
                  <a:fillRect l="-643" t="-980" b="-5882"/>
                </a:stretch>
              </a:blipFill>
            </p:spPr>
            <p:txBody>
              <a:bodyPr/>
              <a:lstStyle/>
              <a:p>
                <a:r>
                  <a:rPr lang="en-GB">
                    <a:noFill/>
                  </a:rPr>
                  <a:t> </a:t>
                </a:r>
              </a:p>
            </p:txBody>
          </p:sp>
        </mc:Fallback>
      </mc:AlternateContent>
      <p:sp>
        <p:nvSpPr>
          <p:cNvPr id="24" name="Parentesi graffa chiusa 23"/>
          <p:cNvSpPr/>
          <p:nvPr/>
        </p:nvSpPr>
        <p:spPr bwMode="auto">
          <a:xfrm rot="5400000">
            <a:off x="4637059" y="4934704"/>
            <a:ext cx="201238" cy="1631372"/>
          </a:xfrm>
          <a:prstGeom prst="rightBrace">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cxnSp>
        <p:nvCxnSpPr>
          <p:cNvPr id="26" name="Connettore 2 25"/>
          <p:cNvCxnSpPr>
            <a:endCxn id="23" idx="3"/>
          </p:cNvCxnSpPr>
          <p:nvPr/>
        </p:nvCxnSpPr>
        <p:spPr bwMode="auto">
          <a:xfrm>
            <a:off x="4737678" y="5878273"/>
            <a:ext cx="1051698" cy="83717"/>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28" name="CasellaDiTesto 27"/>
              <p:cNvSpPr txBox="1"/>
              <p:nvPr/>
            </p:nvSpPr>
            <p:spPr>
              <a:xfrm>
                <a:off x="5803251" y="5821571"/>
                <a:ext cx="97321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2000" i="1" smtClean="0">
                              <a:solidFill>
                                <a:srgbClr val="7030A0"/>
                              </a:solidFill>
                              <a:latin typeface="Cambria Math" charset="0"/>
                            </a:rPr>
                          </m:ctrlPr>
                        </m:accPr>
                        <m:e>
                          <m:r>
                            <a:rPr lang="it-IT" sz="2000" i="1" smtClean="0">
                              <a:solidFill>
                                <a:srgbClr val="7030A0"/>
                              </a:solidFill>
                              <a:latin typeface="Cambria Math" charset="0"/>
                              <a:ea typeface="Cambria Math" charset="0"/>
                              <a:cs typeface="Cambria Math" charset="0"/>
                            </a:rPr>
                            <m:t>𝝂</m:t>
                          </m:r>
                        </m:e>
                      </m:acc>
                      <m:r>
                        <a:rPr lang="en-US" sz="2000" b="1" i="1" smtClean="0">
                          <a:solidFill>
                            <a:srgbClr val="7030A0"/>
                          </a:solidFill>
                          <a:latin typeface="Cambria Math" charset="0"/>
                        </a:rPr>
                        <m:t> </m:t>
                      </m:r>
                      <m:r>
                        <a:rPr lang="it-IT" sz="2000" i="1" smtClean="0">
                          <a:solidFill>
                            <a:srgbClr val="7030A0"/>
                          </a:solidFill>
                          <a:latin typeface="Cambria Math" charset="0"/>
                          <a:ea typeface="Cambria Math" charset="0"/>
                          <a:cs typeface="Cambria Math" charset="0"/>
                        </a:rPr>
                        <m:t>𝝂</m:t>
                      </m:r>
                      <m:r>
                        <a:rPr lang="en-US" sz="2000" b="1" i="1" smtClean="0">
                          <a:solidFill>
                            <a:srgbClr val="7030A0"/>
                          </a:solidFill>
                          <a:latin typeface="Cambria Math" charset="0"/>
                          <a:ea typeface="Cambria Math" charset="0"/>
                          <a:cs typeface="Cambria Math" charset="0"/>
                        </a:rPr>
                        <m:t>+ …</m:t>
                      </m:r>
                    </m:oMath>
                  </m:oMathPara>
                </a14:m>
                <a:endParaRPr lang="it-IT" sz="2000">
                  <a:solidFill>
                    <a:srgbClr val="7030A0"/>
                  </a:solidFill>
                </a:endParaRPr>
              </a:p>
            </p:txBody>
          </p:sp>
        </mc:Choice>
        <mc:Fallback xmlns="">
          <p:sp>
            <p:nvSpPr>
              <p:cNvPr id="28" name="CasellaDiTesto 27"/>
              <p:cNvSpPr txBox="1">
                <a:spLocks noRot="1" noChangeAspect="1" noMove="1" noResize="1" noEditPoints="1" noAdjustHandles="1" noChangeArrowheads="1" noChangeShapeType="1" noTextEdit="1"/>
              </p:cNvSpPr>
              <p:nvPr/>
            </p:nvSpPr>
            <p:spPr>
              <a:xfrm>
                <a:off x="5803251" y="5821571"/>
                <a:ext cx="973215" cy="307777"/>
              </a:xfrm>
              <a:prstGeom prst="rect">
                <a:avLst/>
              </a:prstGeom>
              <a:blipFill rotWithShape="0">
                <a:blip r:embed="rId5"/>
                <a:stretch>
                  <a:fillRect l="-3125" t="-142000" b="-184000"/>
                </a:stretch>
              </a:blipFill>
            </p:spPr>
            <p:txBody>
              <a:bodyPr/>
              <a:lstStyle/>
              <a:p>
                <a:r>
                  <a:rPr lang="en-GB">
                    <a:noFill/>
                  </a:rPr>
                  <a:t> </a:t>
                </a:r>
              </a:p>
            </p:txBody>
          </p:sp>
        </mc:Fallback>
      </mc:AlternateContent>
      <p:sp>
        <p:nvSpPr>
          <p:cNvPr id="31" name="CasellaDiTesto 30"/>
          <p:cNvSpPr txBox="1"/>
          <p:nvPr/>
        </p:nvSpPr>
        <p:spPr>
          <a:xfrm>
            <a:off x="5060951" y="3590800"/>
            <a:ext cx="3964120" cy="1569660"/>
          </a:xfrm>
          <a:prstGeom prst="rect">
            <a:avLst/>
          </a:prstGeom>
          <a:solidFill>
            <a:srgbClr val="97E8E0"/>
          </a:solidFill>
        </p:spPr>
        <p:txBody>
          <a:bodyPr wrap="square" rtlCol="0">
            <a:spAutoFit/>
          </a:bodyPr>
          <a:lstStyle/>
          <a:p>
            <a:r>
              <a:rPr lang="en-GB" sz="1600" smtClean="0">
                <a:solidFill>
                  <a:srgbClr val="C00000"/>
                </a:solidFill>
              </a:rPr>
              <a:t>Neutrino spectrum </a:t>
            </a:r>
          </a:p>
          <a:p>
            <a:pPr lvl="1"/>
            <a:r>
              <a:rPr lang="en-GB" sz="1600" b="0" smtClean="0">
                <a:solidFill>
                  <a:schemeClr val="bg1"/>
                </a:solidFill>
              </a:rPr>
              <a:t>from WIMPSIM (M. </a:t>
            </a:r>
            <a:r>
              <a:rPr lang="en-GB" sz="1600" b="0" err="1" smtClean="0">
                <a:solidFill>
                  <a:schemeClr val="bg1"/>
                </a:solidFill>
              </a:rPr>
              <a:t>Blennow</a:t>
            </a:r>
            <a:r>
              <a:rPr lang="en-GB" sz="1600" b="0" smtClean="0">
                <a:solidFill>
                  <a:schemeClr val="bg1"/>
                </a:solidFill>
              </a:rPr>
              <a:t>, J. </a:t>
            </a:r>
            <a:r>
              <a:rPr lang="en-GB" sz="1600" b="0" err="1" smtClean="0">
                <a:solidFill>
                  <a:schemeClr val="bg1"/>
                </a:solidFill>
              </a:rPr>
              <a:t>Edsjö</a:t>
            </a:r>
            <a:r>
              <a:rPr lang="en-GB" sz="1600" b="0" smtClean="0">
                <a:solidFill>
                  <a:schemeClr val="bg1"/>
                </a:solidFill>
              </a:rPr>
              <a:t>, T. </a:t>
            </a:r>
            <a:r>
              <a:rPr lang="en-GB" sz="1600" b="0" err="1" smtClean="0">
                <a:solidFill>
                  <a:schemeClr val="bg1"/>
                </a:solidFill>
              </a:rPr>
              <a:t>Ohlsson</a:t>
            </a:r>
            <a:r>
              <a:rPr lang="en-GB" sz="1600" b="0" smtClean="0">
                <a:solidFill>
                  <a:schemeClr val="bg1"/>
                </a:solidFill>
              </a:rPr>
              <a:t>, J. </a:t>
            </a:r>
            <a:r>
              <a:rPr lang="en-GB" sz="1600" b="0" err="1" smtClean="0">
                <a:solidFill>
                  <a:schemeClr val="bg1"/>
                </a:solidFill>
              </a:rPr>
              <a:t>Cosmol</a:t>
            </a:r>
            <a:r>
              <a:rPr lang="en-GB" sz="1600" b="0" smtClean="0">
                <a:solidFill>
                  <a:schemeClr val="bg1"/>
                </a:solidFill>
              </a:rPr>
              <a:t>. </a:t>
            </a:r>
            <a:r>
              <a:rPr lang="en-GB" sz="1600" b="0" err="1" smtClean="0">
                <a:solidFill>
                  <a:schemeClr val="bg1"/>
                </a:solidFill>
              </a:rPr>
              <a:t>Astropart</a:t>
            </a:r>
            <a:r>
              <a:rPr lang="en-GB" sz="1600" b="0" smtClean="0">
                <a:solidFill>
                  <a:schemeClr val="bg1"/>
                </a:solidFill>
              </a:rPr>
              <a:t>. Phys. 0801 (2008) 021. )</a:t>
            </a:r>
          </a:p>
          <a:p>
            <a:r>
              <a:rPr lang="en-GB" sz="1600" smtClean="0">
                <a:solidFill>
                  <a:srgbClr val="C00000"/>
                </a:solidFill>
              </a:rPr>
              <a:t>Background</a:t>
            </a:r>
            <a:r>
              <a:rPr lang="en-GB" sz="1600" b="0" smtClean="0"/>
              <a:t> </a:t>
            </a:r>
          </a:p>
          <a:p>
            <a:pPr lvl="1"/>
            <a:r>
              <a:rPr lang="en-GB" sz="1600" b="0" smtClean="0">
                <a:solidFill>
                  <a:schemeClr val="bg1"/>
                </a:solidFill>
              </a:rPr>
              <a:t>estimated from time-scrambled data.</a:t>
            </a:r>
            <a:endParaRPr lang="en-GB" sz="1600" b="0">
              <a:solidFill>
                <a:schemeClr val="bg1"/>
              </a:solidFill>
            </a:endParaRPr>
          </a:p>
        </p:txBody>
      </p: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821001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mtClean="0"/>
              <a:t>The </a:t>
            </a:r>
            <a:r>
              <a:rPr lang="en-GB"/>
              <a:t>analysis strategy</a:t>
            </a:r>
            <a:r>
              <a:rPr lang="en-US" smtClean="0">
                <a:latin typeface="Arial" charset="0"/>
                <a:ea typeface="ＭＳ Ｐゴシック" charset="0"/>
                <a:cs typeface="ＭＳ Ｐゴシック" charset="0"/>
              </a:rPr>
              <a:t> </a:t>
            </a:r>
            <a:endParaRPr lang="it-IT"/>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18</a:t>
            </a:fld>
            <a:endParaRPr lang="it-IT"/>
          </a:p>
        </p:txBody>
      </p:sp>
      <p:sp>
        <p:nvSpPr>
          <p:cNvPr id="10" name="CasellaDiTesto 9"/>
          <p:cNvSpPr txBox="1"/>
          <p:nvPr/>
        </p:nvSpPr>
        <p:spPr>
          <a:xfrm>
            <a:off x="394276" y="451460"/>
            <a:ext cx="8267124" cy="923330"/>
          </a:xfrm>
          <a:prstGeom prst="rect">
            <a:avLst/>
          </a:prstGeom>
          <a:noFill/>
        </p:spPr>
        <p:txBody>
          <a:bodyPr wrap="square" rtlCol="0">
            <a:spAutoFit/>
          </a:bodyPr>
          <a:lstStyle/>
          <a:p>
            <a:pPr algn="just"/>
            <a:r>
              <a:rPr lang="en-GB" sz="1800" smtClean="0">
                <a:solidFill>
                  <a:srgbClr val="C00000"/>
                </a:solidFill>
              </a:rPr>
              <a:t>Maximization of a likelihood function based on the knowledge of the probability density functions, for the contribution of a background event, </a:t>
            </a:r>
            <a:r>
              <a:rPr lang="en-GB" sz="1800" i="1" smtClean="0">
                <a:solidFill>
                  <a:srgbClr val="060A99"/>
                </a:solidFill>
              </a:rPr>
              <a:t>B(</a:t>
            </a:r>
            <a:r>
              <a:rPr lang="en-GB" sz="1800" i="1" smtClean="0">
                <a:solidFill>
                  <a:srgbClr val="060A99"/>
                </a:solidFill>
                <a:latin typeface="Symbol" charset="2"/>
                <a:ea typeface="Symbol" charset="2"/>
                <a:cs typeface="Symbol" charset="2"/>
              </a:rPr>
              <a:t>Y</a:t>
            </a:r>
            <a:r>
              <a:rPr lang="en-GB" sz="1800" i="1">
                <a:solidFill>
                  <a:srgbClr val="060A99"/>
                </a:solidFill>
                <a:ea typeface="Symbol" charset="2"/>
                <a:cs typeface="Symbol" charset="2"/>
              </a:rPr>
              <a:t>, </a:t>
            </a:r>
            <a:r>
              <a:rPr lang="en-GB" sz="1800" i="1" err="1">
                <a:solidFill>
                  <a:srgbClr val="060A99"/>
                </a:solidFill>
                <a:ea typeface="Symbol" charset="2"/>
                <a:cs typeface="Symbol" charset="2"/>
              </a:rPr>
              <a:t>N</a:t>
            </a:r>
            <a:r>
              <a:rPr lang="en-GB" sz="1800" i="1" baseline="-25000" err="1">
                <a:solidFill>
                  <a:srgbClr val="060A99"/>
                </a:solidFill>
                <a:ea typeface="Symbol" charset="2"/>
                <a:cs typeface="Symbol" charset="2"/>
              </a:rPr>
              <a:t>hit</a:t>
            </a:r>
            <a:r>
              <a:rPr lang="en-GB" sz="1800" i="1">
                <a:solidFill>
                  <a:srgbClr val="060A99"/>
                </a:solidFill>
                <a:ea typeface="Symbol" charset="2"/>
                <a:cs typeface="Symbol" charset="2"/>
              </a:rPr>
              <a:t>, </a:t>
            </a:r>
            <a:r>
              <a:rPr lang="en-GB" sz="1800" i="1">
                <a:solidFill>
                  <a:srgbClr val="060A99"/>
                </a:solidFill>
                <a:latin typeface="Symbol" charset="2"/>
                <a:ea typeface="Symbol" charset="2"/>
                <a:cs typeface="Symbol" charset="2"/>
              </a:rPr>
              <a:t>b</a:t>
            </a:r>
            <a:r>
              <a:rPr lang="en-GB" sz="1800" i="1" smtClean="0">
                <a:solidFill>
                  <a:srgbClr val="060A99"/>
                </a:solidFill>
                <a:ea typeface="Symbol" charset="2"/>
                <a:cs typeface="Symbol" charset="2"/>
              </a:rPr>
              <a:t>)</a:t>
            </a:r>
            <a:r>
              <a:rPr lang="en-GB" sz="1800" i="1" smtClean="0">
                <a:solidFill>
                  <a:srgbClr val="FF0000"/>
                </a:solidFill>
                <a:ea typeface="Symbol" charset="2"/>
                <a:cs typeface="Symbol" charset="2"/>
              </a:rPr>
              <a:t>,</a:t>
            </a:r>
            <a:r>
              <a:rPr lang="en-GB" sz="1800" i="1" smtClean="0">
                <a:solidFill>
                  <a:srgbClr val="C00000"/>
                </a:solidFill>
              </a:rPr>
              <a:t> </a:t>
            </a:r>
            <a:r>
              <a:rPr lang="en-GB" sz="1800" smtClean="0">
                <a:solidFill>
                  <a:srgbClr val="C00000"/>
                </a:solidFill>
              </a:rPr>
              <a:t>or a signal event, </a:t>
            </a:r>
            <a:r>
              <a:rPr lang="en-GB" sz="1800" i="1" smtClean="0">
                <a:solidFill>
                  <a:srgbClr val="060A99"/>
                </a:solidFill>
              </a:rPr>
              <a:t>S(</a:t>
            </a:r>
            <a:r>
              <a:rPr lang="en-GB" sz="1800" i="1" smtClean="0">
                <a:solidFill>
                  <a:srgbClr val="060A99"/>
                </a:solidFill>
                <a:latin typeface="Symbol" charset="2"/>
                <a:ea typeface="Symbol" charset="2"/>
                <a:cs typeface="Symbol" charset="2"/>
              </a:rPr>
              <a:t>Y</a:t>
            </a:r>
            <a:r>
              <a:rPr lang="en-GB" sz="1800" i="1">
                <a:solidFill>
                  <a:srgbClr val="060A99"/>
                </a:solidFill>
                <a:ea typeface="Symbol" charset="2"/>
                <a:cs typeface="Symbol" charset="2"/>
              </a:rPr>
              <a:t>, </a:t>
            </a:r>
            <a:r>
              <a:rPr lang="en-GB" sz="1800" i="1" err="1">
                <a:solidFill>
                  <a:srgbClr val="060A99"/>
                </a:solidFill>
                <a:ea typeface="Symbol" charset="2"/>
                <a:cs typeface="Symbol" charset="2"/>
              </a:rPr>
              <a:t>N</a:t>
            </a:r>
            <a:r>
              <a:rPr lang="en-GB" sz="1800" i="1" baseline="-25000" err="1">
                <a:solidFill>
                  <a:srgbClr val="060A99"/>
                </a:solidFill>
                <a:ea typeface="Symbol" charset="2"/>
                <a:cs typeface="Symbol" charset="2"/>
              </a:rPr>
              <a:t>hit</a:t>
            </a:r>
            <a:r>
              <a:rPr lang="en-GB" sz="1800" i="1">
                <a:solidFill>
                  <a:srgbClr val="060A99"/>
                </a:solidFill>
                <a:ea typeface="Symbol" charset="2"/>
                <a:cs typeface="Symbol" charset="2"/>
              </a:rPr>
              <a:t>, </a:t>
            </a:r>
            <a:r>
              <a:rPr lang="en-GB" sz="1800" i="1">
                <a:solidFill>
                  <a:srgbClr val="060A99"/>
                </a:solidFill>
                <a:latin typeface="Symbol" charset="2"/>
                <a:ea typeface="Symbol" charset="2"/>
                <a:cs typeface="Symbol" charset="2"/>
              </a:rPr>
              <a:t>b</a:t>
            </a:r>
            <a:r>
              <a:rPr lang="en-GB" sz="1800" i="1" smtClean="0">
                <a:solidFill>
                  <a:srgbClr val="060A99"/>
                </a:solidFill>
                <a:ea typeface="Symbol" charset="2"/>
                <a:cs typeface="Symbol" charset="2"/>
              </a:rPr>
              <a:t>)</a:t>
            </a:r>
            <a:r>
              <a:rPr lang="en-GB" sz="1800" i="1">
                <a:solidFill>
                  <a:srgbClr val="C00000"/>
                </a:solidFill>
                <a:ea typeface="Symbol" charset="2"/>
                <a:cs typeface="Symbol" charset="2"/>
              </a:rPr>
              <a:t>,</a:t>
            </a:r>
            <a:r>
              <a:rPr lang="en-GB" sz="1800" i="1" smtClean="0">
                <a:solidFill>
                  <a:srgbClr val="C00000"/>
                </a:solidFill>
                <a:ea typeface="Symbol" charset="2"/>
                <a:cs typeface="Symbol" charset="2"/>
              </a:rPr>
              <a:t> to the observed distribution</a:t>
            </a:r>
            <a:r>
              <a:rPr lang="en-GB" sz="1800">
                <a:solidFill>
                  <a:srgbClr val="C00000"/>
                </a:solidFill>
                <a:ea typeface="Symbol" charset="2"/>
                <a:cs typeface="Symbol" charset="2"/>
              </a:rPr>
              <a:t>.</a:t>
            </a:r>
            <a:endParaRPr lang="en-GB" sz="1800" i="1">
              <a:solidFill>
                <a:srgbClr val="C00000"/>
              </a:solidFill>
            </a:endParaRPr>
          </a:p>
        </p:txBody>
      </p:sp>
      <p:sp>
        <p:nvSpPr>
          <p:cNvPr id="6" name="Rettangolo 5"/>
          <p:cNvSpPr/>
          <p:nvPr/>
        </p:nvSpPr>
        <p:spPr>
          <a:xfrm>
            <a:off x="394276" y="2326297"/>
            <a:ext cx="8377614" cy="1077218"/>
          </a:xfrm>
          <a:prstGeom prst="rect">
            <a:avLst/>
          </a:prstGeom>
        </p:spPr>
        <p:txBody>
          <a:bodyPr wrap="none">
            <a:spAutoFit/>
          </a:bodyPr>
          <a:lstStyle/>
          <a:p>
            <a:r>
              <a:rPr lang="en-GB" sz="1600" i="1" err="1" smtClean="0">
                <a:solidFill>
                  <a:srgbClr val="060A99"/>
                </a:solidFill>
                <a:ea typeface="Symbol" charset="2"/>
                <a:cs typeface="Symbol" charset="2"/>
              </a:rPr>
              <a:t>N</a:t>
            </a:r>
            <a:r>
              <a:rPr lang="en-GB" sz="1600" i="1" baseline="-25000" err="1" smtClean="0">
                <a:solidFill>
                  <a:srgbClr val="060A99"/>
                </a:solidFill>
                <a:ea typeface="Symbol" charset="2"/>
                <a:cs typeface="Symbol" charset="2"/>
              </a:rPr>
              <a:t>hit</a:t>
            </a:r>
            <a:r>
              <a:rPr lang="en-GB" sz="1600" b="0" i="1" smtClean="0">
                <a:solidFill>
                  <a:srgbClr val="060A99"/>
                </a:solidFill>
                <a:ea typeface="Symbol" charset="2"/>
                <a:cs typeface="Symbol" charset="2"/>
              </a:rPr>
              <a:t> = number of hit used for the track reconstruction</a:t>
            </a:r>
          </a:p>
          <a:p>
            <a:r>
              <a:rPr lang="en-GB" sz="1600" i="1" smtClean="0">
                <a:solidFill>
                  <a:srgbClr val="060A99"/>
                </a:solidFill>
                <a:latin typeface="Symbol" charset="2"/>
                <a:ea typeface="Symbol" charset="2"/>
                <a:cs typeface="Symbol" charset="2"/>
              </a:rPr>
              <a:t>b</a:t>
            </a:r>
            <a:r>
              <a:rPr lang="en-GB" sz="1600" i="1" smtClean="0">
                <a:solidFill>
                  <a:srgbClr val="060A99"/>
                </a:solidFill>
                <a:ea typeface="Symbol" charset="2"/>
                <a:cs typeface="Symbol" charset="2"/>
              </a:rPr>
              <a:t> </a:t>
            </a:r>
            <a:r>
              <a:rPr lang="en-GB" sz="1600" b="0" i="1" smtClean="0">
                <a:solidFill>
                  <a:srgbClr val="060A99"/>
                </a:solidFill>
                <a:ea typeface="Symbol" charset="2"/>
                <a:cs typeface="Symbol" charset="2"/>
              </a:rPr>
              <a:t>    = the angular error estimate for the reconstructed track</a:t>
            </a:r>
          </a:p>
          <a:p>
            <a:r>
              <a:rPr lang="en-GB" sz="1600" i="1" err="1" smtClean="0">
                <a:solidFill>
                  <a:srgbClr val="060A99"/>
                </a:solidFill>
                <a:ea typeface="Symbol" charset="2"/>
                <a:cs typeface="Symbol" charset="2"/>
              </a:rPr>
              <a:t>N</a:t>
            </a:r>
            <a:r>
              <a:rPr lang="en-GB" sz="1600" i="1" baseline="-25000" err="1" smtClean="0">
                <a:solidFill>
                  <a:srgbClr val="060A99"/>
                </a:solidFill>
                <a:ea typeface="Symbol" charset="2"/>
                <a:cs typeface="Symbol" charset="2"/>
              </a:rPr>
              <a:t>tot</a:t>
            </a:r>
            <a:r>
              <a:rPr lang="en-GB" sz="1600" i="1" smtClean="0">
                <a:solidFill>
                  <a:srgbClr val="060A99"/>
                </a:solidFill>
                <a:ea typeface="Symbol" charset="2"/>
                <a:cs typeface="Symbol" charset="2"/>
              </a:rPr>
              <a:t> </a:t>
            </a:r>
            <a:r>
              <a:rPr lang="en-GB" sz="1600" b="0" i="1" smtClean="0">
                <a:solidFill>
                  <a:srgbClr val="060A99"/>
                </a:solidFill>
                <a:ea typeface="Symbol" charset="2"/>
                <a:cs typeface="Symbol" charset="2"/>
              </a:rPr>
              <a:t>= tot. Number of reconstructed events</a:t>
            </a:r>
            <a:endParaRPr lang="en-GB" sz="1600" b="0" i="1">
              <a:solidFill>
                <a:srgbClr val="060A99"/>
              </a:solidFill>
              <a:ea typeface="Symbol" charset="2"/>
              <a:cs typeface="Symbol" charset="2"/>
            </a:endParaRPr>
          </a:p>
          <a:p>
            <a:r>
              <a:rPr lang="en-GB" sz="1600" i="1" smtClean="0">
                <a:solidFill>
                  <a:srgbClr val="060A99"/>
                </a:solidFill>
                <a:ea typeface="Symbol" charset="2"/>
                <a:cs typeface="Symbol" charset="2"/>
              </a:rPr>
              <a:t>n</a:t>
            </a:r>
            <a:r>
              <a:rPr lang="en-GB" sz="1600" i="1" baseline="-25000" smtClean="0">
                <a:solidFill>
                  <a:srgbClr val="060A99"/>
                </a:solidFill>
                <a:ea typeface="Symbol" charset="2"/>
                <a:cs typeface="Symbol" charset="2"/>
              </a:rPr>
              <a:t>s</a:t>
            </a:r>
            <a:r>
              <a:rPr lang="en-GB" sz="1600" i="1" smtClean="0">
                <a:solidFill>
                  <a:srgbClr val="060A99"/>
                </a:solidFill>
                <a:ea typeface="Symbol" charset="2"/>
                <a:cs typeface="Symbol" charset="2"/>
              </a:rPr>
              <a:t> </a:t>
            </a:r>
            <a:r>
              <a:rPr lang="en-GB" sz="1600" b="0" i="1" smtClean="0">
                <a:solidFill>
                  <a:srgbClr val="060A99"/>
                </a:solidFill>
                <a:ea typeface="Symbol" charset="2"/>
                <a:cs typeface="Symbol" charset="2"/>
              </a:rPr>
              <a:t>and </a:t>
            </a:r>
            <a:r>
              <a:rPr lang="en-GB" sz="1600" i="1" err="1" smtClean="0">
                <a:solidFill>
                  <a:srgbClr val="060A99"/>
                </a:solidFill>
                <a:ea typeface="Symbol" charset="2"/>
                <a:cs typeface="Symbol" charset="2"/>
              </a:rPr>
              <a:t>N</a:t>
            </a:r>
            <a:r>
              <a:rPr lang="en-GB" sz="1600" i="1" baseline="-25000" err="1" smtClean="0">
                <a:solidFill>
                  <a:srgbClr val="060A99"/>
                </a:solidFill>
                <a:ea typeface="Symbol" charset="2"/>
                <a:cs typeface="Symbol" charset="2"/>
              </a:rPr>
              <a:t>bg</a:t>
            </a:r>
            <a:r>
              <a:rPr lang="en-GB" sz="1600" b="0" i="1" smtClean="0">
                <a:solidFill>
                  <a:srgbClr val="060A99"/>
                </a:solidFill>
                <a:ea typeface="Symbol" charset="2"/>
                <a:cs typeface="Symbol" charset="2"/>
              </a:rPr>
              <a:t> are the number of signal and background events in the maximization procedure</a:t>
            </a:r>
          </a:p>
        </p:txBody>
      </p:sp>
      <p:sp>
        <p:nvSpPr>
          <p:cNvPr id="15" name="Rettangolo 14"/>
          <p:cNvSpPr/>
          <p:nvPr/>
        </p:nvSpPr>
        <p:spPr>
          <a:xfrm>
            <a:off x="317501" y="3421484"/>
            <a:ext cx="8343900" cy="584775"/>
          </a:xfrm>
          <a:prstGeom prst="rect">
            <a:avLst/>
          </a:prstGeom>
        </p:spPr>
        <p:txBody>
          <a:bodyPr wrap="square">
            <a:spAutoFit/>
          </a:bodyPr>
          <a:lstStyle/>
          <a:p>
            <a:pPr marL="1344613" indent="-1295400"/>
            <a:r>
              <a:rPr lang="en-GB" sz="1600" i="1">
                <a:solidFill>
                  <a:srgbClr val="060A99"/>
                </a:solidFill>
              </a:rPr>
              <a:t>B(</a:t>
            </a:r>
            <a:r>
              <a:rPr lang="en-GB" sz="1600" i="1">
                <a:solidFill>
                  <a:srgbClr val="060A99"/>
                </a:solidFill>
                <a:latin typeface="Symbol" charset="2"/>
                <a:ea typeface="Symbol" charset="2"/>
                <a:cs typeface="Symbol" charset="2"/>
              </a:rPr>
              <a:t>Y</a:t>
            </a:r>
            <a:r>
              <a:rPr lang="en-GB" sz="1600" i="1">
                <a:solidFill>
                  <a:srgbClr val="060A99"/>
                </a:solidFill>
                <a:ea typeface="Symbol" charset="2"/>
                <a:cs typeface="Symbol" charset="2"/>
              </a:rPr>
              <a:t>, </a:t>
            </a:r>
            <a:r>
              <a:rPr lang="en-GB" sz="1600" i="1" err="1">
                <a:solidFill>
                  <a:srgbClr val="060A99"/>
                </a:solidFill>
                <a:ea typeface="Symbol" charset="2"/>
                <a:cs typeface="Symbol" charset="2"/>
              </a:rPr>
              <a:t>N</a:t>
            </a:r>
            <a:r>
              <a:rPr lang="en-GB" sz="1600" i="1" baseline="-25000" err="1">
                <a:solidFill>
                  <a:srgbClr val="060A99"/>
                </a:solidFill>
                <a:ea typeface="Symbol" charset="2"/>
                <a:cs typeface="Symbol" charset="2"/>
              </a:rPr>
              <a:t>hit</a:t>
            </a:r>
            <a:r>
              <a:rPr lang="en-GB" sz="1600" i="1">
                <a:solidFill>
                  <a:srgbClr val="060A99"/>
                </a:solidFill>
                <a:ea typeface="Symbol" charset="2"/>
                <a:cs typeface="Symbol" charset="2"/>
              </a:rPr>
              <a:t>, </a:t>
            </a:r>
            <a:r>
              <a:rPr lang="en-GB" sz="1600" i="1">
                <a:solidFill>
                  <a:srgbClr val="060A99"/>
                </a:solidFill>
                <a:latin typeface="Symbol" charset="2"/>
                <a:ea typeface="Symbol" charset="2"/>
                <a:cs typeface="Symbol" charset="2"/>
              </a:rPr>
              <a:t>b</a:t>
            </a:r>
            <a:r>
              <a:rPr lang="en-GB" sz="1600" i="1" smtClean="0">
                <a:solidFill>
                  <a:srgbClr val="060A99"/>
                </a:solidFill>
                <a:ea typeface="Symbol" charset="2"/>
                <a:cs typeface="Symbol" charset="2"/>
              </a:rPr>
              <a:t>)</a:t>
            </a:r>
            <a:r>
              <a:rPr lang="en-GB" sz="1600" i="1" smtClean="0">
                <a:solidFill>
                  <a:srgbClr val="C00000"/>
                </a:solidFill>
                <a:ea typeface="Symbol" charset="2"/>
                <a:cs typeface="Symbol" charset="2"/>
              </a:rPr>
              <a:t> </a:t>
            </a:r>
            <a:r>
              <a:rPr lang="en-GB" sz="1600" b="0" i="1" smtClean="0">
                <a:solidFill>
                  <a:srgbClr val="C00000"/>
                </a:solidFill>
                <a:ea typeface="Symbol" charset="2"/>
                <a:cs typeface="Symbol" charset="2"/>
              </a:rPr>
              <a:t>obtained by the collected data randomising the right ascension </a:t>
            </a:r>
            <a:r>
              <a:rPr lang="en-GB" sz="1600" b="0" i="1" smtClean="0">
                <a:solidFill>
                  <a:srgbClr val="C00000"/>
                </a:solidFill>
              </a:rPr>
              <a:t> of the event</a:t>
            </a:r>
          </a:p>
          <a:p>
            <a:pPr marL="1344613" indent="-1295400"/>
            <a:r>
              <a:rPr lang="en-GB" sz="1600" i="1" smtClean="0">
                <a:solidFill>
                  <a:srgbClr val="060A99"/>
                </a:solidFill>
              </a:rPr>
              <a:t>S(</a:t>
            </a:r>
            <a:r>
              <a:rPr lang="en-GB" sz="1600" i="1" smtClean="0">
                <a:solidFill>
                  <a:srgbClr val="060A99"/>
                </a:solidFill>
                <a:latin typeface="Symbol" charset="2"/>
                <a:ea typeface="Symbol" charset="2"/>
                <a:cs typeface="Symbol" charset="2"/>
              </a:rPr>
              <a:t>Y</a:t>
            </a:r>
            <a:r>
              <a:rPr lang="en-GB" sz="1600" i="1">
                <a:solidFill>
                  <a:srgbClr val="060A99"/>
                </a:solidFill>
                <a:ea typeface="Symbol" charset="2"/>
                <a:cs typeface="Symbol" charset="2"/>
              </a:rPr>
              <a:t>, </a:t>
            </a:r>
            <a:r>
              <a:rPr lang="en-GB" sz="1600" i="1" err="1">
                <a:solidFill>
                  <a:srgbClr val="060A99"/>
                </a:solidFill>
                <a:ea typeface="Symbol" charset="2"/>
                <a:cs typeface="Symbol" charset="2"/>
              </a:rPr>
              <a:t>N</a:t>
            </a:r>
            <a:r>
              <a:rPr lang="en-GB" sz="1600" i="1" baseline="-25000" err="1">
                <a:solidFill>
                  <a:srgbClr val="060A99"/>
                </a:solidFill>
                <a:ea typeface="Symbol" charset="2"/>
                <a:cs typeface="Symbol" charset="2"/>
              </a:rPr>
              <a:t>hit</a:t>
            </a:r>
            <a:r>
              <a:rPr lang="en-GB" sz="1600" i="1">
                <a:solidFill>
                  <a:srgbClr val="060A99"/>
                </a:solidFill>
                <a:ea typeface="Symbol" charset="2"/>
                <a:cs typeface="Symbol" charset="2"/>
              </a:rPr>
              <a:t>, </a:t>
            </a:r>
            <a:r>
              <a:rPr lang="en-GB" sz="1600" i="1">
                <a:solidFill>
                  <a:srgbClr val="060A99"/>
                </a:solidFill>
                <a:latin typeface="Symbol" charset="2"/>
                <a:ea typeface="Symbol" charset="2"/>
                <a:cs typeface="Symbol" charset="2"/>
              </a:rPr>
              <a:t>b</a:t>
            </a:r>
            <a:r>
              <a:rPr lang="en-GB" sz="1600" i="1" smtClean="0">
                <a:solidFill>
                  <a:srgbClr val="060A99"/>
                </a:solidFill>
                <a:ea typeface="Symbol" charset="2"/>
                <a:cs typeface="Symbol" charset="2"/>
              </a:rPr>
              <a:t>) </a:t>
            </a:r>
            <a:r>
              <a:rPr lang="en-GB" sz="1600" b="0" i="1">
                <a:solidFill>
                  <a:srgbClr val="C00000"/>
                </a:solidFill>
                <a:ea typeface="Symbol" charset="2"/>
                <a:cs typeface="Symbol" charset="2"/>
              </a:rPr>
              <a:t>obtained </a:t>
            </a:r>
            <a:r>
              <a:rPr lang="en-GB" sz="1600" b="0" i="1" smtClean="0">
                <a:solidFill>
                  <a:srgbClr val="C00000"/>
                </a:solidFill>
                <a:ea typeface="Symbol" charset="2"/>
                <a:cs typeface="Symbol" charset="2"/>
              </a:rPr>
              <a:t>from MC simulation using the </a:t>
            </a:r>
            <a:r>
              <a:rPr lang="en-GB" sz="1600" b="0" i="1" smtClean="0">
                <a:solidFill>
                  <a:srgbClr val="C00000"/>
                </a:solidFill>
                <a:latin typeface="Symbol" charset="2"/>
                <a:ea typeface="Symbol" charset="2"/>
                <a:cs typeface="Symbol" charset="2"/>
              </a:rPr>
              <a:t>n</a:t>
            </a:r>
            <a:r>
              <a:rPr lang="en-GB" sz="1600" b="0" i="1" smtClean="0">
                <a:solidFill>
                  <a:srgbClr val="C00000"/>
                </a:solidFill>
                <a:ea typeface="Symbol" charset="2"/>
                <a:cs typeface="Symbol" charset="2"/>
              </a:rPr>
              <a:t> energy spectra given by WIMPSIM</a:t>
            </a:r>
            <a:endParaRPr lang="it-IT" sz="1600" b="0" i="1">
              <a:solidFill>
                <a:srgbClr val="C00000"/>
              </a:solidFill>
              <a:ea typeface="Symbol" charset="2"/>
              <a:cs typeface="Symbol" charset="2"/>
            </a:endParaRPr>
          </a:p>
        </p:txBody>
      </p:sp>
      <mc:AlternateContent xmlns:mc="http://schemas.openxmlformats.org/markup-compatibility/2006" xmlns:a14="http://schemas.microsoft.com/office/drawing/2010/main">
        <mc:Choice Requires="a14">
          <p:sp>
            <p:nvSpPr>
              <p:cNvPr id="25" name="Rettangolo 24"/>
              <p:cNvSpPr/>
              <p:nvPr/>
            </p:nvSpPr>
            <p:spPr>
              <a:xfrm>
                <a:off x="368300" y="4036928"/>
                <a:ext cx="8640763" cy="2453044"/>
              </a:xfrm>
              <a:prstGeom prst="rect">
                <a:avLst/>
              </a:prstGeom>
            </p:spPr>
            <p:txBody>
              <a:bodyPr wrap="square">
                <a:spAutoFit/>
              </a:bodyPr>
              <a:lstStyle/>
              <a:p>
                <a:r>
                  <a:rPr lang="en-GB" sz="1600" i="1" smtClean="0">
                    <a:solidFill>
                      <a:srgbClr val="060A99"/>
                    </a:solidFill>
                    <a:ea typeface="Symbol" charset="2"/>
                    <a:cs typeface="Symbol" charset="2"/>
                  </a:rPr>
                  <a:t>High statistics Pseudo-MC experiments </a:t>
                </a:r>
                <a:r>
                  <a:rPr lang="en-GB" sz="1600" b="0" i="1" smtClean="0">
                    <a:solidFill>
                      <a:srgbClr val="060A99"/>
                    </a:solidFill>
                    <a:ea typeface="Symbol" charset="2"/>
                    <a:cs typeface="Symbol" charset="2"/>
                  </a:rPr>
                  <a:t>are performed for each combination of M</a:t>
                </a:r>
                <a:r>
                  <a:rPr lang="en-GB" sz="1600" b="0" i="1" baseline="-25000" smtClean="0">
                    <a:solidFill>
                      <a:srgbClr val="060A99"/>
                    </a:solidFill>
                    <a:ea typeface="Symbol" charset="2"/>
                    <a:cs typeface="Symbol" charset="2"/>
                  </a:rPr>
                  <a:t>WIMP</a:t>
                </a:r>
                <a:r>
                  <a:rPr lang="en-GB" sz="1600" b="0" i="1">
                    <a:solidFill>
                      <a:srgbClr val="060A99"/>
                    </a:solidFill>
                    <a:ea typeface="Symbol" charset="2"/>
                    <a:cs typeface="Symbol" charset="2"/>
                  </a:rPr>
                  <a:t> </a:t>
                </a:r>
                <a:r>
                  <a:rPr lang="en-GB" sz="1600" b="0" i="1" smtClean="0">
                    <a:solidFill>
                      <a:srgbClr val="060A99"/>
                    </a:solidFill>
                    <a:ea typeface="Symbol" charset="2"/>
                    <a:cs typeface="Symbol" charset="2"/>
                  </a:rPr>
                  <a:t>, annihilation channel:</a:t>
                </a:r>
              </a:p>
              <a:p>
                <a:pPr marL="742950" lvl="1" indent="-285750">
                  <a:buFont typeface="Arial" charset="0"/>
                  <a:buChar char="•"/>
                </a:pPr>
                <a:r>
                  <a:rPr lang="en-GB" sz="1600" b="0" i="1" smtClean="0">
                    <a:solidFill>
                      <a:srgbClr val="060A99"/>
                    </a:solidFill>
                    <a:ea typeface="Symbol" charset="2"/>
                    <a:cs typeface="Symbol" charset="2"/>
                  </a:rPr>
                  <a:t>with only background  </a:t>
                </a:r>
                <a:r>
                  <a:rPr lang="en-GB" sz="1600" b="0" i="1" smtClean="0">
                    <a:solidFill>
                      <a:srgbClr val="FF0000"/>
                    </a:solidFill>
                    <a:ea typeface="Symbol" charset="2"/>
                    <a:cs typeface="Symbol" charset="2"/>
                  </a:rPr>
                  <a:t>n</a:t>
                </a:r>
                <a:r>
                  <a:rPr lang="en-GB" sz="1600" b="0" i="1" baseline="-25000" smtClean="0">
                    <a:solidFill>
                      <a:srgbClr val="FF0000"/>
                    </a:solidFill>
                    <a:ea typeface="Symbol" charset="2"/>
                    <a:cs typeface="Symbol" charset="2"/>
                  </a:rPr>
                  <a:t>s</a:t>
                </a:r>
                <a:r>
                  <a:rPr lang="en-GB" sz="1600" b="0" i="1">
                    <a:solidFill>
                      <a:srgbClr val="FF0000"/>
                    </a:solidFill>
                    <a:ea typeface="Symbol" charset="2"/>
                    <a:cs typeface="Symbol" charset="2"/>
                  </a:rPr>
                  <a:t> </a:t>
                </a:r>
                <a:r>
                  <a:rPr lang="en-GB" sz="1600" b="0" i="1" smtClean="0">
                    <a:solidFill>
                      <a:srgbClr val="FF0000"/>
                    </a:solidFill>
                    <a:ea typeface="Symbol" charset="2"/>
                    <a:cs typeface="Symbol" charset="2"/>
                  </a:rPr>
                  <a:t>= 0  </a:t>
                </a:r>
                <a:r>
                  <a:rPr lang="en-GB" sz="1600" b="0" i="1" smtClean="0">
                    <a:solidFill>
                      <a:srgbClr val="FF0000"/>
                    </a:solidFill>
                    <a:ea typeface="Symbol" charset="2"/>
                    <a:cs typeface="Symbol" charset="2"/>
                    <a:sym typeface="Wingdings"/>
                  </a:rPr>
                  <a:t>  allow to evaluate      </a:t>
                </a:r>
                <a14:m>
                  <m:oMath xmlns:m="http://schemas.openxmlformats.org/officeDocument/2006/math">
                    <m:r>
                      <a:rPr lang="en-GB" sz="1600" b="0" i="1" smtClean="0">
                        <a:solidFill>
                          <a:srgbClr val="FF0000"/>
                        </a:solidFill>
                        <a:latin typeface="Cambria Math" charset="0"/>
                        <a:ea typeface="Cambria Math" charset="0"/>
                        <a:cs typeface="Cambria Math" charset="0"/>
                        <a:sym typeface="Wingdings"/>
                      </a:rPr>
                      <m:t>ℒ</m:t>
                    </m:r>
                    <m:r>
                      <a:rPr lang="en-US" sz="1600" b="0" i="1" smtClean="0">
                        <a:solidFill>
                          <a:srgbClr val="FF0000"/>
                        </a:solidFill>
                        <a:latin typeface="Cambria Math" charset="0"/>
                        <a:ea typeface="Cambria Math" charset="0"/>
                        <a:cs typeface="Cambria Math" charset="0"/>
                        <a:sym typeface="Wingdings"/>
                      </a:rPr>
                      <m:t>(0)</m:t>
                    </m:r>
                  </m:oMath>
                </a14:m>
                <a:endParaRPr lang="en-US" sz="1800" b="0" i="1" smtClean="0">
                  <a:solidFill>
                    <a:schemeClr val="tx1"/>
                  </a:solidFill>
                  <a:latin typeface="Cambria Math" charset="0"/>
                  <a:ea typeface="Cambria Math" charset="0"/>
                  <a:cs typeface="Cambria Math" charset="0"/>
                  <a:sym typeface="Wingdings"/>
                </a:endParaRPr>
              </a:p>
              <a:p>
                <a:pPr marL="742950" lvl="1" indent="-285750">
                  <a:buFont typeface="Arial" charset="0"/>
                  <a:buChar char="•"/>
                </a:pPr>
                <a:r>
                  <a:rPr lang="en-US" sz="1600" b="0" i="1" smtClean="0">
                    <a:solidFill>
                      <a:srgbClr val="060A99"/>
                    </a:solidFill>
                    <a:ea typeface="Symbol" charset="2"/>
                    <a:cs typeface="Symbol" charset="2"/>
                  </a:rPr>
                  <a:t>w</a:t>
                </a:r>
                <a:r>
                  <a:rPr lang="en-GB" sz="1600" b="0" i="1" err="1" smtClean="0">
                    <a:solidFill>
                      <a:srgbClr val="060A99"/>
                    </a:solidFill>
                    <a:ea typeface="Symbol" charset="2"/>
                    <a:cs typeface="Symbol" charset="2"/>
                  </a:rPr>
                  <a:t>ith</a:t>
                </a:r>
                <a:r>
                  <a:rPr lang="en-GB" sz="1600" b="0" i="1" smtClean="0">
                    <a:solidFill>
                      <a:srgbClr val="060A99"/>
                    </a:solidFill>
                    <a:ea typeface="Symbol" charset="2"/>
                    <a:cs typeface="Symbol" charset="2"/>
                  </a:rPr>
                  <a:t> a given value of simulated signal-like events    n</a:t>
                </a:r>
                <a:r>
                  <a:rPr lang="en-GB" sz="1600" b="0" i="1" baseline="-25000" smtClean="0">
                    <a:solidFill>
                      <a:srgbClr val="060A99"/>
                    </a:solidFill>
                    <a:ea typeface="Symbol" charset="2"/>
                    <a:cs typeface="Symbol" charset="2"/>
                  </a:rPr>
                  <a:t>s</a:t>
                </a:r>
                <a:r>
                  <a:rPr lang="en-GB" sz="1600" b="0" i="1" smtClean="0">
                    <a:solidFill>
                      <a:srgbClr val="060A99"/>
                    </a:solidFill>
                    <a:ea typeface="Symbol" charset="2"/>
                    <a:cs typeface="Symbol" charset="2"/>
                  </a:rPr>
                  <a:t> &gt; 0.    For each one of these pseudo-MC experiment a maximum likelihood analysis is performed searching for the value of n</a:t>
                </a:r>
                <a:r>
                  <a:rPr lang="en-GB" sz="1600" b="0" i="1" baseline="-25000" smtClean="0">
                    <a:solidFill>
                      <a:srgbClr val="060A99"/>
                    </a:solidFill>
                    <a:ea typeface="Symbol" charset="2"/>
                    <a:cs typeface="Symbol" charset="2"/>
                  </a:rPr>
                  <a:t>s</a:t>
                </a:r>
                <a:r>
                  <a:rPr lang="en-GB" sz="1600" b="0" i="1" smtClean="0">
                    <a:solidFill>
                      <a:srgbClr val="060A99"/>
                    </a:solidFill>
                    <a:ea typeface="Symbol" charset="2"/>
                    <a:cs typeface="Symbol" charset="2"/>
                  </a:rPr>
                  <a:t>  that maximize the likelihood.  We then get </a:t>
                </a:r>
                <a14:m>
                  <m:oMath xmlns:m="http://schemas.openxmlformats.org/officeDocument/2006/math">
                    <m:r>
                      <a:rPr lang="en-GB" sz="1600" b="0" i="1" smtClean="0">
                        <a:solidFill>
                          <a:srgbClr val="FF0000"/>
                        </a:solidFill>
                        <a:latin typeface="Cambria Math" charset="0"/>
                        <a:ea typeface="Cambria Math" charset="0"/>
                        <a:cs typeface="Cambria Math" charset="0"/>
                      </a:rPr>
                      <m:t>ℒ</m:t>
                    </m:r>
                    <m:d>
                      <m:dPr>
                        <m:ctrlPr>
                          <a:rPr lang="en-US" sz="1600" b="0" i="1" smtClean="0">
                            <a:solidFill>
                              <a:srgbClr val="FF0000"/>
                            </a:solidFill>
                            <a:latin typeface="Cambria Math" charset="0"/>
                            <a:ea typeface="Cambria Math" charset="0"/>
                            <a:cs typeface="Cambria Math" charset="0"/>
                          </a:rPr>
                        </m:ctrlPr>
                      </m:dPr>
                      <m:e>
                        <m:sSub>
                          <m:sSubPr>
                            <m:ctrlPr>
                              <a:rPr lang="en-US" sz="1600" b="0" i="1" smtClean="0">
                                <a:solidFill>
                                  <a:srgbClr val="FF0000"/>
                                </a:solidFill>
                                <a:latin typeface="Cambria Math" charset="0"/>
                                <a:ea typeface="Cambria Math" charset="0"/>
                                <a:cs typeface="Cambria Math" charset="0"/>
                              </a:rPr>
                            </m:ctrlPr>
                          </m:sSubPr>
                          <m:e>
                            <m:r>
                              <a:rPr lang="en-US" sz="1600" b="0" i="1" smtClean="0">
                                <a:solidFill>
                                  <a:srgbClr val="FF0000"/>
                                </a:solidFill>
                                <a:latin typeface="Cambria Math" charset="0"/>
                                <a:ea typeface="Cambria Math" charset="0"/>
                                <a:cs typeface="Cambria Math" charset="0"/>
                              </a:rPr>
                              <m:t>𝑛</m:t>
                            </m:r>
                          </m:e>
                          <m:sub>
                            <m:r>
                              <a:rPr lang="en-US" sz="1600" b="0" i="1" smtClean="0">
                                <a:solidFill>
                                  <a:srgbClr val="FF0000"/>
                                </a:solidFill>
                                <a:latin typeface="Cambria Math" charset="0"/>
                                <a:ea typeface="Cambria Math" charset="0"/>
                                <a:cs typeface="Cambria Math" charset="0"/>
                              </a:rPr>
                              <m:t>𝑚𝑎𝑥</m:t>
                            </m:r>
                          </m:sub>
                        </m:sSub>
                      </m:e>
                    </m:d>
                  </m:oMath>
                </a14:m>
                <a:endParaRPr lang="en-US" sz="1600" b="0" i="1" smtClean="0">
                  <a:solidFill>
                    <a:srgbClr val="FF0000"/>
                  </a:solidFill>
                  <a:ea typeface="Cambria Math" charset="0"/>
                  <a:cs typeface="Cambria Math" charset="0"/>
                </a:endParaRPr>
              </a:p>
              <a:p>
                <a:endParaRPr lang="en-GB" sz="1600" b="0" i="1" smtClean="0">
                  <a:solidFill>
                    <a:srgbClr val="060A99"/>
                  </a:solidFill>
                  <a:ea typeface="Symbol" charset="2"/>
                  <a:cs typeface="Symbol" charset="2"/>
                </a:endParaRPr>
              </a:p>
              <a:p>
                <a:r>
                  <a:rPr lang="en-GB" sz="1600" b="0" i="1" smtClean="0">
                    <a:solidFill>
                      <a:srgbClr val="060A99"/>
                    </a:solidFill>
                    <a:ea typeface="Symbol" charset="2"/>
                    <a:cs typeface="Symbol" charset="2"/>
                  </a:rPr>
                  <a:t>We can now </a:t>
                </a:r>
                <a:r>
                  <a:rPr lang="en-GB" sz="1600" i="1" smtClean="0">
                    <a:solidFill>
                      <a:srgbClr val="060A99"/>
                    </a:solidFill>
                    <a:ea typeface="Symbol" charset="2"/>
                    <a:cs typeface="Symbol" charset="2"/>
                  </a:rPr>
                  <a:t>evaluate a Test Statistic  </a:t>
                </a:r>
                <a14:m>
                  <m:oMath xmlns:m="http://schemas.openxmlformats.org/officeDocument/2006/math">
                    <m:r>
                      <a:rPr lang="en-US" sz="1600" b="1" i="1" smtClean="0">
                        <a:solidFill>
                          <a:srgbClr val="FF0000"/>
                        </a:solidFill>
                        <a:latin typeface="Cambria Math" charset="0"/>
                        <a:ea typeface="Symbol" charset="2"/>
                        <a:cs typeface="Symbol" charset="2"/>
                      </a:rPr>
                      <m:t>𝑻𝑺</m:t>
                    </m:r>
                    <m:r>
                      <a:rPr lang="en-US" sz="1600" b="1" i="1" smtClean="0">
                        <a:solidFill>
                          <a:srgbClr val="FF0000"/>
                        </a:solidFill>
                        <a:latin typeface="Cambria Math" charset="0"/>
                        <a:ea typeface="Symbol" charset="2"/>
                        <a:cs typeface="Symbol" charset="2"/>
                      </a:rPr>
                      <m:t>=</m:t>
                    </m:r>
                    <m:sSub>
                      <m:sSubPr>
                        <m:ctrlPr>
                          <a:rPr lang="en-US" sz="1600" i="1" smtClean="0">
                            <a:solidFill>
                              <a:srgbClr val="FF0000"/>
                            </a:solidFill>
                            <a:latin typeface="Cambria Math" charset="0"/>
                            <a:ea typeface="Symbol" charset="2"/>
                            <a:cs typeface="Symbol" charset="2"/>
                          </a:rPr>
                        </m:ctrlPr>
                      </m:sSubPr>
                      <m:e>
                        <m:r>
                          <a:rPr lang="en-US" sz="1600" b="1" i="1" smtClean="0">
                            <a:solidFill>
                              <a:srgbClr val="FF0000"/>
                            </a:solidFill>
                            <a:latin typeface="Cambria Math" charset="0"/>
                            <a:ea typeface="Symbol" charset="2"/>
                            <a:cs typeface="Symbol" charset="2"/>
                          </a:rPr>
                          <m:t>𝒍𝒐𝒈</m:t>
                        </m:r>
                      </m:e>
                      <m:sub>
                        <m:r>
                          <a:rPr lang="en-US" sz="1600" b="1" i="1" smtClean="0">
                            <a:solidFill>
                              <a:srgbClr val="FF0000"/>
                            </a:solidFill>
                            <a:latin typeface="Cambria Math" charset="0"/>
                            <a:ea typeface="Symbol" charset="2"/>
                            <a:cs typeface="Symbol" charset="2"/>
                          </a:rPr>
                          <m:t>𝟏𝟎</m:t>
                        </m:r>
                      </m:sub>
                    </m:sSub>
                    <m:f>
                      <m:fPr>
                        <m:ctrlPr>
                          <a:rPr lang="mr-IN" sz="1600" i="1" smtClean="0">
                            <a:solidFill>
                              <a:srgbClr val="FF0000"/>
                            </a:solidFill>
                            <a:latin typeface="Cambria Math" charset="0"/>
                            <a:ea typeface="Symbol" charset="2"/>
                            <a:cs typeface="Symbol" charset="2"/>
                          </a:rPr>
                        </m:ctrlPr>
                      </m:fPr>
                      <m:num>
                        <m:r>
                          <a:rPr lang="en-GB" sz="1600" b="1" i="1">
                            <a:solidFill>
                              <a:srgbClr val="FF0000"/>
                            </a:solidFill>
                            <a:latin typeface="Cambria Math" charset="0"/>
                            <a:ea typeface="Cambria Math" charset="0"/>
                            <a:cs typeface="Cambria Math" charset="0"/>
                            <a:sym typeface="Wingdings"/>
                          </a:rPr>
                          <m:t>𝓛</m:t>
                        </m:r>
                        <m:r>
                          <a:rPr lang="en-US" sz="1600" b="1" i="1">
                            <a:solidFill>
                              <a:srgbClr val="FF0000"/>
                            </a:solidFill>
                            <a:latin typeface="Cambria Math" charset="0"/>
                            <a:ea typeface="Cambria Math" charset="0"/>
                            <a:cs typeface="Cambria Math" charset="0"/>
                            <a:sym typeface="Wingdings"/>
                          </a:rPr>
                          <m:t>(</m:t>
                        </m:r>
                        <m:r>
                          <a:rPr lang="en-US" sz="1600" b="1" i="1">
                            <a:solidFill>
                              <a:srgbClr val="FF0000"/>
                            </a:solidFill>
                            <a:latin typeface="Cambria Math" charset="0"/>
                            <a:ea typeface="Cambria Math" charset="0"/>
                            <a:cs typeface="Cambria Math" charset="0"/>
                            <a:sym typeface="Wingdings"/>
                          </a:rPr>
                          <m:t>𝟎</m:t>
                        </m:r>
                        <m:r>
                          <a:rPr lang="en-US" sz="1600" b="1" i="1">
                            <a:solidFill>
                              <a:srgbClr val="FF0000"/>
                            </a:solidFill>
                            <a:latin typeface="Cambria Math" charset="0"/>
                            <a:ea typeface="Cambria Math" charset="0"/>
                            <a:cs typeface="Cambria Math" charset="0"/>
                            <a:sym typeface="Wingdings"/>
                          </a:rPr>
                          <m:t>)</m:t>
                        </m:r>
                      </m:num>
                      <m:den>
                        <m:r>
                          <a:rPr lang="en-GB" sz="1600" b="1" i="1">
                            <a:solidFill>
                              <a:srgbClr val="FF0000"/>
                            </a:solidFill>
                            <a:latin typeface="Cambria Math" charset="0"/>
                            <a:ea typeface="Cambria Math" charset="0"/>
                            <a:cs typeface="Cambria Math" charset="0"/>
                          </a:rPr>
                          <m:t>𝓛</m:t>
                        </m:r>
                        <m:d>
                          <m:dPr>
                            <m:ctrlPr>
                              <a:rPr lang="en-US" sz="1600" i="1">
                                <a:solidFill>
                                  <a:srgbClr val="FF0000"/>
                                </a:solidFill>
                                <a:latin typeface="Cambria Math" charset="0"/>
                                <a:ea typeface="Cambria Math" charset="0"/>
                                <a:cs typeface="Cambria Math" charset="0"/>
                              </a:rPr>
                            </m:ctrlPr>
                          </m:dPr>
                          <m:e>
                            <m:sSub>
                              <m:sSubPr>
                                <m:ctrlPr>
                                  <a:rPr lang="en-US" sz="1600" i="1">
                                    <a:solidFill>
                                      <a:srgbClr val="FF0000"/>
                                    </a:solidFill>
                                    <a:latin typeface="Cambria Math" charset="0"/>
                                    <a:ea typeface="Cambria Math" charset="0"/>
                                    <a:cs typeface="Cambria Math" charset="0"/>
                                  </a:rPr>
                                </m:ctrlPr>
                              </m:sSubPr>
                              <m:e>
                                <m:r>
                                  <a:rPr lang="en-US" sz="1600" b="1" i="1">
                                    <a:solidFill>
                                      <a:srgbClr val="FF0000"/>
                                    </a:solidFill>
                                    <a:latin typeface="Cambria Math" charset="0"/>
                                    <a:ea typeface="Cambria Math" charset="0"/>
                                    <a:cs typeface="Cambria Math" charset="0"/>
                                  </a:rPr>
                                  <m:t>𝒏</m:t>
                                </m:r>
                              </m:e>
                              <m:sub>
                                <m:r>
                                  <a:rPr lang="en-US" sz="1600" b="1" i="1">
                                    <a:solidFill>
                                      <a:srgbClr val="FF0000"/>
                                    </a:solidFill>
                                    <a:latin typeface="Cambria Math" charset="0"/>
                                    <a:ea typeface="Cambria Math" charset="0"/>
                                    <a:cs typeface="Cambria Math" charset="0"/>
                                  </a:rPr>
                                  <m:t>𝒎𝒂𝒙</m:t>
                                </m:r>
                              </m:sub>
                            </m:sSub>
                          </m:e>
                        </m:d>
                      </m:den>
                    </m:f>
                  </m:oMath>
                </a14:m>
                <a:r>
                  <a:rPr lang="en-GB" sz="1600" i="1" smtClean="0">
                    <a:solidFill>
                      <a:srgbClr val="060A99"/>
                    </a:solidFill>
                    <a:ea typeface="Symbol" charset="2"/>
                    <a:cs typeface="Symbol" charset="2"/>
                  </a:rPr>
                  <a:t>    </a:t>
                </a:r>
                <a:r>
                  <a:rPr lang="en-GB" sz="1600" b="0" i="1" smtClean="0">
                    <a:solidFill>
                      <a:srgbClr val="060A99"/>
                    </a:solidFill>
                    <a:ea typeface="Symbol" charset="2"/>
                    <a:cs typeface="Symbol" charset="2"/>
                  </a:rPr>
                  <a:t>that gives us a measure of the probability to assume a fluctuation of the background as a distribution of events with n</a:t>
                </a:r>
                <a:r>
                  <a:rPr lang="en-GB" sz="1600" b="0" i="1" baseline="-25000" smtClean="0">
                    <a:solidFill>
                      <a:srgbClr val="060A99"/>
                    </a:solidFill>
                    <a:ea typeface="Symbol" charset="2"/>
                    <a:cs typeface="Symbol" charset="2"/>
                  </a:rPr>
                  <a:t>s</a:t>
                </a:r>
                <a:r>
                  <a:rPr lang="en-GB" sz="1600" b="0" i="1" smtClean="0">
                    <a:solidFill>
                      <a:srgbClr val="060A99"/>
                    </a:solidFill>
                    <a:ea typeface="Symbol" charset="2"/>
                    <a:cs typeface="Symbol" charset="2"/>
                  </a:rPr>
                  <a:t> ≠ 0.</a:t>
                </a:r>
              </a:p>
            </p:txBody>
          </p:sp>
        </mc:Choice>
        <mc:Fallback xmlns="">
          <p:sp>
            <p:nvSpPr>
              <p:cNvPr id="25" name="Rettangolo 24"/>
              <p:cNvSpPr>
                <a:spLocks noRot="1" noChangeAspect="1" noMove="1" noResize="1" noEditPoints="1" noAdjustHandles="1" noChangeArrowheads="1" noChangeShapeType="1" noTextEdit="1"/>
              </p:cNvSpPr>
              <p:nvPr/>
            </p:nvSpPr>
            <p:spPr>
              <a:xfrm>
                <a:off x="368300" y="4036928"/>
                <a:ext cx="8640763" cy="2453044"/>
              </a:xfrm>
              <a:prstGeom prst="rect">
                <a:avLst/>
              </a:prstGeom>
              <a:blipFill rotWithShape="0">
                <a:blip r:embed="rId2"/>
                <a:stretch>
                  <a:fillRect l="-353" t="-744" r="-494" b="-2233"/>
                </a:stretch>
              </a:blipFill>
            </p:spPr>
            <p:txBody>
              <a:bodyPr/>
              <a:lstStyle/>
              <a:p>
                <a:r>
                  <a:rPr lang="en-GB">
                    <a:noFill/>
                  </a:rPr>
                  <a:t> </a:t>
                </a:r>
              </a:p>
            </p:txBody>
          </p:sp>
        </mc:Fallback>
      </mc:AlternateContent>
      <p:sp>
        <p:nvSpPr>
          <p:cNvPr id="7" name="Segnaposto data 6"/>
          <p:cNvSpPr>
            <a:spLocks noGrp="1"/>
          </p:cNvSpPr>
          <p:nvPr>
            <p:ph type="dt" sz="half" idx="2"/>
          </p:nvPr>
        </p:nvSpPr>
        <p:spPr/>
        <p:txBody>
          <a:bodyPr/>
          <a:lstStyle/>
          <a:p>
            <a:r>
              <a:rPr lang="it-IT" smtClean="0"/>
              <a:t>21/06/2017</a:t>
            </a:r>
            <a:endParaRPr lang="mr-IN"/>
          </a:p>
        </p:txBody>
      </p:sp>
      <mc:AlternateContent xmlns:mc="http://schemas.openxmlformats.org/markup-compatibility/2006" xmlns:a14="http://schemas.microsoft.com/office/drawing/2010/main">
        <mc:Choice Requires="a14">
          <p:sp>
            <p:nvSpPr>
              <p:cNvPr id="8" name="CasellaDiTesto 7"/>
              <p:cNvSpPr txBox="1"/>
              <p:nvPr/>
            </p:nvSpPr>
            <p:spPr>
              <a:xfrm>
                <a:off x="423584" y="1322111"/>
                <a:ext cx="8441926" cy="1045671"/>
              </a:xfrm>
              <a:prstGeom prst="rect">
                <a:avLst/>
              </a:prstGeom>
              <a:solidFill>
                <a:schemeClr val="tx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7030A0"/>
                          </a:solidFill>
                          <a:latin typeface="Cambria Math" charset="0"/>
                          <a:ea typeface="Cambria Math" charset="0"/>
                          <a:cs typeface="Cambria Math" charset="0"/>
                        </a:rPr>
                        <m:t>ℒ</m:t>
                      </m:r>
                      <m:d>
                        <m:dPr>
                          <m:ctrlPr>
                            <a:rPr lang="en-US" b="1" i="1" smtClean="0">
                              <a:solidFill>
                                <a:srgbClr val="7030A0"/>
                              </a:solidFill>
                              <a:latin typeface="Cambria Math" charset="0"/>
                              <a:ea typeface="Cambria Math" charset="0"/>
                              <a:cs typeface="Cambria Math" charset="0"/>
                            </a:rPr>
                          </m:ctrlPr>
                        </m:dPr>
                        <m:e>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𝒏</m:t>
                              </m:r>
                            </m:e>
                            <m:sub>
                              <m:r>
                                <a:rPr lang="en-US" b="1" i="1" smtClean="0">
                                  <a:solidFill>
                                    <a:srgbClr val="7030A0"/>
                                  </a:solidFill>
                                  <a:latin typeface="Cambria Math" charset="0"/>
                                  <a:ea typeface="Cambria Math" charset="0"/>
                                  <a:cs typeface="Cambria Math" charset="0"/>
                                </a:rPr>
                                <m:t>𝒔</m:t>
                              </m:r>
                            </m:sub>
                          </m:sSub>
                        </m:e>
                      </m:d>
                      <m:r>
                        <a:rPr lang="en-US" b="1" i="1" smtClean="0">
                          <a:solidFill>
                            <a:srgbClr val="7030A0"/>
                          </a:solidFill>
                          <a:latin typeface="Cambria Math" charset="0"/>
                          <a:ea typeface="Cambria Math" charset="0"/>
                          <a:cs typeface="Cambria Math" charset="0"/>
                        </a:rPr>
                        <m:t>=</m:t>
                      </m:r>
                      <m:sSup>
                        <m:sSupPr>
                          <m:ctrlPr>
                            <a:rPr lang="en-US" b="1" i="1" smtClean="0">
                              <a:solidFill>
                                <a:srgbClr val="7030A0"/>
                              </a:solidFill>
                              <a:latin typeface="Cambria Math" charset="0"/>
                              <a:ea typeface="Cambria Math" charset="0"/>
                              <a:cs typeface="Cambria Math" charset="0"/>
                            </a:rPr>
                          </m:ctrlPr>
                        </m:sSupPr>
                        <m:e>
                          <m:r>
                            <a:rPr lang="en-US" b="1" i="1" smtClean="0">
                              <a:solidFill>
                                <a:srgbClr val="7030A0"/>
                              </a:solidFill>
                              <a:latin typeface="Cambria Math" charset="0"/>
                              <a:ea typeface="Cambria Math" charset="0"/>
                              <a:cs typeface="Cambria Math" charset="0"/>
                            </a:rPr>
                            <m:t>𝒆</m:t>
                          </m:r>
                        </m:e>
                        <m:sup>
                          <m:r>
                            <a:rPr lang="en-US" b="1" i="1" smtClean="0">
                              <a:solidFill>
                                <a:srgbClr val="7030A0"/>
                              </a:solidFill>
                              <a:latin typeface="Cambria Math" charset="0"/>
                              <a:ea typeface="Cambria Math" charset="0"/>
                              <a:cs typeface="Cambria Math" charset="0"/>
                            </a:rPr>
                            <m:t>−(</m:t>
                          </m:r>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𝒏</m:t>
                              </m:r>
                            </m:e>
                            <m:sub>
                              <m:r>
                                <a:rPr lang="en-US" b="1" i="1" smtClean="0">
                                  <a:solidFill>
                                    <a:srgbClr val="7030A0"/>
                                  </a:solidFill>
                                  <a:latin typeface="Cambria Math" charset="0"/>
                                  <a:ea typeface="Cambria Math" charset="0"/>
                                  <a:cs typeface="Cambria Math" charset="0"/>
                                </a:rPr>
                                <m:t>𝒔</m:t>
                              </m:r>
                            </m:sub>
                          </m:sSub>
                          <m:r>
                            <a:rPr lang="en-US" b="1" i="1" smtClean="0">
                              <a:solidFill>
                                <a:srgbClr val="7030A0"/>
                              </a:solidFill>
                              <a:latin typeface="Cambria Math" charset="0"/>
                              <a:ea typeface="Cambria Math" charset="0"/>
                              <a:cs typeface="Cambria Math" charset="0"/>
                            </a:rPr>
                            <m:t>+</m:t>
                          </m:r>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𝑵</m:t>
                              </m:r>
                            </m:e>
                            <m:sub>
                              <m:r>
                                <a:rPr lang="en-US" b="1" i="1" smtClean="0">
                                  <a:solidFill>
                                    <a:srgbClr val="7030A0"/>
                                  </a:solidFill>
                                  <a:latin typeface="Cambria Math" charset="0"/>
                                  <a:ea typeface="Cambria Math" charset="0"/>
                                  <a:cs typeface="Cambria Math" charset="0"/>
                                </a:rPr>
                                <m:t>𝒃𝒈</m:t>
                              </m:r>
                            </m:sub>
                          </m:sSub>
                          <m:r>
                            <a:rPr lang="en-US" b="1" i="1" smtClean="0">
                              <a:solidFill>
                                <a:srgbClr val="7030A0"/>
                              </a:solidFill>
                              <a:latin typeface="Cambria Math" charset="0"/>
                              <a:ea typeface="Cambria Math" charset="0"/>
                              <a:cs typeface="Cambria Math" charset="0"/>
                            </a:rPr>
                            <m:t>)</m:t>
                          </m:r>
                        </m:sup>
                      </m:sSup>
                      <m:nary>
                        <m:naryPr>
                          <m:chr m:val="∏"/>
                          <m:ctrlPr>
                            <a:rPr lang="is-IS" b="1" i="1" smtClean="0">
                              <a:solidFill>
                                <a:srgbClr val="7030A0"/>
                              </a:solidFill>
                              <a:latin typeface="Cambria Math" charset="0"/>
                              <a:ea typeface="Cambria Math" charset="0"/>
                              <a:cs typeface="Cambria Math" charset="0"/>
                            </a:rPr>
                          </m:ctrlPr>
                        </m:naryPr>
                        <m:sub>
                          <m:r>
                            <m:rPr>
                              <m:brk m:alnAt="23"/>
                            </m:rPr>
                            <a:rPr lang="en-US" b="1" i="1" smtClean="0">
                              <a:solidFill>
                                <a:srgbClr val="7030A0"/>
                              </a:solidFill>
                              <a:latin typeface="Cambria Math" charset="0"/>
                              <a:ea typeface="Cambria Math" charset="0"/>
                              <a:cs typeface="Cambria Math" charset="0"/>
                            </a:rPr>
                            <m:t>𝒊</m:t>
                          </m:r>
                          <m:r>
                            <a:rPr lang="en-US" b="1" i="1" smtClean="0">
                              <a:solidFill>
                                <a:srgbClr val="7030A0"/>
                              </a:solidFill>
                              <a:latin typeface="Cambria Math" charset="0"/>
                              <a:ea typeface="Cambria Math" charset="0"/>
                              <a:cs typeface="Cambria Math" charset="0"/>
                            </a:rPr>
                            <m:t>=</m:t>
                          </m:r>
                          <m:r>
                            <a:rPr lang="en-US" b="1" i="1" smtClean="0">
                              <a:solidFill>
                                <a:srgbClr val="7030A0"/>
                              </a:solidFill>
                              <a:latin typeface="Cambria Math" charset="0"/>
                              <a:ea typeface="Cambria Math" charset="0"/>
                              <a:cs typeface="Cambria Math" charset="0"/>
                            </a:rPr>
                            <m:t>𝟏</m:t>
                          </m:r>
                        </m:sub>
                        <m:sup>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𝑵</m:t>
                              </m:r>
                            </m:e>
                            <m:sub>
                              <m:r>
                                <a:rPr lang="en-US" b="1" i="1" smtClean="0">
                                  <a:solidFill>
                                    <a:srgbClr val="7030A0"/>
                                  </a:solidFill>
                                  <a:latin typeface="Cambria Math" charset="0"/>
                                  <a:ea typeface="Cambria Math" charset="0"/>
                                  <a:cs typeface="Cambria Math" charset="0"/>
                                </a:rPr>
                                <m:t>𝒕𝒐𝒕</m:t>
                              </m:r>
                            </m:sub>
                          </m:sSub>
                        </m:sup>
                        <m:e>
                          <m:r>
                            <a:rPr lang="en-US" b="1" i="1" smtClean="0">
                              <a:solidFill>
                                <a:srgbClr val="7030A0"/>
                              </a:solidFill>
                              <a:latin typeface="Cambria Math" charset="0"/>
                              <a:ea typeface="Cambria Math" charset="0"/>
                              <a:cs typeface="Cambria Math" charset="0"/>
                            </a:rPr>
                            <m:t>(</m:t>
                          </m:r>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𝒏</m:t>
                              </m:r>
                            </m:e>
                            <m:sub>
                              <m:r>
                                <a:rPr lang="en-US" b="1" i="1" smtClean="0">
                                  <a:solidFill>
                                    <a:srgbClr val="7030A0"/>
                                  </a:solidFill>
                                  <a:latin typeface="Cambria Math" charset="0"/>
                                  <a:ea typeface="Cambria Math" charset="0"/>
                                  <a:cs typeface="Cambria Math" charset="0"/>
                                </a:rPr>
                                <m:t>𝒔</m:t>
                              </m:r>
                            </m:sub>
                          </m:sSub>
                          <m:r>
                            <a:rPr lang="en-US" b="1" i="1" smtClean="0">
                              <a:solidFill>
                                <a:srgbClr val="7030A0"/>
                              </a:solidFill>
                              <a:latin typeface="Cambria Math" charset="0"/>
                              <a:ea typeface="Cambria Math" charset="0"/>
                              <a:cs typeface="Cambria Math" charset="0"/>
                            </a:rPr>
                            <m:t>𝑺</m:t>
                          </m:r>
                          <m:r>
                            <a:rPr lang="en-US" b="1" i="1" smtClean="0">
                              <a:solidFill>
                                <a:srgbClr val="7030A0"/>
                              </a:solidFill>
                              <a:latin typeface="Cambria Math" charset="0"/>
                              <a:ea typeface="Cambria Math" charset="0"/>
                              <a:cs typeface="Cambria Math" charset="0"/>
                            </a:rPr>
                            <m:t>(</m:t>
                          </m:r>
                          <m:sSub>
                            <m:sSubPr>
                              <m:ctrlPr>
                                <a:rPr lang="en-US" b="1"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𝝍</m:t>
                              </m:r>
                            </m:e>
                            <m:sub>
                              <m:r>
                                <a:rPr lang="en-US" b="1" i="1" smtClean="0">
                                  <a:solidFill>
                                    <a:srgbClr val="7030A0"/>
                                  </a:solidFill>
                                  <a:latin typeface="Cambria Math" charset="0"/>
                                  <a:ea typeface="Cambria Math" charset="0"/>
                                  <a:cs typeface="Cambria Math" charset="0"/>
                                </a:rPr>
                                <m:t>𝒊</m:t>
                              </m:r>
                            </m:sub>
                          </m:sSub>
                        </m:e>
                      </m:nary>
                      <m:r>
                        <a:rPr lang="en-US" b="1" i="1" smtClean="0">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𝑵</m:t>
                          </m:r>
                        </m:e>
                        <m:sub>
                          <m:r>
                            <a:rPr lang="en-US" b="1" i="1" smtClean="0">
                              <a:solidFill>
                                <a:srgbClr val="7030A0"/>
                              </a:solidFill>
                              <a:latin typeface="Cambria Math" charset="0"/>
                              <a:ea typeface="Cambria Math" charset="0"/>
                              <a:cs typeface="Cambria Math" charset="0"/>
                            </a:rPr>
                            <m:t>𝒉𝒊𝒕</m:t>
                          </m:r>
                          <m:r>
                            <a:rPr lang="en-US" b="1" i="1" smtClean="0">
                              <a:solidFill>
                                <a:srgbClr val="7030A0"/>
                              </a:solidFill>
                              <a:latin typeface="Cambria Math" charset="0"/>
                              <a:ea typeface="Cambria Math" charset="0"/>
                              <a:cs typeface="Cambria Math" charset="0"/>
                            </a:rPr>
                            <m:t>,</m:t>
                          </m:r>
                          <m:r>
                            <a:rPr lang="en-US" i="1">
                              <a:solidFill>
                                <a:srgbClr val="7030A0"/>
                              </a:solidFill>
                              <a:latin typeface="Cambria Math" charset="0"/>
                              <a:ea typeface="Cambria Math" charset="0"/>
                              <a:cs typeface="Cambria Math" charset="0"/>
                            </a:rPr>
                            <m:t>𝒊</m:t>
                          </m:r>
                        </m:sub>
                      </m:sSub>
                      <m:r>
                        <a:rPr lang="en-US" b="1" i="1" smtClean="0">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i="1" smtClean="0">
                              <a:solidFill>
                                <a:srgbClr val="7030A0"/>
                              </a:solidFill>
                              <a:latin typeface="Cambria Math" charset="0"/>
                              <a:ea typeface="Cambria Math" charset="0"/>
                              <a:cs typeface="Cambria Math" charset="0"/>
                            </a:rPr>
                            <m:t>𝜷</m:t>
                          </m:r>
                        </m:e>
                        <m:sub>
                          <m:r>
                            <a:rPr lang="en-US" i="1">
                              <a:solidFill>
                                <a:srgbClr val="7030A0"/>
                              </a:solidFill>
                              <a:latin typeface="Cambria Math" charset="0"/>
                              <a:ea typeface="Cambria Math" charset="0"/>
                              <a:cs typeface="Cambria Math" charset="0"/>
                            </a:rPr>
                            <m:t>𝒊</m:t>
                          </m:r>
                        </m:sub>
                      </m:sSub>
                      <m:r>
                        <a:rPr lang="en-US" b="1" i="1" smtClean="0">
                          <a:solidFill>
                            <a:srgbClr val="7030A0"/>
                          </a:solidFill>
                          <a:latin typeface="Cambria Math" charset="0"/>
                          <a:ea typeface="Cambria Math" charset="0"/>
                          <a:cs typeface="Cambria Math" charset="0"/>
                        </a:rPr>
                        <m:t>)+</m:t>
                      </m:r>
                      <m:r>
                        <a:rPr lang="en-US" i="1">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i="1">
                              <a:solidFill>
                                <a:srgbClr val="7030A0"/>
                              </a:solidFill>
                              <a:latin typeface="Cambria Math" charset="0"/>
                              <a:ea typeface="Cambria Math" charset="0"/>
                              <a:cs typeface="Cambria Math" charset="0"/>
                            </a:rPr>
                            <m:t>𝒏</m:t>
                          </m:r>
                        </m:e>
                        <m:sub>
                          <m:r>
                            <a:rPr lang="en-US" i="1">
                              <a:solidFill>
                                <a:srgbClr val="7030A0"/>
                              </a:solidFill>
                              <a:latin typeface="Cambria Math" charset="0"/>
                              <a:ea typeface="Cambria Math" charset="0"/>
                              <a:cs typeface="Cambria Math" charset="0"/>
                            </a:rPr>
                            <m:t>𝒔</m:t>
                          </m:r>
                        </m:sub>
                      </m:sSub>
                      <m:r>
                        <a:rPr lang="en-US" i="1">
                          <a:solidFill>
                            <a:srgbClr val="7030A0"/>
                          </a:solidFill>
                          <a:latin typeface="Cambria Math" charset="0"/>
                          <a:ea typeface="Cambria Math" charset="0"/>
                          <a:cs typeface="Cambria Math" charset="0"/>
                        </a:rPr>
                        <m:t>𝑺</m:t>
                      </m:r>
                      <m:r>
                        <a:rPr lang="en-US" i="1">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i="1">
                              <a:solidFill>
                                <a:srgbClr val="7030A0"/>
                              </a:solidFill>
                              <a:latin typeface="Cambria Math" charset="0"/>
                              <a:ea typeface="Cambria Math" charset="0"/>
                              <a:cs typeface="Cambria Math" charset="0"/>
                            </a:rPr>
                            <m:t>𝝍</m:t>
                          </m:r>
                        </m:e>
                        <m:sub>
                          <m:r>
                            <a:rPr lang="en-US" i="1">
                              <a:solidFill>
                                <a:srgbClr val="7030A0"/>
                              </a:solidFill>
                              <a:latin typeface="Cambria Math" charset="0"/>
                              <a:ea typeface="Cambria Math" charset="0"/>
                              <a:cs typeface="Cambria Math" charset="0"/>
                            </a:rPr>
                            <m:t>𝒊</m:t>
                          </m:r>
                        </m:sub>
                      </m:sSub>
                      <m:r>
                        <a:rPr lang="en-US" b="1" i="1" smtClean="0">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i="1">
                              <a:solidFill>
                                <a:srgbClr val="7030A0"/>
                              </a:solidFill>
                              <a:latin typeface="Cambria Math" charset="0"/>
                              <a:ea typeface="Cambria Math" charset="0"/>
                              <a:cs typeface="Cambria Math" charset="0"/>
                            </a:rPr>
                            <m:t>𝑵</m:t>
                          </m:r>
                        </m:e>
                        <m:sub>
                          <m:r>
                            <a:rPr lang="en-US" i="1">
                              <a:solidFill>
                                <a:srgbClr val="7030A0"/>
                              </a:solidFill>
                              <a:latin typeface="Cambria Math" charset="0"/>
                              <a:ea typeface="Cambria Math" charset="0"/>
                              <a:cs typeface="Cambria Math" charset="0"/>
                            </a:rPr>
                            <m:t>𝒉𝒊𝒕</m:t>
                          </m:r>
                          <m:r>
                            <a:rPr lang="en-US" i="1">
                              <a:solidFill>
                                <a:srgbClr val="7030A0"/>
                              </a:solidFill>
                              <a:latin typeface="Cambria Math" charset="0"/>
                              <a:ea typeface="Cambria Math" charset="0"/>
                              <a:cs typeface="Cambria Math" charset="0"/>
                            </a:rPr>
                            <m:t>,</m:t>
                          </m:r>
                          <m:r>
                            <a:rPr lang="en-US" i="1">
                              <a:solidFill>
                                <a:srgbClr val="7030A0"/>
                              </a:solidFill>
                              <a:latin typeface="Cambria Math" charset="0"/>
                              <a:ea typeface="Cambria Math" charset="0"/>
                              <a:cs typeface="Cambria Math" charset="0"/>
                            </a:rPr>
                            <m:t>𝒊</m:t>
                          </m:r>
                        </m:sub>
                      </m:sSub>
                      <m:r>
                        <a:rPr lang="en-US" i="1">
                          <a:solidFill>
                            <a:srgbClr val="7030A0"/>
                          </a:solidFill>
                          <a:latin typeface="Cambria Math" charset="0"/>
                          <a:ea typeface="Cambria Math" charset="0"/>
                          <a:cs typeface="Cambria Math" charset="0"/>
                        </a:rPr>
                        <m:t>,</m:t>
                      </m:r>
                      <m:sSub>
                        <m:sSubPr>
                          <m:ctrlPr>
                            <a:rPr lang="en-US" i="1">
                              <a:solidFill>
                                <a:srgbClr val="7030A0"/>
                              </a:solidFill>
                              <a:latin typeface="Cambria Math" charset="0"/>
                              <a:ea typeface="Cambria Math" charset="0"/>
                              <a:cs typeface="Cambria Math" charset="0"/>
                            </a:rPr>
                          </m:ctrlPr>
                        </m:sSubPr>
                        <m:e>
                          <m:r>
                            <a:rPr lang="en-US" i="1">
                              <a:solidFill>
                                <a:srgbClr val="7030A0"/>
                              </a:solidFill>
                              <a:latin typeface="Cambria Math" charset="0"/>
                              <a:ea typeface="Cambria Math" charset="0"/>
                              <a:cs typeface="Cambria Math" charset="0"/>
                            </a:rPr>
                            <m:t>𝜷</m:t>
                          </m:r>
                        </m:e>
                        <m:sub>
                          <m:r>
                            <a:rPr lang="en-US" i="1">
                              <a:solidFill>
                                <a:srgbClr val="7030A0"/>
                              </a:solidFill>
                              <a:latin typeface="Cambria Math" charset="0"/>
                              <a:ea typeface="Cambria Math" charset="0"/>
                              <a:cs typeface="Cambria Math" charset="0"/>
                            </a:rPr>
                            <m:t>𝒊</m:t>
                          </m:r>
                        </m:sub>
                      </m:sSub>
                      <m:r>
                        <a:rPr lang="en-US" i="1">
                          <a:solidFill>
                            <a:srgbClr val="7030A0"/>
                          </a:solidFill>
                          <a:latin typeface="Cambria Math" charset="0"/>
                          <a:ea typeface="Cambria Math" charset="0"/>
                          <a:cs typeface="Cambria Math" charset="0"/>
                        </a:rPr>
                        <m:t>)</m:t>
                      </m:r>
                    </m:oMath>
                  </m:oMathPara>
                </a14:m>
                <a:endParaRPr lang="en-GB">
                  <a:solidFill>
                    <a:srgbClr val="7030A0"/>
                  </a:solidFill>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423584" y="1322111"/>
                <a:ext cx="8441926" cy="1045671"/>
              </a:xfrm>
              <a:prstGeom prst="rect">
                <a:avLst/>
              </a:prstGeom>
              <a:blipFill rotWithShape="0">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05524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68" y="15255"/>
            <a:ext cx="9157368" cy="565042"/>
          </a:xfrm>
          <a:noFill/>
        </p:spPr>
        <p:txBody>
          <a:bodyPr/>
          <a:lstStyle/>
          <a:p>
            <a:r>
              <a:rPr lang="en-US" smtClean="0">
                <a:latin typeface="Arial" charset="0"/>
                <a:ea typeface="ＭＳ Ｐゴシック" charset="0"/>
                <a:cs typeface="ＭＳ Ｐゴシック" charset="0"/>
              </a:rPr>
              <a:t>Indirect search for Dark Matter in the Sun </a:t>
            </a:r>
            <a:endParaRPr lang="it-IT"/>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19</a:t>
            </a:fld>
            <a:endParaRPr lang="it-IT"/>
          </a:p>
        </p:txBody>
      </p:sp>
      <p:pic>
        <p:nvPicPr>
          <p:cNvPr id="10" name="Immagine 9"/>
          <p:cNvPicPr>
            <a:picLocks noChangeAspect="1"/>
          </p:cNvPicPr>
          <p:nvPr/>
        </p:nvPicPr>
        <p:blipFill>
          <a:blip r:embed="rId2"/>
          <a:stretch>
            <a:fillRect/>
          </a:stretch>
        </p:blipFill>
        <p:spPr>
          <a:xfrm>
            <a:off x="166887" y="3690924"/>
            <a:ext cx="4125713" cy="2844745"/>
          </a:xfrm>
          <a:prstGeom prst="rect">
            <a:avLst/>
          </a:prstGeom>
          <a:solidFill>
            <a:schemeClr val="tx1"/>
          </a:solidFill>
        </p:spPr>
      </p:pic>
      <p:pic>
        <p:nvPicPr>
          <p:cNvPr id="11" name="Immagine 10"/>
          <p:cNvPicPr>
            <a:picLocks noChangeAspect="1"/>
          </p:cNvPicPr>
          <p:nvPr/>
        </p:nvPicPr>
        <p:blipFill>
          <a:blip r:embed="rId3"/>
          <a:stretch>
            <a:fillRect/>
          </a:stretch>
        </p:blipFill>
        <p:spPr>
          <a:xfrm>
            <a:off x="138657" y="694759"/>
            <a:ext cx="4380072" cy="3020130"/>
          </a:xfrm>
          <a:prstGeom prst="rect">
            <a:avLst/>
          </a:prstGeom>
        </p:spPr>
      </p:pic>
      <p:sp>
        <p:nvSpPr>
          <p:cNvPr id="17" name="Rettangolo 16"/>
          <p:cNvSpPr/>
          <p:nvPr/>
        </p:nvSpPr>
        <p:spPr>
          <a:xfrm>
            <a:off x="635660" y="5437352"/>
            <a:ext cx="3656940" cy="769441"/>
          </a:xfrm>
          <a:prstGeom prst="rect">
            <a:avLst/>
          </a:prstGeom>
        </p:spPr>
        <p:txBody>
          <a:bodyPr wrap="square">
            <a:spAutoFit/>
          </a:bodyPr>
          <a:lstStyle/>
          <a:p>
            <a:r>
              <a:rPr lang="en-GB" sz="1400" b="0" smtClean="0">
                <a:latin typeface="Gulliver" charset="0"/>
              </a:rPr>
              <a:t>Limits on a </a:t>
            </a:r>
            <a:r>
              <a:rPr lang="en-GB" sz="1600" smtClean="0">
                <a:latin typeface="Gulliver" charset="0"/>
              </a:rPr>
              <a:t>neutrino flux </a:t>
            </a:r>
          </a:p>
          <a:p>
            <a:r>
              <a:rPr lang="en-GB" sz="1400" b="0" smtClean="0">
                <a:latin typeface="Gulliver" charset="0"/>
              </a:rPr>
              <a:t>coming from the Sun as a function of the WIMP masses for the different channels considered. </a:t>
            </a:r>
            <a:endParaRPr lang="en-GB" sz="4800" b="0"/>
          </a:p>
        </p:txBody>
      </p:sp>
      <p:sp>
        <p:nvSpPr>
          <p:cNvPr id="18" name="Rettangolo 17"/>
          <p:cNvSpPr/>
          <p:nvPr/>
        </p:nvSpPr>
        <p:spPr>
          <a:xfrm>
            <a:off x="4734123" y="796608"/>
            <a:ext cx="4269902" cy="861774"/>
          </a:xfrm>
          <a:prstGeom prst="rect">
            <a:avLst/>
          </a:prstGeom>
          <a:solidFill>
            <a:schemeClr val="accent2">
              <a:lumMod val="20000"/>
              <a:lumOff val="80000"/>
            </a:schemeClr>
          </a:solidFill>
        </p:spPr>
        <p:txBody>
          <a:bodyPr wrap="square">
            <a:spAutoFit/>
          </a:bodyPr>
          <a:lstStyle/>
          <a:p>
            <a:r>
              <a:rPr lang="en-GB" sz="1600" b="0">
                <a:solidFill>
                  <a:srgbClr val="7030A0"/>
                </a:solidFill>
                <a:latin typeface="Gulliver" charset="0"/>
              </a:rPr>
              <a:t>Limits on the </a:t>
            </a:r>
            <a:r>
              <a:rPr lang="en-GB" sz="1800">
                <a:solidFill>
                  <a:srgbClr val="7030A0"/>
                </a:solidFill>
                <a:latin typeface="Gulliver" charset="0"/>
              </a:rPr>
              <a:t>spin-dependent</a:t>
            </a:r>
            <a:r>
              <a:rPr lang="en-GB" sz="1600" b="0">
                <a:solidFill>
                  <a:srgbClr val="7030A0"/>
                </a:solidFill>
                <a:latin typeface="Gulliver" charset="0"/>
              </a:rPr>
              <a:t> WIMP-nucleon scattering cross-section as a function of WIMP mass for the bb ̄, </a:t>
            </a:r>
            <a:r>
              <a:rPr lang="en-GB" sz="1600" b="0" err="1">
                <a:solidFill>
                  <a:srgbClr val="7030A0"/>
                </a:solidFill>
                <a:latin typeface="Gulliver" charset="0"/>
              </a:rPr>
              <a:t>τ+τ</a:t>
            </a:r>
            <a:r>
              <a:rPr lang="en-GB" sz="1600" b="0">
                <a:solidFill>
                  <a:srgbClr val="7030A0"/>
                </a:solidFill>
                <a:latin typeface="Gulliver" charset="0"/>
              </a:rPr>
              <a:t>− and W+W− channels. </a:t>
            </a:r>
          </a:p>
        </p:txBody>
      </p:sp>
      <p:pic>
        <p:nvPicPr>
          <p:cNvPr id="19" name="Immagine 18"/>
          <p:cNvPicPr>
            <a:picLocks noChangeAspect="1"/>
          </p:cNvPicPr>
          <p:nvPr/>
        </p:nvPicPr>
        <p:blipFill>
          <a:blip r:embed="rId4"/>
          <a:stretch>
            <a:fillRect/>
          </a:stretch>
        </p:blipFill>
        <p:spPr>
          <a:xfrm>
            <a:off x="4554310" y="3581393"/>
            <a:ext cx="4552278" cy="3058843"/>
          </a:xfrm>
          <a:prstGeom prst="rect">
            <a:avLst/>
          </a:prstGeom>
        </p:spPr>
      </p:pic>
      <p:sp>
        <p:nvSpPr>
          <p:cNvPr id="20" name="Rettangolo 19"/>
          <p:cNvSpPr/>
          <p:nvPr/>
        </p:nvSpPr>
        <p:spPr>
          <a:xfrm>
            <a:off x="4661461" y="2754340"/>
            <a:ext cx="4379385" cy="861774"/>
          </a:xfrm>
          <a:prstGeom prst="rect">
            <a:avLst/>
          </a:prstGeom>
          <a:solidFill>
            <a:srgbClr val="92D050"/>
          </a:solidFill>
        </p:spPr>
        <p:txBody>
          <a:bodyPr wrap="square">
            <a:spAutoFit/>
          </a:bodyPr>
          <a:lstStyle/>
          <a:p>
            <a:r>
              <a:rPr lang="en-GB" sz="1600" b="0" smtClean="0">
                <a:solidFill>
                  <a:schemeClr val="bg1"/>
                </a:solidFill>
                <a:latin typeface="Gulliver" charset="0"/>
              </a:rPr>
              <a:t>Limits on the </a:t>
            </a:r>
            <a:r>
              <a:rPr lang="en-GB" sz="1800" smtClean="0">
                <a:solidFill>
                  <a:schemeClr val="bg1"/>
                </a:solidFill>
                <a:latin typeface="Gulliver" charset="0"/>
              </a:rPr>
              <a:t>spin-independent</a:t>
            </a:r>
            <a:r>
              <a:rPr lang="en-GB" sz="1600" b="0" smtClean="0">
                <a:solidFill>
                  <a:schemeClr val="bg1"/>
                </a:solidFill>
                <a:latin typeface="Gulliver" charset="0"/>
              </a:rPr>
              <a:t> WIMP-nucleon scattering cross-section as a function of WIMP mass for the different channels considered. </a:t>
            </a:r>
            <a:endParaRPr lang="en-GB" sz="5400" b="0">
              <a:solidFill>
                <a:schemeClr val="bg1"/>
              </a:solidFill>
            </a:endParaRPr>
          </a:p>
        </p:txBody>
      </p:sp>
      <p:sp>
        <p:nvSpPr>
          <p:cNvPr id="32" name="Freccia giù 31"/>
          <p:cNvSpPr/>
          <p:nvPr/>
        </p:nvSpPr>
        <p:spPr bwMode="auto">
          <a:xfrm>
            <a:off x="6629400" y="3576822"/>
            <a:ext cx="477982" cy="274421"/>
          </a:xfrm>
          <a:prstGeom prst="down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sp>
        <p:nvSpPr>
          <p:cNvPr id="33" name="Freccia destra 32"/>
          <p:cNvSpPr/>
          <p:nvPr/>
        </p:nvSpPr>
        <p:spPr bwMode="auto">
          <a:xfrm flipH="1">
            <a:off x="4414819" y="1027525"/>
            <a:ext cx="313044" cy="40481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sp>
        <p:nvSpPr>
          <p:cNvPr id="34" name="CasellaDiTesto 33"/>
          <p:cNvSpPr txBox="1"/>
          <p:nvPr/>
        </p:nvSpPr>
        <p:spPr>
          <a:xfrm>
            <a:off x="180143" y="476336"/>
            <a:ext cx="8869736" cy="307777"/>
          </a:xfrm>
          <a:prstGeom prst="rect">
            <a:avLst/>
          </a:prstGeom>
          <a:noFill/>
        </p:spPr>
        <p:txBody>
          <a:bodyPr wrap="none" rtlCol="0">
            <a:spAutoFit/>
          </a:bodyPr>
          <a:lstStyle/>
          <a:p>
            <a:r>
              <a:rPr lang="en-GB" sz="1400" smtClean="0">
                <a:solidFill>
                  <a:srgbClr val="7030A0"/>
                </a:solidFill>
              </a:rPr>
              <a:t>No excess observed over the expected background: evaluate 90% C.L. upper limits for expected signal</a:t>
            </a:r>
            <a:endParaRPr lang="en-GB" sz="1400">
              <a:solidFill>
                <a:srgbClr val="7030A0"/>
              </a:solidFill>
            </a:endParaRPr>
          </a:p>
        </p:txBody>
      </p:sp>
      <p:sp>
        <p:nvSpPr>
          <p:cNvPr id="35" name="Rettangolo 34"/>
          <p:cNvSpPr/>
          <p:nvPr/>
        </p:nvSpPr>
        <p:spPr>
          <a:xfrm rot="21293654">
            <a:off x="1672159" y="3798561"/>
            <a:ext cx="2888932" cy="307777"/>
          </a:xfrm>
          <a:prstGeom prst="rect">
            <a:avLst/>
          </a:prstGeom>
          <a:solidFill>
            <a:srgbClr val="FFFF00"/>
          </a:solidFill>
        </p:spPr>
        <p:txBody>
          <a:bodyPr wrap="none">
            <a:spAutoFit/>
          </a:bodyPr>
          <a:lstStyle/>
          <a:p>
            <a:r>
              <a:rPr lang="en-US" sz="1400">
                <a:solidFill>
                  <a:srgbClr val="007FAA"/>
                </a:solidFill>
                <a:latin typeface="Gulliver" charset="0"/>
              </a:rPr>
              <a:t>Physics Letters B 759 (2016) 69–74 </a:t>
            </a:r>
            <a:endParaRPr lang="en-US" sz="4800"/>
          </a:p>
        </p:txBody>
      </p:sp>
      <mc:AlternateContent xmlns:mc="http://schemas.openxmlformats.org/markup-compatibility/2006" xmlns:a14="http://schemas.microsoft.com/office/drawing/2010/main">
        <mc:Choice Requires="a14">
          <p:sp>
            <p:nvSpPr>
              <p:cNvPr id="3" name="CasellaDiTesto 2"/>
              <p:cNvSpPr txBox="1"/>
              <p:nvPr/>
            </p:nvSpPr>
            <p:spPr>
              <a:xfrm>
                <a:off x="4727863" y="1717128"/>
                <a:ext cx="4369380" cy="959815"/>
              </a:xfrm>
              <a:prstGeom prst="rect">
                <a:avLst/>
              </a:prstGeom>
              <a:noFill/>
            </p:spPr>
            <p:txBody>
              <a:bodyPr wrap="square" rtlCol="0">
                <a:spAutoFit/>
              </a:bodyPr>
              <a:lstStyle/>
              <a:p>
                <a:r>
                  <a:rPr lang="en-GB" sz="1400" b="0" smtClean="0">
                    <a:solidFill>
                      <a:srgbClr val="7030A0"/>
                    </a:solidFill>
                  </a:rPr>
                  <a:t>assumptions: </a:t>
                </a:r>
              </a:p>
              <a:p>
                <a:pPr marL="285750" indent="-285750">
                  <a:buFont typeface="Arial" charset="0"/>
                  <a:buChar char="•"/>
                </a:pPr>
                <a:r>
                  <a:rPr lang="en-GB" sz="1400" smtClean="0">
                    <a:solidFill>
                      <a:srgbClr val="FF0000"/>
                    </a:solidFill>
                  </a:rPr>
                  <a:t>capture and annihilations in equilibrium</a:t>
                </a:r>
              </a:p>
              <a:p>
                <a:pPr marL="285750" indent="-285750">
                  <a:buFont typeface="Arial" charset="0"/>
                  <a:buChar char="•"/>
                </a:pPr>
                <a:r>
                  <a:rPr lang="en-GB" sz="1400" b="0">
                    <a:solidFill>
                      <a:srgbClr val="7030A0"/>
                    </a:solidFill>
                  </a:rPr>
                  <a:t>l</a:t>
                </a:r>
                <a:r>
                  <a:rPr lang="en-GB" sz="1400" b="0" smtClean="0">
                    <a:solidFill>
                      <a:srgbClr val="7030A0"/>
                    </a:solidFill>
                  </a:rPr>
                  <a:t>ocal D.M. density =0.4 GeV cm</a:t>
                </a:r>
                <a:r>
                  <a:rPr lang="en-GB" sz="1400" b="0" baseline="30000" smtClean="0">
                    <a:solidFill>
                      <a:srgbClr val="7030A0"/>
                    </a:solidFill>
                  </a:rPr>
                  <a:t>-3</a:t>
                </a:r>
                <a:r>
                  <a:rPr lang="en-GB" sz="1400" b="0" smtClean="0">
                    <a:solidFill>
                      <a:srgbClr val="7030A0"/>
                    </a:solidFill>
                  </a:rPr>
                  <a:t> </a:t>
                </a:r>
              </a:p>
              <a:p>
                <a:pPr marL="285750" indent="-285750">
                  <a:buFont typeface="Arial" charset="0"/>
                  <a:buChar char="•"/>
                </a:pPr>
                <a14:m>
                  <m:oMath xmlns:m="http://schemas.openxmlformats.org/officeDocument/2006/math">
                    <m:sSubSup>
                      <m:sSubSupPr>
                        <m:ctrlPr>
                          <a:rPr lang="en-US" sz="1400" b="0" i="1" smtClean="0">
                            <a:solidFill>
                              <a:srgbClr val="7030A0"/>
                            </a:solidFill>
                            <a:latin typeface="Cambria Math" charset="0"/>
                          </a:rPr>
                        </m:ctrlPr>
                      </m:sSubSupPr>
                      <m:e>
                        <m:r>
                          <a:rPr lang="en-US" sz="1400" b="0" i="1" smtClean="0">
                            <a:solidFill>
                              <a:srgbClr val="7030A0"/>
                            </a:solidFill>
                            <a:latin typeface="Cambria Math" charset="0"/>
                            <a:ea typeface="Cambria Math" charset="0"/>
                            <a:cs typeface="Cambria Math" charset="0"/>
                          </a:rPr>
                          <m:t>𝜐</m:t>
                        </m:r>
                      </m:e>
                      <m:sub>
                        <m:r>
                          <a:rPr lang="en-US" sz="1400" b="0" i="1" smtClean="0">
                            <a:solidFill>
                              <a:srgbClr val="7030A0"/>
                            </a:solidFill>
                            <a:latin typeface="Cambria Math" charset="0"/>
                          </a:rPr>
                          <m:t>𝑆𝑈𝑁</m:t>
                        </m:r>
                      </m:sub>
                      <m:sup>
                        <m:r>
                          <a:rPr lang="en-US" sz="1400" b="0" i="1" smtClean="0">
                            <a:solidFill>
                              <a:srgbClr val="7030A0"/>
                            </a:solidFill>
                            <a:latin typeface="Cambria Math" charset="0"/>
                          </a:rPr>
                          <m:t>𝐷𝑀</m:t>
                        </m:r>
                      </m:sup>
                    </m:sSubSup>
                    <m:r>
                      <a:rPr lang="en-US" sz="1400" b="0" i="0" smtClean="0">
                        <a:solidFill>
                          <a:srgbClr val="7030A0"/>
                        </a:solidFill>
                        <a:latin typeface="Cambria Math" charset="0"/>
                      </a:rPr>
                      <m:t> </m:t>
                    </m:r>
                    <m:r>
                      <m:rPr>
                        <m:sty m:val="p"/>
                      </m:rPr>
                      <a:rPr lang="en-US" sz="1400" b="0" i="0" smtClean="0">
                        <a:solidFill>
                          <a:srgbClr val="7030A0"/>
                        </a:solidFill>
                        <a:latin typeface="Cambria Math" charset="0"/>
                      </a:rPr>
                      <m:t>according</m:t>
                    </m:r>
                    <m:r>
                      <a:rPr lang="en-US" sz="1400" b="0" i="0" smtClean="0">
                        <a:solidFill>
                          <a:srgbClr val="7030A0"/>
                        </a:solidFill>
                        <a:latin typeface="Cambria Math" charset="0"/>
                      </a:rPr>
                      <m:t> </m:t>
                    </m:r>
                    <m:r>
                      <m:rPr>
                        <m:sty m:val="p"/>
                      </m:rPr>
                      <a:rPr lang="en-US" sz="1400" b="0" i="0" smtClean="0">
                        <a:solidFill>
                          <a:srgbClr val="7030A0"/>
                        </a:solidFill>
                        <a:latin typeface="Cambria Math" charset="0"/>
                      </a:rPr>
                      <m:t>to</m:t>
                    </m:r>
                    <m:r>
                      <a:rPr lang="en-US" sz="1400" b="0" i="0" smtClean="0">
                        <a:solidFill>
                          <a:srgbClr val="7030A0"/>
                        </a:solidFill>
                        <a:latin typeface="Cambria Math" charset="0"/>
                      </a:rPr>
                      <m:t> </m:t>
                    </m:r>
                    <m:r>
                      <m:rPr>
                        <m:sty m:val="p"/>
                      </m:rPr>
                      <a:rPr lang="en-US" sz="1400" b="0" i="0" smtClean="0">
                        <a:solidFill>
                          <a:srgbClr val="7030A0"/>
                        </a:solidFill>
                        <a:latin typeface="Cambria Math" charset="0"/>
                      </a:rPr>
                      <m:t>Maxwell</m:t>
                    </m:r>
                    <m:r>
                      <a:rPr lang="en-US" sz="1400" b="0" i="0" smtClean="0">
                        <a:solidFill>
                          <a:srgbClr val="7030A0"/>
                        </a:solidFill>
                        <a:latin typeface="Cambria Math" charset="0"/>
                      </a:rPr>
                      <m:t> </m:t>
                    </m:r>
                    <m:r>
                      <m:rPr>
                        <m:sty m:val="p"/>
                      </m:rPr>
                      <a:rPr lang="en-US" sz="1400" b="0" i="0" smtClean="0">
                        <a:solidFill>
                          <a:srgbClr val="7030A0"/>
                        </a:solidFill>
                        <a:latin typeface="Cambria Math" charset="0"/>
                      </a:rPr>
                      <m:t>distr</m:t>
                    </m:r>
                  </m:oMath>
                </a14:m>
                <a:r>
                  <a:rPr lang="en-GB" sz="1400" b="0" smtClean="0">
                    <a:solidFill>
                      <a:srgbClr val="7030A0"/>
                    </a:solidFill>
                  </a:rPr>
                  <a:t>. 270 km s</a:t>
                </a:r>
                <a:r>
                  <a:rPr lang="en-GB" sz="1400" b="0" baseline="30000" smtClean="0">
                    <a:solidFill>
                      <a:srgbClr val="7030A0"/>
                    </a:solidFill>
                  </a:rPr>
                  <a:t>-1</a:t>
                </a:r>
                <a:r>
                  <a:rPr lang="en-GB" sz="1400" b="0" smtClean="0">
                    <a:solidFill>
                      <a:srgbClr val="7030A0"/>
                    </a:solidFill>
                  </a:rPr>
                  <a:t> </a:t>
                </a:r>
                <a:r>
                  <a:rPr lang="en-GB" sz="1400" b="0" err="1" smtClean="0">
                    <a:solidFill>
                      <a:srgbClr val="7030A0"/>
                    </a:solidFill>
                  </a:rPr>
                  <a:t>r,m.s</a:t>
                </a:r>
                <a:r>
                  <a:rPr lang="en-GB" sz="1400" b="0" smtClean="0">
                    <a:solidFill>
                      <a:srgbClr val="7030A0"/>
                    </a:solidFill>
                  </a:rPr>
                  <a:t>.</a:t>
                </a:r>
                <a:endParaRPr lang="en-GB" sz="1400" b="0">
                  <a:solidFill>
                    <a:srgbClr val="7030A0"/>
                  </a:solidFill>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4727863" y="1717128"/>
                <a:ext cx="4369380" cy="959815"/>
              </a:xfrm>
              <a:prstGeom prst="rect">
                <a:avLst/>
              </a:prstGeom>
              <a:blipFill rotWithShape="0">
                <a:blip r:embed="rId5"/>
                <a:stretch>
                  <a:fillRect l="-419" t="-1274" b="-34395"/>
                </a:stretch>
              </a:blipFill>
            </p:spPr>
            <p:txBody>
              <a:bodyPr/>
              <a:lstStyle/>
              <a:p>
                <a:r>
                  <a:rPr lang="en-GB">
                    <a:noFill/>
                  </a:rPr>
                  <a:t> </a:t>
                </a:r>
              </a:p>
            </p:txBody>
          </p:sp>
        </mc:Fallback>
      </mc:AlternateContent>
      <p:sp>
        <p:nvSpPr>
          <p:cNvPr id="6" name="Segnaposto data 5"/>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1940933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ctrTitle"/>
          </p:nvPr>
        </p:nvSpPr>
        <p:spPr>
          <a:xfrm>
            <a:off x="0" y="12700"/>
            <a:ext cx="9127000" cy="607410"/>
          </a:xfrm>
        </p:spPr>
        <p:txBody>
          <a:bodyPr>
            <a:noAutofit/>
          </a:bodyPr>
          <a:lstStyle/>
          <a:p>
            <a:pPr algn="ctr" eaLnBrk="1" hangingPunct="1"/>
            <a:r>
              <a:rPr lang="en-US" sz="3600" dirty="0" smtClean="0">
                <a:latin typeface="Arial" charset="0"/>
                <a:ea typeface="ＭＳ Ｐゴシック" charset="0"/>
                <a:cs typeface="ＭＳ Ｐゴシック" charset="0"/>
              </a:rPr>
              <a:t>Talk outline</a:t>
            </a:r>
            <a:endParaRPr lang="en-US" sz="3600" dirty="0">
              <a:latin typeface="Arial" charset="0"/>
              <a:ea typeface="ＭＳ Ｐゴシック" charset="0"/>
              <a:cs typeface="ＭＳ Ｐゴシック" charset="0"/>
            </a:endParaRPr>
          </a:p>
        </p:txBody>
      </p:sp>
      <p:sp>
        <p:nvSpPr>
          <p:cNvPr id="5123" name="Rectangle 4"/>
          <p:cNvSpPr>
            <a:spLocks noGrp="1" noChangeArrowheads="1"/>
          </p:cNvSpPr>
          <p:nvPr>
            <p:ph type="subTitle" idx="1"/>
          </p:nvPr>
        </p:nvSpPr>
        <p:spPr>
          <a:xfrm>
            <a:off x="152400" y="543520"/>
            <a:ext cx="8559800" cy="5715000"/>
          </a:xfrm>
        </p:spPr>
        <p:txBody>
          <a:bodyPr>
            <a:normAutofit fontScale="85000" lnSpcReduction="10000"/>
          </a:bodyPr>
          <a:lstStyle/>
          <a:p>
            <a:pPr marL="342900" indent="-342900" algn="just" eaLnBrk="1" hangingPunct="1">
              <a:buFont typeface="Arial"/>
              <a:buChar char="•"/>
              <a:defRPr/>
            </a:pPr>
            <a:r>
              <a:rPr lang="en-GB" sz="3200" dirty="0" smtClean="0">
                <a:solidFill>
                  <a:srgbClr val="222268"/>
                </a:solidFill>
                <a:ea typeface="ＭＳ Ｐゴシック" charset="-128"/>
                <a:cs typeface="ＭＳ Ｐゴシック" charset="-128"/>
                <a:sym typeface="Wingdings"/>
              </a:rPr>
              <a:t>ANTARES: the 1</a:t>
            </a:r>
            <a:r>
              <a:rPr lang="en-GB" sz="3200" baseline="30000" dirty="0" smtClean="0">
                <a:solidFill>
                  <a:srgbClr val="222268"/>
                </a:solidFill>
                <a:ea typeface="ＭＳ Ｐゴシック" charset="-128"/>
                <a:cs typeface="ＭＳ Ｐゴシック" charset="-128"/>
                <a:sym typeface="Wingdings"/>
              </a:rPr>
              <a:t>st</a:t>
            </a:r>
            <a:r>
              <a:rPr lang="en-GB" sz="3200" dirty="0">
                <a:solidFill>
                  <a:srgbClr val="222268"/>
                </a:solidFill>
                <a:ea typeface="ＭＳ Ｐゴシック" charset="-128"/>
                <a:cs typeface="ＭＳ Ｐゴシック" charset="-128"/>
                <a:sym typeface="Wingdings"/>
              </a:rPr>
              <a:t> </a:t>
            </a:r>
            <a:r>
              <a:rPr lang="en-GB" sz="3200" dirty="0" smtClean="0">
                <a:solidFill>
                  <a:srgbClr val="222268"/>
                </a:solidFill>
                <a:ea typeface="ＭＳ Ｐゴシック" charset="-128"/>
                <a:cs typeface="ＭＳ Ｐゴシック" charset="-128"/>
                <a:sym typeface="Wingdings"/>
              </a:rPr>
              <a:t>undersea Cherenkov detector for High Energy </a:t>
            </a:r>
            <a:r>
              <a:rPr lang="en-GB" sz="3200" dirty="0">
                <a:solidFill>
                  <a:srgbClr val="222268"/>
                </a:solidFill>
                <a:ea typeface="ＭＳ Ｐゴシック" charset="-128"/>
                <a:cs typeface="ＭＳ Ｐゴシック" charset="-128"/>
                <a:sym typeface="Wingdings"/>
              </a:rPr>
              <a:t>A</a:t>
            </a:r>
            <a:r>
              <a:rPr lang="en-GB" sz="3200" dirty="0" smtClean="0">
                <a:solidFill>
                  <a:srgbClr val="222268"/>
                </a:solidFill>
                <a:ea typeface="ＭＳ Ｐゴシック" charset="-128"/>
                <a:cs typeface="ＭＳ Ｐゴシック" charset="-128"/>
                <a:sym typeface="Wingdings"/>
              </a:rPr>
              <a:t>strophysical neutrino detection </a:t>
            </a:r>
          </a:p>
          <a:p>
            <a:pPr marL="342900" indent="-342900" algn="just" eaLnBrk="1" hangingPunct="1">
              <a:buFont typeface="Arial"/>
              <a:buChar char="•"/>
              <a:defRPr/>
            </a:pPr>
            <a:endParaRPr lang="en-GB" sz="2800" dirty="0" smtClean="0">
              <a:solidFill>
                <a:srgbClr val="222268"/>
              </a:solidFill>
              <a:ea typeface="ＭＳ Ｐゴシック" charset="-128"/>
              <a:cs typeface="ＭＳ Ｐゴシック" charset="-128"/>
              <a:sym typeface="Wingdings"/>
            </a:endParaRPr>
          </a:p>
          <a:p>
            <a:pPr marL="342900" indent="-342900" algn="just" eaLnBrk="1" hangingPunct="1">
              <a:buFont typeface="Arial"/>
              <a:buChar char="•"/>
              <a:defRPr/>
            </a:pPr>
            <a:r>
              <a:rPr lang="en-GB" sz="3200" dirty="0" smtClean="0">
                <a:solidFill>
                  <a:srgbClr val="222268"/>
                </a:solidFill>
                <a:ea typeface="ＭＳ Ｐゴシック" charset="-128"/>
                <a:cs typeface="ＭＳ Ｐゴシック" charset="-128"/>
                <a:sym typeface="Wingdings"/>
              </a:rPr>
              <a:t>The ANTARES main physics goal: search for astrophysical neutrinos</a:t>
            </a:r>
          </a:p>
          <a:p>
            <a:pPr marL="800100" lvl="1" indent="-342900" algn="just">
              <a:buFont typeface="Arial"/>
              <a:buChar char="•"/>
              <a:defRPr/>
            </a:pPr>
            <a:r>
              <a:rPr lang="en-GB" sz="2800" dirty="0" smtClean="0">
                <a:solidFill>
                  <a:srgbClr val="222268"/>
                </a:solidFill>
                <a:ea typeface="ＭＳ Ｐゴシック" charset="-128"/>
                <a:cs typeface="ＭＳ Ｐゴシック" charset="-128"/>
                <a:sym typeface="Wingdings"/>
              </a:rPr>
              <a:t>Search for a diffuse flux</a:t>
            </a:r>
          </a:p>
          <a:p>
            <a:pPr marL="800100" lvl="1" indent="-342900" algn="just">
              <a:buFont typeface="Arial"/>
              <a:buChar char="•"/>
              <a:defRPr/>
            </a:pPr>
            <a:r>
              <a:rPr lang="en-GB" sz="2800" dirty="0" smtClean="0">
                <a:solidFill>
                  <a:srgbClr val="222268"/>
                </a:solidFill>
                <a:ea typeface="ＭＳ Ｐゴシック" charset="-128"/>
                <a:cs typeface="ＭＳ Ｐゴシック" charset="-128"/>
                <a:sym typeface="Wingdings"/>
              </a:rPr>
              <a:t>Search for point-like sources</a:t>
            </a:r>
          </a:p>
          <a:p>
            <a:pPr marL="800100" lvl="1" indent="-342900" algn="just">
              <a:buFont typeface="Arial"/>
              <a:buChar char="•"/>
              <a:defRPr/>
            </a:pPr>
            <a:r>
              <a:rPr lang="en-GB" sz="2800" dirty="0" smtClean="0">
                <a:solidFill>
                  <a:srgbClr val="222268"/>
                </a:solidFill>
                <a:ea typeface="ＭＳ Ｐゴシック" charset="-128"/>
                <a:cs typeface="ＭＳ Ｐゴシック" charset="-128"/>
                <a:sym typeface="Wingdings"/>
              </a:rPr>
              <a:t>Search for “enhanced” diffuse flux</a:t>
            </a:r>
          </a:p>
          <a:p>
            <a:pPr marL="800100" lvl="1" indent="-342900" algn="just">
              <a:buFont typeface="Arial"/>
              <a:buChar char="•"/>
              <a:defRPr/>
            </a:pPr>
            <a:endParaRPr lang="en-GB" sz="2800" dirty="0" smtClean="0">
              <a:solidFill>
                <a:srgbClr val="222268"/>
              </a:solidFill>
              <a:ea typeface="ＭＳ Ｐゴシック" charset="-128"/>
              <a:cs typeface="ＭＳ Ｐゴシック" charset="-128"/>
            </a:endParaRPr>
          </a:p>
          <a:p>
            <a:pPr marL="342900" indent="-342900" algn="just" eaLnBrk="1" hangingPunct="1">
              <a:buFont typeface="Arial"/>
              <a:buChar char="•"/>
              <a:defRPr/>
            </a:pPr>
            <a:r>
              <a:rPr lang="en-GB" sz="3200" dirty="0" smtClean="0">
                <a:solidFill>
                  <a:srgbClr val="222268"/>
                </a:solidFill>
                <a:ea typeface="ＭＳ Ｐゴシック" charset="-128"/>
                <a:cs typeface="ＭＳ Ｐゴシック" charset="-128"/>
              </a:rPr>
              <a:t>Indirect search for Dark Matter</a:t>
            </a:r>
          </a:p>
          <a:p>
            <a:pPr marL="800100" lvl="1" indent="-342900" algn="just">
              <a:buFont typeface="Arial"/>
              <a:buChar char="•"/>
              <a:defRPr/>
            </a:pPr>
            <a:r>
              <a:rPr lang="en-GB" sz="2400" dirty="0" smtClean="0">
                <a:solidFill>
                  <a:srgbClr val="222268"/>
                </a:solidFill>
                <a:ea typeface="ＭＳ Ｐゴシック" charset="-128"/>
                <a:cs typeface="ＭＳ Ｐゴシック" charset="-128"/>
              </a:rPr>
              <a:t>from the SUN, the Galactic Plane, the Earth</a:t>
            </a:r>
          </a:p>
          <a:p>
            <a:pPr marL="800100" lvl="1" indent="-342900" algn="just">
              <a:buFont typeface="Arial"/>
              <a:buChar char="•"/>
              <a:defRPr/>
            </a:pPr>
            <a:endParaRPr lang="en-GB" sz="2400" dirty="0" smtClean="0">
              <a:solidFill>
                <a:srgbClr val="222268"/>
              </a:solidFill>
              <a:ea typeface="ＭＳ Ｐゴシック" charset="-128"/>
              <a:cs typeface="ＭＳ Ｐゴシック" charset="-128"/>
            </a:endParaRPr>
          </a:p>
          <a:p>
            <a:pPr marL="342900" indent="-342900" algn="just">
              <a:buFont typeface="Arial"/>
              <a:buChar char="•"/>
              <a:defRPr/>
            </a:pPr>
            <a:r>
              <a:rPr lang="en-GB" sz="3200" dirty="0" smtClean="0">
                <a:solidFill>
                  <a:srgbClr val="222268"/>
                </a:solidFill>
                <a:ea typeface="ＭＳ Ｐゴシック" charset="-128"/>
                <a:cs typeface="ＭＳ Ｐゴシック" charset="-128"/>
              </a:rPr>
              <a:t>Transient/multi-messenger studies</a:t>
            </a:r>
            <a:endParaRPr lang="en-GB" sz="3200" dirty="0">
              <a:solidFill>
                <a:srgbClr val="222268"/>
              </a:solidFill>
              <a:ea typeface="ＭＳ Ｐゴシック" charset="-128"/>
              <a:cs typeface="ＭＳ Ｐゴシック" charset="-128"/>
            </a:endParaRPr>
          </a:p>
          <a:p>
            <a:pPr marL="342900" indent="-342900" algn="just" eaLnBrk="1" hangingPunct="1">
              <a:buFont typeface="Arial"/>
              <a:buChar char="•"/>
              <a:defRPr/>
            </a:pPr>
            <a:r>
              <a:rPr lang="en-GB" sz="3200" dirty="0" smtClean="0">
                <a:solidFill>
                  <a:srgbClr val="222268"/>
                </a:solidFill>
                <a:ea typeface="ＭＳ Ｐゴシック" charset="-128"/>
                <a:cs typeface="ＭＳ Ｐゴシック" charset="-128"/>
              </a:rPr>
              <a:t>Perspectives for the future</a:t>
            </a:r>
          </a:p>
          <a:p>
            <a:pPr marL="342900" indent="-342900" algn="just" eaLnBrk="1" hangingPunct="1">
              <a:buFont typeface="Arial"/>
              <a:buChar char="•"/>
              <a:defRPr/>
            </a:pPr>
            <a:r>
              <a:rPr lang="en-GB" sz="3200" dirty="0" smtClean="0">
                <a:solidFill>
                  <a:srgbClr val="222268"/>
                </a:solidFill>
                <a:ea typeface="ＭＳ Ｐゴシック" charset="-128"/>
                <a:cs typeface="ＭＳ Ｐゴシック" charset="-128"/>
              </a:rPr>
              <a:t>Conclusions </a:t>
            </a:r>
            <a:r>
              <a:rPr lang="en-GB" sz="3200" dirty="0">
                <a:solidFill>
                  <a:srgbClr val="222268"/>
                </a:solidFill>
                <a:ea typeface="ＭＳ Ｐゴシック" charset="-128"/>
                <a:cs typeface="ＭＳ Ｐゴシック" charset="-128"/>
              </a:rPr>
              <a:t>&amp; </a:t>
            </a:r>
            <a:r>
              <a:rPr lang="en-GB" sz="3200" dirty="0" smtClean="0">
                <a:solidFill>
                  <a:srgbClr val="222268"/>
                </a:solidFill>
                <a:ea typeface="ＭＳ Ｐゴシック" charset="-128"/>
                <a:cs typeface="ＭＳ Ｐゴシック" charset="-128"/>
              </a:rPr>
              <a:t>Summary</a:t>
            </a:r>
            <a:endParaRPr lang="en-GB" sz="3200" dirty="0">
              <a:solidFill>
                <a:srgbClr val="222268"/>
              </a:solidFill>
              <a:ea typeface="ＭＳ Ｐゴシック" charset="-128"/>
              <a:cs typeface="ＭＳ Ｐゴシック" charset="-128"/>
            </a:endParaRPr>
          </a:p>
        </p:txBody>
      </p:sp>
      <p:sp>
        <p:nvSpPr>
          <p:cNvPr id="16385" name="Footer Placeholder 3"/>
          <p:cNvSpPr>
            <a:spLocks noGrp="1"/>
          </p:cNvSpPr>
          <p:nvPr>
            <p:ph type="ftr" sz="quarter" idx="3"/>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000" dirty="0" smtClean="0">
                <a:solidFill>
                  <a:schemeClr val="accent2"/>
                </a:solidFill>
              </a:rPr>
              <a:t>Weak Interactions and Neutrinos (WIN2017)          -       University of California, Irvine, USA       -       Antonio Capone</a:t>
            </a:r>
            <a:endParaRPr lang="it-IT" sz="1000" dirty="0">
              <a:solidFill>
                <a:schemeClr val="accent2"/>
              </a:solidFill>
            </a:endParaRPr>
          </a:p>
        </p:txBody>
      </p:sp>
      <p:sp>
        <p:nvSpPr>
          <p:cNvPr id="5" name="Slide Number Placeholder 4"/>
          <p:cNvSpPr>
            <a:spLocks noGrp="1"/>
          </p:cNvSpPr>
          <p:nvPr>
            <p:ph type="sldNum" sz="quarter" idx="4"/>
          </p:nvPr>
        </p:nvSpPr>
        <p:spPr/>
        <p:txBody>
          <a:bodyPr/>
          <a:lstStyle/>
          <a:p>
            <a:pPr>
              <a:defRPr/>
            </a:pPr>
            <a:fld id="{E626050A-FE1E-CE42-B98F-3F7B4A499D68}" type="slidenum">
              <a:rPr lang="it-IT"/>
              <a:pPr>
                <a:defRPr/>
              </a:pPr>
              <a:t>2</a:t>
            </a:fld>
            <a:endParaRPr lang="it-IT" dirty="0"/>
          </a:p>
        </p:txBody>
      </p:sp>
      <p:sp>
        <p:nvSpPr>
          <p:cNvPr id="2" name="Segnaposto data 1"/>
          <p:cNvSpPr>
            <a:spLocks noGrp="1"/>
          </p:cNvSpPr>
          <p:nvPr>
            <p:ph type="dt" sz="half" idx="2"/>
          </p:nvPr>
        </p:nvSpPr>
        <p:spPr/>
        <p:txBody>
          <a:bodyPr/>
          <a:lstStyle/>
          <a:p>
            <a:r>
              <a:rPr lang="it-IT" dirty="0" smtClean="0"/>
              <a:t>21/06/2017</a:t>
            </a:r>
            <a:endParaRPr lang="mr-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255"/>
            <a:ext cx="9144000" cy="606116"/>
          </a:xfrm>
          <a:noFill/>
        </p:spPr>
        <p:txBody>
          <a:bodyPr>
            <a:normAutofit fontScale="90000"/>
          </a:bodyPr>
          <a:lstStyle/>
          <a:p>
            <a:r>
              <a:rPr lang="en-US" sz="3000" smtClean="0">
                <a:latin typeface="Arial" charset="0"/>
                <a:ea typeface="ＭＳ Ｐゴシック" charset="0"/>
                <a:cs typeface="ＭＳ Ｐゴシック" charset="0"/>
              </a:rPr>
              <a:t>Indirect search for Dark Matter in the Galactic Centre</a:t>
            </a:r>
            <a:endParaRPr lang="it-IT" sz="3000"/>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20</a:t>
            </a:fld>
            <a:endParaRPr lang="it-IT"/>
          </a:p>
        </p:txBody>
      </p:sp>
      <mc:AlternateContent xmlns:mc="http://schemas.openxmlformats.org/markup-compatibility/2006" xmlns:a14="http://schemas.microsoft.com/office/drawing/2010/main">
        <mc:Choice Requires="a14">
          <p:sp>
            <p:nvSpPr>
              <p:cNvPr id="6" name="CasellaDiTesto 5"/>
              <p:cNvSpPr txBox="1"/>
              <p:nvPr/>
            </p:nvSpPr>
            <p:spPr>
              <a:xfrm>
                <a:off x="137666" y="539606"/>
                <a:ext cx="8967557" cy="1206612"/>
              </a:xfrm>
              <a:prstGeom prst="rect">
                <a:avLst/>
              </a:prstGeom>
              <a:noFill/>
            </p:spPr>
            <p:txBody>
              <a:bodyPr wrap="square" rtlCol="0">
                <a:spAutoFit/>
              </a:bodyPr>
              <a:lstStyle/>
              <a:p>
                <a:r>
                  <a:rPr lang="en-GB" sz="1800" smtClean="0">
                    <a:solidFill>
                      <a:srgbClr val="7030A0"/>
                    </a:solidFill>
                  </a:rPr>
                  <a:t>9 years of ANTARES data: 2007-2015 - </a:t>
                </a:r>
                <a:r>
                  <a:rPr lang="en-GB" sz="1800">
                    <a:solidFill>
                      <a:srgbClr val="7030A0"/>
                    </a:solidFill>
                  </a:rPr>
                  <a:t> </a:t>
                </a:r>
                <a:r>
                  <a:rPr lang="en-GB" sz="1800" smtClean="0">
                    <a:solidFill>
                      <a:srgbClr val="7030A0"/>
                    </a:solidFill>
                  </a:rPr>
                  <a:t>ANTARES ”observes” the G.C &gt; 66% time </a:t>
                </a:r>
              </a:p>
              <a:p>
                <a:r>
                  <a:rPr lang="en-GB" sz="1800" smtClean="0">
                    <a:solidFill>
                      <a:srgbClr val="7030A0"/>
                    </a:solidFill>
                  </a:rPr>
                  <a:t>Search performed for:</a:t>
                </a:r>
                <a:endParaRPr lang="en-GB" sz="1800">
                  <a:solidFill>
                    <a:srgbClr val="7030A0"/>
                  </a:solidFill>
                </a:endParaRPr>
              </a:p>
              <a:p>
                <a:pPr marL="285750" indent="-285750">
                  <a:buFont typeface="Arial" charset="0"/>
                  <a:buChar char="•"/>
                </a:pPr>
                <a:r>
                  <a:rPr lang="en-GB" sz="1800" smtClean="0">
                    <a:solidFill>
                      <a:srgbClr val="7030A0"/>
                    </a:solidFill>
                  </a:rPr>
                  <a:t>50 GeV/c</a:t>
                </a:r>
                <a:r>
                  <a:rPr lang="en-GB" sz="1800" baseline="30000" smtClean="0">
                    <a:solidFill>
                      <a:srgbClr val="7030A0"/>
                    </a:solidFill>
                  </a:rPr>
                  <a:t>2</a:t>
                </a:r>
                <a:r>
                  <a:rPr lang="en-GB" sz="1800" smtClean="0">
                    <a:solidFill>
                      <a:srgbClr val="7030A0"/>
                    </a:solidFill>
                  </a:rPr>
                  <a:t> &lt; M</a:t>
                </a:r>
                <a:r>
                  <a:rPr lang="en-GB" sz="1800" baseline="-25000" smtClean="0">
                    <a:solidFill>
                      <a:srgbClr val="7030A0"/>
                    </a:solidFill>
                  </a:rPr>
                  <a:t>WIMP </a:t>
                </a:r>
                <a:r>
                  <a:rPr lang="en-GB" sz="1800" smtClean="0">
                    <a:solidFill>
                      <a:srgbClr val="7030A0"/>
                    </a:solidFill>
                  </a:rPr>
                  <a:t>&lt; 100 </a:t>
                </a:r>
                <a:r>
                  <a:rPr lang="en-GB" sz="1800" err="1" smtClean="0">
                    <a:solidFill>
                      <a:srgbClr val="7030A0"/>
                    </a:solidFill>
                  </a:rPr>
                  <a:t>TeV</a:t>
                </a:r>
                <a:r>
                  <a:rPr lang="en-GB" sz="1800" smtClean="0">
                    <a:solidFill>
                      <a:srgbClr val="7030A0"/>
                    </a:solidFill>
                  </a:rPr>
                  <a:t>/c</a:t>
                </a:r>
                <a:r>
                  <a:rPr lang="en-GB" sz="1800" baseline="30000" smtClean="0">
                    <a:solidFill>
                      <a:srgbClr val="7030A0"/>
                    </a:solidFill>
                  </a:rPr>
                  <a:t>2</a:t>
                </a:r>
              </a:p>
              <a:p>
                <a:pPr marL="285750" indent="-285750">
                  <a:buFont typeface="Arial" charset="0"/>
                  <a:buChar char="•"/>
                </a:pPr>
                <a14:m>
                  <m:oMath xmlns:m="http://schemas.openxmlformats.org/officeDocument/2006/math">
                    <m:r>
                      <a:rPr lang="en-GB" sz="1800" b="1" i="1" smtClean="0">
                        <a:solidFill>
                          <a:srgbClr val="7030A0"/>
                        </a:solidFill>
                        <a:latin typeface="Cambria Math" charset="0"/>
                      </a:rPr>
                      <m:t>𝑾𝑰𝑴𝑷</m:t>
                    </m:r>
                    <m:r>
                      <a:rPr lang="en-GB" sz="1800" b="1" i="1" smtClean="0">
                        <a:solidFill>
                          <a:srgbClr val="7030A0"/>
                        </a:solidFill>
                        <a:latin typeface="Cambria Math" charset="0"/>
                      </a:rPr>
                      <m:t>+</m:t>
                    </m:r>
                    <m:r>
                      <a:rPr lang="en-GB" sz="1800" b="1" i="1" smtClean="0">
                        <a:solidFill>
                          <a:srgbClr val="7030A0"/>
                        </a:solidFill>
                        <a:latin typeface="Cambria Math" charset="0"/>
                      </a:rPr>
                      <m:t>𝑾𝑰𝑴𝑷</m:t>
                    </m:r>
                    <m:r>
                      <a:rPr lang="en-GB" sz="1800" b="1" i="1" smtClean="0">
                        <a:solidFill>
                          <a:srgbClr val="7030A0"/>
                        </a:solidFill>
                        <a:latin typeface="Cambria Math" charset="0"/>
                        <a:ea typeface="Cambria Math" charset="0"/>
                        <a:cs typeface="Cambria Math" charset="0"/>
                      </a:rPr>
                      <m:t>→</m:t>
                    </m:r>
                    <m:r>
                      <a:rPr lang="en-GB" sz="1800" b="1" i="1" smtClean="0">
                        <a:solidFill>
                          <a:srgbClr val="7030A0"/>
                        </a:solidFill>
                        <a:latin typeface="Cambria Math" charset="0"/>
                        <a:ea typeface="Cambria Math" charset="0"/>
                        <a:cs typeface="Cambria Math" charset="0"/>
                      </a:rPr>
                      <m:t>𝒃</m:t>
                    </m:r>
                    <m:acc>
                      <m:accPr>
                        <m:chr m:val="̅"/>
                        <m:ctrlPr>
                          <a:rPr lang="en-GB" sz="1800" b="1" i="1" smtClean="0">
                            <a:solidFill>
                              <a:srgbClr val="7030A0"/>
                            </a:solidFill>
                            <a:latin typeface="Cambria Math" charset="0"/>
                            <a:ea typeface="Cambria Math" charset="0"/>
                            <a:cs typeface="Cambria Math" charset="0"/>
                          </a:rPr>
                        </m:ctrlPr>
                      </m:accPr>
                      <m:e>
                        <m:r>
                          <a:rPr lang="en-GB" sz="1800" b="1" i="1" smtClean="0">
                            <a:solidFill>
                              <a:srgbClr val="7030A0"/>
                            </a:solidFill>
                            <a:latin typeface="Cambria Math" charset="0"/>
                            <a:ea typeface="Cambria Math" charset="0"/>
                            <a:cs typeface="Cambria Math" charset="0"/>
                          </a:rPr>
                          <m:t>𝒃</m:t>
                        </m:r>
                      </m:e>
                    </m:acc>
                    <m:r>
                      <a:rPr lang="en-GB" sz="1800" b="1" i="1" smtClean="0">
                        <a:solidFill>
                          <a:srgbClr val="7030A0"/>
                        </a:solidFill>
                        <a:latin typeface="Cambria Math" charset="0"/>
                      </a:rPr>
                      <m:t>, </m:t>
                    </m:r>
                    <m:sSup>
                      <m:sSupPr>
                        <m:ctrlPr>
                          <a:rPr lang="en-GB" sz="1800" b="1" i="1" smtClean="0">
                            <a:solidFill>
                              <a:srgbClr val="7030A0"/>
                            </a:solidFill>
                            <a:latin typeface="Cambria Math" charset="0"/>
                          </a:rPr>
                        </m:ctrlPr>
                      </m:sSupPr>
                      <m:e>
                        <m:r>
                          <a:rPr lang="en-GB" sz="1800" b="1" i="1" smtClean="0">
                            <a:solidFill>
                              <a:srgbClr val="7030A0"/>
                            </a:solidFill>
                            <a:latin typeface="Cambria Math" charset="0"/>
                          </a:rPr>
                          <m:t>𝑾</m:t>
                        </m:r>
                      </m:e>
                      <m:sup>
                        <m:r>
                          <a:rPr lang="en-GB" sz="1800" b="1" i="1" smtClean="0">
                            <a:solidFill>
                              <a:srgbClr val="7030A0"/>
                            </a:solidFill>
                            <a:latin typeface="Cambria Math" charset="0"/>
                          </a:rPr>
                          <m:t>+</m:t>
                        </m:r>
                      </m:sup>
                    </m:sSup>
                    <m:sSup>
                      <m:sSupPr>
                        <m:ctrlPr>
                          <a:rPr lang="en-GB" sz="1800" i="1">
                            <a:solidFill>
                              <a:srgbClr val="7030A0"/>
                            </a:solidFill>
                            <a:latin typeface="Cambria Math" charset="0"/>
                          </a:rPr>
                        </m:ctrlPr>
                      </m:sSupPr>
                      <m:e>
                        <m:r>
                          <a:rPr lang="en-GB" sz="1800" i="1">
                            <a:solidFill>
                              <a:srgbClr val="7030A0"/>
                            </a:solidFill>
                            <a:latin typeface="Cambria Math" charset="0"/>
                          </a:rPr>
                          <m:t>𝑾</m:t>
                        </m:r>
                      </m:e>
                      <m:sup>
                        <m:r>
                          <a:rPr lang="en-GB" sz="1800" b="1" i="1" smtClean="0">
                            <a:solidFill>
                              <a:srgbClr val="7030A0"/>
                            </a:solidFill>
                            <a:latin typeface="Cambria Math" charset="0"/>
                          </a:rPr>
                          <m:t>−</m:t>
                        </m:r>
                      </m:sup>
                    </m:sSup>
                    <m:r>
                      <a:rPr lang="en-GB" sz="1800" b="1" i="1" smtClean="0">
                        <a:solidFill>
                          <a:srgbClr val="7030A0"/>
                        </a:solidFill>
                        <a:latin typeface="Cambria Math" charset="0"/>
                      </a:rPr>
                      <m:t>,</m:t>
                    </m:r>
                    <m:sSup>
                      <m:sSupPr>
                        <m:ctrlPr>
                          <a:rPr lang="en-GB" sz="1800" b="1" i="1" smtClean="0">
                            <a:solidFill>
                              <a:srgbClr val="7030A0"/>
                            </a:solidFill>
                            <a:latin typeface="Cambria Math" charset="0"/>
                          </a:rPr>
                        </m:ctrlPr>
                      </m:sSupPr>
                      <m:e>
                        <m:r>
                          <a:rPr lang="en-GB" sz="1800" b="1" i="1" smtClean="0">
                            <a:solidFill>
                              <a:srgbClr val="7030A0"/>
                            </a:solidFill>
                            <a:latin typeface="Cambria Math" charset="0"/>
                            <a:ea typeface="Cambria Math" charset="0"/>
                            <a:cs typeface="Cambria Math" charset="0"/>
                          </a:rPr>
                          <m:t>𝝉</m:t>
                        </m:r>
                      </m:e>
                      <m:sup>
                        <m:r>
                          <a:rPr lang="en-GB" sz="1800" b="1" i="1" smtClean="0">
                            <a:solidFill>
                              <a:srgbClr val="7030A0"/>
                            </a:solidFill>
                            <a:latin typeface="Cambria Math" charset="0"/>
                          </a:rPr>
                          <m:t>+</m:t>
                        </m:r>
                      </m:sup>
                    </m:sSup>
                    <m:sSup>
                      <m:sSupPr>
                        <m:ctrlPr>
                          <a:rPr lang="en-GB" sz="1800" i="1">
                            <a:solidFill>
                              <a:srgbClr val="7030A0"/>
                            </a:solidFill>
                            <a:latin typeface="Cambria Math" charset="0"/>
                          </a:rPr>
                        </m:ctrlPr>
                      </m:sSupPr>
                      <m:e>
                        <m:r>
                          <a:rPr lang="en-GB" sz="1800" i="1">
                            <a:solidFill>
                              <a:srgbClr val="7030A0"/>
                            </a:solidFill>
                            <a:latin typeface="Cambria Math" charset="0"/>
                            <a:ea typeface="Cambria Math" charset="0"/>
                            <a:cs typeface="Cambria Math" charset="0"/>
                          </a:rPr>
                          <m:t>𝝉</m:t>
                        </m:r>
                      </m:e>
                      <m:sup>
                        <m:r>
                          <a:rPr lang="en-GB" sz="1800" b="1" i="1" smtClean="0">
                            <a:solidFill>
                              <a:srgbClr val="7030A0"/>
                            </a:solidFill>
                            <a:latin typeface="Cambria Math" charset="0"/>
                            <a:ea typeface="Cambria Math" charset="0"/>
                            <a:cs typeface="Cambria Math" charset="0"/>
                          </a:rPr>
                          <m:t>−</m:t>
                        </m:r>
                      </m:sup>
                    </m:sSup>
                    <m:r>
                      <a:rPr lang="en-GB" sz="1800" b="1" i="1" smtClean="0">
                        <a:solidFill>
                          <a:srgbClr val="7030A0"/>
                        </a:solidFill>
                        <a:latin typeface="Cambria Math" charset="0"/>
                      </a:rPr>
                      <m:t>,</m:t>
                    </m:r>
                  </m:oMath>
                </a14:m>
                <a:r>
                  <a:rPr lang="en-GB" sz="1800">
                    <a:solidFill>
                      <a:srgbClr val="7030A0"/>
                    </a:solidFill>
                  </a:rPr>
                  <a:t> </a:t>
                </a:r>
                <a14:m>
                  <m:oMath xmlns:m="http://schemas.openxmlformats.org/officeDocument/2006/math">
                    <m:sSup>
                      <m:sSupPr>
                        <m:ctrlPr>
                          <a:rPr lang="en-GB" sz="1800" i="1">
                            <a:solidFill>
                              <a:srgbClr val="7030A0"/>
                            </a:solidFill>
                            <a:latin typeface="Cambria Math" charset="0"/>
                          </a:rPr>
                        </m:ctrlPr>
                      </m:sSupPr>
                      <m:e>
                        <m:r>
                          <a:rPr lang="en-GB" sz="1800" i="1" smtClean="0">
                            <a:solidFill>
                              <a:srgbClr val="7030A0"/>
                            </a:solidFill>
                            <a:latin typeface="Cambria Math" charset="0"/>
                            <a:ea typeface="Cambria Math" charset="0"/>
                            <a:cs typeface="Cambria Math" charset="0"/>
                          </a:rPr>
                          <m:t>𝝁</m:t>
                        </m:r>
                      </m:e>
                      <m:sup>
                        <m:r>
                          <a:rPr lang="en-GB" sz="1800" i="1">
                            <a:solidFill>
                              <a:srgbClr val="7030A0"/>
                            </a:solidFill>
                            <a:latin typeface="Cambria Math" charset="0"/>
                          </a:rPr>
                          <m:t>+</m:t>
                        </m:r>
                      </m:sup>
                    </m:sSup>
                    <m:sSup>
                      <m:sSupPr>
                        <m:ctrlPr>
                          <a:rPr lang="en-GB" sz="1800" i="1">
                            <a:solidFill>
                              <a:srgbClr val="7030A0"/>
                            </a:solidFill>
                            <a:latin typeface="Cambria Math" charset="0"/>
                          </a:rPr>
                        </m:ctrlPr>
                      </m:sSupPr>
                      <m:e>
                        <m:r>
                          <a:rPr lang="en-GB" sz="1800" i="1" smtClean="0">
                            <a:solidFill>
                              <a:srgbClr val="7030A0"/>
                            </a:solidFill>
                            <a:latin typeface="Cambria Math" charset="0"/>
                            <a:ea typeface="Cambria Math" charset="0"/>
                            <a:cs typeface="Cambria Math" charset="0"/>
                          </a:rPr>
                          <m:t>𝝁</m:t>
                        </m:r>
                      </m:e>
                      <m:sup>
                        <m:r>
                          <a:rPr lang="en-GB" sz="1800" i="1">
                            <a:solidFill>
                              <a:srgbClr val="7030A0"/>
                            </a:solidFill>
                            <a:latin typeface="Cambria Math" charset="0"/>
                            <a:ea typeface="Cambria Math" charset="0"/>
                            <a:cs typeface="Cambria Math" charset="0"/>
                          </a:rPr>
                          <m:t>−</m:t>
                        </m:r>
                      </m:sup>
                    </m:sSup>
                    <m:r>
                      <a:rPr lang="en-GB" sz="1800" b="1" i="1" smtClean="0">
                        <a:solidFill>
                          <a:srgbClr val="7030A0"/>
                        </a:solidFill>
                        <a:latin typeface="Cambria Math" charset="0"/>
                        <a:ea typeface="Cambria Math" charset="0"/>
                        <a:cs typeface="Cambria Math" charset="0"/>
                      </a:rPr>
                      <m:t>,</m:t>
                    </m:r>
                    <m:r>
                      <a:rPr lang="en-GB" sz="1800" b="1" i="1" smtClean="0">
                        <a:solidFill>
                          <a:srgbClr val="7030A0"/>
                        </a:solidFill>
                        <a:latin typeface="Cambria Math" charset="0"/>
                        <a:ea typeface="Cambria Math" charset="0"/>
                        <a:cs typeface="Cambria Math" charset="0"/>
                      </a:rPr>
                      <m:t>𝝂</m:t>
                    </m:r>
                    <m:acc>
                      <m:accPr>
                        <m:chr m:val="̅"/>
                        <m:ctrlPr>
                          <a:rPr lang="en-GB" sz="1800" b="1" i="1" smtClean="0">
                            <a:solidFill>
                              <a:srgbClr val="7030A0"/>
                            </a:solidFill>
                            <a:latin typeface="Cambria Math" charset="0"/>
                            <a:ea typeface="Cambria Math" charset="0"/>
                            <a:cs typeface="Cambria Math" charset="0"/>
                          </a:rPr>
                        </m:ctrlPr>
                      </m:accPr>
                      <m:e>
                        <m:r>
                          <a:rPr lang="en-GB" sz="1800" b="1" i="1" smtClean="0">
                            <a:solidFill>
                              <a:srgbClr val="7030A0"/>
                            </a:solidFill>
                            <a:latin typeface="Cambria Math" charset="0"/>
                            <a:ea typeface="Cambria Math" charset="0"/>
                            <a:cs typeface="Cambria Math" charset="0"/>
                          </a:rPr>
                          <m:t>𝝂</m:t>
                        </m:r>
                      </m:e>
                    </m:acc>
                  </m:oMath>
                </a14:m>
                <a:endParaRPr lang="en-GB" sz="1800">
                  <a:solidFill>
                    <a:srgbClr val="7030A0"/>
                  </a:solidFill>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137666" y="539606"/>
                <a:ext cx="8967557" cy="1206612"/>
              </a:xfrm>
              <a:prstGeom prst="rect">
                <a:avLst/>
              </a:prstGeom>
              <a:blipFill rotWithShape="0">
                <a:blip r:embed="rId2"/>
                <a:stretch>
                  <a:fillRect l="-612" t="-3046" r="-816" b="-6599"/>
                </a:stretch>
              </a:blipFill>
            </p:spPr>
            <p:txBody>
              <a:bodyPr/>
              <a:lstStyle/>
              <a:p>
                <a:r>
                  <a:rPr lang="en-GB">
                    <a:noFill/>
                  </a:rPr>
                  <a:t> </a:t>
                </a:r>
              </a:p>
            </p:txBody>
          </p:sp>
        </mc:Fallback>
      </mc:AlternateContent>
      <p:pic>
        <p:nvPicPr>
          <p:cNvPr id="15" name="Immagine 14"/>
          <p:cNvPicPr>
            <a:picLocks noChangeAspect="1"/>
          </p:cNvPicPr>
          <p:nvPr/>
        </p:nvPicPr>
        <p:blipFill>
          <a:blip r:embed="rId3"/>
          <a:stretch>
            <a:fillRect/>
          </a:stretch>
        </p:blipFill>
        <p:spPr>
          <a:xfrm>
            <a:off x="86866" y="2398011"/>
            <a:ext cx="4751834" cy="3487233"/>
          </a:xfrm>
          <a:prstGeom prst="rect">
            <a:avLst/>
          </a:prstGeom>
        </p:spPr>
      </p:pic>
      <p:sp>
        <p:nvSpPr>
          <p:cNvPr id="16" name="CasellaDiTesto 15"/>
          <p:cNvSpPr txBox="1"/>
          <p:nvPr/>
        </p:nvSpPr>
        <p:spPr>
          <a:xfrm rot="10800000" flipV="1">
            <a:off x="-12701" y="5862705"/>
            <a:ext cx="4989614" cy="738664"/>
          </a:xfrm>
          <a:prstGeom prst="rect">
            <a:avLst/>
          </a:prstGeom>
        </p:spPr>
        <p:txBody>
          <a:bodyPr wrap="square">
            <a:spAutoFit/>
          </a:bodyPr>
          <a:lstStyle>
            <a:defPPr>
              <a:defRPr lang="it-IT"/>
            </a:defPPr>
            <a:lvl1pPr>
              <a:defRPr sz="800">
                <a:latin typeface="Gulliver" charset="0"/>
              </a:defRPr>
            </a:lvl1pPr>
          </a:lstStyle>
          <a:p>
            <a:r>
              <a:rPr lang="en-GB" sz="1400" smtClean="0">
                <a:solidFill>
                  <a:srgbClr val="7030A0"/>
                </a:solidFill>
              </a:rPr>
              <a:t>Distribution of measured angles between reconstructed tracks  and </a:t>
            </a:r>
            <a:r>
              <a:rPr lang="en-GB" sz="1400">
                <a:solidFill>
                  <a:srgbClr val="7030A0"/>
                </a:solidFill>
              </a:rPr>
              <a:t>the Galactic Centre (crosses</a:t>
            </a:r>
            <a:r>
              <a:rPr lang="en-GB" sz="1400" smtClean="0">
                <a:solidFill>
                  <a:srgbClr val="7030A0"/>
                </a:solidFill>
              </a:rPr>
              <a:t>).  The red line describes what is expected from </a:t>
            </a:r>
            <a:r>
              <a:rPr lang="en-GB" sz="1400">
                <a:solidFill>
                  <a:srgbClr val="7030A0"/>
                </a:solidFill>
              </a:rPr>
              <a:t>background </a:t>
            </a:r>
            <a:r>
              <a:rPr lang="en-GB" sz="1400" smtClean="0">
                <a:solidFill>
                  <a:srgbClr val="7030A0"/>
                </a:solidFill>
              </a:rPr>
              <a:t>event.</a:t>
            </a:r>
            <a:endParaRPr lang="en-GB" sz="1400">
              <a:solidFill>
                <a:srgbClr val="7030A0"/>
              </a:solidFill>
            </a:endParaRPr>
          </a:p>
        </p:txBody>
      </p:sp>
      <p:pic>
        <p:nvPicPr>
          <p:cNvPr id="1026" name="Picture 2" descr="isultati immagini per galactic cent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19" y="1054099"/>
            <a:ext cx="2929904" cy="132644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ttore 2 19"/>
          <p:cNvCxnSpPr/>
          <p:nvPr/>
        </p:nvCxnSpPr>
        <p:spPr bwMode="auto">
          <a:xfrm flipH="1">
            <a:off x="1429237" y="2682995"/>
            <a:ext cx="520672" cy="690069"/>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Arco 21"/>
          <p:cNvSpPr/>
          <p:nvPr/>
        </p:nvSpPr>
        <p:spPr bwMode="auto">
          <a:xfrm>
            <a:off x="982428" y="2886681"/>
            <a:ext cx="914400" cy="914400"/>
          </a:xfrm>
          <a:prstGeom prst="arc">
            <a:avLst>
              <a:gd name="adj1" fmla="val 18428803"/>
              <a:gd name="adj2" fmla="val 20768853"/>
            </a:avLst>
          </a:prstGeom>
          <a:noFill/>
          <a:ln w="9525" cap="flat" cmpd="sng" algn="ctr">
            <a:solidFill>
              <a:srgbClr val="7030A0"/>
            </a:solidFill>
            <a:prstDash val="solid"/>
            <a:round/>
            <a:headEnd type="triangl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sp>
        <p:nvSpPr>
          <p:cNvPr id="23" name="CasellaDiTesto 22"/>
          <p:cNvSpPr txBox="1"/>
          <p:nvPr/>
        </p:nvSpPr>
        <p:spPr>
          <a:xfrm flipH="1">
            <a:off x="1459595" y="2706414"/>
            <a:ext cx="295172" cy="369332"/>
          </a:xfrm>
          <a:prstGeom prst="rect">
            <a:avLst/>
          </a:prstGeom>
          <a:noFill/>
        </p:spPr>
        <p:txBody>
          <a:bodyPr wrap="square" rtlCol="0">
            <a:spAutoFit/>
          </a:bodyPr>
          <a:lstStyle/>
          <a:p>
            <a:r>
              <a:rPr lang="it-IT" sz="1800" i="1" smtClean="0">
                <a:solidFill>
                  <a:srgbClr val="7030A0"/>
                </a:solidFill>
                <a:latin typeface="Symbol" charset="2"/>
                <a:ea typeface="Symbol" charset="2"/>
                <a:cs typeface="Symbol" charset="2"/>
              </a:rPr>
              <a:t>m</a:t>
            </a:r>
            <a:endParaRPr lang="it-IT" i="1">
              <a:solidFill>
                <a:srgbClr val="7030A0"/>
              </a:solidFill>
              <a:latin typeface="Symbol" charset="2"/>
              <a:ea typeface="Symbol" charset="2"/>
              <a:cs typeface="Symbol" charset="2"/>
            </a:endParaRPr>
          </a:p>
        </p:txBody>
      </p:sp>
      <p:sp>
        <p:nvSpPr>
          <p:cNvPr id="24" name="CasellaDiTesto 23"/>
          <p:cNvSpPr txBox="1"/>
          <p:nvPr/>
        </p:nvSpPr>
        <p:spPr>
          <a:xfrm>
            <a:off x="1798455" y="2876527"/>
            <a:ext cx="306494" cy="276999"/>
          </a:xfrm>
          <a:prstGeom prst="rect">
            <a:avLst/>
          </a:prstGeom>
          <a:noFill/>
          <a:ln>
            <a:noFill/>
          </a:ln>
        </p:spPr>
        <p:txBody>
          <a:bodyPr wrap="none" rtlCol="0">
            <a:spAutoFit/>
          </a:bodyPr>
          <a:lstStyle/>
          <a:p>
            <a:r>
              <a:rPr lang="it-IT" sz="1200" i="1">
                <a:solidFill>
                  <a:srgbClr val="7030A0"/>
                </a:solidFill>
                <a:latin typeface="Symbol" charset="2"/>
                <a:ea typeface="Symbol" charset="2"/>
                <a:cs typeface="Symbol" charset="2"/>
              </a:rPr>
              <a:t>Y</a:t>
            </a:r>
          </a:p>
        </p:txBody>
      </p:sp>
      <p:cxnSp>
        <p:nvCxnSpPr>
          <p:cNvPr id="26" name="Connettore 1 25"/>
          <p:cNvCxnSpPr>
            <a:cxnSpLocks noChangeAspect="1"/>
          </p:cNvCxnSpPr>
          <p:nvPr/>
        </p:nvCxnSpPr>
        <p:spPr bwMode="auto">
          <a:xfrm flipV="1">
            <a:off x="5463513" y="1655111"/>
            <a:ext cx="1813587" cy="527001"/>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7" name="Immagine 26"/>
          <p:cNvPicPr>
            <a:picLocks noChangeAspect="1"/>
          </p:cNvPicPr>
          <p:nvPr/>
        </p:nvPicPr>
        <p:blipFill>
          <a:blip r:embed="rId5"/>
          <a:stretch>
            <a:fillRect/>
          </a:stretch>
        </p:blipFill>
        <p:spPr>
          <a:xfrm>
            <a:off x="5448300" y="3181667"/>
            <a:ext cx="3238500" cy="2832100"/>
          </a:xfrm>
          <a:prstGeom prst="rect">
            <a:avLst/>
          </a:prstGeom>
          <a:solidFill>
            <a:schemeClr val="tx1"/>
          </a:solidFill>
        </p:spPr>
      </p:pic>
      <p:sp>
        <p:nvSpPr>
          <p:cNvPr id="28" name="Rettangolo 27"/>
          <p:cNvSpPr/>
          <p:nvPr/>
        </p:nvSpPr>
        <p:spPr>
          <a:xfrm>
            <a:off x="5058700" y="6010886"/>
            <a:ext cx="4174200" cy="523220"/>
          </a:xfrm>
          <a:prstGeom prst="rect">
            <a:avLst/>
          </a:prstGeom>
        </p:spPr>
        <p:txBody>
          <a:bodyPr wrap="square">
            <a:spAutoFit/>
          </a:bodyPr>
          <a:lstStyle/>
          <a:p>
            <a:r>
              <a:rPr lang="en-GB" sz="1400">
                <a:solidFill>
                  <a:srgbClr val="7030A0"/>
                </a:solidFill>
                <a:latin typeface="Gulliver" charset="0"/>
              </a:rPr>
              <a:t>The integrated J-Factor, </a:t>
            </a:r>
            <a:r>
              <a:rPr lang="en-GB" sz="1400" err="1" smtClean="0">
                <a:solidFill>
                  <a:srgbClr val="7030A0"/>
                </a:solidFill>
                <a:latin typeface="Gulliver" charset="0"/>
              </a:rPr>
              <a:t>J</a:t>
            </a:r>
            <a:r>
              <a:rPr lang="en-GB" sz="1400" baseline="-25000" err="1" smtClean="0">
                <a:solidFill>
                  <a:srgbClr val="7030A0"/>
                </a:solidFill>
                <a:latin typeface="Gulliver" charset="0"/>
              </a:rPr>
              <a:t>int</a:t>
            </a:r>
            <a:r>
              <a:rPr lang="en-GB" sz="1400">
                <a:solidFill>
                  <a:srgbClr val="7030A0"/>
                </a:solidFill>
                <a:latin typeface="Gulliver" charset="0"/>
              </a:rPr>
              <a:t> </a:t>
            </a:r>
            <a:r>
              <a:rPr lang="en-GB" sz="1400" smtClean="0">
                <a:solidFill>
                  <a:srgbClr val="7030A0"/>
                </a:solidFill>
                <a:latin typeface="Gulliver" charset="0"/>
              </a:rPr>
              <a:t>, </a:t>
            </a:r>
            <a:r>
              <a:rPr lang="en-GB" sz="1400">
                <a:solidFill>
                  <a:srgbClr val="7030A0"/>
                </a:solidFill>
                <a:latin typeface="Gulliver" charset="0"/>
              </a:rPr>
              <a:t>for a cone-shaped region centred on the G.C. with an opening </a:t>
            </a:r>
            <a:r>
              <a:rPr lang="en-GB" sz="1400" smtClean="0">
                <a:solidFill>
                  <a:srgbClr val="7030A0"/>
                </a:solidFill>
                <a:latin typeface="Gulliver" charset="0"/>
              </a:rPr>
              <a:t>angle </a:t>
            </a:r>
            <a:r>
              <a:rPr lang="en-GB" sz="1400" smtClean="0">
                <a:solidFill>
                  <a:srgbClr val="7030A0"/>
                </a:solidFill>
                <a:latin typeface="Symbol" charset="2"/>
                <a:ea typeface="Symbol" charset="2"/>
                <a:cs typeface="Symbol" charset="2"/>
              </a:rPr>
              <a:t>Y</a:t>
            </a:r>
            <a:r>
              <a:rPr lang="en-GB" sz="1400" smtClean="0">
                <a:solidFill>
                  <a:srgbClr val="7030A0"/>
                </a:solidFill>
                <a:latin typeface="Gulliver" charset="0"/>
              </a:rPr>
              <a:t>  </a:t>
            </a:r>
            <a:endParaRPr lang="en-GB" sz="1400">
              <a:solidFill>
                <a:srgbClr val="7030A0"/>
              </a:solidFill>
              <a:latin typeface="Gulliver" charset="0"/>
            </a:endParaRPr>
          </a:p>
        </p:txBody>
      </p:sp>
      <p:pic>
        <p:nvPicPr>
          <p:cNvPr id="29" name="Immagine 28"/>
          <p:cNvPicPr>
            <a:picLocks noChangeAspect="1"/>
          </p:cNvPicPr>
          <p:nvPr/>
        </p:nvPicPr>
        <p:blipFill>
          <a:blip r:embed="rId6"/>
          <a:stretch>
            <a:fillRect/>
          </a:stretch>
        </p:blipFill>
        <p:spPr>
          <a:xfrm>
            <a:off x="6036505" y="5334000"/>
            <a:ext cx="1658938" cy="446101"/>
          </a:xfrm>
          <a:prstGeom prst="rect">
            <a:avLst/>
          </a:prstGeom>
          <a:solidFill>
            <a:srgbClr val="97E8E0"/>
          </a:solidFill>
        </p:spPr>
      </p:pic>
      <p:sp>
        <p:nvSpPr>
          <p:cNvPr id="19" name="Rettangolo 18"/>
          <p:cNvSpPr/>
          <p:nvPr/>
        </p:nvSpPr>
        <p:spPr>
          <a:xfrm>
            <a:off x="5096801" y="2405577"/>
            <a:ext cx="3867842" cy="830997"/>
          </a:xfrm>
          <a:prstGeom prst="rect">
            <a:avLst/>
          </a:prstGeom>
        </p:spPr>
        <p:txBody>
          <a:bodyPr wrap="square">
            <a:spAutoFit/>
          </a:bodyPr>
          <a:lstStyle/>
          <a:p>
            <a:pPr algn="ctr"/>
            <a:r>
              <a:rPr lang="en-GB" sz="1600" smtClean="0">
                <a:solidFill>
                  <a:srgbClr val="7030A0"/>
                </a:solidFill>
              </a:rPr>
              <a:t>The expected </a:t>
            </a:r>
            <a:r>
              <a:rPr lang="en-GB" sz="1600" smtClean="0">
                <a:solidFill>
                  <a:srgbClr val="7030A0"/>
                </a:solidFill>
                <a:latin typeface="Symbol" charset="2"/>
                <a:ea typeface="Symbol" charset="2"/>
                <a:cs typeface="Symbol" charset="2"/>
              </a:rPr>
              <a:t>n</a:t>
            </a:r>
            <a:r>
              <a:rPr lang="en-GB" sz="1600" smtClean="0">
                <a:solidFill>
                  <a:srgbClr val="7030A0"/>
                </a:solidFill>
              </a:rPr>
              <a:t> flux depends on the DM distribution around the GC.</a:t>
            </a:r>
          </a:p>
          <a:p>
            <a:pPr algn="just"/>
            <a:r>
              <a:rPr lang="en-GB" sz="1600" smtClean="0">
                <a:solidFill>
                  <a:srgbClr val="7030A0"/>
                </a:solidFill>
              </a:rPr>
              <a:t>3 </a:t>
            </a:r>
            <a:r>
              <a:rPr lang="en-GB" sz="1600">
                <a:solidFill>
                  <a:srgbClr val="7030A0"/>
                </a:solidFill>
              </a:rPr>
              <a:t>halo models have been considered</a:t>
            </a:r>
          </a:p>
        </p:txBody>
      </p:sp>
      <p:sp>
        <p:nvSpPr>
          <p:cNvPr id="25" name="Rettangolo 24"/>
          <p:cNvSpPr/>
          <p:nvPr/>
        </p:nvSpPr>
        <p:spPr>
          <a:xfrm rot="21039671">
            <a:off x="2749828" y="4236962"/>
            <a:ext cx="2656496" cy="276999"/>
          </a:xfrm>
          <a:prstGeom prst="rect">
            <a:avLst/>
          </a:prstGeom>
          <a:solidFill>
            <a:srgbClr val="FFFF00"/>
          </a:solidFill>
        </p:spPr>
        <p:txBody>
          <a:bodyPr wrap="none">
            <a:spAutoFit/>
          </a:bodyPr>
          <a:lstStyle/>
          <a:p>
            <a:r>
              <a:rPr lang="en-US" sz="1200">
                <a:solidFill>
                  <a:srgbClr val="007FAA"/>
                </a:solidFill>
                <a:latin typeface="Gulliver" charset="0"/>
              </a:rPr>
              <a:t>Physics Letters B </a:t>
            </a:r>
            <a:r>
              <a:rPr lang="en-US" sz="1200" smtClean="0">
                <a:solidFill>
                  <a:srgbClr val="007FAA"/>
                </a:solidFill>
                <a:latin typeface="Gulliver" charset="0"/>
              </a:rPr>
              <a:t>769 </a:t>
            </a:r>
            <a:r>
              <a:rPr lang="en-US" sz="1200">
                <a:solidFill>
                  <a:srgbClr val="007FAA"/>
                </a:solidFill>
                <a:latin typeface="Gulliver" charset="0"/>
              </a:rPr>
              <a:t>(</a:t>
            </a:r>
            <a:r>
              <a:rPr lang="en-US" sz="1200" smtClean="0">
                <a:solidFill>
                  <a:srgbClr val="007FAA"/>
                </a:solidFill>
                <a:latin typeface="Gulliver" charset="0"/>
              </a:rPr>
              <a:t>2017) 249–254 </a:t>
            </a:r>
            <a:endParaRPr lang="en-US" sz="4400"/>
          </a:p>
        </p:txBody>
      </p:sp>
      <mc:AlternateContent xmlns:mc="http://schemas.openxmlformats.org/markup-compatibility/2006" xmlns:a14="http://schemas.microsoft.com/office/drawing/2010/main">
        <mc:Choice Requires="a14">
          <p:sp>
            <p:nvSpPr>
              <p:cNvPr id="3" name="Rettangolo 2"/>
              <p:cNvSpPr/>
              <p:nvPr/>
            </p:nvSpPr>
            <p:spPr>
              <a:xfrm>
                <a:off x="2649695" y="4686132"/>
                <a:ext cx="2087406" cy="738664"/>
              </a:xfrm>
              <a:prstGeom prst="rect">
                <a:avLst/>
              </a:prstGeom>
            </p:spPr>
            <p:txBody>
              <a:bodyPr wrap="square">
                <a:spAutoFit/>
              </a:bodyPr>
              <a:lstStyle/>
              <a:p>
                <a:r>
                  <a:rPr lang="en-GB" sz="1400" smtClean="0">
                    <a:solidFill>
                      <a:srgbClr val="FF0000"/>
                    </a:solidFill>
                  </a:rPr>
                  <a:t>No excess found over the expected </a:t>
                </a:r>
                <a:r>
                  <a:rPr lang="en-GB" sz="1400" err="1" smtClean="0">
                    <a:solidFill>
                      <a:srgbClr val="FF0000"/>
                    </a:solidFill>
                  </a:rPr>
                  <a:t>backg</a:t>
                </a:r>
                <a:r>
                  <a:rPr lang="en-GB" sz="1400">
                    <a:solidFill>
                      <a:srgbClr val="FF0000"/>
                    </a:solidFill>
                  </a:rPr>
                  <a:t>.</a:t>
                </a:r>
                <a:r>
                  <a:rPr lang="en-GB" sz="1400" smtClean="0">
                    <a:solidFill>
                      <a:srgbClr val="FF0000"/>
                    </a:solidFill>
                  </a:rPr>
                  <a:t> 	  </a:t>
                </a:r>
                <a:r>
                  <a:rPr lang="en-GB" sz="1400" smtClean="0">
                    <a:solidFill>
                      <a:srgbClr val="FF0000"/>
                    </a:solidFill>
                    <a:sym typeface="Wingdings"/>
                  </a:rPr>
                  <a:t> limits to </a:t>
                </a:r>
                <a14:m>
                  <m:oMath xmlns:m="http://schemas.openxmlformats.org/officeDocument/2006/math">
                    <m:r>
                      <a:rPr lang="en-US" sz="1400" b="1" i="1" smtClean="0">
                        <a:solidFill>
                          <a:srgbClr val="FF0000"/>
                        </a:solidFill>
                        <a:latin typeface="Cambria Math" charset="0"/>
                        <a:sym typeface="Wingdings"/>
                      </a:rPr>
                      <m:t>&lt;</m:t>
                    </m:r>
                    <m:r>
                      <a:rPr lang="en-US" sz="1400" b="1" i="1" smtClean="0">
                        <a:solidFill>
                          <a:srgbClr val="FF0000"/>
                        </a:solidFill>
                        <a:latin typeface="Cambria Math" charset="0"/>
                        <a:ea typeface="Cambria Math" charset="0"/>
                        <a:cs typeface="Cambria Math" charset="0"/>
                        <a:sym typeface="Wingdings"/>
                      </a:rPr>
                      <m:t>𝝈𝝊</m:t>
                    </m:r>
                    <m:r>
                      <a:rPr lang="en-US" sz="1400" b="1" i="1" smtClean="0">
                        <a:solidFill>
                          <a:srgbClr val="FF0000"/>
                        </a:solidFill>
                        <a:latin typeface="Cambria Math" charset="0"/>
                        <a:ea typeface="Cambria Math" charset="0"/>
                        <a:cs typeface="Cambria Math" charset="0"/>
                        <a:sym typeface="Wingdings"/>
                      </a:rPr>
                      <m:t>&gt;</m:t>
                    </m:r>
                  </m:oMath>
                </a14:m>
                <a:endParaRPr lang="en-GB" sz="1400">
                  <a:solidFill>
                    <a:srgbClr val="FF0000"/>
                  </a:solidFill>
                </a:endParaRPr>
              </a:p>
            </p:txBody>
          </p:sp>
        </mc:Choice>
        <mc:Fallback xmlns="">
          <p:sp>
            <p:nvSpPr>
              <p:cNvPr id="3" name="Rettangolo 2"/>
              <p:cNvSpPr>
                <a:spLocks noRot="1" noChangeAspect="1" noMove="1" noResize="1" noEditPoints="1" noAdjustHandles="1" noChangeArrowheads="1" noChangeShapeType="1" noTextEdit="1"/>
              </p:cNvSpPr>
              <p:nvPr/>
            </p:nvSpPr>
            <p:spPr>
              <a:xfrm>
                <a:off x="2649695" y="4686132"/>
                <a:ext cx="2087406" cy="738664"/>
              </a:xfrm>
              <a:prstGeom prst="rect">
                <a:avLst/>
              </a:prstGeom>
              <a:blipFill rotWithShape="0">
                <a:blip r:embed="rId7"/>
                <a:stretch>
                  <a:fillRect l="-877" t="-1653" r="-292" b="-7438"/>
                </a:stretch>
              </a:blipFill>
            </p:spPr>
            <p:txBody>
              <a:bodyPr/>
              <a:lstStyle/>
              <a:p>
                <a:r>
                  <a:rPr lang="it-IT">
                    <a:noFill/>
                  </a:rPr>
                  <a:t> </a:t>
                </a:r>
              </a:p>
            </p:txBody>
          </p:sp>
        </mc:Fallback>
      </mc:AlternateContent>
      <p:sp>
        <p:nvSpPr>
          <p:cNvPr id="7" name="Segnaposto data 6"/>
          <p:cNvSpPr>
            <a:spLocks noGrp="1"/>
          </p:cNvSpPr>
          <p:nvPr>
            <p:ph type="dt" sz="half" idx="2"/>
          </p:nvPr>
        </p:nvSpPr>
        <p:spPr/>
        <p:txBody>
          <a:bodyPr/>
          <a:lstStyle/>
          <a:p>
            <a:r>
              <a:rPr lang="it-IT" smtClean="0"/>
              <a:t>21/06/2017</a:t>
            </a:r>
            <a:endParaRPr lang="mr-IN"/>
          </a:p>
        </p:txBody>
      </p:sp>
      <mc:AlternateContent xmlns:mc="http://schemas.openxmlformats.org/markup-compatibility/2006" xmlns:a14="http://schemas.microsoft.com/office/drawing/2010/main">
        <mc:Choice Requires="a14">
          <p:sp>
            <p:nvSpPr>
              <p:cNvPr id="10" name="CasellaDiTesto 9"/>
              <p:cNvSpPr txBox="1"/>
              <p:nvPr/>
            </p:nvSpPr>
            <p:spPr>
              <a:xfrm>
                <a:off x="285791" y="1748515"/>
                <a:ext cx="4939237" cy="714170"/>
              </a:xfrm>
              <a:prstGeom prst="rect">
                <a:avLst/>
              </a:prstGeom>
              <a:solidFill>
                <a:schemeClr val="accent2">
                  <a:lumMod val="40000"/>
                  <a:lumOff val="60000"/>
                </a:schemeClr>
              </a:solidFill>
            </p:spPr>
            <p:txBody>
              <a:bodyPr wrap="none" lIns="0" tIns="0" rIns="0" bIns="0" rtlCol="0">
                <a:spAutoFit/>
              </a:bodyPr>
              <a:lstStyle/>
              <a:p>
                <a14:m>
                  <m:oMath xmlns:m="http://schemas.openxmlformats.org/officeDocument/2006/math">
                    <m:f>
                      <m:fPr>
                        <m:ctrlPr>
                          <a:rPr lang="mr-IN" i="1" smtClean="0">
                            <a:solidFill>
                              <a:srgbClr val="7030A0"/>
                            </a:solidFill>
                            <a:latin typeface="Cambria Math" charset="0"/>
                          </a:rPr>
                        </m:ctrlPr>
                      </m:fPr>
                      <m:num>
                        <m:r>
                          <a:rPr lang="en-US" b="1" i="1" smtClean="0">
                            <a:solidFill>
                              <a:srgbClr val="7030A0"/>
                            </a:solidFill>
                            <a:latin typeface="Cambria Math" charset="0"/>
                          </a:rPr>
                          <m:t>𝒅</m:t>
                        </m:r>
                        <m:sSub>
                          <m:sSubPr>
                            <m:ctrlPr>
                              <a:rPr lang="en-US" b="1" i="1" smtClean="0">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𝚽</m:t>
                            </m:r>
                          </m:e>
                          <m:sub>
                            <m:sSub>
                              <m:sSubPr>
                                <m:ctrlPr>
                                  <a:rPr lang="en-US" b="1" i="1" smtClean="0">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𝝂</m:t>
                                </m:r>
                              </m:e>
                              <m:sub>
                                <m:r>
                                  <a:rPr lang="en-US" b="1" i="1" smtClean="0">
                                    <a:solidFill>
                                      <a:srgbClr val="7030A0"/>
                                    </a:solidFill>
                                    <a:latin typeface="Cambria Math" charset="0"/>
                                    <a:ea typeface="Cambria Math" charset="0"/>
                                    <a:cs typeface="Cambria Math" charset="0"/>
                                  </a:rPr>
                                  <m:t>𝝁</m:t>
                                </m:r>
                              </m:sub>
                            </m:sSub>
                            <m:r>
                              <a:rPr lang="en-US" b="1" i="1" smtClean="0">
                                <a:solidFill>
                                  <a:srgbClr val="7030A0"/>
                                </a:solidFill>
                                <a:latin typeface="Cambria Math" charset="0"/>
                              </a:rPr>
                              <m:t>+</m:t>
                            </m:r>
                            <m:sSub>
                              <m:sSubPr>
                                <m:ctrlPr>
                                  <a:rPr lang="en-US" b="1" i="1" smtClean="0">
                                    <a:solidFill>
                                      <a:srgbClr val="7030A0"/>
                                    </a:solidFill>
                                    <a:latin typeface="Cambria Math" charset="0"/>
                                  </a:rPr>
                                </m:ctrlPr>
                              </m:sSubPr>
                              <m:e>
                                <m:acc>
                                  <m:accPr>
                                    <m:chr m:val="̅"/>
                                    <m:ctrlPr>
                                      <a:rPr lang="en-US" b="1" i="1" smtClean="0">
                                        <a:solidFill>
                                          <a:srgbClr val="7030A0"/>
                                        </a:solidFill>
                                        <a:latin typeface="Cambria Math" charset="0"/>
                                      </a:rPr>
                                    </m:ctrlPr>
                                  </m:accPr>
                                  <m:e>
                                    <m:r>
                                      <a:rPr lang="en-US" b="1" i="1" smtClean="0">
                                        <a:solidFill>
                                          <a:srgbClr val="7030A0"/>
                                        </a:solidFill>
                                        <a:latin typeface="Cambria Math" charset="0"/>
                                        <a:ea typeface="Cambria Math" charset="0"/>
                                        <a:cs typeface="Cambria Math" charset="0"/>
                                      </a:rPr>
                                      <m:t>𝝂</m:t>
                                    </m:r>
                                  </m:e>
                                </m:acc>
                              </m:e>
                              <m:sub>
                                <m:r>
                                  <a:rPr lang="en-US" b="1" i="1" smtClean="0">
                                    <a:solidFill>
                                      <a:srgbClr val="7030A0"/>
                                    </a:solidFill>
                                    <a:latin typeface="Cambria Math" charset="0"/>
                                    <a:ea typeface="Cambria Math" charset="0"/>
                                    <a:cs typeface="Cambria Math" charset="0"/>
                                  </a:rPr>
                                  <m:t>𝝁</m:t>
                                </m:r>
                              </m:sub>
                            </m:sSub>
                          </m:sub>
                        </m:sSub>
                      </m:num>
                      <m:den>
                        <m:r>
                          <a:rPr lang="en-US" i="1">
                            <a:solidFill>
                              <a:srgbClr val="7030A0"/>
                            </a:solidFill>
                            <a:latin typeface="Cambria Math" charset="0"/>
                          </a:rPr>
                          <m:t>𝒅</m:t>
                        </m:r>
                        <m:sSub>
                          <m:sSubPr>
                            <m:ctrlPr>
                              <a:rPr lang="en-US" i="1">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𝑬</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den>
                    </m:f>
                    <m:r>
                      <a:rPr lang="en-US" b="1" i="1" smtClean="0">
                        <a:solidFill>
                          <a:srgbClr val="7030A0"/>
                        </a:solidFill>
                        <a:latin typeface="Cambria Math" charset="0"/>
                      </a:rPr>
                      <m:t>=</m:t>
                    </m:r>
                    <m:f>
                      <m:fPr>
                        <m:ctrlPr>
                          <a:rPr lang="mr-IN" b="1" i="1" smtClean="0">
                            <a:solidFill>
                              <a:srgbClr val="7030A0"/>
                            </a:solidFill>
                            <a:latin typeface="Cambria Math" charset="0"/>
                          </a:rPr>
                        </m:ctrlPr>
                      </m:fPr>
                      <m:num>
                        <m:r>
                          <a:rPr lang="mr-IN" i="1">
                            <a:solidFill>
                              <a:srgbClr val="7030A0"/>
                            </a:solidFill>
                            <a:latin typeface="Cambria Math" charset="0"/>
                            <a:ea typeface="Cambria Math" charset="0"/>
                            <a:cs typeface="Cambria Math" charset="0"/>
                          </a:rPr>
                          <m:t>&lt;</m:t>
                        </m:r>
                        <m:r>
                          <a:rPr lang="mr-IN" b="1" i="1" smtClean="0">
                            <a:solidFill>
                              <a:srgbClr val="7030A0"/>
                            </a:solidFill>
                            <a:latin typeface="Cambria Math" charset="0"/>
                            <a:ea typeface="Cambria Math" charset="0"/>
                            <a:cs typeface="Cambria Math" charset="0"/>
                          </a:rPr>
                          <m:t>𝝈𝝂</m:t>
                        </m:r>
                        <m:r>
                          <a:rPr lang="mr-IN" b="1" i="1" smtClean="0">
                            <a:solidFill>
                              <a:srgbClr val="7030A0"/>
                            </a:solidFill>
                            <a:latin typeface="Cambria Math" charset="0"/>
                            <a:ea typeface="Cambria Math" charset="0"/>
                            <a:cs typeface="Cambria Math" charset="0"/>
                          </a:rPr>
                          <m:t>&gt;</m:t>
                        </m:r>
                      </m:num>
                      <m:den>
                        <m:r>
                          <a:rPr lang="en-US" b="1" i="1" smtClean="0">
                            <a:solidFill>
                              <a:srgbClr val="7030A0"/>
                            </a:solidFill>
                            <a:latin typeface="Cambria Math" charset="0"/>
                          </a:rPr>
                          <m:t>𝟖</m:t>
                        </m:r>
                        <m:r>
                          <a:rPr lang="en-US" b="1" i="1" smtClean="0">
                            <a:solidFill>
                              <a:srgbClr val="7030A0"/>
                            </a:solidFill>
                            <a:latin typeface="Cambria Math" charset="0"/>
                            <a:ea typeface="Cambria Math" charset="0"/>
                            <a:cs typeface="Cambria Math" charset="0"/>
                          </a:rPr>
                          <m:t>𝝅</m:t>
                        </m:r>
                        <m:sSubSup>
                          <m:sSubSupPr>
                            <m:ctrlPr>
                              <a:rPr lang="en-US" b="1" i="1" smtClean="0">
                                <a:solidFill>
                                  <a:srgbClr val="7030A0"/>
                                </a:solidFill>
                                <a:latin typeface="Cambria Math" charset="0"/>
                                <a:ea typeface="Cambria Math" charset="0"/>
                                <a:cs typeface="Cambria Math" charset="0"/>
                              </a:rPr>
                            </m:ctrlPr>
                          </m:sSubSupPr>
                          <m:e>
                            <m:r>
                              <a:rPr lang="en-US" b="1" i="1" smtClean="0">
                                <a:solidFill>
                                  <a:srgbClr val="7030A0"/>
                                </a:solidFill>
                                <a:latin typeface="Cambria Math" charset="0"/>
                                <a:ea typeface="Cambria Math" charset="0"/>
                                <a:cs typeface="Cambria Math" charset="0"/>
                              </a:rPr>
                              <m:t>𝑴</m:t>
                            </m:r>
                          </m:e>
                          <m:sub>
                            <m:r>
                              <a:rPr lang="en-US" b="1" i="1" smtClean="0">
                                <a:solidFill>
                                  <a:srgbClr val="7030A0"/>
                                </a:solidFill>
                                <a:latin typeface="Cambria Math" charset="0"/>
                                <a:ea typeface="Cambria Math" charset="0"/>
                                <a:cs typeface="Cambria Math" charset="0"/>
                              </a:rPr>
                              <m:t>𝑾𝑰𝑴𝑷</m:t>
                            </m:r>
                          </m:sub>
                          <m:sup>
                            <m:r>
                              <a:rPr lang="en-US" b="1" i="1" smtClean="0">
                                <a:solidFill>
                                  <a:srgbClr val="7030A0"/>
                                </a:solidFill>
                                <a:latin typeface="Cambria Math" charset="0"/>
                                <a:ea typeface="Cambria Math" charset="0"/>
                                <a:cs typeface="Cambria Math" charset="0"/>
                              </a:rPr>
                              <m:t>𝟐</m:t>
                            </m:r>
                          </m:sup>
                        </m:sSubSup>
                      </m:den>
                    </m:f>
                  </m:oMath>
                </a14:m>
                <a:r>
                  <a:rPr lang="mr-IN">
                    <a:solidFill>
                      <a:srgbClr val="7030A0"/>
                    </a:solidFill>
                  </a:rPr>
                  <a:t> </a:t>
                </a:r>
                <a14:m>
                  <m:oMath xmlns:m="http://schemas.openxmlformats.org/officeDocument/2006/math">
                    <m:r>
                      <a:rPr lang="mr-IN" i="1" smtClean="0">
                        <a:solidFill>
                          <a:srgbClr val="7030A0"/>
                        </a:solidFill>
                        <a:latin typeface="Cambria Math" charset="0"/>
                        <a:ea typeface="Cambria Math" charset="0"/>
                        <a:cs typeface="Cambria Math" charset="0"/>
                      </a:rPr>
                      <m:t>∙</m:t>
                    </m:r>
                    <m:f>
                      <m:fPr>
                        <m:ctrlPr>
                          <a:rPr lang="mr-IN" i="1">
                            <a:solidFill>
                              <a:srgbClr val="7030A0"/>
                            </a:solidFill>
                            <a:latin typeface="Cambria Math" charset="0"/>
                          </a:rPr>
                        </m:ctrlPr>
                      </m:fPr>
                      <m:num>
                        <m:r>
                          <a:rPr lang="en-US" i="1">
                            <a:solidFill>
                              <a:srgbClr val="7030A0"/>
                            </a:solidFill>
                            <a:latin typeface="Cambria Math" charset="0"/>
                          </a:rPr>
                          <m:t>𝒅</m:t>
                        </m:r>
                        <m:sSub>
                          <m:sSubPr>
                            <m:ctrlPr>
                              <a:rPr lang="en-US" i="1">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𝑵</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num>
                      <m:den>
                        <m:r>
                          <a:rPr lang="en-US" i="1">
                            <a:solidFill>
                              <a:srgbClr val="7030A0"/>
                            </a:solidFill>
                            <a:latin typeface="Cambria Math" charset="0"/>
                          </a:rPr>
                          <m:t>𝒅</m:t>
                        </m:r>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𝑬</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den>
                    </m:f>
                    <m:r>
                      <a:rPr lang="en-US" i="1" smtClean="0">
                        <a:solidFill>
                          <a:srgbClr val="7030A0"/>
                        </a:solidFill>
                        <a:latin typeface="Cambria Math" charset="0"/>
                        <a:ea typeface="Cambria Math" charset="0"/>
                        <a:cs typeface="Cambria Math" charset="0"/>
                      </a:rPr>
                      <m:t>∙</m:t>
                    </m:r>
                    <m:sSub>
                      <m:sSubPr>
                        <m:ctrlPr>
                          <a:rPr lang="en-US"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𝑱</m:t>
                        </m:r>
                      </m:e>
                      <m:sub>
                        <m:r>
                          <a:rPr lang="en-US" b="1" i="1" smtClean="0">
                            <a:solidFill>
                              <a:srgbClr val="7030A0"/>
                            </a:solidFill>
                            <a:latin typeface="Cambria Math" charset="0"/>
                            <a:ea typeface="Cambria Math" charset="0"/>
                            <a:cs typeface="Cambria Math" charset="0"/>
                          </a:rPr>
                          <m:t>𝒊𝒏𝒕</m:t>
                        </m:r>
                      </m:sub>
                    </m:sSub>
                    <m:r>
                      <a:rPr lang="en-US" b="1" i="1" smtClean="0">
                        <a:solidFill>
                          <a:srgbClr val="7030A0"/>
                        </a:solidFill>
                        <a:latin typeface="Cambria Math" charset="0"/>
                        <a:ea typeface="Cambria Math" charset="0"/>
                        <a:cs typeface="Cambria Math" charset="0"/>
                      </a:rPr>
                      <m:t>(</m:t>
                    </m:r>
                    <m:r>
                      <a:rPr lang="en-US" b="1" i="1" smtClean="0">
                        <a:solidFill>
                          <a:srgbClr val="7030A0"/>
                        </a:solidFill>
                        <a:latin typeface="Cambria Math" charset="0"/>
                        <a:ea typeface="Cambria Math" charset="0"/>
                        <a:cs typeface="Cambria Math" charset="0"/>
                      </a:rPr>
                      <m:t>𝚫𝛀</m:t>
                    </m:r>
                    <m:r>
                      <a:rPr lang="en-US" b="1" i="1" smtClean="0">
                        <a:solidFill>
                          <a:srgbClr val="7030A0"/>
                        </a:solidFill>
                        <a:latin typeface="Cambria Math" charset="0"/>
                        <a:ea typeface="Cambria Math" charset="0"/>
                        <a:cs typeface="Cambria Math" charset="0"/>
                      </a:rPr>
                      <m:t>)</m:t>
                    </m:r>
                  </m:oMath>
                </a14:m>
                <a:endParaRPr lang="en-GB">
                  <a:solidFill>
                    <a:srgbClr val="7030A0"/>
                  </a:solidFill>
                </a:endParaRPr>
              </a:p>
            </p:txBody>
          </p:sp>
        </mc:Choice>
        <mc:Fallback xmlns="">
          <p:sp>
            <p:nvSpPr>
              <p:cNvPr id="10" name="CasellaDiTesto 9"/>
              <p:cNvSpPr txBox="1">
                <a:spLocks noRot="1" noChangeAspect="1" noMove="1" noResize="1" noEditPoints="1" noAdjustHandles="1" noChangeArrowheads="1" noChangeShapeType="1" noTextEdit="1"/>
              </p:cNvSpPr>
              <p:nvPr/>
            </p:nvSpPr>
            <p:spPr>
              <a:xfrm>
                <a:off x="285791" y="1748515"/>
                <a:ext cx="4939237" cy="714170"/>
              </a:xfrm>
              <a:prstGeom prst="rect">
                <a:avLst/>
              </a:prstGeom>
              <a:blipFill rotWithShape="0">
                <a:blip r:embed="rId8"/>
                <a:stretch>
                  <a:fillRect l="-123"/>
                </a:stretch>
              </a:blipFill>
            </p:spPr>
            <p:txBody>
              <a:bodyPr/>
              <a:lstStyle/>
              <a:p>
                <a:r>
                  <a:rPr lang="en-GB">
                    <a:noFill/>
                  </a:rPr>
                  <a:t> </a:t>
                </a:r>
              </a:p>
            </p:txBody>
          </p:sp>
        </mc:Fallback>
      </mc:AlternateContent>
      <p:cxnSp>
        <p:nvCxnSpPr>
          <p:cNvPr id="21" name="Connettore 1 20"/>
          <p:cNvCxnSpPr>
            <a:cxnSpLocks noChangeAspect="1"/>
          </p:cNvCxnSpPr>
          <p:nvPr/>
        </p:nvCxnSpPr>
        <p:spPr bwMode="auto">
          <a:xfrm flipV="1">
            <a:off x="1416537" y="1935564"/>
            <a:ext cx="4933211" cy="1433514"/>
          </a:xfrm>
          <a:prstGeom prst="line">
            <a:avLst/>
          </a:prstGeom>
          <a:solidFill>
            <a:schemeClr val="accent1"/>
          </a:solidFill>
          <a:ln w="9525" cap="flat" cmpd="sng" algn="ctr">
            <a:solidFill>
              <a:srgbClr val="7030A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09351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255"/>
            <a:ext cx="9144000" cy="475071"/>
          </a:xfrm>
          <a:noFill/>
        </p:spPr>
        <p:txBody>
          <a:bodyPr>
            <a:normAutofit fontScale="90000"/>
          </a:bodyPr>
          <a:lstStyle/>
          <a:p>
            <a:r>
              <a:rPr lang="en-US" sz="3000" smtClean="0">
                <a:latin typeface="Arial" charset="0"/>
                <a:ea typeface="ＭＳ Ｐゴシック" charset="0"/>
                <a:cs typeface="ＭＳ Ｐゴシック" charset="0"/>
              </a:rPr>
              <a:t>Indirect search for Dark Matter in the Galactic Centre</a:t>
            </a:r>
            <a:endParaRPr lang="it-IT" sz="3000"/>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21</a:t>
            </a:fld>
            <a:endParaRPr lang="it-IT"/>
          </a:p>
        </p:txBody>
      </p:sp>
      <p:pic>
        <p:nvPicPr>
          <p:cNvPr id="3" name="Immagine 2"/>
          <p:cNvPicPr>
            <a:picLocks noChangeAspect="1"/>
          </p:cNvPicPr>
          <p:nvPr/>
        </p:nvPicPr>
        <p:blipFill>
          <a:blip r:embed="rId3"/>
          <a:stretch>
            <a:fillRect/>
          </a:stretch>
        </p:blipFill>
        <p:spPr>
          <a:xfrm>
            <a:off x="51491" y="2300523"/>
            <a:ext cx="4897062" cy="3420170"/>
          </a:xfrm>
          <a:prstGeom prst="rect">
            <a:avLst/>
          </a:prstGeom>
        </p:spPr>
      </p:pic>
      <p:pic>
        <p:nvPicPr>
          <p:cNvPr id="7" name="Immagine 6"/>
          <p:cNvPicPr>
            <a:picLocks noChangeAspect="1"/>
          </p:cNvPicPr>
          <p:nvPr/>
        </p:nvPicPr>
        <p:blipFill>
          <a:blip r:embed="rId4"/>
          <a:stretch>
            <a:fillRect/>
          </a:stretch>
        </p:blipFill>
        <p:spPr>
          <a:xfrm>
            <a:off x="5188353" y="3514976"/>
            <a:ext cx="3851999" cy="2669102"/>
          </a:xfrm>
          <a:prstGeom prst="rect">
            <a:avLst/>
          </a:prstGeom>
          <a:solidFill>
            <a:schemeClr val="tx1"/>
          </a:solidFill>
        </p:spPr>
      </p:pic>
      <p:pic>
        <p:nvPicPr>
          <p:cNvPr id="10" name="Immagine 9"/>
          <p:cNvPicPr>
            <a:picLocks noChangeAspect="1"/>
          </p:cNvPicPr>
          <p:nvPr/>
        </p:nvPicPr>
        <p:blipFill>
          <a:blip r:embed="rId5"/>
          <a:stretch>
            <a:fillRect/>
          </a:stretch>
        </p:blipFill>
        <p:spPr>
          <a:xfrm>
            <a:off x="5188353" y="490326"/>
            <a:ext cx="3851999" cy="2669102"/>
          </a:xfrm>
          <a:prstGeom prst="rect">
            <a:avLst/>
          </a:prstGeom>
          <a:solidFill>
            <a:schemeClr val="tx1"/>
          </a:solidFill>
        </p:spPr>
      </p:pic>
      <p:sp>
        <p:nvSpPr>
          <p:cNvPr id="16" name="CasellaDiTesto 15"/>
          <p:cNvSpPr txBox="1"/>
          <p:nvPr/>
        </p:nvSpPr>
        <p:spPr>
          <a:xfrm>
            <a:off x="5450115" y="6109500"/>
            <a:ext cx="3334286" cy="523220"/>
          </a:xfrm>
          <a:prstGeom prst="rect">
            <a:avLst/>
          </a:prstGeom>
        </p:spPr>
        <p:txBody>
          <a:bodyPr wrap="square">
            <a:spAutoFit/>
          </a:bodyPr>
          <a:lstStyle>
            <a:defPPr>
              <a:defRPr lang="it-IT"/>
            </a:defPPr>
            <a:lvl1pPr>
              <a:defRPr sz="800">
                <a:latin typeface="Gulliver" charset="0"/>
              </a:defRPr>
            </a:lvl1pPr>
          </a:lstStyle>
          <a:p>
            <a:r>
              <a:rPr lang="en-GB" sz="1400" b="0" smtClean="0">
                <a:solidFill>
                  <a:srgbClr val="7030A0"/>
                </a:solidFill>
              </a:rPr>
              <a:t>90% C.L. upper limits on the neutrino flux from WIMP annihilations in the Milky Way.</a:t>
            </a:r>
            <a:endParaRPr lang="en-GB" sz="1400" b="0" baseline="-25000" smtClean="0">
              <a:solidFill>
                <a:srgbClr val="7030A0"/>
              </a:solidFill>
            </a:endParaRPr>
          </a:p>
        </p:txBody>
      </p:sp>
      <p:sp>
        <p:nvSpPr>
          <p:cNvPr id="17" name="CasellaDiTesto 16"/>
          <p:cNvSpPr txBox="1"/>
          <p:nvPr/>
        </p:nvSpPr>
        <p:spPr>
          <a:xfrm>
            <a:off x="159336" y="5671901"/>
            <a:ext cx="4701816" cy="738664"/>
          </a:xfrm>
          <a:prstGeom prst="rect">
            <a:avLst/>
          </a:prstGeom>
        </p:spPr>
        <p:txBody>
          <a:bodyPr wrap="square">
            <a:spAutoFit/>
          </a:bodyPr>
          <a:lstStyle>
            <a:defPPr>
              <a:defRPr lang="it-IT"/>
            </a:defPPr>
            <a:lvl1pPr>
              <a:defRPr sz="1400" b="0">
                <a:latin typeface="Gulliver" charset="0"/>
              </a:defRPr>
            </a:lvl1pPr>
          </a:lstStyle>
          <a:p>
            <a:r>
              <a:rPr lang="en-GB">
                <a:solidFill>
                  <a:srgbClr val="7030A0"/>
                </a:solidFill>
              </a:rPr>
              <a:t>90% C.L. limits on the thermally averaged annihilation cross-section, ⟨</a:t>
            </a:r>
            <a:r>
              <a:rPr lang="en-GB" err="1">
                <a:solidFill>
                  <a:srgbClr val="7030A0"/>
                </a:solidFill>
              </a:rPr>
              <a:t>σ</a:t>
            </a:r>
            <a:r>
              <a:rPr lang="en-GB">
                <a:solidFill>
                  <a:srgbClr val="7030A0"/>
                </a:solidFill>
              </a:rPr>
              <a:t> v⟩, as a function of </a:t>
            </a:r>
            <a:r>
              <a:rPr lang="en-GB" smtClean="0">
                <a:solidFill>
                  <a:srgbClr val="7030A0"/>
                </a:solidFill>
              </a:rPr>
              <a:t>M</a:t>
            </a:r>
            <a:r>
              <a:rPr lang="en-GB" baseline="-25000" smtClean="0">
                <a:solidFill>
                  <a:srgbClr val="7030A0"/>
                </a:solidFill>
              </a:rPr>
              <a:t>WIMP</a:t>
            </a:r>
            <a:r>
              <a:rPr lang="en-GB" smtClean="0">
                <a:solidFill>
                  <a:srgbClr val="7030A0"/>
                </a:solidFill>
              </a:rPr>
              <a:t>. </a:t>
            </a:r>
            <a:r>
              <a:rPr lang="en-GB">
                <a:solidFill>
                  <a:srgbClr val="7030A0"/>
                </a:solidFill>
              </a:rPr>
              <a:t>The results from </a:t>
            </a:r>
            <a:r>
              <a:rPr lang="en-GB" err="1">
                <a:solidFill>
                  <a:srgbClr val="7030A0"/>
                </a:solidFill>
              </a:rPr>
              <a:t>IceCube</a:t>
            </a:r>
            <a:r>
              <a:rPr lang="en-GB">
                <a:solidFill>
                  <a:srgbClr val="7030A0"/>
                </a:solidFill>
              </a:rPr>
              <a:t> and ANTARES were obtained with the NFW profile. </a:t>
            </a:r>
          </a:p>
        </p:txBody>
      </p:sp>
      <p:sp>
        <p:nvSpPr>
          <p:cNvPr id="18" name="CasellaDiTesto 17"/>
          <p:cNvSpPr txBox="1"/>
          <p:nvPr/>
        </p:nvSpPr>
        <p:spPr>
          <a:xfrm>
            <a:off x="4953000" y="3061262"/>
            <a:ext cx="4340225" cy="523220"/>
          </a:xfrm>
          <a:prstGeom prst="rect">
            <a:avLst/>
          </a:prstGeom>
        </p:spPr>
        <p:txBody>
          <a:bodyPr wrap="square">
            <a:spAutoFit/>
          </a:bodyPr>
          <a:lstStyle>
            <a:defPPr>
              <a:defRPr lang="it-IT"/>
            </a:defPPr>
            <a:lvl1pPr>
              <a:defRPr sz="1400" b="0">
                <a:latin typeface="Gulliver" charset="0"/>
              </a:defRPr>
            </a:lvl1pPr>
          </a:lstStyle>
          <a:p>
            <a:r>
              <a:rPr lang="en-GB">
                <a:solidFill>
                  <a:srgbClr val="7030A0"/>
                </a:solidFill>
              </a:rPr>
              <a:t>90% C.L. limits on the thermally averaged annihilation </a:t>
            </a:r>
            <a:r>
              <a:rPr lang="en-GB" smtClean="0">
                <a:solidFill>
                  <a:srgbClr val="7030A0"/>
                </a:solidFill>
              </a:rPr>
              <a:t>cross-section </a:t>
            </a:r>
            <a:r>
              <a:rPr lang="en-GB">
                <a:solidFill>
                  <a:srgbClr val="7030A0"/>
                </a:solidFill>
              </a:rPr>
              <a:t>⟨</a:t>
            </a:r>
            <a:r>
              <a:rPr lang="en-GB" err="1">
                <a:solidFill>
                  <a:srgbClr val="7030A0"/>
                </a:solidFill>
              </a:rPr>
              <a:t>σv</a:t>
            </a:r>
            <a:r>
              <a:rPr lang="en-GB" smtClean="0">
                <a:solidFill>
                  <a:srgbClr val="7030A0"/>
                </a:solidFill>
              </a:rPr>
              <a:t>⟩ </a:t>
            </a:r>
            <a:r>
              <a:rPr lang="en-GB">
                <a:solidFill>
                  <a:srgbClr val="7030A0"/>
                </a:solidFill>
              </a:rPr>
              <a:t>from WIMP </a:t>
            </a:r>
            <a:r>
              <a:rPr lang="en-GB" err="1" smtClean="0">
                <a:solidFill>
                  <a:srgbClr val="7030A0"/>
                </a:solidFill>
              </a:rPr>
              <a:t>annihil</a:t>
            </a:r>
            <a:r>
              <a:rPr lang="en-GB" smtClean="0">
                <a:solidFill>
                  <a:srgbClr val="7030A0"/>
                </a:solidFill>
              </a:rPr>
              <a:t>. </a:t>
            </a:r>
            <a:r>
              <a:rPr lang="en-GB">
                <a:solidFill>
                  <a:srgbClr val="7030A0"/>
                </a:solidFill>
              </a:rPr>
              <a:t>in the Milky </a:t>
            </a:r>
            <a:r>
              <a:rPr lang="en-GB" smtClean="0">
                <a:solidFill>
                  <a:srgbClr val="7030A0"/>
                </a:solidFill>
              </a:rPr>
              <a:t>Way</a:t>
            </a:r>
            <a:endParaRPr lang="en-GB">
              <a:solidFill>
                <a:srgbClr val="7030A0"/>
              </a:solidFill>
            </a:endParaRPr>
          </a:p>
        </p:txBody>
      </p:sp>
      <p:sp>
        <p:nvSpPr>
          <p:cNvPr id="19" name="CasellaDiTesto 18"/>
          <p:cNvSpPr txBox="1"/>
          <p:nvPr/>
        </p:nvSpPr>
        <p:spPr>
          <a:xfrm>
            <a:off x="161557" y="558408"/>
            <a:ext cx="4918443" cy="338554"/>
          </a:xfrm>
          <a:prstGeom prst="rect">
            <a:avLst/>
          </a:prstGeom>
          <a:solidFill>
            <a:srgbClr val="C00000"/>
          </a:solidFill>
        </p:spPr>
        <p:txBody>
          <a:bodyPr wrap="square" rtlCol="0">
            <a:spAutoFit/>
          </a:bodyPr>
          <a:lstStyle/>
          <a:p>
            <a:r>
              <a:rPr lang="en-GB" sz="1600" smtClean="0">
                <a:solidFill>
                  <a:srgbClr val="FFFF00"/>
                </a:solidFill>
              </a:rPr>
              <a:t>No excess found over the expected background</a:t>
            </a:r>
            <a:endParaRPr lang="en-GB" sz="1600">
              <a:solidFill>
                <a:srgbClr val="FFFF00"/>
              </a:solidFill>
            </a:endParaRPr>
          </a:p>
        </p:txBody>
      </p:sp>
      <p:sp>
        <p:nvSpPr>
          <p:cNvPr id="21" name="Rettangolo 20"/>
          <p:cNvSpPr/>
          <p:nvPr/>
        </p:nvSpPr>
        <p:spPr>
          <a:xfrm>
            <a:off x="6051953" y="5531394"/>
            <a:ext cx="2514600" cy="276999"/>
          </a:xfrm>
          <a:prstGeom prst="rect">
            <a:avLst/>
          </a:prstGeom>
        </p:spPr>
        <p:txBody>
          <a:bodyPr wrap="square">
            <a:spAutoFit/>
          </a:bodyPr>
          <a:lstStyle/>
          <a:p>
            <a:r>
              <a:rPr lang="en-GB" sz="1200" b="0" smtClean="0">
                <a:solidFill>
                  <a:srgbClr val="FF0000"/>
                </a:solidFill>
              </a:rPr>
              <a:t>DM density profile from NFW</a:t>
            </a:r>
            <a:endParaRPr lang="en-GB" sz="1200" b="0">
              <a:solidFill>
                <a:srgbClr val="FF0000"/>
              </a:solidFill>
            </a:endParaRPr>
          </a:p>
        </p:txBody>
      </p:sp>
      <p:sp>
        <p:nvSpPr>
          <p:cNvPr id="22" name="Rettangolo 21"/>
          <p:cNvSpPr/>
          <p:nvPr/>
        </p:nvSpPr>
        <p:spPr>
          <a:xfrm>
            <a:off x="6051953" y="2469095"/>
            <a:ext cx="2514600" cy="276999"/>
          </a:xfrm>
          <a:prstGeom prst="rect">
            <a:avLst/>
          </a:prstGeom>
        </p:spPr>
        <p:txBody>
          <a:bodyPr wrap="square">
            <a:spAutoFit/>
          </a:bodyPr>
          <a:lstStyle/>
          <a:p>
            <a:r>
              <a:rPr lang="en-GB" sz="1200" b="0" smtClean="0">
                <a:solidFill>
                  <a:srgbClr val="FF0000"/>
                </a:solidFill>
              </a:rPr>
              <a:t>DM density profile from NFW</a:t>
            </a:r>
            <a:endParaRPr lang="en-GB" sz="1200" b="0">
              <a:solidFill>
                <a:srgbClr val="FF0000"/>
              </a:solidFill>
            </a:endParaRPr>
          </a:p>
        </p:txBody>
      </p:sp>
      <p:sp>
        <p:nvSpPr>
          <p:cNvPr id="23" name="CasellaDiTesto 22"/>
          <p:cNvSpPr txBox="1"/>
          <p:nvPr/>
        </p:nvSpPr>
        <p:spPr>
          <a:xfrm>
            <a:off x="159336" y="1007268"/>
            <a:ext cx="1451038" cy="400110"/>
          </a:xfrm>
          <a:prstGeom prst="rect">
            <a:avLst/>
          </a:prstGeom>
          <a:noFill/>
        </p:spPr>
        <p:txBody>
          <a:bodyPr wrap="none" rtlCol="0">
            <a:spAutoFit/>
          </a:bodyPr>
          <a:lstStyle/>
          <a:p>
            <a:r>
              <a:rPr lang="en-GB" sz="2000" b="0" smtClean="0">
                <a:solidFill>
                  <a:srgbClr val="FF0000"/>
                </a:solidFill>
              </a:rPr>
              <a:t>➟ limits to </a:t>
            </a:r>
            <a:endParaRPr lang="en-GB" sz="2000" b="0">
              <a:solidFill>
                <a:srgbClr val="FF0000"/>
              </a:solidFill>
            </a:endParaRPr>
          </a:p>
        </p:txBody>
      </p:sp>
      <p:sp>
        <p:nvSpPr>
          <p:cNvPr id="6" name="Segnaposto data 5"/>
          <p:cNvSpPr>
            <a:spLocks noGrp="1"/>
          </p:cNvSpPr>
          <p:nvPr>
            <p:ph type="dt" sz="half" idx="2"/>
          </p:nvPr>
        </p:nvSpPr>
        <p:spPr/>
        <p:txBody>
          <a:bodyPr/>
          <a:lstStyle/>
          <a:p>
            <a:r>
              <a:rPr lang="it-IT" smtClean="0"/>
              <a:t>21/06/2017</a:t>
            </a:r>
            <a:endParaRPr lang="mr-IN"/>
          </a:p>
        </p:txBody>
      </p:sp>
      <mc:AlternateContent xmlns:mc="http://schemas.openxmlformats.org/markup-compatibility/2006" xmlns:a14="http://schemas.microsoft.com/office/drawing/2010/main">
        <mc:Choice Requires="a14">
          <p:sp>
            <p:nvSpPr>
              <p:cNvPr id="25" name="CasellaDiTesto 24"/>
              <p:cNvSpPr txBox="1"/>
              <p:nvPr/>
            </p:nvSpPr>
            <p:spPr>
              <a:xfrm>
                <a:off x="151321" y="1452681"/>
                <a:ext cx="4939237" cy="714170"/>
              </a:xfrm>
              <a:prstGeom prst="rect">
                <a:avLst/>
              </a:prstGeom>
              <a:solidFill>
                <a:schemeClr val="accent2">
                  <a:lumMod val="40000"/>
                  <a:lumOff val="60000"/>
                </a:schemeClr>
              </a:solidFill>
            </p:spPr>
            <p:txBody>
              <a:bodyPr wrap="none" lIns="0" tIns="0" rIns="0" bIns="0" rtlCol="0">
                <a:spAutoFit/>
              </a:bodyPr>
              <a:lstStyle/>
              <a:p>
                <a14:m>
                  <m:oMath xmlns:m="http://schemas.openxmlformats.org/officeDocument/2006/math">
                    <m:f>
                      <m:fPr>
                        <m:ctrlPr>
                          <a:rPr lang="mr-IN" i="1" smtClean="0">
                            <a:solidFill>
                              <a:srgbClr val="7030A0"/>
                            </a:solidFill>
                            <a:latin typeface="Cambria Math" charset="0"/>
                          </a:rPr>
                        </m:ctrlPr>
                      </m:fPr>
                      <m:num>
                        <m:r>
                          <a:rPr lang="en-US" b="1" i="1" smtClean="0">
                            <a:solidFill>
                              <a:srgbClr val="7030A0"/>
                            </a:solidFill>
                            <a:latin typeface="Cambria Math" charset="0"/>
                          </a:rPr>
                          <m:t>𝒅</m:t>
                        </m:r>
                        <m:sSub>
                          <m:sSubPr>
                            <m:ctrlPr>
                              <a:rPr lang="en-US" b="1" i="1" smtClean="0">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𝚽</m:t>
                            </m:r>
                          </m:e>
                          <m:sub>
                            <m:sSub>
                              <m:sSubPr>
                                <m:ctrlPr>
                                  <a:rPr lang="en-US" b="1" i="1" smtClean="0">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𝝂</m:t>
                                </m:r>
                              </m:e>
                              <m:sub>
                                <m:r>
                                  <a:rPr lang="en-US" b="1" i="1" smtClean="0">
                                    <a:solidFill>
                                      <a:srgbClr val="7030A0"/>
                                    </a:solidFill>
                                    <a:latin typeface="Cambria Math" charset="0"/>
                                    <a:ea typeface="Cambria Math" charset="0"/>
                                    <a:cs typeface="Cambria Math" charset="0"/>
                                  </a:rPr>
                                  <m:t>𝝁</m:t>
                                </m:r>
                              </m:sub>
                            </m:sSub>
                            <m:r>
                              <a:rPr lang="en-US" b="1" i="1" smtClean="0">
                                <a:solidFill>
                                  <a:srgbClr val="7030A0"/>
                                </a:solidFill>
                                <a:latin typeface="Cambria Math" charset="0"/>
                              </a:rPr>
                              <m:t>+</m:t>
                            </m:r>
                            <m:sSub>
                              <m:sSubPr>
                                <m:ctrlPr>
                                  <a:rPr lang="en-US" b="1" i="1" smtClean="0">
                                    <a:solidFill>
                                      <a:srgbClr val="7030A0"/>
                                    </a:solidFill>
                                    <a:latin typeface="Cambria Math" charset="0"/>
                                  </a:rPr>
                                </m:ctrlPr>
                              </m:sSubPr>
                              <m:e>
                                <m:acc>
                                  <m:accPr>
                                    <m:chr m:val="̅"/>
                                    <m:ctrlPr>
                                      <a:rPr lang="en-US" b="1" i="1" smtClean="0">
                                        <a:solidFill>
                                          <a:srgbClr val="7030A0"/>
                                        </a:solidFill>
                                        <a:latin typeface="Cambria Math" charset="0"/>
                                      </a:rPr>
                                    </m:ctrlPr>
                                  </m:accPr>
                                  <m:e>
                                    <m:r>
                                      <a:rPr lang="en-US" b="1" i="1" smtClean="0">
                                        <a:solidFill>
                                          <a:srgbClr val="7030A0"/>
                                        </a:solidFill>
                                        <a:latin typeface="Cambria Math" charset="0"/>
                                        <a:ea typeface="Cambria Math" charset="0"/>
                                        <a:cs typeface="Cambria Math" charset="0"/>
                                      </a:rPr>
                                      <m:t>𝝂</m:t>
                                    </m:r>
                                  </m:e>
                                </m:acc>
                              </m:e>
                              <m:sub>
                                <m:r>
                                  <a:rPr lang="en-US" b="1" i="1" smtClean="0">
                                    <a:solidFill>
                                      <a:srgbClr val="7030A0"/>
                                    </a:solidFill>
                                    <a:latin typeface="Cambria Math" charset="0"/>
                                    <a:ea typeface="Cambria Math" charset="0"/>
                                    <a:cs typeface="Cambria Math" charset="0"/>
                                  </a:rPr>
                                  <m:t>𝝁</m:t>
                                </m:r>
                              </m:sub>
                            </m:sSub>
                          </m:sub>
                        </m:sSub>
                      </m:num>
                      <m:den>
                        <m:r>
                          <a:rPr lang="en-US" i="1">
                            <a:solidFill>
                              <a:srgbClr val="7030A0"/>
                            </a:solidFill>
                            <a:latin typeface="Cambria Math" charset="0"/>
                          </a:rPr>
                          <m:t>𝒅</m:t>
                        </m:r>
                        <m:sSub>
                          <m:sSubPr>
                            <m:ctrlPr>
                              <a:rPr lang="en-US" i="1">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𝑬</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den>
                    </m:f>
                    <m:r>
                      <a:rPr lang="en-US" b="1" i="1" smtClean="0">
                        <a:solidFill>
                          <a:srgbClr val="7030A0"/>
                        </a:solidFill>
                        <a:latin typeface="Cambria Math" charset="0"/>
                      </a:rPr>
                      <m:t>=</m:t>
                    </m:r>
                    <m:f>
                      <m:fPr>
                        <m:ctrlPr>
                          <a:rPr lang="mr-IN" b="1" i="1" smtClean="0">
                            <a:solidFill>
                              <a:srgbClr val="7030A0"/>
                            </a:solidFill>
                            <a:latin typeface="Cambria Math" charset="0"/>
                          </a:rPr>
                        </m:ctrlPr>
                      </m:fPr>
                      <m:num>
                        <m:r>
                          <a:rPr lang="mr-IN" i="1">
                            <a:solidFill>
                              <a:srgbClr val="7030A0"/>
                            </a:solidFill>
                            <a:latin typeface="Cambria Math" charset="0"/>
                            <a:ea typeface="Cambria Math" charset="0"/>
                            <a:cs typeface="Cambria Math" charset="0"/>
                          </a:rPr>
                          <m:t>&lt;</m:t>
                        </m:r>
                        <m:r>
                          <a:rPr lang="mr-IN" b="1" i="1" smtClean="0">
                            <a:solidFill>
                              <a:srgbClr val="7030A0"/>
                            </a:solidFill>
                            <a:latin typeface="Cambria Math" charset="0"/>
                            <a:ea typeface="Cambria Math" charset="0"/>
                            <a:cs typeface="Cambria Math" charset="0"/>
                          </a:rPr>
                          <m:t>𝝈𝝂</m:t>
                        </m:r>
                        <m:r>
                          <a:rPr lang="mr-IN" b="1" i="1" smtClean="0">
                            <a:solidFill>
                              <a:srgbClr val="7030A0"/>
                            </a:solidFill>
                            <a:latin typeface="Cambria Math" charset="0"/>
                            <a:ea typeface="Cambria Math" charset="0"/>
                            <a:cs typeface="Cambria Math" charset="0"/>
                          </a:rPr>
                          <m:t>&gt;</m:t>
                        </m:r>
                      </m:num>
                      <m:den>
                        <m:r>
                          <a:rPr lang="en-US" b="1" i="1" smtClean="0">
                            <a:solidFill>
                              <a:srgbClr val="7030A0"/>
                            </a:solidFill>
                            <a:latin typeface="Cambria Math" charset="0"/>
                          </a:rPr>
                          <m:t>𝟖</m:t>
                        </m:r>
                        <m:r>
                          <a:rPr lang="en-US" b="1" i="1" smtClean="0">
                            <a:solidFill>
                              <a:srgbClr val="7030A0"/>
                            </a:solidFill>
                            <a:latin typeface="Cambria Math" charset="0"/>
                            <a:ea typeface="Cambria Math" charset="0"/>
                            <a:cs typeface="Cambria Math" charset="0"/>
                          </a:rPr>
                          <m:t>𝝅</m:t>
                        </m:r>
                        <m:sSubSup>
                          <m:sSubSupPr>
                            <m:ctrlPr>
                              <a:rPr lang="en-US" b="1" i="1" smtClean="0">
                                <a:solidFill>
                                  <a:srgbClr val="7030A0"/>
                                </a:solidFill>
                                <a:latin typeface="Cambria Math" charset="0"/>
                                <a:ea typeface="Cambria Math" charset="0"/>
                                <a:cs typeface="Cambria Math" charset="0"/>
                              </a:rPr>
                            </m:ctrlPr>
                          </m:sSubSupPr>
                          <m:e>
                            <m:r>
                              <a:rPr lang="en-US" b="1" i="1" smtClean="0">
                                <a:solidFill>
                                  <a:srgbClr val="7030A0"/>
                                </a:solidFill>
                                <a:latin typeface="Cambria Math" charset="0"/>
                                <a:ea typeface="Cambria Math" charset="0"/>
                                <a:cs typeface="Cambria Math" charset="0"/>
                              </a:rPr>
                              <m:t>𝑴</m:t>
                            </m:r>
                          </m:e>
                          <m:sub>
                            <m:r>
                              <a:rPr lang="en-US" b="1" i="1" smtClean="0">
                                <a:solidFill>
                                  <a:srgbClr val="7030A0"/>
                                </a:solidFill>
                                <a:latin typeface="Cambria Math" charset="0"/>
                                <a:ea typeface="Cambria Math" charset="0"/>
                                <a:cs typeface="Cambria Math" charset="0"/>
                              </a:rPr>
                              <m:t>𝑾𝑰𝑴𝑷</m:t>
                            </m:r>
                          </m:sub>
                          <m:sup>
                            <m:r>
                              <a:rPr lang="en-US" b="1" i="1" smtClean="0">
                                <a:solidFill>
                                  <a:srgbClr val="7030A0"/>
                                </a:solidFill>
                                <a:latin typeface="Cambria Math" charset="0"/>
                                <a:ea typeface="Cambria Math" charset="0"/>
                                <a:cs typeface="Cambria Math" charset="0"/>
                              </a:rPr>
                              <m:t>𝟐</m:t>
                            </m:r>
                          </m:sup>
                        </m:sSubSup>
                      </m:den>
                    </m:f>
                  </m:oMath>
                </a14:m>
                <a:r>
                  <a:rPr lang="mr-IN">
                    <a:solidFill>
                      <a:srgbClr val="7030A0"/>
                    </a:solidFill>
                  </a:rPr>
                  <a:t> </a:t>
                </a:r>
                <a14:m>
                  <m:oMath xmlns:m="http://schemas.openxmlformats.org/officeDocument/2006/math">
                    <m:r>
                      <a:rPr lang="mr-IN" i="1" smtClean="0">
                        <a:solidFill>
                          <a:srgbClr val="7030A0"/>
                        </a:solidFill>
                        <a:latin typeface="Cambria Math" charset="0"/>
                        <a:ea typeface="Cambria Math" charset="0"/>
                        <a:cs typeface="Cambria Math" charset="0"/>
                      </a:rPr>
                      <m:t>∙</m:t>
                    </m:r>
                    <m:f>
                      <m:fPr>
                        <m:ctrlPr>
                          <a:rPr lang="mr-IN" i="1">
                            <a:solidFill>
                              <a:srgbClr val="7030A0"/>
                            </a:solidFill>
                            <a:latin typeface="Cambria Math" charset="0"/>
                          </a:rPr>
                        </m:ctrlPr>
                      </m:fPr>
                      <m:num>
                        <m:r>
                          <a:rPr lang="en-US" i="1">
                            <a:solidFill>
                              <a:srgbClr val="7030A0"/>
                            </a:solidFill>
                            <a:latin typeface="Cambria Math" charset="0"/>
                          </a:rPr>
                          <m:t>𝒅</m:t>
                        </m:r>
                        <m:sSub>
                          <m:sSubPr>
                            <m:ctrlPr>
                              <a:rPr lang="en-US" i="1">
                                <a:solidFill>
                                  <a:srgbClr val="7030A0"/>
                                </a:solidFill>
                                <a:latin typeface="Cambria Math" charset="0"/>
                              </a:rPr>
                            </m:ctrlPr>
                          </m:sSubPr>
                          <m:e>
                            <m:r>
                              <a:rPr lang="en-US" b="1" i="1" smtClean="0">
                                <a:solidFill>
                                  <a:srgbClr val="7030A0"/>
                                </a:solidFill>
                                <a:latin typeface="Cambria Math" charset="0"/>
                                <a:ea typeface="Cambria Math" charset="0"/>
                                <a:cs typeface="Cambria Math" charset="0"/>
                              </a:rPr>
                              <m:t>𝑵</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num>
                      <m:den>
                        <m:r>
                          <a:rPr lang="en-US" i="1">
                            <a:solidFill>
                              <a:srgbClr val="7030A0"/>
                            </a:solidFill>
                            <a:latin typeface="Cambria Math" charset="0"/>
                          </a:rPr>
                          <m:t>𝒅</m:t>
                        </m:r>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𝑬</m:t>
                            </m:r>
                          </m:e>
                          <m:sub>
                            <m:sSub>
                              <m:sSubPr>
                                <m:ctrlPr>
                                  <a:rPr lang="en-US" i="1">
                                    <a:solidFill>
                                      <a:srgbClr val="7030A0"/>
                                    </a:solidFill>
                                    <a:latin typeface="Cambria Math" charset="0"/>
                                  </a:rPr>
                                </m:ctrlPr>
                              </m:sSubPr>
                              <m:e>
                                <m:r>
                                  <a:rPr lang="en-US" i="1">
                                    <a:solidFill>
                                      <a:srgbClr val="7030A0"/>
                                    </a:solidFill>
                                    <a:latin typeface="Cambria Math" charset="0"/>
                                    <a:ea typeface="Cambria Math" charset="0"/>
                                    <a:cs typeface="Cambria Math" charset="0"/>
                                  </a:rPr>
                                  <m:t>𝝂</m:t>
                                </m:r>
                              </m:e>
                              <m:sub>
                                <m:r>
                                  <a:rPr lang="en-US" i="1">
                                    <a:solidFill>
                                      <a:srgbClr val="7030A0"/>
                                    </a:solidFill>
                                    <a:latin typeface="Cambria Math" charset="0"/>
                                    <a:ea typeface="Cambria Math" charset="0"/>
                                    <a:cs typeface="Cambria Math" charset="0"/>
                                  </a:rPr>
                                  <m:t>𝝁</m:t>
                                </m:r>
                              </m:sub>
                            </m:sSub>
                            <m:r>
                              <a:rPr lang="en-US" i="1">
                                <a:solidFill>
                                  <a:srgbClr val="7030A0"/>
                                </a:solidFill>
                                <a:latin typeface="Cambria Math" charset="0"/>
                              </a:rPr>
                              <m:t>+</m:t>
                            </m:r>
                            <m:sSub>
                              <m:sSubPr>
                                <m:ctrlPr>
                                  <a:rPr lang="en-US" i="1">
                                    <a:solidFill>
                                      <a:srgbClr val="7030A0"/>
                                    </a:solidFill>
                                    <a:latin typeface="Cambria Math" charset="0"/>
                                  </a:rPr>
                                </m:ctrlPr>
                              </m:sSubPr>
                              <m:e>
                                <m:acc>
                                  <m:accPr>
                                    <m:chr m:val="̅"/>
                                    <m:ctrlPr>
                                      <a:rPr lang="en-US" i="1">
                                        <a:solidFill>
                                          <a:srgbClr val="7030A0"/>
                                        </a:solidFill>
                                        <a:latin typeface="Cambria Math" charset="0"/>
                                      </a:rPr>
                                    </m:ctrlPr>
                                  </m:accPr>
                                  <m:e>
                                    <m:r>
                                      <a:rPr lang="en-US" i="1">
                                        <a:solidFill>
                                          <a:srgbClr val="7030A0"/>
                                        </a:solidFill>
                                        <a:latin typeface="Cambria Math" charset="0"/>
                                        <a:ea typeface="Cambria Math" charset="0"/>
                                        <a:cs typeface="Cambria Math" charset="0"/>
                                      </a:rPr>
                                      <m:t>𝝂</m:t>
                                    </m:r>
                                  </m:e>
                                </m:acc>
                              </m:e>
                              <m:sub>
                                <m:r>
                                  <a:rPr lang="en-US" i="1">
                                    <a:solidFill>
                                      <a:srgbClr val="7030A0"/>
                                    </a:solidFill>
                                    <a:latin typeface="Cambria Math" charset="0"/>
                                    <a:ea typeface="Cambria Math" charset="0"/>
                                    <a:cs typeface="Cambria Math" charset="0"/>
                                  </a:rPr>
                                  <m:t>𝝁</m:t>
                                </m:r>
                              </m:sub>
                            </m:sSub>
                          </m:sub>
                        </m:sSub>
                      </m:den>
                    </m:f>
                    <m:r>
                      <a:rPr lang="en-US" i="1" smtClean="0">
                        <a:solidFill>
                          <a:srgbClr val="7030A0"/>
                        </a:solidFill>
                        <a:latin typeface="Cambria Math" charset="0"/>
                        <a:ea typeface="Cambria Math" charset="0"/>
                        <a:cs typeface="Cambria Math" charset="0"/>
                      </a:rPr>
                      <m:t>∙</m:t>
                    </m:r>
                    <m:sSub>
                      <m:sSubPr>
                        <m:ctrlPr>
                          <a:rPr lang="en-US" i="1" smtClean="0">
                            <a:solidFill>
                              <a:srgbClr val="7030A0"/>
                            </a:solidFill>
                            <a:latin typeface="Cambria Math" charset="0"/>
                            <a:ea typeface="Cambria Math" charset="0"/>
                            <a:cs typeface="Cambria Math" charset="0"/>
                          </a:rPr>
                        </m:ctrlPr>
                      </m:sSubPr>
                      <m:e>
                        <m:r>
                          <a:rPr lang="en-US" b="1" i="1" smtClean="0">
                            <a:solidFill>
                              <a:srgbClr val="7030A0"/>
                            </a:solidFill>
                            <a:latin typeface="Cambria Math" charset="0"/>
                            <a:ea typeface="Cambria Math" charset="0"/>
                            <a:cs typeface="Cambria Math" charset="0"/>
                          </a:rPr>
                          <m:t>𝑱</m:t>
                        </m:r>
                      </m:e>
                      <m:sub>
                        <m:r>
                          <a:rPr lang="en-US" b="1" i="1" smtClean="0">
                            <a:solidFill>
                              <a:srgbClr val="7030A0"/>
                            </a:solidFill>
                            <a:latin typeface="Cambria Math" charset="0"/>
                            <a:ea typeface="Cambria Math" charset="0"/>
                            <a:cs typeface="Cambria Math" charset="0"/>
                          </a:rPr>
                          <m:t>𝒊𝒏𝒕</m:t>
                        </m:r>
                      </m:sub>
                    </m:sSub>
                    <m:r>
                      <a:rPr lang="en-US" b="1" i="1" smtClean="0">
                        <a:solidFill>
                          <a:srgbClr val="7030A0"/>
                        </a:solidFill>
                        <a:latin typeface="Cambria Math" charset="0"/>
                        <a:ea typeface="Cambria Math" charset="0"/>
                        <a:cs typeface="Cambria Math" charset="0"/>
                      </a:rPr>
                      <m:t>(</m:t>
                    </m:r>
                    <m:r>
                      <a:rPr lang="en-US" b="1" i="1" smtClean="0">
                        <a:solidFill>
                          <a:srgbClr val="7030A0"/>
                        </a:solidFill>
                        <a:latin typeface="Cambria Math" charset="0"/>
                        <a:ea typeface="Cambria Math" charset="0"/>
                        <a:cs typeface="Cambria Math" charset="0"/>
                      </a:rPr>
                      <m:t>𝚫𝛀</m:t>
                    </m:r>
                    <m:r>
                      <a:rPr lang="en-US" b="1" i="1" smtClean="0">
                        <a:solidFill>
                          <a:srgbClr val="7030A0"/>
                        </a:solidFill>
                        <a:latin typeface="Cambria Math" charset="0"/>
                        <a:ea typeface="Cambria Math" charset="0"/>
                        <a:cs typeface="Cambria Math" charset="0"/>
                      </a:rPr>
                      <m:t>)</m:t>
                    </m:r>
                  </m:oMath>
                </a14:m>
                <a:endParaRPr lang="en-GB">
                  <a:solidFill>
                    <a:srgbClr val="7030A0"/>
                  </a:solidFill>
                </a:endParaRPr>
              </a:p>
            </p:txBody>
          </p:sp>
        </mc:Choice>
        <mc:Fallback xmlns="">
          <p:sp>
            <p:nvSpPr>
              <p:cNvPr id="25" name="CasellaDiTesto 24"/>
              <p:cNvSpPr txBox="1">
                <a:spLocks noRot="1" noChangeAspect="1" noMove="1" noResize="1" noEditPoints="1" noAdjustHandles="1" noChangeArrowheads="1" noChangeShapeType="1" noTextEdit="1"/>
              </p:cNvSpPr>
              <p:nvPr/>
            </p:nvSpPr>
            <p:spPr>
              <a:xfrm>
                <a:off x="151321" y="1452681"/>
                <a:ext cx="4939237" cy="714170"/>
              </a:xfrm>
              <a:prstGeom prst="rect">
                <a:avLst/>
              </a:prstGeom>
              <a:blipFill rotWithShape="0">
                <a:blip r:embed="rId6"/>
                <a:stretch>
                  <a:fillRect l="-123"/>
                </a:stretch>
              </a:blipFill>
            </p:spPr>
            <p:txBody>
              <a:bodyPr/>
              <a:lstStyle/>
              <a:p>
                <a:r>
                  <a:rPr lang="en-GB">
                    <a:noFill/>
                  </a:rPr>
                  <a:t> </a:t>
                </a:r>
              </a:p>
            </p:txBody>
          </p:sp>
        </mc:Fallback>
      </mc:AlternateContent>
      <p:sp>
        <p:nvSpPr>
          <p:cNvPr id="24" name="Ovale 23"/>
          <p:cNvSpPr/>
          <p:nvPr/>
        </p:nvSpPr>
        <p:spPr bwMode="auto">
          <a:xfrm>
            <a:off x="1570033" y="1440115"/>
            <a:ext cx="862007" cy="376322"/>
          </a:xfrm>
          <a:prstGeom prst="ellipse">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cxnSp>
        <p:nvCxnSpPr>
          <p:cNvPr id="26" name="Connettore 2 25"/>
          <p:cNvCxnSpPr>
            <a:endCxn id="24" idx="1"/>
          </p:cNvCxnSpPr>
          <p:nvPr/>
        </p:nvCxnSpPr>
        <p:spPr bwMode="auto">
          <a:xfrm>
            <a:off x="1494676" y="1257032"/>
            <a:ext cx="201595" cy="23819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50147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255"/>
            <a:ext cx="9144000" cy="536074"/>
          </a:xfrm>
          <a:noFill/>
        </p:spPr>
        <p:txBody>
          <a:bodyPr>
            <a:normAutofit fontScale="90000"/>
          </a:bodyPr>
          <a:lstStyle/>
          <a:p>
            <a:r>
              <a:rPr lang="en-US" sz="3000" smtClean="0">
                <a:latin typeface="Arial" charset="0"/>
                <a:ea typeface="ＭＳ Ｐゴシック" charset="0"/>
                <a:cs typeface="ＭＳ Ｐゴシック" charset="0"/>
              </a:rPr>
              <a:t>Indirect search for Dark Matter in the Galactic Centre</a:t>
            </a:r>
            <a:endParaRPr lang="it-IT" sz="3000"/>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22</a:t>
            </a:fld>
            <a:endParaRPr lang="it-IT"/>
          </a:p>
        </p:txBody>
      </p:sp>
      <p:pic>
        <p:nvPicPr>
          <p:cNvPr id="11" name="Immagine 10"/>
          <p:cNvPicPr>
            <a:picLocks noChangeAspect="1"/>
          </p:cNvPicPr>
          <p:nvPr/>
        </p:nvPicPr>
        <p:blipFill>
          <a:blip r:embed="rId2"/>
          <a:stretch>
            <a:fillRect/>
          </a:stretch>
        </p:blipFill>
        <p:spPr>
          <a:xfrm>
            <a:off x="1509486" y="1326242"/>
            <a:ext cx="5767614" cy="4103441"/>
          </a:xfrm>
          <a:prstGeom prst="rect">
            <a:avLst/>
          </a:prstGeom>
        </p:spPr>
      </p:pic>
      <mc:AlternateContent xmlns:mc="http://schemas.openxmlformats.org/markup-compatibility/2006" xmlns:a14="http://schemas.microsoft.com/office/drawing/2010/main">
        <mc:Choice Requires="a14">
          <p:sp>
            <p:nvSpPr>
              <p:cNvPr id="12" name="Rettangolo 11"/>
              <p:cNvSpPr/>
              <p:nvPr/>
            </p:nvSpPr>
            <p:spPr>
              <a:xfrm>
                <a:off x="1509486" y="5480483"/>
                <a:ext cx="5856514" cy="830997"/>
              </a:xfrm>
              <a:prstGeom prst="rect">
                <a:avLst/>
              </a:prstGeom>
            </p:spPr>
            <p:txBody>
              <a:bodyPr wrap="square">
                <a:spAutoFit/>
              </a:bodyPr>
              <a:lstStyle/>
              <a:p>
                <a:r>
                  <a:rPr lang="en-GB" sz="1600" b="0" smtClean="0">
                    <a:solidFill>
                      <a:srgbClr val="7030A0"/>
                    </a:solidFill>
                    <a:latin typeface="Gulliver" charset="0"/>
                  </a:rPr>
                  <a:t>90% C.L. limits on the thermally averaged annihilation cross-section ⟨</a:t>
                </a:r>
                <a:r>
                  <a:rPr lang="en-GB" sz="1600" b="0" err="1">
                    <a:solidFill>
                      <a:srgbClr val="7030A0"/>
                    </a:solidFill>
                    <a:latin typeface="Gulliver" charset="0"/>
                  </a:rPr>
                  <a:t>σ</a:t>
                </a:r>
                <a:r>
                  <a:rPr lang="en-GB" sz="1600" b="0">
                    <a:solidFill>
                      <a:srgbClr val="7030A0"/>
                    </a:solidFill>
                    <a:latin typeface="Gulliver" charset="0"/>
                  </a:rPr>
                  <a:t> v</a:t>
                </a:r>
                <a:r>
                  <a:rPr lang="en-GB" sz="1600" b="0" smtClean="0">
                    <a:solidFill>
                      <a:srgbClr val="7030A0"/>
                    </a:solidFill>
                    <a:latin typeface="Gulliver" charset="0"/>
                  </a:rPr>
                  <a:t>⟩ obtained only for the channel </a:t>
                </a:r>
                <a14:m>
                  <m:oMath xmlns:m="http://schemas.openxmlformats.org/officeDocument/2006/math">
                    <m:r>
                      <a:rPr lang="en-GB" sz="1600" i="1">
                        <a:solidFill>
                          <a:srgbClr val="7030A0"/>
                        </a:solidFill>
                        <a:latin typeface="Cambria Math" charset="0"/>
                      </a:rPr>
                      <m:t>𝑾𝑰𝑴𝑷</m:t>
                    </m:r>
                    <m:r>
                      <a:rPr lang="en-GB" sz="1600" i="1">
                        <a:solidFill>
                          <a:srgbClr val="7030A0"/>
                        </a:solidFill>
                        <a:latin typeface="Cambria Math" charset="0"/>
                      </a:rPr>
                      <m:t>+</m:t>
                    </m:r>
                    <m:r>
                      <a:rPr lang="en-GB" sz="1600" i="1">
                        <a:solidFill>
                          <a:srgbClr val="7030A0"/>
                        </a:solidFill>
                        <a:latin typeface="Cambria Math" charset="0"/>
                      </a:rPr>
                      <m:t>𝑾𝑰𝑴𝑷</m:t>
                    </m:r>
                    <m:r>
                      <a:rPr lang="en-GB" sz="1600" i="1">
                        <a:solidFill>
                          <a:srgbClr val="7030A0"/>
                        </a:solidFill>
                        <a:latin typeface="Cambria Math" charset="0"/>
                        <a:ea typeface="Cambria Math" charset="0"/>
                        <a:cs typeface="Cambria Math" charset="0"/>
                      </a:rPr>
                      <m:t>→</m:t>
                    </m:r>
                    <m:sSup>
                      <m:sSupPr>
                        <m:ctrlPr>
                          <a:rPr lang="en-GB" sz="1600" i="1">
                            <a:solidFill>
                              <a:srgbClr val="7030A0"/>
                            </a:solidFill>
                            <a:latin typeface="Cambria Math" charset="0"/>
                          </a:rPr>
                        </m:ctrlPr>
                      </m:sSupPr>
                      <m:e>
                        <m:r>
                          <a:rPr lang="en-GB" sz="1600" i="1">
                            <a:solidFill>
                              <a:srgbClr val="7030A0"/>
                            </a:solidFill>
                            <a:latin typeface="Cambria Math" charset="0"/>
                            <a:ea typeface="Cambria Math" charset="0"/>
                            <a:cs typeface="Cambria Math" charset="0"/>
                          </a:rPr>
                          <m:t>𝝉</m:t>
                        </m:r>
                      </m:e>
                      <m:sup>
                        <m:r>
                          <a:rPr lang="en-GB" sz="1600" i="1">
                            <a:solidFill>
                              <a:srgbClr val="7030A0"/>
                            </a:solidFill>
                            <a:latin typeface="Cambria Math" charset="0"/>
                          </a:rPr>
                          <m:t>+</m:t>
                        </m:r>
                      </m:sup>
                    </m:sSup>
                    <m:sSup>
                      <m:sSupPr>
                        <m:ctrlPr>
                          <a:rPr lang="en-GB" sz="1600" i="1">
                            <a:solidFill>
                              <a:srgbClr val="7030A0"/>
                            </a:solidFill>
                            <a:latin typeface="Cambria Math" charset="0"/>
                          </a:rPr>
                        </m:ctrlPr>
                      </m:sSupPr>
                      <m:e>
                        <m:r>
                          <a:rPr lang="en-GB" sz="1600" i="1">
                            <a:solidFill>
                              <a:srgbClr val="7030A0"/>
                            </a:solidFill>
                            <a:latin typeface="Cambria Math" charset="0"/>
                            <a:ea typeface="Cambria Math" charset="0"/>
                            <a:cs typeface="Cambria Math" charset="0"/>
                          </a:rPr>
                          <m:t>𝝉</m:t>
                        </m:r>
                      </m:e>
                      <m:sup>
                        <m:r>
                          <a:rPr lang="en-GB" sz="1600" i="1">
                            <a:solidFill>
                              <a:srgbClr val="7030A0"/>
                            </a:solidFill>
                            <a:latin typeface="Cambria Math" charset="0"/>
                            <a:ea typeface="Cambria Math" charset="0"/>
                            <a:cs typeface="Cambria Math" charset="0"/>
                          </a:rPr>
                          <m:t>−</m:t>
                        </m:r>
                      </m:sup>
                    </m:sSup>
                  </m:oMath>
                </a14:m>
                <a:r>
                  <a:rPr lang="en-GB" sz="1600" smtClean="0">
                    <a:solidFill>
                      <a:srgbClr val="7030A0"/>
                    </a:solidFill>
                  </a:rPr>
                  <a:t> </a:t>
                </a:r>
                <a:r>
                  <a:rPr lang="en-GB" sz="1600" b="0" smtClean="0">
                    <a:solidFill>
                      <a:srgbClr val="7030A0"/>
                    </a:solidFill>
                    <a:latin typeface="Gulliver" charset="0"/>
                  </a:rPr>
                  <a:t>but for different models of the DM halo around the G.C. </a:t>
                </a:r>
                <a:endParaRPr lang="en-GB" sz="1600" b="0">
                  <a:solidFill>
                    <a:srgbClr val="7030A0"/>
                  </a:solidFill>
                  <a:latin typeface="Gulliver" charset="0"/>
                </a:endParaRPr>
              </a:p>
            </p:txBody>
          </p:sp>
        </mc:Choice>
        <mc:Fallback xmlns="">
          <p:sp>
            <p:nvSpPr>
              <p:cNvPr id="12" name="Rettangolo 11"/>
              <p:cNvSpPr>
                <a:spLocks noRot="1" noChangeAspect="1" noMove="1" noResize="1" noEditPoints="1" noAdjustHandles="1" noChangeArrowheads="1" noChangeShapeType="1" noTextEdit="1"/>
              </p:cNvSpPr>
              <p:nvPr/>
            </p:nvSpPr>
            <p:spPr>
              <a:xfrm>
                <a:off x="1509486" y="5480483"/>
                <a:ext cx="5856514" cy="830997"/>
              </a:xfrm>
              <a:prstGeom prst="rect">
                <a:avLst/>
              </a:prstGeom>
              <a:blipFill rotWithShape="0">
                <a:blip r:embed="rId3"/>
                <a:stretch>
                  <a:fillRect l="-625" t="-2206" r="-521" b="-8824"/>
                </a:stretch>
              </a:blipFill>
            </p:spPr>
            <p:txBody>
              <a:bodyPr/>
              <a:lstStyle/>
              <a:p>
                <a:r>
                  <a:rPr lang="en-GB">
                    <a:noFill/>
                  </a:rPr>
                  <a:t> </a:t>
                </a:r>
              </a:p>
            </p:txBody>
          </p:sp>
        </mc:Fallback>
      </mc:AlternateContent>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220316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0" y="15255"/>
            <a:ext cx="9144000" cy="564677"/>
          </a:xfrm>
        </p:spPr>
        <p:txBody>
          <a:bodyPr/>
          <a:lstStyle/>
          <a:p>
            <a:r>
              <a:rPr lang="en-US" sz="3000" smtClean="0">
                <a:solidFill>
                  <a:srgbClr val="7E070A"/>
                </a:solidFill>
                <a:effectLst/>
                <a:latin typeface="Arial" charset="0"/>
                <a:ea typeface="ＭＳ Ｐゴシック" charset="-128"/>
                <a:cs typeface="ＭＳ Ｐゴシック" charset="-128"/>
              </a:rPr>
              <a:t>Indirect search for Dark Matter in the Earth</a:t>
            </a:r>
            <a:r>
              <a:rPr lang="en-US" smtClean="0"/>
              <a:t> </a:t>
            </a:r>
            <a:endParaRPr lang="it-IT"/>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23</a:t>
            </a:fld>
            <a:endParaRPr lang="it-IT"/>
          </a:p>
        </p:txBody>
      </p:sp>
      <p:sp>
        <p:nvSpPr>
          <p:cNvPr id="13" name="Rettangolo 12"/>
          <p:cNvSpPr/>
          <p:nvPr/>
        </p:nvSpPr>
        <p:spPr>
          <a:xfrm rot="21219765">
            <a:off x="201945" y="6097574"/>
            <a:ext cx="3523722" cy="253916"/>
          </a:xfrm>
          <a:prstGeom prst="rect">
            <a:avLst/>
          </a:prstGeom>
          <a:solidFill>
            <a:srgbClr val="FDFB4B"/>
          </a:solidFill>
        </p:spPr>
        <p:txBody>
          <a:bodyPr wrap="none">
            <a:spAutoFit/>
          </a:bodyPr>
          <a:lstStyle/>
          <a:p>
            <a:r>
              <a:rPr lang="en-GB" sz="1050" smtClean="0">
                <a:solidFill>
                  <a:srgbClr val="7030A0"/>
                </a:solidFill>
                <a:latin typeface="t1-gul-regular-italic" charset="0"/>
              </a:rPr>
              <a:t>ANTARES, Physics of the Dark Universe 16 (2017) 41–48 </a:t>
            </a:r>
            <a:endParaRPr lang="en-GB" sz="3600">
              <a:solidFill>
                <a:srgbClr val="7030A0"/>
              </a:solidFill>
            </a:endParaRPr>
          </a:p>
        </p:txBody>
      </p:sp>
      <mc:AlternateContent xmlns:mc="http://schemas.openxmlformats.org/markup-compatibility/2006">
        <mc:Choice xmlns:a14="http://schemas.microsoft.com/office/drawing/2010/main" Requires="a14">
          <p:sp>
            <p:nvSpPr>
              <p:cNvPr id="6" name="CasellaDiTesto 5"/>
              <p:cNvSpPr txBox="1"/>
              <p:nvPr/>
            </p:nvSpPr>
            <p:spPr>
              <a:xfrm>
                <a:off x="101600" y="559082"/>
                <a:ext cx="9039225" cy="3391249"/>
              </a:xfrm>
              <a:prstGeom prst="rect">
                <a:avLst/>
              </a:prstGeom>
              <a:noFill/>
            </p:spPr>
            <p:txBody>
              <a:bodyPr wrap="square" rtlCol="0">
                <a:spAutoFit/>
              </a:bodyPr>
              <a:lstStyle/>
              <a:p>
                <a:pPr marL="285750" indent="-285750">
                  <a:buFont typeface="Arial" charset="0"/>
                  <a:buChar char="•"/>
                </a:pPr>
                <a:r>
                  <a:rPr lang="en-GB" sz="1800" b="0" smtClean="0">
                    <a:solidFill>
                      <a:srgbClr val="7030A0"/>
                    </a:solidFill>
                  </a:rPr>
                  <a:t>WIMPS can be gravitationally bound to the Earth </a:t>
                </a:r>
                <a:r>
                  <a:rPr lang="en-GB" sz="1800" b="0" smtClean="0">
                    <a:solidFill>
                      <a:srgbClr val="7030A0"/>
                    </a:solidFill>
                  </a:rPr>
                  <a:t>if       </a:t>
                </a:r>
                <a14:m>
                  <m:oMath xmlns:m="http://schemas.openxmlformats.org/officeDocument/2006/math">
                    <m:sSub>
                      <m:sSubPr>
                        <m:ctrlPr>
                          <a:rPr lang="en-US" sz="1800" b="0" i="1" smtClean="0">
                            <a:solidFill>
                              <a:srgbClr val="7030A0"/>
                            </a:solidFill>
                            <a:latin typeface="Cambria Math" charset="0"/>
                            <a:ea typeface="Cambria Math" charset="0"/>
                            <a:cs typeface="Cambria Math" charset="0"/>
                          </a:rPr>
                        </m:ctrlPr>
                      </m:sSubPr>
                      <m:e>
                        <m:r>
                          <a:rPr lang="en-US" sz="1800" b="0" i="1" smtClean="0">
                            <a:solidFill>
                              <a:srgbClr val="7030A0"/>
                            </a:solidFill>
                            <a:latin typeface="Cambria Math" charset="0"/>
                            <a:ea typeface="Cambria Math" charset="0"/>
                            <a:cs typeface="Cambria Math" charset="0"/>
                          </a:rPr>
                          <m:t>𝜐</m:t>
                        </m:r>
                      </m:e>
                      <m:sub>
                        <m:r>
                          <a:rPr lang="en-US" sz="1800" b="0" i="1" smtClean="0">
                            <a:solidFill>
                              <a:srgbClr val="7030A0"/>
                            </a:solidFill>
                            <a:latin typeface="Cambria Math" charset="0"/>
                            <a:ea typeface="Cambria Math" charset="0"/>
                            <a:cs typeface="Cambria Math" charset="0"/>
                          </a:rPr>
                          <m:t>𝑊𝐼𝑀𝑃</m:t>
                        </m:r>
                      </m:sub>
                    </m:sSub>
                    <m:r>
                      <a:rPr lang="mr-IN" sz="1800" b="0" i="1" smtClean="0">
                        <a:solidFill>
                          <a:srgbClr val="7030A0"/>
                        </a:solidFill>
                        <a:latin typeface="Cambria Math" charset="0"/>
                        <a:ea typeface="Cambria Math" charset="0"/>
                        <a:cs typeface="Cambria Math" charset="0"/>
                      </a:rPr>
                      <m:t>&lt;</m:t>
                    </m:r>
                    <m:sSubSup>
                      <m:sSubSupPr>
                        <m:ctrlPr>
                          <a:rPr lang="en-US" sz="1800" b="0" i="1" smtClean="0">
                            <a:solidFill>
                              <a:srgbClr val="7030A0"/>
                            </a:solidFill>
                            <a:latin typeface="Cambria Math" charset="0"/>
                            <a:ea typeface="Cambria Math" charset="0"/>
                            <a:cs typeface="Cambria Math" charset="0"/>
                          </a:rPr>
                        </m:ctrlPr>
                      </m:sSubSupPr>
                      <m:e>
                        <m:r>
                          <a:rPr lang="en-US" sz="1800" b="0" i="1" smtClean="0">
                            <a:solidFill>
                              <a:srgbClr val="7030A0"/>
                            </a:solidFill>
                            <a:latin typeface="Cambria Math" charset="0"/>
                            <a:ea typeface="Cambria Math" charset="0"/>
                            <a:cs typeface="Cambria Math" charset="0"/>
                          </a:rPr>
                          <m:t>𝜐</m:t>
                        </m:r>
                      </m:e>
                      <m:sub>
                        <m:r>
                          <a:rPr lang="en-US" sz="1800" b="0" i="1" smtClean="0">
                            <a:solidFill>
                              <a:srgbClr val="7030A0"/>
                            </a:solidFill>
                            <a:latin typeface="Cambria Math" charset="0"/>
                            <a:ea typeface="Cambria Math" charset="0"/>
                            <a:cs typeface="Cambria Math" charset="0"/>
                          </a:rPr>
                          <m:t>𝑒𝑠𝑐𝑎𝑝𝑒</m:t>
                        </m:r>
                      </m:sub>
                      <m:sup>
                        <m:r>
                          <a:rPr lang="en-US" sz="1800" b="0" i="1" smtClean="0">
                            <a:solidFill>
                              <a:srgbClr val="7030A0"/>
                            </a:solidFill>
                            <a:latin typeface="Cambria Math" charset="0"/>
                            <a:ea typeface="Cambria Math" charset="0"/>
                            <a:cs typeface="Cambria Math" charset="0"/>
                          </a:rPr>
                          <m:t>𝐸𝑎𝑟𝑡h</m:t>
                        </m:r>
                      </m:sup>
                    </m:sSubSup>
                  </m:oMath>
                </a14:m>
                <a:endParaRPr lang="en-GB" sz="1800" b="0" smtClean="0"/>
              </a:p>
              <a:p>
                <a:pPr marL="285750" indent="-285750">
                  <a:buFont typeface="Arial" charset="0"/>
                  <a:buChar char="•"/>
                </a:pPr>
                <a14:m>
                  <m:oMath xmlns:m="http://schemas.openxmlformats.org/officeDocument/2006/math">
                    <m:sSubSup>
                      <m:sSubSupPr>
                        <m:ctrlPr>
                          <a:rPr lang="en-US" sz="1800" i="1" smtClean="0">
                            <a:solidFill>
                              <a:srgbClr val="FF0000"/>
                            </a:solidFill>
                            <a:latin typeface="Cambria Math" charset="0"/>
                            <a:ea typeface="Cambria Math" charset="0"/>
                            <a:cs typeface="Cambria Math" charset="0"/>
                          </a:rPr>
                        </m:ctrlPr>
                      </m:sSubSupPr>
                      <m:e>
                        <m:r>
                          <a:rPr lang="en-US" sz="1800" b="1" i="1">
                            <a:solidFill>
                              <a:srgbClr val="FF0000"/>
                            </a:solidFill>
                            <a:latin typeface="Cambria Math" charset="0"/>
                            <a:ea typeface="Cambria Math" charset="0"/>
                            <a:cs typeface="Cambria Math" charset="0"/>
                          </a:rPr>
                          <m:t>𝝊</m:t>
                        </m:r>
                      </m:e>
                      <m:sub>
                        <m:r>
                          <a:rPr lang="en-US" sz="1800" b="1" i="1">
                            <a:solidFill>
                              <a:srgbClr val="FF0000"/>
                            </a:solidFill>
                            <a:latin typeface="Cambria Math" charset="0"/>
                            <a:ea typeface="Cambria Math" charset="0"/>
                            <a:cs typeface="Cambria Math" charset="0"/>
                          </a:rPr>
                          <m:t>𝒆𝒔𝒄𝒂𝒑𝒆</m:t>
                        </m:r>
                      </m:sub>
                      <m:sup>
                        <m:r>
                          <a:rPr lang="en-US" sz="1800" b="1" i="1">
                            <a:solidFill>
                              <a:srgbClr val="FF0000"/>
                            </a:solidFill>
                            <a:latin typeface="Cambria Math" charset="0"/>
                            <a:ea typeface="Cambria Math" charset="0"/>
                            <a:cs typeface="Cambria Math" charset="0"/>
                          </a:rPr>
                          <m:t>𝑬𝒂𝒓𝒕𝒉</m:t>
                        </m:r>
                      </m:sup>
                    </m:sSubSup>
                    <m:r>
                      <a:rPr lang="en-US" sz="1800" b="1" i="1" smtClean="0">
                        <a:solidFill>
                          <a:srgbClr val="FF0000"/>
                        </a:solidFill>
                        <a:latin typeface="Cambria Math" charset="0"/>
                        <a:ea typeface="Cambria Math" charset="0"/>
                        <a:cs typeface="Cambria Math" charset="0"/>
                      </a:rPr>
                      <m:t>~</m:t>
                    </m:r>
                    <m:r>
                      <a:rPr lang="en-US" sz="1800" b="1" i="1" smtClean="0">
                        <a:solidFill>
                          <a:srgbClr val="FF0000"/>
                        </a:solidFill>
                        <a:latin typeface="Cambria Math" charset="0"/>
                        <a:ea typeface="Cambria Math" charset="0"/>
                        <a:cs typeface="Cambria Math" charset="0"/>
                      </a:rPr>
                      <m:t>𝟏𝟒</m:t>
                    </m:r>
                    <m:f>
                      <m:fPr>
                        <m:ctrlPr>
                          <a:rPr lang="en-US" sz="1800" i="1" smtClean="0">
                            <a:solidFill>
                              <a:srgbClr val="FF0000"/>
                            </a:solidFill>
                            <a:latin typeface="Cambria Math" charset="0"/>
                            <a:ea typeface="Cambria Math" charset="0"/>
                            <a:cs typeface="Cambria Math" charset="0"/>
                          </a:rPr>
                        </m:ctrlPr>
                      </m:fPr>
                      <m:num>
                        <m:r>
                          <a:rPr lang="en-US" sz="1800" b="1" i="1" smtClean="0">
                            <a:solidFill>
                              <a:srgbClr val="FF0000"/>
                            </a:solidFill>
                            <a:latin typeface="Cambria Math" charset="0"/>
                            <a:ea typeface="Cambria Math" charset="0"/>
                            <a:cs typeface="Cambria Math" charset="0"/>
                          </a:rPr>
                          <m:t>𝒌𝒎</m:t>
                        </m:r>
                      </m:num>
                      <m:den>
                        <m:r>
                          <a:rPr lang="en-US" sz="1800" b="1" i="1" smtClean="0">
                            <a:solidFill>
                              <a:srgbClr val="FF0000"/>
                            </a:solidFill>
                            <a:latin typeface="Cambria Math" charset="0"/>
                            <a:ea typeface="Cambria Math" charset="0"/>
                            <a:cs typeface="Cambria Math" charset="0"/>
                          </a:rPr>
                          <m:t>𝒔</m:t>
                        </m:r>
                      </m:den>
                    </m:f>
                    <m:r>
                      <a:rPr lang="en-US" sz="1800" b="1" i="1" smtClean="0">
                        <a:solidFill>
                          <a:srgbClr val="FF0000"/>
                        </a:solidFill>
                        <a:latin typeface="Cambria Math" charset="0"/>
                        <a:ea typeface="Cambria Math" charset="0"/>
                        <a:cs typeface="Cambria Math" charset="0"/>
                      </a:rPr>
                      <m:t> ; </m:t>
                    </m:r>
                    <m:sSub>
                      <m:sSubPr>
                        <m:ctrlPr>
                          <a:rPr lang="en-US" sz="1800" b="1" i="1" smtClean="0">
                            <a:solidFill>
                              <a:srgbClr val="FF0000"/>
                            </a:solidFill>
                            <a:latin typeface="Cambria Math" charset="0"/>
                            <a:ea typeface="Cambria Math" charset="0"/>
                            <a:cs typeface="Cambria Math" charset="0"/>
                          </a:rPr>
                        </m:ctrlPr>
                      </m:sSubPr>
                      <m:e>
                        <m:r>
                          <a:rPr lang="en-US" sz="1800" b="1" i="1" smtClean="0">
                            <a:solidFill>
                              <a:srgbClr val="FF0000"/>
                            </a:solidFill>
                            <a:latin typeface="Cambria Math" charset="0"/>
                            <a:ea typeface="Cambria Math" charset="0"/>
                            <a:cs typeface="Cambria Math" charset="0"/>
                          </a:rPr>
                          <m:t>𝝊</m:t>
                        </m:r>
                      </m:e>
                      <m:sub>
                        <m:r>
                          <a:rPr lang="en-US" sz="1800" b="1" i="1" smtClean="0">
                            <a:solidFill>
                              <a:srgbClr val="FF0000"/>
                            </a:solidFill>
                            <a:latin typeface="Cambria Math" charset="0"/>
                            <a:ea typeface="Cambria Math" charset="0"/>
                            <a:cs typeface="Cambria Math" charset="0"/>
                          </a:rPr>
                          <m:t>𝑾𝑰𝑴𝑷</m:t>
                        </m:r>
                      </m:sub>
                    </m:sSub>
                    <m:r>
                      <a:rPr lang="en-US" sz="1800" b="1" i="1" smtClean="0">
                        <a:solidFill>
                          <a:srgbClr val="FF0000"/>
                        </a:solidFill>
                        <a:latin typeface="Cambria Math" charset="0"/>
                        <a:ea typeface="Cambria Math" charset="0"/>
                        <a:cs typeface="Cambria Math" charset="0"/>
                      </a:rPr>
                      <m:t>=</m:t>
                    </m:r>
                    <m:sSub>
                      <m:sSubPr>
                        <m:ctrlPr>
                          <a:rPr lang="en-US" sz="1800" b="1" i="1" smtClean="0">
                            <a:solidFill>
                              <a:srgbClr val="FF0000"/>
                            </a:solidFill>
                            <a:latin typeface="Cambria Math" charset="0"/>
                            <a:ea typeface="Cambria Math" charset="0"/>
                            <a:cs typeface="Cambria Math" charset="0"/>
                          </a:rPr>
                        </m:ctrlPr>
                      </m:sSubPr>
                      <m:e>
                        <m:acc>
                          <m:accPr>
                            <m:chr m:val="̅"/>
                            <m:ctrlPr>
                              <a:rPr lang="en-US" sz="1800" b="1" i="1" smtClean="0">
                                <a:solidFill>
                                  <a:srgbClr val="FF0000"/>
                                </a:solidFill>
                                <a:latin typeface="Cambria Math" charset="0"/>
                                <a:ea typeface="Cambria Math" charset="0"/>
                                <a:cs typeface="Cambria Math" charset="0"/>
                              </a:rPr>
                            </m:ctrlPr>
                          </m:accPr>
                          <m:e>
                            <m:r>
                              <a:rPr lang="en-US" sz="1800" b="1" i="1" smtClean="0">
                                <a:solidFill>
                                  <a:srgbClr val="FF0000"/>
                                </a:solidFill>
                                <a:latin typeface="Cambria Math" charset="0"/>
                                <a:ea typeface="Cambria Math" charset="0"/>
                                <a:cs typeface="Cambria Math" charset="0"/>
                              </a:rPr>
                              <m:t>𝝊</m:t>
                            </m:r>
                          </m:e>
                        </m:acc>
                      </m:e>
                      <m:sub>
                        <m:r>
                          <a:rPr lang="en-US" sz="1800" b="1" i="1" smtClean="0">
                            <a:solidFill>
                              <a:srgbClr val="FF0000"/>
                            </a:solidFill>
                            <a:latin typeface="Cambria Math" charset="0"/>
                            <a:ea typeface="Cambria Math" charset="0"/>
                            <a:cs typeface="Cambria Math" charset="0"/>
                          </a:rPr>
                          <m:t>𝟐𝟕𝟎</m:t>
                        </m:r>
                      </m:sub>
                    </m:sSub>
                  </m:oMath>
                </a14:m>
                <a:r>
                  <a:rPr lang="en-GB" sz="1800" smtClean="0">
                    <a:solidFill>
                      <a:srgbClr val="FF0000"/>
                    </a:solidFill>
                  </a:rPr>
                  <a:t> </a:t>
                </a:r>
                <a:r>
                  <a:rPr lang="en-GB" sz="1800" b="0" smtClean="0">
                    <a:solidFill>
                      <a:srgbClr val="FF0000"/>
                    </a:solidFill>
                  </a:rPr>
                  <a:t>following a Maxwell-Boltzmann distr. </a:t>
                </a:r>
                <a:r>
                  <a:rPr lang="en-GB" sz="1800" b="0">
                    <a:solidFill>
                      <a:srgbClr val="FF0000"/>
                    </a:solidFill>
                  </a:rPr>
                  <a:t>w</a:t>
                </a:r>
                <a:r>
                  <a:rPr lang="en-GB" sz="1800" b="0" smtClean="0">
                    <a:solidFill>
                      <a:srgbClr val="FF0000"/>
                    </a:solidFill>
                  </a:rPr>
                  <a:t>ith </a:t>
                </a:r>
                <a:r>
                  <a:rPr lang="en-GB" sz="1800" b="0" err="1" smtClean="0">
                    <a:solidFill>
                      <a:srgbClr val="FF0000"/>
                    </a:solidFill>
                  </a:rPr>
                  <a:t>r.m.s</a:t>
                </a:r>
                <a:r>
                  <a:rPr lang="en-GB" sz="1800" b="0" smtClean="0">
                    <a:solidFill>
                      <a:srgbClr val="FF0000"/>
                    </a:solidFill>
                  </a:rPr>
                  <a:t>. velocity 270 km/s ➙ </a:t>
                </a:r>
                <a:r>
                  <a:rPr lang="en-GB" sz="1800" b="0">
                    <a:solidFill>
                      <a:srgbClr val="7030A0"/>
                    </a:solidFill>
                  </a:rPr>
                  <a:t>o</a:t>
                </a:r>
                <a:r>
                  <a:rPr lang="en-GB" sz="1800" b="0" smtClean="0">
                    <a:solidFill>
                      <a:srgbClr val="7030A0"/>
                    </a:solidFill>
                  </a:rPr>
                  <a:t>nly a small fraction of WIMPS captured on the Earth.</a:t>
                </a:r>
              </a:p>
              <a:p>
                <a:pPr marL="285750" indent="-285750">
                  <a:buFont typeface="Arial" charset="0"/>
                  <a:buChar char="•"/>
                </a:pPr>
                <a:r>
                  <a:rPr lang="en-GB" sz="1800" b="0" smtClean="0">
                    <a:solidFill>
                      <a:srgbClr val="7030A0"/>
                    </a:solidFill>
                  </a:rPr>
                  <a:t>WIMPS-nucleons collision described by spin-independent cross section </a:t>
                </a:r>
                <a14:m>
                  <m:oMath xmlns:m="http://schemas.openxmlformats.org/officeDocument/2006/math">
                    <m:sSubSup>
                      <m:sSubSupPr>
                        <m:ctrlPr>
                          <a:rPr lang="en-US" sz="1800" i="1" smtClean="0">
                            <a:solidFill>
                              <a:srgbClr val="FF0000"/>
                            </a:solidFill>
                            <a:latin typeface="Cambria Math" charset="0"/>
                          </a:rPr>
                        </m:ctrlPr>
                      </m:sSubSupPr>
                      <m:e>
                        <m:r>
                          <a:rPr lang="en-US" sz="1800" b="1" i="1" smtClean="0">
                            <a:solidFill>
                              <a:srgbClr val="FF0000"/>
                            </a:solidFill>
                            <a:latin typeface="Cambria Math" charset="0"/>
                            <a:ea typeface="Cambria Math" charset="0"/>
                            <a:cs typeface="Cambria Math" charset="0"/>
                          </a:rPr>
                          <m:t>𝝈</m:t>
                        </m:r>
                      </m:e>
                      <m:sub>
                        <m:r>
                          <a:rPr lang="en-US" sz="1800" b="1" i="1" smtClean="0">
                            <a:solidFill>
                              <a:srgbClr val="FF0000"/>
                            </a:solidFill>
                            <a:latin typeface="Cambria Math" charset="0"/>
                          </a:rPr>
                          <m:t>𝒑</m:t>
                        </m:r>
                      </m:sub>
                      <m:sup>
                        <m:r>
                          <a:rPr lang="en-US" sz="1800" b="1" i="1" smtClean="0">
                            <a:solidFill>
                              <a:srgbClr val="FF0000"/>
                            </a:solidFill>
                            <a:latin typeface="Cambria Math" charset="0"/>
                          </a:rPr>
                          <m:t>𝑺𝑰</m:t>
                        </m:r>
                      </m:sup>
                    </m:sSubSup>
                  </m:oMath>
                </a14:m>
                <a:r>
                  <a:rPr lang="en-GB" sz="1800" b="0" smtClean="0"/>
                  <a:t>. </a:t>
                </a:r>
              </a:p>
              <a:p>
                <a:pPr marL="285750" indent="-285750">
                  <a:buFont typeface="Arial" charset="0"/>
                  <a:buChar char="•"/>
                </a:pPr>
                <a:r>
                  <a:rPr lang="en-GB" sz="1800" b="0" smtClean="0">
                    <a:solidFill>
                      <a:srgbClr val="7030A0"/>
                    </a:solidFill>
                  </a:rPr>
                  <a:t>Fe and Ni most abundant in the Earth </a:t>
                </a:r>
                <a:r>
                  <a:rPr lang="en-GB" sz="1800" b="0" smtClean="0">
                    <a:solidFill>
                      <a:srgbClr val="7030A0"/>
                    </a:solidFill>
                    <a:sym typeface="Wingdings"/>
                  </a:rPr>
                  <a:t> effective capture for </a:t>
                </a:r>
                <a14:m>
                  <m:oMath xmlns:m="http://schemas.openxmlformats.org/officeDocument/2006/math">
                    <m:sSub>
                      <m:sSubPr>
                        <m:ctrlPr>
                          <a:rPr lang="en-US" sz="1800" i="1">
                            <a:solidFill>
                              <a:srgbClr val="7030A0"/>
                            </a:solidFill>
                            <a:latin typeface="Cambria Math" charset="0"/>
                            <a:ea typeface="Cambria Math" charset="0"/>
                            <a:cs typeface="Cambria Math" charset="0"/>
                          </a:rPr>
                        </m:ctrlPr>
                      </m:sSubPr>
                      <m:e>
                        <m:r>
                          <a:rPr lang="en-US" sz="1800" b="1" i="1" smtClean="0">
                            <a:solidFill>
                              <a:srgbClr val="7030A0"/>
                            </a:solidFill>
                            <a:latin typeface="Cambria Math" charset="0"/>
                            <a:ea typeface="Cambria Math" charset="0"/>
                            <a:cs typeface="Cambria Math" charset="0"/>
                          </a:rPr>
                          <m:t>𝑴</m:t>
                        </m:r>
                      </m:e>
                      <m:sub>
                        <m:r>
                          <a:rPr lang="en-US" sz="1800" i="1">
                            <a:solidFill>
                              <a:srgbClr val="7030A0"/>
                            </a:solidFill>
                            <a:latin typeface="Cambria Math" charset="0"/>
                            <a:ea typeface="Cambria Math" charset="0"/>
                            <a:cs typeface="Cambria Math" charset="0"/>
                          </a:rPr>
                          <m:t>𝑾𝑰𝑴𝑷</m:t>
                        </m:r>
                      </m:sub>
                    </m:sSub>
                    <m:r>
                      <a:rPr lang="en-US" sz="1800" b="1" i="1" smtClean="0">
                        <a:solidFill>
                          <a:srgbClr val="FF0000"/>
                        </a:solidFill>
                        <a:latin typeface="Cambria Math" charset="0"/>
                        <a:ea typeface="Cambria Math" charset="0"/>
                        <a:cs typeface="Cambria Math" charset="0"/>
                      </a:rPr>
                      <m:t>~</m:t>
                    </m:r>
                    <m:r>
                      <a:rPr lang="en-US" sz="1800" b="1" i="1" smtClean="0">
                        <a:solidFill>
                          <a:srgbClr val="FF0000"/>
                        </a:solidFill>
                        <a:latin typeface="Cambria Math" charset="0"/>
                        <a:ea typeface="Cambria Math" charset="0"/>
                        <a:cs typeface="Cambria Math" charset="0"/>
                      </a:rPr>
                      <m:t>𝟓𝟎</m:t>
                    </m:r>
                    <m:r>
                      <a:rPr lang="en-US" sz="1800" b="1" i="1" smtClean="0">
                        <a:solidFill>
                          <a:srgbClr val="FF0000"/>
                        </a:solidFill>
                        <a:latin typeface="Cambria Math" charset="0"/>
                        <a:ea typeface="Cambria Math" charset="0"/>
                        <a:cs typeface="Cambria Math" charset="0"/>
                      </a:rPr>
                      <m:t> </m:t>
                    </m:r>
                    <m:r>
                      <a:rPr lang="en-US" sz="1800" b="1" i="1" smtClean="0">
                        <a:solidFill>
                          <a:srgbClr val="FF0000"/>
                        </a:solidFill>
                        <a:latin typeface="Cambria Math" charset="0"/>
                        <a:ea typeface="Cambria Math" charset="0"/>
                        <a:cs typeface="Cambria Math" charset="0"/>
                      </a:rPr>
                      <m:t>𝑮𝒆𝑽</m:t>
                    </m:r>
                  </m:oMath>
                </a14:m>
                <a:r>
                  <a:rPr lang="en-GB" sz="1800" b="0" smtClean="0"/>
                  <a:t>.</a:t>
                </a:r>
              </a:p>
              <a:p>
                <a:pPr marL="285750" indent="-285750">
                  <a:buFont typeface="Arial" charset="0"/>
                  <a:buChar char="•"/>
                </a:pPr>
                <a:r>
                  <a:rPr lang="en-GB" sz="1800" b="0" smtClean="0">
                    <a:solidFill>
                      <a:srgbClr val="7030A0"/>
                    </a:solidFill>
                    <a:sym typeface="Wingdings"/>
                  </a:rPr>
                  <a:t>In the Earth the capture (</a:t>
                </a:r>
                <a14:m>
                  <m:oMath xmlns:m="http://schemas.openxmlformats.org/officeDocument/2006/math">
                    <m:sSub>
                      <m:sSubPr>
                        <m:ctrlPr>
                          <a:rPr lang="en-US" sz="1800" b="0" i="1" smtClean="0">
                            <a:solidFill>
                              <a:srgbClr val="FF0000"/>
                            </a:solidFill>
                            <a:latin typeface="Cambria Math" charset="0"/>
                            <a:sym typeface="Wingdings"/>
                          </a:rPr>
                        </m:ctrlPr>
                      </m:sSubPr>
                      <m:e>
                        <m:r>
                          <m:rPr>
                            <m:sty m:val="p"/>
                          </m:rPr>
                          <a:rPr lang="el-GR" sz="1800" b="0" i="1">
                            <a:solidFill>
                              <a:srgbClr val="FF0000"/>
                            </a:solidFill>
                            <a:latin typeface="Cambria Math" charset="0"/>
                            <a:ea typeface="Cambria Math" charset="0"/>
                            <a:cs typeface="Cambria Math" charset="0"/>
                            <a:sym typeface="Wingdings"/>
                          </a:rPr>
                          <m:t>Γ</m:t>
                        </m:r>
                      </m:e>
                      <m:sub>
                        <m:r>
                          <a:rPr lang="en-US" sz="1800" b="0" i="1" smtClean="0">
                            <a:solidFill>
                              <a:srgbClr val="FF0000"/>
                            </a:solidFill>
                            <a:latin typeface="Cambria Math" charset="0"/>
                            <a:sym typeface="Wingdings"/>
                          </a:rPr>
                          <m:t>𝐶</m:t>
                        </m:r>
                      </m:sub>
                    </m:sSub>
                    <m:d>
                      <m:dPr>
                        <m:ctrlPr>
                          <a:rPr lang="en-US" sz="1800" b="0" i="1">
                            <a:solidFill>
                              <a:srgbClr val="FF0000"/>
                            </a:solidFill>
                            <a:latin typeface="Cambria Math" charset="0"/>
                            <a:sym typeface="Wingdings"/>
                          </a:rPr>
                        </m:ctrlPr>
                      </m:dPr>
                      <m:e>
                        <m:r>
                          <a:rPr lang="en-US" sz="1800" b="0" i="1">
                            <a:solidFill>
                              <a:srgbClr val="FF0000"/>
                            </a:solidFill>
                            <a:latin typeface="Cambria Math" charset="0"/>
                            <a:sym typeface="Wingdings"/>
                          </a:rPr>
                          <m:t>𝑡</m:t>
                        </m:r>
                      </m:e>
                    </m:d>
                  </m:oMath>
                </a14:m>
                <a:r>
                  <a:rPr lang="en-GB" sz="1800" b="0" smtClean="0">
                    <a:solidFill>
                      <a:srgbClr val="7030A0"/>
                    </a:solidFill>
                    <a:sym typeface="Wingdings"/>
                  </a:rPr>
                  <a:t>) and annihilation </a:t>
                </a:r>
                <a:r>
                  <a:rPr lang="en-GB" sz="1800" b="0">
                    <a:solidFill>
                      <a:srgbClr val="7030A0"/>
                    </a:solidFill>
                    <a:sym typeface="Wingdings"/>
                  </a:rPr>
                  <a:t>(</a:t>
                </a:r>
                <a14:m>
                  <m:oMath xmlns:m="http://schemas.openxmlformats.org/officeDocument/2006/math">
                    <m:sSub>
                      <m:sSubPr>
                        <m:ctrlPr>
                          <a:rPr lang="en-US" sz="1800" b="0" i="1">
                            <a:solidFill>
                              <a:srgbClr val="FF0000"/>
                            </a:solidFill>
                            <a:latin typeface="Cambria Math" charset="0"/>
                            <a:sym typeface="Wingdings"/>
                          </a:rPr>
                        </m:ctrlPr>
                      </m:sSubPr>
                      <m:e>
                        <m:r>
                          <m:rPr>
                            <m:sty m:val="p"/>
                          </m:rPr>
                          <a:rPr lang="el-GR" sz="1800" b="0" i="1">
                            <a:solidFill>
                              <a:srgbClr val="FF0000"/>
                            </a:solidFill>
                            <a:latin typeface="Cambria Math" charset="0"/>
                            <a:ea typeface="Cambria Math" charset="0"/>
                            <a:cs typeface="Cambria Math" charset="0"/>
                            <a:sym typeface="Wingdings"/>
                          </a:rPr>
                          <m:t>Γ</m:t>
                        </m:r>
                      </m:e>
                      <m:sub>
                        <m:r>
                          <a:rPr lang="en-US" sz="1800" b="0" i="1">
                            <a:solidFill>
                              <a:srgbClr val="FF0000"/>
                            </a:solidFill>
                            <a:latin typeface="Cambria Math" charset="0"/>
                            <a:sym typeface="Wingdings"/>
                          </a:rPr>
                          <m:t>𝐴</m:t>
                        </m:r>
                      </m:sub>
                    </m:sSub>
                    <m:d>
                      <m:dPr>
                        <m:ctrlPr>
                          <a:rPr lang="en-US" sz="1800" b="0" i="1">
                            <a:solidFill>
                              <a:srgbClr val="FF0000"/>
                            </a:solidFill>
                            <a:latin typeface="Cambria Math" charset="0"/>
                            <a:sym typeface="Wingdings"/>
                          </a:rPr>
                        </m:ctrlPr>
                      </m:dPr>
                      <m:e>
                        <m:r>
                          <a:rPr lang="en-US" sz="1800" b="0" i="1">
                            <a:solidFill>
                              <a:srgbClr val="FF0000"/>
                            </a:solidFill>
                            <a:latin typeface="Cambria Math" charset="0"/>
                            <a:sym typeface="Wingdings"/>
                          </a:rPr>
                          <m:t>𝑡</m:t>
                        </m:r>
                      </m:e>
                    </m:d>
                  </m:oMath>
                </a14:m>
                <a:r>
                  <a:rPr lang="en-GB" sz="1800" b="0" smtClean="0">
                    <a:solidFill>
                      <a:srgbClr val="7030A0"/>
                    </a:solidFill>
                    <a:sym typeface="Wingdings"/>
                  </a:rPr>
                  <a:t>) rates would reach the equilibrium in    </a:t>
                </a:r>
                <a:r>
                  <a:rPr lang="en-GB" sz="1800" b="0" smtClean="0">
                    <a:solidFill>
                      <a:srgbClr val="060A99"/>
                    </a:solidFill>
                    <a:latin typeface="Symbol" charset="2"/>
                    <a:ea typeface="Symbol" charset="2"/>
                    <a:cs typeface="Symbol" charset="2"/>
                    <a:sym typeface="Wingdings"/>
                  </a:rPr>
                  <a:t>t</a:t>
                </a:r>
                <a:r>
                  <a:rPr lang="en-GB" sz="1800" b="0" smtClean="0">
                    <a:solidFill>
                      <a:srgbClr val="060A99"/>
                    </a:solidFill>
                    <a:sym typeface="Wingdings"/>
                  </a:rPr>
                  <a:t>~ 10</a:t>
                </a:r>
                <a:r>
                  <a:rPr lang="en-GB" sz="1800" b="0" baseline="30000" smtClean="0">
                    <a:solidFill>
                      <a:srgbClr val="060A99"/>
                    </a:solidFill>
                    <a:sym typeface="Wingdings"/>
                  </a:rPr>
                  <a:t>11</a:t>
                </a:r>
                <a:r>
                  <a:rPr lang="en-GB" sz="1800" b="0" smtClean="0">
                    <a:solidFill>
                      <a:srgbClr val="060A99"/>
                    </a:solidFill>
                    <a:sym typeface="Wingdings"/>
                  </a:rPr>
                  <a:t> y &gt;&gt; Earth age (</a:t>
                </a:r>
                <a:r>
                  <a:rPr lang="en-GB" sz="1800" b="0" err="1" smtClean="0">
                    <a:solidFill>
                      <a:srgbClr val="060A99"/>
                    </a:solidFill>
                    <a:sym typeface="Wingdings"/>
                  </a:rPr>
                  <a:t>t</a:t>
                </a:r>
                <a:r>
                  <a:rPr lang="en-GB" sz="1800" b="0" baseline="-25000" err="1" smtClean="0">
                    <a:solidFill>
                      <a:srgbClr val="060A99"/>
                    </a:solidFill>
                    <a:sym typeface="Wingdings"/>
                  </a:rPr>
                  <a:t>Earth</a:t>
                </a:r>
                <a:r>
                  <a:rPr lang="en-GB" sz="1800" b="0" smtClean="0">
                    <a:solidFill>
                      <a:srgbClr val="060A99"/>
                    </a:solidFill>
                    <a:sym typeface="Wingdings"/>
                  </a:rPr>
                  <a:t> = 4.5 10</a:t>
                </a:r>
                <a:r>
                  <a:rPr lang="en-GB" sz="1800" b="0" baseline="30000">
                    <a:solidFill>
                      <a:srgbClr val="060A99"/>
                    </a:solidFill>
                    <a:sym typeface="Wingdings"/>
                  </a:rPr>
                  <a:t>9</a:t>
                </a:r>
                <a:r>
                  <a:rPr lang="en-GB" sz="1800" b="0" smtClean="0">
                    <a:solidFill>
                      <a:srgbClr val="060A99"/>
                    </a:solidFill>
                    <a:sym typeface="Wingdings"/>
                  </a:rPr>
                  <a:t> y) </a:t>
                </a:r>
              </a:p>
              <a:p>
                <a:pPr marL="285750" indent="-285750">
                  <a:buFont typeface="Arial" charset="0"/>
                  <a:buChar char="•"/>
                </a:pPr>
                <a:r>
                  <a:rPr lang="en-GB" sz="1800" b="0" smtClean="0">
                    <a:solidFill>
                      <a:srgbClr val="060A99"/>
                    </a:solidFill>
                    <a:sym typeface="Wingdings"/>
                  </a:rPr>
                  <a:t>In these conditions:</a:t>
                </a:r>
              </a:p>
              <a:p>
                <a:r>
                  <a:rPr lang="en-GB" sz="1800" b="0" smtClean="0">
                    <a:solidFill>
                      <a:srgbClr val="060A99"/>
                    </a:solidFill>
                    <a:sym typeface="Wingdings"/>
                  </a:rPr>
                  <a:t> </a:t>
                </a:r>
                <a:r>
                  <a:rPr lang="en-GB" sz="1800" b="0" smtClean="0">
                    <a:solidFill>
                      <a:srgbClr val="060A99"/>
                    </a:solidFill>
                  </a:rPr>
                  <a:t>      </a:t>
                </a:r>
                <a14:m>
                  <m:oMath xmlns:m="http://schemas.openxmlformats.org/officeDocument/2006/math">
                    <m:sSub>
                      <m:sSubPr>
                        <m:ctrlPr>
                          <a:rPr lang="en-US" b="0" i="1">
                            <a:solidFill>
                              <a:srgbClr val="FF0000"/>
                            </a:solidFill>
                            <a:latin typeface="Cambria Math" charset="0"/>
                            <a:sym typeface="Wingdings"/>
                          </a:rPr>
                        </m:ctrlPr>
                      </m:sSubPr>
                      <m:e>
                        <m:r>
                          <m:rPr>
                            <m:sty m:val="p"/>
                          </m:rPr>
                          <a:rPr lang="el-GR" b="0" i="1">
                            <a:solidFill>
                              <a:srgbClr val="FF0000"/>
                            </a:solidFill>
                            <a:latin typeface="Cambria Math" charset="0"/>
                            <a:ea typeface="Cambria Math" charset="0"/>
                            <a:cs typeface="Cambria Math" charset="0"/>
                            <a:sym typeface="Wingdings"/>
                          </a:rPr>
                          <m:t>Γ</m:t>
                        </m:r>
                      </m:e>
                      <m:sub>
                        <m:r>
                          <a:rPr lang="en-US" b="0" i="1">
                            <a:solidFill>
                              <a:srgbClr val="FF0000"/>
                            </a:solidFill>
                            <a:latin typeface="Cambria Math" charset="0"/>
                            <a:sym typeface="Wingdings"/>
                          </a:rPr>
                          <m:t>𝐴</m:t>
                        </m:r>
                      </m:sub>
                    </m:sSub>
                    <m:r>
                      <m:rPr>
                        <m:nor/>
                      </m:rPr>
                      <a:rPr lang="en-US" b="0">
                        <a:solidFill>
                          <a:srgbClr val="FF0000"/>
                        </a:solidFill>
                        <a:sym typeface="Wingdings"/>
                      </a:rPr>
                      <m:t>(</m:t>
                    </m:r>
                    <m:sSub>
                      <m:sSubPr>
                        <m:ctrlPr>
                          <a:rPr lang="en-US" b="0" i="1">
                            <a:solidFill>
                              <a:srgbClr val="FF0000"/>
                            </a:solidFill>
                            <a:latin typeface="Cambria Math" charset="0"/>
                            <a:sym typeface="Wingdings"/>
                          </a:rPr>
                        </m:ctrlPr>
                      </m:sSubPr>
                      <m:e>
                        <m:r>
                          <a:rPr lang="en-US" b="0" i="1">
                            <a:solidFill>
                              <a:srgbClr val="FF0000"/>
                            </a:solidFill>
                            <a:latin typeface="Cambria Math" charset="0"/>
                            <a:sym typeface="Wingdings"/>
                          </a:rPr>
                          <m:t>𝑡</m:t>
                        </m:r>
                      </m:e>
                      <m:sub>
                        <m:r>
                          <a:rPr lang="en-US" b="0" i="1">
                            <a:solidFill>
                              <a:srgbClr val="FF0000"/>
                            </a:solidFill>
                            <a:latin typeface="Cambria Math" charset="0"/>
                            <a:sym typeface="Wingdings"/>
                          </a:rPr>
                          <m:t>𝐸𝑎𝑟𝑡h</m:t>
                        </m:r>
                      </m:sub>
                    </m:sSub>
                    <m:r>
                      <m:rPr>
                        <m:nor/>
                      </m:rPr>
                      <a:rPr lang="en-US" b="0">
                        <a:solidFill>
                          <a:srgbClr val="FF0000"/>
                        </a:solidFill>
                        <a:sym typeface="Wingdings"/>
                      </a:rPr>
                      <m:t>)</m:t>
                    </m:r>
                    <m:r>
                      <a:rPr lang="en-US" b="0" i="1" smtClean="0">
                        <a:solidFill>
                          <a:srgbClr val="FF0000"/>
                        </a:solidFill>
                        <a:latin typeface="Cambria Math" charset="0"/>
                        <a:ea typeface="Cambria Math" charset="0"/>
                        <a:cs typeface="Cambria Math" charset="0"/>
                        <a:sym typeface="Wingdings"/>
                      </a:rPr>
                      <m:t>∝</m:t>
                    </m:r>
                    <m:sSup>
                      <m:sSupPr>
                        <m:ctrlPr>
                          <a:rPr lang="en-US" b="0" i="1" smtClean="0">
                            <a:solidFill>
                              <a:srgbClr val="FF0000"/>
                            </a:solidFill>
                            <a:latin typeface="Cambria Math" charset="0"/>
                            <a:ea typeface="Cambria Math" charset="0"/>
                            <a:cs typeface="Cambria Math" charset="0"/>
                            <a:sym typeface="Wingdings"/>
                          </a:rPr>
                        </m:ctrlPr>
                      </m:sSupPr>
                      <m:e>
                        <m:d>
                          <m:dPr>
                            <m:begChr m:val="["/>
                            <m:endChr m:val="]"/>
                            <m:ctrlPr>
                              <a:rPr lang="mr-IN" b="0" i="1" smtClean="0">
                                <a:solidFill>
                                  <a:srgbClr val="FF0000"/>
                                </a:solidFill>
                                <a:latin typeface="Cambria Math" charset="0"/>
                                <a:ea typeface="Cambria Math" charset="0"/>
                                <a:cs typeface="Cambria Math" charset="0"/>
                                <a:sym typeface="Wingdings"/>
                              </a:rPr>
                            </m:ctrlPr>
                          </m:dPr>
                          <m:e>
                            <m:f>
                              <m:fPr>
                                <m:ctrlPr>
                                  <a:rPr lang="mr-IN" b="0" i="1">
                                    <a:solidFill>
                                      <a:srgbClr val="FF0000"/>
                                    </a:solidFill>
                                    <a:latin typeface="Cambria Math" charset="0"/>
                                    <a:ea typeface="Cambria Math" charset="0"/>
                                    <a:cs typeface="Cambria Math" charset="0"/>
                                    <a:sym typeface="Wingdings"/>
                                  </a:rPr>
                                </m:ctrlPr>
                              </m:fPr>
                              <m:num>
                                <m:sSubSup>
                                  <m:sSubSupPr>
                                    <m:ctrlPr>
                                      <a:rPr lang="en-US" b="0" i="1">
                                        <a:solidFill>
                                          <a:srgbClr val="FF0000"/>
                                        </a:solidFill>
                                        <a:latin typeface="Cambria Math" charset="0"/>
                                        <a:ea typeface="Cambria Math" charset="0"/>
                                        <a:cs typeface="Cambria Math" charset="0"/>
                                        <a:sym typeface="Wingdings"/>
                                      </a:rPr>
                                    </m:ctrlPr>
                                  </m:sSubSupPr>
                                  <m:e>
                                    <m:r>
                                      <a:rPr lang="en-US" b="0" i="1">
                                        <a:solidFill>
                                          <a:srgbClr val="FF0000"/>
                                        </a:solidFill>
                                        <a:latin typeface="Cambria Math" charset="0"/>
                                        <a:ea typeface="Cambria Math" charset="0"/>
                                        <a:cs typeface="Cambria Math" charset="0"/>
                                        <a:sym typeface="Wingdings"/>
                                      </a:rPr>
                                      <m:t>𝜎</m:t>
                                    </m:r>
                                  </m:e>
                                  <m:sub>
                                    <m:r>
                                      <a:rPr lang="en-US" b="0" i="1">
                                        <a:solidFill>
                                          <a:srgbClr val="FF0000"/>
                                        </a:solidFill>
                                        <a:latin typeface="Cambria Math" charset="0"/>
                                        <a:ea typeface="Cambria Math" charset="0"/>
                                        <a:cs typeface="Cambria Math" charset="0"/>
                                        <a:sym typeface="Wingdings"/>
                                      </a:rPr>
                                      <m:t>𝑝</m:t>
                                    </m:r>
                                  </m:sub>
                                  <m:sup>
                                    <m:r>
                                      <a:rPr lang="en-US" b="0" i="1">
                                        <a:solidFill>
                                          <a:srgbClr val="FF0000"/>
                                        </a:solidFill>
                                        <a:latin typeface="Cambria Math" charset="0"/>
                                        <a:ea typeface="Cambria Math" charset="0"/>
                                        <a:cs typeface="Cambria Math" charset="0"/>
                                        <a:sym typeface="Wingdings"/>
                                      </a:rPr>
                                      <m:t>𝑆𝐼</m:t>
                                    </m:r>
                                  </m:sup>
                                </m:sSubSup>
                                <m:sSubSup>
                                  <m:sSubSupPr>
                                    <m:ctrlPr>
                                      <a:rPr lang="en-US" b="0" i="1">
                                        <a:solidFill>
                                          <a:srgbClr val="FF0000"/>
                                        </a:solidFill>
                                        <a:latin typeface="Cambria Math" charset="0"/>
                                        <a:ea typeface="Cambria Math" charset="0"/>
                                        <a:cs typeface="Cambria Math" charset="0"/>
                                        <a:sym typeface="Wingdings"/>
                                      </a:rPr>
                                    </m:ctrlPr>
                                  </m:sSubSupPr>
                                  <m:e>
                                    <m:r>
                                      <a:rPr lang="en-US" b="0" i="1">
                                        <a:solidFill>
                                          <a:srgbClr val="FF0000"/>
                                        </a:solidFill>
                                        <a:latin typeface="Cambria Math" charset="0"/>
                                        <a:ea typeface="Cambria Math" charset="0"/>
                                        <a:cs typeface="Cambria Math" charset="0"/>
                                        <a:sym typeface="Wingdings"/>
                                      </a:rPr>
                                      <m:t>𝜌</m:t>
                                    </m:r>
                                  </m:e>
                                  <m:sub>
                                    <m:r>
                                      <a:rPr lang="en-US" b="0" i="1">
                                        <a:solidFill>
                                          <a:srgbClr val="FF0000"/>
                                        </a:solidFill>
                                        <a:latin typeface="Cambria Math" charset="0"/>
                                        <a:ea typeface="Cambria Math" charset="0"/>
                                        <a:cs typeface="Cambria Math" charset="0"/>
                                        <a:sym typeface="Wingdings"/>
                                      </a:rPr>
                                      <m:t>0.3</m:t>
                                    </m:r>
                                  </m:sub>
                                  <m:sup>
                                    <m:r>
                                      <a:rPr lang="en-US" b="0" i="1">
                                        <a:solidFill>
                                          <a:srgbClr val="FF0000"/>
                                        </a:solidFill>
                                        <a:latin typeface="Cambria Math" charset="0"/>
                                        <a:ea typeface="Cambria Math" charset="0"/>
                                        <a:cs typeface="Cambria Math" charset="0"/>
                                        <a:sym typeface="Wingdings"/>
                                      </a:rPr>
                                      <m:t>𝜒</m:t>
                                    </m:r>
                                  </m:sup>
                                </m:sSubSup>
                              </m:num>
                              <m:den>
                                <m:sSub>
                                  <m:sSubPr>
                                    <m:ctrlPr>
                                      <a:rPr lang="en-US" b="0" i="1">
                                        <a:solidFill>
                                          <a:srgbClr val="FF0000"/>
                                        </a:solidFill>
                                        <a:latin typeface="Cambria Math" charset="0"/>
                                        <a:ea typeface="Cambria Math" charset="0"/>
                                        <a:cs typeface="Cambria Math" charset="0"/>
                                        <a:sym typeface="Wingdings"/>
                                      </a:rPr>
                                    </m:ctrlPr>
                                  </m:sSubPr>
                                  <m:e>
                                    <m:r>
                                      <a:rPr lang="en-US" b="0" i="1">
                                        <a:solidFill>
                                          <a:srgbClr val="FF0000"/>
                                        </a:solidFill>
                                        <a:latin typeface="Cambria Math" charset="0"/>
                                        <a:ea typeface="Cambria Math" charset="0"/>
                                        <a:cs typeface="Cambria Math" charset="0"/>
                                        <a:sym typeface="Wingdings"/>
                                      </a:rPr>
                                      <m:t>𝑚</m:t>
                                    </m:r>
                                  </m:e>
                                  <m:sub>
                                    <m:r>
                                      <a:rPr lang="en-US" b="0" i="1">
                                        <a:solidFill>
                                          <a:srgbClr val="FF0000"/>
                                        </a:solidFill>
                                        <a:latin typeface="Cambria Math" charset="0"/>
                                        <a:ea typeface="Cambria Math" charset="0"/>
                                        <a:cs typeface="Cambria Math" charset="0"/>
                                        <a:sym typeface="Wingdings"/>
                                      </a:rPr>
                                      <m:t>𝜒</m:t>
                                    </m:r>
                                  </m:sub>
                                </m:sSub>
                                <m:sSub>
                                  <m:sSubPr>
                                    <m:ctrlPr>
                                      <a:rPr lang="en-US" b="0" i="1">
                                        <a:solidFill>
                                          <a:srgbClr val="FF0000"/>
                                        </a:solidFill>
                                        <a:latin typeface="Cambria Math" charset="0"/>
                                        <a:ea typeface="Cambria Math" charset="0"/>
                                        <a:cs typeface="Cambria Math" charset="0"/>
                                        <a:sym typeface="Wingdings"/>
                                      </a:rPr>
                                    </m:ctrlPr>
                                  </m:sSubPr>
                                  <m:e>
                                    <m:acc>
                                      <m:accPr>
                                        <m:chr m:val="̅"/>
                                        <m:ctrlPr>
                                          <a:rPr lang="en-US" b="0" i="1">
                                            <a:solidFill>
                                              <a:srgbClr val="FF0000"/>
                                            </a:solidFill>
                                            <a:latin typeface="Cambria Math" charset="0"/>
                                            <a:ea typeface="Cambria Math" charset="0"/>
                                            <a:cs typeface="Cambria Math" charset="0"/>
                                            <a:sym typeface="Wingdings"/>
                                          </a:rPr>
                                        </m:ctrlPr>
                                      </m:accPr>
                                      <m:e>
                                        <m:r>
                                          <a:rPr lang="en-US" b="0" i="1">
                                            <a:solidFill>
                                              <a:srgbClr val="FF0000"/>
                                            </a:solidFill>
                                            <a:latin typeface="Cambria Math" charset="0"/>
                                            <a:ea typeface="Cambria Math" charset="0"/>
                                            <a:cs typeface="Cambria Math" charset="0"/>
                                            <a:sym typeface="Wingdings"/>
                                          </a:rPr>
                                          <m:t>𝜐</m:t>
                                        </m:r>
                                      </m:e>
                                    </m:acc>
                                  </m:e>
                                  <m:sub>
                                    <m:r>
                                      <a:rPr lang="en-US" b="0" i="1">
                                        <a:solidFill>
                                          <a:srgbClr val="FF0000"/>
                                        </a:solidFill>
                                        <a:latin typeface="Cambria Math" charset="0"/>
                                        <a:ea typeface="Cambria Math" charset="0"/>
                                        <a:cs typeface="Cambria Math" charset="0"/>
                                        <a:sym typeface="Wingdings"/>
                                      </a:rPr>
                                      <m:t>270</m:t>
                                    </m:r>
                                  </m:sub>
                                </m:sSub>
                              </m:den>
                            </m:f>
                            <m:nary>
                              <m:naryPr>
                                <m:chr m:val="∑"/>
                                <m:limLoc m:val="subSup"/>
                                <m:supHide m:val="on"/>
                                <m:ctrlPr>
                                  <a:rPr lang="en-US" b="0" i="1" smtClean="0">
                                    <a:solidFill>
                                      <a:srgbClr val="FF0000"/>
                                    </a:solidFill>
                                    <a:latin typeface="Cambria Math" charset="0"/>
                                    <a:ea typeface="Cambria Math" charset="0"/>
                                    <a:cs typeface="Cambria Math" charset="0"/>
                                    <a:sym typeface="Wingdings"/>
                                  </a:rPr>
                                </m:ctrlPr>
                              </m:naryPr>
                              <m:sub>
                                <m:r>
                                  <m:rPr>
                                    <m:brk m:alnAt="9"/>
                                  </m:rPr>
                                  <a:rPr lang="en-US" b="0" i="1" smtClean="0">
                                    <a:solidFill>
                                      <a:srgbClr val="FF0000"/>
                                    </a:solidFill>
                                    <a:latin typeface="Cambria Math" charset="0"/>
                                    <a:ea typeface="Cambria Math" charset="0"/>
                                    <a:cs typeface="Cambria Math" charset="0"/>
                                    <a:sym typeface="Wingdings"/>
                                  </a:rPr>
                                  <m:t>𝑖</m:t>
                                </m:r>
                              </m:sub>
                              <m:sup/>
                              <m:e>
                                <m:sSubSup>
                                  <m:sSubSupPr>
                                    <m:ctrlPr>
                                      <a:rPr lang="en-US" b="0" i="1">
                                        <a:solidFill>
                                          <a:srgbClr val="FF0000"/>
                                        </a:solidFill>
                                        <a:latin typeface="Cambria Math" charset="0"/>
                                        <a:ea typeface="Cambria Math" charset="0"/>
                                        <a:cs typeface="Cambria Math" charset="0"/>
                                        <a:sym typeface="Wingdings"/>
                                      </a:rPr>
                                    </m:ctrlPr>
                                  </m:sSubSupPr>
                                  <m:e>
                                    <m:r>
                                      <a:rPr lang="en-US" b="0" i="1">
                                        <a:solidFill>
                                          <a:srgbClr val="FF0000"/>
                                        </a:solidFill>
                                        <a:latin typeface="Cambria Math" charset="0"/>
                                        <a:ea typeface="Cambria Math" charset="0"/>
                                        <a:cs typeface="Cambria Math" charset="0"/>
                                        <a:sym typeface="Wingdings"/>
                                      </a:rPr>
                                      <m:t>𝐹</m:t>
                                    </m:r>
                                  </m:e>
                                  <m:sub>
                                    <m:r>
                                      <a:rPr lang="en-US" b="0" i="1">
                                        <a:solidFill>
                                          <a:srgbClr val="FF0000"/>
                                        </a:solidFill>
                                        <a:latin typeface="Cambria Math" charset="0"/>
                                        <a:ea typeface="Cambria Math" charset="0"/>
                                        <a:cs typeface="Cambria Math" charset="0"/>
                                        <a:sym typeface="Wingdings"/>
                                      </a:rPr>
                                      <m:t>𝑖</m:t>
                                    </m:r>
                                  </m:sub>
                                  <m:sup>
                                    <m:r>
                                      <a:rPr lang="en-US" b="0" i="1">
                                        <a:solidFill>
                                          <a:srgbClr val="FF0000"/>
                                        </a:solidFill>
                                        <a:latin typeface="Cambria Math" charset="0"/>
                                        <a:ea typeface="Cambria Math" charset="0"/>
                                        <a:cs typeface="Cambria Math" charset="0"/>
                                        <a:sym typeface="Wingdings"/>
                                      </a:rPr>
                                      <m:t>∗</m:t>
                                    </m:r>
                                  </m:sup>
                                </m:sSubSup>
                                <m:d>
                                  <m:dPr>
                                    <m:ctrlPr>
                                      <a:rPr lang="en-US" b="0" i="1">
                                        <a:solidFill>
                                          <a:srgbClr val="FF0000"/>
                                        </a:solidFill>
                                        <a:latin typeface="Cambria Math" charset="0"/>
                                        <a:ea typeface="Cambria Math" charset="0"/>
                                        <a:cs typeface="Cambria Math" charset="0"/>
                                        <a:sym typeface="Wingdings"/>
                                      </a:rPr>
                                    </m:ctrlPr>
                                  </m:dPr>
                                  <m:e>
                                    <m:sSub>
                                      <m:sSubPr>
                                        <m:ctrlPr>
                                          <a:rPr lang="en-US" b="0" i="1">
                                            <a:solidFill>
                                              <a:srgbClr val="FF0000"/>
                                            </a:solidFill>
                                            <a:latin typeface="Cambria Math" charset="0"/>
                                            <a:ea typeface="Cambria Math" charset="0"/>
                                            <a:cs typeface="Cambria Math" charset="0"/>
                                            <a:sym typeface="Wingdings"/>
                                          </a:rPr>
                                        </m:ctrlPr>
                                      </m:sSubPr>
                                      <m:e>
                                        <m:r>
                                          <a:rPr lang="en-US" b="0" i="1">
                                            <a:solidFill>
                                              <a:srgbClr val="FF0000"/>
                                            </a:solidFill>
                                            <a:latin typeface="Cambria Math" charset="0"/>
                                            <a:ea typeface="Cambria Math" charset="0"/>
                                            <a:cs typeface="Cambria Math" charset="0"/>
                                            <a:sym typeface="Wingdings"/>
                                          </a:rPr>
                                          <m:t>𝑚</m:t>
                                        </m:r>
                                      </m:e>
                                      <m:sub>
                                        <m:r>
                                          <a:rPr lang="en-US" b="0" i="1">
                                            <a:solidFill>
                                              <a:srgbClr val="FF0000"/>
                                            </a:solidFill>
                                            <a:latin typeface="Cambria Math" charset="0"/>
                                            <a:ea typeface="Cambria Math" charset="0"/>
                                            <a:cs typeface="Cambria Math" charset="0"/>
                                            <a:sym typeface="Wingdings"/>
                                          </a:rPr>
                                          <m:t>𝜒</m:t>
                                        </m:r>
                                      </m:sub>
                                    </m:sSub>
                                  </m:e>
                                </m:d>
                              </m:e>
                            </m:nary>
                          </m:e>
                        </m:d>
                      </m:e>
                      <m:sup>
                        <m:r>
                          <a:rPr lang="en-US" b="0" i="1" smtClean="0">
                            <a:solidFill>
                              <a:srgbClr val="FF0000"/>
                            </a:solidFill>
                            <a:latin typeface="Cambria Math" charset="0"/>
                            <a:ea typeface="Cambria Math" charset="0"/>
                            <a:cs typeface="Cambria Math" charset="0"/>
                            <a:sym typeface="Wingdings"/>
                          </a:rPr>
                          <m:t>2</m:t>
                        </m:r>
                      </m:sup>
                    </m:sSup>
                    <m:f>
                      <m:fPr>
                        <m:ctrlPr>
                          <a:rPr lang="mr-IN" b="0" i="1">
                            <a:solidFill>
                              <a:srgbClr val="FF0000"/>
                            </a:solidFill>
                            <a:latin typeface="Cambria Math" charset="0"/>
                            <a:ea typeface="Cambria Math" charset="0"/>
                            <a:cs typeface="Cambria Math" charset="0"/>
                            <a:sym typeface="Wingdings"/>
                          </a:rPr>
                        </m:ctrlPr>
                      </m:fPr>
                      <m:num>
                        <m:sSub>
                          <m:sSubPr>
                            <m:ctrlPr>
                              <a:rPr lang="en-US" b="0" i="1">
                                <a:solidFill>
                                  <a:srgbClr val="FF0000"/>
                                </a:solidFill>
                                <a:latin typeface="Cambria Math" charset="0"/>
                                <a:ea typeface="Cambria Math" charset="0"/>
                                <a:cs typeface="Cambria Math" charset="0"/>
                                <a:sym typeface="Wingdings"/>
                              </a:rPr>
                            </m:ctrlPr>
                          </m:sSubPr>
                          <m:e>
                            <m:d>
                              <m:dPr>
                                <m:begChr m:val="⟨"/>
                                <m:endChr m:val="⟩"/>
                                <m:ctrlPr>
                                  <a:rPr lang="mr-IN" b="0" i="1">
                                    <a:solidFill>
                                      <a:srgbClr val="FF0000"/>
                                    </a:solidFill>
                                    <a:latin typeface="Cambria Math" charset="0"/>
                                    <a:ea typeface="Cambria Math" charset="0"/>
                                    <a:cs typeface="Cambria Math" charset="0"/>
                                    <a:sym typeface="Wingdings"/>
                                  </a:rPr>
                                </m:ctrlPr>
                              </m:dPr>
                              <m:e>
                                <m:sSub>
                                  <m:sSubPr>
                                    <m:ctrlPr>
                                      <a:rPr lang="en-US" b="0" i="1">
                                        <a:solidFill>
                                          <a:srgbClr val="FF0000"/>
                                        </a:solidFill>
                                        <a:latin typeface="Cambria Math" charset="0"/>
                                        <a:ea typeface="Cambria Math" charset="0"/>
                                        <a:cs typeface="Cambria Math" charset="0"/>
                                        <a:sym typeface="Wingdings"/>
                                      </a:rPr>
                                    </m:ctrlPr>
                                  </m:sSubPr>
                                  <m:e>
                                    <m:r>
                                      <a:rPr lang="en-US" b="0" i="1">
                                        <a:solidFill>
                                          <a:srgbClr val="FF0000"/>
                                        </a:solidFill>
                                        <a:latin typeface="Cambria Math" charset="0"/>
                                        <a:ea typeface="Cambria Math" charset="0"/>
                                        <a:cs typeface="Cambria Math" charset="0"/>
                                        <a:sym typeface="Wingdings"/>
                                      </a:rPr>
                                      <m:t>𝜎</m:t>
                                    </m:r>
                                  </m:e>
                                  <m:sub>
                                    <m:r>
                                      <a:rPr lang="en-US" b="0" i="1">
                                        <a:solidFill>
                                          <a:srgbClr val="FF0000"/>
                                        </a:solidFill>
                                        <a:latin typeface="Cambria Math" charset="0"/>
                                        <a:ea typeface="Cambria Math" charset="0"/>
                                        <a:cs typeface="Cambria Math" charset="0"/>
                                        <a:sym typeface="Wingdings"/>
                                      </a:rPr>
                                      <m:t>𝐴</m:t>
                                    </m:r>
                                  </m:sub>
                                </m:sSub>
                                <m:r>
                                  <a:rPr lang="en-US" b="0" i="1">
                                    <a:solidFill>
                                      <a:srgbClr val="FF0000"/>
                                    </a:solidFill>
                                    <a:latin typeface="Cambria Math" charset="0"/>
                                    <a:ea typeface="Cambria Math" charset="0"/>
                                    <a:cs typeface="Cambria Math" charset="0"/>
                                    <a:sym typeface="Wingdings"/>
                                  </a:rPr>
                                  <m:t>𝜐</m:t>
                                </m:r>
                              </m:e>
                            </m:d>
                          </m:e>
                          <m:sub>
                            <m:r>
                              <a:rPr lang="en-US" b="0" i="1">
                                <a:solidFill>
                                  <a:srgbClr val="FF0000"/>
                                </a:solidFill>
                                <a:latin typeface="Cambria Math" charset="0"/>
                                <a:ea typeface="Cambria Math" charset="0"/>
                                <a:cs typeface="Cambria Math" charset="0"/>
                                <a:sym typeface="Wingdings"/>
                              </a:rPr>
                              <m:t>𝐸𝑎𝑟𝑡h</m:t>
                            </m:r>
                          </m:sub>
                        </m:sSub>
                      </m:num>
                      <m:den>
                        <m:sSub>
                          <m:sSubPr>
                            <m:ctrlPr>
                              <a:rPr lang="en-US" b="0" i="1">
                                <a:solidFill>
                                  <a:srgbClr val="FF0000"/>
                                </a:solidFill>
                                <a:latin typeface="Cambria Math" charset="0"/>
                                <a:ea typeface="Cambria Math" charset="0"/>
                                <a:cs typeface="Cambria Math" charset="0"/>
                                <a:sym typeface="Wingdings"/>
                              </a:rPr>
                            </m:ctrlPr>
                          </m:sSubPr>
                          <m:e>
                            <m:r>
                              <a:rPr lang="en-US" b="0" i="1">
                                <a:solidFill>
                                  <a:srgbClr val="FF0000"/>
                                </a:solidFill>
                                <a:latin typeface="Cambria Math" charset="0"/>
                                <a:ea typeface="Cambria Math" charset="0"/>
                                <a:cs typeface="Cambria Math" charset="0"/>
                                <a:sym typeface="Wingdings"/>
                              </a:rPr>
                              <m:t>𝑉</m:t>
                            </m:r>
                          </m:e>
                          <m:sub>
                            <m:r>
                              <a:rPr lang="en-US" b="0" i="1">
                                <a:solidFill>
                                  <a:srgbClr val="FF0000"/>
                                </a:solidFill>
                                <a:latin typeface="Cambria Math" charset="0"/>
                                <a:ea typeface="Cambria Math" charset="0"/>
                                <a:cs typeface="Cambria Math" charset="0"/>
                                <a:sym typeface="Wingdings"/>
                              </a:rPr>
                              <m:t>𝐸𝑎𝑟𝑡h</m:t>
                            </m:r>
                          </m:sub>
                        </m:sSub>
                      </m:den>
                    </m:f>
                    <m:sSup>
                      <m:sSupPr>
                        <m:ctrlPr>
                          <a:rPr lang="mr-IN" b="0" i="1">
                            <a:solidFill>
                              <a:srgbClr val="FF0000"/>
                            </a:solidFill>
                            <a:latin typeface="Cambria Math" charset="0"/>
                            <a:ea typeface="Cambria Math" charset="0"/>
                            <a:cs typeface="Cambria Math" charset="0"/>
                            <a:sym typeface="Wingdings"/>
                          </a:rPr>
                        </m:ctrlPr>
                      </m:sSupPr>
                      <m:e>
                        <m:d>
                          <m:dPr>
                            <m:ctrlPr>
                              <a:rPr lang="mr-IN" b="0" i="1">
                                <a:solidFill>
                                  <a:srgbClr val="FF0000"/>
                                </a:solidFill>
                                <a:latin typeface="Cambria Math" charset="0"/>
                                <a:ea typeface="Cambria Math" charset="0"/>
                                <a:cs typeface="Cambria Math" charset="0"/>
                                <a:sym typeface="Wingdings"/>
                              </a:rPr>
                            </m:ctrlPr>
                          </m:dPr>
                          <m:e>
                            <m:f>
                              <m:fPr>
                                <m:ctrlPr>
                                  <a:rPr lang="mr-IN" b="0" i="1">
                                    <a:solidFill>
                                      <a:srgbClr val="FF0000"/>
                                    </a:solidFill>
                                    <a:latin typeface="Cambria Math" charset="0"/>
                                    <a:ea typeface="Cambria Math" charset="0"/>
                                    <a:cs typeface="Cambria Math" charset="0"/>
                                    <a:sym typeface="Wingdings"/>
                                  </a:rPr>
                                </m:ctrlPr>
                              </m:fPr>
                              <m:num>
                                <m:sSub>
                                  <m:sSubPr>
                                    <m:ctrlPr>
                                      <a:rPr lang="en-US" b="0" i="1">
                                        <a:solidFill>
                                          <a:srgbClr val="FF0000"/>
                                        </a:solidFill>
                                        <a:latin typeface="Cambria Math" charset="0"/>
                                        <a:ea typeface="Cambria Math" charset="0"/>
                                        <a:cs typeface="Cambria Math" charset="0"/>
                                        <a:sym typeface="Wingdings"/>
                                      </a:rPr>
                                    </m:ctrlPr>
                                  </m:sSubPr>
                                  <m:e>
                                    <m:r>
                                      <a:rPr lang="en-US" b="0" i="1">
                                        <a:solidFill>
                                          <a:srgbClr val="FF0000"/>
                                        </a:solidFill>
                                        <a:latin typeface="Cambria Math" charset="0"/>
                                        <a:ea typeface="Cambria Math" charset="0"/>
                                        <a:cs typeface="Cambria Math" charset="0"/>
                                        <a:sym typeface="Wingdings"/>
                                      </a:rPr>
                                      <m:t>𝑚</m:t>
                                    </m:r>
                                  </m:e>
                                  <m:sub>
                                    <m:r>
                                      <a:rPr lang="en-US" b="0" i="1">
                                        <a:solidFill>
                                          <a:srgbClr val="FF0000"/>
                                        </a:solidFill>
                                        <a:latin typeface="Cambria Math" charset="0"/>
                                        <a:ea typeface="Cambria Math" charset="0"/>
                                        <a:cs typeface="Cambria Math" charset="0"/>
                                        <a:sym typeface="Wingdings"/>
                                      </a:rPr>
                                      <m:t>𝜒</m:t>
                                    </m:r>
                                  </m:sub>
                                </m:sSub>
                              </m:num>
                              <m:den>
                                <m:r>
                                  <a:rPr lang="en-US" b="0" i="1">
                                    <a:solidFill>
                                      <a:srgbClr val="FF0000"/>
                                    </a:solidFill>
                                    <a:latin typeface="Cambria Math" charset="0"/>
                                    <a:ea typeface="Cambria Math" charset="0"/>
                                    <a:cs typeface="Cambria Math" charset="0"/>
                                    <a:sym typeface="Wingdings"/>
                                  </a:rPr>
                                  <m:t>20 </m:t>
                                </m:r>
                                <m:r>
                                  <a:rPr lang="en-US" b="0" i="1">
                                    <a:solidFill>
                                      <a:srgbClr val="FF0000"/>
                                    </a:solidFill>
                                    <a:latin typeface="Cambria Math" charset="0"/>
                                    <a:ea typeface="Cambria Math" charset="0"/>
                                    <a:cs typeface="Cambria Math" charset="0"/>
                                    <a:sym typeface="Wingdings"/>
                                  </a:rPr>
                                  <m:t>𝐺𝑒𝑉</m:t>
                                </m:r>
                              </m:den>
                            </m:f>
                          </m:e>
                        </m:d>
                      </m:e>
                      <m:sup>
                        <m:f>
                          <m:fPr>
                            <m:ctrlPr>
                              <a:rPr lang="mr-IN" b="0" i="1">
                                <a:solidFill>
                                  <a:srgbClr val="FF0000"/>
                                </a:solidFill>
                                <a:latin typeface="Cambria Math" charset="0"/>
                                <a:ea typeface="Cambria Math" charset="0"/>
                                <a:cs typeface="Cambria Math" charset="0"/>
                                <a:sym typeface="Wingdings"/>
                              </a:rPr>
                            </m:ctrlPr>
                          </m:fPr>
                          <m:num>
                            <m:r>
                              <a:rPr lang="en-US" b="0" i="1">
                                <a:solidFill>
                                  <a:srgbClr val="FF0000"/>
                                </a:solidFill>
                                <a:latin typeface="Cambria Math" charset="0"/>
                                <a:ea typeface="Cambria Math" charset="0"/>
                                <a:cs typeface="Cambria Math" charset="0"/>
                                <a:sym typeface="Wingdings"/>
                              </a:rPr>
                              <m:t>3</m:t>
                            </m:r>
                          </m:num>
                          <m:den>
                            <m:r>
                              <a:rPr lang="en-US" b="0" i="1">
                                <a:solidFill>
                                  <a:srgbClr val="FF0000"/>
                                </a:solidFill>
                                <a:latin typeface="Cambria Math" charset="0"/>
                                <a:ea typeface="Cambria Math" charset="0"/>
                                <a:cs typeface="Cambria Math" charset="0"/>
                                <a:sym typeface="Wingdings"/>
                              </a:rPr>
                              <m:t>2</m:t>
                            </m:r>
                          </m:den>
                        </m:f>
                      </m:sup>
                    </m:sSup>
                  </m:oMath>
                </a14:m>
                <a:endParaRPr lang="en-GB" sz="1800" b="0">
                  <a:solidFill>
                    <a:srgbClr val="060A99"/>
                  </a:solidFill>
                </a:endParaRPr>
              </a:p>
            </p:txBody>
          </p:sp>
        </mc:Choice>
        <mc:Fallback>
          <p:sp>
            <p:nvSpPr>
              <p:cNvPr id="6" name="CasellaDiTesto 5"/>
              <p:cNvSpPr txBox="1">
                <a:spLocks noRot="1" noChangeAspect="1" noMove="1" noResize="1" noEditPoints="1" noAdjustHandles="1" noChangeArrowheads="1" noChangeShapeType="1" noTextEdit="1"/>
              </p:cNvSpPr>
              <p:nvPr/>
            </p:nvSpPr>
            <p:spPr>
              <a:xfrm>
                <a:off x="101600" y="559082"/>
                <a:ext cx="9039225" cy="3391249"/>
              </a:xfrm>
              <a:prstGeom prst="rect">
                <a:avLst/>
              </a:prstGeom>
              <a:blipFill rotWithShape="0">
                <a:blip r:embed="rId2"/>
                <a:stretch>
                  <a:fillRect l="-472" t="-899"/>
                </a:stretch>
              </a:blipFill>
            </p:spPr>
            <p:txBody>
              <a:bodyPr/>
              <a:lstStyle/>
              <a:p>
                <a:r>
                  <a:rPr lang="en-GB">
                    <a:noFill/>
                  </a:rPr>
                  <a:t> </a:t>
                </a:r>
              </a:p>
            </p:txBody>
          </p:sp>
        </mc:Fallback>
      </mc:AlternateContent>
      <p:sp>
        <p:nvSpPr>
          <p:cNvPr id="3" name="Ovale 2"/>
          <p:cNvSpPr/>
          <p:nvPr/>
        </p:nvSpPr>
        <p:spPr bwMode="auto">
          <a:xfrm>
            <a:off x="4844751" y="2725966"/>
            <a:ext cx="2634711" cy="1279753"/>
          </a:xfrm>
          <a:prstGeom prst="ellipse">
            <a:avLst/>
          </a:prstGeom>
          <a:noFill/>
          <a:ln w="28575"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sz="1800">
              <a:solidFill>
                <a:srgbClr val="7E070A"/>
              </a:solidFill>
            </a:endParaRPr>
          </a:p>
        </p:txBody>
      </p:sp>
      <p:cxnSp>
        <p:nvCxnSpPr>
          <p:cNvPr id="9" name="Connettore 2 8"/>
          <p:cNvCxnSpPr>
            <a:stCxn id="3" idx="4"/>
          </p:cNvCxnSpPr>
          <p:nvPr/>
        </p:nvCxnSpPr>
        <p:spPr bwMode="auto">
          <a:xfrm>
            <a:off x="6162107" y="4005719"/>
            <a:ext cx="750137" cy="178823"/>
          </a:xfrm>
          <a:prstGeom prst="straightConnector1">
            <a:avLst/>
          </a:prstGeom>
          <a:noFill/>
          <a:ln w="28575" cap="flat" cmpd="sng" algn="ctr">
            <a:solidFill>
              <a:srgbClr val="7030A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CasellaDiTesto 10"/>
          <p:cNvSpPr txBox="1"/>
          <p:nvPr/>
        </p:nvSpPr>
        <p:spPr>
          <a:xfrm>
            <a:off x="6865749" y="3959225"/>
            <a:ext cx="1779205" cy="369332"/>
          </a:xfrm>
          <a:prstGeom prst="rect">
            <a:avLst/>
          </a:prstGeom>
          <a:noFill/>
        </p:spPr>
        <p:txBody>
          <a:bodyPr wrap="none" rtlCol="0">
            <a:spAutoFit/>
          </a:bodyPr>
          <a:lstStyle/>
          <a:p>
            <a:r>
              <a:rPr lang="en-GB" sz="1800" b="0" i="1" smtClean="0">
                <a:solidFill>
                  <a:srgbClr val="7030A0"/>
                </a:solidFill>
              </a:rPr>
              <a:t>C</a:t>
            </a:r>
            <a:r>
              <a:rPr lang="en-GB" sz="1800" b="0" i="1" baseline="-25000" smtClean="0">
                <a:solidFill>
                  <a:srgbClr val="7030A0"/>
                </a:solidFill>
              </a:rPr>
              <a:t>A</a:t>
            </a:r>
            <a:r>
              <a:rPr lang="en-GB" sz="1800" b="0" smtClean="0">
                <a:solidFill>
                  <a:srgbClr val="7030A0"/>
                </a:solidFill>
              </a:rPr>
              <a:t> </a:t>
            </a:r>
            <a:r>
              <a:rPr lang="en-GB" sz="1800" b="0" err="1" smtClean="0">
                <a:solidFill>
                  <a:srgbClr val="7030A0"/>
                </a:solidFill>
              </a:rPr>
              <a:t>annih</a:t>
            </a:r>
            <a:r>
              <a:rPr lang="en-GB" sz="1800" b="0" smtClean="0">
                <a:solidFill>
                  <a:srgbClr val="7030A0"/>
                </a:solidFill>
              </a:rPr>
              <a:t>. factor</a:t>
            </a:r>
            <a:endParaRPr lang="en-GB" sz="1800" b="0">
              <a:solidFill>
                <a:srgbClr val="7030A0"/>
              </a:solidFill>
            </a:endParaRPr>
          </a:p>
        </p:txBody>
      </p:sp>
      <p:sp>
        <p:nvSpPr>
          <p:cNvPr id="12" name="Parentesi graffa chiusa 11"/>
          <p:cNvSpPr/>
          <p:nvPr/>
        </p:nvSpPr>
        <p:spPr bwMode="auto">
          <a:xfrm rot="5400000">
            <a:off x="3392332" y="2628170"/>
            <a:ext cx="276343" cy="2628492"/>
          </a:xfrm>
          <a:prstGeom prst="rightBrace">
            <a:avLst/>
          </a:prstGeom>
          <a:noFill/>
          <a:ln w="28575"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sz="1800">
              <a:solidFill>
                <a:srgbClr val="7E070A"/>
              </a:solidFill>
            </a:endParaRPr>
          </a:p>
        </p:txBody>
      </p:sp>
      <p:cxnSp>
        <p:nvCxnSpPr>
          <p:cNvPr id="16" name="Connettore 2 15"/>
          <p:cNvCxnSpPr/>
          <p:nvPr/>
        </p:nvCxnSpPr>
        <p:spPr bwMode="auto">
          <a:xfrm>
            <a:off x="3524818" y="4087954"/>
            <a:ext cx="750137" cy="178823"/>
          </a:xfrm>
          <a:prstGeom prst="straightConnector1">
            <a:avLst/>
          </a:prstGeom>
          <a:noFill/>
          <a:ln w="28575" cap="flat" cmpd="sng" algn="ctr">
            <a:solidFill>
              <a:srgbClr val="7030A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8" name="CasellaDiTesto 17"/>
              <p:cNvSpPr txBox="1"/>
              <p:nvPr/>
            </p:nvSpPr>
            <p:spPr>
              <a:xfrm>
                <a:off x="4212963" y="4034022"/>
                <a:ext cx="1918154" cy="376578"/>
              </a:xfrm>
              <a:prstGeom prst="rect">
                <a:avLst/>
              </a:prstGeom>
              <a:noFill/>
            </p:spPr>
            <p:txBody>
              <a:bodyPr wrap="none" rtlCol="0">
                <a:spAutoFit/>
              </a:bodyPr>
              <a:lstStyle/>
              <a:p>
                <a14:m>
                  <m:oMath xmlns:m="http://schemas.openxmlformats.org/officeDocument/2006/math">
                    <m:sSubSup>
                      <m:sSubSupPr>
                        <m:ctrlPr>
                          <a:rPr lang="en-US" sz="1800" b="0" i="1" smtClean="0">
                            <a:solidFill>
                              <a:srgbClr val="7030A0"/>
                            </a:solidFill>
                            <a:latin typeface="Cambria Math" charset="0"/>
                          </a:rPr>
                        </m:ctrlPr>
                      </m:sSubSupPr>
                      <m:e>
                        <m:r>
                          <a:rPr lang="en-US" sz="1800" b="0" i="1" smtClean="0">
                            <a:solidFill>
                              <a:srgbClr val="7030A0"/>
                            </a:solidFill>
                            <a:latin typeface="Cambria Math" charset="0"/>
                          </a:rPr>
                          <m:t>𝐶</m:t>
                        </m:r>
                      </m:e>
                      <m:sub>
                        <m:r>
                          <a:rPr lang="en-US" sz="1800" b="0" i="1" smtClean="0">
                            <a:solidFill>
                              <a:srgbClr val="7030A0"/>
                            </a:solidFill>
                            <a:latin typeface="Cambria Math" charset="0"/>
                          </a:rPr>
                          <m:t>𝐶</m:t>
                        </m:r>
                      </m:sub>
                      <m:sup>
                        <m:r>
                          <a:rPr lang="en-US" sz="1800" b="0" i="1" smtClean="0">
                            <a:solidFill>
                              <a:srgbClr val="7030A0"/>
                            </a:solidFill>
                            <a:latin typeface="Cambria Math" charset="0"/>
                          </a:rPr>
                          <m:t>2</m:t>
                        </m:r>
                      </m:sup>
                    </m:sSubSup>
                  </m:oMath>
                </a14:m>
                <a:r>
                  <a:rPr lang="en-GB" sz="1800" b="0" smtClean="0">
                    <a:solidFill>
                      <a:srgbClr val="7030A0"/>
                    </a:solidFill>
                  </a:rPr>
                  <a:t> capture factor</a:t>
                </a:r>
                <a:endParaRPr lang="en-GB" sz="1800" b="0">
                  <a:solidFill>
                    <a:srgbClr val="7030A0"/>
                  </a:solidFill>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4212963" y="4034022"/>
                <a:ext cx="1918154" cy="376578"/>
              </a:xfrm>
              <a:prstGeom prst="rect">
                <a:avLst/>
              </a:prstGeom>
              <a:blipFill rotWithShape="0">
                <a:blip r:embed="rId3"/>
                <a:stretch>
                  <a:fillRect t="-8065" r="-2540" b="-24194"/>
                </a:stretch>
              </a:blipFill>
            </p:spPr>
            <p:txBody>
              <a:bodyPr/>
              <a:lstStyle/>
              <a:p>
                <a:r>
                  <a:rPr lang="en-GB">
                    <a:noFill/>
                  </a:rPr>
                  <a:t> </a:t>
                </a:r>
              </a:p>
            </p:txBody>
          </p:sp>
        </mc:Fallback>
      </mc:AlternateContent>
      <p:sp>
        <p:nvSpPr>
          <p:cNvPr id="20" name="Ovale 19"/>
          <p:cNvSpPr/>
          <p:nvPr/>
        </p:nvSpPr>
        <p:spPr bwMode="auto">
          <a:xfrm>
            <a:off x="354051" y="3162961"/>
            <a:ext cx="1609755" cy="634123"/>
          </a:xfrm>
          <a:prstGeom prst="ellipse">
            <a:avLst/>
          </a:prstGeom>
          <a:noFill/>
          <a:ln w="28575"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sz="1800">
              <a:solidFill>
                <a:srgbClr val="7E070A"/>
              </a:solidFill>
            </a:endParaRPr>
          </a:p>
        </p:txBody>
      </p:sp>
      <p:sp>
        <p:nvSpPr>
          <p:cNvPr id="21" name="CasellaDiTesto 20"/>
          <p:cNvSpPr txBox="1"/>
          <p:nvPr/>
        </p:nvSpPr>
        <p:spPr>
          <a:xfrm>
            <a:off x="91366" y="4018628"/>
            <a:ext cx="2590334" cy="646331"/>
          </a:xfrm>
          <a:prstGeom prst="rect">
            <a:avLst/>
          </a:prstGeom>
          <a:solidFill>
            <a:schemeClr val="accent3">
              <a:lumMod val="95000"/>
            </a:schemeClr>
          </a:solidFill>
        </p:spPr>
        <p:txBody>
          <a:bodyPr wrap="square" rtlCol="0">
            <a:spAutoFit/>
          </a:bodyPr>
          <a:lstStyle/>
          <a:p>
            <a:r>
              <a:rPr lang="en-GB" sz="1800" b="0" smtClean="0"/>
              <a:t>Needed to estimate the </a:t>
            </a:r>
            <a:r>
              <a:rPr lang="en-GB" sz="1800" b="0" smtClean="0">
                <a:latin typeface="Symbol" charset="2"/>
                <a:ea typeface="Symbol" charset="2"/>
                <a:cs typeface="Symbol" charset="2"/>
              </a:rPr>
              <a:t>n</a:t>
            </a:r>
            <a:r>
              <a:rPr lang="en-GB" sz="1800" b="0" smtClean="0"/>
              <a:t> fluxes with </a:t>
            </a:r>
            <a:r>
              <a:rPr lang="en-GB" sz="1800" b="0" err="1" smtClean="0"/>
              <a:t>WimpSim</a:t>
            </a:r>
            <a:endParaRPr lang="en-GB" sz="1800" b="0"/>
          </a:p>
        </p:txBody>
      </p:sp>
      <p:cxnSp>
        <p:nvCxnSpPr>
          <p:cNvPr id="22" name="Connettore 2 21"/>
          <p:cNvCxnSpPr/>
          <p:nvPr/>
        </p:nvCxnSpPr>
        <p:spPr bwMode="auto">
          <a:xfrm flipH="1">
            <a:off x="369720" y="3795900"/>
            <a:ext cx="758212" cy="225317"/>
          </a:xfrm>
          <a:prstGeom prst="straightConnector1">
            <a:avLst/>
          </a:prstGeom>
          <a:noFill/>
          <a:ln w="28575" cap="flat" cmpd="sng" algn="ctr">
            <a:solidFill>
              <a:srgbClr val="7030A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4" name="Immagine 23"/>
          <p:cNvPicPr>
            <a:picLocks noChangeAspect="1"/>
          </p:cNvPicPr>
          <p:nvPr/>
        </p:nvPicPr>
        <p:blipFill>
          <a:blip r:embed="rId4"/>
          <a:stretch>
            <a:fillRect/>
          </a:stretch>
        </p:blipFill>
        <p:spPr>
          <a:xfrm>
            <a:off x="5110780" y="4407906"/>
            <a:ext cx="3890855" cy="2419097"/>
          </a:xfrm>
          <a:prstGeom prst="rect">
            <a:avLst/>
          </a:prstGeom>
          <a:solidFill>
            <a:schemeClr val="tx1"/>
          </a:solidFill>
        </p:spPr>
      </p:pic>
      <mc:AlternateContent xmlns:mc="http://schemas.openxmlformats.org/markup-compatibility/2006" xmlns:a14="http://schemas.microsoft.com/office/drawing/2010/main">
        <mc:Choice Requires="a14">
          <p:sp>
            <p:nvSpPr>
              <p:cNvPr id="25" name="Rettangolo 24"/>
              <p:cNvSpPr/>
              <p:nvPr/>
            </p:nvSpPr>
            <p:spPr>
              <a:xfrm>
                <a:off x="6720579" y="4525478"/>
                <a:ext cx="2191626" cy="893386"/>
              </a:xfrm>
              <a:prstGeom prst="rect">
                <a:avLst/>
              </a:prstGeom>
            </p:spPr>
            <p:txBody>
              <a:bodyPr wrap="none">
                <a:spAutoFit/>
              </a:bodyPr>
              <a:lstStyle/>
              <a:p>
                <a:r>
                  <a:rPr lang="en-US" sz="1800" b="0" smtClean="0">
                    <a:solidFill>
                      <a:srgbClr val="FF0000"/>
                    </a:solidFill>
                    <a:ea typeface="Cambria Math" charset="0"/>
                    <a:cs typeface="Cambria Math" charset="0"/>
                    <a:sym typeface="Wingdings"/>
                  </a:rPr>
                  <a:t>Conversion factor =</a:t>
                </a:r>
              </a:p>
              <a:p>
                <a:r>
                  <a:rPr lang="en-US" sz="1800" b="0" smtClean="0">
                    <a:solidFill>
                      <a:srgbClr val="FF0000"/>
                    </a:solidFill>
                    <a:ea typeface="Cambria Math" charset="0"/>
                    <a:cs typeface="Cambria Math" charset="0"/>
                    <a:sym typeface="Wingdings"/>
                  </a:rPr>
                  <a:t> </a:t>
                </a:r>
                <a14:m>
                  <m:oMath xmlns:m="http://schemas.openxmlformats.org/officeDocument/2006/math">
                    <m:f>
                      <m:fPr>
                        <m:ctrlPr>
                          <a:rPr lang="mr-IN" sz="1800" b="0" i="1" smtClean="0">
                            <a:solidFill>
                              <a:srgbClr val="FF0000"/>
                            </a:solidFill>
                            <a:latin typeface="Cambria Math" charset="0"/>
                            <a:ea typeface="Cambria Math" charset="0"/>
                            <a:cs typeface="Cambria Math" charset="0"/>
                            <a:sym typeface="Wingdings"/>
                          </a:rPr>
                        </m:ctrlPr>
                      </m:fPr>
                      <m:num>
                        <m:sSubSup>
                          <m:sSubSupPr>
                            <m:ctrlPr>
                              <a:rPr lang="en-US" sz="1800" b="0" i="1" smtClean="0">
                                <a:solidFill>
                                  <a:srgbClr val="FF0000"/>
                                </a:solidFill>
                                <a:latin typeface="Cambria Math" charset="0"/>
                                <a:ea typeface="Cambria Math" charset="0"/>
                                <a:cs typeface="Cambria Math" charset="0"/>
                                <a:sym typeface="Wingdings"/>
                              </a:rPr>
                            </m:ctrlPr>
                          </m:sSubSupPr>
                          <m:e>
                            <m:r>
                              <a:rPr lang="en-US" sz="1800" b="0" i="1">
                                <a:solidFill>
                                  <a:srgbClr val="FF0000"/>
                                </a:solidFill>
                                <a:latin typeface="Cambria Math" charset="0"/>
                                <a:ea typeface="Cambria Math" charset="0"/>
                                <a:cs typeface="Cambria Math" charset="0"/>
                                <a:sym typeface="Wingdings"/>
                              </a:rPr>
                              <m:t>𝜌</m:t>
                            </m:r>
                          </m:e>
                          <m:sub>
                            <m:r>
                              <a:rPr lang="en-US" sz="1800" b="0" i="1">
                                <a:solidFill>
                                  <a:srgbClr val="FF0000"/>
                                </a:solidFill>
                                <a:latin typeface="Cambria Math" charset="0"/>
                                <a:ea typeface="Cambria Math" charset="0"/>
                                <a:cs typeface="Cambria Math" charset="0"/>
                                <a:sym typeface="Wingdings"/>
                              </a:rPr>
                              <m:t>0.3</m:t>
                            </m:r>
                          </m:sub>
                          <m:sup>
                            <m:r>
                              <a:rPr lang="en-US" sz="1800" b="0" i="1">
                                <a:solidFill>
                                  <a:srgbClr val="FF0000"/>
                                </a:solidFill>
                                <a:latin typeface="Cambria Math" charset="0"/>
                                <a:ea typeface="Cambria Math" charset="0"/>
                                <a:cs typeface="Cambria Math" charset="0"/>
                                <a:sym typeface="Wingdings"/>
                              </a:rPr>
                              <m:t>𝜒</m:t>
                            </m:r>
                          </m:sup>
                        </m:sSubSup>
                      </m:num>
                      <m:den>
                        <m:sSub>
                          <m:sSubPr>
                            <m:ctrlPr>
                              <a:rPr lang="en-US" sz="1800" b="0" i="1">
                                <a:solidFill>
                                  <a:srgbClr val="FF0000"/>
                                </a:solidFill>
                                <a:latin typeface="Cambria Math" charset="0"/>
                                <a:ea typeface="Cambria Math" charset="0"/>
                                <a:cs typeface="Cambria Math" charset="0"/>
                                <a:sym typeface="Wingdings"/>
                              </a:rPr>
                            </m:ctrlPr>
                          </m:sSubPr>
                          <m:e>
                            <m:r>
                              <a:rPr lang="en-US" sz="1800" b="0" i="1" smtClean="0">
                                <a:solidFill>
                                  <a:srgbClr val="FF0000"/>
                                </a:solidFill>
                                <a:latin typeface="Cambria Math" charset="0"/>
                                <a:ea typeface="Cambria Math" charset="0"/>
                                <a:cs typeface="Cambria Math" charset="0"/>
                                <a:sym typeface="Wingdings"/>
                              </a:rPr>
                              <m:t>2</m:t>
                            </m:r>
                            <m:r>
                              <a:rPr lang="en-US" sz="1800" b="0" i="1">
                                <a:solidFill>
                                  <a:srgbClr val="FF0000"/>
                                </a:solidFill>
                                <a:latin typeface="Cambria Math" charset="0"/>
                                <a:ea typeface="Cambria Math" charset="0"/>
                                <a:cs typeface="Cambria Math" charset="0"/>
                                <a:sym typeface="Wingdings"/>
                              </a:rPr>
                              <m:t>𝑚</m:t>
                            </m:r>
                          </m:e>
                          <m:sub>
                            <m:r>
                              <a:rPr lang="en-US" sz="1800" b="0" i="1">
                                <a:solidFill>
                                  <a:srgbClr val="FF0000"/>
                                </a:solidFill>
                                <a:latin typeface="Cambria Math" charset="0"/>
                                <a:ea typeface="Cambria Math" charset="0"/>
                                <a:cs typeface="Cambria Math" charset="0"/>
                                <a:sym typeface="Wingdings"/>
                              </a:rPr>
                              <m:t>𝜒</m:t>
                            </m:r>
                          </m:sub>
                        </m:sSub>
                        <m:sSub>
                          <m:sSubPr>
                            <m:ctrlPr>
                              <a:rPr lang="en-US" sz="1800" b="0" i="1">
                                <a:solidFill>
                                  <a:srgbClr val="FF0000"/>
                                </a:solidFill>
                                <a:latin typeface="Cambria Math" charset="0"/>
                                <a:ea typeface="Cambria Math" charset="0"/>
                                <a:cs typeface="Cambria Math" charset="0"/>
                                <a:sym typeface="Wingdings"/>
                              </a:rPr>
                            </m:ctrlPr>
                          </m:sSubPr>
                          <m:e>
                            <m:acc>
                              <m:accPr>
                                <m:chr m:val="̅"/>
                                <m:ctrlPr>
                                  <a:rPr lang="en-US" sz="1800" b="0" i="1">
                                    <a:solidFill>
                                      <a:srgbClr val="FF0000"/>
                                    </a:solidFill>
                                    <a:latin typeface="Cambria Math" charset="0"/>
                                    <a:ea typeface="Cambria Math" charset="0"/>
                                    <a:cs typeface="Cambria Math" charset="0"/>
                                    <a:sym typeface="Wingdings"/>
                                  </a:rPr>
                                </m:ctrlPr>
                              </m:accPr>
                              <m:e>
                                <m:r>
                                  <a:rPr lang="en-US" sz="1800" b="0" i="1">
                                    <a:solidFill>
                                      <a:srgbClr val="FF0000"/>
                                    </a:solidFill>
                                    <a:latin typeface="Cambria Math" charset="0"/>
                                    <a:ea typeface="Cambria Math" charset="0"/>
                                    <a:cs typeface="Cambria Math" charset="0"/>
                                    <a:sym typeface="Wingdings"/>
                                  </a:rPr>
                                  <m:t>𝜐</m:t>
                                </m:r>
                              </m:e>
                            </m:acc>
                          </m:e>
                          <m:sub>
                            <m:r>
                              <a:rPr lang="en-US" sz="1800" b="0" i="1">
                                <a:solidFill>
                                  <a:srgbClr val="FF0000"/>
                                </a:solidFill>
                                <a:latin typeface="Cambria Math" charset="0"/>
                                <a:ea typeface="Cambria Math" charset="0"/>
                                <a:cs typeface="Cambria Math" charset="0"/>
                                <a:sym typeface="Wingdings"/>
                              </a:rPr>
                              <m:t>270</m:t>
                            </m:r>
                          </m:sub>
                        </m:sSub>
                      </m:den>
                    </m:f>
                    <m:nary>
                      <m:naryPr>
                        <m:chr m:val="∑"/>
                        <m:limLoc m:val="subSup"/>
                        <m:supHide m:val="on"/>
                        <m:ctrlPr>
                          <a:rPr lang="en-US" sz="1800" b="0" i="1">
                            <a:solidFill>
                              <a:srgbClr val="FF0000"/>
                            </a:solidFill>
                            <a:latin typeface="Cambria Math" charset="0"/>
                            <a:ea typeface="Cambria Math" charset="0"/>
                            <a:cs typeface="Cambria Math" charset="0"/>
                            <a:sym typeface="Wingdings"/>
                          </a:rPr>
                        </m:ctrlPr>
                      </m:naryPr>
                      <m:sub>
                        <m:r>
                          <m:rPr>
                            <m:brk m:alnAt="9"/>
                          </m:rPr>
                          <a:rPr lang="en-US" sz="1800" b="0" i="1">
                            <a:solidFill>
                              <a:srgbClr val="FF0000"/>
                            </a:solidFill>
                            <a:latin typeface="Cambria Math" charset="0"/>
                            <a:ea typeface="Cambria Math" charset="0"/>
                            <a:cs typeface="Cambria Math" charset="0"/>
                            <a:sym typeface="Wingdings"/>
                          </a:rPr>
                          <m:t>𝑖</m:t>
                        </m:r>
                      </m:sub>
                      <m:sup/>
                      <m:e>
                        <m:sSubSup>
                          <m:sSubSupPr>
                            <m:ctrlPr>
                              <a:rPr lang="en-US" sz="1800" b="0" i="1">
                                <a:solidFill>
                                  <a:srgbClr val="FF0000"/>
                                </a:solidFill>
                                <a:latin typeface="Cambria Math" charset="0"/>
                                <a:ea typeface="Cambria Math" charset="0"/>
                                <a:cs typeface="Cambria Math" charset="0"/>
                                <a:sym typeface="Wingdings"/>
                              </a:rPr>
                            </m:ctrlPr>
                          </m:sSubSupPr>
                          <m:e>
                            <m:r>
                              <a:rPr lang="en-US" sz="1800" b="0" i="1">
                                <a:solidFill>
                                  <a:srgbClr val="FF0000"/>
                                </a:solidFill>
                                <a:latin typeface="Cambria Math" charset="0"/>
                                <a:ea typeface="Cambria Math" charset="0"/>
                                <a:cs typeface="Cambria Math" charset="0"/>
                                <a:sym typeface="Wingdings"/>
                              </a:rPr>
                              <m:t>𝐹</m:t>
                            </m:r>
                          </m:e>
                          <m:sub>
                            <m:r>
                              <a:rPr lang="en-US" sz="1800" b="0" i="1">
                                <a:solidFill>
                                  <a:srgbClr val="FF0000"/>
                                </a:solidFill>
                                <a:latin typeface="Cambria Math" charset="0"/>
                                <a:ea typeface="Cambria Math" charset="0"/>
                                <a:cs typeface="Cambria Math" charset="0"/>
                                <a:sym typeface="Wingdings"/>
                              </a:rPr>
                              <m:t>𝑖</m:t>
                            </m:r>
                          </m:sub>
                          <m:sup>
                            <m:r>
                              <a:rPr lang="en-US" sz="1800" b="0" i="1">
                                <a:solidFill>
                                  <a:srgbClr val="FF0000"/>
                                </a:solidFill>
                                <a:latin typeface="Cambria Math" charset="0"/>
                                <a:ea typeface="Cambria Math" charset="0"/>
                                <a:cs typeface="Cambria Math" charset="0"/>
                                <a:sym typeface="Wingdings"/>
                              </a:rPr>
                              <m:t>∗</m:t>
                            </m:r>
                          </m:sup>
                        </m:sSubSup>
                        <m:d>
                          <m:dPr>
                            <m:ctrlPr>
                              <a:rPr lang="en-US" sz="1800" b="0" i="1">
                                <a:solidFill>
                                  <a:srgbClr val="FF0000"/>
                                </a:solidFill>
                                <a:latin typeface="Cambria Math" charset="0"/>
                                <a:ea typeface="Cambria Math" charset="0"/>
                                <a:cs typeface="Cambria Math" charset="0"/>
                                <a:sym typeface="Wingdings"/>
                              </a:rPr>
                            </m:ctrlPr>
                          </m:dPr>
                          <m:e>
                            <m:sSub>
                              <m:sSubPr>
                                <m:ctrlPr>
                                  <a:rPr lang="en-US" sz="1800" b="0" i="1">
                                    <a:solidFill>
                                      <a:srgbClr val="FF0000"/>
                                    </a:solidFill>
                                    <a:latin typeface="Cambria Math" charset="0"/>
                                    <a:ea typeface="Cambria Math" charset="0"/>
                                    <a:cs typeface="Cambria Math" charset="0"/>
                                    <a:sym typeface="Wingdings"/>
                                  </a:rPr>
                                </m:ctrlPr>
                              </m:sSubPr>
                              <m:e>
                                <m:r>
                                  <a:rPr lang="en-US" sz="1800" b="0" i="1">
                                    <a:solidFill>
                                      <a:srgbClr val="FF0000"/>
                                    </a:solidFill>
                                    <a:latin typeface="Cambria Math" charset="0"/>
                                    <a:ea typeface="Cambria Math" charset="0"/>
                                    <a:cs typeface="Cambria Math" charset="0"/>
                                    <a:sym typeface="Wingdings"/>
                                  </a:rPr>
                                  <m:t>𝑚</m:t>
                                </m:r>
                              </m:e>
                              <m:sub>
                                <m:r>
                                  <a:rPr lang="en-US" sz="1800" b="0" i="1">
                                    <a:solidFill>
                                      <a:srgbClr val="FF0000"/>
                                    </a:solidFill>
                                    <a:latin typeface="Cambria Math" charset="0"/>
                                    <a:ea typeface="Cambria Math" charset="0"/>
                                    <a:cs typeface="Cambria Math" charset="0"/>
                                    <a:sym typeface="Wingdings"/>
                                  </a:rPr>
                                  <m:t>𝜒</m:t>
                                </m:r>
                              </m:sub>
                            </m:sSub>
                          </m:e>
                        </m:d>
                      </m:e>
                    </m:nary>
                  </m:oMath>
                </a14:m>
                <a:endParaRPr lang="en-GB" sz="1800"/>
              </a:p>
            </p:txBody>
          </p:sp>
        </mc:Choice>
        <mc:Fallback xmlns="">
          <p:sp>
            <p:nvSpPr>
              <p:cNvPr id="25" name="Rettangolo 24"/>
              <p:cNvSpPr>
                <a:spLocks noRot="1" noChangeAspect="1" noMove="1" noResize="1" noEditPoints="1" noAdjustHandles="1" noChangeArrowheads="1" noChangeShapeType="1" noTextEdit="1"/>
              </p:cNvSpPr>
              <p:nvPr/>
            </p:nvSpPr>
            <p:spPr>
              <a:xfrm>
                <a:off x="6720579" y="4525478"/>
                <a:ext cx="2191626" cy="893386"/>
              </a:xfrm>
              <a:prstGeom prst="rect">
                <a:avLst/>
              </a:prstGeom>
              <a:blipFill rotWithShape="0">
                <a:blip r:embed="rId5"/>
                <a:stretch>
                  <a:fillRect l="-2222" t="-3401" r="-1389"/>
                </a:stretch>
              </a:blipFill>
            </p:spPr>
            <p:txBody>
              <a:bodyPr/>
              <a:lstStyle/>
              <a:p>
                <a:r>
                  <a:rPr lang="en-GB">
                    <a:noFill/>
                  </a:rPr>
                  <a:t> </a:t>
                </a:r>
              </a:p>
            </p:txBody>
          </p:sp>
        </mc:Fallback>
      </mc:AlternateContent>
      <p:sp>
        <p:nvSpPr>
          <p:cNvPr id="26" name="CasellaDiTesto 25"/>
          <p:cNvSpPr txBox="1"/>
          <p:nvPr/>
        </p:nvSpPr>
        <p:spPr>
          <a:xfrm>
            <a:off x="2565741" y="4970577"/>
            <a:ext cx="2069797" cy="923330"/>
          </a:xfrm>
          <a:prstGeom prst="rect">
            <a:avLst/>
          </a:prstGeom>
          <a:solidFill>
            <a:schemeClr val="accent3">
              <a:lumMod val="95000"/>
            </a:schemeClr>
          </a:solidFill>
        </p:spPr>
        <p:txBody>
          <a:bodyPr wrap="none" rtlCol="0">
            <a:spAutoFit/>
          </a:bodyPr>
          <a:lstStyle/>
          <a:p>
            <a:r>
              <a:rPr lang="en-GB" sz="1800" b="0"/>
              <a:t>t</a:t>
            </a:r>
            <a:r>
              <a:rPr lang="en-GB" sz="1800" b="0" smtClean="0"/>
              <a:t>he capture is very</a:t>
            </a:r>
          </a:p>
          <a:p>
            <a:r>
              <a:rPr lang="en-GB" sz="1800" b="0"/>
              <a:t>e</a:t>
            </a:r>
            <a:r>
              <a:rPr lang="en-GB" sz="1800" b="0" smtClean="0"/>
              <a:t>ffective when </a:t>
            </a:r>
          </a:p>
          <a:p>
            <a:r>
              <a:rPr lang="en-GB" sz="1800" b="0" err="1" smtClean="0"/>
              <a:t>m</a:t>
            </a:r>
            <a:r>
              <a:rPr lang="en-GB" sz="1800" b="0" baseline="-25000" err="1" smtClean="0"/>
              <a:t>WIMP</a:t>
            </a:r>
            <a:r>
              <a:rPr lang="en-GB" sz="1800" b="0" smtClean="0"/>
              <a:t> ~ </a:t>
            </a:r>
            <a:r>
              <a:rPr lang="en-GB" sz="1800" b="0" err="1" smtClean="0"/>
              <a:t>m</a:t>
            </a:r>
            <a:r>
              <a:rPr lang="en-GB" sz="1800" b="0" baseline="-25000" err="1" smtClean="0"/>
              <a:t>target</a:t>
            </a:r>
            <a:endParaRPr lang="en-GB" sz="1800" b="0" baseline="-25000"/>
          </a:p>
        </p:txBody>
      </p:sp>
      <p:sp>
        <p:nvSpPr>
          <p:cNvPr id="27" name="CasellaDiTesto 26"/>
          <p:cNvSpPr txBox="1"/>
          <p:nvPr/>
        </p:nvSpPr>
        <p:spPr>
          <a:xfrm>
            <a:off x="5693462" y="5818642"/>
            <a:ext cx="1731564" cy="307777"/>
          </a:xfrm>
          <a:prstGeom prst="rect">
            <a:avLst/>
          </a:prstGeom>
          <a:solidFill>
            <a:srgbClr val="97E8E0"/>
          </a:solidFill>
        </p:spPr>
        <p:txBody>
          <a:bodyPr wrap="none" rtlCol="0">
            <a:spAutoFit/>
          </a:bodyPr>
          <a:lstStyle/>
          <a:p>
            <a:r>
              <a:rPr lang="en-GB" sz="1400" b="0" smtClean="0">
                <a:solidFill>
                  <a:srgbClr val="7030A0"/>
                </a:solidFill>
              </a:rPr>
              <a:t>Fe, Ni ~ 55-60 GeV</a:t>
            </a:r>
            <a:endParaRPr lang="en-GB" sz="1400" b="0">
              <a:solidFill>
                <a:srgbClr val="7030A0"/>
              </a:solidFill>
            </a:endParaRPr>
          </a:p>
        </p:txBody>
      </p:sp>
      <p:cxnSp>
        <p:nvCxnSpPr>
          <p:cNvPr id="29" name="Connettore 2 28"/>
          <p:cNvCxnSpPr/>
          <p:nvPr/>
        </p:nvCxnSpPr>
        <p:spPr bwMode="auto">
          <a:xfrm flipH="1" flipV="1">
            <a:off x="6307810" y="4832664"/>
            <a:ext cx="108488" cy="960084"/>
          </a:xfrm>
          <a:prstGeom prst="straightConnector1">
            <a:avLst/>
          </a:prstGeom>
          <a:solidFill>
            <a:schemeClr val="accent1"/>
          </a:solidFill>
          <a:ln w="9525"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2 29"/>
          <p:cNvCxnSpPr/>
          <p:nvPr/>
        </p:nvCxnSpPr>
        <p:spPr bwMode="auto">
          <a:xfrm flipH="1">
            <a:off x="3899886" y="4447363"/>
            <a:ext cx="944864" cy="511197"/>
          </a:xfrm>
          <a:prstGeom prst="straightConnector1">
            <a:avLst/>
          </a:prstGeom>
          <a:noFill/>
          <a:ln w="28575" cap="flat" cmpd="sng" algn="ctr">
            <a:solidFill>
              <a:srgbClr val="7030A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2 32"/>
          <p:cNvCxnSpPr/>
          <p:nvPr/>
        </p:nvCxnSpPr>
        <p:spPr bwMode="auto">
          <a:xfrm>
            <a:off x="4276871" y="5546974"/>
            <a:ext cx="750137" cy="178823"/>
          </a:xfrm>
          <a:prstGeom prst="straightConnector1">
            <a:avLst/>
          </a:prstGeom>
          <a:noFill/>
          <a:ln w="28575" cap="flat" cmpd="sng" algn="ctr">
            <a:solidFill>
              <a:srgbClr val="7030A0"/>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4" name="Rettangolo 33"/>
              <p:cNvSpPr/>
              <p:nvPr/>
            </p:nvSpPr>
            <p:spPr>
              <a:xfrm>
                <a:off x="101600" y="4956820"/>
                <a:ext cx="2082621" cy="679225"/>
              </a:xfrm>
              <a:prstGeom prst="rect">
                <a:avLst/>
              </a:prstGeom>
              <a:solidFill>
                <a:schemeClr val="accent3">
                  <a:lumMod val="95000"/>
                </a:schemeClr>
              </a:solidFill>
            </p:spPr>
            <p:txBody>
              <a:bodyPr wrap="none">
                <a:spAutoFit/>
              </a:bodyPr>
              <a:lstStyle/>
              <a:p>
                <a14:m>
                  <m:oMath xmlns:m="http://schemas.openxmlformats.org/officeDocument/2006/math">
                    <m:sSubSup>
                      <m:sSubSupPr>
                        <m:ctrlPr>
                          <a:rPr lang="en-US" sz="1800" b="0" i="1" smtClean="0">
                            <a:solidFill>
                              <a:srgbClr val="FFFF00"/>
                            </a:solidFill>
                            <a:latin typeface="Cambria Math" charset="0"/>
                            <a:ea typeface="Cambria Math" charset="0"/>
                            <a:cs typeface="Cambria Math" charset="0"/>
                            <a:sym typeface="Wingdings"/>
                          </a:rPr>
                        </m:ctrlPr>
                      </m:sSubSupPr>
                      <m:e>
                        <m:r>
                          <a:rPr lang="en-US" sz="1800" b="0" i="1">
                            <a:solidFill>
                              <a:srgbClr val="FFFF00"/>
                            </a:solidFill>
                            <a:latin typeface="Cambria Math" charset="0"/>
                            <a:ea typeface="Cambria Math" charset="0"/>
                            <a:cs typeface="Cambria Math" charset="0"/>
                            <a:sym typeface="Wingdings"/>
                          </a:rPr>
                          <m:t>𝜌</m:t>
                        </m:r>
                      </m:e>
                      <m:sub>
                        <m:r>
                          <a:rPr lang="en-US" sz="1800" b="0" i="1">
                            <a:solidFill>
                              <a:srgbClr val="FFFF00"/>
                            </a:solidFill>
                            <a:latin typeface="Cambria Math" charset="0"/>
                            <a:ea typeface="Cambria Math" charset="0"/>
                            <a:cs typeface="Cambria Math" charset="0"/>
                            <a:sym typeface="Wingdings"/>
                          </a:rPr>
                          <m:t>0.3</m:t>
                        </m:r>
                      </m:sub>
                      <m:sup>
                        <m:r>
                          <a:rPr lang="en-US" sz="1800" b="0" i="1">
                            <a:solidFill>
                              <a:srgbClr val="FFFF00"/>
                            </a:solidFill>
                            <a:latin typeface="Cambria Math" charset="0"/>
                            <a:ea typeface="Cambria Math" charset="0"/>
                            <a:cs typeface="Cambria Math" charset="0"/>
                            <a:sym typeface="Wingdings"/>
                          </a:rPr>
                          <m:t>𝜒</m:t>
                        </m:r>
                      </m:sup>
                    </m:sSubSup>
                  </m:oMath>
                </a14:m>
                <a:r>
                  <a:rPr lang="en-GB" sz="1800" b="0" smtClean="0">
                    <a:solidFill>
                      <a:srgbClr val="FFFF00"/>
                    </a:solidFill>
                  </a:rPr>
                  <a:t>=0.3 GeV/cm</a:t>
                </a:r>
                <a:r>
                  <a:rPr lang="en-GB" sz="1800" b="0" baseline="30000" smtClean="0">
                    <a:solidFill>
                      <a:srgbClr val="FFFF00"/>
                    </a:solidFill>
                  </a:rPr>
                  <a:t>3</a:t>
                </a:r>
                <a:endParaRPr lang="en-GB" sz="1800" b="0" smtClean="0">
                  <a:solidFill>
                    <a:srgbClr val="FFFF00"/>
                  </a:solidFill>
                </a:endParaRPr>
              </a:p>
              <a:p>
                <a:r>
                  <a:rPr lang="en-GB" sz="1800" b="0" smtClean="0">
                    <a:solidFill>
                      <a:srgbClr val="FFFF00"/>
                    </a:solidFill>
                  </a:rPr>
                  <a:t>Local D.M. density</a:t>
                </a:r>
                <a:endParaRPr lang="en-GB" sz="1800" b="0">
                  <a:solidFill>
                    <a:srgbClr val="FFFF00"/>
                  </a:solidFill>
                </a:endParaRPr>
              </a:p>
            </p:txBody>
          </p:sp>
        </mc:Choice>
        <mc:Fallback xmlns="">
          <p:sp>
            <p:nvSpPr>
              <p:cNvPr id="34" name="Rettangolo 33"/>
              <p:cNvSpPr>
                <a:spLocks noRot="1" noChangeAspect="1" noMove="1" noResize="1" noEditPoints="1" noAdjustHandles="1" noChangeArrowheads="1" noChangeShapeType="1" noTextEdit="1"/>
              </p:cNvSpPr>
              <p:nvPr/>
            </p:nvSpPr>
            <p:spPr>
              <a:xfrm>
                <a:off x="101600" y="4956820"/>
                <a:ext cx="2082621" cy="679225"/>
              </a:xfrm>
              <a:prstGeom prst="rect">
                <a:avLst/>
              </a:prstGeom>
              <a:blipFill rotWithShape="0">
                <a:blip r:embed="rId6"/>
                <a:stretch>
                  <a:fillRect l="-2639" t="-1786" r="-2053" b="-13393"/>
                </a:stretch>
              </a:blipFill>
            </p:spPr>
            <p:txBody>
              <a:bodyPr/>
              <a:lstStyle/>
              <a:p>
                <a:r>
                  <a:rPr lang="en-GB">
                    <a:noFill/>
                  </a:rPr>
                  <a:t> </a:t>
                </a:r>
              </a:p>
            </p:txBody>
          </p:sp>
        </mc:Fallback>
      </mc:AlternateContent>
      <p:sp>
        <p:nvSpPr>
          <p:cNvPr id="2" name="Segnaposto data 1"/>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580739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255"/>
            <a:ext cx="9144000" cy="639668"/>
          </a:xfrm>
        </p:spPr>
        <p:txBody>
          <a:bodyPr/>
          <a:lstStyle/>
          <a:p>
            <a:r>
              <a:rPr lang="en-US">
                <a:latin typeface="Arial" charset="0"/>
                <a:ea typeface="ＭＳ Ｐゴシック" charset="-128"/>
                <a:cs typeface="ＭＳ Ｐゴシック" charset="-128"/>
              </a:rPr>
              <a:t>Indirect search for Dark Matter in the Earth</a:t>
            </a:r>
            <a:r>
              <a:rPr lang="en-US"/>
              <a:t> </a:t>
            </a:r>
            <a:endParaRPr lang="en-GB"/>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24</a:t>
            </a:fld>
            <a:endParaRPr lang="it-IT"/>
          </a:p>
        </p:txBody>
      </p:sp>
      <mc:AlternateContent xmlns:mc="http://schemas.openxmlformats.org/markup-compatibility/2006" xmlns:a14="http://schemas.microsoft.com/office/drawing/2010/main">
        <mc:Choice Requires="a14">
          <p:sp>
            <p:nvSpPr>
              <p:cNvPr id="6" name="CasellaDiTesto 5"/>
              <p:cNvSpPr txBox="1"/>
              <p:nvPr/>
            </p:nvSpPr>
            <p:spPr>
              <a:xfrm>
                <a:off x="497022" y="745497"/>
                <a:ext cx="7768956" cy="2113014"/>
              </a:xfrm>
              <a:prstGeom prst="rect">
                <a:avLst/>
              </a:prstGeom>
              <a:noFill/>
            </p:spPr>
            <p:txBody>
              <a:bodyPr wrap="square" rtlCol="0">
                <a:spAutoFit/>
              </a:bodyPr>
              <a:lstStyle/>
              <a:p>
                <a:pPr algn="ctr"/>
                <a:r>
                  <a:rPr lang="en-GB" sz="2800" smtClean="0">
                    <a:solidFill>
                      <a:srgbClr val="7030A0"/>
                    </a:solidFill>
                  </a:rPr>
                  <a:t>6 years of ANTARES data: 2007-2012</a:t>
                </a:r>
              </a:p>
              <a:p>
                <a:endParaRPr lang="en-GB" sz="2800" smtClean="0">
                  <a:solidFill>
                    <a:srgbClr val="7030A0"/>
                  </a:solidFill>
                </a:endParaRPr>
              </a:p>
              <a:p>
                <a:pPr algn="ctr"/>
                <a:r>
                  <a:rPr lang="en-GB" sz="2800" smtClean="0">
                    <a:solidFill>
                      <a:srgbClr val="7030A0"/>
                    </a:solidFill>
                  </a:rPr>
                  <a:t>25 GeV/c</a:t>
                </a:r>
                <a:r>
                  <a:rPr lang="en-GB" sz="2800" baseline="30000" smtClean="0">
                    <a:solidFill>
                      <a:srgbClr val="7030A0"/>
                    </a:solidFill>
                  </a:rPr>
                  <a:t>2</a:t>
                </a:r>
                <a:r>
                  <a:rPr lang="en-GB" sz="2800" smtClean="0">
                    <a:solidFill>
                      <a:srgbClr val="7030A0"/>
                    </a:solidFill>
                  </a:rPr>
                  <a:t> &lt; M</a:t>
                </a:r>
                <a:r>
                  <a:rPr lang="en-GB" sz="2800" baseline="-25000" smtClean="0">
                    <a:solidFill>
                      <a:srgbClr val="7030A0"/>
                    </a:solidFill>
                  </a:rPr>
                  <a:t>WIMP </a:t>
                </a:r>
                <a:r>
                  <a:rPr lang="en-GB" sz="2800" smtClean="0">
                    <a:solidFill>
                      <a:srgbClr val="7030A0"/>
                    </a:solidFill>
                  </a:rPr>
                  <a:t>&lt; 1 </a:t>
                </a:r>
                <a:r>
                  <a:rPr lang="en-GB" sz="2800" err="1" smtClean="0">
                    <a:solidFill>
                      <a:srgbClr val="7030A0"/>
                    </a:solidFill>
                  </a:rPr>
                  <a:t>TeV</a:t>
                </a:r>
                <a:r>
                  <a:rPr lang="en-GB" sz="2800" smtClean="0">
                    <a:solidFill>
                      <a:srgbClr val="7030A0"/>
                    </a:solidFill>
                  </a:rPr>
                  <a:t>/c</a:t>
                </a:r>
                <a:r>
                  <a:rPr lang="en-GB" sz="2800" baseline="30000" smtClean="0">
                    <a:solidFill>
                      <a:srgbClr val="7030A0"/>
                    </a:solidFill>
                  </a:rPr>
                  <a:t>2</a:t>
                </a:r>
              </a:p>
              <a:p>
                <a:endParaRPr lang="en-GB" sz="2800" baseline="30000" smtClean="0">
                  <a:solidFill>
                    <a:srgbClr val="7030A0"/>
                  </a:solidFill>
                </a:endParaRPr>
              </a:p>
              <a:p>
                <a:pPr/>
                <a14:m>
                  <m:oMathPara xmlns:m="http://schemas.openxmlformats.org/officeDocument/2006/math">
                    <m:oMathParaPr>
                      <m:jc m:val="centerGroup"/>
                    </m:oMathParaPr>
                    <m:oMath xmlns:m="http://schemas.openxmlformats.org/officeDocument/2006/math">
                      <m:r>
                        <a:rPr lang="en-GB" sz="2800" b="1" i="1" smtClean="0">
                          <a:solidFill>
                            <a:srgbClr val="7030A0"/>
                          </a:solidFill>
                          <a:latin typeface="Cambria Math" charset="0"/>
                        </a:rPr>
                        <m:t>𝑾𝑰𝑴𝑷</m:t>
                      </m:r>
                      <m:r>
                        <a:rPr lang="en-GB" sz="2800" b="1" i="1" smtClean="0">
                          <a:solidFill>
                            <a:srgbClr val="7030A0"/>
                          </a:solidFill>
                          <a:latin typeface="Cambria Math" charset="0"/>
                        </a:rPr>
                        <m:t>+</m:t>
                      </m:r>
                      <m:r>
                        <a:rPr lang="en-GB" sz="2800" b="1" i="1" smtClean="0">
                          <a:solidFill>
                            <a:srgbClr val="7030A0"/>
                          </a:solidFill>
                          <a:latin typeface="Cambria Math" charset="0"/>
                        </a:rPr>
                        <m:t>𝑾𝑰𝑴𝑷</m:t>
                      </m:r>
                      <m:r>
                        <a:rPr lang="en-GB" sz="2800" b="1" i="1" smtClean="0">
                          <a:solidFill>
                            <a:srgbClr val="7030A0"/>
                          </a:solidFill>
                          <a:latin typeface="Cambria Math" charset="0"/>
                          <a:ea typeface="Cambria Math" charset="0"/>
                          <a:cs typeface="Cambria Math" charset="0"/>
                        </a:rPr>
                        <m:t>→</m:t>
                      </m:r>
                      <m:r>
                        <a:rPr lang="en-GB" sz="2800" b="1" i="1" smtClean="0">
                          <a:solidFill>
                            <a:srgbClr val="7030A0"/>
                          </a:solidFill>
                          <a:latin typeface="Cambria Math" charset="0"/>
                          <a:ea typeface="Cambria Math" charset="0"/>
                          <a:cs typeface="Cambria Math" charset="0"/>
                        </a:rPr>
                        <m:t>𝒃</m:t>
                      </m:r>
                      <m:acc>
                        <m:accPr>
                          <m:chr m:val="̅"/>
                          <m:ctrlPr>
                            <a:rPr lang="en-GB" sz="2800" b="1" i="1" smtClean="0">
                              <a:solidFill>
                                <a:srgbClr val="7030A0"/>
                              </a:solidFill>
                              <a:latin typeface="Cambria Math" charset="0"/>
                              <a:ea typeface="Cambria Math" charset="0"/>
                              <a:cs typeface="Cambria Math" charset="0"/>
                            </a:rPr>
                          </m:ctrlPr>
                        </m:accPr>
                        <m:e>
                          <m:r>
                            <a:rPr lang="en-GB" sz="2800" b="1" i="1" smtClean="0">
                              <a:solidFill>
                                <a:srgbClr val="7030A0"/>
                              </a:solidFill>
                              <a:latin typeface="Cambria Math" charset="0"/>
                              <a:ea typeface="Cambria Math" charset="0"/>
                              <a:cs typeface="Cambria Math" charset="0"/>
                            </a:rPr>
                            <m:t>𝒃</m:t>
                          </m:r>
                        </m:e>
                      </m:acc>
                      <m:r>
                        <a:rPr lang="en-GB" sz="2800" b="1" i="1" smtClean="0">
                          <a:solidFill>
                            <a:srgbClr val="7030A0"/>
                          </a:solidFill>
                          <a:latin typeface="Cambria Math" charset="0"/>
                        </a:rPr>
                        <m:t>, </m:t>
                      </m:r>
                      <m:sSup>
                        <m:sSupPr>
                          <m:ctrlPr>
                            <a:rPr lang="en-GB" sz="2800" b="1" i="1" smtClean="0">
                              <a:solidFill>
                                <a:srgbClr val="7030A0"/>
                              </a:solidFill>
                              <a:latin typeface="Cambria Math" charset="0"/>
                            </a:rPr>
                          </m:ctrlPr>
                        </m:sSupPr>
                        <m:e>
                          <m:r>
                            <a:rPr lang="en-GB" sz="2800" b="1" i="1" smtClean="0">
                              <a:solidFill>
                                <a:srgbClr val="7030A0"/>
                              </a:solidFill>
                              <a:latin typeface="Cambria Math" charset="0"/>
                            </a:rPr>
                            <m:t>𝑾</m:t>
                          </m:r>
                        </m:e>
                        <m:sup>
                          <m:r>
                            <a:rPr lang="en-GB" sz="2800" b="1" i="1" smtClean="0">
                              <a:solidFill>
                                <a:srgbClr val="7030A0"/>
                              </a:solidFill>
                              <a:latin typeface="Cambria Math" charset="0"/>
                            </a:rPr>
                            <m:t>+</m:t>
                          </m:r>
                        </m:sup>
                      </m:sSup>
                      <m:sSup>
                        <m:sSupPr>
                          <m:ctrlPr>
                            <a:rPr lang="en-GB" sz="2800" i="1">
                              <a:solidFill>
                                <a:srgbClr val="7030A0"/>
                              </a:solidFill>
                              <a:latin typeface="Cambria Math" charset="0"/>
                            </a:rPr>
                          </m:ctrlPr>
                        </m:sSupPr>
                        <m:e>
                          <m:r>
                            <a:rPr lang="en-GB" sz="2800" i="1">
                              <a:solidFill>
                                <a:srgbClr val="7030A0"/>
                              </a:solidFill>
                              <a:latin typeface="Cambria Math" charset="0"/>
                            </a:rPr>
                            <m:t>𝑾</m:t>
                          </m:r>
                        </m:e>
                        <m:sup>
                          <m:r>
                            <a:rPr lang="en-GB" sz="2800" b="1" i="1" smtClean="0">
                              <a:solidFill>
                                <a:srgbClr val="7030A0"/>
                              </a:solidFill>
                              <a:latin typeface="Cambria Math" charset="0"/>
                            </a:rPr>
                            <m:t>−</m:t>
                          </m:r>
                        </m:sup>
                      </m:sSup>
                      <m:r>
                        <a:rPr lang="en-GB" sz="2800" b="1" i="1" smtClean="0">
                          <a:solidFill>
                            <a:srgbClr val="7030A0"/>
                          </a:solidFill>
                          <a:latin typeface="Cambria Math" charset="0"/>
                        </a:rPr>
                        <m:t>,</m:t>
                      </m:r>
                      <m:sSup>
                        <m:sSupPr>
                          <m:ctrlPr>
                            <a:rPr lang="en-GB" sz="2800" b="1" i="1" smtClean="0">
                              <a:solidFill>
                                <a:srgbClr val="7030A0"/>
                              </a:solidFill>
                              <a:latin typeface="Cambria Math" charset="0"/>
                            </a:rPr>
                          </m:ctrlPr>
                        </m:sSupPr>
                        <m:e>
                          <m:r>
                            <a:rPr lang="en-GB" sz="2800" b="1" i="1" smtClean="0">
                              <a:solidFill>
                                <a:srgbClr val="7030A0"/>
                              </a:solidFill>
                              <a:latin typeface="Cambria Math" charset="0"/>
                              <a:ea typeface="Cambria Math" charset="0"/>
                              <a:cs typeface="Cambria Math" charset="0"/>
                            </a:rPr>
                            <m:t>𝝉</m:t>
                          </m:r>
                        </m:e>
                        <m:sup>
                          <m:r>
                            <a:rPr lang="en-GB" sz="2800" b="1" i="1" smtClean="0">
                              <a:solidFill>
                                <a:srgbClr val="7030A0"/>
                              </a:solidFill>
                              <a:latin typeface="Cambria Math" charset="0"/>
                            </a:rPr>
                            <m:t>+</m:t>
                          </m:r>
                        </m:sup>
                      </m:sSup>
                      <m:sSup>
                        <m:sSupPr>
                          <m:ctrlPr>
                            <a:rPr lang="en-GB" sz="2800" i="1">
                              <a:solidFill>
                                <a:srgbClr val="7030A0"/>
                              </a:solidFill>
                              <a:latin typeface="Cambria Math" charset="0"/>
                            </a:rPr>
                          </m:ctrlPr>
                        </m:sSupPr>
                        <m:e>
                          <m:r>
                            <a:rPr lang="en-GB" sz="2800" i="1">
                              <a:solidFill>
                                <a:srgbClr val="7030A0"/>
                              </a:solidFill>
                              <a:latin typeface="Cambria Math" charset="0"/>
                              <a:ea typeface="Cambria Math" charset="0"/>
                              <a:cs typeface="Cambria Math" charset="0"/>
                            </a:rPr>
                            <m:t>𝝉</m:t>
                          </m:r>
                        </m:e>
                        <m:sup>
                          <m:r>
                            <a:rPr lang="en-GB" sz="2800" b="1" i="1" smtClean="0">
                              <a:solidFill>
                                <a:srgbClr val="7030A0"/>
                              </a:solidFill>
                              <a:latin typeface="Cambria Math" charset="0"/>
                              <a:ea typeface="Cambria Math" charset="0"/>
                              <a:cs typeface="Cambria Math" charset="0"/>
                            </a:rPr>
                            <m:t>−</m:t>
                          </m:r>
                        </m:sup>
                      </m:sSup>
                      <m:r>
                        <a:rPr lang="en-GB" sz="2800" b="1" i="1" smtClean="0">
                          <a:solidFill>
                            <a:srgbClr val="7030A0"/>
                          </a:solidFill>
                          <a:latin typeface="Cambria Math" charset="0"/>
                          <a:ea typeface="Cambria Math" charset="0"/>
                          <a:cs typeface="Cambria Math" charset="0"/>
                        </a:rPr>
                        <m:t>,</m:t>
                      </m:r>
                      <m:r>
                        <a:rPr lang="en-GB" sz="2800" b="1" i="1" smtClean="0">
                          <a:solidFill>
                            <a:srgbClr val="7030A0"/>
                          </a:solidFill>
                          <a:latin typeface="Cambria Math" charset="0"/>
                          <a:ea typeface="Cambria Math" charset="0"/>
                          <a:cs typeface="Cambria Math" charset="0"/>
                        </a:rPr>
                        <m:t>𝝂</m:t>
                      </m:r>
                      <m:acc>
                        <m:accPr>
                          <m:chr m:val="̅"/>
                          <m:ctrlPr>
                            <a:rPr lang="en-GB" sz="2800" b="1" i="1" smtClean="0">
                              <a:solidFill>
                                <a:srgbClr val="7030A0"/>
                              </a:solidFill>
                              <a:latin typeface="Cambria Math" charset="0"/>
                              <a:ea typeface="Cambria Math" charset="0"/>
                              <a:cs typeface="Cambria Math" charset="0"/>
                            </a:rPr>
                          </m:ctrlPr>
                        </m:accPr>
                        <m:e>
                          <m:r>
                            <a:rPr lang="en-GB" sz="2800" b="1" i="1" smtClean="0">
                              <a:solidFill>
                                <a:srgbClr val="7030A0"/>
                              </a:solidFill>
                              <a:latin typeface="Cambria Math" charset="0"/>
                              <a:ea typeface="Cambria Math" charset="0"/>
                              <a:cs typeface="Cambria Math" charset="0"/>
                            </a:rPr>
                            <m:t>𝝂</m:t>
                          </m:r>
                        </m:e>
                      </m:acc>
                    </m:oMath>
                  </m:oMathPara>
                </a14:m>
                <a:endParaRPr lang="en-GB" sz="2800">
                  <a:solidFill>
                    <a:srgbClr val="7030A0"/>
                  </a:solidFill>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497022" y="745497"/>
                <a:ext cx="7768956" cy="2113014"/>
              </a:xfrm>
              <a:prstGeom prst="rect">
                <a:avLst/>
              </a:prstGeom>
              <a:blipFill rotWithShape="0">
                <a:blip r:embed="rId2"/>
                <a:stretch>
                  <a:fillRect t="-2882"/>
                </a:stretch>
              </a:blipFill>
            </p:spPr>
            <p:txBody>
              <a:bodyPr/>
              <a:lstStyle/>
              <a:p>
                <a:r>
                  <a:rPr lang="en-GB">
                    <a:noFill/>
                  </a:rPr>
                  <a:t> </a:t>
                </a:r>
              </a:p>
            </p:txBody>
          </p:sp>
        </mc:Fallback>
      </mc:AlternateContent>
      <p:sp>
        <p:nvSpPr>
          <p:cNvPr id="7" name="CasellaDiTesto 6"/>
          <p:cNvSpPr txBox="1"/>
          <p:nvPr/>
        </p:nvSpPr>
        <p:spPr>
          <a:xfrm>
            <a:off x="1074889" y="3525195"/>
            <a:ext cx="7547259" cy="1477328"/>
          </a:xfrm>
          <a:prstGeom prst="rect">
            <a:avLst/>
          </a:prstGeom>
          <a:solidFill>
            <a:srgbClr val="C00000"/>
          </a:solidFill>
        </p:spPr>
        <p:txBody>
          <a:bodyPr wrap="none" rtlCol="0">
            <a:spAutoFit/>
          </a:bodyPr>
          <a:lstStyle/>
          <a:p>
            <a:pPr>
              <a:lnSpc>
                <a:spcPct val="150000"/>
              </a:lnSpc>
            </a:pPr>
            <a:r>
              <a:rPr lang="en-GB" sz="2000" smtClean="0"/>
              <a:t>No excess found over the expected background</a:t>
            </a:r>
          </a:p>
          <a:p>
            <a:pPr>
              <a:lnSpc>
                <a:spcPct val="150000"/>
              </a:lnSpc>
            </a:pPr>
            <a:r>
              <a:rPr lang="en-GB" sz="2000" smtClean="0"/>
              <a:t>Limits on the WIMP-WIMP annihilation rate in the Earth</a:t>
            </a:r>
          </a:p>
          <a:p>
            <a:pPr>
              <a:lnSpc>
                <a:spcPct val="150000"/>
              </a:lnSpc>
            </a:pPr>
            <a:r>
              <a:rPr lang="en-GB" sz="2000" smtClean="0"/>
              <a:t>Limits on the spin independent WIMP-nucleon cross-section</a:t>
            </a:r>
            <a:endParaRPr lang="en-GB" sz="2000"/>
          </a:p>
        </p:txBody>
      </p:sp>
      <p:sp>
        <p:nvSpPr>
          <p:cNvPr id="8" name="Rettangolo 7"/>
          <p:cNvSpPr/>
          <p:nvPr/>
        </p:nvSpPr>
        <p:spPr>
          <a:xfrm rot="21219765">
            <a:off x="2619639" y="5842687"/>
            <a:ext cx="3523722" cy="253916"/>
          </a:xfrm>
          <a:prstGeom prst="rect">
            <a:avLst/>
          </a:prstGeom>
          <a:solidFill>
            <a:srgbClr val="FDFB4B"/>
          </a:solidFill>
        </p:spPr>
        <p:txBody>
          <a:bodyPr wrap="none">
            <a:spAutoFit/>
          </a:bodyPr>
          <a:lstStyle/>
          <a:p>
            <a:r>
              <a:rPr lang="en-GB" sz="1050" smtClean="0">
                <a:solidFill>
                  <a:srgbClr val="7030A0"/>
                </a:solidFill>
                <a:latin typeface="t1-gul-regular-italic" charset="0"/>
              </a:rPr>
              <a:t>ANTARES, Physics of the Dark Universe 16 (2017) 41–48 </a:t>
            </a:r>
            <a:endParaRPr lang="en-GB" sz="3600">
              <a:solidFill>
                <a:srgbClr val="7030A0"/>
              </a:solidFill>
            </a:endParaRPr>
          </a:p>
        </p:txBody>
      </p: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491128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en-US" sz="3000" smtClean="0">
                <a:solidFill>
                  <a:srgbClr val="7E070A"/>
                </a:solidFill>
                <a:effectLst/>
                <a:latin typeface="Arial" charset="0"/>
                <a:ea typeface="ＭＳ Ｐゴシック" charset="-128"/>
                <a:cs typeface="ＭＳ Ｐゴシック" charset="-128"/>
              </a:rPr>
              <a:t>Indirect search for Dark Matter in the Earth</a:t>
            </a:r>
            <a:r>
              <a:rPr lang="en-US" smtClean="0"/>
              <a:t> </a:t>
            </a:r>
            <a:endParaRPr lang="it-IT"/>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25</a:t>
            </a:fld>
            <a:endParaRPr lang="it-IT"/>
          </a:p>
        </p:txBody>
      </p:sp>
      <p:pic>
        <p:nvPicPr>
          <p:cNvPr id="6" name="Immagine 5"/>
          <p:cNvPicPr>
            <a:picLocks noChangeAspect="1"/>
          </p:cNvPicPr>
          <p:nvPr/>
        </p:nvPicPr>
        <p:blipFill>
          <a:blip r:embed="rId2"/>
          <a:stretch>
            <a:fillRect/>
          </a:stretch>
        </p:blipFill>
        <p:spPr>
          <a:xfrm>
            <a:off x="114300" y="537837"/>
            <a:ext cx="3883611" cy="2662563"/>
          </a:xfrm>
          <a:prstGeom prst="rect">
            <a:avLst/>
          </a:prstGeom>
          <a:solidFill>
            <a:schemeClr val="tx1"/>
          </a:solidFill>
        </p:spPr>
      </p:pic>
      <p:pic>
        <p:nvPicPr>
          <p:cNvPr id="7" name="Immagine 6"/>
          <p:cNvPicPr>
            <a:picLocks noChangeAspect="1"/>
          </p:cNvPicPr>
          <p:nvPr/>
        </p:nvPicPr>
        <p:blipFill>
          <a:blip r:embed="rId3"/>
          <a:stretch>
            <a:fillRect/>
          </a:stretch>
        </p:blipFill>
        <p:spPr>
          <a:xfrm>
            <a:off x="4204494" y="3136736"/>
            <a:ext cx="4850606" cy="3410252"/>
          </a:xfrm>
          <a:prstGeom prst="rect">
            <a:avLst/>
          </a:prstGeom>
          <a:solidFill>
            <a:schemeClr val="tx1"/>
          </a:solidFill>
        </p:spPr>
      </p:pic>
      <p:pic>
        <p:nvPicPr>
          <p:cNvPr id="9" name="Immagine 8"/>
          <p:cNvPicPr>
            <a:picLocks noChangeAspect="1"/>
          </p:cNvPicPr>
          <p:nvPr/>
        </p:nvPicPr>
        <p:blipFill>
          <a:blip r:embed="rId4"/>
          <a:stretch>
            <a:fillRect/>
          </a:stretch>
        </p:blipFill>
        <p:spPr>
          <a:xfrm>
            <a:off x="4152899" y="596900"/>
            <a:ext cx="4393237" cy="2507728"/>
          </a:xfrm>
          <a:prstGeom prst="rect">
            <a:avLst/>
          </a:prstGeom>
          <a:solidFill>
            <a:schemeClr val="tx1"/>
          </a:solidFill>
        </p:spPr>
      </p:pic>
      <p:sp>
        <p:nvSpPr>
          <p:cNvPr id="10" name="Rettangolo 9"/>
          <p:cNvSpPr/>
          <p:nvPr/>
        </p:nvSpPr>
        <p:spPr>
          <a:xfrm>
            <a:off x="5384800" y="597421"/>
            <a:ext cx="3162300" cy="461665"/>
          </a:xfrm>
          <a:prstGeom prst="rect">
            <a:avLst/>
          </a:prstGeom>
        </p:spPr>
        <p:txBody>
          <a:bodyPr wrap="square">
            <a:spAutoFit/>
          </a:bodyPr>
          <a:lstStyle/>
          <a:p>
            <a:r>
              <a:rPr lang="en-GB" sz="1200" b="0" smtClean="0">
                <a:solidFill>
                  <a:srgbClr val="0000FF"/>
                </a:solidFill>
                <a:latin typeface="+mj-lt"/>
              </a:rPr>
              <a:t>90% C.L. upper limits on </a:t>
            </a:r>
            <a:r>
              <a:rPr lang="en-GB" sz="1200" b="0" err="1" smtClean="0">
                <a:solidFill>
                  <a:srgbClr val="0000FF"/>
                </a:solidFill>
                <a:latin typeface="+mj-lt"/>
              </a:rPr>
              <a:t>σ</a:t>
            </a:r>
            <a:r>
              <a:rPr lang="en-GB" sz="1200" b="0" baseline="-25000" err="1" smtClean="0">
                <a:solidFill>
                  <a:srgbClr val="0000FF"/>
                </a:solidFill>
                <a:latin typeface="+mj-lt"/>
              </a:rPr>
              <a:t>p</a:t>
            </a:r>
            <a:r>
              <a:rPr lang="en-GB" sz="1200" b="0" baseline="30000" err="1" smtClean="0">
                <a:solidFill>
                  <a:srgbClr val="0000FF"/>
                </a:solidFill>
                <a:latin typeface="+mj-lt"/>
              </a:rPr>
              <a:t>SI</a:t>
            </a:r>
            <a:r>
              <a:rPr lang="en-GB" sz="1200" b="0" smtClean="0">
                <a:solidFill>
                  <a:srgbClr val="0000FF"/>
                </a:solidFill>
                <a:latin typeface="+mj-lt"/>
              </a:rPr>
              <a:t> as a function of ⟨</a:t>
            </a:r>
            <a:r>
              <a:rPr lang="en-GB" sz="1200" b="0" err="1" smtClean="0">
                <a:solidFill>
                  <a:srgbClr val="0000FF"/>
                </a:solidFill>
                <a:latin typeface="+mj-lt"/>
              </a:rPr>
              <a:t>σ</a:t>
            </a:r>
            <a:r>
              <a:rPr lang="en-GB" sz="1200" b="0" baseline="-25000" err="1" smtClean="0">
                <a:solidFill>
                  <a:srgbClr val="0000FF"/>
                </a:solidFill>
                <a:latin typeface="+mj-lt"/>
              </a:rPr>
              <a:t>A</a:t>
            </a:r>
            <a:r>
              <a:rPr lang="en-GB" sz="1200" b="0" err="1" smtClean="0">
                <a:solidFill>
                  <a:srgbClr val="0000FF"/>
                </a:solidFill>
                <a:latin typeface="Symbol" charset="2"/>
                <a:ea typeface="Symbol" charset="2"/>
                <a:cs typeface="Symbol" charset="2"/>
              </a:rPr>
              <a:t>n</a:t>
            </a:r>
            <a:r>
              <a:rPr lang="en-GB" sz="1200" b="0" err="1" smtClean="0">
                <a:solidFill>
                  <a:srgbClr val="0000FF"/>
                </a:solidFill>
                <a:latin typeface="+mj-lt"/>
              </a:rPr>
              <a:t>⟩</a:t>
            </a:r>
            <a:r>
              <a:rPr lang="en-GB" sz="1200" b="0" baseline="-25000" err="1" smtClean="0">
                <a:solidFill>
                  <a:srgbClr val="0000FF"/>
                </a:solidFill>
                <a:latin typeface="+mj-lt"/>
              </a:rPr>
              <a:t>Earth</a:t>
            </a:r>
            <a:r>
              <a:rPr lang="en-GB" sz="1200" b="0" smtClean="0">
                <a:solidFill>
                  <a:srgbClr val="0000FF"/>
                </a:solidFill>
                <a:latin typeface="+mj-lt"/>
              </a:rPr>
              <a:t> for </a:t>
            </a:r>
            <a:r>
              <a:rPr lang="en-GB" sz="1200" b="0" err="1" smtClean="0">
                <a:solidFill>
                  <a:srgbClr val="0000FF"/>
                </a:solidFill>
                <a:latin typeface="+mj-lt"/>
              </a:rPr>
              <a:t>m</a:t>
            </a:r>
            <a:r>
              <a:rPr lang="en-GB" sz="1200" b="0" baseline="-25000" err="1" smtClean="0">
                <a:solidFill>
                  <a:srgbClr val="0000FF"/>
                </a:solidFill>
                <a:latin typeface="+mj-lt"/>
              </a:rPr>
              <a:t>WIMP</a:t>
            </a:r>
            <a:r>
              <a:rPr lang="en-GB" sz="1200" b="0" smtClean="0">
                <a:solidFill>
                  <a:srgbClr val="0000FF"/>
                </a:solidFill>
                <a:latin typeface="+mj-lt"/>
              </a:rPr>
              <a:t> =52.5 GeV </a:t>
            </a:r>
            <a:endParaRPr lang="en-GB" sz="1200" b="0">
              <a:solidFill>
                <a:srgbClr val="0000FF"/>
              </a:solidFill>
              <a:latin typeface="+mj-lt"/>
            </a:endParaRPr>
          </a:p>
        </p:txBody>
      </p:sp>
      <p:sp>
        <p:nvSpPr>
          <p:cNvPr id="11" name="Rettangolo 10"/>
          <p:cNvSpPr/>
          <p:nvPr/>
        </p:nvSpPr>
        <p:spPr>
          <a:xfrm>
            <a:off x="641627" y="2400301"/>
            <a:ext cx="2292073" cy="461665"/>
          </a:xfrm>
          <a:prstGeom prst="rect">
            <a:avLst/>
          </a:prstGeom>
        </p:spPr>
        <p:txBody>
          <a:bodyPr wrap="square">
            <a:spAutoFit/>
          </a:bodyPr>
          <a:lstStyle/>
          <a:p>
            <a:r>
              <a:rPr lang="en-GB" sz="1200" b="0">
                <a:latin typeface="+mn-lt"/>
              </a:rPr>
              <a:t>90% C.L. upper limits on Γ</a:t>
            </a:r>
            <a:r>
              <a:rPr lang="en-GB" sz="1200" b="0" baseline="-25000">
                <a:latin typeface="+mn-lt"/>
              </a:rPr>
              <a:t>A</a:t>
            </a:r>
            <a:r>
              <a:rPr lang="en-GB" sz="1200" b="0">
                <a:latin typeface="+mn-lt"/>
              </a:rPr>
              <a:t> as a function of the WIMP mass. </a:t>
            </a:r>
          </a:p>
        </p:txBody>
      </p:sp>
      <mc:AlternateContent xmlns:mc="http://schemas.openxmlformats.org/markup-compatibility/2006" xmlns:a14="http://schemas.microsoft.com/office/drawing/2010/main">
        <mc:Choice Requires="a14">
          <p:sp>
            <p:nvSpPr>
              <p:cNvPr id="12" name="Rettangolo 11"/>
              <p:cNvSpPr/>
              <p:nvPr/>
            </p:nvSpPr>
            <p:spPr>
              <a:xfrm>
                <a:off x="88899" y="3835400"/>
                <a:ext cx="3794711" cy="2105576"/>
              </a:xfrm>
              <a:prstGeom prst="rect">
                <a:avLst/>
              </a:prstGeom>
              <a:solidFill>
                <a:srgbClr val="97E8E0"/>
              </a:solidFill>
            </p:spPr>
            <p:txBody>
              <a:bodyPr wrap="square">
                <a:spAutoFit/>
              </a:bodyPr>
              <a:lstStyle/>
              <a:p>
                <a:r>
                  <a:rPr lang="en-GB" sz="1600" smtClean="0">
                    <a:solidFill>
                      <a:srgbClr val="7030A0"/>
                    </a:solidFill>
                    <a:latin typeface="+mn-lt"/>
                  </a:rPr>
                  <a:t>90% C.L. </a:t>
                </a:r>
                <a:r>
                  <a:rPr lang="en-GB" sz="1600">
                    <a:solidFill>
                      <a:srgbClr val="7030A0"/>
                    </a:solidFill>
                    <a:latin typeface="+mn-lt"/>
                  </a:rPr>
                  <a:t>upper limits on </a:t>
                </a:r>
                <a:r>
                  <a:rPr lang="en-GB" sz="1600" err="1" smtClean="0">
                    <a:solidFill>
                      <a:srgbClr val="7030A0"/>
                    </a:solidFill>
                    <a:latin typeface="+mn-lt"/>
                  </a:rPr>
                  <a:t>σ</a:t>
                </a:r>
                <a:r>
                  <a:rPr lang="en-GB" sz="1600" baseline="-25000" err="1" smtClean="0">
                    <a:solidFill>
                      <a:srgbClr val="7030A0"/>
                    </a:solidFill>
                    <a:latin typeface="+mn-lt"/>
                  </a:rPr>
                  <a:t>p</a:t>
                </a:r>
                <a:r>
                  <a:rPr lang="en-GB" sz="1600" baseline="30000" err="1" smtClean="0">
                    <a:solidFill>
                      <a:srgbClr val="7030A0"/>
                    </a:solidFill>
                    <a:latin typeface="+mn-lt"/>
                  </a:rPr>
                  <a:t>SI</a:t>
                </a:r>
                <a:r>
                  <a:rPr lang="en-GB" sz="1600" smtClean="0">
                    <a:solidFill>
                      <a:srgbClr val="7030A0"/>
                    </a:solidFill>
                    <a:latin typeface="+mn-lt"/>
                  </a:rPr>
                  <a:t> </a:t>
                </a:r>
                <a:r>
                  <a:rPr lang="en-GB" sz="1600">
                    <a:solidFill>
                      <a:srgbClr val="7030A0"/>
                    </a:solidFill>
                    <a:latin typeface="+mn-lt"/>
                  </a:rPr>
                  <a:t>as a function of the WIMP mass for ANTARES 2007–2012 (Earth) and ANTARES 2007–2012 (Sun), assuming ⟨</a:t>
                </a:r>
                <a:r>
                  <a:rPr lang="en-GB" sz="1600" err="1" smtClean="0">
                    <a:solidFill>
                      <a:srgbClr val="7030A0"/>
                    </a:solidFill>
                    <a:latin typeface="+mn-lt"/>
                  </a:rPr>
                  <a:t>σ</a:t>
                </a:r>
                <a:r>
                  <a:rPr lang="en-GB" sz="1600" baseline="-25000" err="1" smtClean="0">
                    <a:solidFill>
                      <a:srgbClr val="7030A0"/>
                    </a:solidFill>
                    <a:latin typeface="+mn-lt"/>
                  </a:rPr>
                  <a:t>A</a:t>
                </a:r>
                <a14:m>
                  <m:oMath xmlns:m="http://schemas.openxmlformats.org/officeDocument/2006/math">
                    <m:r>
                      <a:rPr lang="en-GB" sz="1600" i="1" smtClean="0">
                        <a:solidFill>
                          <a:srgbClr val="7030A0"/>
                        </a:solidFill>
                        <a:latin typeface="Cambria Math" charset="0"/>
                        <a:ea typeface="Cambria Math" charset="0"/>
                        <a:cs typeface="Cambria Math" charset="0"/>
                      </a:rPr>
                      <m:t>𝝊</m:t>
                    </m:r>
                  </m:oMath>
                </a14:m>
                <a:r>
                  <a:rPr lang="en-GB" sz="1600">
                    <a:solidFill>
                      <a:srgbClr val="7030A0"/>
                    </a:solidFill>
                    <a:latin typeface="+mn-lt"/>
                  </a:rPr>
                  <a:t>⟩</a:t>
                </a:r>
                <a:r>
                  <a:rPr lang="en-GB" sz="1600" baseline="-25000">
                    <a:solidFill>
                      <a:srgbClr val="7030A0"/>
                    </a:solidFill>
                    <a:latin typeface="+mn-lt"/>
                  </a:rPr>
                  <a:t>Earth</a:t>
                </a:r>
                <a:r>
                  <a:rPr lang="en-GB" sz="1600">
                    <a:solidFill>
                      <a:srgbClr val="7030A0"/>
                    </a:solidFill>
                    <a:latin typeface="+mn-lt"/>
                  </a:rPr>
                  <a:t> = </a:t>
                </a:r>
                <a:r>
                  <a:rPr lang="en-GB" sz="1600" smtClean="0">
                    <a:solidFill>
                      <a:srgbClr val="7030A0"/>
                    </a:solidFill>
                    <a:latin typeface="+mn-lt"/>
                  </a:rPr>
                  <a:t>3·10</a:t>
                </a:r>
                <a:r>
                  <a:rPr lang="en-GB" sz="1600" baseline="30000">
                    <a:solidFill>
                      <a:srgbClr val="7030A0"/>
                    </a:solidFill>
                    <a:latin typeface="+mn-lt"/>
                  </a:rPr>
                  <a:t>−26</a:t>
                </a:r>
                <a:r>
                  <a:rPr lang="en-GB" sz="1600">
                    <a:solidFill>
                      <a:srgbClr val="7030A0"/>
                    </a:solidFill>
                    <a:latin typeface="+mn-lt"/>
                  </a:rPr>
                  <a:t> cm</a:t>
                </a:r>
                <a:r>
                  <a:rPr lang="en-GB" sz="1600" baseline="30000">
                    <a:solidFill>
                      <a:srgbClr val="7030A0"/>
                    </a:solidFill>
                    <a:latin typeface="+mn-lt"/>
                  </a:rPr>
                  <a:t>3</a:t>
                </a:r>
                <a:r>
                  <a:rPr lang="en-GB" sz="1600">
                    <a:solidFill>
                      <a:srgbClr val="7030A0"/>
                    </a:solidFill>
                    <a:latin typeface="+mn-lt"/>
                  </a:rPr>
                  <a:t> s</a:t>
                </a:r>
                <a:r>
                  <a:rPr lang="en-GB" sz="1600" baseline="30000">
                    <a:solidFill>
                      <a:srgbClr val="7030A0"/>
                    </a:solidFill>
                    <a:latin typeface="+mn-lt"/>
                  </a:rPr>
                  <a:t>−1</a:t>
                </a:r>
                <a:r>
                  <a:rPr lang="en-GB" sz="1600">
                    <a:solidFill>
                      <a:srgbClr val="7030A0"/>
                    </a:solidFill>
                    <a:latin typeface="+mn-lt"/>
                  </a:rPr>
                  <a:t> and WIMP pair annihilation to 100% into either  </a:t>
                </a:r>
                <a:r>
                  <a:rPr lang="en-GB" sz="1600" smtClean="0">
                    <a:solidFill>
                      <a:srgbClr val="7030A0"/>
                    </a:solidFill>
                    <a:latin typeface="Symbol" charset="2"/>
                    <a:ea typeface="Symbol" charset="2"/>
                    <a:cs typeface="Symbol" charset="2"/>
                  </a:rPr>
                  <a:t>t</a:t>
                </a:r>
                <a:r>
                  <a:rPr lang="en-GB" sz="1600" baseline="30000">
                    <a:solidFill>
                      <a:srgbClr val="7030A0"/>
                    </a:solidFill>
                    <a:latin typeface="+mn-lt"/>
                  </a:rPr>
                  <a:t>+</a:t>
                </a:r>
                <a:r>
                  <a:rPr lang="en-GB" sz="1600" smtClean="0">
                    <a:solidFill>
                      <a:srgbClr val="7030A0"/>
                    </a:solidFill>
                    <a:latin typeface="+mn-lt"/>
                  </a:rPr>
                  <a:t> </a:t>
                </a:r>
                <a:r>
                  <a:rPr lang="en-GB" sz="1600" smtClean="0">
                    <a:solidFill>
                      <a:srgbClr val="7030A0"/>
                    </a:solidFill>
                    <a:latin typeface="Symbol" charset="2"/>
                    <a:ea typeface="Symbol" charset="2"/>
                    <a:cs typeface="Symbol" charset="2"/>
                  </a:rPr>
                  <a:t>t</a:t>
                </a:r>
                <a:r>
                  <a:rPr lang="en-GB" sz="1600" baseline="30000" smtClean="0">
                    <a:solidFill>
                      <a:srgbClr val="7030A0"/>
                    </a:solidFill>
                    <a:latin typeface="+mn-lt"/>
                  </a:rPr>
                  <a:t>-</a:t>
                </a:r>
                <a:r>
                  <a:rPr lang="en-GB" sz="1600" smtClean="0">
                    <a:solidFill>
                      <a:srgbClr val="7030A0"/>
                    </a:solidFill>
                    <a:latin typeface="+mn-lt"/>
                  </a:rPr>
                  <a:t> </a:t>
                </a:r>
                <a:r>
                  <a:rPr lang="en-GB" sz="1600">
                    <a:solidFill>
                      <a:srgbClr val="7030A0"/>
                    </a:solidFill>
                    <a:latin typeface="+mn-lt"/>
                  </a:rPr>
                  <a:t>(blue), W</a:t>
                </a:r>
                <a:r>
                  <a:rPr lang="en-GB" sz="1600" baseline="30000">
                    <a:solidFill>
                      <a:srgbClr val="7030A0"/>
                    </a:solidFill>
                    <a:latin typeface="+mn-lt"/>
                  </a:rPr>
                  <a:t>+</a:t>
                </a:r>
                <a:r>
                  <a:rPr lang="en-GB" sz="1600">
                    <a:solidFill>
                      <a:srgbClr val="7030A0"/>
                    </a:solidFill>
                    <a:latin typeface="+mn-lt"/>
                  </a:rPr>
                  <a:t>  W</a:t>
                </a:r>
                <a:r>
                  <a:rPr lang="en-GB" sz="1600" baseline="30000">
                    <a:solidFill>
                      <a:srgbClr val="7030A0"/>
                    </a:solidFill>
                    <a:latin typeface="+mn-lt"/>
                  </a:rPr>
                  <a:t>-</a:t>
                </a:r>
                <a:r>
                  <a:rPr lang="en-GB" sz="1600">
                    <a:solidFill>
                      <a:srgbClr val="7030A0"/>
                    </a:solidFill>
                    <a:latin typeface="+mn-lt"/>
                  </a:rPr>
                  <a:t>  (green) or </a:t>
                </a:r>
                <a14:m>
                  <m:oMath xmlns:m="http://schemas.openxmlformats.org/officeDocument/2006/math">
                    <m:r>
                      <a:rPr lang="en-US" sz="1600" b="1" i="1" smtClean="0">
                        <a:solidFill>
                          <a:srgbClr val="7030A0"/>
                        </a:solidFill>
                        <a:latin typeface="Cambria Math" charset="0"/>
                      </a:rPr>
                      <m:t>𝒃</m:t>
                    </m:r>
                    <m:acc>
                      <m:accPr>
                        <m:chr m:val="̅"/>
                        <m:ctrlPr>
                          <a:rPr lang="en-US" sz="1600" b="1" i="1" smtClean="0">
                            <a:solidFill>
                              <a:srgbClr val="7030A0"/>
                            </a:solidFill>
                            <a:latin typeface="Cambria Math" charset="0"/>
                          </a:rPr>
                        </m:ctrlPr>
                      </m:accPr>
                      <m:e>
                        <m:r>
                          <a:rPr lang="en-US" sz="1600" b="1" i="1" smtClean="0">
                            <a:solidFill>
                              <a:srgbClr val="7030A0"/>
                            </a:solidFill>
                            <a:latin typeface="Cambria Math" charset="0"/>
                          </a:rPr>
                          <m:t>𝒃</m:t>
                        </m:r>
                      </m:e>
                    </m:acc>
                  </m:oMath>
                </a14:m>
                <a:r>
                  <a:rPr lang="en-GB" sz="1600">
                    <a:solidFill>
                      <a:srgbClr val="7030A0"/>
                    </a:solidFill>
                    <a:latin typeface="+mn-lt"/>
                  </a:rPr>
                  <a:t> (purple). </a:t>
                </a:r>
              </a:p>
            </p:txBody>
          </p:sp>
        </mc:Choice>
        <mc:Fallback xmlns="">
          <p:sp>
            <p:nvSpPr>
              <p:cNvPr id="12" name="Rettangolo 11"/>
              <p:cNvSpPr>
                <a:spLocks noRot="1" noChangeAspect="1" noMove="1" noResize="1" noEditPoints="1" noAdjustHandles="1" noChangeArrowheads="1" noChangeShapeType="1" noTextEdit="1"/>
              </p:cNvSpPr>
              <p:nvPr/>
            </p:nvSpPr>
            <p:spPr>
              <a:xfrm>
                <a:off x="88899" y="3835400"/>
                <a:ext cx="3794711" cy="2105576"/>
              </a:xfrm>
              <a:prstGeom prst="rect">
                <a:avLst/>
              </a:prstGeom>
              <a:blipFill rotWithShape="0">
                <a:blip r:embed="rId5"/>
                <a:stretch>
                  <a:fillRect l="-965" t="-867" r="-804" b="-867"/>
                </a:stretch>
              </a:blipFill>
            </p:spPr>
            <p:txBody>
              <a:bodyPr/>
              <a:lstStyle/>
              <a:p>
                <a:r>
                  <a:rPr lang="en-GB">
                    <a:noFill/>
                  </a:rPr>
                  <a:t> </a:t>
                </a:r>
              </a:p>
            </p:txBody>
          </p:sp>
        </mc:Fallback>
      </mc:AlternateContent>
      <p:sp>
        <p:nvSpPr>
          <p:cNvPr id="13" name="Freccia destra 12"/>
          <p:cNvSpPr/>
          <p:nvPr/>
        </p:nvSpPr>
        <p:spPr bwMode="auto">
          <a:xfrm>
            <a:off x="3883610" y="4537336"/>
            <a:ext cx="396289" cy="800100"/>
          </a:xfrm>
          <a:prstGeom prst="rightArrow">
            <a:avLst/>
          </a:prstGeom>
          <a:solidFill>
            <a:srgbClr val="97E8E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800" b="1" i="0" u="none" strike="noStrike" cap="none" normalizeH="0" baseline="0">
              <a:ln>
                <a:noFill/>
              </a:ln>
              <a:solidFill>
                <a:srgbClr val="7E070A"/>
              </a:solidFill>
              <a:effectLst/>
              <a:latin typeface="Arial" charset="0"/>
              <a:ea typeface="ＭＳ Ｐゴシック" charset="0"/>
              <a:cs typeface="ＭＳ Ｐゴシック" charset="0"/>
            </a:endParaRPr>
          </a:p>
        </p:txBody>
      </p:sp>
      <p:sp>
        <p:nvSpPr>
          <p:cNvPr id="14" name="Rettangolo 13"/>
          <p:cNvSpPr/>
          <p:nvPr/>
        </p:nvSpPr>
        <p:spPr>
          <a:xfrm rot="21219765">
            <a:off x="1045030" y="3154079"/>
            <a:ext cx="3523722" cy="253916"/>
          </a:xfrm>
          <a:prstGeom prst="rect">
            <a:avLst/>
          </a:prstGeom>
          <a:solidFill>
            <a:srgbClr val="FDFB4B"/>
          </a:solidFill>
        </p:spPr>
        <p:txBody>
          <a:bodyPr wrap="none">
            <a:spAutoFit/>
          </a:bodyPr>
          <a:lstStyle/>
          <a:p>
            <a:r>
              <a:rPr lang="en-GB" sz="1050" smtClean="0">
                <a:solidFill>
                  <a:srgbClr val="0000FF"/>
                </a:solidFill>
                <a:latin typeface="t1-gul-regular-italic" charset="0"/>
              </a:rPr>
              <a:t>ANTARES, Physics of the Dark Universe 16 (2017) 41–48 </a:t>
            </a:r>
            <a:endParaRPr lang="en-GB" sz="3600">
              <a:solidFill>
                <a:srgbClr val="0000FF"/>
              </a:solidFill>
            </a:endParaRPr>
          </a:p>
        </p:txBody>
      </p:sp>
      <p:sp>
        <p:nvSpPr>
          <p:cNvPr id="2" name="Rettangolo 1"/>
          <p:cNvSpPr/>
          <p:nvPr/>
        </p:nvSpPr>
        <p:spPr>
          <a:xfrm>
            <a:off x="455028" y="6049857"/>
            <a:ext cx="3119508" cy="369332"/>
          </a:xfrm>
          <a:prstGeom prst="rect">
            <a:avLst/>
          </a:prstGeom>
        </p:spPr>
        <p:txBody>
          <a:bodyPr wrap="none">
            <a:spAutoFit/>
          </a:bodyPr>
          <a:lstStyle/>
          <a:p>
            <a:pPr algn="ctr"/>
            <a:r>
              <a:rPr lang="en-GB" sz="1800" b="0">
                <a:solidFill>
                  <a:srgbClr val="0000FF"/>
                </a:solidFill>
              </a:rPr>
              <a:t>25 </a:t>
            </a:r>
            <a:r>
              <a:rPr lang="en-GB" sz="1800" b="0" err="1">
                <a:solidFill>
                  <a:srgbClr val="0000FF"/>
                </a:solidFill>
              </a:rPr>
              <a:t>Gev</a:t>
            </a:r>
            <a:r>
              <a:rPr lang="en-GB" sz="1800" b="0">
                <a:solidFill>
                  <a:srgbClr val="0000FF"/>
                </a:solidFill>
              </a:rPr>
              <a:t>/c</a:t>
            </a:r>
            <a:r>
              <a:rPr lang="en-GB" sz="1800" b="0" baseline="30000">
                <a:solidFill>
                  <a:srgbClr val="0000FF"/>
                </a:solidFill>
              </a:rPr>
              <a:t>2</a:t>
            </a:r>
            <a:r>
              <a:rPr lang="en-GB" sz="1800" b="0">
                <a:solidFill>
                  <a:srgbClr val="0000FF"/>
                </a:solidFill>
              </a:rPr>
              <a:t> &lt; M</a:t>
            </a:r>
            <a:r>
              <a:rPr lang="en-GB" sz="1800" b="0" baseline="-25000">
                <a:solidFill>
                  <a:srgbClr val="0000FF"/>
                </a:solidFill>
              </a:rPr>
              <a:t>WIMP </a:t>
            </a:r>
            <a:r>
              <a:rPr lang="en-GB" sz="1800" b="0">
                <a:solidFill>
                  <a:srgbClr val="0000FF"/>
                </a:solidFill>
              </a:rPr>
              <a:t>&lt; 1 </a:t>
            </a:r>
            <a:r>
              <a:rPr lang="en-GB" sz="1800" b="0" err="1">
                <a:solidFill>
                  <a:srgbClr val="0000FF"/>
                </a:solidFill>
              </a:rPr>
              <a:t>Tev</a:t>
            </a:r>
            <a:r>
              <a:rPr lang="en-GB" sz="1800" b="0">
                <a:solidFill>
                  <a:srgbClr val="0000FF"/>
                </a:solidFill>
              </a:rPr>
              <a:t>/c</a:t>
            </a:r>
            <a:r>
              <a:rPr lang="en-GB" sz="1800" b="0" baseline="30000">
                <a:solidFill>
                  <a:srgbClr val="0000FF"/>
                </a:solidFill>
              </a:rPr>
              <a:t>2</a:t>
            </a:r>
          </a:p>
        </p:txBody>
      </p: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1475049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en-US" sz="3000" smtClean="0">
                <a:solidFill>
                  <a:srgbClr val="7E070A"/>
                </a:solidFill>
                <a:effectLst/>
                <a:latin typeface="Arial" charset="0"/>
                <a:ea typeface="ＭＳ Ｐゴシック" charset="-128"/>
                <a:cs typeface="ＭＳ Ｐゴシック" charset="-128"/>
              </a:rPr>
              <a:t>ANTARES Multi-messenger program</a:t>
            </a:r>
            <a:r>
              <a:rPr lang="en-US" smtClean="0"/>
              <a:t> </a:t>
            </a:r>
            <a:endParaRPr lang="it-IT"/>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26</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sp>
        <p:nvSpPr>
          <p:cNvPr id="15" name="CasellaDiTesto 14"/>
          <p:cNvSpPr txBox="1"/>
          <p:nvPr/>
        </p:nvSpPr>
        <p:spPr>
          <a:xfrm>
            <a:off x="565971" y="1992578"/>
            <a:ext cx="6501203" cy="4524315"/>
          </a:xfrm>
          <a:prstGeom prst="rect">
            <a:avLst/>
          </a:prstGeom>
          <a:noFill/>
        </p:spPr>
        <p:txBody>
          <a:bodyPr wrap="none" rtlCol="0">
            <a:spAutoFit/>
          </a:bodyPr>
          <a:lstStyle/>
          <a:p>
            <a:r>
              <a:rPr lang="en-GB" sz="1600" smtClean="0">
                <a:solidFill>
                  <a:srgbClr val="7030A0"/>
                </a:solidFill>
              </a:rPr>
              <a:t>A long list of activities:</a:t>
            </a:r>
          </a:p>
          <a:p>
            <a:pPr marL="571500" lvl="1">
              <a:spcBef>
                <a:spcPts val="0"/>
              </a:spcBef>
            </a:pPr>
            <a:r>
              <a:rPr lang="en-US" sz="1600">
                <a:hlinkClick r:id="rId2" action="ppaction://hlinksldjump"/>
              </a:rPr>
              <a:t>Real-time (follow-up of the selected neutrino events):</a:t>
            </a:r>
            <a:endParaRPr lang="en-US" sz="1600"/>
          </a:p>
          <a:p>
            <a:pPr marL="742950" lvl="1" indent="-285750">
              <a:spcBef>
                <a:spcPts val="0"/>
              </a:spcBef>
              <a:buFont typeface="Arial" charset="0"/>
              <a:buChar char="•"/>
            </a:pPr>
            <a:r>
              <a:rPr lang="en-US" sz="1600">
                <a:solidFill>
                  <a:srgbClr val="C00000"/>
                </a:solidFill>
              </a:rPr>
              <a:t>optical telescopes </a:t>
            </a:r>
            <a:r>
              <a:rPr lang="en-US" sz="1600">
                <a:solidFill>
                  <a:srgbClr val="0046FF"/>
                </a:solidFill>
              </a:rPr>
              <a:t>[TAROT, ROTSE, ZADKO, MASTER</a:t>
            </a:r>
            <a:r>
              <a:rPr lang="en-US" sz="1600"/>
              <a:t>]</a:t>
            </a:r>
          </a:p>
          <a:p>
            <a:pPr marL="742950" lvl="1" indent="-285750">
              <a:spcBef>
                <a:spcPts val="0"/>
              </a:spcBef>
              <a:buFont typeface="Arial" charset="0"/>
              <a:buChar char="•"/>
            </a:pPr>
            <a:r>
              <a:rPr lang="en-US" sz="1600">
                <a:solidFill>
                  <a:srgbClr val="C00000"/>
                </a:solidFill>
              </a:rPr>
              <a:t>X-ray telescope </a:t>
            </a:r>
            <a:r>
              <a:rPr lang="en-US" sz="1600">
                <a:solidFill>
                  <a:srgbClr val="0046FF"/>
                </a:solidFill>
              </a:rPr>
              <a:t>[Swift/XRT]</a:t>
            </a:r>
          </a:p>
          <a:p>
            <a:pPr marL="742950" lvl="1" indent="-285750">
              <a:spcBef>
                <a:spcPts val="0"/>
              </a:spcBef>
              <a:buFont typeface="Arial" charset="0"/>
              <a:buChar char="•"/>
            </a:pPr>
            <a:r>
              <a:rPr lang="en-US" sz="1600">
                <a:solidFill>
                  <a:srgbClr val="C00000"/>
                </a:solidFill>
              </a:rPr>
              <a:t>GeV-</a:t>
            </a:r>
            <a:r>
              <a:rPr lang="en-US" sz="1600" err="1">
                <a:solidFill>
                  <a:srgbClr val="C00000"/>
                </a:solidFill>
              </a:rPr>
              <a:t>TeV</a:t>
            </a:r>
            <a:r>
              <a:rPr lang="en-US" sz="1600">
                <a:solidFill>
                  <a:srgbClr val="C00000"/>
                </a:solidFill>
              </a:rPr>
              <a:t> </a:t>
            </a:r>
            <a:r>
              <a:rPr lang="el-GR" sz="1600">
                <a:solidFill>
                  <a:srgbClr val="C00000"/>
                </a:solidFill>
              </a:rPr>
              <a:t>γ-</a:t>
            </a:r>
            <a:r>
              <a:rPr lang="en-US" sz="1600">
                <a:solidFill>
                  <a:srgbClr val="C00000"/>
                </a:solidFill>
              </a:rPr>
              <a:t>ray telescopes </a:t>
            </a:r>
            <a:r>
              <a:rPr lang="en-US" sz="1600">
                <a:solidFill>
                  <a:srgbClr val="0046FF"/>
                </a:solidFill>
              </a:rPr>
              <a:t>[HESS, HAWC]</a:t>
            </a:r>
          </a:p>
          <a:p>
            <a:pPr marL="742950" lvl="1" indent="-285750">
              <a:spcBef>
                <a:spcPts val="0"/>
              </a:spcBef>
              <a:buFont typeface="Arial" charset="0"/>
              <a:buChar char="•"/>
            </a:pPr>
            <a:r>
              <a:rPr lang="en-US" sz="1600">
                <a:solidFill>
                  <a:srgbClr val="C00000"/>
                </a:solidFill>
              </a:rPr>
              <a:t>radio telescope </a:t>
            </a:r>
            <a:r>
              <a:rPr lang="en-US" sz="1600">
                <a:solidFill>
                  <a:srgbClr val="0046FF"/>
                </a:solidFill>
              </a:rPr>
              <a:t>[MWA]</a:t>
            </a:r>
          </a:p>
          <a:p>
            <a:pPr marL="742950" lvl="1" indent="-285750">
              <a:spcBef>
                <a:spcPts val="0"/>
              </a:spcBef>
              <a:buFont typeface="Arial" charset="0"/>
              <a:buChar char="•"/>
            </a:pPr>
            <a:r>
              <a:rPr lang="en-US" sz="1600">
                <a:solidFill>
                  <a:srgbClr val="C00000"/>
                </a:solidFill>
              </a:rPr>
              <a:t>Online search of fast transient sources </a:t>
            </a:r>
            <a:r>
              <a:rPr lang="en-US" sz="1600">
                <a:solidFill>
                  <a:srgbClr val="0046FF"/>
                </a:solidFill>
              </a:rPr>
              <a:t>[GCN, Parkes]</a:t>
            </a:r>
          </a:p>
          <a:p>
            <a:pPr marL="571500" lvl="1">
              <a:spcBef>
                <a:spcPts val="0"/>
              </a:spcBef>
            </a:pPr>
            <a:r>
              <a:rPr lang="en-US" sz="1600" u="sng">
                <a:solidFill>
                  <a:srgbClr val="7030A0"/>
                </a:solidFill>
              </a:rPr>
              <a:t>Multi-messenger correlation with:</a:t>
            </a:r>
          </a:p>
          <a:p>
            <a:pPr marL="742950" lvl="1" indent="-285750">
              <a:spcBef>
                <a:spcPts val="0"/>
              </a:spcBef>
              <a:buFont typeface="Arial" charset="0"/>
              <a:buChar char="•"/>
            </a:pPr>
            <a:r>
              <a:rPr lang="en-US" sz="1600">
                <a:solidFill>
                  <a:srgbClr val="C00000"/>
                </a:solidFill>
              </a:rPr>
              <a:t>Gravitational wave </a:t>
            </a:r>
            <a:r>
              <a:rPr lang="en-US" sz="1600">
                <a:solidFill>
                  <a:srgbClr val="0046FF"/>
                </a:solidFill>
              </a:rPr>
              <a:t>[Virgo/</a:t>
            </a:r>
            <a:r>
              <a:rPr lang="en-US" sz="1600" err="1">
                <a:solidFill>
                  <a:srgbClr val="0046FF"/>
                </a:solidFill>
              </a:rPr>
              <a:t>Ligo</a:t>
            </a:r>
            <a:r>
              <a:rPr lang="en-US" sz="1600">
                <a:solidFill>
                  <a:srgbClr val="0046FF"/>
                </a:solidFill>
              </a:rPr>
              <a:t>]</a:t>
            </a:r>
          </a:p>
          <a:p>
            <a:pPr marL="742950" lvl="1" indent="-285750">
              <a:spcBef>
                <a:spcPts val="0"/>
              </a:spcBef>
              <a:buFont typeface="Arial" charset="0"/>
              <a:buChar char="•"/>
            </a:pPr>
            <a:r>
              <a:rPr lang="en-US" sz="1600">
                <a:solidFill>
                  <a:srgbClr val="C00000"/>
                </a:solidFill>
              </a:rPr>
              <a:t>UHE events </a:t>
            </a:r>
            <a:r>
              <a:rPr lang="en-US" sz="1600">
                <a:solidFill>
                  <a:srgbClr val="0046FF"/>
                </a:solidFill>
              </a:rPr>
              <a:t>[Auger]</a:t>
            </a:r>
          </a:p>
          <a:p>
            <a:pPr marL="571500" lvl="1">
              <a:spcBef>
                <a:spcPts val="0"/>
              </a:spcBef>
            </a:pPr>
            <a:r>
              <a:rPr lang="en-US" sz="1600" u="sng">
                <a:solidFill>
                  <a:srgbClr val="7030A0"/>
                </a:solidFill>
              </a:rPr>
              <a:t>Time-dependent searches:</a:t>
            </a:r>
          </a:p>
          <a:p>
            <a:pPr marL="742950" lvl="1" indent="-285750">
              <a:spcBef>
                <a:spcPts val="0"/>
              </a:spcBef>
              <a:buFont typeface="Arial" charset="0"/>
              <a:buChar char="•"/>
            </a:pPr>
            <a:r>
              <a:rPr lang="en-US" sz="1600">
                <a:solidFill>
                  <a:srgbClr val="C00000"/>
                </a:solidFill>
              </a:rPr>
              <a:t>GRB</a:t>
            </a:r>
            <a:r>
              <a:rPr lang="en-US" sz="1600"/>
              <a:t> </a:t>
            </a:r>
            <a:r>
              <a:rPr lang="en-US" sz="1600">
                <a:solidFill>
                  <a:schemeClr val="accent1">
                    <a:lumMod val="75000"/>
                  </a:schemeClr>
                </a:solidFill>
              </a:rPr>
              <a:t>[</a:t>
            </a:r>
            <a:r>
              <a:rPr lang="en-US" sz="1600">
                <a:solidFill>
                  <a:srgbClr val="0046FF"/>
                </a:solidFill>
              </a:rPr>
              <a:t>Swift, Fermi, IPN]</a:t>
            </a:r>
          </a:p>
          <a:p>
            <a:pPr marL="742950" lvl="1" indent="-285750">
              <a:spcBef>
                <a:spcPts val="0"/>
              </a:spcBef>
              <a:buFont typeface="Arial" charset="0"/>
              <a:buChar char="•"/>
            </a:pPr>
            <a:r>
              <a:rPr lang="en-US" sz="1600">
                <a:solidFill>
                  <a:srgbClr val="C00000"/>
                </a:solidFill>
              </a:rPr>
              <a:t>Micro-quasar and X-ray binaries </a:t>
            </a:r>
            <a:r>
              <a:rPr lang="en-US" sz="1600">
                <a:solidFill>
                  <a:srgbClr val="0046FF"/>
                </a:solidFill>
              </a:rPr>
              <a:t>[Fermi/LAT, Swift, RXTE]</a:t>
            </a:r>
          </a:p>
          <a:p>
            <a:pPr marL="742950" lvl="1" indent="-285750">
              <a:spcBef>
                <a:spcPts val="0"/>
              </a:spcBef>
              <a:buFont typeface="Arial" charset="0"/>
              <a:buChar char="•"/>
            </a:pPr>
            <a:r>
              <a:rPr lang="en-US" sz="1600">
                <a:solidFill>
                  <a:srgbClr val="C00000"/>
                </a:solidFill>
              </a:rPr>
              <a:t>Gamma-ray binaries </a:t>
            </a:r>
            <a:r>
              <a:rPr lang="en-US" sz="1600">
                <a:solidFill>
                  <a:srgbClr val="0046FF"/>
                </a:solidFill>
              </a:rPr>
              <a:t>[Fermi/LAT, IACT]</a:t>
            </a:r>
          </a:p>
          <a:p>
            <a:pPr marL="742950" lvl="1" indent="-285750">
              <a:spcBef>
                <a:spcPts val="0"/>
              </a:spcBef>
              <a:buFont typeface="Arial" charset="0"/>
              <a:buChar char="•"/>
            </a:pPr>
            <a:r>
              <a:rPr lang="en-US" sz="1600">
                <a:solidFill>
                  <a:srgbClr val="C00000"/>
                </a:solidFill>
              </a:rPr>
              <a:t>Blazars</a:t>
            </a:r>
            <a:r>
              <a:rPr lang="en-US" sz="1600"/>
              <a:t> </a:t>
            </a:r>
            <a:r>
              <a:rPr lang="en-US" sz="1600">
                <a:solidFill>
                  <a:srgbClr val="0046FF"/>
                </a:solidFill>
              </a:rPr>
              <a:t>[Fermi/LAT, IACT, TANAMI…]</a:t>
            </a:r>
          </a:p>
          <a:p>
            <a:pPr marL="742950" lvl="1" indent="-285750">
              <a:spcBef>
                <a:spcPts val="0"/>
              </a:spcBef>
              <a:buFont typeface="Arial" charset="0"/>
              <a:buChar char="•"/>
            </a:pPr>
            <a:r>
              <a:rPr lang="en-US" sz="1600">
                <a:solidFill>
                  <a:srgbClr val="C00000"/>
                </a:solidFill>
              </a:rPr>
              <a:t>Crab</a:t>
            </a:r>
            <a:r>
              <a:rPr lang="en-US" sz="1600"/>
              <a:t> </a:t>
            </a:r>
            <a:r>
              <a:rPr lang="en-US" sz="1600">
                <a:solidFill>
                  <a:srgbClr val="0046FF"/>
                </a:solidFill>
              </a:rPr>
              <a:t>[Fermi/LAT]</a:t>
            </a:r>
          </a:p>
          <a:p>
            <a:pPr marL="742950" lvl="1" indent="-285750">
              <a:spcBef>
                <a:spcPts val="0"/>
              </a:spcBef>
              <a:buFont typeface="Arial" charset="0"/>
              <a:buChar char="•"/>
            </a:pPr>
            <a:r>
              <a:rPr lang="en-US" sz="1600">
                <a:solidFill>
                  <a:srgbClr val="C00000"/>
                </a:solidFill>
              </a:rPr>
              <a:t>Supernovae </a:t>
            </a:r>
            <a:r>
              <a:rPr lang="en-US" sz="1600" err="1">
                <a:solidFill>
                  <a:srgbClr val="C00000"/>
                </a:solidFill>
              </a:rPr>
              <a:t>Ib,c</a:t>
            </a:r>
            <a:r>
              <a:rPr lang="en-US" sz="1600">
                <a:solidFill>
                  <a:srgbClr val="C00000"/>
                </a:solidFill>
              </a:rPr>
              <a:t> </a:t>
            </a:r>
            <a:r>
              <a:rPr lang="en-US" sz="1600">
                <a:solidFill>
                  <a:srgbClr val="0046FF"/>
                </a:solidFill>
              </a:rPr>
              <a:t>[Optical telescopes]</a:t>
            </a:r>
          </a:p>
          <a:p>
            <a:pPr marL="742950" lvl="1" indent="-285750">
              <a:spcBef>
                <a:spcPts val="0"/>
              </a:spcBef>
              <a:buFont typeface="Arial" charset="0"/>
              <a:buChar char="•"/>
            </a:pPr>
            <a:r>
              <a:rPr lang="nn-NO" sz="1600">
                <a:solidFill>
                  <a:srgbClr val="C00000"/>
                </a:solidFill>
              </a:rPr>
              <a:t>Fast radio </a:t>
            </a:r>
            <a:r>
              <a:rPr lang="nn-NO" sz="1600" err="1">
                <a:solidFill>
                  <a:srgbClr val="C00000"/>
                </a:solidFill>
              </a:rPr>
              <a:t>burst</a:t>
            </a:r>
            <a:r>
              <a:rPr lang="nn-NO" sz="1600">
                <a:solidFill>
                  <a:srgbClr val="C00000"/>
                </a:solidFill>
              </a:rPr>
              <a:t> </a:t>
            </a:r>
            <a:r>
              <a:rPr lang="nn-NO" sz="1600">
                <a:solidFill>
                  <a:srgbClr val="0046FF"/>
                </a:solidFill>
              </a:rPr>
              <a:t>[radio </a:t>
            </a:r>
            <a:r>
              <a:rPr lang="nn-NO" sz="1600" err="1">
                <a:solidFill>
                  <a:srgbClr val="0046FF"/>
                </a:solidFill>
              </a:rPr>
              <a:t>telescopes</a:t>
            </a:r>
            <a:r>
              <a:rPr lang="nn-NO" sz="1600" smtClean="0">
                <a:solidFill>
                  <a:srgbClr val="0046FF"/>
                </a:solidFill>
              </a:rPr>
              <a:t>]</a:t>
            </a:r>
            <a:endParaRPr lang="nn-NO" sz="1600">
              <a:solidFill>
                <a:srgbClr val="0046FF"/>
              </a:solidFill>
            </a:endParaRPr>
          </a:p>
        </p:txBody>
      </p:sp>
      <p:sp>
        <p:nvSpPr>
          <p:cNvPr id="16" name="CasellaDiTesto 15"/>
          <p:cNvSpPr txBox="1"/>
          <p:nvPr/>
        </p:nvSpPr>
        <p:spPr>
          <a:xfrm>
            <a:off x="-13367" y="696036"/>
            <a:ext cx="9048186" cy="1200329"/>
          </a:xfrm>
          <a:prstGeom prst="rect">
            <a:avLst/>
          </a:prstGeom>
          <a:noFill/>
        </p:spPr>
        <p:txBody>
          <a:bodyPr wrap="square" rtlCol="0">
            <a:spAutoFit/>
          </a:bodyPr>
          <a:lstStyle/>
          <a:p>
            <a:pPr marL="342900" indent="-342900">
              <a:buFont typeface="Arial" charset="0"/>
              <a:buChar char="•"/>
            </a:pPr>
            <a:r>
              <a:rPr lang="en-GB" sz="1800" smtClean="0">
                <a:solidFill>
                  <a:schemeClr val="bg1"/>
                </a:solidFill>
              </a:rPr>
              <a:t>A “common </a:t>
            </a:r>
            <a:r>
              <a:rPr lang="en-GB" sz="1800">
                <a:solidFill>
                  <a:schemeClr val="bg1"/>
                </a:solidFill>
              </a:rPr>
              <a:t>o</a:t>
            </a:r>
            <a:r>
              <a:rPr lang="en-GB" sz="1800" smtClean="0">
                <a:solidFill>
                  <a:schemeClr val="bg1"/>
                </a:solidFill>
              </a:rPr>
              <a:t>bservation” of the same source will allow to better understand the “acceleration mechanisms”, the physics inside the source</a:t>
            </a:r>
          </a:p>
          <a:p>
            <a:pPr marL="342900" indent="-342900">
              <a:buFont typeface="Arial" charset="0"/>
              <a:buChar char="•"/>
            </a:pPr>
            <a:endParaRPr lang="en-GB" sz="1800" smtClean="0">
              <a:solidFill>
                <a:schemeClr val="bg1"/>
              </a:solidFill>
            </a:endParaRPr>
          </a:p>
          <a:p>
            <a:pPr marL="342900" indent="-342900">
              <a:buFont typeface="Arial" charset="0"/>
              <a:buChar char="•"/>
            </a:pPr>
            <a:r>
              <a:rPr lang="en-GB" sz="1800" smtClean="0">
                <a:solidFill>
                  <a:schemeClr val="bg1"/>
                </a:solidFill>
              </a:rPr>
              <a:t>A “common observation will increase the detector sensitivities</a:t>
            </a:r>
            <a:endParaRPr lang="en-GB" sz="1800">
              <a:solidFill>
                <a:schemeClr val="bg1"/>
              </a:solidFill>
            </a:endParaRPr>
          </a:p>
        </p:txBody>
      </p:sp>
    </p:spTree>
    <p:extLst>
      <p:ext uri="{BB962C8B-B14F-4D97-AF65-F5344CB8AC3E}">
        <p14:creationId xmlns:p14="http://schemas.microsoft.com/office/powerpoint/2010/main" val="1410534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kumimoji="0" lang="en-GB" sz="2200" kern="1200" smtClean="0">
                <a:ln w="6350">
                  <a:solidFill>
                    <a:schemeClr val="accent1">
                      <a:shade val="43000"/>
                    </a:schemeClr>
                  </a:solidFill>
                </a:ln>
                <a:solidFill>
                  <a:schemeClr val="accent1">
                    <a:tint val="83000"/>
                    <a:satMod val="150000"/>
                  </a:schemeClr>
                </a:solidFill>
                <a:effectLst>
                  <a:outerShdw blurRad="26035" dist="26035" dir="14500000" algn="tl" rotWithShape="0">
                    <a:srgbClr val="000000">
                      <a:alpha val="40000"/>
                    </a:srgbClr>
                  </a:outerShdw>
                </a:effectLst>
              </a:rPr>
              <a:t>ANTARES Multi-Messenger program: </a:t>
            </a:r>
            <a:r>
              <a:rPr lang="en-GB" sz="2200">
                <a:effectLst>
                  <a:outerShdw blurRad="26035" dist="26035" dir="14500000" algn="tl" rotWithShape="0">
                    <a:srgbClr val="000000">
                      <a:alpha val="40000"/>
                    </a:srgbClr>
                  </a:outerShdw>
                </a:effectLst>
              </a:rPr>
              <a:t>s</a:t>
            </a:r>
            <a:r>
              <a:rPr kumimoji="0" lang="en-GB" sz="2200" kern="1200" smtClean="0">
                <a:ln w="6350">
                  <a:solidFill>
                    <a:schemeClr val="accent1">
                      <a:shade val="43000"/>
                    </a:schemeClr>
                  </a:solidFill>
                </a:ln>
                <a:solidFill>
                  <a:schemeClr val="accent1">
                    <a:tint val="83000"/>
                    <a:satMod val="150000"/>
                  </a:schemeClr>
                </a:solidFill>
                <a:effectLst>
                  <a:outerShdw blurRad="26035" dist="26035" dir="14500000" algn="tl" rotWithShape="0">
                    <a:srgbClr val="000000">
                      <a:alpha val="40000"/>
                    </a:srgbClr>
                  </a:outerShdw>
                </a:effectLst>
              </a:rPr>
              <a:t>earch for </a:t>
            </a:r>
            <a:r>
              <a:rPr kumimoji="0" lang="en-GB" sz="2200" kern="1200" smtClean="0">
                <a:ln w="6350">
                  <a:solidFill>
                    <a:schemeClr val="accent1">
                      <a:shade val="43000"/>
                    </a:schemeClr>
                  </a:solidFill>
                </a:ln>
                <a:solidFill>
                  <a:schemeClr val="accent1">
                    <a:tint val="83000"/>
                    <a:satMod val="150000"/>
                  </a:schemeClr>
                </a:solidFill>
                <a:effectLst>
                  <a:outerShdw blurRad="26035" dist="26035" dir="14500000" algn="tl" rotWithShape="0">
                    <a:srgbClr val="000000">
                      <a:alpha val="40000"/>
                    </a:srgbClr>
                  </a:outerShdw>
                </a:effectLst>
                <a:latin typeface="Symbol" charset="2"/>
                <a:ea typeface="Symbol" charset="2"/>
                <a:cs typeface="Symbol" charset="2"/>
              </a:rPr>
              <a:t>n</a:t>
            </a:r>
            <a:r>
              <a:rPr kumimoji="0" lang="en-GB" sz="2200" kern="1200" smtClean="0">
                <a:ln w="6350">
                  <a:solidFill>
                    <a:schemeClr val="accent1">
                      <a:shade val="43000"/>
                    </a:schemeClr>
                  </a:solidFill>
                </a:ln>
                <a:solidFill>
                  <a:schemeClr val="accent1">
                    <a:tint val="83000"/>
                    <a:satMod val="150000"/>
                  </a:schemeClr>
                </a:solidFill>
                <a:effectLst>
                  <a:outerShdw blurRad="26035" dist="26035" dir="14500000" algn="tl" rotWithShape="0">
                    <a:srgbClr val="000000">
                      <a:alpha val="40000"/>
                    </a:srgbClr>
                  </a:outerShdw>
                </a:effectLst>
              </a:rPr>
              <a:t> from GRB</a:t>
            </a:r>
            <a:r>
              <a:rPr lang="en-GB" sz="2200" smtClean="0"/>
              <a:t> </a:t>
            </a:r>
            <a:endParaRPr lang="en-GB" sz="2200"/>
          </a:p>
        </p:txBody>
      </p:sp>
      <p:sp>
        <p:nvSpPr>
          <p:cNvPr id="4" name="Segnaposto data 3"/>
          <p:cNvSpPr>
            <a:spLocks noGrp="1"/>
          </p:cNvSpPr>
          <p:nvPr>
            <p:ph type="dt" sz="half" idx="2"/>
          </p:nvPr>
        </p:nvSpPr>
        <p:spPr/>
        <p:txBody>
          <a:bodyPr/>
          <a:lstStyle/>
          <a:p>
            <a:pPr algn="ctr" eaLnBrk="1" hangingPunct="1"/>
            <a:r>
              <a:rPr lang="mr-IN" smtClean="0"/>
              <a:t>21/06/2017</a:t>
            </a:r>
            <a:endParaRPr lang="mr-IN"/>
          </a:p>
        </p:txBody>
      </p:sp>
      <p:sp>
        <p:nvSpPr>
          <p:cNvPr id="5" name="Segnaposto piè di pagina 4"/>
          <p:cNvSpPr>
            <a:spLocks noGrp="1"/>
          </p:cNvSpPr>
          <p:nvPr>
            <p:ph type="ftr" sz="quarter" idx="3"/>
          </p:nvPr>
        </p:nvSpPr>
        <p:spPr/>
        <p:txBody>
          <a:bodyPr/>
          <a:lstStyle/>
          <a:p>
            <a:r>
              <a:rPr lang="es-CL" smtClean="0">
                <a:latin typeface="Century Gothic"/>
              </a:rPr>
              <a:t>Weak Interactions and Neutrinos (WIN2017)          -       University of California, Irvine, USA       -       Antonio Capone</a:t>
            </a:r>
            <a:endParaRPr lang="es-CL">
              <a:latin typeface="Century Gothic"/>
            </a:endParaRPr>
          </a:p>
        </p:txBody>
      </p:sp>
      <p:sp>
        <p:nvSpPr>
          <p:cNvPr id="6" name="Segnaposto numero diapositiva 5"/>
          <p:cNvSpPr>
            <a:spLocks noGrp="1"/>
          </p:cNvSpPr>
          <p:nvPr>
            <p:ph type="sldNum" sz="quarter" idx="4"/>
          </p:nvPr>
        </p:nvSpPr>
        <p:spPr/>
        <p:txBody>
          <a:bodyPr/>
          <a:lstStyle/>
          <a:p>
            <a:fld id="{0B27B36E-1789-44FF-B677-F03270DE854B}" type="slidenum">
              <a:rPr lang="es-CL" smtClean="0">
                <a:latin typeface="Century Gothic"/>
              </a:rPr>
              <a:pPr/>
              <a:t>27</a:t>
            </a:fld>
            <a:endParaRPr lang="es-CL">
              <a:latin typeface="Century Gothic"/>
            </a:endParaRPr>
          </a:p>
        </p:txBody>
      </p:sp>
      <p:sp>
        <p:nvSpPr>
          <p:cNvPr id="7" name="Titolo 1"/>
          <p:cNvSpPr txBox="1">
            <a:spLocks/>
          </p:cNvSpPr>
          <p:nvPr/>
        </p:nvSpPr>
        <p:spPr>
          <a:xfrm>
            <a:off x="0" y="31948"/>
            <a:ext cx="9144000" cy="628452"/>
          </a:xfrm>
          <a:prstGeom prst="rect">
            <a:avLst/>
          </a:prstGeom>
        </p:spPr>
        <p:txBody>
          <a:bodyPr vert="horz" anchor="ctr">
            <a:normAutofit/>
          </a:bodyPr>
          <a:lstStyle>
            <a:lvl1pPr marL="484632" algn="ctr" rtl="0" eaLnBrk="1" latinLnBrk="0" hangingPunct="1">
              <a:spcBef>
                <a:spcPct val="0"/>
              </a:spcBef>
              <a:buNone/>
              <a:defRPr kumimoji="0" sz="28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marL="1588" fontAlgn="auto">
              <a:spcAft>
                <a:spcPts val="0"/>
              </a:spcAft>
            </a:pPr>
            <a:endParaRPr lang="en-GB" sz="3200" b="0"/>
          </a:p>
        </p:txBody>
      </p:sp>
      <p:sp>
        <p:nvSpPr>
          <p:cNvPr id="8" name="TextBox 9"/>
          <p:cNvSpPr txBox="1"/>
          <p:nvPr/>
        </p:nvSpPr>
        <p:spPr>
          <a:xfrm>
            <a:off x="1301729" y="736714"/>
            <a:ext cx="5801804" cy="1323439"/>
          </a:xfrm>
          <a:prstGeom prst="rect">
            <a:avLst/>
          </a:prstGeom>
          <a:noFill/>
        </p:spPr>
        <p:txBody>
          <a:bodyPr wrap="square" rtlCol="0">
            <a:spAutoFit/>
          </a:bodyPr>
          <a:lstStyle/>
          <a:p>
            <a:pPr defTabSz="810433" eaLnBrk="1" fontAlgn="auto" hangingPunct="1">
              <a:spcBef>
                <a:spcPts val="0"/>
              </a:spcBef>
              <a:spcAft>
                <a:spcPts val="0"/>
              </a:spcAft>
            </a:pPr>
            <a:r>
              <a:rPr lang="en-US" sz="1600" b="0" smtClean="0">
                <a:solidFill>
                  <a:prstClr val="white"/>
                </a:solidFill>
                <a:latin typeface="Century Gothic"/>
                <a:ea typeface="+mn-ea"/>
                <a:cs typeface="+mn-cs"/>
              </a:rPr>
              <a:t>Search for neutrino-like tracks coming in time coincidence with an observed  GRB.</a:t>
            </a:r>
          </a:p>
          <a:p>
            <a:pPr defTabSz="810433" eaLnBrk="1" fontAlgn="auto" hangingPunct="1">
              <a:spcBef>
                <a:spcPts val="0"/>
              </a:spcBef>
              <a:spcAft>
                <a:spcPts val="0"/>
              </a:spcAft>
            </a:pPr>
            <a:r>
              <a:rPr lang="en-US" sz="1600" b="0" smtClean="0">
                <a:solidFill>
                  <a:prstClr val="white"/>
                </a:solidFill>
                <a:latin typeface="Century Gothic"/>
                <a:ea typeface="+mn-ea"/>
                <a:cs typeface="+mn-cs"/>
              </a:rPr>
              <a:t>The knowledge of the time and the source position: </a:t>
            </a:r>
          </a:p>
          <a:p>
            <a:pPr marL="285750" indent="-285750" defTabSz="810433" eaLnBrk="1" fontAlgn="auto" hangingPunct="1">
              <a:spcBef>
                <a:spcPts val="0"/>
              </a:spcBef>
              <a:spcAft>
                <a:spcPts val="0"/>
              </a:spcAft>
              <a:buFont typeface="Arial"/>
              <a:buChar char="•"/>
            </a:pPr>
            <a:r>
              <a:rPr lang="en-US" sz="1600" b="0" smtClean="0">
                <a:solidFill>
                  <a:prstClr val="white"/>
                </a:solidFill>
                <a:latin typeface="Century Gothic"/>
                <a:ea typeface="+mn-ea"/>
                <a:cs typeface="+mn-cs"/>
              </a:rPr>
              <a:t>reduces the background</a:t>
            </a:r>
          </a:p>
          <a:p>
            <a:pPr marL="285750" indent="-285750" defTabSz="810433" eaLnBrk="1" fontAlgn="auto" hangingPunct="1">
              <a:spcBef>
                <a:spcPts val="0"/>
              </a:spcBef>
              <a:spcAft>
                <a:spcPts val="0"/>
              </a:spcAft>
              <a:buFont typeface="Arial"/>
              <a:buChar char="•"/>
            </a:pPr>
            <a:r>
              <a:rPr lang="en-US" sz="1600" b="0" smtClean="0">
                <a:solidFill>
                  <a:prstClr val="white"/>
                </a:solidFill>
                <a:latin typeface="Century Gothic"/>
                <a:ea typeface="+mn-ea"/>
                <a:cs typeface="+mn-cs"/>
              </a:rPr>
              <a:t>improves the sensitivity</a:t>
            </a:r>
            <a:endParaRPr lang="en-US" sz="1600" b="0">
              <a:solidFill>
                <a:prstClr val="white"/>
              </a:solidFill>
              <a:latin typeface="Century Gothic"/>
              <a:ea typeface="+mn-ea"/>
              <a:cs typeface="+mn-cs"/>
            </a:endParaRPr>
          </a:p>
        </p:txBody>
      </p:sp>
      <p:pic>
        <p:nvPicPr>
          <p:cNvPr id="9" name="Picture 2" descr="timi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21847" y="575732"/>
            <a:ext cx="5872163" cy="6022975"/>
          </a:xfrm>
        </p:spPr>
      </p:pic>
      <p:sp>
        <p:nvSpPr>
          <p:cNvPr id="10" name="Text Box 7"/>
          <p:cNvSpPr txBox="1">
            <a:spLocks noChangeArrowheads="1"/>
          </p:cNvSpPr>
          <p:nvPr/>
        </p:nvSpPr>
        <p:spPr bwMode="auto">
          <a:xfrm>
            <a:off x="1997058" y="3754970"/>
            <a:ext cx="6589264" cy="338554"/>
          </a:xfrm>
          <a:prstGeom prst="rect">
            <a:avLst/>
          </a:prstGeom>
          <a:noFill/>
          <a:ln w="9525">
            <a:noFill/>
            <a:miter lim="800000"/>
            <a:headEnd/>
            <a:tailEnd/>
          </a:ln>
          <a:effectLst/>
        </p:spPr>
        <p:txBody>
          <a:bodyPr wrap="none">
            <a:spAutoFit/>
          </a:bodyPr>
          <a:lstStyle/>
          <a:p>
            <a:pPr defTabSz="810433" eaLnBrk="1" fontAlgn="auto" hangingPunct="1">
              <a:spcBef>
                <a:spcPts val="0"/>
              </a:spcBef>
              <a:spcAft>
                <a:spcPts val="0"/>
              </a:spcAft>
              <a:defRPr/>
            </a:pPr>
            <a:r>
              <a:rPr lang="en-GB" sz="1600">
                <a:solidFill>
                  <a:srgbClr val="FF0066"/>
                </a:solidFill>
                <a:effectLst>
                  <a:outerShdw blurRad="38100" dist="38100" dir="2700000" algn="tl">
                    <a:srgbClr val="DDDDDD"/>
                  </a:outerShdw>
                </a:effectLst>
                <a:latin typeface="Comic Sans MS" pitchFamily="-105" charset="0"/>
                <a:ea typeface="ＭＳ Ｐゴシック" pitchFamily="-105" charset="-128"/>
                <a:cs typeface="ＭＳ Ｐゴシック" pitchFamily="-105" charset="-128"/>
              </a:rPr>
              <a:t>Data taking </a:t>
            </a:r>
            <a:r>
              <a:rPr lang="en-GB" sz="1600" b="0">
                <a:solidFill>
                  <a:srgbClr val="FF0066"/>
                </a:solidFill>
                <a:effectLst>
                  <a:outerShdw blurRad="38100" dist="38100" dir="2700000" algn="tl">
                    <a:srgbClr val="DDDDDD"/>
                  </a:outerShdw>
                </a:effectLst>
                <a:latin typeface="Comic Sans MS" pitchFamily="-105" charset="0"/>
                <a:ea typeface="ＭＳ Ｐゴシック" pitchFamily="-105" charset="-128"/>
                <a:cs typeface="ＭＳ Ｐゴシック" pitchFamily="-105" charset="-128"/>
              </a:rPr>
              <a:t>triggered by a satellite</a:t>
            </a:r>
            <a:r>
              <a:rPr lang="en-GB" sz="1600" b="0">
                <a:solidFill>
                  <a:srgbClr val="FF0066"/>
                </a:solidFill>
                <a:latin typeface="Comic Sans MS" pitchFamily="-105" charset="0"/>
                <a:ea typeface="ＭＳ Ｐゴシック" pitchFamily="-105" charset="-128"/>
                <a:cs typeface="ＭＳ Ｐゴシック" pitchFamily="-105" charset="-128"/>
              </a:rPr>
              <a:t> (FERMI; SWIFT, INTEGRAL)</a:t>
            </a:r>
          </a:p>
        </p:txBody>
      </p:sp>
      <p:sp>
        <p:nvSpPr>
          <p:cNvPr id="11" name="Text Box 8"/>
          <p:cNvSpPr txBox="1">
            <a:spLocks noChangeArrowheads="1"/>
          </p:cNvSpPr>
          <p:nvPr/>
        </p:nvSpPr>
        <p:spPr bwMode="auto">
          <a:xfrm>
            <a:off x="180435" y="3259671"/>
            <a:ext cx="104289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fr-FR" sz="1400">
                <a:solidFill>
                  <a:srgbClr val="FF0000"/>
                </a:solidFill>
                <a:latin typeface="Comic Sans MS" charset="0"/>
              </a:rPr>
              <a:t>t =    0 s</a:t>
            </a:r>
          </a:p>
        </p:txBody>
      </p:sp>
      <p:sp>
        <p:nvSpPr>
          <p:cNvPr id="12" name="Text Box 9"/>
          <p:cNvSpPr txBox="1">
            <a:spLocks noChangeArrowheads="1"/>
          </p:cNvSpPr>
          <p:nvPr/>
        </p:nvSpPr>
        <p:spPr bwMode="auto">
          <a:xfrm>
            <a:off x="180435" y="4410609"/>
            <a:ext cx="99678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fr-FR" sz="1400">
                <a:solidFill>
                  <a:srgbClr val="FF0000"/>
                </a:solidFill>
                <a:latin typeface="Comic Sans MS" charset="0"/>
              </a:rPr>
              <a:t> t = 20 s</a:t>
            </a:r>
          </a:p>
        </p:txBody>
      </p:sp>
      <p:grpSp>
        <p:nvGrpSpPr>
          <p:cNvPr id="13" name="Group 16"/>
          <p:cNvGrpSpPr/>
          <p:nvPr/>
        </p:nvGrpSpPr>
        <p:grpSpPr>
          <a:xfrm>
            <a:off x="6230922" y="4758274"/>
            <a:ext cx="2523189" cy="541754"/>
            <a:chOff x="6230921" y="4758274"/>
            <a:chExt cx="2523189" cy="541754"/>
          </a:xfrm>
        </p:grpSpPr>
        <p:sp>
          <p:nvSpPr>
            <p:cNvPr id="14" name="Line 12"/>
            <p:cNvSpPr>
              <a:spLocks noChangeShapeType="1"/>
            </p:cNvSpPr>
            <p:nvPr/>
          </p:nvSpPr>
          <p:spPr bwMode="auto">
            <a:xfrm>
              <a:off x="7895847" y="4758274"/>
              <a:ext cx="858263"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txBody>
            <a:bodyPr wrap="none">
              <a:spAutoFit/>
            </a:bodyPr>
            <a:lstStyle/>
            <a:p>
              <a:pPr defTabSz="810433" eaLnBrk="1" fontAlgn="auto" hangingPunct="1">
                <a:spcBef>
                  <a:spcPts val="0"/>
                </a:spcBef>
                <a:spcAft>
                  <a:spcPts val="0"/>
                </a:spcAft>
              </a:pPr>
              <a:endParaRPr lang="en-US" sz="1600" b="0">
                <a:solidFill>
                  <a:prstClr val="white"/>
                </a:solidFill>
                <a:latin typeface="Century Gothic"/>
                <a:ea typeface="+mn-ea"/>
                <a:cs typeface="+mn-cs"/>
              </a:endParaRPr>
            </a:p>
          </p:txBody>
        </p:sp>
        <p:sp>
          <p:nvSpPr>
            <p:cNvPr id="15" name="Text Box 13"/>
            <p:cNvSpPr txBox="1">
              <a:spLocks noChangeArrowheads="1"/>
            </p:cNvSpPr>
            <p:nvPr/>
          </p:nvSpPr>
          <p:spPr bwMode="auto">
            <a:xfrm>
              <a:off x="6230921" y="4961474"/>
              <a:ext cx="2422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en-GB" sz="1600" b="0">
                  <a:solidFill>
                    <a:srgbClr val="FF0066"/>
                  </a:solidFill>
                  <a:latin typeface="Comic Sans MS" charset="0"/>
                </a:rPr>
                <a:t>All data </a:t>
              </a:r>
              <a:r>
                <a:rPr lang="en-GB" sz="1600" b="0" smtClean="0">
                  <a:solidFill>
                    <a:srgbClr val="FF0066"/>
                  </a:solidFill>
                  <a:latin typeface="Comic Sans MS" charset="0"/>
                </a:rPr>
                <a:t>written </a:t>
              </a:r>
              <a:r>
                <a:rPr lang="en-GB" sz="1600" b="0">
                  <a:solidFill>
                    <a:srgbClr val="FF0066"/>
                  </a:solidFill>
                  <a:latin typeface="Comic Sans MS" charset="0"/>
                </a:rPr>
                <a:t>to disk</a:t>
              </a:r>
            </a:p>
          </p:txBody>
        </p:sp>
      </p:grpSp>
      <p:sp>
        <p:nvSpPr>
          <p:cNvPr id="16" name="Text Box 14"/>
          <p:cNvSpPr txBox="1">
            <a:spLocks noChangeArrowheads="1"/>
          </p:cNvSpPr>
          <p:nvPr/>
        </p:nvSpPr>
        <p:spPr bwMode="auto">
          <a:xfrm>
            <a:off x="180435" y="1937284"/>
            <a:ext cx="110084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fr-FR" sz="1400">
                <a:solidFill>
                  <a:srgbClr val="FF0000"/>
                </a:solidFill>
                <a:latin typeface="Calibri" charset="0"/>
              </a:rPr>
              <a:t> </a:t>
            </a:r>
            <a:r>
              <a:rPr lang="fr-FR" sz="1400" err="1">
                <a:solidFill>
                  <a:srgbClr val="FF0000"/>
                </a:solidFill>
                <a:latin typeface="Comic Sans MS" charset="0"/>
              </a:rPr>
              <a:t>t</a:t>
            </a:r>
            <a:r>
              <a:rPr lang="fr-FR" sz="1400">
                <a:solidFill>
                  <a:srgbClr val="FF0000"/>
                </a:solidFill>
                <a:latin typeface="Comic Sans MS" charset="0"/>
              </a:rPr>
              <a:t> =-250 s</a:t>
            </a:r>
          </a:p>
        </p:txBody>
      </p:sp>
      <p:sp>
        <p:nvSpPr>
          <p:cNvPr id="17" name="Text Box 15"/>
          <p:cNvSpPr txBox="1">
            <a:spLocks noChangeArrowheads="1"/>
          </p:cNvSpPr>
          <p:nvPr/>
        </p:nvSpPr>
        <p:spPr bwMode="auto">
          <a:xfrm>
            <a:off x="180435" y="5528208"/>
            <a:ext cx="11414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fr-FR" sz="1400">
                <a:solidFill>
                  <a:srgbClr val="FF0000"/>
                </a:solidFill>
                <a:latin typeface="Comic Sans MS" charset="0"/>
              </a:rPr>
              <a:t>t = 200 s</a:t>
            </a:r>
          </a:p>
        </p:txBody>
      </p:sp>
      <p:sp>
        <p:nvSpPr>
          <p:cNvPr id="18" name="Text Box 18"/>
          <p:cNvSpPr txBox="1">
            <a:spLocks noChangeArrowheads="1"/>
          </p:cNvSpPr>
          <p:nvPr/>
        </p:nvSpPr>
        <p:spPr bwMode="auto">
          <a:xfrm>
            <a:off x="2959084" y="5758396"/>
            <a:ext cx="5629466" cy="584776"/>
          </a:xfrm>
          <a:prstGeom prst="rect">
            <a:avLst/>
          </a:prstGeom>
          <a:noFill/>
          <a:ln w="9525">
            <a:noFill/>
            <a:miter lim="800000"/>
            <a:headEnd/>
            <a:tailEnd/>
          </a:ln>
          <a:effectLst/>
        </p:spPr>
        <p:txBody>
          <a:bodyPr wrap="none">
            <a:spAutoFit/>
          </a:bodyPr>
          <a:lstStyle/>
          <a:p>
            <a:pPr defTabSz="810433" eaLnBrk="1" fontAlgn="auto" hangingPunct="1">
              <a:spcBef>
                <a:spcPts val="0"/>
              </a:spcBef>
              <a:spcAft>
                <a:spcPts val="0"/>
              </a:spcAft>
              <a:defRPr/>
            </a:pPr>
            <a:r>
              <a:rPr lang="en-GB" sz="1600">
                <a:solidFill>
                  <a:srgbClr val="FF0066"/>
                </a:solidFill>
                <a:effectLst>
                  <a:outerShdw blurRad="38100" dist="38100" dir="2700000" algn="tl">
                    <a:srgbClr val="DDDDDD"/>
                  </a:outerShdw>
                </a:effectLst>
                <a:latin typeface="Comic Sans MS" pitchFamily="-105" charset="0"/>
                <a:ea typeface="ＭＳ Ｐゴシック" pitchFamily="-105" charset="-128"/>
                <a:cs typeface="ＭＳ Ｐゴシック" pitchFamily="-105" charset="-128"/>
              </a:rPr>
              <a:t>Specific data filtering and reconstruction </a:t>
            </a:r>
            <a:r>
              <a:rPr lang="en-GB" sz="1600" b="0">
                <a:solidFill>
                  <a:srgbClr val="FF0066"/>
                </a:solidFill>
                <a:latin typeface="Comic Sans MS" pitchFamily="-105" charset="0"/>
                <a:ea typeface="ＭＳ Ｐゴシック" pitchFamily="-105" charset="-128"/>
                <a:cs typeface="ＭＳ Ｐゴシック" pitchFamily="-105" charset="-128"/>
              </a:rPr>
              <a:t>by searching </a:t>
            </a:r>
          </a:p>
          <a:p>
            <a:pPr defTabSz="810433" eaLnBrk="1" fontAlgn="auto" hangingPunct="1">
              <a:spcBef>
                <a:spcPts val="0"/>
              </a:spcBef>
              <a:spcAft>
                <a:spcPts val="0"/>
              </a:spcAft>
              <a:defRPr/>
            </a:pPr>
            <a:r>
              <a:rPr lang="en-GB" sz="1600" b="0">
                <a:solidFill>
                  <a:srgbClr val="FF0066"/>
                </a:solidFill>
                <a:latin typeface="Comic Sans MS" pitchFamily="-105" charset="0"/>
                <a:ea typeface="ＭＳ Ｐゴシック" pitchFamily="-105" charset="-128"/>
                <a:cs typeface="ＭＳ Ｐゴシック" pitchFamily="-105" charset="-128"/>
              </a:rPr>
              <a:t>for an excess of events in the GRB direction (offline)</a:t>
            </a:r>
          </a:p>
        </p:txBody>
      </p:sp>
      <p:sp>
        <p:nvSpPr>
          <p:cNvPr id="19" name="Oval 19"/>
          <p:cNvSpPr>
            <a:spLocks noChangeArrowheads="1"/>
          </p:cNvSpPr>
          <p:nvPr/>
        </p:nvSpPr>
        <p:spPr bwMode="auto">
          <a:xfrm>
            <a:off x="6092806" y="6313493"/>
            <a:ext cx="803275" cy="282575"/>
          </a:xfrm>
          <a:prstGeom prst="ellipse">
            <a:avLst/>
          </a:prstGeom>
          <a:noFill/>
          <a:ln w="38100">
            <a:solidFill>
              <a:srgbClr val="FF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810433" eaLnBrk="1" fontAlgn="auto" hangingPunct="1">
              <a:spcBef>
                <a:spcPts val="0"/>
              </a:spcBef>
              <a:spcAft>
                <a:spcPts val="0"/>
              </a:spcAft>
            </a:pPr>
            <a:endParaRPr lang="en-GB" sz="1600" b="0">
              <a:solidFill>
                <a:prstClr val="white"/>
              </a:solidFill>
              <a:latin typeface="Calibri" charset="0"/>
              <a:ea typeface="+mn-ea"/>
              <a:cs typeface="+mn-cs"/>
            </a:endParaRPr>
          </a:p>
        </p:txBody>
      </p:sp>
      <p:sp>
        <p:nvSpPr>
          <p:cNvPr id="20" name="Text Box 20"/>
          <p:cNvSpPr txBox="1">
            <a:spLocks noChangeArrowheads="1"/>
          </p:cNvSpPr>
          <p:nvPr/>
        </p:nvSpPr>
        <p:spPr bwMode="auto">
          <a:xfrm>
            <a:off x="180435" y="6296559"/>
            <a:ext cx="82566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10433" eaLnBrk="1" fontAlgn="auto" hangingPunct="1">
              <a:spcBef>
                <a:spcPts val="0"/>
              </a:spcBef>
              <a:spcAft>
                <a:spcPts val="0"/>
              </a:spcAft>
            </a:pPr>
            <a:r>
              <a:rPr lang="fr-FR" sz="1400">
                <a:solidFill>
                  <a:srgbClr val="FF0000"/>
                </a:solidFill>
                <a:latin typeface="Comic Sans MS" charset="0"/>
              </a:rPr>
              <a:t>t = 1 h</a:t>
            </a:r>
          </a:p>
        </p:txBody>
      </p:sp>
      <p:sp>
        <p:nvSpPr>
          <p:cNvPr id="21" name="20 Rectángulo redondeado"/>
          <p:cNvSpPr>
            <a:spLocks noChangeArrowheads="1"/>
          </p:cNvSpPr>
          <p:nvPr/>
        </p:nvSpPr>
        <p:spPr bwMode="auto">
          <a:xfrm>
            <a:off x="4229083" y="591085"/>
            <a:ext cx="4797425" cy="987425"/>
          </a:xfrm>
          <a:prstGeom prst="roundRect">
            <a:avLst>
              <a:gd name="adj" fmla="val 16667"/>
            </a:avLst>
          </a:prstGeom>
          <a:solidFill>
            <a:schemeClr val="accent3">
              <a:lumMod val="20000"/>
              <a:lumOff val="80000"/>
            </a:schemeClr>
          </a:solidFill>
          <a:ln>
            <a:noFill/>
          </a:ln>
          <a:extLst>
            <a:ext uri="{91240B29-F687-4f45-9708-019B960494DF}">
              <a14:hiddenLine xmlns="" xmlns:a14="http://schemas.microsoft.com/office/drawing/2010/main" w="42500">
                <a:solidFill>
                  <a:srgbClr val="000000"/>
                </a:solidFill>
                <a:round/>
                <a:headEnd/>
                <a:tailEnd/>
              </a14:hiddenLine>
            </a:ext>
          </a:extLst>
        </p:spPr>
        <p:txBody>
          <a:bodyPr anchor="ctr"/>
          <a:lstStyle/>
          <a:p>
            <a:pPr algn="ctr" defTabSz="810433" eaLnBrk="1" fontAlgn="auto" hangingPunct="1">
              <a:spcBef>
                <a:spcPts val="0"/>
              </a:spcBef>
              <a:spcAft>
                <a:spcPts val="0"/>
              </a:spcAft>
            </a:pPr>
            <a:endParaRPr lang="en-GB" sz="1600" b="0">
              <a:solidFill>
                <a:srgbClr val="FFFFFF"/>
              </a:solidFill>
              <a:latin typeface="Verdana" charset="0"/>
              <a:ea typeface="+mn-ea"/>
              <a:cs typeface="+mn-cs"/>
            </a:endParaRPr>
          </a:p>
        </p:txBody>
      </p:sp>
      <p:sp>
        <p:nvSpPr>
          <p:cNvPr id="22" name="AutoShape 5"/>
          <p:cNvSpPr>
            <a:spLocks noChangeArrowheads="1"/>
          </p:cNvSpPr>
          <p:nvPr/>
        </p:nvSpPr>
        <p:spPr bwMode="auto">
          <a:xfrm>
            <a:off x="4332271" y="751420"/>
            <a:ext cx="4643437" cy="738664"/>
          </a:xfrm>
          <a:prstGeom prst="roundRect">
            <a:avLst>
              <a:gd name="adj" fmla="val 468"/>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spAutoFit/>
          </a:bodyPr>
          <a:lstStyle/>
          <a:p>
            <a:pPr defTabSz="810433" eaLnBrk="1" fontAlgn="auto" hangingPunct="1">
              <a:spcBef>
                <a:spcPts val="0"/>
              </a:spcBef>
              <a:spcAft>
                <a:spcPts val="0"/>
              </a:spcAft>
            </a:pPr>
            <a:r>
              <a:rPr lang="en-GB" sz="1600" b="0">
                <a:solidFill>
                  <a:srgbClr val="FF0000"/>
                </a:solidFill>
                <a:latin typeface="Tahoma" charset="0"/>
                <a:ea typeface="+mn-ea"/>
                <a:cs typeface="Tahoma" charset="0"/>
              </a:rPr>
              <a:t>GCN alerts </a:t>
            </a:r>
            <a:r>
              <a:rPr lang="en-GB" sz="1600" b="0">
                <a:solidFill>
                  <a:srgbClr val="3333FF"/>
                </a:solidFill>
                <a:latin typeface="Tahoma" charset="0"/>
                <a:ea typeface="+mn-ea"/>
                <a:cs typeface="Tahoma" charset="0"/>
              </a:rPr>
              <a:t>trigger the</a:t>
            </a:r>
            <a:r>
              <a:rPr lang="en-GB" sz="1600" b="0">
                <a:solidFill>
                  <a:srgbClr val="FF0000"/>
                </a:solidFill>
                <a:latin typeface="Tahoma" charset="0"/>
                <a:ea typeface="+mn-ea"/>
                <a:cs typeface="Tahoma" charset="0"/>
              </a:rPr>
              <a:t> recording </a:t>
            </a:r>
            <a:r>
              <a:rPr lang="en-GB" sz="1600" b="0">
                <a:solidFill>
                  <a:srgbClr val="3333FF"/>
                </a:solidFill>
                <a:latin typeface="Tahoma" charset="0"/>
                <a:ea typeface="+mn-ea"/>
                <a:cs typeface="Tahoma" charset="0"/>
              </a:rPr>
              <a:t>of all the </a:t>
            </a:r>
            <a:r>
              <a:rPr lang="en-GB" sz="1600" b="0">
                <a:solidFill>
                  <a:srgbClr val="FF0000"/>
                </a:solidFill>
                <a:latin typeface="Tahoma" charset="0"/>
                <a:ea typeface="+mn-ea"/>
                <a:cs typeface="Tahoma" charset="0"/>
              </a:rPr>
              <a:t>low level triggers</a:t>
            </a:r>
            <a:r>
              <a:rPr lang="en-GB" sz="1600" b="0">
                <a:solidFill>
                  <a:srgbClr val="3333FF"/>
                </a:solidFill>
                <a:latin typeface="Tahoma" charset="0"/>
                <a:ea typeface="+mn-ea"/>
                <a:cs typeface="Tahoma" charset="0"/>
              </a:rPr>
              <a:t>. A </a:t>
            </a:r>
            <a:r>
              <a:rPr lang="en-GB" sz="1600" b="0">
                <a:solidFill>
                  <a:srgbClr val="FF0000"/>
                </a:solidFill>
                <a:latin typeface="Tahoma" charset="0"/>
                <a:ea typeface="+mn-ea"/>
                <a:cs typeface="Tahoma" charset="0"/>
              </a:rPr>
              <a:t>continuous buffer </a:t>
            </a:r>
            <a:r>
              <a:rPr lang="en-GB" sz="1600" b="0">
                <a:solidFill>
                  <a:srgbClr val="3333FF"/>
                </a:solidFill>
                <a:latin typeface="Tahoma" charset="0"/>
                <a:ea typeface="+mn-ea"/>
                <a:cs typeface="Tahoma" charset="0"/>
              </a:rPr>
              <a:t>ensures the availability of the data before the alert</a:t>
            </a:r>
          </a:p>
        </p:txBody>
      </p:sp>
      <p:sp>
        <p:nvSpPr>
          <p:cNvPr id="23" name="Rectangle 74"/>
          <p:cNvSpPr/>
          <p:nvPr/>
        </p:nvSpPr>
        <p:spPr>
          <a:xfrm>
            <a:off x="7103533" y="1938872"/>
            <a:ext cx="2040468" cy="461665"/>
          </a:xfrm>
          <a:prstGeom prst="rect">
            <a:avLst/>
          </a:prstGeom>
          <a:solidFill>
            <a:schemeClr val="tx2">
              <a:lumMod val="50000"/>
            </a:schemeClr>
          </a:solidFill>
        </p:spPr>
        <p:txBody>
          <a:bodyPr wrap="square">
            <a:spAutoFit/>
          </a:bodyPr>
          <a:lstStyle/>
          <a:p>
            <a:pPr defTabSz="810433" eaLnBrk="1" fontAlgn="auto" hangingPunct="1">
              <a:spcBef>
                <a:spcPts val="0"/>
              </a:spcBef>
              <a:spcAft>
                <a:spcPts val="0"/>
              </a:spcAft>
              <a:defRPr/>
            </a:pPr>
            <a:r>
              <a:rPr lang="en-US" sz="1200" b="0">
                <a:solidFill>
                  <a:srgbClr val="FFFF00"/>
                </a:solidFill>
                <a:latin typeface="Century Gothic"/>
                <a:ea typeface="ＭＳ Ｐゴシック" charset="-128"/>
                <a:cs typeface="ＭＳ Ｐゴシック" charset="-128"/>
              </a:rPr>
              <a:t>GCN</a:t>
            </a:r>
            <a:r>
              <a:rPr lang="en-US" sz="1200" b="0">
                <a:solidFill>
                  <a:prstClr val="white"/>
                </a:solidFill>
                <a:latin typeface="Century Gothic"/>
                <a:ea typeface="ＭＳ Ｐゴシック" charset="-128"/>
                <a:cs typeface="ＭＳ Ｐゴシック" charset="-128"/>
              </a:rPr>
              <a:t>=</a:t>
            </a:r>
            <a:r>
              <a:rPr lang="en-US" sz="1200" b="0">
                <a:solidFill>
                  <a:srgbClr val="FFFF00"/>
                </a:solidFill>
                <a:latin typeface="Century Gothic"/>
                <a:ea typeface="ＭＳ Ｐゴシック" charset="-128"/>
                <a:cs typeface="ＭＳ Ｐゴシック" charset="-128"/>
              </a:rPr>
              <a:t>G</a:t>
            </a:r>
            <a:r>
              <a:rPr lang="en-US" sz="1200" b="0">
                <a:solidFill>
                  <a:prstClr val="white"/>
                </a:solidFill>
                <a:latin typeface="Century Gothic"/>
                <a:ea typeface="ＭＳ Ｐゴシック" charset="-128"/>
                <a:cs typeface="ＭＳ Ｐゴシック" charset="-128"/>
              </a:rPr>
              <a:t>amma Ray Burst </a:t>
            </a:r>
            <a:r>
              <a:rPr lang="en-US" sz="1200" b="0">
                <a:solidFill>
                  <a:srgbClr val="FFFF00"/>
                </a:solidFill>
                <a:latin typeface="Century Gothic"/>
                <a:ea typeface="ＭＳ Ｐゴシック" charset="-128"/>
                <a:cs typeface="ＭＳ Ｐゴシック" charset="-128"/>
              </a:rPr>
              <a:t>C</a:t>
            </a:r>
            <a:r>
              <a:rPr lang="en-US" sz="1200" b="0">
                <a:solidFill>
                  <a:prstClr val="white"/>
                </a:solidFill>
                <a:latin typeface="Century Gothic"/>
                <a:ea typeface="ＭＳ Ｐゴシック" charset="-128"/>
                <a:cs typeface="ＭＳ Ｐゴシック" charset="-128"/>
              </a:rPr>
              <a:t>oordination </a:t>
            </a:r>
            <a:r>
              <a:rPr lang="en-US" sz="1200" b="0">
                <a:solidFill>
                  <a:srgbClr val="FFFF00"/>
                </a:solidFill>
                <a:latin typeface="Century Gothic"/>
                <a:ea typeface="ＭＳ Ｐゴシック" charset="-128"/>
                <a:cs typeface="ＭＳ Ｐゴシック" charset="-128"/>
              </a:rPr>
              <a:t>N</a:t>
            </a:r>
            <a:r>
              <a:rPr lang="en-US" sz="1200" b="0">
                <a:solidFill>
                  <a:prstClr val="white"/>
                </a:solidFill>
                <a:latin typeface="Century Gothic"/>
                <a:ea typeface="ＭＳ Ｐゴシック" charset="-128"/>
                <a:cs typeface="ＭＳ Ｐゴシック" charset="-128"/>
              </a:rPr>
              <a:t>etwork</a:t>
            </a:r>
          </a:p>
        </p:txBody>
      </p:sp>
    </p:spTree>
    <p:extLst>
      <p:ext uri="{BB962C8B-B14F-4D97-AF65-F5344CB8AC3E}">
        <p14:creationId xmlns:p14="http://schemas.microsoft.com/office/powerpoint/2010/main" val="2022961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73572" y="15254"/>
            <a:ext cx="9070428" cy="992810"/>
          </a:xfrm>
        </p:spPr>
        <p:txBody>
          <a:bodyPr>
            <a:normAutofit fontScale="90000"/>
          </a:bodyPr>
          <a:lstStyle/>
          <a:p>
            <a:r>
              <a:rPr lang="en-US" sz="3000" smtClean="0">
                <a:solidFill>
                  <a:srgbClr val="7E070A"/>
                </a:solidFill>
                <a:effectLst/>
                <a:latin typeface="Arial" charset="0"/>
                <a:ea typeface="ＭＳ Ｐゴシック" charset="-128"/>
                <a:cs typeface="ＭＳ Ｐゴシック" charset="-128"/>
              </a:rPr>
              <a:t>ANTARES Multi-messenger program: some example</a:t>
            </a:r>
            <a:br>
              <a:rPr lang="en-US" sz="3000" smtClean="0">
                <a:solidFill>
                  <a:srgbClr val="7E070A"/>
                </a:solidFill>
                <a:effectLst/>
                <a:latin typeface="Arial" charset="0"/>
                <a:ea typeface="ＭＳ Ｐゴシック" charset="-128"/>
                <a:cs typeface="ＭＳ Ｐゴシック" charset="-128"/>
              </a:rPr>
            </a:br>
            <a:r>
              <a:rPr lang="en-US">
                <a:solidFill>
                  <a:srgbClr val="0000FF"/>
                </a:solidFill>
                <a:effectLst/>
                <a:latin typeface="Arial" charset="0"/>
                <a:ea typeface="ＭＳ Ｐゴシック" charset="-128"/>
                <a:cs typeface="ＭＳ Ｐゴシック" charset="-128"/>
              </a:rPr>
              <a:t>search for </a:t>
            </a:r>
            <a:r>
              <a:rPr lang="en-US">
                <a:solidFill>
                  <a:srgbClr val="0000FF"/>
                </a:solidFill>
                <a:effectLst/>
                <a:latin typeface="Symbol" charset="2"/>
                <a:ea typeface="Symbol" charset="2"/>
                <a:cs typeface="Symbol" charset="2"/>
              </a:rPr>
              <a:t>n</a:t>
            </a:r>
            <a:r>
              <a:rPr lang="en-US">
                <a:solidFill>
                  <a:srgbClr val="0000FF"/>
                </a:solidFill>
                <a:effectLst/>
                <a:latin typeface="Arial" charset="0"/>
                <a:ea typeface="ＭＳ Ｐゴシック" charset="-128"/>
                <a:cs typeface="ＭＳ Ｐゴシック" charset="-128"/>
              </a:rPr>
              <a:t> from GRB sources</a:t>
            </a:r>
            <a:r>
              <a:rPr lang="en-US">
                <a:solidFill>
                  <a:srgbClr val="0000FF"/>
                </a:solidFill>
              </a:rPr>
              <a:t> </a:t>
            </a:r>
            <a:endParaRPr lang="it-IT">
              <a:solidFill>
                <a:srgbClr val="0000FF"/>
              </a:solidFill>
            </a:endParaRPr>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28</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sp>
        <p:nvSpPr>
          <p:cNvPr id="6" name="TextBox 5"/>
          <p:cNvSpPr txBox="1"/>
          <p:nvPr/>
        </p:nvSpPr>
        <p:spPr>
          <a:xfrm>
            <a:off x="841992" y="1044923"/>
            <a:ext cx="7298267" cy="2308324"/>
          </a:xfrm>
          <a:prstGeom prst="rect">
            <a:avLst/>
          </a:prstGeom>
          <a:solidFill>
            <a:schemeClr val="tx1"/>
          </a:solidFill>
        </p:spPr>
        <p:txBody>
          <a:bodyPr wrap="square" rtlCol="0">
            <a:spAutoFit/>
          </a:bodyPr>
          <a:lstStyle/>
          <a:p>
            <a:pPr defTabSz="810433" eaLnBrk="1" fontAlgn="auto" hangingPunct="1">
              <a:spcBef>
                <a:spcPts val="0"/>
              </a:spcBef>
              <a:spcAft>
                <a:spcPts val="0"/>
              </a:spcAft>
            </a:pPr>
            <a:r>
              <a:rPr lang="en-US" sz="1600" b="0" smtClean="0">
                <a:solidFill>
                  <a:prstClr val="black"/>
                </a:solidFill>
                <a:latin typeface="Century Gothic"/>
                <a:ea typeface="+mn-ea"/>
                <a:cs typeface="+mn-cs"/>
              </a:rPr>
              <a:t>2007-2011 data:  </a:t>
            </a:r>
          </a:p>
          <a:p>
            <a:pPr marL="285750" indent="-285750" defTabSz="810433" eaLnBrk="1" fontAlgn="auto" hangingPunct="1">
              <a:spcBef>
                <a:spcPts val="0"/>
              </a:spcBef>
              <a:spcAft>
                <a:spcPts val="0"/>
              </a:spcAft>
              <a:buFont typeface="Arial"/>
              <a:buChar char="•"/>
            </a:pPr>
            <a:r>
              <a:rPr lang="en-US" sz="1600" b="0">
                <a:solidFill>
                  <a:prstClr val="black"/>
                </a:solidFill>
                <a:latin typeface="Century Gothic"/>
                <a:ea typeface="+mn-ea"/>
                <a:cs typeface="+mn-cs"/>
              </a:rPr>
              <a:t>a</a:t>
            </a:r>
            <a:r>
              <a:rPr lang="en-US" sz="1600" b="0" smtClean="0">
                <a:solidFill>
                  <a:prstClr val="black"/>
                </a:solidFill>
                <a:latin typeface="Century Gothic"/>
                <a:ea typeface="+mn-ea"/>
                <a:cs typeface="+mn-cs"/>
              </a:rPr>
              <a:t>lerts and data from FERMI – SWIFT - GCN</a:t>
            </a:r>
            <a:endParaRPr lang="en-US" sz="1600" b="0">
              <a:solidFill>
                <a:prstClr val="black"/>
              </a:solidFill>
              <a:latin typeface="Century Gothic"/>
              <a:ea typeface="+mn-ea"/>
              <a:cs typeface="+mn-cs"/>
            </a:endParaRPr>
          </a:p>
          <a:p>
            <a:pPr marL="285750" indent="-285750" defTabSz="810433" eaLnBrk="1" fontAlgn="auto" hangingPunct="1">
              <a:spcBef>
                <a:spcPts val="0"/>
              </a:spcBef>
              <a:spcAft>
                <a:spcPts val="0"/>
              </a:spcAft>
              <a:buFont typeface="Arial"/>
              <a:buChar char="•"/>
            </a:pPr>
            <a:r>
              <a:rPr lang="en-US" sz="1600" b="0" smtClean="0">
                <a:solidFill>
                  <a:prstClr val="black"/>
                </a:solidFill>
                <a:latin typeface="Century Gothic"/>
                <a:ea typeface="+mn-ea"/>
                <a:cs typeface="+mn-cs"/>
              </a:rPr>
              <a:t>analysis of 296 long GRBs (total prompt emission 6.6 hours)</a:t>
            </a:r>
          </a:p>
          <a:p>
            <a:pPr defTabSz="810433" eaLnBrk="1" fontAlgn="auto" hangingPunct="1">
              <a:spcBef>
                <a:spcPts val="0"/>
              </a:spcBef>
              <a:spcAft>
                <a:spcPts val="0"/>
              </a:spcAft>
            </a:pPr>
            <a:endParaRPr lang="en-US" sz="800" b="0">
              <a:solidFill>
                <a:prstClr val="black"/>
              </a:solidFill>
              <a:latin typeface="Century Gothic"/>
              <a:ea typeface="+mn-ea"/>
              <a:cs typeface="+mn-cs"/>
            </a:endParaRPr>
          </a:p>
          <a:p>
            <a:pPr defTabSz="810433" eaLnBrk="1" fontAlgn="auto" hangingPunct="1">
              <a:spcBef>
                <a:spcPts val="0"/>
              </a:spcBef>
              <a:spcAft>
                <a:spcPts val="0"/>
              </a:spcAft>
            </a:pPr>
            <a:r>
              <a:rPr lang="en-US" sz="1600" b="0" smtClean="0">
                <a:solidFill>
                  <a:prstClr val="black"/>
                </a:solidFill>
                <a:latin typeface="Century Gothic"/>
                <a:ea typeface="+mn-ea"/>
                <a:cs typeface="+mn-cs"/>
              </a:rPr>
              <a:t>Simulation of neutrino fluxes from GRB:</a:t>
            </a:r>
          </a:p>
          <a:p>
            <a:pPr marL="285750" indent="-285750" defTabSz="810433" eaLnBrk="1" fontAlgn="auto" hangingPunct="1">
              <a:spcBef>
                <a:spcPts val="0"/>
              </a:spcBef>
              <a:spcAft>
                <a:spcPts val="0"/>
              </a:spcAft>
              <a:buFont typeface="Arial"/>
              <a:buChar char="•"/>
            </a:pPr>
            <a:r>
              <a:rPr lang="en-US" sz="1600" b="0" err="1" smtClean="0">
                <a:solidFill>
                  <a:srgbClr val="FF0000"/>
                </a:solidFill>
                <a:latin typeface="Century Gothic"/>
                <a:ea typeface="+mn-ea"/>
                <a:cs typeface="+mn-cs"/>
              </a:rPr>
              <a:t>NeuCosmA</a:t>
            </a:r>
            <a:r>
              <a:rPr lang="en-US" sz="1600" b="0" smtClean="0">
                <a:solidFill>
                  <a:srgbClr val="FF0000"/>
                </a:solidFill>
                <a:latin typeface="Century Gothic"/>
                <a:ea typeface="+mn-ea"/>
                <a:cs typeface="+mn-cs"/>
              </a:rPr>
              <a:t> (</a:t>
            </a:r>
            <a:r>
              <a:rPr lang="en-US" sz="1600" b="0" err="1" smtClean="0">
                <a:solidFill>
                  <a:srgbClr val="FF0000"/>
                </a:solidFill>
                <a:latin typeface="Century Gothic"/>
                <a:ea typeface="+mn-ea"/>
                <a:cs typeface="+mn-cs"/>
              </a:rPr>
              <a:t>Hümmer</a:t>
            </a:r>
            <a:r>
              <a:rPr lang="en-US" sz="1600" b="0" smtClean="0">
                <a:solidFill>
                  <a:srgbClr val="FF0000"/>
                </a:solidFill>
                <a:latin typeface="Century Gothic"/>
                <a:ea typeface="+mn-ea"/>
                <a:cs typeface="+mn-cs"/>
              </a:rPr>
              <a:t> et al 2010)   </a:t>
            </a:r>
            <a:r>
              <a:rPr lang="en-US" sz="1600" b="0" smtClean="0">
                <a:solidFill>
                  <a:srgbClr val="FF0000"/>
                </a:solidFill>
                <a:latin typeface="Century Gothic"/>
                <a:ea typeface="+mn-ea"/>
                <a:cs typeface="+mn-cs"/>
                <a:sym typeface="Wingdings"/>
              </a:rPr>
              <a:t> expected 0.061 events</a:t>
            </a:r>
            <a:endParaRPr lang="en-US" sz="1600" b="0" smtClean="0">
              <a:solidFill>
                <a:srgbClr val="FF0000"/>
              </a:solidFill>
              <a:latin typeface="Century Gothic"/>
              <a:ea typeface="+mn-ea"/>
              <a:cs typeface="+mn-cs"/>
            </a:endParaRPr>
          </a:p>
          <a:p>
            <a:pPr marL="285750" indent="-285750" defTabSz="810433" eaLnBrk="1" fontAlgn="auto" hangingPunct="1">
              <a:spcBef>
                <a:spcPts val="0"/>
              </a:spcBef>
              <a:spcAft>
                <a:spcPts val="0"/>
              </a:spcAft>
              <a:buFont typeface="Arial"/>
              <a:buChar char="•"/>
            </a:pPr>
            <a:r>
              <a:rPr lang="en-US" sz="1600" b="0" err="1" smtClean="0">
                <a:solidFill>
                  <a:srgbClr val="0000FF"/>
                </a:solidFill>
                <a:latin typeface="Century Gothic"/>
                <a:ea typeface="+mn-ea"/>
                <a:cs typeface="+mn-cs"/>
              </a:rPr>
              <a:t>Guetta</a:t>
            </a:r>
            <a:r>
              <a:rPr lang="en-US" sz="1600" b="0" smtClean="0">
                <a:solidFill>
                  <a:srgbClr val="0000FF"/>
                </a:solidFill>
                <a:latin typeface="Century Gothic"/>
                <a:ea typeface="+mn-ea"/>
                <a:cs typeface="+mn-cs"/>
              </a:rPr>
              <a:t> (</a:t>
            </a:r>
            <a:r>
              <a:rPr lang="en-US" sz="1600" b="0" err="1" smtClean="0">
                <a:solidFill>
                  <a:srgbClr val="0000FF"/>
                </a:solidFill>
                <a:latin typeface="Century Gothic"/>
                <a:ea typeface="+mn-ea"/>
                <a:cs typeface="+mn-cs"/>
              </a:rPr>
              <a:t>Guetta</a:t>
            </a:r>
            <a:r>
              <a:rPr lang="en-US" sz="1600" b="0" smtClean="0">
                <a:solidFill>
                  <a:srgbClr val="0000FF"/>
                </a:solidFill>
                <a:latin typeface="Century Gothic"/>
                <a:ea typeface="+mn-ea"/>
                <a:cs typeface="+mn-cs"/>
              </a:rPr>
              <a:t> et al. 2004)           </a:t>
            </a:r>
            <a:r>
              <a:rPr lang="en-US" sz="1600" b="0" smtClean="0">
                <a:solidFill>
                  <a:srgbClr val="0000FF"/>
                </a:solidFill>
                <a:latin typeface="Century Gothic"/>
                <a:ea typeface="+mn-ea"/>
                <a:cs typeface="+mn-cs"/>
                <a:sym typeface="Wingdings"/>
              </a:rPr>
              <a:t> expected 0.48 events</a:t>
            </a:r>
          </a:p>
          <a:p>
            <a:pPr marL="285750" indent="-285750" defTabSz="810433" eaLnBrk="1" fontAlgn="auto" hangingPunct="1">
              <a:spcBef>
                <a:spcPts val="0"/>
              </a:spcBef>
              <a:spcAft>
                <a:spcPts val="0"/>
              </a:spcAft>
              <a:buFont typeface="Arial"/>
              <a:buChar char="•"/>
            </a:pPr>
            <a:r>
              <a:rPr lang="en-US" sz="1600" b="0" smtClean="0">
                <a:solidFill>
                  <a:prstClr val="black"/>
                </a:solidFill>
                <a:latin typeface="Century Gothic"/>
                <a:ea typeface="+mn-ea"/>
                <a:cs typeface="+mn-cs"/>
                <a:sym typeface="Wingdings"/>
              </a:rPr>
              <a:t>Expected background 0.051 events</a:t>
            </a:r>
            <a:endParaRPr lang="en-US" sz="1600" b="0" smtClean="0">
              <a:solidFill>
                <a:prstClr val="black"/>
              </a:solidFill>
              <a:latin typeface="Century Gothic"/>
              <a:ea typeface="+mn-ea"/>
              <a:cs typeface="+mn-cs"/>
            </a:endParaRPr>
          </a:p>
          <a:p>
            <a:pPr defTabSz="810433" eaLnBrk="1" fontAlgn="auto" hangingPunct="1">
              <a:spcBef>
                <a:spcPts val="0"/>
              </a:spcBef>
              <a:spcAft>
                <a:spcPts val="0"/>
              </a:spcAft>
            </a:pPr>
            <a:endParaRPr lang="en-US" sz="800" b="0">
              <a:solidFill>
                <a:srgbClr val="0000FF"/>
              </a:solidFill>
              <a:latin typeface="Century Gothic"/>
              <a:ea typeface="+mn-ea"/>
              <a:cs typeface="+mn-cs"/>
            </a:endParaRPr>
          </a:p>
          <a:p>
            <a:pPr defTabSz="810433" eaLnBrk="1" fontAlgn="auto" hangingPunct="1">
              <a:spcBef>
                <a:spcPts val="0"/>
              </a:spcBef>
              <a:spcAft>
                <a:spcPts val="0"/>
              </a:spcAft>
            </a:pPr>
            <a:r>
              <a:rPr lang="en-US" sz="1600" b="0" smtClean="0">
                <a:solidFill>
                  <a:srgbClr val="0000FF"/>
                </a:solidFill>
                <a:latin typeface="Century Gothic"/>
                <a:ea typeface="+mn-ea"/>
                <a:cs typeface="+mn-cs"/>
              </a:rPr>
              <a:t>No events found in stacked GRB search </a:t>
            </a:r>
            <a:r>
              <a:rPr lang="en-US" sz="1600" b="0">
                <a:solidFill>
                  <a:srgbClr val="0000FF"/>
                </a:solidFill>
                <a:latin typeface="Century Gothic"/>
                <a:ea typeface="+mn-ea"/>
                <a:cs typeface="+mn-cs"/>
              </a:rPr>
              <a:t>within </a:t>
            </a:r>
            <a:r>
              <a:rPr lang="en-US" sz="1600" b="0" smtClean="0">
                <a:solidFill>
                  <a:srgbClr val="0000FF"/>
                </a:solidFill>
                <a:latin typeface="Century Gothic"/>
                <a:ea typeface="+mn-ea"/>
                <a:cs typeface="+mn-cs"/>
              </a:rPr>
              <a:t>10° window:</a:t>
            </a:r>
            <a:endParaRPr lang="en-US" sz="1600" b="0">
              <a:solidFill>
                <a:srgbClr val="0000FF"/>
              </a:solidFill>
              <a:latin typeface="Century Gothic"/>
              <a:ea typeface="+mn-ea"/>
              <a:cs typeface="+mn-cs"/>
            </a:endParaRPr>
          </a:p>
        </p:txBody>
      </p:sp>
      <p:sp>
        <p:nvSpPr>
          <p:cNvPr id="7" name="Rectangle 7"/>
          <p:cNvSpPr/>
          <p:nvPr/>
        </p:nvSpPr>
        <p:spPr>
          <a:xfrm>
            <a:off x="122326" y="5061932"/>
            <a:ext cx="3116327" cy="738664"/>
          </a:xfrm>
          <a:prstGeom prst="rect">
            <a:avLst/>
          </a:prstGeom>
          <a:solidFill>
            <a:srgbClr val="FFFF00"/>
          </a:solidFill>
        </p:spPr>
        <p:txBody>
          <a:bodyPr wrap="square">
            <a:spAutoFit/>
          </a:bodyPr>
          <a:lstStyle/>
          <a:p>
            <a:pPr defTabSz="810433" eaLnBrk="1" fontAlgn="auto" hangingPunct="1">
              <a:spcBef>
                <a:spcPts val="0"/>
              </a:spcBef>
              <a:spcAft>
                <a:spcPts val="0"/>
              </a:spcAft>
            </a:pPr>
            <a:r>
              <a:rPr lang="en-US" sz="1400" b="0" smtClean="0">
                <a:solidFill>
                  <a:prstClr val="black"/>
                </a:solidFill>
                <a:latin typeface="Century Gothic"/>
                <a:ea typeface="+mn-ea"/>
                <a:cs typeface="+mn-cs"/>
              </a:rPr>
              <a:t>ANTARES upper limits 90% C.L. for</a:t>
            </a:r>
          </a:p>
          <a:p>
            <a:pPr algn="r" defTabSz="810433" eaLnBrk="1" fontAlgn="auto" hangingPunct="1">
              <a:spcBef>
                <a:spcPts val="0"/>
              </a:spcBef>
              <a:spcAft>
                <a:spcPts val="0"/>
              </a:spcAft>
            </a:pPr>
            <a:r>
              <a:rPr lang="en-US" sz="1400" err="1" smtClean="0">
                <a:solidFill>
                  <a:srgbClr val="0000FF"/>
                </a:solidFill>
                <a:latin typeface="Century Gothic"/>
                <a:ea typeface="+mn-ea"/>
                <a:cs typeface="+mn-cs"/>
              </a:rPr>
              <a:t>Guetta</a:t>
            </a:r>
            <a:r>
              <a:rPr lang="en-US" sz="1400" smtClean="0">
                <a:solidFill>
                  <a:srgbClr val="0000FF"/>
                </a:solidFill>
                <a:latin typeface="Century Gothic"/>
                <a:ea typeface="+mn-ea"/>
                <a:cs typeface="+mn-cs"/>
              </a:rPr>
              <a:t> fluxes</a:t>
            </a:r>
          </a:p>
          <a:p>
            <a:pPr algn="r" defTabSz="810433" eaLnBrk="1" fontAlgn="auto" hangingPunct="1">
              <a:spcBef>
                <a:spcPts val="0"/>
              </a:spcBef>
              <a:spcAft>
                <a:spcPts val="0"/>
              </a:spcAft>
            </a:pPr>
            <a:r>
              <a:rPr lang="en-US" sz="1400" err="1" smtClean="0">
                <a:solidFill>
                  <a:srgbClr val="800000"/>
                </a:solidFill>
                <a:latin typeface="Century Gothic"/>
                <a:ea typeface="+mn-ea"/>
                <a:cs typeface="+mn-cs"/>
              </a:rPr>
              <a:t>NeuCosmA</a:t>
            </a:r>
            <a:r>
              <a:rPr lang="en-US" sz="1400" smtClean="0">
                <a:solidFill>
                  <a:srgbClr val="800000"/>
                </a:solidFill>
                <a:latin typeface="Century Gothic"/>
                <a:ea typeface="+mn-ea"/>
                <a:cs typeface="+mn-cs"/>
              </a:rPr>
              <a:t> fluxes </a:t>
            </a:r>
            <a:endParaRPr lang="en-US" sz="1400">
              <a:solidFill>
                <a:srgbClr val="800000"/>
              </a:solidFill>
              <a:latin typeface="Century Gothic"/>
              <a:ea typeface="+mn-ea"/>
              <a:cs typeface="+mn-cs"/>
            </a:endParaRPr>
          </a:p>
        </p:txBody>
      </p:sp>
      <p:sp>
        <p:nvSpPr>
          <p:cNvPr id="9" name="Rectangle 30"/>
          <p:cNvSpPr/>
          <p:nvPr/>
        </p:nvSpPr>
        <p:spPr>
          <a:xfrm>
            <a:off x="130200" y="6012265"/>
            <a:ext cx="3116327" cy="523220"/>
          </a:xfrm>
          <a:prstGeom prst="rect">
            <a:avLst/>
          </a:prstGeom>
          <a:solidFill>
            <a:srgbClr val="FFFF00"/>
          </a:solidFill>
        </p:spPr>
        <p:txBody>
          <a:bodyPr wrap="square">
            <a:spAutoFit/>
          </a:bodyPr>
          <a:lstStyle/>
          <a:p>
            <a:pPr algn="r" defTabSz="810433" eaLnBrk="1" fontAlgn="auto" hangingPunct="1">
              <a:spcBef>
                <a:spcPts val="0"/>
              </a:spcBef>
              <a:spcAft>
                <a:spcPts val="0"/>
              </a:spcAft>
            </a:pPr>
            <a:r>
              <a:rPr lang="en-US" sz="1400" b="0" err="1" smtClean="0">
                <a:solidFill>
                  <a:prstClr val="black"/>
                </a:solidFill>
                <a:latin typeface="Century Gothic"/>
                <a:ea typeface="+mn-ea"/>
                <a:cs typeface="+mn-cs"/>
              </a:rPr>
              <a:t>IceCube</a:t>
            </a:r>
            <a:r>
              <a:rPr lang="en-US" sz="1400" b="0" smtClean="0">
                <a:solidFill>
                  <a:prstClr val="black"/>
                </a:solidFill>
                <a:latin typeface="Century Gothic"/>
                <a:ea typeface="+mn-ea"/>
                <a:cs typeface="+mn-cs"/>
              </a:rPr>
              <a:t> upper limits 90% C.L. </a:t>
            </a:r>
            <a:endParaRPr lang="en-US" sz="1400" b="0">
              <a:solidFill>
                <a:prstClr val="black"/>
              </a:solidFill>
              <a:latin typeface="Century Gothic"/>
              <a:ea typeface="+mn-ea"/>
              <a:cs typeface="+mn-cs"/>
            </a:endParaRPr>
          </a:p>
          <a:p>
            <a:pPr algn="r" defTabSz="810433" eaLnBrk="1" fontAlgn="auto" hangingPunct="1">
              <a:spcBef>
                <a:spcPts val="0"/>
              </a:spcBef>
              <a:spcAft>
                <a:spcPts val="0"/>
              </a:spcAft>
            </a:pPr>
            <a:r>
              <a:rPr lang="en-US" sz="1400" b="0" smtClean="0">
                <a:solidFill>
                  <a:prstClr val="black"/>
                </a:solidFill>
                <a:latin typeface="Century Gothic"/>
                <a:ea typeface="+mn-ea"/>
                <a:cs typeface="+mn-cs"/>
              </a:rPr>
              <a:t>IC40+59 for 215 GRBs</a:t>
            </a:r>
          </a:p>
        </p:txBody>
      </p:sp>
      <p:sp>
        <p:nvSpPr>
          <p:cNvPr id="10" name="Rectangle 33"/>
          <p:cNvSpPr/>
          <p:nvPr/>
        </p:nvSpPr>
        <p:spPr>
          <a:xfrm>
            <a:off x="130200" y="4318931"/>
            <a:ext cx="3116327" cy="523220"/>
          </a:xfrm>
          <a:prstGeom prst="rect">
            <a:avLst/>
          </a:prstGeom>
          <a:solidFill>
            <a:srgbClr val="FFFF00"/>
          </a:solidFill>
        </p:spPr>
        <p:txBody>
          <a:bodyPr wrap="square">
            <a:spAutoFit/>
          </a:bodyPr>
          <a:lstStyle/>
          <a:p>
            <a:pPr algn="ctr" defTabSz="810433" eaLnBrk="1" fontAlgn="auto" hangingPunct="1">
              <a:spcBef>
                <a:spcPts val="0"/>
              </a:spcBef>
              <a:spcAft>
                <a:spcPts val="0"/>
              </a:spcAft>
            </a:pPr>
            <a:r>
              <a:rPr lang="en-US" sz="1400" b="0" smtClean="0">
                <a:solidFill>
                  <a:prstClr val="black"/>
                </a:solidFill>
                <a:latin typeface="Century Gothic"/>
                <a:ea typeface="+mn-ea"/>
                <a:cs typeface="+mn-cs"/>
              </a:rPr>
              <a:t>Previous ANTARES result, 40 GRBs</a:t>
            </a:r>
          </a:p>
          <a:p>
            <a:pPr algn="ctr" defTabSz="810433" eaLnBrk="1" fontAlgn="auto" hangingPunct="1">
              <a:spcBef>
                <a:spcPts val="0"/>
              </a:spcBef>
              <a:spcAft>
                <a:spcPts val="0"/>
              </a:spcAft>
            </a:pPr>
            <a:r>
              <a:rPr lang="en-US" sz="1400" b="0" smtClean="0">
                <a:solidFill>
                  <a:prstClr val="black"/>
                </a:solidFill>
                <a:latin typeface="Century Gothic"/>
                <a:ea typeface="+mn-ea"/>
                <a:cs typeface="+mn-cs"/>
              </a:rPr>
              <a:t>JCAP 1303 (2013) 006   </a:t>
            </a:r>
          </a:p>
        </p:txBody>
      </p:sp>
      <p:sp>
        <p:nvSpPr>
          <p:cNvPr id="11" name="Rectangle 15"/>
          <p:cNvSpPr/>
          <p:nvPr/>
        </p:nvSpPr>
        <p:spPr>
          <a:xfrm>
            <a:off x="5607716" y="1227845"/>
            <a:ext cx="3310467" cy="276999"/>
          </a:xfrm>
          <a:prstGeom prst="rect">
            <a:avLst/>
          </a:prstGeom>
          <a:solidFill>
            <a:srgbClr val="FFFF00"/>
          </a:solidFill>
        </p:spPr>
        <p:txBody>
          <a:bodyPr wrap="square">
            <a:spAutoFit/>
          </a:bodyPr>
          <a:lstStyle/>
          <a:p>
            <a:pPr defTabSz="810433" eaLnBrk="1" fontAlgn="auto" hangingPunct="1">
              <a:spcBef>
                <a:spcPts val="0"/>
              </a:spcBef>
              <a:spcAft>
                <a:spcPts val="0"/>
              </a:spcAft>
            </a:pPr>
            <a:r>
              <a:rPr lang="en-US" sz="1200" b="0">
                <a:solidFill>
                  <a:srgbClr val="0000FF"/>
                </a:solidFill>
                <a:latin typeface="Century Gothic"/>
                <a:ea typeface="+mn-ea"/>
                <a:cs typeface="+mn-cs"/>
              </a:rPr>
              <a:t>Astronomy &amp; Astrophysics 559, A9 (2013)</a:t>
            </a:r>
          </a:p>
        </p:txBody>
      </p:sp>
      <p:pic>
        <p:nvPicPr>
          <p:cNvPr id="12"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7055" y="3332424"/>
            <a:ext cx="5717341" cy="328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asellaDiTesto 37"/>
          <p:cNvSpPr txBox="1">
            <a:spLocks noChangeArrowheads="1"/>
          </p:cNvSpPr>
          <p:nvPr/>
        </p:nvSpPr>
        <p:spPr bwMode="auto">
          <a:xfrm>
            <a:off x="6814167" y="4507174"/>
            <a:ext cx="15589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t>A&amp;A 559, A9 (2013)</a:t>
            </a:r>
          </a:p>
        </p:txBody>
      </p:sp>
      <p:cxnSp>
        <p:nvCxnSpPr>
          <p:cNvPr id="14" name="Straight Arrow Connector 34"/>
          <p:cNvCxnSpPr/>
          <p:nvPr/>
        </p:nvCxnSpPr>
        <p:spPr>
          <a:xfrm flipV="1">
            <a:off x="3246527" y="3817141"/>
            <a:ext cx="2091265" cy="732373"/>
          </a:xfrm>
          <a:prstGeom prst="straightConnector1">
            <a:avLst/>
          </a:prstGeom>
          <a:ln>
            <a:solidFill>
              <a:schemeClr val="tx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0"/>
          <p:cNvCxnSpPr>
            <a:stCxn id="7" idx="3"/>
          </p:cNvCxnSpPr>
          <p:nvPr/>
        </p:nvCxnSpPr>
        <p:spPr>
          <a:xfrm flipV="1">
            <a:off x="3238653" y="4464841"/>
            <a:ext cx="2120307" cy="96642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26"/>
          <p:cNvCxnSpPr/>
          <p:nvPr/>
        </p:nvCxnSpPr>
        <p:spPr>
          <a:xfrm flipV="1">
            <a:off x="3238653" y="4777564"/>
            <a:ext cx="1729132" cy="89603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31"/>
          <p:cNvCxnSpPr>
            <a:stCxn id="9" idx="3"/>
          </p:cNvCxnSpPr>
          <p:nvPr/>
        </p:nvCxnSpPr>
        <p:spPr>
          <a:xfrm flipV="1">
            <a:off x="3246527" y="5154874"/>
            <a:ext cx="1951565" cy="111900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CasellaDiTesto 37"/>
          <p:cNvSpPr txBox="1">
            <a:spLocks noChangeArrowheads="1"/>
          </p:cNvSpPr>
          <p:nvPr/>
        </p:nvSpPr>
        <p:spPr bwMode="auto">
          <a:xfrm>
            <a:off x="6331567" y="3846774"/>
            <a:ext cx="155892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200">
                <a:solidFill>
                  <a:schemeClr val="bg1"/>
                </a:solidFill>
              </a:rPr>
              <a:t>A&amp;A 559, A9 (2013)</a:t>
            </a:r>
          </a:p>
        </p:txBody>
      </p:sp>
    </p:spTree>
    <p:extLst>
      <p:ext uri="{BB962C8B-B14F-4D97-AF65-F5344CB8AC3E}">
        <p14:creationId xmlns:p14="http://schemas.microsoft.com/office/powerpoint/2010/main" val="1100647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73572" y="15254"/>
            <a:ext cx="9070428" cy="992810"/>
          </a:xfrm>
        </p:spPr>
        <p:txBody>
          <a:bodyPr>
            <a:normAutofit/>
          </a:bodyPr>
          <a:lstStyle/>
          <a:p>
            <a:r>
              <a:rPr lang="en-US" sz="3000" smtClean="0">
                <a:solidFill>
                  <a:srgbClr val="7E070A"/>
                </a:solidFill>
                <a:effectLst/>
                <a:latin typeface="Arial" charset="0"/>
                <a:ea typeface="ＭＳ Ｐゴシック" charset="-128"/>
                <a:cs typeface="ＭＳ Ｐゴシック" charset="-128"/>
              </a:rPr>
              <a:t>ANTARES Multi-messenger program:</a:t>
            </a:r>
            <a:br>
              <a:rPr lang="en-US" sz="3000" smtClean="0">
                <a:solidFill>
                  <a:srgbClr val="7E070A"/>
                </a:solidFill>
                <a:effectLst/>
                <a:latin typeface="Arial" charset="0"/>
                <a:ea typeface="ＭＳ Ｐゴシック" charset="-128"/>
                <a:cs typeface="ＭＳ Ｐゴシック" charset="-128"/>
              </a:rPr>
            </a:br>
            <a:r>
              <a:rPr lang="en-US">
                <a:solidFill>
                  <a:srgbClr val="0000FF"/>
                </a:solidFill>
                <a:effectLst/>
                <a:latin typeface="Arial" charset="0"/>
                <a:ea typeface="ＭＳ Ｐゴシック" charset="-128"/>
                <a:cs typeface="ＭＳ Ｐゴシック" charset="-128"/>
              </a:rPr>
              <a:t>search for </a:t>
            </a:r>
            <a:r>
              <a:rPr lang="en-US" smtClean="0">
                <a:solidFill>
                  <a:srgbClr val="0000FF"/>
                </a:solidFill>
                <a:effectLst/>
                <a:latin typeface="Symbol" charset="2"/>
                <a:ea typeface="Symbol" charset="2"/>
                <a:cs typeface="Symbol" charset="2"/>
              </a:rPr>
              <a:t>n</a:t>
            </a:r>
            <a:r>
              <a:rPr lang="en-US" baseline="-25000" smtClean="0">
                <a:solidFill>
                  <a:srgbClr val="0000FF"/>
                </a:solidFill>
                <a:effectLst/>
                <a:latin typeface="Symbol" charset="2"/>
                <a:ea typeface="Symbol" charset="2"/>
                <a:cs typeface="Symbol" charset="2"/>
              </a:rPr>
              <a:t>m</a:t>
            </a:r>
            <a:r>
              <a:rPr lang="en-US" smtClean="0">
                <a:solidFill>
                  <a:srgbClr val="0000FF"/>
                </a:solidFill>
                <a:effectLst/>
                <a:latin typeface="Arial" charset="0"/>
                <a:ea typeface="ＭＳ Ｐゴシック" charset="-128"/>
                <a:cs typeface="ＭＳ Ｐゴシック" charset="-128"/>
              </a:rPr>
              <a:t> from  very bright GRB </a:t>
            </a:r>
            <a:r>
              <a:rPr lang="en-US">
                <a:solidFill>
                  <a:srgbClr val="0000FF"/>
                </a:solidFill>
                <a:effectLst/>
                <a:latin typeface="Arial" charset="0"/>
                <a:ea typeface="ＭＳ Ｐゴシック" charset="-128"/>
                <a:cs typeface="ＭＳ Ｐゴシック" charset="-128"/>
              </a:rPr>
              <a:t>sources</a:t>
            </a:r>
            <a:r>
              <a:rPr lang="en-US">
                <a:solidFill>
                  <a:srgbClr val="0000FF"/>
                </a:solidFill>
              </a:rPr>
              <a:t> </a:t>
            </a:r>
            <a:endParaRPr lang="it-IT">
              <a:solidFill>
                <a:srgbClr val="0000FF"/>
              </a:solidFill>
            </a:endParaRPr>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29</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mc:AlternateContent xmlns:mc="http://schemas.openxmlformats.org/markup-compatibility/2006">
        <mc:Choice xmlns:a14="http://schemas.microsoft.com/office/drawing/2010/main" Requires="a14">
          <p:sp>
            <p:nvSpPr>
              <p:cNvPr id="2" name="Rettangolo 1"/>
              <p:cNvSpPr/>
              <p:nvPr/>
            </p:nvSpPr>
            <p:spPr>
              <a:xfrm>
                <a:off x="119986" y="965249"/>
                <a:ext cx="9014614" cy="2246769"/>
              </a:xfrm>
              <a:prstGeom prst="rect">
                <a:avLst/>
              </a:prstGeom>
            </p:spPr>
            <p:txBody>
              <a:bodyPr wrap="square">
                <a:spAutoFit/>
              </a:bodyPr>
              <a:lstStyle/>
              <a:p>
                <a:r>
                  <a:rPr lang="en-GB" sz="2000" dirty="0" smtClean="0">
                    <a:solidFill>
                      <a:schemeClr val="tx2">
                        <a:lumMod val="50000"/>
                      </a:schemeClr>
                    </a:solidFill>
                    <a:latin typeface="NimbusRomNo9L" charset="0"/>
                  </a:rPr>
                  <a:t>The search was performed for 4 bright GRBs:</a:t>
                </a:r>
              </a:p>
              <a:p>
                <a:pPr algn="ctr"/>
                <a:r>
                  <a:rPr lang="en-GB" sz="2000" dirty="0" smtClean="0">
                    <a:solidFill>
                      <a:srgbClr val="C00000"/>
                    </a:solidFill>
                    <a:latin typeface="NimbusRomNo9L" charset="0"/>
                  </a:rPr>
                  <a:t>GRB080916C, GRB 110918A, GRB 130427A and GRB 130505A) </a:t>
                </a:r>
              </a:p>
              <a:p>
                <a:r>
                  <a:rPr lang="en-GB" sz="2000" dirty="0" smtClean="0">
                    <a:solidFill>
                      <a:schemeClr val="tx2">
                        <a:lumMod val="50000"/>
                      </a:schemeClr>
                    </a:solidFill>
                    <a:latin typeface="NimbusRomNo9L" charset="0"/>
                  </a:rPr>
                  <a:t>observed between 2008 and 2013. </a:t>
                </a:r>
              </a:p>
              <a:p>
                <a:r>
                  <a:rPr lang="en-GB" sz="2000" dirty="0" smtClean="0">
                    <a:solidFill>
                      <a:srgbClr val="7030A0"/>
                    </a:solidFill>
                  </a:rPr>
                  <a:t>The expected neutrino fluxes evaluated in the framework of:</a:t>
                </a:r>
              </a:p>
              <a:p>
                <a:pPr marL="342900" indent="-342900">
                  <a:buFontTx/>
                  <a:buChar char="-"/>
                </a:pPr>
                <a:r>
                  <a:rPr lang="en-GB" sz="2000" dirty="0" smtClean="0">
                    <a:solidFill>
                      <a:srgbClr val="7030A0"/>
                    </a:solidFill>
                  </a:rPr>
                  <a:t>the </a:t>
                </a:r>
                <a:r>
                  <a:rPr lang="en-GB" sz="2000" dirty="0">
                    <a:solidFill>
                      <a:srgbClr val="7030A0"/>
                    </a:solidFill>
                  </a:rPr>
                  <a:t>fireball model have </a:t>
                </a:r>
                <a:r>
                  <a:rPr lang="en-GB" sz="2000" dirty="0" smtClean="0">
                    <a:solidFill>
                      <a:srgbClr val="7030A0"/>
                    </a:solidFill>
                  </a:rPr>
                  <a:t>with </a:t>
                </a:r>
                <a:r>
                  <a:rPr lang="en-GB" sz="2000" dirty="0">
                    <a:solidFill>
                      <a:srgbClr val="7030A0"/>
                    </a:solidFill>
                  </a:rPr>
                  <a:t>the internal shock </a:t>
                </a:r>
                <a:r>
                  <a:rPr lang="en-GB" sz="2000" dirty="0" smtClean="0">
                    <a:solidFill>
                      <a:srgbClr val="7030A0"/>
                    </a:solidFill>
                  </a:rPr>
                  <a:t>scenario (</a:t>
                </a:r>
                <a14:m>
                  <m:oMath xmlns:m="http://schemas.openxmlformats.org/officeDocument/2006/math">
                    <m:sSub>
                      <m:sSubPr>
                        <m:ctrlPr>
                          <a:rPr lang="en-US" sz="2000" i="1" smtClean="0">
                            <a:solidFill>
                              <a:srgbClr val="7030A0"/>
                            </a:solidFill>
                            <a:latin typeface="Cambria Math" charset="0"/>
                          </a:rPr>
                        </m:ctrlPr>
                      </m:sSubPr>
                      <m:e>
                        <m:r>
                          <a:rPr lang="en-US" sz="2000" b="1" i="1" smtClean="0">
                            <a:solidFill>
                              <a:srgbClr val="7030A0"/>
                            </a:solidFill>
                            <a:latin typeface="Cambria Math" charset="0"/>
                          </a:rPr>
                          <m:t>𝑬</m:t>
                        </m:r>
                      </m:e>
                      <m:sub>
                        <m:r>
                          <a:rPr lang="en-US" sz="2000" i="1" smtClean="0">
                            <a:solidFill>
                              <a:srgbClr val="7030A0"/>
                            </a:solidFill>
                            <a:latin typeface="Cambria Math" charset="0"/>
                            <a:ea typeface="Cambria Math" charset="0"/>
                            <a:cs typeface="Cambria Math" charset="0"/>
                          </a:rPr>
                          <m:t>𝝂</m:t>
                        </m:r>
                      </m:sub>
                    </m:sSub>
                    <m:r>
                      <a:rPr lang="en-US" sz="2000" i="1" smtClean="0">
                        <a:solidFill>
                          <a:srgbClr val="7030A0"/>
                        </a:solidFill>
                        <a:latin typeface="Cambria Math" charset="0"/>
                        <a:ea typeface="Cambria Math" charset="0"/>
                        <a:cs typeface="Cambria Math" charset="0"/>
                      </a:rPr>
                      <m:t>≥</m:t>
                    </m:r>
                    <m:r>
                      <a:rPr lang="en-US" sz="2000" b="1" i="1" smtClean="0">
                        <a:solidFill>
                          <a:srgbClr val="7030A0"/>
                        </a:solidFill>
                        <a:latin typeface="Cambria Math" charset="0"/>
                        <a:ea typeface="Cambria Math" charset="0"/>
                        <a:cs typeface="Cambria Math" charset="0"/>
                      </a:rPr>
                      <m:t>𝟏𝟎𝟎</m:t>
                    </m:r>
                    <m:r>
                      <a:rPr lang="en-US" sz="2000" b="1" i="1" smtClean="0">
                        <a:solidFill>
                          <a:srgbClr val="7030A0"/>
                        </a:solidFill>
                        <a:latin typeface="Cambria Math" charset="0"/>
                        <a:ea typeface="Cambria Math" charset="0"/>
                        <a:cs typeface="Cambria Math" charset="0"/>
                      </a:rPr>
                      <m:t>𝑻𝒆𝑽</m:t>
                    </m:r>
                  </m:oMath>
                </a14:m>
                <a:r>
                  <a:rPr lang="en-GB" sz="2000" dirty="0" smtClean="0">
                    <a:solidFill>
                      <a:srgbClr val="7030A0"/>
                    </a:solidFill>
                  </a:rPr>
                  <a:t>)</a:t>
                </a:r>
                <a:endParaRPr lang="en-GB" sz="2000" dirty="0">
                  <a:solidFill>
                    <a:srgbClr val="7030A0"/>
                  </a:solidFill>
                </a:endParaRPr>
              </a:p>
              <a:p>
                <a:pPr marL="342900" indent="-342900">
                  <a:buFontTx/>
                  <a:buChar char="-"/>
                </a:pPr>
                <a:r>
                  <a:rPr lang="en-GB" sz="2000" dirty="0" smtClean="0">
                    <a:solidFill>
                      <a:srgbClr val="7030A0"/>
                    </a:solidFill>
                  </a:rPr>
                  <a:t>the </a:t>
                </a:r>
                <a:r>
                  <a:rPr lang="en-GB" sz="2000" dirty="0" err="1" smtClean="0">
                    <a:solidFill>
                      <a:srgbClr val="7030A0"/>
                    </a:solidFill>
                  </a:rPr>
                  <a:t>photospheric</a:t>
                </a:r>
                <a:r>
                  <a:rPr lang="en-GB" sz="2000" dirty="0" smtClean="0">
                    <a:solidFill>
                      <a:srgbClr val="7030A0"/>
                    </a:solidFill>
                  </a:rPr>
                  <a:t> </a:t>
                </a:r>
                <a:r>
                  <a:rPr lang="en-GB" sz="2000" dirty="0" smtClean="0">
                    <a:solidFill>
                      <a:srgbClr val="7030A0"/>
                    </a:solidFill>
                  </a:rPr>
                  <a:t>scenario</a:t>
                </a:r>
                <a:r>
                  <a:rPr lang="en-GB" sz="2000" dirty="0">
                    <a:solidFill>
                      <a:srgbClr val="7030A0"/>
                    </a:solidFill>
                  </a:rPr>
                  <a:t> (</a:t>
                </a:r>
                <a14:m>
                  <m:oMath xmlns:m="http://schemas.openxmlformats.org/officeDocument/2006/math">
                    <m:sSub>
                      <m:sSubPr>
                        <m:ctrlPr>
                          <a:rPr lang="en-US" sz="2000" i="1">
                            <a:solidFill>
                              <a:srgbClr val="7030A0"/>
                            </a:solidFill>
                            <a:latin typeface="Cambria Math" charset="0"/>
                          </a:rPr>
                        </m:ctrlPr>
                      </m:sSubPr>
                      <m:e>
                        <m:r>
                          <a:rPr lang="en-US" sz="2000" i="1">
                            <a:solidFill>
                              <a:srgbClr val="7030A0"/>
                            </a:solidFill>
                            <a:latin typeface="Cambria Math" charset="0"/>
                          </a:rPr>
                          <m:t>𝑬</m:t>
                        </m:r>
                      </m:e>
                      <m:sub>
                        <m:r>
                          <a:rPr lang="en-US" sz="2000" i="1">
                            <a:solidFill>
                              <a:srgbClr val="7030A0"/>
                            </a:solidFill>
                            <a:latin typeface="Cambria Math" charset="0"/>
                            <a:ea typeface="Cambria Math" charset="0"/>
                            <a:cs typeface="Cambria Math" charset="0"/>
                          </a:rPr>
                          <m:t>𝝂</m:t>
                        </m:r>
                      </m:sub>
                    </m:sSub>
                    <m:r>
                      <a:rPr lang="en-US" sz="2000" i="1" smtClean="0">
                        <a:solidFill>
                          <a:srgbClr val="7030A0"/>
                        </a:solidFill>
                        <a:latin typeface="Cambria Math" charset="0"/>
                        <a:ea typeface="Cambria Math" charset="0"/>
                        <a:cs typeface="Cambria Math" charset="0"/>
                      </a:rPr>
                      <m:t>&lt;</m:t>
                    </m:r>
                    <m:r>
                      <a:rPr lang="en-US" sz="2000" i="1">
                        <a:solidFill>
                          <a:srgbClr val="7030A0"/>
                        </a:solidFill>
                        <a:latin typeface="Cambria Math" charset="0"/>
                        <a:ea typeface="Cambria Math" charset="0"/>
                        <a:cs typeface="Cambria Math" charset="0"/>
                      </a:rPr>
                      <m:t>𝟏𝟎</m:t>
                    </m:r>
                    <m:r>
                      <a:rPr lang="en-US" sz="2000" i="1">
                        <a:solidFill>
                          <a:srgbClr val="7030A0"/>
                        </a:solidFill>
                        <a:latin typeface="Cambria Math" charset="0"/>
                        <a:ea typeface="Cambria Math" charset="0"/>
                        <a:cs typeface="Cambria Math" charset="0"/>
                      </a:rPr>
                      <m:t>𝑻𝒆𝑽</m:t>
                    </m:r>
                  </m:oMath>
                </a14:m>
                <a:r>
                  <a:rPr lang="en-GB" sz="2000" dirty="0" smtClean="0">
                    <a:solidFill>
                      <a:srgbClr val="7030A0"/>
                    </a:solidFill>
                  </a:rPr>
                  <a:t>)</a:t>
                </a:r>
                <a:endParaRPr lang="en-GB" sz="2000" dirty="0">
                  <a:solidFill>
                    <a:srgbClr val="7030A0"/>
                  </a:solidFill>
                </a:endParaRPr>
              </a:p>
              <a:p>
                <a:r>
                  <a:rPr lang="en-GB" sz="2000" dirty="0" smtClean="0">
                    <a:solidFill>
                      <a:schemeClr val="tx2">
                        <a:lumMod val="50000"/>
                      </a:schemeClr>
                    </a:solidFill>
                    <a:latin typeface="NimbusRomNo9L" charset="0"/>
                  </a:rPr>
                  <a:t>No events have been found: 90% C.L. upper limits to the neutrino </a:t>
                </a:r>
                <a:r>
                  <a:rPr lang="en-GB" sz="2000" dirty="0" err="1" smtClean="0">
                    <a:solidFill>
                      <a:schemeClr val="tx2">
                        <a:lumMod val="50000"/>
                      </a:schemeClr>
                    </a:solidFill>
                    <a:latin typeface="NimbusRomNo9L" charset="0"/>
                  </a:rPr>
                  <a:t>fluence</a:t>
                </a:r>
                <a:r>
                  <a:rPr lang="en-GB" sz="2000" dirty="0" smtClean="0">
                    <a:solidFill>
                      <a:srgbClr val="7030A0"/>
                    </a:solidFill>
                  </a:rPr>
                  <a:t>.</a:t>
                </a:r>
                <a:endParaRPr lang="en-GB" sz="2000" dirty="0">
                  <a:solidFill>
                    <a:schemeClr val="tx2">
                      <a:lumMod val="50000"/>
                    </a:schemeClr>
                  </a:solidFill>
                  <a:latin typeface="NimbusRomNo9L" charset="0"/>
                </a:endParaRPr>
              </a:p>
            </p:txBody>
          </p:sp>
        </mc:Choice>
        <mc:Fallback>
          <p:sp>
            <p:nvSpPr>
              <p:cNvPr id="2" name="Rettangolo 1"/>
              <p:cNvSpPr>
                <a:spLocks noRot="1" noChangeAspect="1" noMove="1" noResize="1" noEditPoints="1" noAdjustHandles="1" noChangeArrowheads="1" noChangeShapeType="1" noTextEdit="1"/>
              </p:cNvSpPr>
              <p:nvPr/>
            </p:nvSpPr>
            <p:spPr>
              <a:xfrm>
                <a:off x="119986" y="965249"/>
                <a:ext cx="9014614" cy="2246769"/>
              </a:xfrm>
              <a:prstGeom prst="rect">
                <a:avLst/>
              </a:prstGeom>
              <a:blipFill rotWithShape="0">
                <a:blip r:embed="rId2"/>
                <a:stretch>
                  <a:fillRect l="-744" t="-1355" r="-338" b="-3794"/>
                </a:stretch>
              </a:blipFill>
            </p:spPr>
            <p:txBody>
              <a:bodyPr/>
              <a:lstStyle/>
              <a:p>
                <a:r>
                  <a:rPr lang="en-GB">
                    <a:noFill/>
                  </a:rPr>
                  <a:t> </a:t>
                </a:r>
              </a:p>
            </p:txBody>
          </p:sp>
        </mc:Fallback>
      </mc:AlternateContent>
      <p:pic>
        <p:nvPicPr>
          <p:cNvPr id="19" name="Immagine 18"/>
          <p:cNvPicPr>
            <a:picLocks noChangeAspect="1"/>
          </p:cNvPicPr>
          <p:nvPr/>
        </p:nvPicPr>
        <p:blipFill>
          <a:blip r:embed="rId3"/>
          <a:stretch>
            <a:fillRect/>
          </a:stretch>
        </p:blipFill>
        <p:spPr>
          <a:xfrm>
            <a:off x="112687" y="3601682"/>
            <a:ext cx="4513902" cy="2987850"/>
          </a:xfrm>
          <a:prstGeom prst="rect">
            <a:avLst/>
          </a:prstGeom>
        </p:spPr>
      </p:pic>
      <p:pic>
        <p:nvPicPr>
          <p:cNvPr id="20" name="Immagine 19"/>
          <p:cNvPicPr>
            <a:picLocks noChangeAspect="1"/>
          </p:cNvPicPr>
          <p:nvPr/>
        </p:nvPicPr>
        <p:blipFill>
          <a:blip r:embed="rId4"/>
          <a:stretch>
            <a:fillRect/>
          </a:stretch>
        </p:blipFill>
        <p:spPr>
          <a:xfrm>
            <a:off x="5196922" y="3648385"/>
            <a:ext cx="3743278" cy="2941147"/>
          </a:xfrm>
          <a:prstGeom prst="rect">
            <a:avLst/>
          </a:prstGeom>
          <a:solidFill>
            <a:schemeClr val="tx1"/>
          </a:solidFill>
        </p:spPr>
      </p:pic>
      <p:sp>
        <p:nvSpPr>
          <p:cNvPr id="21" name="CasellaDiTesto 20"/>
          <p:cNvSpPr txBox="1"/>
          <p:nvPr/>
        </p:nvSpPr>
        <p:spPr>
          <a:xfrm>
            <a:off x="1487321" y="3309831"/>
            <a:ext cx="6468374" cy="338554"/>
          </a:xfrm>
          <a:prstGeom prst="rect">
            <a:avLst/>
          </a:prstGeom>
          <a:solidFill>
            <a:srgbClr val="FFFF00"/>
          </a:solidFill>
        </p:spPr>
        <p:txBody>
          <a:bodyPr wrap="none" rtlCol="0">
            <a:spAutoFit/>
          </a:bodyPr>
          <a:lstStyle/>
          <a:p>
            <a:r>
              <a:rPr lang="is-IS" sz="1600" b="0" smtClean="0">
                <a:solidFill>
                  <a:srgbClr val="7030A0"/>
                </a:solidFill>
              </a:rPr>
              <a:t>Monthly Notices Royal Astronomical Society </a:t>
            </a:r>
            <a:r>
              <a:rPr lang="is-IS" sz="1600" b="0">
                <a:solidFill>
                  <a:srgbClr val="7030A0"/>
                </a:solidFill>
              </a:rPr>
              <a:t>(2017) 469 (1): 906-915.</a:t>
            </a:r>
          </a:p>
        </p:txBody>
      </p:sp>
      <p:sp>
        <p:nvSpPr>
          <p:cNvPr id="6" name="CasellaDiTesto 5"/>
          <p:cNvSpPr txBox="1"/>
          <p:nvPr/>
        </p:nvSpPr>
        <p:spPr>
          <a:xfrm>
            <a:off x="1400462" y="5805636"/>
            <a:ext cx="1938351" cy="276999"/>
          </a:xfrm>
          <a:prstGeom prst="rect">
            <a:avLst/>
          </a:prstGeom>
          <a:noFill/>
        </p:spPr>
        <p:txBody>
          <a:bodyPr wrap="none" rtlCol="0">
            <a:spAutoFit/>
          </a:bodyPr>
          <a:lstStyle/>
          <a:p>
            <a:r>
              <a:rPr lang="en-GB" sz="1200" smtClean="0">
                <a:solidFill>
                  <a:srgbClr val="7030A0"/>
                </a:solidFill>
              </a:rPr>
              <a:t>Internal </a:t>
            </a:r>
            <a:r>
              <a:rPr lang="en-GB" sz="1200" smtClean="0">
                <a:solidFill>
                  <a:srgbClr val="7030A0"/>
                </a:solidFill>
              </a:rPr>
              <a:t>S</a:t>
            </a:r>
            <a:r>
              <a:rPr lang="en-GB" sz="1200" smtClean="0">
                <a:solidFill>
                  <a:srgbClr val="7030A0"/>
                </a:solidFill>
              </a:rPr>
              <a:t>hock </a:t>
            </a:r>
            <a:r>
              <a:rPr lang="en-GB" sz="1200" smtClean="0">
                <a:solidFill>
                  <a:srgbClr val="7030A0"/>
                </a:solidFill>
              </a:rPr>
              <a:t>S</a:t>
            </a:r>
            <a:r>
              <a:rPr lang="en-GB" sz="1200" smtClean="0">
                <a:solidFill>
                  <a:srgbClr val="7030A0"/>
                </a:solidFill>
              </a:rPr>
              <a:t>cenario</a:t>
            </a:r>
            <a:endParaRPr lang="en-GB" sz="1200"/>
          </a:p>
        </p:txBody>
      </p:sp>
      <p:sp>
        <p:nvSpPr>
          <p:cNvPr id="11" name="CasellaDiTesto 10"/>
          <p:cNvSpPr txBox="1"/>
          <p:nvPr/>
        </p:nvSpPr>
        <p:spPr>
          <a:xfrm>
            <a:off x="6042992" y="5813686"/>
            <a:ext cx="1912703" cy="276999"/>
          </a:xfrm>
          <a:prstGeom prst="rect">
            <a:avLst/>
          </a:prstGeom>
          <a:noFill/>
        </p:spPr>
        <p:txBody>
          <a:bodyPr wrap="none" rtlCol="0">
            <a:spAutoFit/>
          </a:bodyPr>
          <a:lstStyle/>
          <a:p>
            <a:r>
              <a:rPr lang="en-GB" sz="1200" dirty="0" err="1" smtClean="0">
                <a:solidFill>
                  <a:srgbClr val="7030A0"/>
                </a:solidFill>
              </a:rPr>
              <a:t>Photospheric</a:t>
            </a:r>
            <a:r>
              <a:rPr lang="en-GB" sz="1200" dirty="0" smtClean="0">
                <a:solidFill>
                  <a:srgbClr val="7030A0"/>
                </a:solidFill>
              </a:rPr>
              <a:t> Scenario</a:t>
            </a:r>
            <a:endParaRPr lang="en-GB" sz="1200" dirty="0"/>
          </a:p>
        </p:txBody>
      </p:sp>
    </p:spTree>
    <p:extLst>
      <p:ext uri="{BB962C8B-B14F-4D97-AF65-F5344CB8AC3E}">
        <p14:creationId xmlns:p14="http://schemas.microsoft.com/office/powerpoint/2010/main" val="2059957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4" name="Title 5"/>
          <p:cNvSpPr>
            <a:spLocks noGrp="1"/>
          </p:cNvSpPr>
          <p:nvPr>
            <p:ph type="title"/>
          </p:nvPr>
        </p:nvSpPr>
        <p:spPr/>
        <p:txBody>
          <a:bodyPr/>
          <a:lstStyle/>
          <a:p>
            <a:pPr algn="ctr"/>
            <a:r>
              <a:rPr lang="en-US" dirty="0">
                <a:latin typeface="Arial" charset="0"/>
                <a:ea typeface="ＭＳ Ｐゴシック" charset="0"/>
                <a:cs typeface="ＭＳ Ｐゴシック" charset="0"/>
              </a:rPr>
              <a:t>The evolution of astronomy</a:t>
            </a:r>
          </a:p>
        </p:txBody>
      </p:sp>
      <p:sp>
        <p:nvSpPr>
          <p:cNvPr id="3" name="Segnaposto contenuto 2"/>
          <p:cNvSpPr>
            <a:spLocks noGrp="1"/>
          </p:cNvSpPr>
          <p:nvPr>
            <p:ph idx="1"/>
          </p:nvPr>
        </p:nvSpPr>
        <p:spPr>
          <a:xfrm>
            <a:off x="127000" y="542925"/>
            <a:ext cx="9017000" cy="5491163"/>
          </a:xfrm>
        </p:spPr>
        <p:txBody>
          <a:bodyPr/>
          <a:lstStyle/>
          <a:p>
            <a:pPr>
              <a:defRPr/>
            </a:pPr>
            <a:r>
              <a:rPr lang="en-GB" dirty="0" smtClean="0"/>
              <a:t>From Traditional Astronomy (Optics) to Multi-Wavelength Astronomy: </a:t>
            </a:r>
          </a:p>
          <a:p>
            <a:pPr marL="400050" lvl="1" indent="0">
              <a:buFontTx/>
              <a:buNone/>
              <a:defRPr/>
            </a:pPr>
            <a:r>
              <a:rPr lang="en-GB" sz="1600" dirty="0" smtClean="0">
                <a:solidFill>
                  <a:srgbClr val="0000FF"/>
                </a:solidFill>
              </a:rPr>
              <a:t>observations of light in </a:t>
            </a:r>
          </a:p>
          <a:p>
            <a:pPr marL="400050" lvl="1" indent="0">
              <a:buFontTx/>
              <a:buNone/>
              <a:defRPr/>
            </a:pPr>
            <a:r>
              <a:rPr lang="en-GB" sz="1600" dirty="0" smtClean="0">
                <a:solidFill>
                  <a:srgbClr val="0000FF"/>
                </a:solidFill>
              </a:rPr>
              <a:t>the visible band are </a:t>
            </a:r>
          </a:p>
          <a:p>
            <a:pPr marL="400050" lvl="1" indent="0">
              <a:buFontTx/>
              <a:buNone/>
              <a:defRPr/>
            </a:pPr>
            <a:r>
              <a:rPr lang="en-GB" sz="1600" dirty="0" smtClean="0">
                <a:solidFill>
                  <a:srgbClr val="0000FF"/>
                </a:solidFill>
              </a:rPr>
              <a:t>complemented by </a:t>
            </a:r>
            <a:r>
              <a:rPr lang="en-GB" sz="1600" dirty="0">
                <a:solidFill>
                  <a:srgbClr val="0000FF"/>
                </a:solidFill>
              </a:rPr>
              <a:t> </a:t>
            </a:r>
            <a:r>
              <a:rPr lang="en-GB" sz="1600" dirty="0" smtClean="0">
                <a:solidFill>
                  <a:srgbClr val="0000FF"/>
                </a:solidFill>
              </a:rPr>
              <a:t>radio, </a:t>
            </a:r>
          </a:p>
          <a:p>
            <a:pPr marL="400050" lvl="1" indent="0">
              <a:buFontTx/>
              <a:buNone/>
              <a:defRPr/>
            </a:pPr>
            <a:r>
              <a:rPr lang="en-GB" sz="1600" dirty="0" smtClean="0">
                <a:solidFill>
                  <a:srgbClr val="0000FF"/>
                </a:solidFill>
              </a:rPr>
              <a:t>X-ray and </a:t>
            </a:r>
            <a:r>
              <a:rPr lang="en-GB" dirty="0">
                <a:solidFill>
                  <a:srgbClr val="0000FF"/>
                </a:solidFill>
                <a:latin typeface="Symbol" charset="2"/>
                <a:cs typeface="Symbol" charset="2"/>
              </a:rPr>
              <a:t>g</a:t>
            </a:r>
            <a:r>
              <a:rPr lang="en-GB" sz="1600" dirty="0" smtClean="0">
                <a:solidFill>
                  <a:srgbClr val="0000FF"/>
                </a:solidFill>
              </a:rPr>
              <a:t> astronomy</a:t>
            </a:r>
          </a:p>
        </p:txBody>
      </p:sp>
      <p:sp>
        <p:nvSpPr>
          <p:cNvPr id="2" name="Footer Placeholder 1"/>
          <p:cNvSpPr>
            <a:spLocks noGrp="1"/>
          </p:cNvSpPr>
          <p:nvPr>
            <p:ph type="ftr" sz="quarter" idx="3"/>
          </p:nvPr>
        </p:nvSpPr>
        <p:spPr/>
        <p:txBody>
          <a:bodyPr/>
          <a:lstStyle/>
          <a:p>
            <a:r>
              <a:rPr lang="en-US" dirty="0" smtClean="0"/>
              <a:t>Weak Interactions and Neutrinos (WIN2017)          -       University of California, Irvine, USA       -       Antonio Capone</a:t>
            </a:r>
            <a:endParaRPr lang="it-IT" dirty="0"/>
          </a:p>
        </p:txBody>
      </p:sp>
      <p:sp>
        <p:nvSpPr>
          <p:cNvPr id="4" name="Slide Number Placeholder 3"/>
          <p:cNvSpPr>
            <a:spLocks noGrp="1"/>
          </p:cNvSpPr>
          <p:nvPr>
            <p:ph type="sldNum" sz="quarter" idx="4"/>
          </p:nvPr>
        </p:nvSpPr>
        <p:spPr/>
        <p:txBody>
          <a:bodyPr/>
          <a:lstStyle/>
          <a:p>
            <a:pPr>
              <a:defRPr/>
            </a:pPr>
            <a:fld id="{140AD1DA-1AC5-CB4E-8E84-F5786F775874}" type="slidenum">
              <a:rPr lang="it-IT" smtClean="0"/>
              <a:pPr>
                <a:defRPr/>
              </a:pPr>
              <a:t>3</a:t>
            </a:fld>
            <a:endParaRPr lang="it-IT" dirty="0"/>
          </a:p>
        </p:txBody>
      </p:sp>
      <p:pic>
        <p:nvPicPr>
          <p:cNvPr id="27650" name="Immagin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2963863"/>
            <a:ext cx="2620963" cy="284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CasellaDiTesto 25"/>
          <p:cNvSpPr txBox="1">
            <a:spLocks noChangeArrowheads="1"/>
          </p:cNvSpPr>
          <p:nvPr/>
        </p:nvSpPr>
        <p:spPr bwMode="auto">
          <a:xfrm>
            <a:off x="4865688" y="5307013"/>
            <a:ext cx="291823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it-IT" sz="1600" dirty="0">
                <a:solidFill>
                  <a:schemeClr val="tx2">
                    <a:lumMod val="25000"/>
                  </a:schemeClr>
                </a:solidFill>
              </a:rPr>
              <a:t>http://</a:t>
            </a:r>
            <a:r>
              <a:rPr lang="it-IT" sz="1600" dirty="0" err="1">
                <a:solidFill>
                  <a:schemeClr val="tx2">
                    <a:lumMod val="25000"/>
                  </a:schemeClr>
                </a:solidFill>
              </a:rPr>
              <a:t>mwmw.gsfc.nasa.gov</a:t>
            </a:r>
            <a:r>
              <a:rPr lang="it-IT" sz="1600">
                <a:solidFill>
                  <a:schemeClr val="tx2">
                    <a:lumMod val="25000"/>
                  </a:schemeClr>
                </a:solidFill>
              </a:rPr>
              <a:t>/</a:t>
            </a:r>
          </a:p>
        </p:txBody>
      </p:sp>
      <p:sp>
        <p:nvSpPr>
          <p:cNvPr id="27652" name="CasellaDiTesto 27"/>
          <p:cNvSpPr txBox="1">
            <a:spLocks noChangeArrowheads="1"/>
          </p:cNvSpPr>
          <p:nvPr/>
        </p:nvSpPr>
        <p:spPr bwMode="auto">
          <a:xfrm>
            <a:off x="22225" y="5826125"/>
            <a:ext cx="35591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GB" sz="1200" i="1">
                <a:solidFill>
                  <a:schemeClr val="tx2">
                    <a:lumMod val="25000"/>
                  </a:schemeClr>
                </a:solidFill>
              </a:rPr>
              <a:t>Galileo Galilei showing the Doge of Venice how to use the telescope </a:t>
            </a:r>
            <a:r>
              <a:rPr lang="en-GB" sz="1200">
                <a:solidFill>
                  <a:schemeClr val="tx2">
                    <a:lumMod val="25000"/>
                  </a:schemeClr>
                </a:solidFill>
              </a:rPr>
              <a:t>(1858), fresco by Giuseppe </a:t>
            </a:r>
            <a:r>
              <a:rPr lang="en-GB" sz="1200" err="1">
                <a:solidFill>
                  <a:schemeClr val="tx2">
                    <a:lumMod val="25000"/>
                  </a:schemeClr>
                </a:solidFill>
              </a:rPr>
              <a:t>Bertini</a:t>
            </a:r>
            <a:r>
              <a:rPr lang="en-GB" sz="1200">
                <a:solidFill>
                  <a:schemeClr val="tx2">
                    <a:lumMod val="25000"/>
                  </a:schemeClr>
                </a:solidFill>
              </a:rPr>
              <a:t> (1825–1898)</a:t>
            </a:r>
          </a:p>
        </p:txBody>
      </p:sp>
      <p:sp>
        <p:nvSpPr>
          <p:cNvPr id="29" name="Freccia destra 28"/>
          <p:cNvSpPr/>
          <p:nvPr/>
        </p:nvSpPr>
        <p:spPr>
          <a:xfrm>
            <a:off x="2892425" y="3860800"/>
            <a:ext cx="358775" cy="228600"/>
          </a:xfrm>
          <a:prstGeom prst="rightArrow">
            <a:avLst/>
          </a:prstGeom>
          <a:solidFill>
            <a:srgbClr val="000068"/>
          </a:solidFill>
          <a:ln>
            <a:solidFill>
              <a:srgbClr val="00006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2765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66800"/>
            <a:ext cx="5789613" cy="422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3543300" y="5755114"/>
            <a:ext cx="5573713" cy="707886"/>
          </a:xfrm>
          <a:prstGeom prst="rect">
            <a:avLst/>
          </a:prstGeom>
          <a:gradFill>
            <a:gsLst>
              <a:gs pos="0">
                <a:schemeClr val="bg1"/>
              </a:gs>
              <a:gs pos="100000">
                <a:srgbClr val="FDFFC3"/>
              </a:gs>
            </a:gsLst>
            <a:path path="rect">
              <a:fillToRect l="100000" t="100000"/>
            </a:path>
          </a:gradFill>
        </p:spPr>
        <p:txBody>
          <a:bodyPr wrap="square">
            <a:spAutoFit/>
          </a:bodyPr>
          <a:lstStyle/>
          <a:p>
            <a:pPr algn="ctr">
              <a:defRPr/>
            </a:pPr>
            <a:r>
              <a:rPr lang="mr-IN" sz="2000" b="0" smtClean="0">
                <a:solidFill>
                  <a:schemeClr val="tx2">
                    <a:lumMod val="25000"/>
                  </a:schemeClr>
                </a:solidFill>
                <a:latin typeface="+mn-lt"/>
                <a:ea typeface="+mn-ea"/>
                <a:cs typeface="+mn-cs"/>
              </a:rPr>
              <a:t>…</a:t>
            </a:r>
            <a:r>
              <a:rPr lang="en-US" sz="2000" b="0" smtClean="0">
                <a:solidFill>
                  <a:schemeClr val="tx2">
                    <a:lumMod val="25000"/>
                  </a:schemeClr>
                </a:solidFill>
                <a:latin typeface="+mn-lt"/>
                <a:ea typeface="+mn-ea"/>
                <a:cs typeface="+mn-cs"/>
              </a:rPr>
              <a:t> </a:t>
            </a:r>
            <a:r>
              <a:rPr lang="en-GB" sz="2000" b="0" smtClean="0">
                <a:solidFill>
                  <a:schemeClr val="tx2">
                    <a:lumMod val="25000"/>
                  </a:schemeClr>
                </a:solidFill>
                <a:latin typeface="+mn-lt"/>
                <a:ea typeface="+mn-ea"/>
                <a:cs typeface="+mn-cs"/>
              </a:rPr>
              <a:t>and </a:t>
            </a:r>
            <a:r>
              <a:rPr lang="en-GB" sz="2000" b="0">
                <a:solidFill>
                  <a:schemeClr val="tx2">
                    <a:lumMod val="25000"/>
                  </a:schemeClr>
                </a:solidFill>
                <a:latin typeface="+mn-lt"/>
                <a:ea typeface="+mn-ea"/>
                <a:cs typeface="+mn-cs"/>
              </a:rPr>
              <a:t>to Multi-Messengers Astronomy:</a:t>
            </a:r>
          </a:p>
          <a:p>
            <a:pPr algn="ctr">
              <a:defRPr/>
            </a:pPr>
            <a:r>
              <a:rPr lang="en-GB" sz="2000" b="0" smtClean="0">
                <a:solidFill>
                  <a:schemeClr val="tx2">
                    <a:lumMod val="25000"/>
                  </a:schemeClr>
                </a:solidFill>
                <a:latin typeface="+mn-lt"/>
                <a:ea typeface="+mn-ea"/>
                <a:cs typeface="+mn-cs"/>
              </a:rPr>
              <a:t>  HE-CR</a:t>
            </a:r>
            <a:r>
              <a:rPr lang="en-GB" sz="2000" b="0">
                <a:solidFill>
                  <a:schemeClr val="tx2">
                    <a:lumMod val="25000"/>
                  </a:schemeClr>
                </a:solidFill>
                <a:latin typeface="+mn-lt"/>
                <a:ea typeface="+mn-ea"/>
                <a:cs typeface="+mn-cs"/>
              </a:rPr>
              <a:t>, photons, neutrinos, GW </a:t>
            </a:r>
            <a:r>
              <a:rPr lang="mr-IN" sz="2000" b="0">
                <a:solidFill>
                  <a:schemeClr val="tx2">
                    <a:lumMod val="25000"/>
                  </a:schemeClr>
                </a:solidFill>
                <a:latin typeface="+mn-lt"/>
                <a:ea typeface="+mn-ea"/>
                <a:cs typeface="+mn-cs"/>
              </a:rPr>
              <a:t>…</a:t>
            </a:r>
            <a:r>
              <a:rPr lang="en-GB" sz="2000" b="0">
                <a:solidFill>
                  <a:schemeClr val="tx2">
                    <a:lumMod val="25000"/>
                  </a:schemeClr>
                </a:solidFill>
                <a:latin typeface="+mn-lt"/>
                <a:ea typeface="+mn-ea"/>
                <a:cs typeface="+mn-cs"/>
              </a:rPr>
              <a:t> </a:t>
            </a:r>
          </a:p>
        </p:txBody>
      </p:sp>
      <p:sp>
        <p:nvSpPr>
          <p:cNvPr id="6" name="Segnaposto data 5"/>
          <p:cNvSpPr>
            <a:spLocks noGrp="1"/>
          </p:cNvSpPr>
          <p:nvPr>
            <p:ph type="dt" sz="half" idx="2"/>
          </p:nvPr>
        </p:nvSpPr>
        <p:spPr/>
        <p:txBody>
          <a:bodyPr/>
          <a:lstStyle/>
          <a:p>
            <a:r>
              <a:rPr lang="it-IT" smtClean="0"/>
              <a:t>21/06/2017</a:t>
            </a:r>
            <a:endParaRPr lang="mr-IN"/>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1405798" y="15254"/>
            <a:ext cx="7738202" cy="1313484"/>
          </a:xfrm>
        </p:spPr>
        <p:txBody>
          <a:bodyPr>
            <a:normAutofit/>
          </a:bodyPr>
          <a:lstStyle/>
          <a:p>
            <a:r>
              <a:rPr lang="en-US" sz="3000" smtClean="0">
                <a:solidFill>
                  <a:srgbClr val="7E070A"/>
                </a:solidFill>
                <a:effectLst/>
                <a:latin typeface="Arial" charset="0"/>
                <a:ea typeface="ＭＳ Ｐゴシック" charset="-128"/>
                <a:cs typeface="ＭＳ Ｐゴシック" charset="-128"/>
              </a:rPr>
              <a:t>ANTARES Multi-messenger program</a:t>
            </a:r>
            <a:br>
              <a:rPr lang="en-US" sz="3000" smtClean="0">
                <a:solidFill>
                  <a:srgbClr val="7E070A"/>
                </a:solidFill>
                <a:effectLst/>
                <a:latin typeface="Arial" charset="0"/>
                <a:ea typeface="ＭＳ Ｐゴシック" charset="-128"/>
                <a:cs typeface="ＭＳ Ｐゴシック" charset="-128"/>
              </a:rPr>
            </a:br>
            <a:r>
              <a:rPr lang="en-US" smtClean="0">
                <a:solidFill>
                  <a:srgbClr val="0000FF"/>
                </a:solidFill>
                <a:effectLst/>
                <a:latin typeface="Symbol" charset="2"/>
                <a:ea typeface="Symbol" charset="2"/>
                <a:cs typeface="Symbol" charset="2"/>
              </a:rPr>
              <a:t>n</a:t>
            </a:r>
            <a:r>
              <a:rPr lang="en-US" smtClean="0">
                <a:solidFill>
                  <a:srgbClr val="0000FF"/>
                </a:solidFill>
                <a:effectLst/>
                <a:latin typeface="Arial" charset="0"/>
                <a:ea typeface="ＭＳ Ｐゴシック" charset="-128"/>
                <a:cs typeface="ＭＳ Ｐゴシック" charset="-128"/>
              </a:rPr>
              <a:t> follow-up of GW sources - 1</a:t>
            </a:r>
            <a:r>
              <a:rPr lang="en-US" smtClean="0">
                <a:solidFill>
                  <a:srgbClr val="0000FF"/>
                </a:solidFill>
              </a:rPr>
              <a:t> </a:t>
            </a:r>
            <a:endParaRPr lang="it-IT">
              <a:solidFill>
                <a:srgbClr val="0000FF"/>
              </a:solidFill>
            </a:endParaRPr>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30</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sp>
        <p:nvSpPr>
          <p:cNvPr id="2" name="CasellaDiTesto 1"/>
          <p:cNvSpPr txBox="1"/>
          <p:nvPr/>
        </p:nvSpPr>
        <p:spPr>
          <a:xfrm>
            <a:off x="1241944" y="1233202"/>
            <a:ext cx="7956644" cy="1938992"/>
          </a:xfrm>
          <a:prstGeom prst="rect">
            <a:avLst/>
          </a:prstGeom>
          <a:noFill/>
        </p:spPr>
        <p:txBody>
          <a:bodyPr wrap="square" rtlCol="0">
            <a:spAutoFit/>
          </a:bodyPr>
          <a:lstStyle/>
          <a:p>
            <a:pPr marL="114300"/>
            <a:r>
              <a:rPr lang="en-US" sz="2000" smtClean="0">
                <a:solidFill>
                  <a:srgbClr val="C00000"/>
                </a:solidFill>
              </a:rPr>
              <a:t>    3 </a:t>
            </a:r>
            <a:r>
              <a:rPr lang="en-US" sz="2000">
                <a:solidFill>
                  <a:srgbClr val="C00000"/>
                </a:solidFill>
              </a:rPr>
              <a:t>alerts sent by LIGO during the run 01 (2015/09 </a:t>
            </a:r>
            <a:r>
              <a:rPr lang="en-US" sz="2000">
                <a:solidFill>
                  <a:srgbClr val="C00000"/>
                </a:solidFill>
                <a:sym typeface="Wingdings" panose="05000000000000000000" pitchFamily="2" charset="2"/>
              </a:rPr>
              <a:t> </a:t>
            </a:r>
            <a:r>
              <a:rPr lang="en-US" sz="2000">
                <a:solidFill>
                  <a:srgbClr val="C00000"/>
                </a:solidFill>
              </a:rPr>
              <a:t>2016/01</a:t>
            </a:r>
            <a:r>
              <a:rPr lang="en-US" sz="2000" smtClean="0">
                <a:solidFill>
                  <a:srgbClr val="C00000"/>
                </a:solidFill>
              </a:rPr>
              <a:t>):</a:t>
            </a:r>
          </a:p>
          <a:p>
            <a:pPr marL="114300"/>
            <a:endParaRPr lang="en-US" sz="2000" smtClean="0">
              <a:solidFill>
                <a:srgbClr val="C00000"/>
              </a:solidFill>
            </a:endParaRPr>
          </a:p>
          <a:p>
            <a:pPr marL="457200" indent="-342900">
              <a:buFont typeface="Courier New" charset="0"/>
              <a:buChar char="o"/>
            </a:pPr>
            <a:r>
              <a:rPr lang="en-US" sz="2000" b="0" smtClean="0">
                <a:solidFill>
                  <a:srgbClr val="0000FF"/>
                </a:solidFill>
              </a:rPr>
              <a:t>GW150914</a:t>
            </a:r>
            <a:r>
              <a:rPr lang="en-US" sz="2000" b="0">
                <a:solidFill>
                  <a:srgbClr val="0000FF"/>
                </a:solidFill>
              </a:rPr>
              <a:t>: merging of 2 BHs (M= 36/29 </a:t>
            </a:r>
            <a:r>
              <a:rPr lang="en-US" sz="2000" b="0" err="1">
                <a:solidFill>
                  <a:srgbClr val="0000FF"/>
                </a:solidFill>
              </a:rPr>
              <a:t>M</a:t>
            </a:r>
            <a:r>
              <a:rPr lang="en-US" sz="2000" b="0" baseline="-25000" err="1">
                <a:solidFill>
                  <a:srgbClr val="0000FF"/>
                </a:solidFill>
              </a:rPr>
              <a:t>s</a:t>
            </a:r>
            <a:r>
              <a:rPr lang="en-US" sz="2000" b="0">
                <a:solidFill>
                  <a:srgbClr val="0000FF"/>
                </a:solidFill>
              </a:rPr>
              <a:t> </a:t>
            </a:r>
            <a:r>
              <a:rPr lang="en-US" sz="2000" b="0" smtClean="0">
                <a:solidFill>
                  <a:srgbClr val="0000FF"/>
                </a:solidFill>
              </a:rPr>
              <a:t>-   </a:t>
            </a:r>
            <a:r>
              <a:rPr lang="en-US" sz="2000" b="0">
                <a:solidFill>
                  <a:srgbClr val="0000FF"/>
                </a:solidFill>
              </a:rPr>
              <a:t>410 </a:t>
            </a:r>
            <a:r>
              <a:rPr lang="en-US" sz="2000" b="0" err="1">
                <a:solidFill>
                  <a:srgbClr val="0000FF"/>
                </a:solidFill>
              </a:rPr>
              <a:t>Mpc</a:t>
            </a:r>
            <a:r>
              <a:rPr lang="en-US" sz="2000" b="0">
                <a:solidFill>
                  <a:srgbClr val="0000FF"/>
                </a:solidFill>
              </a:rPr>
              <a:t> </a:t>
            </a:r>
            <a:r>
              <a:rPr lang="en-US" sz="2000" b="0" smtClean="0">
                <a:solidFill>
                  <a:srgbClr val="0000FF"/>
                </a:solidFill>
              </a:rPr>
              <a:t>-  </a:t>
            </a:r>
            <a:r>
              <a:rPr lang="en-US" sz="2000" b="0">
                <a:solidFill>
                  <a:srgbClr val="0000FF"/>
                </a:solidFill>
              </a:rPr>
              <a:t>5.1</a:t>
            </a:r>
            <a:r>
              <a:rPr lang="en-US" sz="2000" b="0">
                <a:solidFill>
                  <a:srgbClr val="0000FF"/>
                </a:solidFill>
                <a:sym typeface="Symbol" panose="05050102010706020507" pitchFamily="18" charset="2"/>
              </a:rPr>
              <a:t></a:t>
            </a:r>
            <a:r>
              <a:rPr lang="en-US" sz="2000" b="0" smtClean="0">
                <a:solidFill>
                  <a:srgbClr val="0000FF"/>
                </a:solidFill>
              </a:rPr>
              <a:t>)</a:t>
            </a:r>
          </a:p>
          <a:p>
            <a:pPr marL="457200" indent="-342900">
              <a:buFont typeface="Courier New" charset="0"/>
              <a:buChar char="o"/>
            </a:pPr>
            <a:r>
              <a:rPr lang="en-US" sz="2000" b="0" smtClean="0">
                <a:solidFill>
                  <a:srgbClr val="0000FF"/>
                </a:solidFill>
              </a:rPr>
              <a:t>LVT151012</a:t>
            </a:r>
            <a:r>
              <a:rPr lang="en-US" sz="2000" b="0">
                <a:solidFill>
                  <a:srgbClr val="0000FF"/>
                </a:solidFill>
              </a:rPr>
              <a:t>: merging of 2 BHs (M= 23/13 </a:t>
            </a:r>
            <a:r>
              <a:rPr lang="en-US" sz="2000" b="0" err="1">
                <a:solidFill>
                  <a:srgbClr val="0000FF"/>
                </a:solidFill>
              </a:rPr>
              <a:t>M</a:t>
            </a:r>
            <a:r>
              <a:rPr lang="en-US" sz="2000" b="0" baseline="-25000" err="1">
                <a:solidFill>
                  <a:srgbClr val="0000FF"/>
                </a:solidFill>
              </a:rPr>
              <a:t>s</a:t>
            </a:r>
            <a:r>
              <a:rPr lang="en-US" sz="2000" b="0">
                <a:solidFill>
                  <a:srgbClr val="0000FF"/>
                </a:solidFill>
              </a:rPr>
              <a:t> - 1000 </a:t>
            </a:r>
            <a:r>
              <a:rPr lang="en-US" sz="2000" b="0" err="1">
                <a:solidFill>
                  <a:srgbClr val="0000FF"/>
                </a:solidFill>
              </a:rPr>
              <a:t>Mpc</a:t>
            </a:r>
            <a:r>
              <a:rPr lang="en-US" sz="2000" b="0">
                <a:solidFill>
                  <a:srgbClr val="0000FF"/>
                </a:solidFill>
              </a:rPr>
              <a:t> - </a:t>
            </a:r>
            <a:r>
              <a:rPr lang="en-US" sz="2000" b="0" smtClean="0">
                <a:solidFill>
                  <a:srgbClr val="0000FF"/>
                </a:solidFill>
              </a:rPr>
              <a:t> 1.7 </a:t>
            </a:r>
            <a:r>
              <a:rPr lang="en-US" sz="2000" b="0">
                <a:solidFill>
                  <a:srgbClr val="0000FF"/>
                </a:solidFill>
                <a:sym typeface="Symbol" panose="05050102010706020507" pitchFamily="18" charset="2"/>
              </a:rPr>
              <a:t></a:t>
            </a:r>
            <a:r>
              <a:rPr lang="en-US" sz="2000" b="0" smtClean="0">
                <a:solidFill>
                  <a:srgbClr val="0000FF"/>
                </a:solidFill>
              </a:rPr>
              <a:t>)</a:t>
            </a:r>
          </a:p>
          <a:p>
            <a:pPr marL="457200" indent="-342900">
              <a:buFont typeface="Courier New" charset="0"/>
              <a:buChar char="o"/>
            </a:pPr>
            <a:r>
              <a:rPr lang="en-US" sz="2000" b="0" smtClean="0">
                <a:solidFill>
                  <a:srgbClr val="0000FF"/>
                </a:solidFill>
              </a:rPr>
              <a:t>GW151226</a:t>
            </a:r>
            <a:r>
              <a:rPr lang="en-US" sz="2000" b="0">
                <a:solidFill>
                  <a:srgbClr val="0000FF"/>
                </a:solidFill>
              </a:rPr>
              <a:t>: merging of 2 BHs (M= 14/7 </a:t>
            </a:r>
            <a:r>
              <a:rPr lang="en-US" sz="2000" b="0" err="1">
                <a:solidFill>
                  <a:srgbClr val="0000FF"/>
                </a:solidFill>
              </a:rPr>
              <a:t>M</a:t>
            </a:r>
            <a:r>
              <a:rPr lang="en-US" sz="2000" b="0" baseline="-25000" err="1">
                <a:solidFill>
                  <a:srgbClr val="0000FF"/>
                </a:solidFill>
              </a:rPr>
              <a:t>s</a:t>
            </a:r>
            <a:r>
              <a:rPr lang="en-US" sz="2000" b="0">
                <a:solidFill>
                  <a:srgbClr val="0000FF"/>
                </a:solidFill>
              </a:rPr>
              <a:t> </a:t>
            </a:r>
            <a:r>
              <a:rPr lang="en-US" sz="2000" b="0" smtClean="0">
                <a:solidFill>
                  <a:srgbClr val="0000FF"/>
                </a:solidFill>
              </a:rPr>
              <a:t>  -   440 </a:t>
            </a:r>
            <a:r>
              <a:rPr lang="en-US" sz="2000" b="0" err="1">
                <a:solidFill>
                  <a:srgbClr val="0000FF"/>
                </a:solidFill>
              </a:rPr>
              <a:t>Mpc</a:t>
            </a:r>
            <a:r>
              <a:rPr lang="en-US" sz="2000" b="0">
                <a:solidFill>
                  <a:srgbClr val="0000FF"/>
                </a:solidFill>
              </a:rPr>
              <a:t> - </a:t>
            </a:r>
            <a:r>
              <a:rPr lang="en-US" sz="2000" b="0" smtClean="0">
                <a:solidFill>
                  <a:srgbClr val="0000FF"/>
                </a:solidFill>
              </a:rPr>
              <a:t>  &gt;</a:t>
            </a:r>
            <a:r>
              <a:rPr lang="en-US" sz="2000" b="0">
                <a:solidFill>
                  <a:srgbClr val="0000FF"/>
                </a:solidFill>
              </a:rPr>
              <a:t>5 </a:t>
            </a:r>
            <a:r>
              <a:rPr lang="en-US" sz="2000" b="0">
                <a:solidFill>
                  <a:srgbClr val="0000FF"/>
                </a:solidFill>
                <a:sym typeface="Symbol" panose="05050102010706020507" pitchFamily="18" charset="2"/>
              </a:rPr>
              <a:t></a:t>
            </a:r>
            <a:r>
              <a:rPr lang="en-US" sz="2000" b="0">
                <a:solidFill>
                  <a:srgbClr val="0000FF"/>
                </a:solidFill>
              </a:rPr>
              <a:t>)</a:t>
            </a:r>
            <a:endParaRPr lang="en-US" b="0">
              <a:solidFill>
                <a:srgbClr val="0000FF"/>
              </a:solidFill>
            </a:endParaRPr>
          </a:p>
          <a:p>
            <a:pPr marL="342900" indent="-342900">
              <a:buFont typeface="Courier New" charset="0"/>
              <a:buChar char="o"/>
            </a:pPr>
            <a:endParaRPr lang="en-GB" sz="2000">
              <a:solidFill>
                <a:srgbClr val="0000FF"/>
              </a:solidFill>
            </a:endParaRPr>
          </a:p>
        </p:txBody>
      </p:sp>
      <p:pic>
        <p:nvPicPr>
          <p:cNvPr id="7" name="Immagine 6"/>
          <p:cNvPicPr>
            <a:picLocks noChangeAspect="1"/>
          </p:cNvPicPr>
          <p:nvPr/>
        </p:nvPicPr>
        <p:blipFill>
          <a:blip r:embed="rId2"/>
          <a:stretch>
            <a:fillRect/>
          </a:stretch>
        </p:blipFill>
        <p:spPr>
          <a:xfrm>
            <a:off x="653636" y="3541443"/>
            <a:ext cx="7926747" cy="3050972"/>
          </a:xfrm>
          <a:prstGeom prst="rect">
            <a:avLst/>
          </a:prstGeom>
        </p:spPr>
      </p:pic>
      <p:sp>
        <p:nvSpPr>
          <p:cNvPr id="9" name="CasellaDiTesto 8"/>
          <p:cNvSpPr txBox="1"/>
          <p:nvPr/>
        </p:nvSpPr>
        <p:spPr>
          <a:xfrm>
            <a:off x="5162936" y="3531509"/>
            <a:ext cx="3498464" cy="469244"/>
          </a:xfrm>
          <a:prstGeom prst="rect">
            <a:avLst/>
          </a:prstGeom>
        </p:spPr>
        <p:txBody>
          <a:bodyPr vert="horz" wrap="none" lIns="91440" tIns="45720" rIns="91440" bIns="45720" rtlCol="0">
            <a:normAutofit fontScale="92500" lnSpcReduction="10000"/>
          </a:bodyPr>
          <a:lstStyle/>
          <a:p>
            <a:pPr>
              <a:spcBef>
                <a:spcPts val="600"/>
              </a:spcBef>
            </a:pPr>
            <a:r>
              <a:rPr lang="it-IT" sz="2800" b="1" smtClean="0">
                <a:solidFill>
                  <a:srgbClr val="4785D1"/>
                </a:solidFill>
              </a:rPr>
              <a:t>ANTARES </a:t>
            </a:r>
            <a:r>
              <a:rPr lang="it-IT" sz="2800" b="1" err="1" smtClean="0">
                <a:solidFill>
                  <a:srgbClr val="4785D1"/>
                </a:solidFill>
              </a:rPr>
              <a:t>visibility</a:t>
            </a:r>
            <a:endParaRPr lang="it-IT" sz="2800" b="1">
              <a:solidFill>
                <a:srgbClr val="4785D1"/>
              </a:solidFill>
            </a:endParaRPr>
          </a:p>
        </p:txBody>
      </p:sp>
      <p:pic>
        <p:nvPicPr>
          <p:cNvPr id="10" name="Picture 15" descr="HiResHanford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 y="1807626"/>
            <a:ext cx="1386818" cy="970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descr="LLOa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 y="20019"/>
            <a:ext cx="1398587" cy="1019175"/>
          </a:xfrm>
          <a:prstGeom prst="rect">
            <a:avLst/>
          </a:prstGeom>
          <a:noFill/>
          <a:ln w="3175">
            <a:solidFill>
              <a:srgbClr val="3333CC"/>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2" descr="Luftb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 y="1049128"/>
            <a:ext cx="1411475" cy="738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2" descr="aeri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81" y="2777689"/>
            <a:ext cx="1386817" cy="854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527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13368" y="0"/>
            <a:ext cx="9061029" cy="641349"/>
          </a:xfrm>
        </p:spPr>
        <p:txBody>
          <a:bodyPr>
            <a:normAutofit/>
          </a:bodyPr>
          <a:lstStyle/>
          <a:p>
            <a:pPr algn="l"/>
            <a:r>
              <a:rPr kumimoji="0" lang="en-GB" sz="2800" b="0" kern="1200" smtClean="0">
                <a:ln w="6350">
                  <a:solidFill>
                    <a:schemeClr val="accent1">
                      <a:shade val="43000"/>
                    </a:schemeClr>
                  </a:solidFill>
                </a:ln>
                <a:solidFill>
                  <a:schemeClr val="accent1">
                    <a:tint val="83000"/>
                    <a:satMod val="150000"/>
                  </a:schemeClr>
                </a:solidFill>
                <a:effectLst/>
              </a:rPr>
              <a:t>A joint  ANTARES/</a:t>
            </a:r>
            <a:r>
              <a:rPr kumimoji="0" lang="en-GB" sz="2800" b="0" kern="1200" err="1" smtClean="0">
                <a:ln w="6350">
                  <a:solidFill>
                    <a:schemeClr val="accent1">
                      <a:shade val="43000"/>
                    </a:schemeClr>
                  </a:solidFill>
                </a:ln>
                <a:solidFill>
                  <a:schemeClr val="accent1">
                    <a:tint val="83000"/>
                    <a:satMod val="150000"/>
                  </a:schemeClr>
                </a:solidFill>
                <a:effectLst/>
              </a:rPr>
              <a:t>IceCube</a:t>
            </a:r>
            <a:r>
              <a:rPr kumimoji="0" lang="en-GB" sz="2800" b="0" kern="1200" smtClean="0">
                <a:ln w="6350">
                  <a:solidFill>
                    <a:schemeClr val="accent1">
                      <a:shade val="43000"/>
                    </a:schemeClr>
                  </a:solidFill>
                </a:ln>
                <a:solidFill>
                  <a:schemeClr val="accent1">
                    <a:tint val="83000"/>
                    <a:satMod val="150000"/>
                  </a:schemeClr>
                </a:solidFill>
                <a:effectLst/>
              </a:rPr>
              <a:t>/</a:t>
            </a:r>
            <a:r>
              <a:rPr kumimoji="0" lang="en-GB" sz="2800" b="0" kern="1200" err="1" smtClean="0">
                <a:ln w="6350">
                  <a:solidFill>
                    <a:schemeClr val="accent1">
                      <a:shade val="43000"/>
                    </a:schemeClr>
                  </a:solidFill>
                </a:ln>
                <a:solidFill>
                  <a:schemeClr val="accent1">
                    <a:tint val="83000"/>
                    <a:satMod val="150000"/>
                  </a:schemeClr>
                </a:solidFill>
                <a:effectLst/>
              </a:rPr>
              <a:t>LigoSC</a:t>
            </a:r>
            <a:r>
              <a:rPr kumimoji="0" lang="en-GB" sz="2800" b="0" kern="1200" smtClean="0">
                <a:ln w="6350">
                  <a:solidFill>
                    <a:schemeClr val="accent1">
                      <a:shade val="43000"/>
                    </a:schemeClr>
                  </a:solidFill>
                </a:ln>
                <a:solidFill>
                  <a:schemeClr val="accent1">
                    <a:tint val="83000"/>
                    <a:satMod val="150000"/>
                  </a:schemeClr>
                </a:solidFill>
                <a:effectLst/>
              </a:rPr>
              <a:t>/Virgo analysis  </a:t>
            </a:r>
            <a:endParaRPr lang="en-GB">
              <a:solidFill>
                <a:srgbClr val="0000FF"/>
              </a:solidFill>
            </a:endParaRPr>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31</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pic>
        <p:nvPicPr>
          <p:cNvPr id="10" name="Immagine 9"/>
          <p:cNvPicPr>
            <a:picLocks noChangeAspect="1"/>
          </p:cNvPicPr>
          <p:nvPr/>
        </p:nvPicPr>
        <p:blipFill rotWithShape="1">
          <a:blip r:embed="rId2"/>
          <a:srcRect t="51560"/>
          <a:stretch/>
        </p:blipFill>
        <p:spPr>
          <a:xfrm>
            <a:off x="4353371" y="1127846"/>
            <a:ext cx="4347555" cy="2772000"/>
          </a:xfrm>
          <a:prstGeom prst="rect">
            <a:avLst/>
          </a:prstGeom>
        </p:spPr>
      </p:pic>
      <p:pic>
        <p:nvPicPr>
          <p:cNvPr id="11" name="Immagine 10"/>
          <p:cNvPicPr>
            <a:picLocks noChangeAspect="1"/>
          </p:cNvPicPr>
          <p:nvPr/>
        </p:nvPicPr>
        <p:blipFill rotWithShape="1">
          <a:blip r:embed="rId2"/>
          <a:srcRect t="1315" b="48056"/>
          <a:stretch/>
        </p:blipFill>
        <p:spPr>
          <a:xfrm>
            <a:off x="403293" y="1127846"/>
            <a:ext cx="4159565" cy="2772000"/>
          </a:xfrm>
          <a:prstGeom prst="rect">
            <a:avLst/>
          </a:prstGeom>
        </p:spPr>
      </p:pic>
      <p:sp>
        <p:nvSpPr>
          <p:cNvPr id="12" name="CasellaDiTesto 11"/>
          <p:cNvSpPr txBox="1"/>
          <p:nvPr/>
        </p:nvSpPr>
        <p:spPr>
          <a:xfrm>
            <a:off x="498527" y="610437"/>
            <a:ext cx="8557151" cy="523220"/>
          </a:xfrm>
          <a:prstGeom prst="rect">
            <a:avLst/>
          </a:prstGeom>
          <a:noFill/>
        </p:spPr>
        <p:txBody>
          <a:bodyPr wrap="none" rtlCol="0">
            <a:spAutoFit/>
          </a:bodyPr>
          <a:lstStyle/>
          <a:p>
            <a:r>
              <a:rPr lang="en-GB" sz="2800" b="0" smtClean="0">
                <a:ln w="6350">
                  <a:solidFill>
                    <a:schemeClr val="accent1">
                      <a:shade val="43000"/>
                    </a:schemeClr>
                  </a:solidFill>
                </a:ln>
                <a:solidFill>
                  <a:schemeClr val="accent1">
                    <a:tint val="83000"/>
                    <a:satMod val="150000"/>
                  </a:schemeClr>
                </a:solidFill>
                <a:latin typeface="+mj-lt"/>
                <a:ea typeface="+mj-ea"/>
                <a:cs typeface="+mj-cs"/>
              </a:rPr>
              <a:t>performed as “Neutrino follow-up” of GW150914</a:t>
            </a:r>
            <a:endParaRPr lang="en-GB" sz="2800" b="0">
              <a:ln w="6350">
                <a:solidFill>
                  <a:schemeClr val="accent1">
                    <a:shade val="43000"/>
                  </a:schemeClr>
                </a:solidFill>
              </a:ln>
              <a:solidFill>
                <a:schemeClr val="accent1">
                  <a:tint val="83000"/>
                  <a:satMod val="150000"/>
                </a:schemeClr>
              </a:solidFill>
              <a:latin typeface="+mj-lt"/>
              <a:ea typeface="+mj-ea"/>
              <a:cs typeface="+mj-cs"/>
            </a:endParaRPr>
          </a:p>
        </p:txBody>
      </p:sp>
      <p:sp>
        <p:nvSpPr>
          <p:cNvPr id="13" name="CasellaDiTesto 12"/>
          <p:cNvSpPr txBox="1"/>
          <p:nvPr/>
        </p:nvSpPr>
        <p:spPr>
          <a:xfrm>
            <a:off x="2688280" y="3899846"/>
            <a:ext cx="3386440" cy="369332"/>
          </a:xfrm>
          <a:prstGeom prst="rect">
            <a:avLst/>
          </a:prstGeom>
          <a:solidFill>
            <a:srgbClr val="FFFF00"/>
          </a:solidFill>
        </p:spPr>
        <p:txBody>
          <a:bodyPr wrap="none" rtlCol="0">
            <a:spAutoFit/>
          </a:bodyPr>
          <a:lstStyle/>
          <a:p>
            <a:r>
              <a:rPr lang="en-US" sz="1800" err="1">
                <a:solidFill>
                  <a:srgbClr val="0000FF"/>
                </a:solidFill>
              </a:rPr>
              <a:t>Phys.Rev</a:t>
            </a:r>
            <a:r>
              <a:rPr lang="en-US" sz="1800">
                <a:solidFill>
                  <a:srgbClr val="0000FF"/>
                </a:solidFill>
              </a:rPr>
              <a:t>. D93 (2016), </a:t>
            </a:r>
            <a:r>
              <a:rPr lang="en-US" sz="1800" smtClean="0">
                <a:solidFill>
                  <a:srgbClr val="0000FF"/>
                </a:solidFill>
              </a:rPr>
              <a:t>122010</a:t>
            </a:r>
            <a:endParaRPr lang="en-GB" sz="1800">
              <a:solidFill>
                <a:srgbClr val="0000FF"/>
              </a:solidFill>
            </a:endParaRPr>
          </a:p>
        </p:txBody>
      </p:sp>
      <p:sp>
        <p:nvSpPr>
          <p:cNvPr id="14" name="Segnaposto contenuto 9"/>
          <p:cNvSpPr>
            <a:spLocks noGrp="1"/>
          </p:cNvSpPr>
          <p:nvPr>
            <p:ph idx="1"/>
          </p:nvPr>
        </p:nvSpPr>
        <p:spPr>
          <a:xfrm>
            <a:off x="457199" y="4376261"/>
            <a:ext cx="8590462" cy="2100652"/>
          </a:xfrm>
        </p:spPr>
        <p:txBody>
          <a:bodyPr>
            <a:normAutofit fontScale="92500" lnSpcReduction="10000"/>
          </a:bodyPr>
          <a:lstStyle/>
          <a:p>
            <a:pPr>
              <a:spcBef>
                <a:spcPts val="600"/>
              </a:spcBef>
            </a:pPr>
            <a:r>
              <a:rPr lang="en-US" sz="2000" smtClean="0"/>
              <a:t>No ANTARES events in ±500 s from the GW time (0.015 expected)</a:t>
            </a:r>
          </a:p>
          <a:p>
            <a:pPr>
              <a:spcBef>
                <a:spcPts val="600"/>
              </a:spcBef>
            </a:pPr>
            <a:r>
              <a:rPr lang="en-US" sz="2000" smtClean="0"/>
              <a:t>Limits from ANTARES dominates for </a:t>
            </a:r>
            <a:r>
              <a:rPr lang="en-US" sz="2000" err="1" smtClean="0"/>
              <a:t>E</a:t>
            </a:r>
            <a:r>
              <a:rPr lang="en-US" sz="2000" err="1" smtClean="0">
                <a:latin typeface="Symbol" panose="05050102010706020507" pitchFamily="18" charset="2"/>
              </a:rPr>
              <a:t>n</a:t>
            </a:r>
            <a:r>
              <a:rPr lang="en-US" sz="2000" smtClean="0"/>
              <a:t> &lt; 100 </a:t>
            </a:r>
            <a:r>
              <a:rPr lang="en-US" sz="2000" err="1" smtClean="0"/>
              <a:t>TeV</a:t>
            </a:r>
            <a:endParaRPr lang="en-US" sz="2000"/>
          </a:p>
          <a:p>
            <a:pPr>
              <a:spcBef>
                <a:spcPts val="600"/>
              </a:spcBef>
            </a:pPr>
            <a:r>
              <a:rPr lang="en-US" sz="2000" smtClean="0"/>
              <a:t>U.L. from IC dominated above 100 </a:t>
            </a:r>
            <a:r>
              <a:rPr lang="en-US" sz="2000" err="1" smtClean="0"/>
              <a:t>TeV</a:t>
            </a:r>
            <a:endParaRPr lang="en-US" sz="2000" smtClean="0"/>
          </a:p>
          <a:p>
            <a:pPr>
              <a:spcBef>
                <a:spcPts val="600"/>
              </a:spcBef>
            </a:pPr>
            <a:r>
              <a:rPr lang="en-US" sz="2000" smtClean="0"/>
              <a:t>Size of GW150914 : 590 deg</a:t>
            </a:r>
            <a:r>
              <a:rPr lang="en-US" sz="2000" baseline="30000" smtClean="0"/>
              <a:t>2</a:t>
            </a:r>
            <a:r>
              <a:rPr lang="en-US" sz="2000" smtClean="0"/>
              <a:t> ANTARES resolution: &lt;0.5 deg</a:t>
            </a:r>
            <a:r>
              <a:rPr lang="en-US" sz="2000" baseline="30000" smtClean="0"/>
              <a:t>2</a:t>
            </a:r>
          </a:p>
          <a:p>
            <a:pPr>
              <a:spcBef>
                <a:spcPts val="600"/>
              </a:spcBef>
            </a:pPr>
            <a:r>
              <a:rPr lang="en-US" sz="2000" smtClean="0"/>
              <a:t>Limits on total energy radiated in neutrinos:  &lt;10% GW</a:t>
            </a:r>
          </a:p>
          <a:p>
            <a:pPr>
              <a:spcBef>
                <a:spcPts val="600"/>
              </a:spcBef>
            </a:pPr>
            <a:r>
              <a:rPr lang="en-US" sz="2000" smtClean="0"/>
              <a:t>Future: Receive / send alerts in real time</a:t>
            </a:r>
          </a:p>
          <a:p>
            <a:pPr>
              <a:spcBef>
                <a:spcPts val="600"/>
              </a:spcBef>
            </a:pPr>
            <a:endParaRPr lang="en-US" sz="2000"/>
          </a:p>
        </p:txBody>
      </p:sp>
    </p:spTree>
    <p:extLst>
      <p:ext uri="{BB962C8B-B14F-4D97-AF65-F5344CB8AC3E}">
        <p14:creationId xmlns:p14="http://schemas.microsoft.com/office/powerpoint/2010/main" val="1198985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13368" y="43829"/>
            <a:ext cx="9147968" cy="979753"/>
          </a:xfrm>
        </p:spPr>
        <p:txBody>
          <a:bodyPr>
            <a:noAutofit/>
          </a:bodyPr>
          <a:lstStyle/>
          <a:p>
            <a:r>
              <a:rPr lang="en-US" sz="3200" smtClean="0">
                <a:solidFill>
                  <a:srgbClr val="7E070A"/>
                </a:solidFill>
                <a:effectLst/>
                <a:latin typeface="Arial" charset="0"/>
                <a:ea typeface="ＭＳ Ｐゴシック" charset="-128"/>
                <a:cs typeface="ＭＳ Ｐゴシック" charset="-128"/>
              </a:rPr>
              <a:t>ANTARES Multi-messenger program</a:t>
            </a:r>
            <a:r>
              <a:rPr lang="en-US" smtClean="0">
                <a:solidFill>
                  <a:srgbClr val="7E070A"/>
                </a:solidFill>
                <a:effectLst/>
                <a:latin typeface="Arial" charset="0"/>
                <a:ea typeface="ＭＳ Ｐゴシック" charset="-128"/>
                <a:cs typeface="ＭＳ Ｐゴシック" charset="-128"/>
              </a:rPr>
              <a:t/>
            </a:r>
            <a:br>
              <a:rPr lang="en-US" smtClean="0">
                <a:solidFill>
                  <a:srgbClr val="7E070A"/>
                </a:solidFill>
                <a:effectLst/>
                <a:latin typeface="Arial" charset="0"/>
                <a:ea typeface="ＭＳ Ｐゴシック" charset="-128"/>
                <a:cs typeface="ＭＳ Ｐゴシック" charset="-128"/>
              </a:rPr>
            </a:br>
            <a:r>
              <a:rPr lang="en-US" sz="2000" smtClean="0">
                <a:solidFill>
                  <a:srgbClr val="0000FF"/>
                </a:solidFill>
                <a:effectLst/>
                <a:latin typeface="Symbol" charset="2"/>
                <a:ea typeface="Symbol" charset="2"/>
                <a:cs typeface="Symbol" charset="2"/>
              </a:rPr>
              <a:t>n</a:t>
            </a:r>
            <a:r>
              <a:rPr lang="en-US" sz="2000" smtClean="0">
                <a:solidFill>
                  <a:srgbClr val="0000FF"/>
                </a:solidFill>
                <a:effectLst/>
                <a:latin typeface="Arial" charset="0"/>
                <a:ea typeface="ＭＳ Ｐゴシック" charset="-128"/>
                <a:cs typeface="ＭＳ Ｐゴシック" charset="-128"/>
              </a:rPr>
              <a:t> associated with GeV and </a:t>
            </a:r>
            <a:r>
              <a:rPr lang="en-US" sz="2000" err="1" smtClean="0">
                <a:solidFill>
                  <a:srgbClr val="0000FF"/>
                </a:solidFill>
                <a:effectLst/>
                <a:latin typeface="Arial" charset="0"/>
                <a:ea typeface="ＭＳ Ｐゴシック" charset="-128"/>
                <a:cs typeface="ＭＳ Ｐゴシック" charset="-128"/>
              </a:rPr>
              <a:t>TeV</a:t>
            </a:r>
            <a:r>
              <a:rPr lang="en-US" sz="2000" smtClean="0">
                <a:solidFill>
                  <a:srgbClr val="0000FF"/>
                </a:solidFill>
                <a:effectLst/>
                <a:latin typeface="Arial" charset="0"/>
                <a:ea typeface="ＭＳ Ｐゴシック" charset="-128"/>
                <a:cs typeface="ＭＳ Ｐゴシック" charset="-128"/>
              </a:rPr>
              <a:t> </a:t>
            </a:r>
            <a:r>
              <a:rPr lang="en-US" sz="2000" smtClean="0">
                <a:solidFill>
                  <a:srgbClr val="0000FF"/>
                </a:solidFill>
                <a:effectLst/>
                <a:latin typeface="Symbol" charset="2"/>
                <a:ea typeface="Symbol" charset="2"/>
                <a:cs typeface="Symbol" charset="2"/>
              </a:rPr>
              <a:t>g</a:t>
            </a:r>
            <a:r>
              <a:rPr lang="en-US" sz="2000" smtClean="0">
                <a:solidFill>
                  <a:srgbClr val="0000FF"/>
                </a:solidFill>
                <a:effectLst/>
                <a:latin typeface="Arial" charset="0"/>
                <a:ea typeface="ＭＳ Ｐゴシック" charset="-128"/>
                <a:cs typeface="ＭＳ Ｐゴシック" charset="-128"/>
              </a:rPr>
              <a:t>-ray flaring blazars and X-ray binaries</a:t>
            </a:r>
            <a:r>
              <a:rPr lang="en-US" smtClean="0">
                <a:solidFill>
                  <a:srgbClr val="0000FF"/>
                </a:solidFill>
              </a:rPr>
              <a:t> </a:t>
            </a:r>
            <a:endParaRPr lang="it-IT">
              <a:solidFill>
                <a:srgbClr val="0000FF"/>
              </a:solidFill>
            </a:endParaRPr>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32</a:t>
            </a:fld>
            <a:endParaRPr lang="it-IT"/>
          </a:p>
        </p:txBody>
      </p:sp>
      <p:sp>
        <p:nvSpPr>
          <p:cNvPr id="3" name="Segnaposto data 2"/>
          <p:cNvSpPr>
            <a:spLocks noGrp="1"/>
          </p:cNvSpPr>
          <p:nvPr>
            <p:ph type="dt" sz="half" idx="2"/>
          </p:nvPr>
        </p:nvSpPr>
        <p:spPr>
          <a:xfrm>
            <a:off x="-13368" y="6596659"/>
            <a:ext cx="1112400" cy="300831"/>
          </a:xfrm>
        </p:spPr>
        <p:txBody>
          <a:bodyPr/>
          <a:lstStyle/>
          <a:p>
            <a:r>
              <a:rPr lang="it-IT" smtClean="0"/>
              <a:t>21/06/2017</a:t>
            </a:r>
            <a:endParaRPr lang="mr-IN"/>
          </a:p>
        </p:txBody>
      </p:sp>
      <p:sp>
        <p:nvSpPr>
          <p:cNvPr id="7" name="Segnaposto contenuto 2"/>
          <p:cNvSpPr txBox="1">
            <a:spLocks/>
          </p:cNvSpPr>
          <p:nvPr/>
        </p:nvSpPr>
        <p:spPr>
          <a:xfrm>
            <a:off x="68237" y="1040633"/>
            <a:ext cx="9011771" cy="1799005"/>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Bef>
                <a:spcPts val="300"/>
              </a:spcBef>
            </a:pPr>
            <a:r>
              <a:rPr lang="en-GB" sz="1800" b="0" smtClean="0">
                <a:solidFill>
                  <a:srgbClr val="7030A0"/>
                </a:solidFill>
              </a:rPr>
              <a:t>Search for </a:t>
            </a:r>
            <a:r>
              <a:rPr lang="en-GB" sz="1800" b="0" smtClean="0">
                <a:solidFill>
                  <a:srgbClr val="7030A0"/>
                </a:solidFill>
                <a:latin typeface="Symbol" panose="05050102010706020507" pitchFamily="18" charset="2"/>
              </a:rPr>
              <a:t>n</a:t>
            </a:r>
            <a:r>
              <a:rPr lang="en-GB" sz="1800" b="0" smtClean="0">
                <a:solidFill>
                  <a:srgbClr val="7030A0"/>
                </a:solidFill>
              </a:rPr>
              <a:t>’s (2008-2012) correlated with </a:t>
            </a:r>
            <a:r>
              <a:rPr lang="en-GB" sz="1800" b="0" smtClean="0">
                <a:solidFill>
                  <a:srgbClr val="FF0000"/>
                </a:solidFill>
              </a:rPr>
              <a:t>high activity state</a:t>
            </a:r>
          </a:p>
          <a:p>
            <a:pPr>
              <a:spcBef>
                <a:spcPts val="300"/>
              </a:spcBef>
            </a:pPr>
            <a:r>
              <a:rPr lang="en-GB" sz="1800" b="0" smtClean="0">
                <a:solidFill>
                  <a:srgbClr val="7030A0"/>
                </a:solidFill>
              </a:rPr>
              <a:t>Blazars monitored by </a:t>
            </a:r>
            <a:r>
              <a:rPr lang="en-GB" sz="1800" b="0" smtClean="0">
                <a:solidFill>
                  <a:srgbClr val="FF0000"/>
                </a:solidFill>
              </a:rPr>
              <a:t>FERMI-LAT and IACT</a:t>
            </a:r>
            <a:r>
              <a:rPr lang="en-GB" sz="1800" b="0" smtClean="0">
                <a:solidFill>
                  <a:srgbClr val="7030A0"/>
                </a:solidFill>
              </a:rPr>
              <a:t>s (JCAP 1512 (2015), 014)</a:t>
            </a:r>
          </a:p>
          <a:p>
            <a:pPr>
              <a:spcBef>
                <a:spcPts val="300"/>
              </a:spcBef>
            </a:pPr>
            <a:r>
              <a:rPr lang="en-GB" sz="1800" b="0" smtClean="0">
                <a:solidFill>
                  <a:srgbClr val="FF0000"/>
                </a:solidFill>
              </a:rPr>
              <a:t>33 X-ray  binaries during flares</a:t>
            </a:r>
            <a:r>
              <a:rPr lang="en-GB" sz="1800" b="0" smtClean="0">
                <a:solidFill>
                  <a:srgbClr val="7030A0"/>
                </a:solidFill>
              </a:rPr>
              <a:t> observed by </a:t>
            </a:r>
            <a:r>
              <a:rPr lang="en-GB" sz="1800" b="0" smtClean="0">
                <a:solidFill>
                  <a:srgbClr val="FF0000"/>
                </a:solidFill>
              </a:rPr>
              <a:t>Swift-BAT, RXTE-ASM</a:t>
            </a:r>
            <a:r>
              <a:rPr lang="en-GB" sz="1800" b="0" smtClean="0">
                <a:solidFill>
                  <a:srgbClr val="7030A0"/>
                </a:solidFill>
              </a:rPr>
              <a:t> and </a:t>
            </a:r>
            <a:r>
              <a:rPr lang="en-GB" sz="1800" b="0" smtClean="0">
                <a:solidFill>
                  <a:srgbClr val="FF0000"/>
                </a:solidFill>
              </a:rPr>
              <a:t>MAXI</a:t>
            </a:r>
            <a:r>
              <a:rPr lang="en-GB" sz="1800" b="0" smtClean="0">
                <a:solidFill>
                  <a:srgbClr val="7030A0"/>
                </a:solidFill>
              </a:rPr>
              <a:t>. Transition states from telegram alerts</a:t>
            </a:r>
          </a:p>
          <a:p>
            <a:pPr>
              <a:spcBef>
                <a:spcPts val="300"/>
              </a:spcBef>
            </a:pPr>
            <a:r>
              <a:rPr lang="en-GB" sz="1800" b="0" smtClean="0">
                <a:solidFill>
                  <a:srgbClr val="7030A0"/>
                </a:solidFill>
              </a:rPr>
              <a:t>No significant excess (best post-trial 72% for GX 1+4), then</a:t>
            </a:r>
            <a:r>
              <a:rPr lang="en-GB" sz="1800" b="0">
                <a:solidFill>
                  <a:srgbClr val="7030A0"/>
                </a:solidFill>
              </a:rPr>
              <a:t> </a:t>
            </a:r>
            <a:r>
              <a:rPr lang="en-GB" sz="1800" b="0" smtClean="0">
                <a:solidFill>
                  <a:srgbClr val="7030A0"/>
                </a:solidFill>
                <a:sym typeface="Wingdings"/>
              </a:rPr>
              <a:t> </a:t>
            </a:r>
            <a:r>
              <a:rPr lang="en-GB" sz="1800" b="0" smtClean="0">
                <a:solidFill>
                  <a:srgbClr val="7030A0"/>
                </a:solidFill>
              </a:rPr>
              <a:t>Upper limits on </a:t>
            </a:r>
            <a:r>
              <a:rPr lang="en-GB" sz="1800" b="0" smtClean="0">
                <a:solidFill>
                  <a:srgbClr val="7030A0"/>
                </a:solidFill>
                <a:latin typeface="Symbol" panose="05050102010706020507" pitchFamily="18" charset="2"/>
              </a:rPr>
              <a:t>n</a:t>
            </a:r>
            <a:r>
              <a:rPr lang="en-GB" sz="1800" b="0" smtClean="0">
                <a:solidFill>
                  <a:srgbClr val="7030A0"/>
                </a:solidFill>
              </a:rPr>
              <a:t> </a:t>
            </a:r>
            <a:r>
              <a:rPr lang="en-GB" sz="1800" b="0" err="1" smtClean="0">
                <a:solidFill>
                  <a:srgbClr val="7030A0"/>
                </a:solidFill>
              </a:rPr>
              <a:t>fluence</a:t>
            </a:r>
            <a:r>
              <a:rPr lang="en-GB" sz="1800" b="0" smtClean="0">
                <a:solidFill>
                  <a:srgbClr val="7030A0"/>
                </a:solidFill>
              </a:rPr>
              <a:t> and model parameters constrain</a:t>
            </a:r>
          </a:p>
        </p:txBody>
      </p:sp>
      <p:sp>
        <p:nvSpPr>
          <p:cNvPr id="6" name="CasellaDiTesto 5"/>
          <p:cNvSpPr txBox="1"/>
          <p:nvPr/>
        </p:nvSpPr>
        <p:spPr>
          <a:xfrm>
            <a:off x="5650169" y="2663668"/>
            <a:ext cx="2840842" cy="461665"/>
          </a:xfrm>
          <a:prstGeom prst="rect">
            <a:avLst/>
          </a:prstGeom>
          <a:solidFill>
            <a:srgbClr val="FFFF00"/>
          </a:solidFill>
        </p:spPr>
        <p:txBody>
          <a:bodyPr wrap="none" rtlCol="0">
            <a:spAutoFit/>
          </a:bodyPr>
          <a:lstStyle/>
          <a:p>
            <a:r>
              <a:rPr lang="is-IS">
                <a:solidFill>
                  <a:srgbClr val="FF0000"/>
                </a:solidFill>
              </a:rPr>
              <a:t>JCAP04(2017)019 </a:t>
            </a:r>
          </a:p>
        </p:txBody>
      </p:sp>
      <p:pic>
        <p:nvPicPr>
          <p:cNvPr id="9" name="Immagine 8"/>
          <p:cNvPicPr>
            <a:picLocks noChangeAspect="1"/>
          </p:cNvPicPr>
          <p:nvPr/>
        </p:nvPicPr>
        <p:blipFill>
          <a:blip r:embed="rId2"/>
          <a:stretch>
            <a:fillRect/>
          </a:stretch>
        </p:blipFill>
        <p:spPr>
          <a:xfrm>
            <a:off x="68228" y="3129116"/>
            <a:ext cx="4567071" cy="3769827"/>
          </a:xfrm>
          <a:prstGeom prst="rect">
            <a:avLst/>
          </a:prstGeom>
        </p:spPr>
      </p:pic>
      <p:sp>
        <p:nvSpPr>
          <p:cNvPr id="10" name="CasellaDiTesto 9"/>
          <p:cNvSpPr txBox="1"/>
          <p:nvPr/>
        </p:nvSpPr>
        <p:spPr>
          <a:xfrm>
            <a:off x="392704" y="3203459"/>
            <a:ext cx="2443105" cy="276999"/>
          </a:xfrm>
          <a:prstGeom prst="rect">
            <a:avLst/>
          </a:prstGeom>
          <a:noFill/>
        </p:spPr>
        <p:txBody>
          <a:bodyPr wrap="none" rtlCol="0">
            <a:spAutoFit/>
          </a:bodyPr>
          <a:lstStyle/>
          <a:p>
            <a:r>
              <a:rPr lang="mr-IN" sz="1200" err="1">
                <a:solidFill>
                  <a:srgbClr val="7030A0"/>
                </a:solidFill>
              </a:rPr>
              <a:t>Swift</a:t>
            </a:r>
            <a:r>
              <a:rPr lang="mr-IN" sz="1200">
                <a:solidFill>
                  <a:srgbClr val="7030A0"/>
                </a:solidFill>
              </a:rPr>
              <a:t>/BAT (15 </a:t>
            </a:r>
            <a:r>
              <a:rPr lang="mr-IN" sz="1200" err="1">
                <a:solidFill>
                  <a:srgbClr val="7030A0"/>
                </a:solidFill>
              </a:rPr>
              <a:t>keV</a:t>
            </a:r>
            <a:r>
              <a:rPr lang="mr-IN" sz="1200">
                <a:solidFill>
                  <a:srgbClr val="7030A0"/>
                </a:solidFill>
              </a:rPr>
              <a:t> &lt; </a:t>
            </a:r>
            <a:r>
              <a:rPr lang="mr-IN" sz="1200" err="1">
                <a:solidFill>
                  <a:srgbClr val="7030A0"/>
                </a:solidFill>
              </a:rPr>
              <a:t>E</a:t>
            </a:r>
            <a:r>
              <a:rPr lang="mr-IN" sz="1200">
                <a:solidFill>
                  <a:srgbClr val="7030A0"/>
                </a:solidFill>
              </a:rPr>
              <a:t> &lt; 50 </a:t>
            </a:r>
            <a:r>
              <a:rPr lang="mr-IN" sz="1200" err="1">
                <a:solidFill>
                  <a:srgbClr val="7030A0"/>
                </a:solidFill>
              </a:rPr>
              <a:t>keV</a:t>
            </a:r>
            <a:r>
              <a:rPr lang="mr-IN" sz="1200" smtClean="0">
                <a:solidFill>
                  <a:srgbClr val="7030A0"/>
                </a:solidFill>
              </a:rPr>
              <a:t>)</a:t>
            </a:r>
            <a:endParaRPr lang="mr-IN" sz="1200">
              <a:solidFill>
                <a:srgbClr val="7030A0"/>
              </a:solidFill>
            </a:endParaRPr>
          </a:p>
        </p:txBody>
      </p:sp>
      <p:sp>
        <p:nvSpPr>
          <p:cNvPr id="11" name="CasellaDiTesto 10"/>
          <p:cNvSpPr txBox="1"/>
          <p:nvPr/>
        </p:nvSpPr>
        <p:spPr>
          <a:xfrm>
            <a:off x="392704" y="4133129"/>
            <a:ext cx="2483372" cy="276999"/>
          </a:xfrm>
          <a:prstGeom prst="rect">
            <a:avLst/>
          </a:prstGeom>
          <a:noFill/>
        </p:spPr>
        <p:txBody>
          <a:bodyPr wrap="none" rtlCol="0">
            <a:spAutoFit/>
          </a:bodyPr>
          <a:lstStyle>
            <a:defPPr>
              <a:defRPr lang="it-IT"/>
            </a:defPPr>
            <a:lvl1pPr>
              <a:defRPr sz="1200">
                <a:solidFill>
                  <a:srgbClr val="7030A0"/>
                </a:solidFill>
              </a:defRPr>
            </a:lvl1pPr>
          </a:lstStyle>
          <a:p>
            <a:r>
              <a:rPr lang="mr-IN"/>
              <a:t>RXTE/ASM (2 </a:t>
            </a:r>
            <a:r>
              <a:rPr lang="mr-IN" err="1"/>
              <a:t>keV</a:t>
            </a:r>
            <a:r>
              <a:rPr lang="mr-IN"/>
              <a:t> &lt; </a:t>
            </a:r>
            <a:r>
              <a:rPr lang="mr-IN" err="1"/>
              <a:t>E</a:t>
            </a:r>
            <a:r>
              <a:rPr lang="mr-IN"/>
              <a:t> &lt; 10 </a:t>
            </a:r>
            <a:r>
              <a:rPr lang="mr-IN" err="1"/>
              <a:t>keV</a:t>
            </a:r>
            <a:r>
              <a:rPr lang="mr-IN"/>
              <a:t>) </a:t>
            </a:r>
          </a:p>
        </p:txBody>
      </p:sp>
      <p:sp>
        <p:nvSpPr>
          <p:cNvPr id="12" name="CasellaDiTesto 11"/>
          <p:cNvSpPr txBox="1"/>
          <p:nvPr/>
        </p:nvSpPr>
        <p:spPr>
          <a:xfrm>
            <a:off x="292408" y="5090095"/>
            <a:ext cx="2073003" cy="276999"/>
          </a:xfrm>
          <a:prstGeom prst="rect">
            <a:avLst/>
          </a:prstGeom>
          <a:noFill/>
        </p:spPr>
        <p:txBody>
          <a:bodyPr wrap="none" rtlCol="0">
            <a:spAutoFit/>
          </a:bodyPr>
          <a:lstStyle>
            <a:defPPr>
              <a:defRPr lang="it-IT"/>
            </a:defPPr>
            <a:lvl1pPr>
              <a:defRPr sz="1200">
                <a:solidFill>
                  <a:srgbClr val="7030A0"/>
                </a:solidFill>
              </a:defRPr>
            </a:lvl1pPr>
          </a:lstStyle>
          <a:p>
            <a:r>
              <a:rPr lang="mr-IN"/>
              <a:t>MAXI (2 </a:t>
            </a:r>
            <a:r>
              <a:rPr lang="mr-IN" err="1"/>
              <a:t>keV</a:t>
            </a:r>
            <a:r>
              <a:rPr lang="mr-IN"/>
              <a:t> &lt; </a:t>
            </a:r>
            <a:r>
              <a:rPr lang="mr-IN" err="1"/>
              <a:t>E</a:t>
            </a:r>
            <a:r>
              <a:rPr lang="mr-IN"/>
              <a:t> &lt; 20 </a:t>
            </a:r>
            <a:r>
              <a:rPr lang="mr-IN" err="1"/>
              <a:t>keV</a:t>
            </a:r>
            <a:r>
              <a:rPr lang="mr-IN"/>
              <a:t>) </a:t>
            </a:r>
          </a:p>
        </p:txBody>
      </p:sp>
      <p:sp>
        <p:nvSpPr>
          <p:cNvPr id="13" name="CasellaDiTesto 12"/>
          <p:cNvSpPr txBox="1"/>
          <p:nvPr/>
        </p:nvSpPr>
        <p:spPr>
          <a:xfrm>
            <a:off x="335624" y="6034068"/>
            <a:ext cx="1576522" cy="276999"/>
          </a:xfrm>
          <a:prstGeom prst="rect">
            <a:avLst/>
          </a:prstGeom>
          <a:solidFill>
            <a:srgbClr val="FFFF00"/>
          </a:solidFill>
        </p:spPr>
        <p:txBody>
          <a:bodyPr wrap="none" rtlCol="0">
            <a:spAutoFit/>
          </a:bodyPr>
          <a:lstStyle>
            <a:defPPr>
              <a:defRPr lang="it-IT"/>
            </a:defPPr>
            <a:lvl1pPr>
              <a:defRPr sz="1200">
                <a:solidFill>
                  <a:srgbClr val="7030A0"/>
                </a:solidFill>
              </a:defRPr>
            </a:lvl1pPr>
          </a:lstStyle>
          <a:p>
            <a:r>
              <a:rPr lang="en-US" smtClean="0"/>
              <a:t>Neutrino Time-PDF</a:t>
            </a:r>
            <a:endParaRPr lang="mr-IN"/>
          </a:p>
        </p:txBody>
      </p:sp>
      <p:sp>
        <p:nvSpPr>
          <p:cNvPr id="14" name="CasellaDiTesto 13"/>
          <p:cNvSpPr txBox="1"/>
          <p:nvPr/>
        </p:nvSpPr>
        <p:spPr>
          <a:xfrm>
            <a:off x="1095816" y="2908251"/>
            <a:ext cx="2311851" cy="307777"/>
          </a:xfrm>
          <a:prstGeom prst="rect">
            <a:avLst/>
          </a:prstGeom>
          <a:solidFill>
            <a:srgbClr val="FFC000"/>
          </a:solidFill>
        </p:spPr>
        <p:txBody>
          <a:bodyPr wrap="none" rtlCol="0">
            <a:spAutoFit/>
          </a:bodyPr>
          <a:lstStyle/>
          <a:p>
            <a:r>
              <a:rPr lang="en-US" sz="1400" smtClean="0">
                <a:solidFill>
                  <a:srgbClr val="7030A0"/>
                </a:solidFill>
              </a:rPr>
              <a:t>X-ray binary </a:t>
            </a:r>
            <a:r>
              <a:rPr lang="mr-IN" sz="1400" smtClean="0">
                <a:solidFill>
                  <a:srgbClr val="7030A0"/>
                </a:solidFill>
              </a:rPr>
              <a:t>4U </a:t>
            </a:r>
            <a:r>
              <a:rPr lang="mr-IN" sz="1400">
                <a:solidFill>
                  <a:srgbClr val="7030A0"/>
                </a:solidFill>
              </a:rPr>
              <a:t>1705-440 </a:t>
            </a:r>
          </a:p>
        </p:txBody>
      </p:sp>
      <p:pic>
        <p:nvPicPr>
          <p:cNvPr id="15" name="Immagine 14"/>
          <p:cNvPicPr>
            <a:picLocks noChangeAspect="1"/>
          </p:cNvPicPr>
          <p:nvPr/>
        </p:nvPicPr>
        <p:blipFill>
          <a:blip r:embed="rId3"/>
          <a:stretch>
            <a:fillRect/>
          </a:stretch>
        </p:blipFill>
        <p:spPr>
          <a:xfrm>
            <a:off x="4993807" y="3196052"/>
            <a:ext cx="4104323" cy="3665303"/>
          </a:xfrm>
          <a:prstGeom prst="rect">
            <a:avLst/>
          </a:prstGeom>
          <a:solidFill>
            <a:schemeClr val="tx1"/>
          </a:solidFill>
        </p:spPr>
      </p:pic>
    </p:spTree>
    <p:extLst>
      <p:ext uri="{BB962C8B-B14F-4D97-AF65-F5344CB8AC3E}">
        <p14:creationId xmlns:p14="http://schemas.microsoft.com/office/powerpoint/2010/main" val="1255498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0" y="15255"/>
            <a:ext cx="9144000" cy="616757"/>
          </a:xfrm>
        </p:spPr>
        <p:txBody>
          <a:bodyPr/>
          <a:lstStyle/>
          <a:p>
            <a:r>
              <a:rPr lang="en-US" sz="2400" smtClean="0">
                <a:solidFill>
                  <a:srgbClr val="7E070A"/>
                </a:solidFill>
                <a:effectLst/>
                <a:latin typeface="Arial" charset="0"/>
                <a:ea typeface="ＭＳ Ｐゴシック" charset="-128"/>
                <a:cs typeface="ＭＳ Ｐゴシック" charset="-128"/>
              </a:rPr>
              <a:t>The future of Neutrino Astronomy in the Mediterranean Sea</a:t>
            </a:r>
            <a:endParaRPr lang="it-IT" sz="2400"/>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33</a:t>
            </a:fld>
            <a:endParaRPr lang="it-IT"/>
          </a:p>
        </p:txBody>
      </p:sp>
      <p:pic>
        <p:nvPicPr>
          <p:cNvPr id="15" name="Immagine 14"/>
          <p:cNvPicPr>
            <a:picLocks noChangeAspect="1"/>
          </p:cNvPicPr>
          <p:nvPr/>
        </p:nvPicPr>
        <p:blipFill>
          <a:blip r:embed="rId2"/>
          <a:stretch>
            <a:fillRect/>
          </a:stretch>
        </p:blipFill>
        <p:spPr>
          <a:xfrm>
            <a:off x="101601" y="1638300"/>
            <a:ext cx="3649074" cy="2736806"/>
          </a:xfrm>
          <a:prstGeom prst="rect">
            <a:avLst/>
          </a:prstGeom>
        </p:spPr>
      </p:pic>
      <p:pic>
        <p:nvPicPr>
          <p:cNvPr id="16" name="Immagine 15"/>
          <p:cNvPicPr>
            <a:picLocks noChangeAspect="1"/>
          </p:cNvPicPr>
          <p:nvPr/>
        </p:nvPicPr>
        <p:blipFill>
          <a:blip r:embed="rId3"/>
          <a:stretch>
            <a:fillRect/>
          </a:stretch>
        </p:blipFill>
        <p:spPr>
          <a:xfrm>
            <a:off x="202216" y="4383206"/>
            <a:ext cx="1510955" cy="2071692"/>
          </a:xfrm>
          <a:prstGeom prst="rect">
            <a:avLst/>
          </a:prstGeom>
        </p:spPr>
      </p:pic>
      <p:pic>
        <p:nvPicPr>
          <p:cNvPr id="17" name="Immagine 16"/>
          <p:cNvPicPr>
            <a:picLocks noChangeAspect="1"/>
          </p:cNvPicPr>
          <p:nvPr/>
        </p:nvPicPr>
        <p:blipFill>
          <a:blip r:embed="rId4"/>
          <a:stretch>
            <a:fillRect/>
          </a:stretch>
        </p:blipFill>
        <p:spPr>
          <a:xfrm>
            <a:off x="7497612" y="4373804"/>
            <a:ext cx="1571816" cy="2090496"/>
          </a:xfrm>
          <a:prstGeom prst="rect">
            <a:avLst/>
          </a:prstGeom>
        </p:spPr>
      </p:pic>
      <p:pic>
        <p:nvPicPr>
          <p:cNvPr id="18" name="Immagine 17"/>
          <p:cNvPicPr>
            <a:picLocks noChangeAspect="1"/>
          </p:cNvPicPr>
          <p:nvPr/>
        </p:nvPicPr>
        <p:blipFill>
          <a:blip r:embed="rId5"/>
          <a:stretch>
            <a:fillRect/>
          </a:stretch>
        </p:blipFill>
        <p:spPr>
          <a:xfrm>
            <a:off x="4266126" y="1638300"/>
            <a:ext cx="4815126" cy="2735504"/>
          </a:xfrm>
          <a:prstGeom prst="rect">
            <a:avLst/>
          </a:prstGeom>
        </p:spPr>
      </p:pic>
      <p:sp>
        <p:nvSpPr>
          <p:cNvPr id="19" name="CasellaDiTesto 18"/>
          <p:cNvSpPr txBox="1"/>
          <p:nvPr/>
        </p:nvSpPr>
        <p:spPr>
          <a:xfrm>
            <a:off x="1066800" y="1093688"/>
            <a:ext cx="2262158" cy="400110"/>
          </a:xfrm>
          <a:prstGeom prst="rect">
            <a:avLst/>
          </a:prstGeom>
          <a:noFill/>
        </p:spPr>
        <p:txBody>
          <a:bodyPr wrap="none" rtlCol="0">
            <a:spAutoFit/>
          </a:bodyPr>
          <a:lstStyle/>
          <a:p>
            <a:r>
              <a:rPr lang="it-IT" sz="2000" smtClean="0">
                <a:solidFill>
                  <a:srgbClr val="FF0000"/>
                </a:solidFill>
              </a:rPr>
              <a:t>12 Lines, 885 OM</a:t>
            </a:r>
            <a:endParaRPr lang="it-IT" sz="2000">
              <a:solidFill>
                <a:srgbClr val="FF0000"/>
              </a:solidFill>
            </a:endParaRPr>
          </a:p>
        </p:txBody>
      </p:sp>
      <p:sp>
        <p:nvSpPr>
          <p:cNvPr id="20" name="Rettangolo 19"/>
          <p:cNvSpPr/>
          <p:nvPr/>
        </p:nvSpPr>
        <p:spPr>
          <a:xfrm>
            <a:off x="2406324" y="469917"/>
            <a:ext cx="3891515" cy="523220"/>
          </a:xfrm>
          <a:prstGeom prst="rect">
            <a:avLst/>
          </a:prstGeom>
        </p:spPr>
        <p:txBody>
          <a:bodyPr wrap="none">
            <a:spAutoFit/>
          </a:bodyPr>
          <a:lstStyle/>
          <a:p>
            <a:r>
              <a:rPr lang="it-IT" sz="2800" smtClean="0">
                <a:solidFill>
                  <a:srgbClr val="7030A0"/>
                </a:solidFill>
              </a:rPr>
              <a:t>ANTARES ➙ KM3NeT</a:t>
            </a:r>
            <a:endParaRPr lang="it-IT" sz="2800">
              <a:solidFill>
                <a:srgbClr val="7030A0"/>
              </a:solidFill>
            </a:endParaRPr>
          </a:p>
        </p:txBody>
      </p:sp>
      <p:sp>
        <p:nvSpPr>
          <p:cNvPr id="21" name="CasellaDiTesto 20"/>
          <p:cNvSpPr txBox="1"/>
          <p:nvPr/>
        </p:nvSpPr>
        <p:spPr>
          <a:xfrm>
            <a:off x="4200040" y="924302"/>
            <a:ext cx="5080269" cy="707886"/>
          </a:xfrm>
          <a:prstGeom prst="rect">
            <a:avLst/>
          </a:prstGeom>
          <a:noFill/>
        </p:spPr>
        <p:txBody>
          <a:bodyPr wrap="square" rtlCol="0">
            <a:spAutoFit/>
          </a:bodyPr>
          <a:lstStyle/>
          <a:p>
            <a:r>
              <a:rPr lang="it-IT" sz="2000">
                <a:solidFill>
                  <a:srgbClr val="FF0000"/>
                </a:solidFill>
              </a:rPr>
              <a:t>3 Building </a:t>
            </a:r>
            <a:r>
              <a:rPr lang="it-IT" sz="2000" err="1">
                <a:solidFill>
                  <a:srgbClr val="FF0000"/>
                </a:solidFill>
              </a:rPr>
              <a:t>Blocks</a:t>
            </a:r>
            <a:r>
              <a:rPr lang="it-IT" sz="2000">
                <a:solidFill>
                  <a:srgbClr val="FF0000"/>
                </a:solidFill>
              </a:rPr>
              <a:t> on 2 </a:t>
            </a:r>
            <a:r>
              <a:rPr lang="it-IT" sz="2000" err="1">
                <a:solidFill>
                  <a:srgbClr val="FF0000"/>
                </a:solidFill>
              </a:rPr>
              <a:t>Sites</a:t>
            </a:r>
            <a:endParaRPr lang="it-IT" sz="2000">
              <a:solidFill>
                <a:srgbClr val="FF0000"/>
              </a:solidFill>
            </a:endParaRPr>
          </a:p>
          <a:p>
            <a:r>
              <a:rPr lang="it-IT" sz="2000">
                <a:solidFill>
                  <a:srgbClr val="FF0000"/>
                </a:solidFill>
              </a:rPr>
              <a:t>3*115 </a:t>
            </a:r>
            <a:r>
              <a:rPr lang="it-IT" sz="2000" err="1">
                <a:solidFill>
                  <a:srgbClr val="FF0000"/>
                </a:solidFill>
              </a:rPr>
              <a:t>lines</a:t>
            </a:r>
            <a:r>
              <a:rPr lang="it-IT" sz="2000">
                <a:solidFill>
                  <a:srgbClr val="FF0000"/>
                </a:solidFill>
              </a:rPr>
              <a:t>, </a:t>
            </a:r>
            <a:r>
              <a:rPr lang="it-IT" sz="2000" smtClean="0">
                <a:solidFill>
                  <a:srgbClr val="FF0000"/>
                </a:solidFill>
              </a:rPr>
              <a:t>~</a:t>
            </a:r>
            <a:r>
              <a:rPr lang="it-IT" sz="2000">
                <a:solidFill>
                  <a:srgbClr val="FF0000"/>
                </a:solidFill>
              </a:rPr>
              <a:t>6210 </a:t>
            </a:r>
            <a:r>
              <a:rPr lang="it-IT" sz="2000" err="1" smtClean="0">
                <a:solidFill>
                  <a:srgbClr val="FF0000"/>
                </a:solidFill>
              </a:rPr>
              <a:t>OMs</a:t>
            </a:r>
            <a:r>
              <a:rPr lang="it-IT" sz="2000">
                <a:solidFill>
                  <a:srgbClr val="FF0000"/>
                </a:solidFill>
              </a:rPr>
              <a:t>, ~ </a:t>
            </a:r>
            <a:r>
              <a:rPr lang="it-IT" sz="2000" smtClean="0">
                <a:solidFill>
                  <a:srgbClr val="FF0000"/>
                </a:solidFill>
              </a:rPr>
              <a:t>192510 </a:t>
            </a:r>
            <a:r>
              <a:rPr lang="it-IT" sz="2000" err="1" smtClean="0">
                <a:solidFill>
                  <a:srgbClr val="FF0000"/>
                </a:solidFill>
              </a:rPr>
              <a:t>PMTs</a:t>
            </a:r>
            <a:endParaRPr lang="it-IT" sz="2000">
              <a:solidFill>
                <a:srgbClr val="FF0000"/>
              </a:solidFill>
            </a:endParaRPr>
          </a:p>
        </p:txBody>
      </p:sp>
      <p:pic>
        <p:nvPicPr>
          <p:cNvPr id="22" name="Immagine 21"/>
          <p:cNvPicPr>
            <a:picLocks noChangeAspect="1"/>
          </p:cNvPicPr>
          <p:nvPr/>
        </p:nvPicPr>
        <p:blipFill>
          <a:blip r:embed="rId6"/>
          <a:stretch>
            <a:fillRect/>
          </a:stretch>
        </p:blipFill>
        <p:spPr>
          <a:xfrm>
            <a:off x="4002542" y="1650999"/>
            <a:ext cx="532539" cy="4900899"/>
          </a:xfrm>
          <a:prstGeom prst="rect">
            <a:avLst/>
          </a:prstGeom>
        </p:spPr>
      </p:pic>
      <p:sp>
        <p:nvSpPr>
          <p:cNvPr id="2" name="Segnaposto data 1"/>
          <p:cNvSpPr>
            <a:spLocks noGrp="1"/>
          </p:cNvSpPr>
          <p:nvPr>
            <p:ph type="dt" sz="half" idx="2"/>
          </p:nvPr>
        </p:nvSpPr>
        <p:spPr/>
        <p:txBody>
          <a:bodyPr/>
          <a:lstStyle/>
          <a:p>
            <a:r>
              <a:rPr lang="it-IT" smtClean="0"/>
              <a:t>21/06/2017</a:t>
            </a:r>
            <a:endParaRPr lang="mr-IN"/>
          </a:p>
        </p:txBody>
      </p:sp>
      <p:sp>
        <p:nvSpPr>
          <p:cNvPr id="3" name="CasellaDiTesto 2"/>
          <p:cNvSpPr txBox="1"/>
          <p:nvPr/>
        </p:nvSpPr>
        <p:spPr>
          <a:xfrm>
            <a:off x="4546420" y="4703556"/>
            <a:ext cx="2872902" cy="1631216"/>
          </a:xfrm>
          <a:prstGeom prst="rect">
            <a:avLst/>
          </a:prstGeom>
          <a:noFill/>
        </p:spPr>
        <p:txBody>
          <a:bodyPr wrap="none" rtlCol="0">
            <a:spAutoFit/>
          </a:bodyPr>
          <a:lstStyle/>
          <a:p>
            <a:r>
              <a:rPr lang="en-GB" sz="2000" smtClean="0">
                <a:solidFill>
                  <a:srgbClr val="7030A0"/>
                </a:solidFill>
              </a:rPr>
              <a:t>Basic active element:</a:t>
            </a:r>
          </a:p>
          <a:p>
            <a:r>
              <a:rPr lang="en-GB" sz="2000" smtClean="0">
                <a:solidFill>
                  <a:srgbClr val="7030A0"/>
                </a:solidFill>
              </a:rPr>
              <a:t>Digital Optical Module</a:t>
            </a:r>
          </a:p>
          <a:p>
            <a:r>
              <a:rPr lang="en-GB" sz="2000" smtClean="0">
                <a:solidFill>
                  <a:srgbClr val="7030A0"/>
                </a:solidFill>
              </a:rPr>
              <a:t>31 x 3” PMTs</a:t>
            </a:r>
          </a:p>
          <a:p>
            <a:endParaRPr lang="en-GB" sz="2000">
              <a:solidFill>
                <a:srgbClr val="7030A0"/>
              </a:solidFill>
            </a:endParaRPr>
          </a:p>
          <a:p>
            <a:r>
              <a:rPr lang="en-GB" sz="2000" smtClean="0">
                <a:solidFill>
                  <a:srgbClr val="7030A0"/>
                </a:solidFill>
              </a:rPr>
              <a:t>              18 OMs/line</a:t>
            </a:r>
            <a:endParaRPr lang="en-GB" sz="2000">
              <a:solidFill>
                <a:srgbClr val="7030A0"/>
              </a:solidFill>
            </a:endParaRPr>
          </a:p>
        </p:txBody>
      </p:sp>
      <p:cxnSp>
        <p:nvCxnSpPr>
          <p:cNvPr id="7" name="Connettore 2 6"/>
          <p:cNvCxnSpPr/>
          <p:nvPr/>
        </p:nvCxnSpPr>
        <p:spPr>
          <a:xfrm>
            <a:off x="6415088" y="5519164"/>
            <a:ext cx="1004234" cy="15297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flipV="1">
            <a:off x="4534596" y="5959695"/>
            <a:ext cx="1004234" cy="15297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560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572" y="15255"/>
            <a:ext cx="9070428" cy="585246"/>
          </a:xfrm>
        </p:spPr>
        <p:txBody>
          <a:bodyPr/>
          <a:lstStyle/>
          <a:p>
            <a:r>
              <a:rPr lang="en-GB" smtClean="0"/>
              <a:t>KM3NeT - Collaboration</a:t>
            </a:r>
            <a:endParaRPr lang="en-GB"/>
          </a:p>
        </p:txBody>
      </p:sp>
      <p:sp>
        <p:nvSpPr>
          <p:cNvPr id="4" name="Segnaposto data 3"/>
          <p:cNvSpPr>
            <a:spLocks noGrp="1"/>
          </p:cNvSpPr>
          <p:nvPr>
            <p:ph type="dt" sz="half" idx="2"/>
          </p:nvPr>
        </p:nvSpPr>
        <p:spPr/>
        <p:txBody>
          <a:bodyPr/>
          <a:lstStyle/>
          <a:p>
            <a:pPr algn="ctr" eaLnBrk="1" hangingPunct="1"/>
            <a:r>
              <a:rPr lang="mr-IN" smtClean="0"/>
              <a:t>21/06/2017</a:t>
            </a:r>
            <a:endParaRPr lang="mr-IN"/>
          </a:p>
        </p:txBody>
      </p:sp>
      <p:sp>
        <p:nvSpPr>
          <p:cNvPr id="5" name="Segnaposto piè di pagina 4"/>
          <p:cNvSpPr>
            <a:spLocks noGrp="1"/>
          </p:cNvSpPr>
          <p:nvPr>
            <p:ph type="ftr" sz="quarter" idx="3"/>
          </p:nvPr>
        </p:nvSpPr>
        <p:spPr/>
        <p:txBody>
          <a:bodyPr/>
          <a:lstStyle/>
          <a:p>
            <a:r>
              <a:rPr lang="es-CL" smtClean="0">
                <a:latin typeface="Century Gothic"/>
              </a:rPr>
              <a:t>Weak Interactions and Neutrinos (WIN2017)          -       University of California, Irvine, USA       -       Antonio Capone</a:t>
            </a:r>
            <a:endParaRPr lang="es-CL">
              <a:latin typeface="Century Gothic"/>
            </a:endParaRPr>
          </a:p>
        </p:txBody>
      </p:sp>
      <p:sp>
        <p:nvSpPr>
          <p:cNvPr id="6" name="Segnaposto numero diapositiva 5"/>
          <p:cNvSpPr>
            <a:spLocks noGrp="1"/>
          </p:cNvSpPr>
          <p:nvPr>
            <p:ph type="sldNum" sz="quarter" idx="4"/>
          </p:nvPr>
        </p:nvSpPr>
        <p:spPr/>
        <p:txBody>
          <a:bodyPr/>
          <a:lstStyle/>
          <a:p>
            <a:fld id="{0B27B36E-1789-44FF-B677-F03270DE854B}" type="slidenum">
              <a:rPr lang="es-CL" smtClean="0">
                <a:latin typeface="Century Gothic"/>
              </a:rPr>
              <a:pPr/>
              <a:t>34</a:t>
            </a:fld>
            <a:endParaRPr lang="es-CL">
              <a:latin typeface="Century Gothic"/>
            </a:endParaRPr>
          </a:p>
        </p:txBody>
      </p:sp>
      <p:pic>
        <p:nvPicPr>
          <p:cNvPr id="7" name="Immagine 6"/>
          <p:cNvPicPr>
            <a:picLocks noChangeAspect="1"/>
          </p:cNvPicPr>
          <p:nvPr/>
        </p:nvPicPr>
        <p:blipFill>
          <a:blip r:embed="rId2"/>
          <a:stretch>
            <a:fillRect/>
          </a:stretch>
        </p:blipFill>
        <p:spPr>
          <a:xfrm>
            <a:off x="0" y="502240"/>
            <a:ext cx="9144000" cy="6126480"/>
          </a:xfrm>
          <a:prstGeom prst="rect">
            <a:avLst/>
          </a:prstGeom>
        </p:spPr>
      </p:pic>
      <p:sp>
        <p:nvSpPr>
          <p:cNvPr id="8" name="CasellaDiTesto 7"/>
          <p:cNvSpPr txBox="1"/>
          <p:nvPr/>
        </p:nvSpPr>
        <p:spPr>
          <a:xfrm>
            <a:off x="3941925" y="5719037"/>
            <a:ext cx="3182210" cy="830997"/>
          </a:xfrm>
          <a:prstGeom prst="rect">
            <a:avLst/>
          </a:prstGeom>
          <a:noFill/>
        </p:spPr>
        <p:txBody>
          <a:bodyPr wrap="square" rtlCol="0">
            <a:spAutoFit/>
          </a:bodyPr>
          <a:lstStyle/>
          <a:p>
            <a:pPr marL="285750" indent="-285750">
              <a:buFont typeface="Arial" charset="0"/>
              <a:buChar char="•"/>
            </a:pPr>
            <a:r>
              <a:rPr lang="en-GB" sz="1600" smtClean="0"/>
              <a:t> 240 people </a:t>
            </a:r>
          </a:p>
          <a:p>
            <a:pPr marL="285750" indent="-285750">
              <a:buFont typeface="Arial" charset="0"/>
              <a:buChar char="•"/>
            </a:pPr>
            <a:r>
              <a:rPr lang="en-GB" sz="1600" smtClean="0"/>
              <a:t>45 institutes or universities</a:t>
            </a:r>
          </a:p>
          <a:p>
            <a:pPr marL="285750" indent="-285750">
              <a:buFont typeface="Arial" charset="0"/>
              <a:buChar char="•"/>
            </a:pPr>
            <a:r>
              <a:rPr lang="en-GB" sz="1600" smtClean="0"/>
              <a:t>13 different countries</a:t>
            </a:r>
            <a:endParaRPr lang="en-GB" sz="1600"/>
          </a:p>
        </p:txBody>
      </p:sp>
    </p:spTree>
    <p:extLst>
      <p:ext uri="{BB962C8B-B14F-4D97-AF65-F5344CB8AC3E}">
        <p14:creationId xmlns:p14="http://schemas.microsoft.com/office/powerpoint/2010/main" val="935052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smtClean="0"/>
              <a:t>KM3NeT Neutrino Telescope science scopes</a:t>
            </a:r>
            <a:endParaRPr lang="en-GB"/>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35</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pic>
        <p:nvPicPr>
          <p:cNvPr id="7" name="Segnaposto contenuto 7"/>
          <p:cNvPicPr>
            <a:picLocks noGrp="1" noChangeAspect="1"/>
          </p:cNvPicPr>
          <p:nvPr>
            <p:ph idx="1"/>
          </p:nvPr>
        </p:nvPicPr>
        <p:blipFill>
          <a:blip r:embed="rId3"/>
          <a:stretch>
            <a:fillRect/>
          </a:stretch>
        </p:blipFill>
        <p:spPr>
          <a:xfrm>
            <a:off x="42762" y="735164"/>
            <a:ext cx="3167798" cy="2340000"/>
          </a:xfrm>
          <a:prstGeom prst="rect">
            <a:avLst/>
          </a:prstGeom>
        </p:spPr>
      </p:pic>
      <p:pic>
        <p:nvPicPr>
          <p:cNvPr id="6" name="Immagine 5"/>
          <p:cNvPicPr>
            <a:picLocks noChangeAspect="1"/>
          </p:cNvPicPr>
          <p:nvPr/>
        </p:nvPicPr>
        <p:blipFill>
          <a:blip r:embed="rId4"/>
          <a:stretch>
            <a:fillRect/>
          </a:stretch>
        </p:blipFill>
        <p:spPr>
          <a:xfrm>
            <a:off x="3289331" y="735164"/>
            <a:ext cx="2525087" cy="2340000"/>
          </a:xfrm>
          <a:prstGeom prst="rect">
            <a:avLst/>
          </a:prstGeom>
        </p:spPr>
      </p:pic>
      <p:pic>
        <p:nvPicPr>
          <p:cNvPr id="10" name="Immagine 9"/>
          <p:cNvPicPr>
            <a:picLocks noChangeAspect="1"/>
          </p:cNvPicPr>
          <p:nvPr/>
        </p:nvPicPr>
        <p:blipFill>
          <a:blip r:embed="rId5"/>
          <a:stretch>
            <a:fillRect/>
          </a:stretch>
        </p:blipFill>
        <p:spPr>
          <a:xfrm>
            <a:off x="5895543" y="735164"/>
            <a:ext cx="3188962" cy="2340000"/>
          </a:xfrm>
          <a:prstGeom prst="rect">
            <a:avLst/>
          </a:prstGeom>
        </p:spPr>
      </p:pic>
      <p:sp>
        <p:nvSpPr>
          <p:cNvPr id="11" name="Rettangolo 10"/>
          <p:cNvSpPr/>
          <p:nvPr/>
        </p:nvSpPr>
        <p:spPr>
          <a:xfrm>
            <a:off x="5857282" y="2826639"/>
            <a:ext cx="4643438" cy="261610"/>
          </a:xfrm>
          <a:prstGeom prst="rect">
            <a:avLst/>
          </a:prstGeom>
        </p:spPr>
        <p:txBody>
          <a:bodyPr wrap="square">
            <a:spAutoFit/>
          </a:bodyPr>
          <a:lstStyle/>
          <a:p>
            <a:r>
              <a:rPr lang="it-IT" sz="1100">
                <a:latin typeface="YouTube Noto" charset="0"/>
              </a:rPr>
              <a:t>Composite </a:t>
            </a:r>
            <a:r>
              <a:rPr lang="it-IT" sz="1100" err="1">
                <a:latin typeface="YouTube Noto" charset="0"/>
              </a:rPr>
              <a:t>View</a:t>
            </a:r>
            <a:r>
              <a:rPr lang="it-IT" sz="1100">
                <a:latin typeface="YouTube Noto" charset="0"/>
              </a:rPr>
              <a:t> of the </a:t>
            </a:r>
            <a:r>
              <a:rPr lang="it-IT" sz="1100" err="1">
                <a:latin typeface="YouTube Noto" charset="0"/>
              </a:rPr>
              <a:t>Crab</a:t>
            </a:r>
            <a:r>
              <a:rPr lang="it-IT" sz="1100">
                <a:latin typeface="YouTube Noto" charset="0"/>
              </a:rPr>
              <a:t> Nebula</a:t>
            </a:r>
            <a:endParaRPr lang="en-GB" sz="1100"/>
          </a:p>
        </p:txBody>
      </p:sp>
      <p:sp>
        <p:nvSpPr>
          <p:cNvPr id="12" name="CasellaDiTesto 11"/>
          <p:cNvSpPr txBox="1"/>
          <p:nvPr/>
        </p:nvSpPr>
        <p:spPr>
          <a:xfrm>
            <a:off x="42763" y="3228972"/>
            <a:ext cx="9041742" cy="830997"/>
          </a:xfrm>
          <a:prstGeom prst="rect">
            <a:avLst/>
          </a:prstGeom>
          <a:gradFill flip="none" rotWithShape="1">
            <a:gsLst>
              <a:gs pos="0">
                <a:srgbClr val="A6EFB4"/>
              </a:gs>
              <a:gs pos="50000">
                <a:srgbClr val="F6B78A"/>
              </a:gs>
              <a:gs pos="100000">
                <a:srgbClr val="F0AAFF"/>
              </a:gs>
            </a:gsLst>
            <a:lin ang="2700000" scaled="1"/>
            <a:tileRect/>
          </a:gradFill>
        </p:spPr>
        <p:txBody>
          <a:bodyPr wrap="square" rtlCol="0">
            <a:spAutoFit/>
          </a:bodyPr>
          <a:lstStyle/>
          <a:p>
            <a:r>
              <a:rPr lang="en-GB" smtClean="0">
                <a:solidFill>
                  <a:srgbClr val="00B050"/>
                </a:solidFill>
              </a:rPr>
              <a:t>      Low Energy	       </a:t>
            </a:r>
            <a:r>
              <a:rPr lang="en-GB" smtClean="0">
                <a:solidFill>
                  <a:srgbClr val="FF0000"/>
                </a:solidFill>
              </a:rPr>
              <a:t>Medium Energy</a:t>
            </a:r>
            <a:r>
              <a:rPr lang="en-GB">
                <a:solidFill>
                  <a:srgbClr val="FF0000"/>
                </a:solidFill>
              </a:rPr>
              <a:t>	</a:t>
            </a:r>
            <a:r>
              <a:rPr lang="en-GB" smtClean="0">
                <a:solidFill>
                  <a:srgbClr val="FF0000"/>
                </a:solidFill>
              </a:rPr>
              <a:t> </a:t>
            </a:r>
            <a:r>
              <a:rPr lang="en-GB" smtClean="0">
                <a:solidFill>
                  <a:srgbClr val="7030A0"/>
                </a:solidFill>
              </a:rPr>
              <a:t>High Energy</a:t>
            </a:r>
          </a:p>
          <a:p>
            <a:r>
              <a:rPr lang="en-GB" sz="2000" smtClean="0">
                <a:solidFill>
                  <a:srgbClr val="00B050"/>
                </a:solidFill>
              </a:rPr>
              <a:t>   MeV &lt; </a:t>
            </a:r>
            <a:r>
              <a:rPr lang="en-GB" sz="2000" err="1" smtClean="0">
                <a:solidFill>
                  <a:srgbClr val="00B050"/>
                </a:solidFill>
              </a:rPr>
              <a:t>E</a:t>
            </a:r>
            <a:r>
              <a:rPr lang="en-GB" sz="2000" baseline="-25000" err="1" smtClean="0">
                <a:solidFill>
                  <a:srgbClr val="00B050"/>
                </a:solidFill>
                <a:latin typeface="Symbol" charset="2"/>
                <a:ea typeface="Symbol" charset="2"/>
                <a:cs typeface="Symbol" charset="2"/>
              </a:rPr>
              <a:t>n</a:t>
            </a:r>
            <a:r>
              <a:rPr lang="en-GB" sz="2000" smtClean="0">
                <a:solidFill>
                  <a:srgbClr val="00B050"/>
                </a:solidFill>
              </a:rPr>
              <a:t> &lt; 100 GeV	    </a:t>
            </a:r>
            <a:r>
              <a:rPr lang="en-GB" smtClean="0">
                <a:solidFill>
                  <a:srgbClr val="FF0000"/>
                </a:solidFill>
              </a:rPr>
              <a:t>M eV &lt; </a:t>
            </a:r>
            <a:r>
              <a:rPr lang="en-GB" err="1">
                <a:solidFill>
                  <a:srgbClr val="FF0000"/>
                </a:solidFill>
              </a:rPr>
              <a:t>E</a:t>
            </a:r>
            <a:r>
              <a:rPr lang="en-GB" baseline="-25000" err="1">
                <a:solidFill>
                  <a:srgbClr val="FF0000"/>
                </a:solidFill>
                <a:latin typeface="Symbol" charset="2"/>
                <a:ea typeface="Symbol" charset="2"/>
                <a:cs typeface="Symbol" charset="2"/>
              </a:rPr>
              <a:t>n</a:t>
            </a:r>
            <a:r>
              <a:rPr lang="en-GB">
                <a:solidFill>
                  <a:srgbClr val="FF0000"/>
                </a:solidFill>
              </a:rPr>
              <a:t> &lt; 100 </a:t>
            </a:r>
            <a:r>
              <a:rPr lang="en-GB" smtClean="0">
                <a:solidFill>
                  <a:srgbClr val="FF0000"/>
                </a:solidFill>
              </a:rPr>
              <a:t>GeV  </a:t>
            </a:r>
            <a:r>
              <a:rPr lang="en-GB">
                <a:solidFill>
                  <a:srgbClr val="00B050"/>
                </a:solidFill>
              </a:rPr>
              <a:t> </a:t>
            </a:r>
            <a:r>
              <a:rPr lang="en-GB" smtClean="0">
                <a:solidFill>
                  <a:srgbClr val="00B050"/>
                </a:solidFill>
              </a:rPr>
              <a:t>     </a:t>
            </a:r>
            <a:r>
              <a:rPr lang="en-GB" err="1" smtClean="0">
                <a:solidFill>
                  <a:srgbClr val="7030A0"/>
                </a:solidFill>
              </a:rPr>
              <a:t>E</a:t>
            </a:r>
            <a:r>
              <a:rPr lang="en-GB" baseline="-25000" err="1" smtClean="0">
                <a:solidFill>
                  <a:srgbClr val="7030A0"/>
                </a:solidFill>
                <a:latin typeface="Symbol" charset="2"/>
                <a:ea typeface="Symbol" charset="2"/>
                <a:cs typeface="Symbol" charset="2"/>
              </a:rPr>
              <a:t>n</a:t>
            </a:r>
            <a:r>
              <a:rPr lang="en-GB" smtClean="0">
                <a:solidFill>
                  <a:srgbClr val="7030A0"/>
                </a:solidFill>
              </a:rPr>
              <a:t> &gt; 1 </a:t>
            </a:r>
            <a:r>
              <a:rPr lang="en-GB" err="1" smtClean="0">
                <a:solidFill>
                  <a:srgbClr val="7030A0"/>
                </a:solidFill>
              </a:rPr>
              <a:t>TeV</a:t>
            </a:r>
            <a:endParaRPr lang="en-GB">
              <a:solidFill>
                <a:srgbClr val="7030A0"/>
              </a:solidFill>
            </a:endParaRPr>
          </a:p>
        </p:txBody>
      </p:sp>
      <p:sp>
        <p:nvSpPr>
          <p:cNvPr id="13" name="CasellaDiTesto 12"/>
          <p:cNvSpPr txBox="1"/>
          <p:nvPr/>
        </p:nvSpPr>
        <p:spPr>
          <a:xfrm>
            <a:off x="73572" y="4114794"/>
            <a:ext cx="3238131" cy="1323439"/>
          </a:xfrm>
          <a:prstGeom prst="rect">
            <a:avLst/>
          </a:prstGeom>
          <a:noFill/>
        </p:spPr>
        <p:txBody>
          <a:bodyPr wrap="none" rtlCol="0">
            <a:spAutoFit/>
          </a:bodyPr>
          <a:lstStyle/>
          <a:p>
            <a:r>
              <a:rPr lang="en-GB" sz="2000" smtClean="0">
                <a:solidFill>
                  <a:srgbClr val="00B050"/>
                </a:solidFill>
              </a:rPr>
              <a:t>- Neutrino Oscillations</a:t>
            </a:r>
          </a:p>
          <a:p>
            <a:r>
              <a:rPr lang="en-GB" sz="2000" smtClean="0">
                <a:solidFill>
                  <a:srgbClr val="00B050"/>
                </a:solidFill>
              </a:rPr>
              <a:t>- Neut. Mass Hierarchy</a:t>
            </a:r>
          </a:p>
          <a:p>
            <a:r>
              <a:rPr lang="en-GB" sz="2000" smtClean="0">
                <a:solidFill>
                  <a:srgbClr val="00B050"/>
                </a:solidFill>
              </a:rPr>
              <a:t>- Sterile neutrinos</a:t>
            </a:r>
          </a:p>
          <a:p>
            <a:r>
              <a:rPr lang="en-GB" sz="2000" smtClean="0">
                <a:solidFill>
                  <a:srgbClr val="00B050"/>
                </a:solidFill>
                <a:latin typeface="Arial Rounded MT Bold" charset="0"/>
                <a:ea typeface="Arial Rounded MT Bold" charset="0"/>
                <a:cs typeface="Arial Rounded MT Bold" charset="0"/>
              </a:rPr>
              <a:t>- Neut. From </a:t>
            </a:r>
            <a:r>
              <a:rPr lang="en-GB" sz="2000" smtClean="0">
                <a:solidFill>
                  <a:srgbClr val="00B050"/>
                </a:solidFill>
              </a:rPr>
              <a:t>Supernovae</a:t>
            </a:r>
            <a:endParaRPr lang="en-GB" sz="2000">
              <a:solidFill>
                <a:srgbClr val="00B050"/>
              </a:solidFill>
            </a:endParaRPr>
          </a:p>
        </p:txBody>
      </p:sp>
      <p:sp>
        <p:nvSpPr>
          <p:cNvPr id="14" name="CasellaDiTesto 13"/>
          <p:cNvSpPr txBox="1"/>
          <p:nvPr/>
        </p:nvSpPr>
        <p:spPr>
          <a:xfrm>
            <a:off x="3289331" y="4114794"/>
            <a:ext cx="2646878" cy="1015663"/>
          </a:xfrm>
          <a:prstGeom prst="rect">
            <a:avLst/>
          </a:prstGeom>
          <a:noFill/>
        </p:spPr>
        <p:txBody>
          <a:bodyPr wrap="none" rtlCol="0">
            <a:spAutoFit/>
          </a:bodyPr>
          <a:lstStyle/>
          <a:p>
            <a:r>
              <a:rPr lang="en-GB" sz="2000" smtClean="0">
                <a:solidFill>
                  <a:srgbClr val="FF0000"/>
                </a:solidFill>
              </a:rPr>
              <a:t>- Dark Matter search</a:t>
            </a:r>
          </a:p>
          <a:p>
            <a:r>
              <a:rPr lang="en-GB" sz="2000" smtClean="0">
                <a:solidFill>
                  <a:srgbClr val="FF0000"/>
                </a:solidFill>
              </a:rPr>
              <a:t>- Monopoles</a:t>
            </a:r>
          </a:p>
          <a:p>
            <a:r>
              <a:rPr lang="en-GB" sz="2000" smtClean="0">
                <a:solidFill>
                  <a:srgbClr val="FF0000"/>
                </a:solidFill>
              </a:rPr>
              <a:t>- </a:t>
            </a:r>
            <a:r>
              <a:rPr lang="en-GB" sz="2000" err="1" smtClean="0">
                <a:solidFill>
                  <a:srgbClr val="FF0000"/>
                </a:solidFill>
              </a:rPr>
              <a:t>Nuclearites</a:t>
            </a:r>
            <a:endParaRPr lang="en-GB" sz="2000" smtClean="0">
              <a:solidFill>
                <a:srgbClr val="FF0000"/>
              </a:solidFill>
            </a:endParaRPr>
          </a:p>
        </p:txBody>
      </p:sp>
      <p:sp>
        <p:nvSpPr>
          <p:cNvPr id="15" name="CasellaDiTesto 14"/>
          <p:cNvSpPr txBox="1"/>
          <p:nvPr/>
        </p:nvSpPr>
        <p:spPr>
          <a:xfrm>
            <a:off x="6066996" y="4114794"/>
            <a:ext cx="3077007" cy="1323439"/>
          </a:xfrm>
          <a:prstGeom prst="rect">
            <a:avLst/>
          </a:prstGeom>
          <a:noFill/>
        </p:spPr>
        <p:txBody>
          <a:bodyPr wrap="square" rtlCol="0">
            <a:spAutoFit/>
          </a:bodyPr>
          <a:lstStyle/>
          <a:p>
            <a:pPr marL="182563" indent="-169863"/>
            <a:r>
              <a:rPr lang="en-GB" sz="2000" smtClean="0">
                <a:solidFill>
                  <a:srgbClr val="7030A0"/>
                </a:solidFill>
              </a:rPr>
              <a:t>- Neutrinos from extra-terrestrial sources</a:t>
            </a:r>
          </a:p>
          <a:p>
            <a:pPr marL="182563" indent="-169863"/>
            <a:r>
              <a:rPr lang="en-GB" sz="2000" smtClean="0">
                <a:solidFill>
                  <a:srgbClr val="7030A0"/>
                </a:solidFill>
              </a:rPr>
              <a:t>- Origin and production mechanism of HE CR</a:t>
            </a:r>
          </a:p>
        </p:txBody>
      </p:sp>
      <p:sp>
        <p:nvSpPr>
          <p:cNvPr id="17" name="Freccia bidirezionale orizzontale 16"/>
          <p:cNvSpPr/>
          <p:nvPr/>
        </p:nvSpPr>
        <p:spPr>
          <a:xfrm>
            <a:off x="258242" y="5382877"/>
            <a:ext cx="8701087" cy="670058"/>
          </a:xfrm>
          <a:prstGeom prst="leftRightArrow">
            <a:avLst/>
          </a:prstGeom>
          <a:gradFill flip="none" rotWithShape="1">
            <a:gsLst>
              <a:gs pos="53000">
                <a:srgbClr val="FF7A7F"/>
              </a:gs>
              <a:gs pos="29000">
                <a:srgbClr val="ABEFDA"/>
              </a:gs>
              <a:gs pos="75000">
                <a:srgbClr val="A396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17"/>
          <p:cNvSpPr txBox="1"/>
          <p:nvPr/>
        </p:nvSpPr>
        <p:spPr>
          <a:xfrm>
            <a:off x="528544" y="5529937"/>
            <a:ext cx="2039661" cy="400110"/>
          </a:xfrm>
          <a:prstGeom prst="rect">
            <a:avLst/>
          </a:prstGeom>
          <a:noFill/>
        </p:spPr>
        <p:txBody>
          <a:bodyPr wrap="none" rtlCol="0">
            <a:spAutoFit/>
          </a:bodyPr>
          <a:lstStyle/>
          <a:p>
            <a:r>
              <a:rPr lang="en-GB" sz="2000" smtClean="0">
                <a:solidFill>
                  <a:schemeClr val="bg1"/>
                </a:solidFill>
              </a:rPr>
              <a:t>KM3NeT-ORCA</a:t>
            </a:r>
            <a:endParaRPr lang="en-GB" sz="2000">
              <a:solidFill>
                <a:schemeClr val="bg1"/>
              </a:solidFill>
            </a:endParaRPr>
          </a:p>
        </p:txBody>
      </p:sp>
      <p:sp>
        <p:nvSpPr>
          <p:cNvPr id="19" name="CasellaDiTesto 18"/>
          <p:cNvSpPr txBox="1"/>
          <p:nvPr/>
        </p:nvSpPr>
        <p:spPr>
          <a:xfrm>
            <a:off x="3701511" y="5529937"/>
            <a:ext cx="1409617" cy="400110"/>
          </a:xfrm>
          <a:prstGeom prst="rect">
            <a:avLst/>
          </a:prstGeom>
          <a:noFill/>
        </p:spPr>
        <p:txBody>
          <a:bodyPr wrap="none" rtlCol="0">
            <a:spAutoFit/>
          </a:bodyPr>
          <a:lstStyle/>
          <a:p>
            <a:r>
              <a:rPr lang="en-GB" sz="2000" smtClean="0">
                <a:solidFill>
                  <a:schemeClr val="bg1"/>
                </a:solidFill>
              </a:rPr>
              <a:t>ANTARES</a:t>
            </a:r>
            <a:endParaRPr lang="en-GB" sz="2000">
              <a:solidFill>
                <a:schemeClr val="bg1"/>
              </a:solidFill>
            </a:endParaRPr>
          </a:p>
        </p:txBody>
      </p:sp>
      <p:sp>
        <p:nvSpPr>
          <p:cNvPr id="20" name="CasellaDiTesto 19"/>
          <p:cNvSpPr txBox="1"/>
          <p:nvPr/>
        </p:nvSpPr>
        <p:spPr>
          <a:xfrm>
            <a:off x="6577792" y="5529937"/>
            <a:ext cx="2026837" cy="400110"/>
          </a:xfrm>
          <a:prstGeom prst="rect">
            <a:avLst/>
          </a:prstGeom>
          <a:noFill/>
        </p:spPr>
        <p:txBody>
          <a:bodyPr wrap="none" rtlCol="0">
            <a:spAutoFit/>
          </a:bodyPr>
          <a:lstStyle/>
          <a:p>
            <a:r>
              <a:rPr lang="en-GB" sz="2000" smtClean="0">
                <a:solidFill>
                  <a:schemeClr val="bg1"/>
                </a:solidFill>
              </a:rPr>
              <a:t>KM3NeT-ARCA</a:t>
            </a:r>
            <a:endParaRPr lang="en-GB" sz="2000">
              <a:solidFill>
                <a:schemeClr val="bg1"/>
              </a:solidFill>
            </a:endParaRPr>
          </a:p>
        </p:txBody>
      </p:sp>
      <p:sp>
        <p:nvSpPr>
          <p:cNvPr id="21" name="CasellaDiTesto 20"/>
          <p:cNvSpPr txBox="1"/>
          <p:nvPr/>
        </p:nvSpPr>
        <p:spPr>
          <a:xfrm>
            <a:off x="129195" y="6135271"/>
            <a:ext cx="8777531" cy="400110"/>
          </a:xfrm>
          <a:prstGeom prst="rect">
            <a:avLst/>
          </a:prstGeom>
          <a:noFill/>
        </p:spPr>
        <p:txBody>
          <a:bodyPr wrap="none" rtlCol="0">
            <a:spAutoFit/>
          </a:bodyPr>
          <a:lstStyle/>
          <a:p>
            <a:r>
              <a:rPr lang="mr-IN" sz="2000" b="0" smtClean="0">
                <a:solidFill>
                  <a:schemeClr val="bg1"/>
                </a:solidFill>
              </a:rPr>
              <a:t>…</a:t>
            </a:r>
            <a:r>
              <a:rPr lang="en-US" sz="2000" b="0" smtClean="0">
                <a:solidFill>
                  <a:schemeClr val="bg1"/>
                </a:solidFill>
              </a:rPr>
              <a:t> and synergies with Sea-Sciences: oceanography, biology, seismology, </a:t>
            </a:r>
            <a:r>
              <a:rPr lang="mr-IN" sz="2000" b="0" smtClean="0">
                <a:solidFill>
                  <a:schemeClr val="bg1"/>
                </a:solidFill>
              </a:rPr>
              <a:t>…</a:t>
            </a:r>
            <a:endParaRPr lang="en-GB" sz="2000" b="0">
              <a:solidFill>
                <a:schemeClr val="bg1"/>
              </a:solidFill>
            </a:endParaRPr>
          </a:p>
        </p:txBody>
      </p:sp>
    </p:spTree>
    <p:extLst>
      <p:ext uri="{BB962C8B-B14F-4D97-AF65-F5344CB8AC3E}">
        <p14:creationId xmlns:p14="http://schemas.microsoft.com/office/powerpoint/2010/main" val="1931049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KM3NeT Building </a:t>
            </a:r>
            <a:r>
              <a:rPr lang="en-GB" smtClean="0"/>
              <a:t>Blocks</a:t>
            </a:r>
            <a:endParaRPr lang="en-GB"/>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36</a:t>
            </a:fld>
            <a:endParaRPr lang="it-IT"/>
          </a:p>
        </p:txBody>
      </p:sp>
      <p:grpSp>
        <p:nvGrpSpPr>
          <p:cNvPr id="7" name="Gruppo 6"/>
          <p:cNvGrpSpPr/>
          <p:nvPr/>
        </p:nvGrpSpPr>
        <p:grpSpPr>
          <a:xfrm>
            <a:off x="533400" y="990600"/>
            <a:ext cx="8001000" cy="2971800"/>
            <a:chOff x="533400" y="1143000"/>
            <a:chExt cx="8001000" cy="2971800"/>
          </a:xfrm>
        </p:grpSpPr>
        <p:pic>
          <p:nvPicPr>
            <p:cNvPr id="8" name="Immagine 7"/>
            <p:cNvPicPr>
              <a:picLocks noChangeAspect="1"/>
            </p:cNvPicPr>
            <p:nvPr/>
          </p:nvPicPr>
          <p:blipFill>
            <a:blip r:embed="rId2"/>
            <a:stretch>
              <a:fillRect/>
            </a:stretch>
          </p:blipFill>
          <p:spPr>
            <a:xfrm>
              <a:off x="533400" y="1143000"/>
              <a:ext cx="4648200" cy="2880000"/>
            </a:xfrm>
            <a:prstGeom prst="rect">
              <a:avLst/>
            </a:prstGeom>
          </p:spPr>
        </p:pic>
        <p:pic>
          <p:nvPicPr>
            <p:cNvPr id="9" name="Immagine 8"/>
            <p:cNvPicPr>
              <a:picLocks noChangeAspect="1"/>
            </p:cNvPicPr>
            <p:nvPr/>
          </p:nvPicPr>
          <p:blipFill>
            <a:blip r:embed="rId3"/>
            <a:stretch>
              <a:fillRect/>
            </a:stretch>
          </p:blipFill>
          <p:spPr>
            <a:xfrm>
              <a:off x="5654400" y="1143000"/>
              <a:ext cx="2880000" cy="2880000"/>
            </a:xfrm>
            <a:prstGeom prst="rect">
              <a:avLst/>
            </a:prstGeom>
          </p:spPr>
        </p:pic>
        <p:sp>
          <p:nvSpPr>
            <p:cNvPr id="10" name="Rettangolo 9"/>
            <p:cNvSpPr/>
            <p:nvPr/>
          </p:nvSpPr>
          <p:spPr bwMode="auto">
            <a:xfrm>
              <a:off x="5410200" y="3962400"/>
              <a:ext cx="1600200" cy="152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6" charset="0"/>
              </a:endParaRPr>
            </a:p>
          </p:txBody>
        </p:sp>
      </p:grpSp>
      <p:graphicFrame>
        <p:nvGraphicFramePr>
          <p:cNvPr id="11" name="Tabella 10"/>
          <p:cNvGraphicFramePr>
            <a:graphicFrameLocks noGrp="1"/>
          </p:cNvGraphicFramePr>
          <p:nvPr/>
        </p:nvGraphicFramePr>
        <p:xfrm>
          <a:off x="838200" y="4241800"/>
          <a:ext cx="7467600" cy="1854200"/>
        </p:xfrm>
        <a:graphic>
          <a:graphicData uri="http://schemas.openxmlformats.org/drawingml/2006/table">
            <a:tbl>
              <a:tblPr firstRow="1" bandRow="1">
                <a:tableStyleId>{5C22544A-7EE6-4342-B048-85BDC9FD1C3A}</a:tableStyleId>
              </a:tblPr>
              <a:tblGrid>
                <a:gridCol w="2819400"/>
                <a:gridCol w="2594610"/>
                <a:gridCol w="2053590"/>
              </a:tblGrid>
              <a:tr h="370840">
                <a:tc>
                  <a:txBody>
                    <a:bodyPr/>
                    <a:lstStyle/>
                    <a:p>
                      <a:endParaRPr lang="it-IT"/>
                    </a:p>
                  </a:txBody>
                  <a:tcPr/>
                </a:tc>
                <a:tc>
                  <a:txBody>
                    <a:bodyPr/>
                    <a:lstStyle/>
                    <a:p>
                      <a:pPr algn="ctr"/>
                      <a:r>
                        <a:rPr lang="it-IT" smtClean="0">
                          <a:solidFill>
                            <a:srgbClr val="FF0000"/>
                          </a:solidFill>
                        </a:rPr>
                        <a:t>ARCA</a:t>
                      </a:r>
                      <a:endParaRPr lang="it-IT">
                        <a:solidFill>
                          <a:srgbClr val="FF0000"/>
                        </a:solidFill>
                      </a:endParaRPr>
                    </a:p>
                  </a:txBody>
                  <a:tcPr/>
                </a:tc>
                <a:tc>
                  <a:txBody>
                    <a:bodyPr/>
                    <a:lstStyle/>
                    <a:p>
                      <a:pPr algn="ctr"/>
                      <a:r>
                        <a:rPr lang="it-IT" smtClean="0">
                          <a:solidFill>
                            <a:srgbClr val="FF0000"/>
                          </a:solidFill>
                        </a:rPr>
                        <a:t>ORCA</a:t>
                      </a:r>
                      <a:endParaRPr lang="it-IT">
                        <a:solidFill>
                          <a:srgbClr val="FF0000"/>
                        </a:solidFill>
                      </a:endParaRPr>
                    </a:p>
                  </a:txBody>
                  <a:tcPr/>
                </a:tc>
              </a:tr>
              <a:tr h="370840">
                <a:tc>
                  <a:txBody>
                    <a:bodyPr/>
                    <a:lstStyle/>
                    <a:p>
                      <a:r>
                        <a:rPr lang="en-GB" noProof="0" smtClean="0"/>
                        <a:t>Location</a:t>
                      </a:r>
                      <a:endParaRPr lang="en-GB" noProof="0"/>
                    </a:p>
                  </a:txBody>
                  <a:tcPr/>
                </a:tc>
                <a:tc>
                  <a:txBody>
                    <a:bodyPr/>
                    <a:lstStyle/>
                    <a:p>
                      <a:pPr algn="ctr"/>
                      <a:r>
                        <a:rPr lang="en-GB" noProof="0" smtClean="0"/>
                        <a:t>Italy</a:t>
                      </a:r>
                      <a:r>
                        <a:rPr lang="en-GB" baseline="0" noProof="0" smtClean="0"/>
                        <a:t> – Capo Passero</a:t>
                      </a:r>
                      <a:endParaRPr lang="en-GB" noProof="0"/>
                    </a:p>
                  </a:txBody>
                  <a:tcPr/>
                </a:tc>
                <a:tc>
                  <a:txBody>
                    <a:bodyPr/>
                    <a:lstStyle/>
                    <a:p>
                      <a:pPr algn="ctr"/>
                      <a:r>
                        <a:rPr lang="en-GB" noProof="0" smtClean="0"/>
                        <a:t>France - Toulon</a:t>
                      </a:r>
                      <a:endParaRPr lang="en-GB" noProof="0"/>
                    </a:p>
                  </a:txBody>
                  <a:tcPr/>
                </a:tc>
              </a:tr>
              <a:tr h="370840">
                <a:tc>
                  <a:txBody>
                    <a:bodyPr/>
                    <a:lstStyle/>
                    <a:p>
                      <a:r>
                        <a:rPr lang="en-GB" noProof="0" smtClean="0"/>
                        <a:t>Detector Lines distance</a:t>
                      </a:r>
                      <a:endParaRPr lang="en-GB" noProof="0"/>
                    </a:p>
                  </a:txBody>
                  <a:tcPr/>
                </a:tc>
                <a:tc>
                  <a:txBody>
                    <a:bodyPr/>
                    <a:lstStyle/>
                    <a:p>
                      <a:pPr algn="ctr"/>
                      <a:r>
                        <a:rPr lang="en-GB" noProof="0" smtClean="0"/>
                        <a:t>90m</a:t>
                      </a:r>
                      <a:endParaRPr lang="en-GB" noProof="0"/>
                    </a:p>
                  </a:txBody>
                  <a:tcPr/>
                </a:tc>
                <a:tc>
                  <a:txBody>
                    <a:bodyPr/>
                    <a:lstStyle/>
                    <a:p>
                      <a:pPr algn="ctr"/>
                      <a:r>
                        <a:rPr lang="en-GB" noProof="0" smtClean="0"/>
                        <a:t>20m</a:t>
                      </a:r>
                      <a:endParaRPr lang="en-GB" noProof="0"/>
                    </a:p>
                  </a:txBody>
                  <a:tcPr/>
                </a:tc>
              </a:tr>
              <a:tr h="370840">
                <a:tc>
                  <a:txBody>
                    <a:bodyPr/>
                    <a:lstStyle/>
                    <a:p>
                      <a:r>
                        <a:rPr lang="en-GB" noProof="0" smtClean="0"/>
                        <a:t>DOM spacing</a:t>
                      </a:r>
                      <a:endParaRPr lang="en-GB" noProof="0"/>
                    </a:p>
                  </a:txBody>
                  <a:tcPr/>
                </a:tc>
                <a:tc>
                  <a:txBody>
                    <a:bodyPr/>
                    <a:lstStyle/>
                    <a:p>
                      <a:pPr algn="ctr"/>
                      <a:r>
                        <a:rPr lang="en-GB" noProof="0" smtClean="0"/>
                        <a:t>36m</a:t>
                      </a:r>
                      <a:endParaRPr lang="en-GB" noProof="0"/>
                    </a:p>
                  </a:txBody>
                  <a:tcPr/>
                </a:tc>
                <a:tc>
                  <a:txBody>
                    <a:bodyPr/>
                    <a:lstStyle/>
                    <a:p>
                      <a:pPr algn="ctr"/>
                      <a:r>
                        <a:rPr lang="en-GB" noProof="0" smtClean="0"/>
                        <a:t>9m</a:t>
                      </a:r>
                      <a:endParaRPr lang="en-GB" noProof="0"/>
                    </a:p>
                  </a:txBody>
                  <a:tcPr/>
                </a:tc>
              </a:tr>
              <a:tr h="370840">
                <a:tc>
                  <a:txBody>
                    <a:bodyPr/>
                    <a:lstStyle/>
                    <a:p>
                      <a:r>
                        <a:rPr lang="en-GB" noProof="0" smtClean="0"/>
                        <a:t>Instrumented mass</a:t>
                      </a:r>
                      <a:endParaRPr lang="en-GB" noProof="0"/>
                    </a:p>
                  </a:txBody>
                  <a:tcPr/>
                </a:tc>
                <a:tc>
                  <a:txBody>
                    <a:bodyPr/>
                    <a:lstStyle/>
                    <a:p>
                      <a:pPr algn="ctr"/>
                      <a:r>
                        <a:rPr lang="en-GB" noProof="0" smtClean="0"/>
                        <a:t>500Mton</a:t>
                      </a:r>
                      <a:endParaRPr lang="en-GB" noProof="0"/>
                    </a:p>
                  </a:txBody>
                  <a:tcPr/>
                </a:tc>
                <a:tc>
                  <a:txBody>
                    <a:bodyPr/>
                    <a:lstStyle/>
                    <a:p>
                      <a:pPr algn="ctr"/>
                      <a:r>
                        <a:rPr lang="en-GB" noProof="0" smtClean="0"/>
                        <a:t>5,7</a:t>
                      </a:r>
                      <a:r>
                        <a:rPr lang="en-GB" baseline="0" noProof="0" smtClean="0"/>
                        <a:t> </a:t>
                      </a:r>
                      <a:r>
                        <a:rPr lang="en-GB" baseline="0" noProof="0" err="1" smtClean="0"/>
                        <a:t>Mton</a:t>
                      </a:r>
                      <a:endParaRPr lang="en-GB" noProof="0"/>
                    </a:p>
                  </a:txBody>
                  <a:tcPr/>
                </a:tc>
              </a:tr>
            </a:tbl>
          </a:graphicData>
        </a:graphic>
      </p:graphicFrame>
      <p:sp>
        <p:nvSpPr>
          <p:cNvPr id="12" name="Rettangolo 11"/>
          <p:cNvSpPr/>
          <p:nvPr/>
        </p:nvSpPr>
        <p:spPr>
          <a:xfrm>
            <a:off x="7924800" y="833735"/>
            <a:ext cx="1039768" cy="461665"/>
          </a:xfrm>
          <a:prstGeom prst="rect">
            <a:avLst/>
          </a:prstGeom>
        </p:spPr>
        <p:txBody>
          <a:bodyPr wrap="none">
            <a:spAutoFit/>
          </a:bodyPr>
          <a:lstStyle/>
          <a:p>
            <a:pPr algn="ctr"/>
            <a:r>
              <a:rPr lang="it-IT" smtClean="0">
                <a:solidFill>
                  <a:srgbClr val="FF0000"/>
                </a:solidFill>
              </a:rPr>
              <a:t>ORCA</a:t>
            </a:r>
            <a:endParaRPr lang="it-IT">
              <a:solidFill>
                <a:srgbClr val="FF0000"/>
              </a:solidFill>
            </a:endParaRPr>
          </a:p>
        </p:txBody>
      </p:sp>
      <p:cxnSp>
        <p:nvCxnSpPr>
          <p:cNvPr id="13" name="Connettore 2 12"/>
          <p:cNvCxnSpPr/>
          <p:nvPr/>
        </p:nvCxnSpPr>
        <p:spPr bwMode="auto">
          <a:xfrm rot="5400000">
            <a:off x="7200900" y="1333500"/>
            <a:ext cx="914400" cy="6858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4" name="Rettangolo 13"/>
          <p:cNvSpPr/>
          <p:nvPr/>
        </p:nvSpPr>
        <p:spPr>
          <a:xfrm>
            <a:off x="8104232" y="3124200"/>
            <a:ext cx="1039768" cy="461665"/>
          </a:xfrm>
          <a:prstGeom prst="rect">
            <a:avLst/>
          </a:prstGeom>
        </p:spPr>
        <p:txBody>
          <a:bodyPr wrap="none">
            <a:spAutoFit/>
          </a:bodyPr>
          <a:lstStyle/>
          <a:p>
            <a:pPr algn="ctr"/>
            <a:r>
              <a:rPr lang="it-IT" smtClean="0">
                <a:solidFill>
                  <a:schemeClr val="accent2"/>
                </a:solidFill>
              </a:rPr>
              <a:t>ARCA</a:t>
            </a:r>
            <a:endParaRPr lang="it-IT">
              <a:solidFill>
                <a:schemeClr val="accent2"/>
              </a:solidFill>
            </a:endParaRPr>
          </a:p>
        </p:txBody>
      </p:sp>
      <p:cxnSp>
        <p:nvCxnSpPr>
          <p:cNvPr id="15" name="Connettore 2 14"/>
          <p:cNvCxnSpPr/>
          <p:nvPr/>
        </p:nvCxnSpPr>
        <p:spPr bwMode="auto">
          <a:xfrm rot="10800000">
            <a:off x="7772400" y="3200400"/>
            <a:ext cx="457200" cy="152400"/>
          </a:xfrm>
          <a:prstGeom prst="straightConnector1">
            <a:avLst/>
          </a:prstGeom>
          <a:solidFill>
            <a:schemeClr val="accent1"/>
          </a:solidFill>
          <a:ln w="9525" cap="flat" cmpd="sng" algn="ctr">
            <a:solidFill>
              <a:srgbClr val="000090"/>
            </a:solidFill>
            <a:prstDash val="solid"/>
            <a:round/>
            <a:headEnd type="none" w="med" len="med"/>
            <a:tailEnd type="arrow"/>
          </a:ln>
          <a:effectLst/>
        </p:spPr>
      </p:cxnSp>
      <p:sp>
        <p:nvSpPr>
          <p:cNvPr id="3" name="Segnaposto data 2"/>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145691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KM3NeT phased implementation</a:t>
            </a:r>
          </a:p>
        </p:txBody>
      </p:sp>
      <p:sp>
        <p:nvSpPr>
          <p:cNvPr id="4" name="Segnaposto piè di pagina 3"/>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37</a:t>
            </a:fld>
            <a:endParaRPr lang="it-IT"/>
          </a:p>
        </p:txBody>
      </p:sp>
      <p:pic>
        <p:nvPicPr>
          <p:cNvPr id="17" name="Immagine 16"/>
          <p:cNvPicPr>
            <a:picLocks noChangeAspect="1"/>
          </p:cNvPicPr>
          <p:nvPr/>
        </p:nvPicPr>
        <p:blipFill>
          <a:blip r:embed="rId2"/>
          <a:stretch>
            <a:fillRect/>
          </a:stretch>
        </p:blipFill>
        <p:spPr>
          <a:xfrm>
            <a:off x="469904" y="604824"/>
            <a:ext cx="8359775" cy="2737108"/>
          </a:xfrm>
          <a:prstGeom prst="rect">
            <a:avLst/>
          </a:prstGeom>
        </p:spPr>
      </p:pic>
      <p:sp>
        <p:nvSpPr>
          <p:cNvPr id="18" name="CasellaDiTesto 17"/>
          <p:cNvSpPr txBox="1"/>
          <p:nvPr/>
        </p:nvSpPr>
        <p:spPr>
          <a:xfrm>
            <a:off x="2057400" y="3309921"/>
            <a:ext cx="5410200" cy="1200328"/>
          </a:xfrm>
          <a:prstGeom prst="rect">
            <a:avLst/>
          </a:prstGeom>
          <a:noFill/>
        </p:spPr>
        <p:txBody>
          <a:bodyPr wrap="square" rtlCol="0">
            <a:spAutoFit/>
          </a:bodyPr>
          <a:lstStyle/>
          <a:p>
            <a:r>
              <a:rPr lang="it-IT" b="1" smtClean="0">
                <a:solidFill>
                  <a:srgbClr val="FF0000"/>
                </a:solidFill>
              </a:rPr>
              <a:t>L.O.I.  KM3NeT ARCA and ORCA</a:t>
            </a:r>
            <a:r>
              <a:rPr lang="it-IT" smtClean="0"/>
              <a:t>:</a:t>
            </a:r>
          </a:p>
          <a:p>
            <a:pPr lvl="1" indent="-193675">
              <a:buFont typeface="Arial"/>
              <a:buChar char="•"/>
            </a:pPr>
            <a:r>
              <a:rPr lang="it-IT" err="1" smtClean="0">
                <a:solidFill>
                  <a:srgbClr val="7030A0"/>
                </a:solidFill>
              </a:rPr>
              <a:t>J</a:t>
            </a:r>
            <a:r>
              <a:rPr lang="it-IT" smtClean="0">
                <a:solidFill>
                  <a:srgbClr val="7030A0"/>
                </a:solidFill>
              </a:rPr>
              <a:t>. </a:t>
            </a:r>
            <a:r>
              <a:rPr lang="it-IT" err="1" smtClean="0">
                <a:solidFill>
                  <a:srgbClr val="7030A0"/>
                </a:solidFill>
              </a:rPr>
              <a:t>Phys</a:t>
            </a:r>
            <a:r>
              <a:rPr lang="it-IT" smtClean="0">
                <a:solidFill>
                  <a:srgbClr val="7030A0"/>
                </a:solidFill>
              </a:rPr>
              <a:t>. G43 (2016) n. 8, 084001 </a:t>
            </a:r>
          </a:p>
          <a:p>
            <a:pPr lvl="1" indent="-193675">
              <a:buFont typeface="Arial"/>
              <a:buChar char="•"/>
            </a:pPr>
            <a:r>
              <a:rPr lang="it-IT" err="1" smtClean="0">
                <a:solidFill>
                  <a:srgbClr val="7030A0"/>
                </a:solidFill>
              </a:rPr>
              <a:t>arXiv</a:t>
            </a:r>
            <a:r>
              <a:rPr lang="it-IT" smtClean="0">
                <a:solidFill>
                  <a:srgbClr val="7030A0"/>
                </a:solidFill>
              </a:rPr>
              <a:t>: 1601.07459</a:t>
            </a:r>
            <a:endParaRPr lang="it-IT">
              <a:solidFill>
                <a:srgbClr val="7030A0"/>
              </a:solidFill>
            </a:endParaRPr>
          </a:p>
        </p:txBody>
      </p:sp>
      <p:sp>
        <p:nvSpPr>
          <p:cNvPr id="3" name="Segnaposto data 2"/>
          <p:cNvSpPr>
            <a:spLocks noGrp="1"/>
          </p:cNvSpPr>
          <p:nvPr>
            <p:ph type="dt" sz="half" idx="2"/>
          </p:nvPr>
        </p:nvSpPr>
        <p:spPr/>
        <p:txBody>
          <a:bodyPr/>
          <a:lstStyle/>
          <a:p>
            <a:r>
              <a:rPr lang="it-IT" smtClean="0"/>
              <a:t>21/06/2017</a:t>
            </a:r>
            <a:endParaRPr lang="mr-IN"/>
          </a:p>
        </p:txBody>
      </p:sp>
      <p:pic>
        <p:nvPicPr>
          <p:cNvPr id="8" name="Segnaposto contenut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61" y="4482988"/>
            <a:ext cx="7704137" cy="2372773"/>
          </a:xfrm>
          <a:prstGeom prst="rect">
            <a:avLst/>
          </a:prstGeom>
        </p:spPr>
      </p:pic>
    </p:spTree>
    <p:extLst>
      <p:ext uri="{BB962C8B-B14F-4D97-AF65-F5344CB8AC3E}">
        <p14:creationId xmlns:p14="http://schemas.microsoft.com/office/powerpoint/2010/main" val="1962622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en-US" sz="2400" smtClean="0">
                <a:solidFill>
                  <a:srgbClr val="7E070A"/>
                </a:solidFill>
                <a:effectLst/>
                <a:latin typeface="Arial" charset="0"/>
                <a:ea typeface="ＭＳ Ｐゴシック" charset="-128"/>
                <a:cs typeface="ＭＳ Ｐゴシック" charset="-128"/>
              </a:rPr>
              <a:t>The future of Neutrino Astronomy in the Mediterranean Sea</a:t>
            </a:r>
            <a:endParaRPr lang="it-IT" sz="2400"/>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38</a:t>
            </a:fld>
            <a:endParaRPr lang="it-IT"/>
          </a:p>
        </p:txBody>
      </p:sp>
      <p:pic>
        <p:nvPicPr>
          <p:cNvPr id="2" name="Immagine 1"/>
          <p:cNvPicPr>
            <a:picLocks noChangeAspect="1"/>
          </p:cNvPicPr>
          <p:nvPr/>
        </p:nvPicPr>
        <p:blipFill>
          <a:blip r:embed="rId2"/>
          <a:stretch>
            <a:fillRect/>
          </a:stretch>
        </p:blipFill>
        <p:spPr>
          <a:xfrm>
            <a:off x="723900" y="650301"/>
            <a:ext cx="7696200" cy="5735197"/>
          </a:xfrm>
          <a:prstGeom prst="rect">
            <a:avLst/>
          </a:prstGeom>
        </p:spPr>
      </p:pic>
      <p:sp>
        <p:nvSpPr>
          <p:cNvPr id="3" name="Segnaposto data 2"/>
          <p:cNvSpPr>
            <a:spLocks noGrp="1"/>
          </p:cNvSpPr>
          <p:nvPr>
            <p:ph type="dt" sz="half" idx="2"/>
          </p:nvPr>
        </p:nvSpPr>
        <p:spPr/>
        <p:txBody>
          <a:bodyPr/>
          <a:lstStyle/>
          <a:p>
            <a:r>
              <a:rPr lang="it-IT" smtClean="0"/>
              <a:t>21/06/2017</a:t>
            </a:r>
            <a:endParaRPr lang="mr-IN"/>
          </a:p>
        </p:txBody>
      </p:sp>
      <p:sp>
        <p:nvSpPr>
          <p:cNvPr id="6" name="CasellaDiTesto 5"/>
          <p:cNvSpPr txBox="1"/>
          <p:nvPr/>
        </p:nvSpPr>
        <p:spPr>
          <a:xfrm rot="-1800000">
            <a:off x="1616620" y="3211443"/>
            <a:ext cx="5984331" cy="461665"/>
          </a:xfrm>
          <a:prstGeom prst="rect">
            <a:avLst/>
          </a:prstGeom>
          <a:solidFill>
            <a:srgbClr val="FFFF00"/>
          </a:solidFill>
        </p:spPr>
        <p:txBody>
          <a:bodyPr wrap="none" rtlCol="0">
            <a:spAutoFit/>
          </a:bodyPr>
          <a:lstStyle/>
          <a:p>
            <a:r>
              <a:rPr lang="en-GB" smtClean="0">
                <a:solidFill>
                  <a:srgbClr val="7030A0"/>
                </a:solidFill>
              </a:rPr>
              <a:t>See </a:t>
            </a:r>
            <a:r>
              <a:rPr lang="en-GB" b="0" i="1">
                <a:solidFill>
                  <a:srgbClr val="7030A0"/>
                </a:solidFill>
              </a:rPr>
              <a:t>Simon </a:t>
            </a:r>
            <a:r>
              <a:rPr lang="en-GB" b="0" i="1" smtClean="0">
                <a:solidFill>
                  <a:srgbClr val="7030A0"/>
                </a:solidFill>
              </a:rPr>
              <a:t>BOURRET talk of Friday 23/06</a:t>
            </a:r>
            <a:endParaRPr lang="en-GB">
              <a:solidFill>
                <a:srgbClr val="7030A0"/>
              </a:solidFill>
            </a:endParaRPr>
          </a:p>
        </p:txBody>
      </p:sp>
    </p:spTree>
    <p:extLst>
      <p:ext uri="{BB962C8B-B14F-4D97-AF65-F5344CB8AC3E}">
        <p14:creationId xmlns:p14="http://schemas.microsoft.com/office/powerpoint/2010/main" val="478694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KM3NeT-ARCA</a:t>
            </a:r>
            <a:endParaRPr lang="it-IT"/>
          </a:p>
        </p:txBody>
      </p:sp>
      <p:sp>
        <p:nvSpPr>
          <p:cNvPr id="4" name="Segnaposto piè di pagina 3"/>
          <p:cNvSpPr>
            <a:spLocks noGrp="1"/>
          </p:cNvSpPr>
          <p:nvPr>
            <p:ph type="ftr" sz="quarter" idx="3"/>
          </p:nvPr>
        </p:nvSpPr>
        <p:spPr>
          <a:xfrm>
            <a:off x="101600" y="6553200"/>
            <a:ext cx="8559800" cy="258763"/>
          </a:xfrm>
        </p:spPr>
        <p:txBody>
          <a:bodyPr/>
          <a:lstStyle/>
          <a:p>
            <a:r>
              <a:rPr lang="en-US" smtClean="0"/>
              <a:t>Weak Interactions and Neutrinos (WIN2017)          -       University of California, Irvine, USA       -       Antonio Capone</a:t>
            </a:r>
            <a:endParaRPr lang="it-IT"/>
          </a:p>
        </p:txBody>
      </p:sp>
      <p:sp>
        <p:nvSpPr>
          <p:cNvPr id="5" name="Segnaposto numero diapositiva 4"/>
          <p:cNvSpPr>
            <a:spLocks noGrp="1"/>
          </p:cNvSpPr>
          <p:nvPr>
            <p:ph type="sldNum" sz="quarter" idx="4"/>
          </p:nvPr>
        </p:nvSpPr>
        <p:spPr/>
        <p:txBody>
          <a:bodyPr/>
          <a:lstStyle/>
          <a:p>
            <a:pPr>
              <a:defRPr/>
            </a:pPr>
            <a:fld id="{140AD1DA-1AC5-CB4E-8E84-F5786F775874}" type="slidenum">
              <a:rPr lang="it-IT" smtClean="0"/>
              <a:pPr>
                <a:defRPr/>
              </a:pPr>
              <a:t>39</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pic>
        <p:nvPicPr>
          <p:cNvPr id="7" name="Immagine 6"/>
          <p:cNvPicPr>
            <a:picLocks noChangeAspect="1"/>
          </p:cNvPicPr>
          <p:nvPr/>
        </p:nvPicPr>
        <p:blipFill>
          <a:blip r:embed="rId2"/>
          <a:stretch>
            <a:fillRect/>
          </a:stretch>
        </p:blipFill>
        <p:spPr>
          <a:xfrm>
            <a:off x="49513" y="2530820"/>
            <a:ext cx="4244937" cy="3905780"/>
          </a:xfrm>
          <a:prstGeom prst="rect">
            <a:avLst/>
          </a:prstGeom>
        </p:spPr>
      </p:pic>
      <p:pic>
        <p:nvPicPr>
          <p:cNvPr id="8" name="Immagine 7"/>
          <p:cNvPicPr>
            <a:picLocks noChangeAspect="1"/>
          </p:cNvPicPr>
          <p:nvPr/>
        </p:nvPicPr>
        <p:blipFill>
          <a:blip r:embed="rId3"/>
          <a:stretch>
            <a:fillRect/>
          </a:stretch>
        </p:blipFill>
        <p:spPr>
          <a:xfrm>
            <a:off x="4294450" y="1226425"/>
            <a:ext cx="3688067" cy="5210175"/>
          </a:xfrm>
          <a:prstGeom prst="rect">
            <a:avLst/>
          </a:prstGeom>
        </p:spPr>
      </p:pic>
      <p:sp>
        <p:nvSpPr>
          <p:cNvPr id="9" name="CasellaDiTesto 8"/>
          <p:cNvSpPr txBox="1"/>
          <p:nvPr/>
        </p:nvSpPr>
        <p:spPr>
          <a:xfrm>
            <a:off x="5545496" y="6098046"/>
            <a:ext cx="2215735" cy="338554"/>
          </a:xfrm>
          <a:prstGeom prst="rect">
            <a:avLst/>
          </a:prstGeom>
          <a:noFill/>
        </p:spPr>
        <p:txBody>
          <a:bodyPr wrap="none" rtlCol="0">
            <a:spAutoFit/>
          </a:bodyPr>
          <a:lstStyle/>
          <a:p>
            <a:r>
              <a:rPr lang="en-GB" sz="1600" smtClean="0">
                <a:solidFill>
                  <a:srgbClr val="7030A0"/>
                </a:solidFill>
              </a:rPr>
              <a:t>Total Volume 1.2 km</a:t>
            </a:r>
            <a:r>
              <a:rPr lang="en-GB" sz="1600" baseline="30000" smtClean="0">
                <a:solidFill>
                  <a:srgbClr val="7030A0"/>
                </a:solidFill>
              </a:rPr>
              <a:t>3</a:t>
            </a:r>
            <a:endParaRPr lang="en-GB" sz="1600" baseline="30000">
              <a:solidFill>
                <a:srgbClr val="7030A0"/>
              </a:solidFill>
            </a:endParaRPr>
          </a:p>
        </p:txBody>
      </p:sp>
      <p:cxnSp>
        <p:nvCxnSpPr>
          <p:cNvPr id="11" name="Connettore 2 10"/>
          <p:cNvCxnSpPr/>
          <p:nvPr/>
        </p:nvCxnSpPr>
        <p:spPr>
          <a:xfrm>
            <a:off x="8044150" y="1928813"/>
            <a:ext cx="0" cy="1902700"/>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8047016" y="2671763"/>
            <a:ext cx="1087584" cy="461665"/>
          </a:xfrm>
          <a:prstGeom prst="rect">
            <a:avLst/>
          </a:prstGeom>
          <a:noFill/>
        </p:spPr>
        <p:txBody>
          <a:bodyPr wrap="square" rtlCol="0">
            <a:spAutoFit/>
          </a:bodyPr>
          <a:lstStyle/>
          <a:p>
            <a:r>
              <a:rPr lang="en-GB" smtClean="0">
                <a:solidFill>
                  <a:srgbClr val="7030A0"/>
                </a:solidFill>
              </a:rPr>
              <a:t>~1km</a:t>
            </a:r>
            <a:r>
              <a:rPr lang="en-GB" baseline="30000" smtClean="0">
                <a:solidFill>
                  <a:srgbClr val="7030A0"/>
                </a:solidFill>
              </a:rPr>
              <a:t>3</a:t>
            </a:r>
            <a:endParaRPr lang="en-GB" baseline="30000">
              <a:solidFill>
                <a:srgbClr val="7030A0"/>
              </a:solidFill>
            </a:endParaRPr>
          </a:p>
        </p:txBody>
      </p:sp>
      <p:sp>
        <p:nvSpPr>
          <p:cNvPr id="14" name="CasellaDiTesto 13"/>
          <p:cNvSpPr txBox="1"/>
          <p:nvPr/>
        </p:nvSpPr>
        <p:spPr>
          <a:xfrm>
            <a:off x="85720" y="514336"/>
            <a:ext cx="3789820" cy="2000548"/>
          </a:xfrm>
          <a:prstGeom prst="rect">
            <a:avLst/>
          </a:prstGeom>
          <a:noFill/>
        </p:spPr>
        <p:txBody>
          <a:bodyPr wrap="none" rtlCol="0">
            <a:spAutoFit/>
          </a:bodyPr>
          <a:lstStyle/>
          <a:p>
            <a:r>
              <a:rPr lang="en-GB" sz="2000" smtClean="0">
                <a:solidFill>
                  <a:srgbClr val="7030A0"/>
                </a:solidFill>
              </a:rPr>
              <a:t>ARCA detector</a:t>
            </a:r>
          </a:p>
          <a:p>
            <a:pPr marL="342900" indent="-342900">
              <a:buFont typeface="Arial" charset="0"/>
              <a:buChar char="•"/>
            </a:pPr>
            <a:r>
              <a:rPr lang="en-GB" sz="2000" smtClean="0">
                <a:solidFill>
                  <a:srgbClr val="7030A0"/>
                </a:solidFill>
              </a:rPr>
              <a:t>ARCA: 2 blocks</a:t>
            </a:r>
          </a:p>
          <a:p>
            <a:pPr marL="342900" indent="-342900">
              <a:buFont typeface="Arial" charset="0"/>
              <a:buChar char="•"/>
            </a:pPr>
            <a:r>
              <a:rPr lang="en-GB" sz="2000" smtClean="0">
                <a:solidFill>
                  <a:srgbClr val="7030A0"/>
                </a:solidFill>
              </a:rPr>
              <a:t>115 strings/block</a:t>
            </a:r>
          </a:p>
          <a:p>
            <a:pPr marL="342900" indent="-342900">
              <a:buFont typeface="Arial" charset="0"/>
              <a:buChar char="•"/>
            </a:pPr>
            <a:r>
              <a:rPr lang="en-GB" sz="2000" smtClean="0">
                <a:solidFill>
                  <a:srgbClr val="7030A0"/>
                </a:solidFill>
              </a:rPr>
              <a:t>90m horizontal spacing</a:t>
            </a:r>
          </a:p>
          <a:p>
            <a:pPr marL="342900" indent="-342900">
              <a:buFont typeface="Arial" charset="0"/>
              <a:buChar char="•"/>
            </a:pPr>
            <a:r>
              <a:rPr lang="en-GB" sz="2000" smtClean="0">
                <a:solidFill>
                  <a:srgbClr val="7030A0"/>
                </a:solidFill>
              </a:rPr>
              <a:t>18 Optical Modules/strings</a:t>
            </a:r>
          </a:p>
          <a:p>
            <a:pPr marL="342900" indent="-342900">
              <a:buFont typeface="Arial" charset="0"/>
              <a:buChar char="•"/>
            </a:pPr>
            <a:r>
              <a:rPr lang="en-GB" sz="2000" smtClean="0">
                <a:solidFill>
                  <a:srgbClr val="7030A0"/>
                </a:solidFill>
              </a:rPr>
              <a:t>36m vertical spacing</a:t>
            </a:r>
            <a:endParaRPr lang="en-GB" sz="2000">
              <a:solidFill>
                <a:srgbClr val="7030A0"/>
              </a:solidFill>
            </a:endParaRPr>
          </a:p>
        </p:txBody>
      </p:sp>
    </p:spTree>
    <p:extLst>
      <p:ext uri="{BB962C8B-B14F-4D97-AF65-F5344CB8AC3E}">
        <p14:creationId xmlns:p14="http://schemas.microsoft.com/office/powerpoint/2010/main" val="1778119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795"/>
            <a:ext cx="9144000" cy="654844"/>
          </a:xfrm>
        </p:spPr>
        <p:txBody>
          <a:bodyPr>
            <a:noAutofit/>
          </a:bodyPr>
          <a:lstStyle/>
          <a:p>
            <a:pPr algn="ctr"/>
            <a:r>
              <a:rPr lang="en-GB" sz="2800" smtClean="0"/>
              <a:t>Cherenkov </a:t>
            </a:r>
            <a:r>
              <a:rPr lang="en-GB" sz="2800" smtClean="0">
                <a:latin typeface="Symbol" charset="2"/>
                <a:ea typeface="Symbol" charset="2"/>
                <a:cs typeface="Symbol" charset="2"/>
              </a:rPr>
              <a:t>n</a:t>
            </a:r>
            <a:r>
              <a:rPr lang="en-GB" sz="2800" smtClean="0"/>
              <a:t> Telescope: Detection principle</a:t>
            </a:r>
            <a:endParaRPr lang="en-GB" sz="2800"/>
          </a:p>
        </p:txBody>
      </p:sp>
      <p:sp>
        <p:nvSpPr>
          <p:cNvPr id="4" name="Footer Placeholder 3"/>
          <p:cNvSpPr>
            <a:spLocks noGrp="1"/>
          </p:cNvSpPr>
          <p:nvPr>
            <p:ph type="ftr" sz="quarter" idx="3"/>
          </p:nvPr>
        </p:nvSpPr>
        <p:spPr/>
        <p:txBody>
          <a:bodyPr/>
          <a:lstStyle/>
          <a:p>
            <a:r>
              <a:rPr lang="es-CL" smtClean="0">
                <a:latin typeface="Century Gothic"/>
              </a:rPr>
              <a:t>Weak Interactions and Neutrinos (WIN2017)          -       University of California, Irvine, USA       -       Antonio Capone</a:t>
            </a:r>
            <a:endParaRPr lang="es-CL">
              <a:latin typeface="Century Gothic"/>
            </a:endParaRPr>
          </a:p>
        </p:txBody>
      </p:sp>
      <p:sp>
        <p:nvSpPr>
          <p:cNvPr id="5" name="Slide Number Placeholder 4"/>
          <p:cNvSpPr>
            <a:spLocks noGrp="1"/>
          </p:cNvSpPr>
          <p:nvPr>
            <p:ph type="sldNum" sz="quarter" idx="4"/>
          </p:nvPr>
        </p:nvSpPr>
        <p:spPr/>
        <p:txBody>
          <a:bodyPr/>
          <a:lstStyle/>
          <a:p>
            <a:fld id="{0B27B36E-1789-44FF-B677-F03270DE854B}" type="slidenum">
              <a:rPr lang="es-CL" smtClean="0">
                <a:latin typeface="Century Gothic"/>
              </a:rPr>
              <a:pPr/>
              <a:t>4</a:t>
            </a:fld>
            <a:endParaRPr lang="es-CL">
              <a:latin typeface="Century Gothic"/>
            </a:endParaRPr>
          </a:p>
        </p:txBody>
      </p:sp>
      <p:sp>
        <p:nvSpPr>
          <p:cNvPr id="50221" name="Rectangle 45"/>
          <p:cNvSpPr>
            <a:spLocks noChangeArrowheads="1"/>
          </p:cNvSpPr>
          <p:nvPr/>
        </p:nvSpPr>
        <p:spPr bwMode="auto">
          <a:xfrm>
            <a:off x="4270376" y="795339"/>
            <a:ext cx="4864101" cy="5757863"/>
          </a:xfrm>
          <a:prstGeom prst="rect">
            <a:avLst/>
          </a:prstGeom>
          <a:solidFill>
            <a:schemeClr val="accent1"/>
          </a:solidFill>
          <a:ln w="9525">
            <a:solidFill>
              <a:schemeClr val="tx1"/>
            </a:solidFill>
            <a:miter lim="800000"/>
            <a:headEnd/>
            <a:tailEnd/>
          </a:ln>
        </p:spPr>
        <p:txBody>
          <a:bodyPr wrap="none" anchor="ctr"/>
          <a:lstStyle/>
          <a:p>
            <a:pPr eaLnBrk="1" fontAlgn="auto" hangingPunct="1">
              <a:spcBef>
                <a:spcPts val="0"/>
              </a:spcBef>
              <a:spcAft>
                <a:spcPts val="0"/>
              </a:spcAft>
            </a:pPr>
            <a:endParaRPr lang="en-US" sz="1800" b="0">
              <a:solidFill>
                <a:prstClr val="white"/>
              </a:solidFill>
              <a:latin typeface="Century Gothic"/>
              <a:ea typeface="+mn-ea"/>
              <a:cs typeface="+mn-cs"/>
            </a:endParaRPr>
          </a:p>
        </p:txBody>
      </p:sp>
      <p:grpSp>
        <p:nvGrpSpPr>
          <p:cNvPr id="50223" name="Group 47"/>
          <p:cNvGrpSpPr>
            <a:grpSpLocks/>
          </p:cNvGrpSpPr>
          <p:nvPr/>
        </p:nvGrpSpPr>
        <p:grpSpPr bwMode="auto">
          <a:xfrm>
            <a:off x="-34924" y="1568450"/>
            <a:ext cx="4332288" cy="5056188"/>
            <a:chOff x="-30" y="388"/>
            <a:chExt cx="2729" cy="3185"/>
          </a:xfrm>
        </p:grpSpPr>
        <p:sp>
          <p:nvSpPr>
            <p:cNvPr id="50208" name="Text Box 32"/>
            <p:cNvSpPr txBox="1">
              <a:spLocks noChangeArrowheads="1"/>
            </p:cNvSpPr>
            <p:nvPr/>
          </p:nvSpPr>
          <p:spPr bwMode="auto">
            <a:xfrm>
              <a:off x="1479" y="1730"/>
              <a:ext cx="1220" cy="3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defPPr>
                <a:defRPr lang="it-IT"/>
              </a:defPPr>
              <a:lvl1pPr eaLnBrk="1" fontAlgn="auto" hangingPunct="1">
                <a:spcBef>
                  <a:spcPts val="0"/>
                </a:spcBef>
                <a:spcAft>
                  <a:spcPts val="0"/>
                </a:spcAft>
                <a:defRPr sz="1600" b="0">
                  <a:solidFill>
                    <a:schemeClr val="tx2">
                      <a:lumMod val="50000"/>
                    </a:schemeClr>
                  </a:solidFill>
                  <a:latin typeface="Times New Roman" charset="0"/>
                  <a:ea typeface="+mn-ea"/>
                  <a:cs typeface="+mn-cs"/>
                </a:defRPr>
              </a:lvl1pPr>
            </a:lstStyle>
            <a:p>
              <a:r>
                <a:rPr lang="en-GB" sz="1100"/>
                <a:t>Neutrinos from cosmic sources</a:t>
              </a:r>
            </a:p>
            <a:p>
              <a:r>
                <a:rPr lang="en-GB" sz="1100"/>
                <a:t>induce 1-100 </a:t>
              </a:r>
              <a:r>
                <a:rPr lang="en-GB" sz="1100" err="1"/>
                <a:t>muon</a:t>
              </a:r>
              <a:r>
                <a:rPr lang="en-GB" sz="1100"/>
                <a:t> </a:t>
              </a:r>
              <a:r>
                <a:rPr lang="en-GB" sz="1100" err="1"/>
                <a:t>evts</a:t>
              </a:r>
              <a:r>
                <a:rPr lang="en-GB" sz="1100"/>
                <a:t>/y</a:t>
              </a:r>
            </a:p>
            <a:p>
              <a:r>
                <a:rPr lang="en-GB" sz="1100"/>
                <a:t> in a km</a:t>
              </a:r>
              <a:r>
                <a:rPr lang="en-GB" sz="1100" baseline="30000"/>
                <a:t>3</a:t>
              </a:r>
              <a:r>
                <a:rPr lang="en-GB" sz="1100"/>
                <a:t> Neutrino Telescope</a:t>
              </a:r>
            </a:p>
          </p:txBody>
        </p:sp>
        <p:sp>
          <p:nvSpPr>
            <p:cNvPr id="50209" name="Text Box 33"/>
            <p:cNvSpPr txBox="1">
              <a:spLocks noChangeArrowheads="1"/>
            </p:cNvSpPr>
            <p:nvPr/>
          </p:nvSpPr>
          <p:spPr bwMode="auto">
            <a:xfrm>
              <a:off x="-30" y="2240"/>
              <a:ext cx="1155" cy="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1" fontAlgn="auto" hangingPunct="1">
                <a:spcBef>
                  <a:spcPts val="0"/>
                </a:spcBef>
                <a:spcAft>
                  <a:spcPts val="0"/>
                </a:spcAft>
              </a:pPr>
              <a:r>
                <a:rPr lang="en-GB" sz="1000">
                  <a:solidFill>
                    <a:srgbClr val="C00000"/>
                  </a:solidFill>
                  <a:latin typeface="Century Gothic"/>
                  <a:ea typeface="+mn-ea"/>
                  <a:cs typeface="+mn-cs"/>
                </a:rPr>
                <a:t>Up-going µ from neutrinos </a:t>
              </a:r>
            </a:p>
            <a:p>
              <a:pPr algn="ctr" eaLnBrk="1" fontAlgn="auto" hangingPunct="1">
                <a:spcBef>
                  <a:spcPts val="0"/>
                </a:spcBef>
                <a:spcAft>
                  <a:spcPts val="0"/>
                </a:spcAft>
              </a:pPr>
              <a:r>
                <a:rPr lang="en-GB" sz="1000">
                  <a:solidFill>
                    <a:srgbClr val="C00000"/>
                  </a:solidFill>
                  <a:latin typeface="Century Gothic"/>
                  <a:ea typeface="+mn-ea"/>
                  <a:cs typeface="+mn-cs"/>
                </a:rPr>
                <a:t>generated in atm. showers</a:t>
              </a:r>
            </a:p>
            <a:p>
              <a:pPr algn="ctr" eaLnBrk="1" fontAlgn="auto" hangingPunct="1">
                <a:spcBef>
                  <a:spcPts val="0"/>
                </a:spcBef>
                <a:spcAft>
                  <a:spcPts val="0"/>
                </a:spcAft>
              </a:pPr>
              <a:r>
                <a:rPr lang="en-GB" sz="1000">
                  <a:solidFill>
                    <a:srgbClr val="C00000"/>
                  </a:solidFill>
                  <a:latin typeface="Century Gothic"/>
                  <a:ea typeface="+mn-ea"/>
                  <a:cs typeface="+mn-cs"/>
                </a:rPr>
                <a:t>S/N ~ 10</a:t>
              </a:r>
              <a:r>
                <a:rPr lang="en-GB" sz="1000" baseline="30000">
                  <a:solidFill>
                    <a:srgbClr val="C00000"/>
                  </a:solidFill>
                  <a:latin typeface="Century Gothic"/>
                  <a:ea typeface="+mn-ea"/>
                  <a:cs typeface="+mn-cs"/>
                </a:rPr>
                <a:t>-4</a:t>
              </a:r>
              <a:endParaRPr lang="en-GB" sz="1000">
                <a:solidFill>
                  <a:srgbClr val="C00000"/>
                </a:solidFill>
                <a:latin typeface="Century Gothic"/>
                <a:ea typeface="+mn-ea"/>
                <a:cs typeface="+mn-cs"/>
              </a:endParaRPr>
            </a:p>
          </p:txBody>
        </p:sp>
        <p:grpSp>
          <p:nvGrpSpPr>
            <p:cNvPr id="50222" name="Group 46"/>
            <p:cNvGrpSpPr>
              <a:grpSpLocks/>
            </p:cNvGrpSpPr>
            <p:nvPr/>
          </p:nvGrpSpPr>
          <p:grpSpPr bwMode="auto">
            <a:xfrm>
              <a:off x="136" y="388"/>
              <a:ext cx="2310" cy="3185"/>
              <a:chOff x="136" y="364"/>
              <a:chExt cx="2310" cy="3185"/>
            </a:xfrm>
          </p:grpSpPr>
          <p:pic>
            <p:nvPicPr>
              <p:cNvPr id="50180" name="Picture 4" descr="earthtrasp"/>
              <p:cNvPicPr>
                <a:picLocks noChangeArrowheads="1"/>
              </p:cNvPicPr>
              <p:nvPr/>
            </p:nvPicPr>
            <p:blipFill>
              <a:blip r:embed="rId4">
                <a:extLst>
                  <a:ext uri="{28A0092B-C50C-407E-A947-70E740481C1C}">
                    <a14:useLocalDpi xmlns:a14="http://schemas.microsoft.com/office/drawing/2010/main" val="0"/>
                  </a:ext>
                </a:extLst>
              </a:blip>
              <a:srcRect l="3008" t="3024" r="3008" b="3024"/>
              <a:stretch>
                <a:fillRect/>
              </a:stretch>
            </p:blipFill>
            <p:spPr bwMode="auto">
              <a:xfrm>
                <a:off x="352" y="608"/>
                <a:ext cx="1360" cy="1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5" descr="AGN_NGC4261"/>
              <p:cNvPicPr>
                <a:picLocks noChangeAspect="1" noChangeArrowheads="1"/>
              </p:cNvPicPr>
              <p:nvPr/>
            </p:nvPicPr>
            <p:blipFill>
              <a:blip r:embed="rId5">
                <a:extLst>
                  <a:ext uri="{28A0092B-C50C-407E-A947-70E740481C1C}">
                    <a14:useLocalDpi xmlns:a14="http://schemas.microsoft.com/office/drawing/2010/main" val="0"/>
                  </a:ext>
                </a:extLst>
              </a:blip>
              <a:srcRect l="4253" t="1691" r="4253"/>
              <a:stretch>
                <a:fillRect/>
              </a:stretch>
            </p:blipFill>
            <p:spPr bwMode="auto">
              <a:xfrm>
                <a:off x="1156" y="2153"/>
                <a:ext cx="821" cy="1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2" name="Line 6"/>
              <p:cNvSpPr>
                <a:spLocks noChangeShapeType="1"/>
              </p:cNvSpPr>
              <p:nvPr/>
            </p:nvSpPr>
            <p:spPr bwMode="auto">
              <a:xfrm flipH="1" flipV="1">
                <a:off x="1220" y="1016"/>
                <a:ext cx="356" cy="1141"/>
              </a:xfrm>
              <a:prstGeom prst="line">
                <a:avLst/>
              </a:prstGeom>
              <a:noFill/>
              <a:ln w="19050">
                <a:solidFill>
                  <a:srgbClr val="7E070A"/>
                </a:solidFill>
                <a:round/>
                <a:headEnd/>
                <a:tailEnd type="none" w="sm" len="lg"/>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grpSp>
            <p:nvGrpSpPr>
              <p:cNvPr id="50193" name="Group 17"/>
              <p:cNvGrpSpPr>
                <a:grpSpLocks/>
              </p:cNvGrpSpPr>
              <p:nvPr/>
            </p:nvGrpSpPr>
            <p:grpSpPr bwMode="auto">
              <a:xfrm>
                <a:off x="1484" y="684"/>
                <a:ext cx="208" cy="120"/>
                <a:chOff x="1484" y="684"/>
                <a:chExt cx="208" cy="120"/>
              </a:xfrm>
            </p:grpSpPr>
            <p:sp>
              <p:nvSpPr>
                <p:cNvPr id="50184" name="Line 8"/>
                <p:cNvSpPr>
                  <a:spLocks noChangeShapeType="1"/>
                </p:cNvSpPr>
                <p:nvPr/>
              </p:nvSpPr>
              <p:spPr bwMode="auto">
                <a:xfrm flipH="1">
                  <a:off x="1568" y="688"/>
                  <a:ext cx="108" cy="7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85" name="Line 9"/>
                <p:cNvSpPr>
                  <a:spLocks noChangeShapeType="1"/>
                </p:cNvSpPr>
                <p:nvPr/>
              </p:nvSpPr>
              <p:spPr bwMode="auto">
                <a:xfrm flipH="1">
                  <a:off x="1548" y="684"/>
                  <a:ext cx="144" cy="12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86" name="Line 10"/>
                <p:cNvSpPr>
                  <a:spLocks noChangeShapeType="1"/>
                </p:cNvSpPr>
                <p:nvPr/>
              </p:nvSpPr>
              <p:spPr bwMode="auto">
                <a:xfrm flipH="1">
                  <a:off x="1624" y="688"/>
                  <a:ext cx="68" cy="11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87" name="Line 11"/>
                <p:cNvSpPr>
                  <a:spLocks noChangeShapeType="1"/>
                </p:cNvSpPr>
                <p:nvPr/>
              </p:nvSpPr>
              <p:spPr bwMode="auto">
                <a:xfrm flipH="1">
                  <a:off x="1548" y="684"/>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88" name="Line 12"/>
                <p:cNvSpPr>
                  <a:spLocks noChangeShapeType="1"/>
                </p:cNvSpPr>
                <p:nvPr/>
              </p:nvSpPr>
              <p:spPr bwMode="auto">
                <a:xfrm flipH="1">
                  <a:off x="1484" y="684"/>
                  <a:ext cx="208" cy="5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grpSp>
          <p:sp>
            <p:nvSpPr>
              <p:cNvPr id="50189" name="Line 13"/>
              <p:cNvSpPr>
                <a:spLocks noChangeShapeType="1"/>
              </p:cNvSpPr>
              <p:nvPr/>
            </p:nvSpPr>
            <p:spPr bwMode="auto">
              <a:xfrm flipH="1" flipV="1">
                <a:off x="1188" y="880"/>
                <a:ext cx="40" cy="148"/>
              </a:xfrm>
              <a:prstGeom prst="line">
                <a:avLst/>
              </a:prstGeom>
              <a:noFill/>
              <a:ln w="28575">
                <a:solidFill>
                  <a:srgbClr val="060A99"/>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0" name="Line 14"/>
              <p:cNvSpPr>
                <a:spLocks noChangeShapeType="1"/>
              </p:cNvSpPr>
              <p:nvPr/>
            </p:nvSpPr>
            <p:spPr bwMode="auto">
              <a:xfrm flipV="1">
                <a:off x="1232" y="760"/>
                <a:ext cx="328" cy="76"/>
              </a:xfrm>
              <a:prstGeom prst="line">
                <a:avLst/>
              </a:prstGeom>
              <a:noFill/>
              <a:ln w="28575">
                <a:solidFill>
                  <a:srgbClr val="060A99"/>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1" name="Text Box 15"/>
              <p:cNvSpPr txBox="1">
                <a:spLocks noChangeArrowheads="1"/>
              </p:cNvSpPr>
              <p:nvPr/>
            </p:nvSpPr>
            <p:spPr bwMode="auto">
              <a:xfrm>
                <a:off x="1036" y="364"/>
                <a:ext cx="1400" cy="2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fontAlgn="auto" hangingPunct="1">
                  <a:spcBef>
                    <a:spcPts val="0"/>
                  </a:spcBef>
                  <a:spcAft>
                    <a:spcPts val="0"/>
                  </a:spcAft>
                </a:pPr>
                <a:r>
                  <a:rPr lang="en-GB" sz="1000">
                    <a:solidFill>
                      <a:srgbClr val="C00000"/>
                    </a:solidFill>
                    <a:latin typeface="Century Gothic"/>
                    <a:ea typeface="+mn-ea"/>
                    <a:cs typeface="+mn-cs"/>
                  </a:rPr>
                  <a:t>Down-going µ from atm. showers</a:t>
                </a:r>
              </a:p>
              <a:p>
                <a:pPr eaLnBrk="1" fontAlgn="auto" hangingPunct="1">
                  <a:spcBef>
                    <a:spcPts val="0"/>
                  </a:spcBef>
                  <a:spcAft>
                    <a:spcPts val="0"/>
                  </a:spcAft>
                </a:pPr>
                <a:r>
                  <a:rPr lang="en-GB" sz="1000">
                    <a:solidFill>
                      <a:srgbClr val="C00000"/>
                    </a:solidFill>
                    <a:latin typeface="Century Gothic"/>
                    <a:ea typeface="+mn-ea"/>
                    <a:cs typeface="+mn-cs"/>
                  </a:rPr>
                  <a:t>S/N ~ 10</a:t>
                </a:r>
                <a:r>
                  <a:rPr lang="en-GB" sz="1000" baseline="30000">
                    <a:solidFill>
                      <a:srgbClr val="C00000"/>
                    </a:solidFill>
                    <a:latin typeface="Century Gothic"/>
                    <a:ea typeface="+mn-ea"/>
                    <a:cs typeface="+mn-cs"/>
                  </a:rPr>
                  <a:t>-6</a:t>
                </a:r>
                <a:r>
                  <a:rPr lang="en-GB" sz="1000">
                    <a:solidFill>
                      <a:srgbClr val="C00000"/>
                    </a:solidFill>
                    <a:latin typeface="Century Gothic"/>
                    <a:ea typeface="+mn-ea"/>
                    <a:cs typeface="+mn-cs"/>
                  </a:rPr>
                  <a:t> at 3500m  </a:t>
                </a:r>
                <a:r>
                  <a:rPr lang="en-GB" sz="1000" err="1">
                    <a:solidFill>
                      <a:srgbClr val="C00000"/>
                    </a:solidFill>
                    <a:latin typeface="Century Gothic"/>
                    <a:ea typeface="+mn-ea"/>
                    <a:cs typeface="+mn-cs"/>
                  </a:rPr>
                  <a:t>w.e</a:t>
                </a:r>
                <a:r>
                  <a:rPr lang="en-GB" sz="1000">
                    <a:solidFill>
                      <a:srgbClr val="C00000"/>
                    </a:solidFill>
                    <a:latin typeface="Century Gothic"/>
                    <a:ea typeface="+mn-ea"/>
                    <a:cs typeface="+mn-cs"/>
                  </a:rPr>
                  <a:t>. depth</a:t>
                </a:r>
              </a:p>
            </p:txBody>
          </p:sp>
          <p:sp>
            <p:nvSpPr>
              <p:cNvPr id="50192" name="Freeform 16"/>
              <p:cNvSpPr>
                <a:spLocks/>
              </p:cNvSpPr>
              <p:nvPr/>
            </p:nvSpPr>
            <p:spPr bwMode="auto">
              <a:xfrm rot="717354">
                <a:off x="1692" y="628"/>
                <a:ext cx="400" cy="100"/>
              </a:xfrm>
              <a:custGeom>
                <a:avLst/>
                <a:gdLst>
                  <a:gd name="T0" fmla="*/ 0 w 404"/>
                  <a:gd name="T1" fmla="*/ 60 h 60"/>
                  <a:gd name="T2" fmla="*/ 124 w 404"/>
                  <a:gd name="T3" fmla="*/ 0 h 60"/>
                  <a:gd name="T4" fmla="*/ 404 w 404"/>
                  <a:gd name="T5" fmla="*/ 60 h 60"/>
                </a:gdLst>
                <a:ahLst/>
                <a:cxnLst>
                  <a:cxn ang="0">
                    <a:pos x="T0" y="T1"/>
                  </a:cxn>
                  <a:cxn ang="0">
                    <a:pos x="T2" y="T3"/>
                  </a:cxn>
                  <a:cxn ang="0">
                    <a:pos x="T4" y="T5"/>
                  </a:cxn>
                </a:cxnLst>
                <a:rect l="0" t="0" r="r" b="b"/>
                <a:pathLst>
                  <a:path w="404" h="60">
                    <a:moveTo>
                      <a:pt x="0" y="60"/>
                    </a:moveTo>
                    <a:cubicBezTo>
                      <a:pt x="28" y="30"/>
                      <a:pt x="57" y="0"/>
                      <a:pt x="124" y="0"/>
                    </a:cubicBezTo>
                    <a:cubicBezTo>
                      <a:pt x="191" y="0"/>
                      <a:pt x="357" y="50"/>
                      <a:pt x="404" y="60"/>
                    </a:cubicBezTo>
                  </a:path>
                </a:pathLst>
              </a:custGeom>
              <a:noFill/>
              <a:ln w="9525">
                <a:solidFill>
                  <a:srgbClr val="C00000"/>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4" name="Line 18"/>
              <p:cNvSpPr>
                <a:spLocks noChangeShapeType="1"/>
              </p:cNvSpPr>
              <p:nvPr/>
            </p:nvSpPr>
            <p:spPr bwMode="auto">
              <a:xfrm flipH="1">
                <a:off x="1568" y="688"/>
                <a:ext cx="108" cy="72"/>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5" name="Line 19"/>
              <p:cNvSpPr>
                <a:spLocks noChangeShapeType="1"/>
              </p:cNvSpPr>
              <p:nvPr/>
            </p:nvSpPr>
            <p:spPr bwMode="auto">
              <a:xfrm flipH="1">
                <a:off x="1548" y="684"/>
                <a:ext cx="144" cy="12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6" name="Line 20"/>
              <p:cNvSpPr>
                <a:spLocks noChangeShapeType="1"/>
              </p:cNvSpPr>
              <p:nvPr/>
            </p:nvSpPr>
            <p:spPr bwMode="auto">
              <a:xfrm flipH="1">
                <a:off x="1624" y="688"/>
                <a:ext cx="68" cy="112"/>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7" name="Line 21"/>
              <p:cNvSpPr>
                <a:spLocks noChangeShapeType="1"/>
              </p:cNvSpPr>
              <p:nvPr/>
            </p:nvSpPr>
            <p:spPr bwMode="auto">
              <a:xfrm flipH="1">
                <a:off x="1548" y="684"/>
                <a:ext cx="144"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198" name="Line 22"/>
              <p:cNvSpPr>
                <a:spLocks noChangeShapeType="1"/>
              </p:cNvSpPr>
              <p:nvPr/>
            </p:nvSpPr>
            <p:spPr bwMode="auto">
              <a:xfrm flipH="1">
                <a:off x="1484" y="684"/>
                <a:ext cx="208" cy="56"/>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grpSp>
            <p:nvGrpSpPr>
              <p:cNvPr id="50204" name="Group 28"/>
              <p:cNvGrpSpPr>
                <a:grpSpLocks/>
              </p:cNvGrpSpPr>
              <p:nvPr/>
            </p:nvGrpSpPr>
            <p:grpSpPr bwMode="auto">
              <a:xfrm rot="9229190">
                <a:off x="288" y="1836"/>
                <a:ext cx="208" cy="120"/>
                <a:chOff x="460" y="580"/>
                <a:chExt cx="208" cy="120"/>
              </a:xfrm>
            </p:grpSpPr>
            <p:sp>
              <p:nvSpPr>
                <p:cNvPr id="50199" name="Line 23"/>
                <p:cNvSpPr>
                  <a:spLocks noChangeShapeType="1"/>
                </p:cNvSpPr>
                <p:nvPr/>
              </p:nvSpPr>
              <p:spPr bwMode="auto">
                <a:xfrm flipH="1">
                  <a:off x="544" y="584"/>
                  <a:ext cx="108" cy="72"/>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0" name="Line 24"/>
                <p:cNvSpPr>
                  <a:spLocks noChangeShapeType="1"/>
                </p:cNvSpPr>
                <p:nvPr/>
              </p:nvSpPr>
              <p:spPr bwMode="auto">
                <a:xfrm flipH="1">
                  <a:off x="524" y="580"/>
                  <a:ext cx="144" cy="12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1" name="Line 25"/>
                <p:cNvSpPr>
                  <a:spLocks noChangeShapeType="1"/>
                </p:cNvSpPr>
                <p:nvPr/>
              </p:nvSpPr>
              <p:spPr bwMode="auto">
                <a:xfrm flipH="1">
                  <a:off x="600" y="584"/>
                  <a:ext cx="68" cy="112"/>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2" name="Line 26"/>
                <p:cNvSpPr>
                  <a:spLocks noChangeShapeType="1"/>
                </p:cNvSpPr>
                <p:nvPr/>
              </p:nvSpPr>
              <p:spPr bwMode="auto">
                <a:xfrm flipH="1">
                  <a:off x="524" y="580"/>
                  <a:ext cx="144"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3" name="Line 27"/>
                <p:cNvSpPr>
                  <a:spLocks noChangeShapeType="1"/>
                </p:cNvSpPr>
                <p:nvPr/>
              </p:nvSpPr>
              <p:spPr bwMode="auto">
                <a:xfrm flipH="1">
                  <a:off x="460" y="580"/>
                  <a:ext cx="208" cy="56"/>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grpSp>
          <p:sp>
            <p:nvSpPr>
              <p:cNvPr id="50205" name="Line 29"/>
              <p:cNvSpPr>
                <a:spLocks noChangeShapeType="1"/>
              </p:cNvSpPr>
              <p:nvPr/>
            </p:nvSpPr>
            <p:spPr bwMode="auto">
              <a:xfrm flipV="1">
                <a:off x="136" y="1988"/>
                <a:ext cx="192" cy="248"/>
              </a:xfrm>
              <a:prstGeom prst="line">
                <a:avLst/>
              </a:prstGeom>
              <a:noFill/>
              <a:ln w="9525">
                <a:solidFill>
                  <a:srgbClr val="C00000"/>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6" name="Line 30"/>
              <p:cNvSpPr>
                <a:spLocks noChangeShapeType="1"/>
              </p:cNvSpPr>
              <p:nvPr/>
            </p:nvSpPr>
            <p:spPr bwMode="auto">
              <a:xfrm flipV="1">
                <a:off x="400" y="976"/>
                <a:ext cx="676" cy="844"/>
              </a:xfrm>
              <a:prstGeom prst="line">
                <a:avLst/>
              </a:prstGeom>
              <a:noFill/>
              <a:ln w="19050">
                <a:solidFill>
                  <a:srgbClr val="74080A"/>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07" name="Line 31"/>
              <p:cNvSpPr>
                <a:spLocks noChangeShapeType="1"/>
              </p:cNvSpPr>
              <p:nvPr/>
            </p:nvSpPr>
            <p:spPr bwMode="auto">
              <a:xfrm flipV="1">
                <a:off x="1085" y="865"/>
                <a:ext cx="80" cy="112"/>
              </a:xfrm>
              <a:prstGeom prst="line">
                <a:avLst/>
              </a:prstGeom>
              <a:noFill/>
              <a:ln w="28575">
                <a:solidFill>
                  <a:srgbClr val="060A99"/>
                </a:solidFill>
                <a:round/>
                <a:headEnd/>
                <a:tailEn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schemeClr val="tx2">
                      <a:lumMod val="50000"/>
                    </a:schemeClr>
                  </a:solidFill>
                  <a:latin typeface="Century Gothic"/>
                  <a:ea typeface="+mn-ea"/>
                  <a:cs typeface="+mn-cs"/>
                </a:endParaRPr>
              </a:p>
            </p:txBody>
          </p:sp>
          <p:sp>
            <p:nvSpPr>
              <p:cNvPr id="50210" name="Text Box 34"/>
              <p:cNvSpPr txBox="1">
                <a:spLocks noChangeArrowheads="1"/>
              </p:cNvSpPr>
              <p:nvPr/>
            </p:nvSpPr>
            <p:spPr bwMode="auto">
              <a:xfrm>
                <a:off x="1885" y="741"/>
                <a:ext cx="561" cy="2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fontAlgn="auto" hangingPunct="1">
                  <a:spcBef>
                    <a:spcPts val="0"/>
                  </a:spcBef>
                  <a:spcAft>
                    <a:spcPts val="0"/>
                  </a:spcAft>
                </a:pPr>
                <a:r>
                  <a:rPr lang="en-GB" sz="1600" b="0">
                    <a:solidFill>
                      <a:schemeClr val="tx2">
                        <a:lumMod val="50000"/>
                      </a:schemeClr>
                    </a:solidFill>
                    <a:latin typeface="Times New Roman" charset="0"/>
                    <a:ea typeface="+mn-ea"/>
                    <a:cs typeface="+mn-cs"/>
                  </a:rPr>
                  <a:t>p, nuclei</a:t>
                </a:r>
              </a:p>
            </p:txBody>
          </p:sp>
          <p:sp>
            <p:nvSpPr>
              <p:cNvPr id="50211" name="Text Box 35"/>
              <p:cNvSpPr txBox="1">
                <a:spLocks noChangeArrowheads="1"/>
              </p:cNvSpPr>
              <p:nvPr/>
            </p:nvSpPr>
            <p:spPr bwMode="auto">
              <a:xfrm>
                <a:off x="241" y="2011"/>
                <a:ext cx="561" cy="2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fontAlgn="auto" hangingPunct="1">
                  <a:spcBef>
                    <a:spcPts val="0"/>
                  </a:spcBef>
                  <a:spcAft>
                    <a:spcPts val="0"/>
                  </a:spcAft>
                </a:pPr>
                <a:r>
                  <a:rPr lang="en-GB" sz="1600" b="0">
                    <a:solidFill>
                      <a:schemeClr val="tx2">
                        <a:lumMod val="50000"/>
                      </a:schemeClr>
                    </a:solidFill>
                    <a:latin typeface="Times New Roman" charset="0"/>
                    <a:ea typeface="+mn-ea"/>
                    <a:cs typeface="+mn-cs"/>
                  </a:rPr>
                  <a:t>p, nuclei</a:t>
                </a:r>
              </a:p>
            </p:txBody>
          </p:sp>
        </p:grpSp>
      </p:grpSp>
      <p:graphicFrame>
        <p:nvGraphicFramePr>
          <p:cNvPr id="50213" name="Object 37"/>
          <p:cNvGraphicFramePr>
            <a:graphicFrameLocks noChangeAspect="1"/>
          </p:cNvGraphicFramePr>
          <p:nvPr>
            <p:extLst>
              <p:ext uri="{D42A27DB-BD31-4B8C-83A1-F6EECF244321}">
                <p14:modId xmlns:p14="http://schemas.microsoft.com/office/powerpoint/2010/main" val="1581380419"/>
              </p:ext>
            </p:extLst>
          </p:nvPr>
        </p:nvGraphicFramePr>
        <p:xfrm>
          <a:off x="5183188" y="2767015"/>
          <a:ext cx="2801938" cy="563563"/>
        </p:xfrm>
        <a:graphic>
          <a:graphicData uri="http://schemas.openxmlformats.org/presentationml/2006/ole">
            <mc:AlternateContent xmlns:mc="http://schemas.openxmlformats.org/markup-compatibility/2006">
              <mc:Choice xmlns:v="urn:schemas-microsoft-com:vml" Requires="v">
                <p:oleObj spid="_x0000_s20813" name="Equation" r:id="rId6" imgW="2082800" imgH="419100" progId="Equation.3">
                  <p:embed/>
                </p:oleObj>
              </mc:Choice>
              <mc:Fallback>
                <p:oleObj name="Equation" r:id="rId6" imgW="20828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2767015"/>
                        <a:ext cx="2801938" cy="563563"/>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0214" name="Text Box 38"/>
          <p:cNvSpPr txBox="1">
            <a:spLocks noChangeArrowheads="1"/>
          </p:cNvSpPr>
          <p:nvPr/>
        </p:nvSpPr>
        <p:spPr bwMode="auto">
          <a:xfrm>
            <a:off x="4264025" y="846139"/>
            <a:ext cx="4765676" cy="2000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190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FontTx/>
              <a:buChar char="-"/>
            </a:pPr>
            <a:r>
              <a:rPr lang="en-GB" sz="1600" b="0">
                <a:solidFill>
                  <a:prstClr val="white"/>
                </a:solidFill>
              </a:rPr>
              <a:t> Atmospheric neutrino flux ~ E</a:t>
            </a:r>
            <a:r>
              <a:rPr lang="en-GB" sz="1600" b="0" baseline="-25000">
                <a:solidFill>
                  <a:prstClr val="white"/>
                </a:solidFill>
                <a:sym typeface="Symbol" charset="0"/>
              </a:rPr>
              <a:t></a:t>
            </a:r>
            <a:r>
              <a:rPr lang="en-GB" sz="1600" b="0" baseline="30000">
                <a:solidFill>
                  <a:prstClr val="white"/>
                </a:solidFill>
              </a:rPr>
              <a:t>-3</a:t>
            </a:r>
            <a:endParaRPr lang="en-GB" sz="1600" b="0">
              <a:solidFill>
                <a:prstClr val="white"/>
              </a:solidFill>
            </a:endParaRPr>
          </a:p>
          <a:p>
            <a:pPr eaLnBrk="1" fontAlgn="auto" hangingPunct="1">
              <a:spcBef>
                <a:spcPts val="0"/>
              </a:spcBef>
              <a:spcAft>
                <a:spcPts val="0"/>
              </a:spcAft>
              <a:buFontTx/>
              <a:buChar char="-"/>
            </a:pPr>
            <a:r>
              <a:rPr lang="en-GB" sz="1600" b="0">
                <a:solidFill>
                  <a:prstClr val="white"/>
                </a:solidFill>
              </a:rPr>
              <a:t> </a:t>
            </a:r>
            <a:r>
              <a:rPr lang="en-GB" sz="1600" b="0" smtClean="0">
                <a:solidFill>
                  <a:prstClr val="white"/>
                </a:solidFill>
              </a:rPr>
              <a:t>Neutrino </a:t>
            </a:r>
            <a:r>
              <a:rPr lang="en-GB" sz="1600" b="0">
                <a:solidFill>
                  <a:prstClr val="white"/>
                </a:solidFill>
              </a:rPr>
              <a:t>flux from cosmic sources ~ E</a:t>
            </a:r>
            <a:r>
              <a:rPr lang="en-GB" sz="1600" b="0" baseline="-25000">
                <a:solidFill>
                  <a:prstClr val="white"/>
                </a:solidFill>
                <a:sym typeface="Symbol" charset="0"/>
              </a:rPr>
              <a:t></a:t>
            </a:r>
            <a:r>
              <a:rPr lang="en-GB" sz="1600" b="0" baseline="30000">
                <a:solidFill>
                  <a:prstClr val="white"/>
                </a:solidFill>
              </a:rPr>
              <a:t>-2</a:t>
            </a:r>
            <a:endParaRPr lang="en-GB" sz="1600" b="0">
              <a:solidFill>
                <a:prstClr val="white"/>
              </a:solidFill>
            </a:endParaRPr>
          </a:p>
          <a:p>
            <a:pPr lvl="1" eaLnBrk="1" fontAlgn="auto" hangingPunct="1">
              <a:spcBef>
                <a:spcPts val="0"/>
              </a:spcBef>
              <a:spcAft>
                <a:spcPts val="0"/>
              </a:spcAft>
              <a:buFont typeface="Wingdings" charset="0"/>
              <a:buChar char="§"/>
            </a:pPr>
            <a:r>
              <a:rPr lang="en-GB" sz="1400" b="0">
                <a:solidFill>
                  <a:srgbClr val="FFFF00"/>
                </a:solidFill>
                <a:cs typeface="+mn-cs"/>
              </a:rPr>
              <a:t> Search for neutrinos with E</a:t>
            </a:r>
            <a:r>
              <a:rPr lang="en-GB" sz="1400" b="0" baseline="-25000">
                <a:solidFill>
                  <a:srgbClr val="FFFF00"/>
                </a:solidFill>
                <a:cs typeface="+mn-cs"/>
                <a:sym typeface="Symbol" charset="0"/>
              </a:rPr>
              <a:t></a:t>
            </a:r>
            <a:r>
              <a:rPr lang="en-GB" sz="1400" b="0">
                <a:solidFill>
                  <a:srgbClr val="FFFF00"/>
                </a:solidFill>
                <a:cs typeface="+mn-cs"/>
                <a:sym typeface="Symbol" charset="0"/>
              </a:rPr>
              <a:t>&gt;110 </a:t>
            </a:r>
            <a:r>
              <a:rPr lang="en-GB" sz="1400" b="0" err="1">
                <a:solidFill>
                  <a:srgbClr val="FFFF00"/>
                </a:solidFill>
                <a:cs typeface="+mn-cs"/>
                <a:sym typeface="Symbol" charset="0"/>
              </a:rPr>
              <a:t>TeV</a:t>
            </a:r>
            <a:r>
              <a:rPr lang="en-GB" sz="1600" b="0">
                <a:solidFill>
                  <a:srgbClr val="FFFF00"/>
                </a:solidFill>
                <a:cs typeface="+mn-cs"/>
                <a:sym typeface="Symbol" charset="0"/>
              </a:rPr>
              <a:t> </a:t>
            </a:r>
            <a:endParaRPr lang="en-GB" sz="1600" b="0">
              <a:solidFill>
                <a:srgbClr val="FFFF00"/>
              </a:solidFill>
              <a:cs typeface="+mn-cs"/>
            </a:endParaRPr>
          </a:p>
          <a:p>
            <a:pPr eaLnBrk="1" fontAlgn="auto" hangingPunct="1">
              <a:spcBef>
                <a:spcPts val="0"/>
              </a:spcBef>
              <a:spcAft>
                <a:spcPts val="0"/>
              </a:spcAft>
            </a:pPr>
            <a:endParaRPr lang="en-GB" sz="1600" b="0">
              <a:solidFill>
                <a:prstClr val="white"/>
              </a:solidFill>
            </a:endParaRPr>
          </a:p>
          <a:p>
            <a:pPr eaLnBrk="1" fontAlgn="auto" hangingPunct="1">
              <a:spcBef>
                <a:spcPts val="0"/>
              </a:spcBef>
              <a:spcAft>
                <a:spcPts val="0"/>
              </a:spcAft>
              <a:buFontTx/>
              <a:buChar char="-"/>
            </a:pPr>
            <a:r>
              <a:rPr lang="en-GB" sz="1600" b="0">
                <a:solidFill>
                  <a:prstClr val="white"/>
                </a:solidFill>
              </a:rPr>
              <a:t> ~</a:t>
            </a:r>
            <a:r>
              <a:rPr lang="en-GB" sz="1600" b="0" err="1">
                <a:solidFill>
                  <a:prstClr val="white"/>
                </a:solidFill>
              </a:rPr>
              <a:t>TeV</a:t>
            </a:r>
            <a:r>
              <a:rPr lang="en-GB" sz="1600" b="0">
                <a:solidFill>
                  <a:prstClr val="white"/>
                </a:solidFill>
              </a:rPr>
              <a:t> </a:t>
            </a:r>
            <a:r>
              <a:rPr lang="en-GB" sz="1600" b="0" err="1">
                <a:solidFill>
                  <a:prstClr val="white"/>
                </a:solidFill>
              </a:rPr>
              <a:t>muons</a:t>
            </a:r>
            <a:r>
              <a:rPr lang="en-GB" sz="1600" b="0">
                <a:solidFill>
                  <a:prstClr val="white"/>
                </a:solidFill>
              </a:rPr>
              <a:t> propagate in water for several km</a:t>
            </a:r>
          </a:p>
          <a:p>
            <a:pPr eaLnBrk="1" fontAlgn="auto" hangingPunct="1">
              <a:spcBef>
                <a:spcPts val="0"/>
              </a:spcBef>
              <a:spcAft>
                <a:spcPts val="0"/>
              </a:spcAft>
            </a:pPr>
            <a:r>
              <a:rPr lang="en-GB" sz="1600" b="0">
                <a:solidFill>
                  <a:prstClr val="white"/>
                </a:solidFill>
              </a:rPr>
              <a:t>   before being stopped</a:t>
            </a:r>
          </a:p>
          <a:p>
            <a:pPr lvl="1" eaLnBrk="1" fontAlgn="auto" hangingPunct="1">
              <a:spcBef>
                <a:spcPts val="0"/>
              </a:spcBef>
              <a:spcAft>
                <a:spcPts val="0"/>
              </a:spcAft>
              <a:buFontTx/>
              <a:buChar char="•"/>
            </a:pPr>
            <a:r>
              <a:rPr lang="en-GB" sz="1400" b="0">
                <a:solidFill>
                  <a:srgbClr val="FFFF00"/>
                </a:solidFill>
                <a:cs typeface="+mn-cs"/>
              </a:rPr>
              <a:t> go deep to reduce down-going atmospheric µ </a:t>
            </a:r>
            <a:r>
              <a:rPr lang="en-GB" sz="1400" b="0" err="1">
                <a:solidFill>
                  <a:srgbClr val="FFFF00"/>
                </a:solidFill>
                <a:cs typeface="+mn-cs"/>
              </a:rPr>
              <a:t>backg</a:t>
            </a:r>
            <a:r>
              <a:rPr lang="en-GB" sz="1400" b="0">
                <a:solidFill>
                  <a:srgbClr val="FFFF00"/>
                </a:solidFill>
                <a:cs typeface="+mn-cs"/>
              </a:rPr>
              <a:t>.</a:t>
            </a:r>
          </a:p>
          <a:p>
            <a:pPr lvl="1" eaLnBrk="1" fontAlgn="auto" hangingPunct="1">
              <a:spcBef>
                <a:spcPts val="0"/>
              </a:spcBef>
              <a:spcAft>
                <a:spcPts val="0"/>
              </a:spcAft>
              <a:buFontTx/>
              <a:buChar char="•"/>
            </a:pPr>
            <a:r>
              <a:rPr lang="en-GB" sz="1400" b="0">
                <a:solidFill>
                  <a:srgbClr val="FFFF00"/>
                </a:solidFill>
                <a:cs typeface="+mn-cs"/>
              </a:rPr>
              <a:t> long µ tracks allow good angular reconstruction</a:t>
            </a:r>
          </a:p>
        </p:txBody>
      </p:sp>
      <p:pic>
        <p:nvPicPr>
          <p:cNvPr id="50215" name="Picture 39" descr="princip1"/>
          <p:cNvPicPr>
            <a:picLocks noChangeAspect="1" noChangeArrowheads="1"/>
          </p:cNvPicPr>
          <p:nvPr/>
        </p:nvPicPr>
        <p:blipFill>
          <a:blip r:embed="rId8">
            <a:extLst>
              <a:ext uri="{28A0092B-C50C-407E-A947-70E740481C1C}">
                <a14:useLocalDpi xmlns:a14="http://schemas.microsoft.com/office/drawing/2010/main" val="0"/>
              </a:ext>
            </a:extLst>
          </a:blip>
          <a:srcRect t="4102" b="28708"/>
          <a:stretch>
            <a:fillRect/>
          </a:stretch>
        </p:blipFill>
        <p:spPr bwMode="auto">
          <a:xfrm>
            <a:off x="4346576" y="3405188"/>
            <a:ext cx="4678363" cy="3151188"/>
          </a:xfrm>
          <a:prstGeom prst="rect">
            <a:avLst/>
          </a:prstGeom>
          <a:noFill/>
          <a:ln w="28575">
            <a:solidFill>
              <a:srgbClr val="00FFFF"/>
            </a:solidFill>
            <a:miter lim="800000"/>
            <a:headEnd/>
            <a:tailEnd/>
          </a:ln>
          <a:extLst>
            <a:ext uri="{909E8E84-426E-40dd-AFC4-6F175D3DCCD1}">
              <a14:hiddenFill xmlns="" xmlns:a14="http://schemas.microsoft.com/office/drawing/2010/main">
                <a:solidFill>
                  <a:srgbClr val="FFFFFF"/>
                </a:solidFill>
              </a14:hiddenFill>
            </a:ext>
          </a:extLst>
        </p:spPr>
      </p:pic>
      <p:sp>
        <p:nvSpPr>
          <p:cNvPr id="50216" name="Text Box 40"/>
          <p:cNvSpPr txBox="1">
            <a:spLocks noChangeArrowheads="1"/>
          </p:cNvSpPr>
          <p:nvPr/>
        </p:nvSpPr>
        <p:spPr bwMode="auto">
          <a:xfrm>
            <a:off x="7434265" y="6307140"/>
            <a:ext cx="1504889" cy="246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fontAlgn="auto" hangingPunct="1">
              <a:spcBef>
                <a:spcPts val="0"/>
              </a:spcBef>
              <a:spcAft>
                <a:spcPts val="0"/>
              </a:spcAft>
            </a:pPr>
            <a:r>
              <a:rPr lang="en-GB" sz="1000" b="0">
                <a:solidFill>
                  <a:prstClr val="black"/>
                </a:solidFill>
                <a:latin typeface="Century Gothic"/>
                <a:ea typeface="+mn-ea"/>
                <a:cs typeface="+mn-cs"/>
              </a:rPr>
              <a:t>Picture from ANTARES</a:t>
            </a:r>
          </a:p>
        </p:txBody>
      </p:sp>
      <p:sp>
        <p:nvSpPr>
          <p:cNvPr id="50217" name="Text Box 41"/>
          <p:cNvSpPr txBox="1">
            <a:spLocks noChangeArrowheads="1"/>
          </p:cNvSpPr>
          <p:nvPr/>
        </p:nvSpPr>
        <p:spPr bwMode="auto">
          <a:xfrm>
            <a:off x="4865158" y="6214534"/>
            <a:ext cx="1298002" cy="246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fontAlgn="auto" hangingPunct="1">
              <a:spcBef>
                <a:spcPts val="0"/>
              </a:spcBef>
              <a:spcAft>
                <a:spcPts val="0"/>
              </a:spcAft>
            </a:pPr>
            <a:r>
              <a:rPr lang="en-GB" sz="1000" b="0">
                <a:latin typeface="Century Gothic"/>
                <a:ea typeface="+mn-ea"/>
                <a:cs typeface="+mn-cs"/>
              </a:rPr>
              <a:t>up-going neutrino</a:t>
            </a:r>
          </a:p>
        </p:txBody>
      </p:sp>
      <p:sp>
        <p:nvSpPr>
          <p:cNvPr id="50218" name="Text Box 42"/>
          <p:cNvSpPr txBox="1">
            <a:spLocks noChangeArrowheads="1"/>
          </p:cNvSpPr>
          <p:nvPr/>
        </p:nvSpPr>
        <p:spPr bwMode="auto">
          <a:xfrm>
            <a:off x="6926528" y="5737743"/>
            <a:ext cx="320145" cy="246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fontAlgn="auto" hangingPunct="1">
              <a:spcBef>
                <a:spcPts val="0"/>
              </a:spcBef>
              <a:spcAft>
                <a:spcPts val="0"/>
              </a:spcAft>
            </a:pPr>
            <a:r>
              <a:rPr lang="en-GB" sz="1000" b="0" smtClean="0">
                <a:solidFill>
                  <a:srgbClr val="31B6FD">
                    <a:lumMod val="75000"/>
                  </a:srgbClr>
                </a:solidFill>
                <a:latin typeface="Century Gothic"/>
                <a:ea typeface="+mn-ea"/>
                <a:cs typeface="+mn-cs"/>
              </a:rPr>
              <a:t>µ</a:t>
            </a:r>
            <a:endParaRPr lang="en-GB" sz="1000" b="0">
              <a:solidFill>
                <a:srgbClr val="31B6FD">
                  <a:lumMod val="75000"/>
                </a:srgbClr>
              </a:solidFill>
              <a:latin typeface="Century Gothic"/>
              <a:ea typeface="+mn-ea"/>
              <a:cs typeface="+mn-cs"/>
            </a:endParaRPr>
          </a:p>
        </p:txBody>
      </p:sp>
      <p:sp>
        <p:nvSpPr>
          <p:cNvPr id="50219" name="Text Box 43"/>
          <p:cNvSpPr txBox="1">
            <a:spLocks noChangeArrowheads="1"/>
          </p:cNvSpPr>
          <p:nvPr/>
        </p:nvSpPr>
        <p:spPr bwMode="auto">
          <a:xfrm>
            <a:off x="4368801" y="3462340"/>
            <a:ext cx="2630488" cy="10618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just" eaLnBrk="1" fontAlgn="auto" hangingPunct="1">
              <a:spcBef>
                <a:spcPts val="0"/>
              </a:spcBef>
              <a:spcAft>
                <a:spcPts val="0"/>
              </a:spcAft>
            </a:pPr>
            <a:r>
              <a:rPr lang="en-GB" sz="1050" b="0">
                <a:solidFill>
                  <a:srgbClr val="FDFB4B"/>
                </a:solidFill>
                <a:latin typeface="Century Gothic"/>
                <a:ea typeface="+mn-ea"/>
                <a:cs typeface="+mn-cs"/>
              </a:rPr>
              <a:t>µ direction reconstructed from the arrival time of Cherenkov photons on the Optical Modules: needed good measurement of PMT hits, </a:t>
            </a:r>
            <a:r>
              <a:rPr lang="en-GB" sz="1050" b="0">
                <a:solidFill>
                  <a:srgbClr val="FDFB4B"/>
                </a:solidFill>
                <a:latin typeface="Century Gothic"/>
                <a:ea typeface="+mn-ea"/>
                <a:cs typeface="+mn-cs"/>
                <a:sym typeface="Symbol" charset="0"/>
              </a:rPr>
              <a:t>(t)~1ns, </a:t>
            </a:r>
            <a:r>
              <a:rPr lang="en-GB" sz="1050" b="0">
                <a:solidFill>
                  <a:srgbClr val="FDFB4B"/>
                </a:solidFill>
                <a:latin typeface="Century Gothic"/>
                <a:ea typeface="+mn-ea"/>
                <a:cs typeface="+mn-cs"/>
              </a:rPr>
              <a:t>and good knowledge of PMT </a:t>
            </a:r>
            <a:r>
              <a:rPr lang="en-GB" sz="1050" b="0" smtClean="0">
                <a:solidFill>
                  <a:srgbClr val="FDFB4B"/>
                </a:solidFill>
                <a:latin typeface="Century Gothic"/>
                <a:ea typeface="+mn-ea"/>
                <a:cs typeface="+mn-cs"/>
              </a:rPr>
              <a:t>positions: </a:t>
            </a:r>
            <a:r>
              <a:rPr lang="en-GB" sz="1050" b="0">
                <a:solidFill>
                  <a:srgbClr val="FDFB4B"/>
                </a:solidFill>
                <a:latin typeface="Century Gothic"/>
                <a:ea typeface="+mn-ea"/>
                <a:cs typeface="+mn-cs"/>
              </a:rPr>
              <a:t>(</a:t>
            </a:r>
            <a:r>
              <a:rPr lang="en-GB" sz="1050" b="0">
                <a:solidFill>
                  <a:srgbClr val="FDFB4B"/>
                </a:solidFill>
                <a:latin typeface="Century Gothic"/>
                <a:ea typeface="+mn-ea"/>
                <a:cs typeface="+mn-cs"/>
                <a:sym typeface="Symbol" charset="0"/>
              </a:rPr>
              <a:t></a:t>
            </a:r>
            <a:r>
              <a:rPr lang="en-GB" sz="1050" b="0">
                <a:solidFill>
                  <a:srgbClr val="FDFB4B"/>
                </a:solidFill>
                <a:latin typeface="Century Gothic"/>
                <a:ea typeface="+mn-ea"/>
                <a:cs typeface="+mn-cs"/>
              </a:rPr>
              <a:t> ~10cm)</a:t>
            </a:r>
          </a:p>
        </p:txBody>
      </p:sp>
      <p:sp>
        <p:nvSpPr>
          <p:cNvPr id="50220" name="Text Box 44"/>
          <p:cNvSpPr txBox="1">
            <a:spLocks noChangeArrowheads="1"/>
          </p:cNvSpPr>
          <p:nvPr/>
        </p:nvSpPr>
        <p:spPr bwMode="auto">
          <a:xfrm>
            <a:off x="7988521" y="3670300"/>
            <a:ext cx="869511" cy="5539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1" fontAlgn="auto" hangingPunct="1">
              <a:spcBef>
                <a:spcPts val="0"/>
              </a:spcBef>
              <a:spcAft>
                <a:spcPts val="0"/>
              </a:spcAft>
            </a:pPr>
            <a:r>
              <a:rPr lang="en-GB" sz="1000" b="0">
                <a:solidFill>
                  <a:srgbClr val="FFFF00"/>
                </a:solidFill>
                <a:latin typeface="Century Gothic"/>
                <a:ea typeface="+mn-ea"/>
                <a:cs typeface="+mn-cs"/>
              </a:rPr>
              <a:t>Cherenkov</a:t>
            </a:r>
          </a:p>
          <a:p>
            <a:pPr algn="ctr" eaLnBrk="1" fontAlgn="auto" hangingPunct="1">
              <a:spcBef>
                <a:spcPts val="0"/>
              </a:spcBef>
              <a:spcAft>
                <a:spcPts val="0"/>
              </a:spcAft>
            </a:pPr>
            <a:r>
              <a:rPr lang="en-GB" sz="1000" b="0">
                <a:solidFill>
                  <a:srgbClr val="FFFF00"/>
                </a:solidFill>
                <a:latin typeface="Century Gothic"/>
                <a:ea typeface="+mn-ea"/>
                <a:cs typeface="+mn-cs"/>
              </a:rPr>
              <a:t>Neutrino</a:t>
            </a:r>
          </a:p>
          <a:p>
            <a:pPr algn="ctr" eaLnBrk="1" fontAlgn="auto" hangingPunct="1">
              <a:spcBef>
                <a:spcPts val="0"/>
              </a:spcBef>
              <a:spcAft>
                <a:spcPts val="0"/>
              </a:spcAft>
            </a:pPr>
            <a:r>
              <a:rPr lang="en-GB" sz="1000" b="0">
                <a:solidFill>
                  <a:srgbClr val="FFFF00"/>
                </a:solidFill>
                <a:latin typeface="Century Gothic"/>
                <a:ea typeface="+mn-ea"/>
                <a:cs typeface="+mn-cs"/>
              </a:rPr>
              <a:t>Telescope</a:t>
            </a:r>
          </a:p>
        </p:txBody>
      </p:sp>
      <p:grpSp>
        <p:nvGrpSpPr>
          <p:cNvPr id="50226" name="Group 50"/>
          <p:cNvGrpSpPr>
            <a:grpSpLocks/>
          </p:cNvGrpSpPr>
          <p:nvPr/>
        </p:nvGrpSpPr>
        <p:grpSpPr bwMode="auto">
          <a:xfrm>
            <a:off x="187325" y="555625"/>
            <a:ext cx="4056063" cy="923925"/>
            <a:chOff x="110" y="182"/>
            <a:chExt cx="2555" cy="582"/>
          </a:xfrm>
        </p:grpSpPr>
        <p:sp>
          <p:nvSpPr>
            <p:cNvPr id="50224" name="Text Box 48"/>
            <p:cNvSpPr txBox="1">
              <a:spLocks noChangeArrowheads="1"/>
            </p:cNvSpPr>
            <p:nvPr/>
          </p:nvSpPr>
          <p:spPr bwMode="auto">
            <a:xfrm>
              <a:off x="110" y="182"/>
              <a:ext cx="2555" cy="5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fontAlgn="auto" hangingPunct="1">
                <a:spcBef>
                  <a:spcPts val="0"/>
                </a:spcBef>
                <a:spcAft>
                  <a:spcPts val="0"/>
                </a:spcAft>
              </a:pPr>
              <a:r>
                <a:rPr lang="en-GB" sz="1800" b="0">
                  <a:solidFill>
                    <a:schemeClr val="tx2">
                      <a:lumMod val="50000"/>
                    </a:schemeClr>
                  </a:solidFill>
                  <a:latin typeface="Century Gothic"/>
                  <a:ea typeface="+mn-ea"/>
                  <a:cs typeface="+mn-cs"/>
                </a:rPr>
                <a:t>Search for neutrino induced events, mainly                  ,  deep underwater </a:t>
              </a:r>
            </a:p>
          </p:txBody>
        </p:sp>
        <p:graphicFrame>
          <p:nvGraphicFramePr>
            <p:cNvPr id="50225" name="Object 49"/>
            <p:cNvGraphicFramePr>
              <a:graphicFrameLocks noChangeAspect="1"/>
            </p:cNvGraphicFramePr>
            <p:nvPr>
              <p:extLst>
                <p:ext uri="{D42A27DB-BD31-4B8C-83A1-F6EECF244321}">
                  <p14:modId xmlns:p14="http://schemas.microsoft.com/office/powerpoint/2010/main" val="1495167938"/>
                </p:ext>
              </p:extLst>
            </p:nvPr>
          </p:nvGraphicFramePr>
          <p:xfrm>
            <a:off x="1209" y="404"/>
            <a:ext cx="645" cy="172"/>
          </p:xfrm>
          <a:graphic>
            <a:graphicData uri="http://schemas.openxmlformats.org/presentationml/2006/ole">
              <mc:AlternateContent xmlns:mc="http://schemas.openxmlformats.org/markup-compatibility/2006">
                <mc:Choice xmlns:v="urn:schemas-microsoft-com:vml" Requires="v">
                  <p:oleObj spid="_x0000_s20814" name="Equation" r:id="rId9" imgW="762000" imgH="203200" progId="Equation.3">
                    <p:embed/>
                  </p:oleObj>
                </mc:Choice>
                <mc:Fallback>
                  <p:oleObj name="Equation" r:id="rId9" imgW="7620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9" y="404"/>
                          <a:ext cx="645" cy="172"/>
                        </a:xfrm>
                        <a:prstGeom prst="rect">
                          <a:avLst/>
                        </a:prstGeom>
                        <a:solidFill>
                          <a:srgbClr val="E2F9F6"/>
                        </a:solidFill>
                        <a:ln>
                          <a:noFill/>
                        </a:ln>
                        <a:effectLst/>
                      </p:spPr>
                    </p:pic>
                  </p:oleObj>
                </mc:Fallback>
              </mc:AlternateContent>
            </a:graphicData>
          </a:graphic>
        </p:graphicFrame>
      </p:grpSp>
      <p:sp>
        <p:nvSpPr>
          <p:cNvPr id="50227" name="Line 51"/>
          <p:cNvSpPr>
            <a:spLocks noChangeShapeType="1"/>
          </p:cNvSpPr>
          <p:nvPr/>
        </p:nvSpPr>
        <p:spPr bwMode="auto">
          <a:xfrm flipV="1">
            <a:off x="6832601" y="4470400"/>
            <a:ext cx="254000" cy="1397000"/>
          </a:xfrm>
          <a:prstGeom prst="line">
            <a:avLst/>
          </a:prstGeom>
          <a:noFill/>
          <a:ln w="19050">
            <a:solidFill>
              <a:srgbClr val="FDFB4B"/>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prstClr val="white"/>
              </a:solidFill>
              <a:latin typeface="Century Gothic"/>
              <a:ea typeface="+mn-ea"/>
              <a:cs typeface="+mn-cs"/>
            </a:endParaRPr>
          </a:p>
        </p:txBody>
      </p:sp>
      <p:sp>
        <p:nvSpPr>
          <p:cNvPr id="50228" name="Line 52"/>
          <p:cNvSpPr>
            <a:spLocks noChangeShapeType="1"/>
          </p:cNvSpPr>
          <p:nvPr/>
        </p:nvSpPr>
        <p:spPr bwMode="auto">
          <a:xfrm>
            <a:off x="7213601" y="5651500"/>
            <a:ext cx="787400" cy="304800"/>
          </a:xfrm>
          <a:prstGeom prst="line">
            <a:avLst/>
          </a:prstGeom>
          <a:noFill/>
          <a:ln w="19050">
            <a:solidFill>
              <a:srgbClr val="FDFB4B"/>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prstClr val="white"/>
              </a:solidFill>
              <a:latin typeface="Century Gothic"/>
              <a:ea typeface="+mn-ea"/>
              <a:cs typeface="+mn-cs"/>
            </a:endParaRPr>
          </a:p>
        </p:txBody>
      </p:sp>
      <p:sp>
        <p:nvSpPr>
          <p:cNvPr id="50229" name="Line 53"/>
          <p:cNvSpPr>
            <a:spLocks noChangeShapeType="1"/>
          </p:cNvSpPr>
          <p:nvPr/>
        </p:nvSpPr>
        <p:spPr bwMode="auto">
          <a:xfrm flipV="1">
            <a:off x="7200901" y="4622800"/>
            <a:ext cx="190500" cy="977900"/>
          </a:xfrm>
          <a:prstGeom prst="line">
            <a:avLst/>
          </a:prstGeom>
          <a:noFill/>
          <a:ln w="19050">
            <a:solidFill>
              <a:srgbClr val="FDFB4B"/>
            </a:solidFill>
            <a:prstDash val="sysDot"/>
            <a:round/>
            <a:headEnd/>
            <a:tailEnd type="triangle" w="med" len="med"/>
          </a:ln>
          <a:extLst>
            <a:ext uri="{909E8E84-426E-40dd-AFC4-6F175D3DCCD1}">
              <a14:hiddenFill xmlns="" xmlns:a14="http://schemas.microsoft.com/office/drawing/2010/main">
                <a:noFill/>
              </a14:hiddenFill>
            </a:ext>
          </a:extLst>
        </p:spPr>
        <p:txBody>
          <a:bodyPr wrap="none" anchor="ctr"/>
          <a:lstStyle/>
          <a:p>
            <a:pPr eaLnBrk="1" fontAlgn="auto" hangingPunct="1">
              <a:spcBef>
                <a:spcPts val="0"/>
              </a:spcBef>
              <a:spcAft>
                <a:spcPts val="0"/>
              </a:spcAft>
            </a:pPr>
            <a:endParaRPr lang="en-US" sz="1800" b="0">
              <a:solidFill>
                <a:prstClr val="white"/>
              </a:solidFill>
              <a:latin typeface="Century Gothic"/>
              <a:ea typeface="+mn-ea"/>
              <a:cs typeface="+mn-cs"/>
            </a:endParaRPr>
          </a:p>
        </p:txBody>
      </p:sp>
      <p:sp>
        <p:nvSpPr>
          <p:cNvPr id="50230" name="Arc 54"/>
          <p:cNvSpPr>
            <a:spLocks/>
          </p:cNvSpPr>
          <p:nvPr/>
        </p:nvSpPr>
        <p:spPr bwMode="auto">
          <a:xfrm>
            <a:off x="6870702" y="5575300"/>
            <a:ext cx="203200" cy="152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FDFB4B"/>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eaLnBrk="1" fontAlgn="auto" hangingPunct="1">
              <a:spcBef>
                <a:spcPts val="0"/>
              </a:spcBef>
              <a:spcAft>
                <a:spcPts val="0"/>
              </a:spcAft>
            </a:pPr>
            <a:endParaRPr lang="en-US" sz="1800" b="0">
              <a:solidFill>
                <a:prstClr val="white"/>
              </a:solidFill>
              <a:latin typeface="Century Gothic"/>
              <a:ea typeface="+mn-ea"/>
              <a:cs typeface="+mn-cs"/>
            </a:endParaRPr>
          </a:p>
        </p:txBody>
      </p:sp>
      <p:sp>
        <p:nvSpPr>
          <p:cNvPr id="50231" name="Text Box 55"/>
          <p:cNvSpPr txBox="1">
            <a:spLocks noChangeArrowheads="1"/>
          </p:cNvSpPr>
          <p:nvPr/>
        </p:nvSpPr>
        <p:spPr bwMode="auto">
          <a:xfrm>
            <a:off x="6837363" y="5392740"/>
            <a:ext cx="446088" cy="244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fontAlgn="auto" hangingPunct="1">
              <a:spcBef>
                <a:spcPts val="0"/>
              </a:spcBef>
              <a:spcAft>
                <a:spcPts val="0"/>
              </a:spcAft>
            </a:pPr>
            <a:r>
              <a:rPr lang="en-GB" sz="1000" b="0">
                <a:solidFill>
                  <a:srgbClr val="FDFB4B"/>
                </a:solidFill>
                <a:latin typeface="Century Gothic"/>
                <a:ea typeface="+mn-ea"/>
                <a:cs typeface="+mn-cs"/>
              </a:rPr>
              <a:t>43°</a:t>
            </a:r>
          </a:p>
        </p:txBody>
      </p:sp>
      <p:sp>
        <p:nvSpPr>
          <p:cNvPr id="7" name="Rectangle 6"/>
          <p:cNvSpPr/>
          <p:nvPr/>
        </p:nvSpPr>
        <p:spPr>
          <a:xfrm>
            <a:off x="8133545" y="5761573"/>
            <a:ext cx="913757" cy="276999"/>
          </a:xfrm>
          <a:prstGeom prst="rect">
            <a:avLst/>
          </a:prstGeom>
        </p:spPr>
        <p:txBody>
          <a:bodyPr wrap="none">
            <a:spAutoFit/>
          </a:bodyPr>
          <a:lstStyle/>
          <a:p>
            <a:pPr defTabSz="810433" eaLnBrk="1" fontAlgn="auto" hangingPunct="1">
              <a:spcBef>
                <a:spcPts val="0"/>
              </a:spcBef>
              <a:spcAft>
                <a:spcPts val="0"/>
              </a:spcAft>
            </a:pPr>
            <a:r>
              <a:rPr lang="en-GB" sz="1200" b="0">
                <a:solidFill>
                  <a:prstClr val="white"/>
                </a:solidFill>
                <a:latin typeface="Century Gothic"/>
                <a:ea typeface="+mn-ea"/>
                <a:cs typeface="+mn-cs"/>
              </a:rPr>
              <a:t>w</a:t>
            </a:r>
            <a:r>
              <a:rPr lang="en-GB" sz="1200" b="0" smtClean="0">
                <a:solidFill>
                  <a:prstClr val="white"/>
                </a:solidFill>
                <a:latin typeface="Century Gothic"/>
                <a:ea typeface="+mn-ea"/>
                <a:cs typeface="+mn-cs"/>
              </a:rPr>
              <a:t>ater/ice</a:t>
            </a:r>
            <a:endParaRPr lang="en-US" sz="1200" b="0">
              <a:solidFill>
                <a:prstClr val="white"/>
              </a:solidFill>
              <a:latin typeface="Century Gothic"/>
              <a:ea typeface="+mn-ea"/>
              <a:cs typeface="+mn-cs"/>
            </a:endParaRPr>
          </a:p>
        </p:txBody>
      </p:sp>
      <p:sp>
        <p:nvSpPr>
          <p:cNvPr id="61" name="Rectangle 60"/>
          <p:cNvSpPr/>
          <p:nvPr/>
        </p:nvSpPr>
        <p:spPr>
          <a:xfrm>
            <a:off x="8336461" y="6083313"/>
            <a:ext cx="507922" cy="276999"/>
          </a:xfrm>
          <a:prstGeom prst="rect">
            <a:avLst/>
          </a:prstGeom>
        </p:spPr>
        <p:txBody>
          <a:bodyPr wrap="none">
            <a:spAutoFit/>
          </a:bodyPr>
          <a:lstStyle/>
          <a:p>
            <a:pPr defTabSz="810433" eaLnBrk="1" fontAlgn="auto" hangingPunct="1">
              <a:spcBef>
                <a:spcPts val="0"/>
              </a:spcBef>
              <a:spcAft>
                <a:spcPts val="0"/>
              </a:spcAft>
            </a:pPr>
            <a:r>
              <a:rPr lang="en-GB" sz="1200" b="0">
                <a:solidFill>
                  <a:prstClr val="white"/>
                </a:solidFill>
                <a:latin typeface="Century Gothic"/>
                <a:ea typeface="+mn-ea"/>
                <a:cs typeface="+mn-cs"/>
              </a:rPr>
              <a:t>rock</a:t>
            </a:r>
            <a:endParaRPr lang="en-US" sz="1200" b="0">
              <a:solidFill>
                <a:prstClr val="white"/>
              </a:solidFill>
              <a:latin typeface="Century Gothic"/>
              <a:ea typeface="+mn-ea"/>
              <a:cs typeface="+mn-cs"/>
            </a:endParaRPr>
          </a:p>
        </p:txBody>
      </p:sp>
      <p:sp>
        <p:nvSpPr>
          <p:cNvPr id="8" name="Cloud 7"/>
          <p:cNvSpPr/>
          <p:nvPr/>
        </p:nvSpPr>
        <p:spPr>
          <a:xfrm rot="19740000">
            <a:off x="6253726" y="6014216"/>
            <a:ext cx="636278" cy="146917"/>
          </a:xfrm>
          <a:prstGeom prst="cloud">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10433" eaLnBrk="1" fontAlgn="auto" hangingPunct="1">
              <a:spcBef>
                <a:spcPts val="0"/>
              </a:spcBef>
              <a:spcAft>
                <a:spcPts val="0"/>
              </a:spcAft>
            </a:pPr>
            <a:endParaRPr lang="en-US" sz="1600" b="0">
              <a:solidFill>
                <a:prstClr val="white"/>
              </a:solidFill>
              <a:latin typeface="Century Gothic"/>
            </a:endParaRPr>
          </a:p>
        </p:txBody>
      </p:sp>
      <p:sp>
        <p:nvSpPr>
          <p:cNvPr id="63" name="Rectangle 62"/>
          <p:cNvSpPr/>
          <p:nvPr/>
        </p:nvSpPr>
        <p:spPr>
          <a:xfrm>
            <a:off x="5059403" y="5508162"/>
            <a:ext cx="1306893" cy="461665"/>
          </a:xfrm>
          <a:prstGeom prst="rect">
            <a:avLst/>
          </a:prstGeom>
        </p:spPr>
        <p:txBody>
          <a:bodyPr wrap="none">
            <a:spAutoFit/>
          </a:bodyPr>
          <a:lstStyle/>
          <a:p>
            <a:pPr algn="ctr" defTabSz="810433" eaLnBrk="1" fontAlgn="auto" hangingPunct="1">
              <a:spcBef>
                <a:spcPts val="0"/>
              </a:spcBef>
              <a:spcAft>
                <a:spcPts val="0"/>
              </a:spcAft>
            </a:pPr>
            <a:r>
              <a:rPr lang="en-GB" sz="1200" b="0">
                <a:solidFill>
                  <a:srgbClr val="FFFF00"/>
                </a:solidFill>
                <a:latin typeface="Century Gothic"/>
                <a:ea typeface="+mn-ea"/>
                <a:cs typeface="+mn-cs"/>
              </a:rPr>
              <a:t>c</a:t>
            </a:r>
            <a:r>
              <a:rPr lang="en-GB" sz="1200" b="0" smtClean="0">
                <a:solidFill>
                  <a:srgbClr val="FFFF00"/>
                </a:solidFill>
                <a:latin typeface="Century Gothic"/>
                <a:ea typeface="+mn-ea"/>
                <a:cs typeface="+mn-cs"/>
              </a:rPr>
              <a:t>harge current</a:t>
            </a:r>
          </a:p>
          <a:p>
            <a:pPr algn="ctr" defTabSz="810433" eaLnBrk="1" fontAlgn="auto" hangingPunct="1">
              <a:spcBef>
                <a:spcPts val="0"/>
              </a:spcBef>
              <a:spcAft>
                <a:spcPts val="0"/>
              </a:spcAft>
            </a:pPr>
            <a:r>
              <a:rPr lang="en-US" sz="1200" b="0" smtClean="0">
                <a:solidFill>
                  <a:srgbClr val="FFFF00"/>
                </a:solidFill>
                <a:latin typeface="Century Gothic"/>
                <a:ea typeface="+mn-ea"/>
                <a:cs typeface="+mn-cs"/>
              </a:rPr>
              <a:t>interactions</a:t>
            </a:r>
            <a:endParaRPr lang="en-US" sz="1200" b="0">
              <a:solidFill>
                <a:srgbClr val="FFFF00"/>
              </a:solidFill>
              <a:latin typeface="Century Gothic"/>
              <a:ea typeface="+mn-ea"/>
              <a:cs typeface="+mn-cs"/>
            </a:endParaRPr>
          </a:p>
        </p:txBody>
      </p:sp>
      <p:cxnSp>
        <p:nvCxnSpPr>
          <p:cNvPr id="10" name="Straight Arrow Connector 9"/>
          <p:cNvCxnSpPr>
            <a:endCxn id="8" idx="3"/>
          </p:cNvCxnSpPr>
          <p:nvPr/>
        </p:nvCxnSpPr>
        <p:spPr>
          <a:xfrm>
            <a:off x="6163734" y="5761573"/>
            <a:ext cx="374623" cy="27033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 name="Segnaposto data 1"/>
          <p:cNvSpPr>
            <a:spLocks noGrp="1"/>
          </p:cNvSpPr>
          <p:nvPr>
            <p:ph type="dt" sz="half" idx="2"/>
          </p:nvPr>
        </p:nvSpPr>
        <p:spPr/>
        <p:txBody>
          <a:bodyPr/>
          <a:lstStyle/>
          <a:p>
            <a:r>
              <a:rPr lang="it-IT" smtClean="0"/>
              <a:t>21/06/2017</a:t>
            </a:r>
            <a:endParaRPr lang="mr-I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73572" y="526337"/>
            <a:ext cx="9070428" cy="5774452"/>
          </a:xfrm>
        </p:spPr>
        <p:txBody>
          <a:bodyPr>
            <a:normAutofit fontScale="92500"/>
          </a:bodyPr>
          <a:lstStyle/>
          <a:p>
            <a:pPr>
              <a:spcBef>
                <a:spcPts val="600"/>
              </a:spcBef>
            </a:pPr>
            <a:r>
              <a:rPr lang="en-GB" smtClean="0">
                <a:latin typeface="Arial" charset="0"/>
                <a:ea typeface="Arial" charset="0"/>
                <a:cs typeface="Arial" charset="0"/>
              </a:rPr>
              <a:t>ANTARES studied the </a:t>
            </a:r>
            <a:r>
              <a:rPr lang="en-GB" b="1" smtClean="0">
                <a:latin typeface="Arial" charset="0"/>
                <a:ea typeface="Arial" charset="0"/>
                <a:cs typeface="Arial" charset="0"/>
              </a:rPr>
              <a:t>Southern sky</a:t>
            </a:r>
            <a:r>
              <a:rPr lang="en-GB" smtClean="0">
                <a:latin typeface="Arial" charset="0"/>
                <a:ea typeface="Arial" charset="0"/>
                <a:cs typeface="Arial" charset="0"/>
              </a:rPr>
              <a:t> with </a:t>
            </a:r>
            <a:r>
              <a:rPr lang="en-GB" smtClean="0">
                <a:latin typeface="Symbol" charset="2"/>
                <a:ea typeface="Symbol" charset="2"/>
                <a:cs typeface="Symbol" charset="2"/>
              </a:rPr>
              <a:t>n</a:t>
            </a:r>
            <a:r>
              <a:rPr lang="en-GB" baseline="-25000" smtClean="0">
                <a:latin typeface="Symbol" charset="2"/>
                <a:ea typeface="Symbol" charset="2"/>
                <a:cs typeface="Symbol" charset="2"/>
              </a:rPr>
              <a:t>m</a:t>
            </a:r>
            <a:r>
              <a:rPr lang="en-GB" smtClean="0">
                <a:latin typeface="Arial" charset="0"/>
                <a:ea typeface="Arial" charset="0"/>
                <a:cs typeface="Arial" charset="0"/>
              </a:rPr>
              <a:t> competitive sensitivities and excellent angular resolution for both </a:t>
            </a:r>
            <a:r>
              <a:rPr lang="en-GB" b="1" i="1" smtClean="0">
                <a:latin typeface="Arial" charset="0"/>
                <a:ea typeface="Arial" charset="0"/>
                <a:cs typeface="Arial" charset="0"/>
              </a:rPr>
              <a:t>tracks</a:t>
            </a:r>
            <a:r>
              <a:rPr lang="en-GB" smtClean="0">
                <a:latin typeface="Arial" charset="0"/>
                <a:ea typeface="Arial" charset="0"/>
                <a:cs typeface="Arial" charset="0"/>
              </a:rPr>
              <a:t> and </a:t>
            </a:r>
            <a:r>
              <a:rPr lang="en-GB" b="1" i="1" smtClean="0">
                <a:latin typeface="Arial" charset="0"/>
                <a:ea typeface="Arial" charset="0"/>
                <a:cs typeface="Arial" charset="0"/>
              </a:rPr>
              <a:t>cascades</a:t>
            </a:r>
            <a:r>
              <a:rPr lang="en-GB" smtClean="0">
                <a:latin typeface="Arial" charset="0"/>
                <a:ea typeface="Arial" charset="0"/>
                <a:cs typeface="Arial" charset="0"/>
              </a:rPr>
              <a:t>;</a:t>
            </a:r>
          </a:p>
          <a:p>
            <a:pPr lvl="1">
              <a:spcBef>
                <a:spcPts val="600"/>
              </a:spcBef>
            </a:pPr>
            <a:r>
              <a:rPr lang="en-GB" smtClean="0">
                <a:latin typeface="Arial" charset="0"/>
                <a:ea typeface="Arial" charset="0"/>
                <a:cs typeface="Arial" charset="0"/>
              </a:rPr>
              <a:t>Upper limits on known GeV-</a:t>
            </a:r>
            <a:r>
              <a:rPr lang="en-GB" err="1" smtClean="0">
                <a:latin typeface="Arial" charset="0"/>
                <a:ea typeface="Arial" charset="0"/>
                <a:cs typeface="Arial" charset="0"/>
              </a:rPr>
              <a:t>TeV</a:t>
            </a:r>
            <a:r>
              <a:rPr lang="en-GB" smtClean="0">
                <a:latin typeface="Arial" charset="0"/>
                <a:ea typeface="Arial" charset="0"/>
                <a:cs typeface="Arial" charset="0"/>
              </a:rPr>
              <a:t> </a:t>
            </a:r>
            <a:r>
              <a:rPr lang="en-GB" smtClean="0">
                <a:latin typeface="Symbol" charset="2"/>
                <a:ea typeface="Symbol" charset="2"/>
                <a:cs typeface="Symbol" charset="2"/>
              </a:rPr>
              <a:t>g</a:t>
            </a:r>
            <a:r>
              <a:rPr lang="en-GB" smtClean="0">
                <a:latin typeface="Arial" charset="0"/>
                <a:ea typeface="Arial" charset="0"/>
                <a:cs typeface="Arial" charset="0"/>
              </a:rPr>
              <a:t>-ray sources </a:t>
            </a:r>
            <a:r>
              <a:rPr lang="en-GB" smtClean="0">
                <a:latin typeface="Arial" charset="0"/>
                <a:ea typeface="Arial" charset="0"/>
                <a:cs typeface="Arial" charset="0"/>
                <a:sym typeface="Symbol"/>
              </a:rPr>
              <a:t> &lt;</a:t>
            </a:r>
            <a:r>
              <a:rPr lang="en-GB" smtClean="0">
                <a:latin typeface="Arial" charset="0"/>
                <a:ea typeface="Arial" charset="0"/>
                <a:cs typeface="Arial" charset="0"/>
              </a:rPr>
              <a:t>10</a:t>
            </a:r>
            <a:r>
              <a:rPr lang="en-GB" baseline="30000" smtClean="0">
                <a:latin typeface="Arial" charset="0"/>
                <a:ea typeface="Arial" charset="0"/>
                <a:cs typeface="Arial" charset="0"/>
              </a:rPr>
              <a:t>-8 </a:t>
            </a:r>
            <a:r>
              <a:rPr lang="en-GB" smtClean="0">
                <a:latin typeface="Arial" charset="0"/>
                <a:ea typeface="Arial" charset="0"/>
                <a:cs typeface="Arial" charset="0"/>
              </a:rPr>
              <a:t>GeV/(cm</a:t>
            </a:r>
            <a:r>
              <a:rPr lang="en-GB" baseline="30000" smtClean="0">
                <a:latin typeface="Arial" charset="0"/>
                <a:ea typeface="Arial" charset="0"/>
                <a:cs typeface="Arial" charset="0"/>
              </a:rPr>
              <a:t>2</a:t>
            </a:r>
            <a:r>
              <a:rPr lang="en-GB" smtClean="0">
                <a:latin typeface="Arial" charset="0"/>
                <a:ea typeface="Arial" charset="0"/>
                <a:cs typeface="Arial" charset="0"/>
              </a:rPr>
              <a:t> s)</a:t>
            </a:r>
          </a:p>
          <a:p>
            <a:pPr lvl="1">
              <a:spcBef>
                <a:spcPts val="600"/>
              </a:spcBef>
            </a:pPr>
            <a:r>
              <a:rPr lang="en-GB" smtClean="0">
                <a:latin typeface="Arial" charset="0"/>
                <a:ea typeface="Arial" charset="0"/>
                <a:cs typeface="Arial" charset="0"/>
              </a:rPr>
              <a:t>Sensitivity for a diffuse flux close to the level of the IC signal</a:t>
            </a:r>
          </a:p>
          <a:p>
            <a:pPr>
              <a:spcBef>
                <a:spcPts val="600"/>
              </a:spcBef>
            </a:pPr>
            <a:r>
              <a:rPr lang="en-GB" smtClean="0">
                <a:latin typeface="Arial" charset="0"/>
                <a:ea typeface="Arial" charset="0"/>
                <a:cs typeface="Arial" charset="0"/>
              </a:rPr>
              <a:t>Detailed study of </a:t>
            </a:r>
            <a:r>
              <a:rPr lang="en-GB" b="1" smtClean="0">
                <a:latin typeface="Arial" charset="0"/>
                <a:ea typeface="Arial" charset="0"/>
                <a:cs typeface="Arial" charset="0"/>
              </a:rPr>
              <a:t>extended</a:t>
            </a:r>
            <a:r>
              <a:rPr lang="en-GB" smtClean="0">
                <a:latin typeface="Arial" charset="0"/>
                <a:ea typeface="Arial" charset="0"/>
                <a:cs typeface="Arial" charset="0"/>
              </a:rPr>
              <a:t> regions (Galactic plane, Fermi Bubbles)</a:t>
            </a:r>
          </a:p>
          <a:p>
            <a:pPr lvl="1">
              <a:spcBef>
                <a:spcPts val="600"/>
              </a:spcBef>
            </a:pPr>
            <a:r>
              <a:rPr lang="en-GB" smtClean="0">
                <a:latin typeface="Arial" charset="0"/>
                <a:ea typeface="Arial" charset="0"/>
                <a:cs typeface="Arial" charset="0"/>
              </a:rPr>
              <a:t>no  </a:t>
            </a:r>
            <a:r>
              <a:rPr lang="en-GB" smtClean="0">
                <a:latin typeface="Symbol" charset="2"/>
                <a:ea typeface="Symbol" charset="2"/>
                <a:cs typeface="Symbol" charset="2"/>
              </a:rPr>
              <a:t>n</a:t>
            </a:r>
            <a:r>
              <a:rPr lang="en-GB" baseline="-25000" smtClean="0">
                <a:latin typeface="Symbol" charset="2"/>
                <a:ea typeface="Symbol" charset="2"/>
                <a:cs typeface="Symbol" charset="2"/>
              </a:rPr>
              <a:t>m</a:t>
            </a:r>
            <a:r>
              <a:rPr lang="en-GB" smtClean="0">
                <a:latin typeface="Arial" charset="0"/>
                <a:ea typeface="Arial" charset="0"/>
                <a:cs typeface="Arial" charset="0"/>
              </a:rPr>
              <a:t> excess from the Galactic ridge/IC hot spot; </a:t>
            </a:r>
          </a:p>
          <a:p>
            <a:pPr>
              <a:spcBef>
                <a:spcPts val="600"/>
              </a:spcBef>
            </a:pPr>
            <a:r>
              <a:rPr lang="en-GB" smtClean="0">
                <a:latin typeface="Arial" charset="0"/>
                <a:ea typeface="Arial" charset="0"/>
                <a:cs typeface="Arial" charset="0"/>
              </a:rPr>
              <a:t>A large </a:t>
            </a:r>
            <a:r>
              <a:rPr lang="en-GB" b="1" smtClean="0">
                <a:latin typeface="Arial" charset="0"/>
                <a:ea typeface="Arial" charset="0"/>
                <a:cs typeface="Arial" charset="0"/>
              </a:rPr>
              <a:t>multi-messenger</a:t>
            </a:r>
            <a:r>
              <a:rPr lang="en-GB" smtClean="0">
                <a:latin typeface="Arial" charset="0"/>
                <a:ea typeface="Arial" charset="0"/>
                <a:cs typeface="Arial" charset="0"/>
              </a:rPr>
              <a:t> effort</a:t>
            </a:r>
          </a:p>
          <a:p>
            <a:pPr lvl="1">
              <a:spcBef>
                <a:spcPts val="600"/>
              </a:spcBef>
            </a:pPr>
            <a:r>
              <a:rPr lang="en-GB" smtClean="0">
                <a:latin typeface="Arial" charset="0"/>
                <a:ea typeface="Arial" charset="0"/>
                <a:cs typeface="Arial" charset="0"/>
              </a:rPr>
              <a:t>EM radiation: radio (MWA), optical, X-ray, </a:t>
            </a:r>
            <a:r>
              <a:rPr lang="en-GB" smtClean="0">
                <a:latin typeface="Symbol" charset="2"/>
                <a:ea typeface="Symbol" charset="2"/>
                <a:cs typeface="Symbol" charset="2"/>
              </a:rPr>
              <a:t>g</a:t>
            </a:r>
            <a:r>
              <a:rPr lang="en-GB" smtClean="0">
                <a:latin typeface="Arial" charset="0"/>
                <a:ea typeface="Arial" charset="0"/>
                <a:cs typeface="Arial" charset="0"/>
              </a:rPr>
              <a:t>-rays (LAT,IACTs)</a:t>
            </a:r>
          </a:p>
          <a:p>
            <a:pPr lvl="1">
              <a:spcBef>
                <a:spcPts val="600"/>
              </a:spcBef>
            </a:pPr>
            <a:r>
              <a:rPr lang="en-GB" smtClean="0">
                <a:latin typeface="Arial" charset="0"/>
                <a:ea typeface="Arial" charset="0"/>
                <a:cs typeface="Arial" charset="0"/>
              </a:rPr>
              <a:t>Gravitational Wave observatories and </a:t>
            </a:r>
            <a:r>
              <a:rPr lang="en-GB" err="1" smtClean="0">
                <a:latin typeface="Arial" charset="0"/>
                <a:ea typeface="Arial" charset="0"/>
                <a:cs typeface="Arial" charset="0"/>
              </a:rPr>
              <a:t>IceCube</a:t>
            </a:r>
            <a:r>
              <a:rPr lang="en-GB" smtClean="0">
                <a:latin typeface="Arial" charset="0"/>
                <a:ea typeface="Arial" charset="0"/>
                <a:cs typeface="Arial" charset="0"/>
              </a:rPr>
              <a:t> </a:t>
            </a:r>
          </a:p>
          <a:p>
            <a:pPr>
              <a:spcBef>
                <a:spcPts val="600"/>
              </a:spcBef>
            </a:pPr>
            <a:r>
              <a:rPr lang="en-GB" smtClean="0">
                <a:latin typeface="Arial" charset="0"/>
                <a:ea typeface="Arial" charset="0"/>
                <a:cs typeface="Arial" charset="0"/>
              </a:rPr>
              <a:t>ANTARES contribute to the indirect searches for </a:t>
            </a:r>
            <a:r>
              <a:rPr lang="en-GB" b="1" smtClean="0">
                <a:latin typeface="Arial" charset="0"/>
                <a:ea typeface="Arial" charset="0"/>
                <a:cs typeface="Arial" charset="0"/>
              </a:rPr>
              <a:t>Dark Matter </a:t>
            </a:r>
          </a:p>
          <a:p>
            <a:pPr lvl="1">
              <a:spcBef>
                <a:spcPts val="600"/>
              </a:spcBef>
            </a:pPr>
            <a:r>
              <a:rPr lang="en-GB" smtClean="0">
                <a:latin typeface="Arial" charset="0"/>
                <a:ea typeface="Arial" charset="0"/>
                <a:cs typeface="Arial" charset="0"/>
              </a:rPr>
              <a:t>Most competitive limits for spin-dependent cross-section</a:t>
            </a:r>
          </a:p>
          <a:p>
            <a:pPr lvl="1">
              <a:spcBef>
                <a:spcPts val="600"/>
              </a:spcBef>
            </a:pPr>
            <a:r>
              <a:rPr lang="en-GB" smtClean="0">
                <a:latin typeface="Arial" charset="0"/>
                <a:ea typeface="Arial" charset="0"/>
                <a:cs typeface="Arial" charset="0"/>
              </a:rPr>
              <a:t>Competitive &lt;</a:t>
            </a:r>
            <a:r>
              <a:rPr lang="en-GB" err="1" smtClean="0">
                <a:latin typeface="Symbol" charset="2"/>
                <a:ea typeface="Symbol" charset="2"/>
                <a:cs typeface="Symbol" charset="2"/>
              </a:rPr>
              <a:t>s</a:t>
            </a:r>
            <a:r>
              <a:rPr lang="en-GB" err="1" smtClean="0">
                <a:latin typeface="Arial" charset="0"/>
                <a:ea typeface="Arial" charset="0"/>
                <a:cs typeface="Arial" charset="0"/>
              </a:rPr>
              <a:t>v</a:t>
            </a:r>
            <a:r>
              <a:rPr lang="en-GB" smtClean="0">
                <a:latin typeface="Arial" charset="0"/>
                <a:ea typeface="Arial" charset="0"/>
                <a:cs typeface="Arial" charset="0"/>
              </a:rPr>
              <a:t>&gt; limits from the Galactic centre </a:t>
            </a:r>
          </a:p>
          <a:p>
            <a:pPr>
              <a:spcBef>
                <a:spcPts val="600"/>
              </a:spcBef>
            </a:pPr>
            <a:r>
              <a:rPr lang="en-GB" b="1" smtClean="0">
                <a:latin typeface="Arial" charset="0"/>
                <a:ea typeface="Arial" charset="0"/>
                <a:cs typeface="Arial" charset="0"/>
              </a:rPr>
              <a:t>KM3NeT-Arca  </a:t>
            </a:r>
            <a:r>
              <a:rPr lang="en-GB" smtClean="0">
                <a:latin typeface="Arial" charset="0"/>
                <a:ea typeface="Arial" charset="0"/>
                <a:cs typeface="Arial" charset="0"/>
              </a:rPr>
              <a:t>Neutrino Telescope under construction will soon be able to observe the neutrino sky with unprecedented sensitivities.</a:t>
            </a: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3" name="Slide Number Placeholder 2"/>
          <p:cNvSpPr>
            <a:spLocks noGrp="1"/>
          </p:cNvSpPr>
          <p:nvPr>
            <p:ph type="sldNum" sz="quarter" idx="4"/>
          </p:nvPr>
        </p:nvSpPr>
        <p:spPr/>
        <p:txBody>
          <a:bodyPr/>
          <a:lstStyle/>
          <a:p>
            <a:pPr>
              <a:defRPr/>
            </a:pPr>
            <a:fld id="{140AD1DA-1AC5-CB4E-8E84-F5786F775874}" type="slidenum">
              <a:rPr lang="it-IT" smtClean="0"/>
              <a:pPr>
                <a:defRPr/>
              </a:pPr>
              <a:t>40</a:t>
            </a:fld>
            <a:endParaRPr lang="it-IT"/>
          </a:p>
        </p:txBody>
      </p:sp>
      <p:sp>
        <p:nvSpPr>
          <p:cNvPr id="5" name="Segnaposto data 4"/>
          <p:cNvSpPr>
            <a:spLocks noGrp="1"/>
          </p:cNvSpPr>
          <p:nvPr>
            <p:ph type="dt" sz="half" idx="2"/>
          </p:nvPr>
        </p:nvSpPr>
        <p:spPr/>
        <p:txBody>
          <a:bodyPr/>
          <a:lstStyle/>
          <a:p>
            <a:r>
              <a:rPr lang="it-IT" smtClean="0"/>
              <a:t>21/06/2017</a:t>
            </a:r>
            <a:endParaRPr lang="mr-IN"/>
          </a:p>
        </p:txBody>
      </p:sp>
      <p:sp>
        <p:nvSpPr>
          <p:cNvPr id="6" name="Titolo 5"/>
          <p:cNvSpPr>
            <a:spLocks noGrp="1"/>
          </p:cNvSpPr>
          <p:nvPr>
            <p:ph type="title"/>
          </p:nvPr>
        </p:nvSpPr>
        <p:spPr/>
        <p:txBody>
          <a:bodyPr/>
          <a:lstStyle/>
          <a:p>
            <a:r>
              <a:rPr lang="en-GB" smtClean="0"/>
              <a:t>Summary</a:t>
            </a:r>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Segnaposto numero diapositiva 4"/>
          <p:cNvSpPr>
            <a:spLocks noGrp="1"/>
          </p:cNvSpPr>
          <p:nvPr>
            <p:ph type="sldNum" sz="quarter" idx="4294967295"/>
          </p:nvPr>
        </p:nvSpPr>
        <p:spPr>
          <a:xfrm>
            <a:off x="6553200" y="6356350"/>
            <a:ext cx="2133600" cy="365125"/>
          </a:xfrm>
          <a:prstGeom prst="rect">
            <a:avLst/>
          </a:prstGeom>
        </p:spPr>
        <p:txBody>
          <a:bodyPr/>
          <a:lstStyle/>
          <a:p>
            <a:pPr>
              <a:defRPr/>
            </a:pPr>
            <a:fld id="{B8054A4A-39E2-5D4D-A019-E34AEF83281E}" type="slidenum">
              <a:rPr lang="it-IT" smtClean="0"/>
              <a:pPr>
                <a:defRPr/>
              </a:pPr>
              <a:t>5</a:t>
            </a:fld>
            <a:endParaRPr lang="it-IT"/>
          </a:p>
        </p:txBody>
      </p:sp>
      <p:sp>
        <p:nvSpPr>
          <p:cNvPr id="9" name="Angolo ripiegato 8"/>
          <p:cNvSpPr>
            <a:spLocks noChangeAspect="1"/>
          </p:cNvSpPr>
          <p:nvPr/>
        </p:nvSpPr>
        <p:spPr>
          <a:xfrm rot="19999372">
            <a:off x="6637255" y="2295159"/>
            <a:ext cx="2090999" cy="999066"/>
          </a:xfrm>
          <a:prstGeom prst="foldedCorner">
            <a:avLst/>
          </a:prstGeom>
          <a:gradFill flip="none" rotWithShape="1">
            <a:gsLst>
              <a:gs pos="0">
                <a:srgbClr val="FFFF00"/>
              </a:gs>
              <a:gs pos="100000">
                <a:srgbClr val="FFFFFF"/>
              </a:gs>
            </a:gsLst>
            <a:path path="circle">
              <a:fillToRect l="100000" t="100000"/>
            </a:path>
            <a:tileRect r="-100000" b="-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GB" sz="1200" u="sng" smtClean="0">
                <a:solidFill>
                  <a:schemeClr val="bg2">
                    <a:lumMod val="75000"/>
                  </a:schemeClr>
                </a:solidFill>
              </a:rPr>
              <a:t>MULTISDISCIPLINARITY</a:t>
            </a:r>
          </a:p>
          <a:p>
            <a:pPr>
              <a:defRPr/>
            </a:pPr>
            <a:r>
              <a:rPr lang="en-GB" sz="1400" smtClean="0">
                <a:solidFill>
                  <a:schemeClr val="bg2">
                    <a:lumMod val="75000"/>
                  </a:schemeClr>
                </a:solidFill>
              </a:rPr>
              <a:t> </a:t>
            </a:r>
            <a:r>
              <a:rPr lang="it-IT" sz="1400">
                <a:solidFill>
                  <a:schemeClr val="bg2">
                    <a:lumMod val="75000"/>
                  </a:schemeClr>
                </a:solidFill>
                <a:sym typeface="Wingdings"/>
              </a:rPr>
              <a:t> </a:t>
            </a:r>
            <a:r>
              <a:rPr lang="it-IT" sz="1200">
                <a:solidFill>
                  <a:schemeClr val="bg2">
                    <a:lumMod val="75000"/>
                  </a:schemeClr>
                </a:solidFill>
                <a:sym typeface="Wingdings"/>
              </a:rPr>
              <a:t>associated sciences (oceanography, marine biology, geology …)</a:t>
            </a:r>
            <a:endParaRPr lang="en-GB" sz="1200">
              <a:solidFill>
                <a:schemeClr val="bg2">
                  <a:lumMod val="75000"/>
                </a:schemeClr>
              </a:solidFill>
            </a:endParaRPr>
          </a:p>
        </p:txBody>
      </p:sp>
      <p:pic>
        <p:nvPicPr>
          <p:cNvPr id="32778" name="Picture 17" descr="med_anta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5840413"/>
            <a:ext cx="2528888" cy="1001712"/>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32779" name="Line 11"/>
          <p:cNvSpPr>
            <a:spLocks noChangeShapeType="1"/>
          </p:cNvSpPr>
          <p:nvPr/>
        </p:nvSpPr>
        <p:spPr bwMode="auto">
          <a:xfrm rot="21480000" flipH="1">
            <a:off x="1081088" y="1249363"/>
            <a:ext cx="468312" cy="3594100"/>
          </a:xfrm>
          <a:prstGeom prst="line">
            <a:avLst/>
          </a:prstGeom>
          <a:noFill/>
          <a:ln w="28575">
            <a:solidFill>
              <a:schemeClr val="tx1"/>
            </a:solidFill>
            <a:round/>
            <a:headEnd type="triangle" w="med" len="lg"/>
            <a:tailEnd type="triangle" w="med" len="lg"/>
          </a:ln>
          <a:extLst>
            <a:ext uri="{909E8E84-426E-40dd-AFC4-6F175D3DCCD1}">
              <a14:hiddenFill xmlns:a14="http://schemas.microsoft.com/office/drawing/2010/main" xmlns="">
                <a:noFill/>
              </a14:hiddenFill>
            </a:ext>
          </a:extLst>
        </p:spPr>
        <p:txBody>
          <a:bodyPr/>
          <a:lstStyle/>
          <a:p>
            <a:endParaRPr lang="en-US">
              <a:solidFill>
                <a:srgbClr val="F5FDED"/>
              </a:solidFill>
            </a:endParaRPr>
          </a:p>
        </p:txBody>
      </p:sp>
      <p:sp>
        <p:nvSpPr>
          <p:cNvPr id="32780" name="Text Box 12"/>
          <p:cNvSpPr txBox="1">
            <a:spLocks noChangeArrowheads="1"/>
          </p:cNvSpPr>
          <p:nvPr/>
        </p:nvSpPr>
        <p:spPr bwMode="auto">
          <a:xfrm>
            <a:off x="-95250" y="2341563"/>
            <a:ext cx="1295400" cy="5238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GB" sz="1400">
                <a:solidFill>
                  <a:srgbClr val="F5FDED"/>
                </a:solidFill>
              </a:rPr>
              <a:t>25 storeys</a:t>
            </a:r>
          </a:p>
          <a:p>
            <a:pPr algn="ctr" eaLnBrk="1" hangingPunct="1"/>
            <a:r>
              <a:rPr lang="en-GB" sz="1400">
                <a:solidFill>
                  <a:srgbClr val="F5FDED"/>
                </a:solidFill>
              </a:rPr>
              <a:t>350 m</a:t>
            </a:r>
          </a:p>
        </p:txBody>
      </p:sp>
      <p:sp>
        <p:nvSpPr>
          <p:cNvPr id="32781" name="Line 9"/>
          <p:cNvSpPr>
            <a:spLocks noChangeShapeType="1"/>
          </p:cNvSpPr>
          <p:nvPr/>
        </p:nvSpPr>
        <p:spPr bwMode="auto">
          <a:xfrm flipH="1">
            <a:off x="1049338" y="4873625"/>
            <a:ext cx="76200" cy="800100"/>
          </a:xfrm>
          <a:prstGeom prst="line">
            <a:avLst/>
          </a:prstGeom>
          <a:noFill/>
          <a:ln w="28575">
            <a:solidFill>
              <a:schemeClr val="tx1"/>
            </a:solidFill>
            <a:round/>
            <a:headEnd type="triangle" w="med" len="lg"/>
            <a:tailEnd type="triangle" w="med" len="lg"/>
          </a:ln>
          <a:extLst>
            <a:ext uri="{909E8E84-426E-40dd-AFC4-6F175D3DCCD1}">
              <a14:hiddenFill xmlns:a14="http://schemas.microsoft.com/office/drawing/2010/main" xmlns="">
                <a:noFill/>
              </a14:hiddenFill>
            </a:ext>
          </a:extLst>
        </p:spPr>
        <p:txBody>
          <a:bodyPr/>
          <a:lstStyle/>
          <a:p>
            <a:endParaRPr lang="en-US">
              <a:solidFill>
                <a:srgbClr val="F5FDED"/>
              </a:solidFill>
            </a:endParaRPr>
          </a:p>
        </p:txBody>
      </p:sp>
      <p:sp>
        <p:nvSpPr>
          <p:cNvPr id="32782" name="Text Box 10"/>
          <p:cNvSpPr txBox="1">
            <a:spLocks noChangeArrowheads="1"/>
          </p:cNvSpPr>
          <p:nvPr/>
        </p:nvSpPr>
        <p:spPr bwMode="auto">
          <a:xfrm>
            <a:off x="0" y="5041900"/>
            <a:ext cx="777875" cy="3365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600">
                <a:solidFill>
                  <a:srgbClr val="F5FDED"/>
                </a:solidFill>
              </a:rPr>
              <a:t>100 m</a:t>
            </a:r>
          </a:p>
        </p:txBody>
      </p:sp>
      <p:sp>
        <p:nvSpPr>
          <p:cNvPr id="32783" name="Text Box 5"/>
          <p:cNvSpPr txBox="1">
            <a:spLocks noChangeArrowheads="1"/>
          </p:cNvSpPr>
          <p:nvPr/>
        </p:nvSpPr>
        <p:spPr bwMode="auto">
          <a:xfrm>
            <a:off x="2622550" y="5805488"/>
            <a:ext cx="1949450" cy="954107"/>
          </a:xfrm>
          <a:prstGeom prst="rect">
            <a:avLst/>
          </a:prstGeom>
          <a:solidFill>
            <a:srgbClr val="FFFF00"/>
          </a:solidFill>
          <a:ln w="28575">
            <a:solidFill>
              <a:srgbClr val="FF0000"/>
            </a:solidFill>
            <a:miter lim="800000"/>
            <a:headEnd/>
            <a:tailEnd/>
          </a:ln>
        </p:spPr>
        <p:txBody>
          <a:bodyPr lIns="72000" rIns="72000">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buFontTx/>
              <a:buChar char="•"/>
            </a:pPr>
            <a:r>
              <a:rPr lang="en-GB" sz="1400" smtClean="0">
                <a:solidFill>
                  <a:srgbClr val="FF0000"/>
                </a:solidFill>
                <a:latin typeface="Comic Sans MS" charset="0"/>
              </a:rPr>
              <a:t> </a:t>
            </a:r>
            <a:r>
              <a:rPr lang="en-GB" sz="1400" smtClean="0">
                <a:solidFill>
                  <a:srgbClr val="FF0000"/>
                </a:solidFill>
              </a:rPr>
              <a:t>12 detection lines</a:t>
            </a:r>
          </a:p>
          <a:p>
            <a:pPr>
              <a:buFontTx/>
              <a:buChar char="•"/>
            </a:pPr>
            <a:r>
              <a:rPr lang="en-GB" sz="1400" smtClean="0">
                <a:solidFill>
                  <a:srgbClr val="FF0000"/>
                </a:solidFill>
              </a:rPr>
              <a:t> 25 storeys / line</a:t>
            </a:r>
          </a:p>
          <a:p>
            <a:pPr>
              <a:buFontTx/>
              <a:buChar char="•"/>
            </a:pPr>
            <a:r>
              <a:rPr lang="en-GB" sz="1400" smtClean="0">
                <a:solidFill>
                  <a:srgbClr val="FF0000"/>
                </a:solidFill>
              </a:rPr>
              <a:t> 3 PMTs / storey</a:t>
            </a:r>
          </a:p>
          <a:p>
            <a:pPr>
              <a:buFontTx/>
              <a:buChar char="•"/>
            </a:pPr>
            <a:r>
              <a:rPr lang="en-GB" sz="1400" smtClean="0">
                <a:solidFill>
                  <a:srgbClr val="FF0000"/>
                </a:solidFill>
              </a:rPr>
              <a:t> ~900 PMTs</a:t>
            </a:r>
            <a:endParaRPr lang="en-GB" sz="1400">
              <a:solidFill>
                <a:srgbClr val="FF0000"/>
              </a:solidFill>
            </a:endParaRPr>
          </a:p>
        </p:txBody>
      </p:sp>
      <p:sp>
        <p:nvSpPr>
          <p:cNvPr id="32784" name="Line 7"/>
          <p:cNvSpPr>
            <a:spLocks noChangeShapeType="1"/>
          </p:cNvSpPr>
          <p:nvPr/>
        </p:nvSpPr>
        <p:spPr bwMode="auto">
          <a:xfrm flipH="1">
            <a:off x="3587750" y="2325688"/>
            <a:ext cx="38100" cy="1270000"/>
          </a:xfrm>
          <a:prstGeom prst="line">
            <a:avLst/>
          </a:prstGeom>
          <a:noFill/>
          <a:ln w="28575">
            <a:solidFill>
              <a:schemeClr val="tx1"/>
            </a:solidFill>
            <a:round/>
            <a:headEnd type="triangle" w="med" len="lg"/>
            <a:tailEnd type="triangle" w="med" len="lg"/>
          </a:ln>
          <a:extLst>
            <a:ext uri="{909E8E84-426E-40dd-AFC4-6F175D3DCCD1}">
              <a14:hiddenFill xmlns:a14="http://schemas.microsoft.com/office/drawing/2010/main" xmlns="">
                <a:noFill/>
              </a14:hiddenFill>
            </a:ext>
          </a:extLst>
        </p:spPr>
        <p:txBody>
          <a:bodyPr/>
          <a:lstStyle/>
          <a:p>
            <a:endParaRPr lang="en-US">
              <a:solidFill>
                <a:srgbClr val="F5FDED"/>
              </a:solidFill>
            </a:endParaRPr>
          </a:p>
        </p:txBody>
      </p:sp>
      <p:sp>
        <p:nvSpPr>
          <p:cNvPr id="32785" name="Text Box 8"/>
          <p:cNvSpPr txBox="1">
            <a:spLocks noChangeArrowheads="1"/>
          </p:cNvSpPr>
          <p:nvPr/>
        </p:nvSpPr>
        <p:spPr bwMode="auto">
          <a:xfrm>
            <a:off x="3581400" y="2836863"/>
            <a:ext cx="828675" cy="33813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600">
                <a:solidFill>
                  <a:srgbClr val="F5FDED"/>
                </a:solidFill>
              </a:rPr>
              <a:t>14.5 m</a:t>
            </a:r>
          </a:p>
        </p:txBody>
      </p:sp>
      <p:sp>
        <p:nvSpPr>
          <p:cNvPr id="32786" name="Line 14"/>
          <p:cNvSpPr>
            <a:spLocks noChangeShapeType="1"/>
          </p:cNvSpPr>
          <p:nvPr/>
        </p:nvSpPr>
        <p:spPr bwMode="auto">
          <a:xfrm flipH="1">
            <a:off x="1081088" y="5378450"/>
            <a:ext cx="485775" cy="309563"/>
          </a:xfrm>
          <a:prstGeom prst="line">
            <a:avLst/>
          </a:prstGeom>
          <a:noFill/>
          <a:ln w="28575">
            <a:solidFill>
              <a:schemeClr val="tx1"/>
            </a:solidFill>
            <a:round/>
            <a:headEnd type="triangle" w="med" len="lg"/>
            <a:tailEnd type="triangle" w="med" len="lg"/>
          </a:ln>
          <a:extLst>
            <a:ext uri="{909E8E84-426E-40dd-AFC4-6F175D3DCCD1}">
              <a14:hiddenFill xmlns:a14="http://schemas.microsoft.com/office/drawing/2010/main" xmlns="">
                <a:noFill/>
              </a14:hiddenFill>
            </a:ext>
          </a:extLst>
        </p:spPr>
        <p:txBody>
          <a:bodyPr/>
          <a:lstStyle/>
          <a:p>
            <a:endParaRPr lang="en-US">
              <a:solidFill>
                <a:srgbClr val="F5FDED"/>
              </a:solidFill>
            </a:endParaRPr>
          </a:p>
        </p:txBody>
      </p:sp>
      <p:sp>
        <p:nvSpPr>
          <p:cNvPr id="32787" name="Text Box 15"/>
          <p:cNvSpPr txBox="1">
            <a:spLocks noChangeArrowheads="1"/>
          </p:cNvSpPr>
          <p:nvPr/>
        </p:nvSpPr>
        <p:spPr bwMode="auto">
          <a:xfrm>
            <a:off x="1303338" y="5410200"/>
            <a:ext cx="777875" cy="3365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de-DE" sz="1600">
                <a:solidFill>
                  <a:srgbClr val="F5FDED"/>
                </a:solidFill>
              </a:rPr>
              <a:t>~70 m</a:t>
            </a:r>
          </a:p>
        </p:txBody>
      </p:sp>
      <p:sp>
        <p:nvSpPr>
          <p:cNvPr id="32788" name="Text Box 18"/>
          <p:cNvSpPr txBox="1">
            <a:spLocks noChangeArrowheads="1"/>
          </p:cNvSpPr>
          <p:nvPr/>
        </p:nvSpPr>
        <p:spPr bwMode="auto">
          <a:xfrm>
            <a:off x="8018463" y="3752850"/>
            <a:ext cx="1069975"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80000"/>
              </a:lnSpc>
            </a:pPr>
            <a:r>
              <a:rPr lang="en-US" sz="1800">
                <a:solidFill>
                  <a:srgbClr val="FFFF00"/>
                </a:solidFill>
              </a:rPr>
              <a:t>40 km to</a:t>
            </a:r>
          </a:p>
          <a:p>
            <a:pPr algn="ctr">
              <a:lnSpc>
                <a:spcPct val="80000"/>
              </a:lnSpc>
            </a:pPr>
            <a:r>
              <a:rPr lang="en-US" sz="1800">
                <a:solidFill>
                  <a:srgbClr val="FFFF00"/>
                </a:solidFill>
              </a:rPr>
              <a:t>shore</a:t>
            </a:r>
          </a:p>
        </p:txBody>
      </p:sp>
      <p:sp>
        <p:nvSpPr>
          <p:cNvPr id="32789" name="Text Box 18"/>
          <p:cNvSpPr txBox="1">
            <a:spLocks noChangeArrowheads="1"/>
          </p:cNvSpPr>
          <p:nvPr/>
        </p:nvSpPr>
        <p:spPr bwMode="auto">
          <a:xfrm>
            <a:off x="8164513" y="4497388"/>
            <a:ext cx="10445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80000"/>
              </a:lnSpc>
            </a:pPr>
            <a:r>
              <a:rPr lang="en-US" sz="1800">
                <a:solidFill>
                  <a:srgbClr val="FFFF00"/>
                </a:solidFill>
              </a:rPr>
              <a:t>Junction </a:t>
            </a:r>
          </a:p>
          <a:p>
            <a:pPr algn="ctr">
              <a:lnSpc>
                <a:spcPct val="80000"/>
              </a:lnSpc>
            </a:pPr>
            <a:r>
              <a:rPr lang="en-US" sz="1800">
                <a:solidFill>
                  <a:srgbClr val="FFFF00"/>
                </a:solidFill>
              </a:rPr>
              <a:t>Box</a:t>
            </a:r>
          </a:p>
        </p:txBody>
      </p:sp>
      <p:sp>
        <p:nvSpPr>
          <p:cNvPr id="32790" name="Freeform 5"/>
          <p:cNvSpPr>
            <a:spLocks/>
          </p:cNvSpPr>
          <p:nvPr/>
        </p:nvSpPr>
        <p:spPr bwMode="auto">
          <a:xfrm>
            <a:off x="3395663" y="3744913"/>
            <a:ext cx="3328987" cy="3094037"/>
          </a:xfrm>
          <a:custGeom>
            <a:avLst/>
            <a:gdLst>
              <a:gd name="T0" fmla="*/ 0 w 709"/>
              <a:gd name="T1" fmla="*/ 0 h 896"/>
              <a:gd name="T2" fmla="*/ 2147483647 w 709"/>
              <a:gd name="T3" fmla="*/ 2147483647 h 896"/>
              <a:gd name="T4" fmla="*/ 0 60000 65536"/>
              <a:gd name="T5" fmla="*/ 0 60000 65536"/>
              <a:gd name="T6" fmla="*/ 0 w 709"/>
              <a:gd name="T7" fmla="*/ 0 h 896"/>
              <a:gd name="T8" fmla="*/ 709 w 709"/>
              <a:gd name="T9" fmla="*/ 896 h 896"/>
            </a:gdLst>
            <a:ahLst/>
            <a:cxnLst>
              <a:cxn ang="T4">
                <a:pos x="T0" y="T1"/>
              </a:cxn>
              <a:cxn ang="T5">
                <a:pos x="T2" y="T3"/>
              </a:cxn>
            </a:cxnLst>
            <a:rect l="T6" t="T7" r="T8" b="T9"/>
            <a:pathLst>
              <a:path w="709" h="896">
                <a:moveTo>
                  <a:pt x="0" y="0"/>
                </a:moveTo>
                <a:lnTo>
                  <a:pt x="709" y="896"/>
                </a:lnTo>
              </a:path>
            </a:pathLst>
          </a:cu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2791" name="Picture 16" descr="opticalStorey_1"/>
          <p:cNvPicPr>
            <a:picLocks noChangeAspect="1" noChangeArrowheads="1"/>
          </p:cNvPicPr>
          <p:nvPr/>
        </p:nvPicPr>
        <p:blipFill>
          <a:blip r:embed="rId5">
            <a:extLst>
              <a:ext uri="{28A0092B-C50C-407E-A947-70E740481C1C}">
                <a14:useLocalDpi xmlns:a14="http://schemas.microsoft.com/office/drawing/2010/main" val="0"/>
              </a:ext>
            </a:extLst>
          </a:blip>
          <a:srcRect l="9375" t="2702" r="9375" b="2702"/>
          <a:stretch>
            <a:fillRect/>
          </a:stretch>
        </p:blipFill>
        <p:spPr bwMode="auto">
          <a:xfrm>
            <a:off x="6738938" y="4349750"/>
            <a:ext cx="1228725" cy="2474913"/>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40" name="CasellaDiTesto 39"/>
          <p:cNvSpPr txBox="1"/>
          <p:nvPr/>
        </p:nvSpPr>
        <p:spPr>
          <a:xfrm>
            <a:off x="6172200" y="399304"/>
            <a:ext cx="2914650" cy="830997"/>
          </a:xfrm>
          <a:prstGeom prst="rect">
            <a:avLst/>
          </a:prstGeom>
          <a:solidFill>
            <a:schemeClr val="accent1"/>
          </a:solidFill>
          <a:effectLst>
            <a:outerShdw blurRad="50800" dist="38100" dir="8700000" algn="tl" rotWithShape="0">
              <a:srgbClr val="000000">
                <a:alpha val="43000"/>
              </a:srgbClr>
            </a:outerShdw>
          </a:effectLst>
        </p:spPr>
        <p:txBody>
          <a:bodyPr>
            <a:spAutoFit/>
          </a:bodyPr>
          <a:lstStyle/>
          <a:p>
            <a:pPr algn="ctr">
              <a:defRPr/>
            </a:pPr>
            <a:r>
              <a:rPr lang="en-GB" sz="1600"/>
              <a:t>The Largest Neutrino Detector in the </a:t>
            </a:r>
            <a:r>
              <a:rPr lang="en-GB" sz="1600" smtClean="0"/>
              <a:t>Northern </a:t>
            </a:r>
            <a:r>
              <a:rPr lang="en-GB" sz="1600"/>
              <a:t>Hemisphere</a:t>
            </a:r>
          </a:p>
        </p:txBody>
      </p:sp>
      <p:sp>
        <p:nvSpPr>
          <p:cNvPr id="32793" name="Freeform 5"/>
          <p:cNvSpPr>
            <a:spLocks/>
          </p:cNvSpPr>
          <p:nvPr/>
        </p:nvSpPr>
        <p:spPr bwMode="auto">
          <a:xfrm>
            <a:off x="3413125" y="3752850"/>
            <a:ext cx="4579938" cy="588963"/>
          </a:xfrm>
          <a:custGeom>
            <a:avLst/>
            <a:gdLst>
              <a:gd name="T0" fmla="*/ 0 w 709"/>
              <a:gd name="T1" fmla="*/ 0 h 896"/>
              <a:gd name="T2" fmla="*/ 2147483647 w 709"/>
              <a:gd name="T3" fmla="*/ 2147483647 h 896"/>
              <a:gd name="T4" fmla="*/ 0 60000 65536"/>
              <a:gd name="T5" fmla="*/ 0 60000 65536"/>
              <a:gd name="T6" fmla="*/ 0 w 709"/>
              <a:gd name="T7" fmla="*/ 0 h 896"/>
              <a:gd name="T8" fmla="*/ 709 w 709"/>
              <a:gd name="T9" fmla="*/ 896 h 896"/>
            </a:gdLst>
            <a:ahLst/>
            <a:cxnLst>
              <a:cxn ang="T4">
                <a:pos x="T0" y="T1"/>
              </a:cxn>
              <a:cxn ang="T5">
                <a:pos x="T2" y="T3"/>
              </a:cxn>
            </a:cxnLst>
            <a:rect l="T6" t="T7" r="T8" b="T9"/>
            <a:pathLst>
              <a:path w="709" h="896">
                <a:moveTo>
                  <a:pt x="0" y="0"/>
                </a:moveTo>
                <a:lnTo>
                  <a:pt x="709" y="896"/>
                </a:lnTo>
              </a:path>
            </a:pathLst>
          </a:cu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94" name="Text Box 18"/>
          <p:cNvSpPr txBox="1">
            <a:spLocks noChangeArrowheads="1"/>
          </p:cNvSpPr>
          <p:nvPr/>
        </p:nvSpPr>
        <p:spPr bwMode="auto">
          <a:xfrm>
            <a:off x="8021638" y="5416550"/>
            <a:ext cx="1089025" cy="54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lnSpc>
                <a:spcPct val="80000"/>
              </a:lnSpc>
            </a:pPr>
            <a:r>
              <a:rPr lang="en-US" sz="1800">
                <a:solidFill>
                  <a:srgbClr val="FFFF00"/>
                </a:solidFill>
              </a:rPr>
              <a:t>~2500 m </a:t>
            </a:r>
          </a:p>
          <a:p>
            <a:pPr algn="ctr">
              <a:lnSpc>
                <a:spcPct val="80000"/>
              </a:lnSpc>
            </a:pPr>
            <a:r>
              <a:rPr lang="en-US" sz="1800">
                <a:solidFill>
                  <a:srgbClr val="FFFF00"/>
                </a:solidFill>
              </a:rPr>
              <a:t>depth</a:t>
            </a:r>
          </a:p>
        </p:txBody>
      </p:sp>
      <p:sp>
        <p:nvSpPr>
          <p:cNvPr id="26" name="Rectangle 18"/>
          <p:cNvSpPr txBox="1">
            <a:spLocks noChangeArrowheads="1"/>
          </p:cNvSpPr>
          <p:nvPr/>
        </p:nvSpPr>
        <p:spPr bwMode="auto">
          <a:xfrm>
            <a:off x="4410075" y="4799013"/>
            <a:ext cx="2609850" cy="830262"/>
          </a:xfrm>
          <a:prstGeom prst="rect">
            <a:avLst/>
          </a:prstGeom>
          <a:solidFill>
            <a:srgbClr val="FFFF00"/>
          </a:solidFill>
          <a:ln w="28575">
            <a:solidFill>
              <a:srgbClr val="FF0000"/>
            </a:solidFill>
            <a:miter lim="800000"/>
            <a:headEnd/>
            <a:tailEnd/>
          </a:ln>
        </p:spPr>
        <p:txBody>
          <a:bodyPr lIns="72000" rIns="72000">
            <a:spAutoFit/>
          </a:bodyPr>
          <a:lstStyle/>
          <a:p>
            <a:pPr indent="-151200" defTabSz="457200">
              <a:buFont typeface="Arial"/>
              <a:buChar char="•"/>
              <a:defRPr/>
            </a:pPr>
            <a:r>
              <a:rPr lang="en-GB" sz="1600" b="0">
                <a:solidFill>
                  <a:srgbClr val="FF0000"/>
                </a:solidFill>
                <a:latin typeface="Arial"/>
                <a:ea typeface="ＭＳ Ｐゴシック" pitchFamily="-112" charset="-128"/>
                <a:cs typeface="Arial"/>
              </a:rPr>
              <a:t>String-based detector</a:t>
            </a:r>
          </a:p>
          <a:p>
            <a:pPr indent="-152400">
              <a:buFont typeface="Arial" charset="0"/>
              <a:buChar char="•"/>
              <a:defRPr/>
            </a:pPr>
            <a:r>
              <a:rPr lang="en-GB" sz="1600" b="0">
                <a:solidFill>
                  <a:srgbClr val="FF0000"/>
                </a:solidFill>
                <a:latin typeface="Arial"/>
                <a:ea typeface="ＭＳ Ｐゴシック" pitchFamily="-112" charset="-128"/>
                <a:cs typeface="Arial"/>
              </a:rPr>
              <a:t>Downward-looking PMTs</a:t>
            </a:r>
          </a:p>
          <a:p>
            <a:pPr indent="-152400">
              <a:buFont typeface="Arial" charset="0"/>
              <a:buChar char="•"/>
              <a:defRPr/>
            </a:pPr>
            <a:r>
              <a:rPr lang="en-GB" sz="1600" b="0">
                <a:solidFill>
                  <a:srgbClr val="FF0000"/>
                </a:solidFill>
                <a:latin typeface="Arial"/>
                <a:ea typeface="ＭＳ Ｐゴシック" pitchFamily="-112" charset="-128"/>
                <a:cs typeface="Arial"/>
              </a:rPr>
              <a:t>axis at 45º to vertical</a:t>
            </a:r>
          </a:p>
        </p:txBody>
      </p:sp>
      <p:sp>
        <p:nvSpPr>
          <p:cNvPr id="32798" name="Freeform 5"/>
          <p:cNvSpPr>
            <a:spLocks/>
          </p:cNvSpPr>
          <p:nvPr/>
        </p:nvSpPr>
        <p:spPr bwMode="auto">
          <a:xfrm>
            <a:off x="3413125" y="3744913"/>
            <a:ext cx="3316288" cy="596900"/>
          </a:xfrm>
          <a:custGeom>
            <a:avLst/>
            <a:gdLst>
              <a:gd name="T0" fmla="*/ 0 w 709"/>
              <a:gd name="T1" fmla="*/ 0 h 896"/>
              <a:gd name="T2" fmla="*/ 2147483647 w 709"/>
              <a:gd name="T3" fmla="*/ 2147483647 h 896"/>
              <a:gd name="T4" fmla="*/ 0 60000 65536"/>
              <a:gd name="T5" fmla="*/ 0 60000 65536"/>
              <a:gd name="T6" fmla="*/ 0 w 709"/>
              <a:gd name="T7" fmla="*/ 0 h 896"/>
              <a:gd name="T8" fmla="*/ 709 w 709"/>
              <a:gd name="T9" fmla="*/ 896 h 896"/>
            </a:gdLst>
            <a:ahLst/>
            <a:cxnLst>
              <a:cxn ang="T4">
                <a:pos x="T0" y="T1"/>
              </a:cxn>
              <a:cxn ang="T5">
                <a:pos x="T2" y="T3"/>
              </a:cxn>
            </a:cxnLst>
            <a:rect l="T6" t="T7" r="T8" b="T9"/>
            <a:pathLst>
              <a:path w="709" h="896">
                <a:moveTo>
                  <a:pt x="0" y="0"/>
                </a:moveTo>
                <a:lnTo>
                  <a:pt x="709" y="896"/>
                </a:lnTo>
              </a:path>
            </a:pathLst>
          </a:cu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799" name="Rectangle 14"/>
          <p:cNvSpPr>
            <a:spLocks noChangeArrowheads="1"/>
          </p:cNvSpPr>
          <p:nvPr/>
        </p:nvSpPr>
        <p:spPr bwMode="auto">
          <a:xfrm>
            <a:off x="0" y="475669"/>
            <a:ext cx="3111500" cy="2769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en-GB" altLang="ja-JP" sz="1200" smtClean="0"/>
              <a:t> </a:t>
            </a:r>
            <a:r>
              <a:rPr lang="it-IT" altLang="ja-JP" sz="1200" i="1" err="1"/>
              <a:t>Nucl</a:t>
            </a:r>
            <a:r>
              <a:rPr lang="it-IT" altLang="ja-JP" sz="1200" i="1"/>
              <a:t>. </a:t>
            </a:r>
            <a:r>
              <a:rPr lang="it-IT" altLang="ja-JP" sz="1200" i="1" err="1"/>
              <a:t>Instr</a:t>
            </a:r>
            <a:r>
              <a:rPr lang="it-IT" altLang="ja-JP" sz="1200" i="1"/>
              <a:t>. and </a:t>
            </a:r>
            <a:r>
              <a:rPr lang="it-IT" altLang="ja-JP" sz="1200" i="1" err="1"/>
              <a:t>Meth</a:t>
            </a:r>
            <a:r>
              <a:rPr lang="it-IT" altLang="ja-JP" sz="1200" err="1"/>
              <a:t>.A</a:t>
            </a:r>
            <a:r>
              <a:rPr lang="it-IT" altLang="ja-JP" sz="1200"/>
              <a:t> 656 (2011) 11-</a:t>
            </a:r>
            <a:r>
              <a:rPr lang="it-IT" altLang="ja-JP" sz="1200" smtClean="0"/>
              <a:t>38</a:t>
            </a:r>
            <a:endParaRPr lang="en-GB" sz="1200"/>
          </a:p>
        </p:txBody>
      </p:sp>
      <p:sp>
        <p:nvSpPr>
          <p:cNvPr id="32801" name="Text Box 5"/>
          <p:cNvSpPr txBox="1">
            <a:spLocks noChangeArrowheads="1"/>
          </p:cNvSpPr>
          <p:nvPr/>
        </p:nvSpPr>
        <p:spPr bwMode="auto">
          <a:xfrm>
            <a:off x="6932613" y="1219200"/>
            <a:ext cx="2187575" cy="584200"/>
          </a:xfrm>
          <a:prstGeom prst="rect">
            <a:avLst/>
          </a:prstGeom>
          <a:solidFill>
            <a:srgbClr val="FFFF00"/>
          </a:solidFill>
          <a:ln w="28575">
            <a:solidFill>
              <a:srgbClr val="FF0000"/>
            </a:solidFill>
            <a:miter lim="800000"/>
            <a:headEnd/>
            <a:tailEnd/>
          </a:ln>
        </p:spPr>
        <p:txBody>
          <a:bodyPr lIns="72000" rIns="72000">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1600">
                <a:solidFill>
                  <a:srgbClr val="FF0000"/>
                </a:solidFill>
              </a:rPr>
              <a:t>Total Instrum. Volume ~ 10</a:t>
            </a:r>
            <a:r>
              <a:rPr lang="en-US" sz="1600" baseline="30000">
                <a:solidFill>
                  <a:srgbClr val="FF0000"/>
                </a:solidFill>
              </a:rPr>
              <a:t>-2</a:t>
            </a:r>
            <a:r>
              <a:rPr lang="en-US" sz="1600">
                <a:solidFill>
                  <a:srgbClr val="FF0000"/>
                </a:solidFill>
              </a:rPr>
              <a:t> km</a:t>
            </a:r>
            <a:r>
              <a:rPr lang="en-US" sz="1600" baseline="30000">
                <a:solidFill>
                  <a:srgbClr val="FF0000"/>
                </a:solidFill>
              </a:rPr>
              <a:t>3</a:t>
            </a:r>
          </a:p>
        </p:txBody>
      </p:sp>
      <p:sp>
        <p:nvSpPr>
          <p:cNvPr id="4" name="Titolo 3"/>
          <p:cNvSpPr>
            <a:spLocks noGrp="1"/>
          </p:cNvSpPr>
          <p:nvPr>
            <p:ph type="title"/>
          </p:nvPr>
        </p:nvSpPr>
        <p:spPr>
          <a:xfrm>
            <a:off x="0" y="-99049"/>
            <a:ext cx="9144000" cy="639668"/>
          </a:xfrm>
          <a:noFill/>
        </p:spPr>
        <p:txBody>
          <a:bodyPr>
            <a:noAutofit/>
          </a:bodyPr>
          <a:lstStyle/>
          <a:p>
            <a:pPr algn="l"/>
            <a:r>
              <a:rPr lang="en-GB" sz="1800" b="1">
                <a:solidFill>
                  <a:schemeClr val="tx1"/>
                </a:solidFill>
              </a:rPr>
              <a:t>ANTARES: Astronomy </a:t>
            </a:r>
            <a:r>
              <a:rPr lang="en-GB" sz="1800" b="1" smtClean="0">
                <a:solidFill>
                  <a:schemeClr val="tx1"/>
                </a:solidFill>
              </a:rPr>
              <a:t>with Neutrino </a:t>
            </a:r>
            <a:r>
              <a:rPr lang="en-GB" sz="1800" b="1">
                <a:solidFill>
                  <a:schemeClr val="tx1"/>
                </a:solidFill>
              </a:rPr>
              <a:t>Telescope and Abyss </a:t>
            </a:r>
            <a:r>
              <a:rPr lang="en-GB" sz="1800" b="1" err="1" smtClean="0">
                <a:solidFill>
                  <a:schemeClr val="tx1"/>
                </a:solidFill>
              </a:rPr>
              <a:t>environm</a:t>
            </a:r>
            <a:r>
              <a:rPr lang="en-GB" sz="1800" b="1" smtClean="0">
                <a:solidFill>
                  <a:schemeClr val="tx1"/>
                </a:solidFill>
              </a:rPr>
              <a:t>. </a:t>
            </a:r>
            <a:r>
              <a:rPr lang="en-GB" sz="1800" b="1" err="1" smtClean="0">
                <a:solidFill>
                  <a:schemeClr val="tx1"/>
                </a:solidFill>
              </a:rPr>
              <a:t>RESearch</a:t>
            </a:r>
            <a:endParaRPr lang="en-GB" sz="2000" b="1">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0" y="0"/>
            <a:ext cx="9134600" cy="989804"/>
          </a:xfrm>
        </p:spPr>
        <p:txBody>
          <a:bodyPr>
            <a:normAutofit fontScale="90000"/>
          </a:bodyPr>
          <a:lstStyle/>
          <a:p>
            <a:pPr algn="ctr"/>
            <a:r>
              <a:rPr lang="en-US" sz="3200"/>
              <a:t>T</a:t>
            </a:r>
            <a:r>
              <a:rPr lang="en-US" sz="3200" smtClean="0"/>
              <a:t>he ANTARES search for point-like </a:t>
            </a:r>
            <a:r>
              <a:rPr lang="en-US" sz="3200" smtClean="0">
                <a:latin typeface="Symbol" charset="2"/>
                <a:cs typeface="Symbol" charset="2"/>
              </a:rPr>
              <a:t>n</a:t>
            </a:r>
            <a:r>
              <a:rPr lang="en-US" sz="3200" smtClean="0"/>
              <a:t> sources</a:t>
            </a:r>
            <a:br>
              <a:rPr lang="en-US" sz="3200" smtClean="0"/>
            </a:br>
            <a:r>
              <a:rPr lang="en-US" sz="3200" smtClean="0"/>
              <a:t>based on two kind of events</a:t>
            </a:r>
            <a:endParaRPr lang="en-US" sz="3200"/>
          </a:p>
        </p:txBody>
      </p:sp>
      <p:sp>
        <p:nvSpPr>
          <p:cNvPr id="3" name="Footer Placeholder 2"/>
          <p:cNvSpPr>
            <a:spLocks noGrp="1"/>
          </p:cNvSpPr>
          <p:nvPr>
            <p:ph type="ftr" sz="quarter" idx="3"/>
          </p:nvPr>
        </p:nvSpPr>
        <p:spPr/>
        <p:txBody>
          <a:bodyPr/>
          <a:lstStyle/>
          <a:p>
            <a:r>
              <a:rPr lang="es-CL" smtClean="0">
                <a:latin typeface="Century Gothic"/>
              </a:rPr>
              <a:t>Weak Interactions and Neutrinos (WIN2017)          -       University of California, Irvine, USA       -       Antonio Capone</a:t>
            </a:r>
            <a:endParaRPr lang="es-CL">
              <a:latin typeface="Century Gothic"/>
            </a:endParaRPr>
          </a:p>
        </p:txBody>
      </p:sp>
      <p:sp>
        <p:nvSpPr>
          <p:cNvPr id="5" name="Slide Number Placeholder 4"/>
          <p:cNvSpPr>
            <a:spLocks noGrp="1"/>
          </p:cNvSpPr>
          <p:nvPr>
            <p:ph type="sldNum" sz="quarter" idx="4"/>
          </p:nvPr>
        </p:nvSpPr>
        <p:spPr/>
        <p:txBody>
          <a:bodyPr/>
          <a:lstStyle/>
          <a:p>
            <a:fld id="{0B27B36E-1789-44FF-B677-F03270DE854B}" type="slidenum">
              <a:rPr lang="es-CL" smtClean="0">
                <a:latin typeface="Century Gothic"/>
              </a:rPr>
              <a:pPr/>
              <a:t>6</a:t>
            </a:fld>
            <a:endParaRPr lang="es-CL">
              <a:latin typeface="Century Gothic"/>
            </a:endParaRPr>
          </a:p>
        </p:txBody>
      </p:sp>
      <mc:AlternateContent xmlns:mc="http://schemas.openxmlformats.org/markup-compatibility/2006">
        <mc:Choice xmlns:a14="http://schemas.microsoft.com/office/drawing/2010/main" Requires="a14">
          <p:sp>
            <p:nvSpPr>
              <p:cNvPr id="8" name="CasellaDiTesto 7"/>
              <p:cNvSpPr txBox="1"/>
              <p:nvPr/>
            </p:nvSpPr>
            <p:spPr>
              <a:xfrm>
                <a:off x="14999" y="895455"/>
                <a:ext cx="4541601" cy="2884829"/>
              </a:xfrm>
              <a:prstGeom prst="rect">
                <a:avLst/>
              </a:prstGeom>
              <a:noFill/>
            </p:spPr>
            <p:txBody>
              <a:bodyPr wrap="square" rtlCol="0">
                <a:spAutoFit/>
              </a:bodyPr>
              <a:lstStyle/>
              <a:p>
                <a:pPr marL="342900" indent="-342900">
                  <a:buFont typeface="Arial" charset="0"/>
                  <a:buChar char="•"/>
                </a:pPr>
                <a:r>
                  <a:rPr lang="en-GB" sz="1800" dirty="0" smtClean="0">
                    <a:solidFill>
                      <a:srgbClr val="C00000"/>
                    </a:solidFill>
                  </a:rPr>
                  <a:t>Tracks: CC </a:t>
                </a:r>
                <a14:m>
                  <m:oMath xmlns:m="http://schemas.openxmlformats.org/officeDocument/2006/math">
                    <m:sSub>
                      <m:sSubPr>
                        <m:ctrlPr>
                          <a:rPr lang="en-GB" sz="1800" i="1" smtClean="0">
                            <a:solidFill>
                              <a:srgbClr val="C00000"/>
                            </a:solidFill>
                            <a:latin typeface="Cambria Math" charset="0"/>
                          </a:rPr>
                        </m:ctrlPr>
                      </m:sSubPr>
                      <m:e>
                        <m:r>
                          <a:rPr lang="en-GB" sz="1800" i="1" smtClean="0">
                            <a:solidFill>
                              <a:srgbClr val="C00000"/>
                            </a:solidFill>
                            <a:latin typeface="Cambria Math" charset="0"/>
                            <a:ea typeface="Cambria Math" charset="0"/>
                            <a:cs typeface="Cambria Math" charset="0"/>
                          </a:rPr>
                          <m:t>𝝂</m:t>
                        </m:r>
                      </m:e>
                      <m:sub>
                        <m:r>
                          <a:rPr lang="en-GB" sz="1800" i="1" smtClean="0">
                            <a:solidFill>
                              <a:srgbClr val="C00000"/>
                            </a:solidFill>
                            <a:latin typeface="Cambria Math" charset="0"/>
                            <a:ea typeface="Cambria Math" charset="0"/>
                            <a:cs typeface="Cambria Math" charset="0"/>
                          </a:rPr>
                          <m:t>𝝁</m:t>
                        </m:r>
                      </m:sub>
                    </m:sSub>
                  </m:oMath>
                </a14:m>
                <a:r>
                  <a:rPr lang="en-GB" sz="1800" dirty="0" smtClean="0">
                    <a:solidFill>
                      <a:srgbClr val="C00000"/>
                    </a:solidFill>
                  </a:rPr>
                  <a:t> or </a:t>
                </a:r>
                <a14:m>
                  <m:oMath xmlns:m="http://schemas.openxmlformats.org/officeDocument/2006/math">
                    <m:sSub>
                      <m:sSubPr>
                        <m:ctrlPr>
                          <a:rPr lang="en-GB" sz="1800" i="1">
                            <a:solidFill>
                              <a:srgbClr val="C00000"/>
                            </a:solidFill>
                            <a:latin typeface="Cambria Math" charset="0"/>
                          </a:rPr>
                        </m:ctrlPr>
                      </m:sSubPr>
                      <m:e>
                        <m:r>
                          <a:rPr lang="en-GB" sz="1800" i="1">
                            <a:solidFill>
                              <a:srgbClr val="C00000"/>
                            </a:solidFill>
                            <a:latin typeface="Cambria Math" charset="0"/>
                            <a:ea typeface="Cambria Math" charset="0"/>
                            <a:cs typeface="Cambria Math" charset="0"/>
                          </a:rPr>
                          <m:t>𝝂</m:t>
                        </m:r>
                      </m:e>
                      <m:sub>
                        <m:r>
                          <a:rPr lang="en-US" sz="1800" b="1" i="1" smtClean="0">
                            <a:solidFill>
                              <a:srgbClr val="C00000"/>
                            </a:solidFill>
                            <a:latin typeface="Cambria Math" charset="0"/>
                            <a:ea typeface="Cambria Math" charset="0"/>
                            <a:cs typeface="Cambria Math" charset="0"/>
                          </a:rPr>
                          <m:t>𝛕</m:t>
                        </m:r>
                      </m:sub>
                    </m:sSub>
                    <m:r>
                      <a:rPr lang="en-GB" sz="1800" i="1" smtClean="0">
                        <a:solidFill>
                          <a:srgbClr val="C00000"/>
                        </a:solidFill>
                        <a:latin typeface="Cambria Math" charset="0"/>
                        <a:ea typeface="Cambria Math" charset="0"/>
                        <a:cs typeface="Cambria Math" charset="0"/>
                      </a:rPr>
                      <m:t>→</m:t>
                    </m:r>
                    <m:r>
                      <a:rPr lang="en-GB" sz="1800" i="1" smtClean="0">
                        <a:solidFill>
                          <a:srgbClr val="C00000"/>
                        </a:solidFill>
                        <a:latin typeface="Cambria Math" charset="0"/>
                        <a:ea typeface="Cambria Math" charset="0"/>
                        <a:cs typeface="Cambria Math" charset="0"/>
                      </a:rPr>
                      <m:t>𝝁</m:t>
                    </m:r>
                  </m:oMath>
                </a14:m>
                <a:endParaRPr lang="en-GB" sz="1800" dirty="0" smtClean="0">
                  <a:solidFill>
                    <a:srgbClr val="C00000"/>
                  </a:solidFill>
                  <a:ea typeface="Cambria Math" charset="0"/>
                  <a:cs typeface="Cambria Math" charset="0"/>
                </a:endParaRPr>
              </a:p>
              <a:p>
                <a:pPr marL="342900" indent="-342900">
                  <a:buFont typeface="Arial" charset="0"/>
                  <a:buChar char="•"/>
                </a:pPr>
                <a:endParaRPr lang="en-GB" sz="1800" dirty="0" smtClean="0">
                  <a:solidFill>
                    <a:srgbClr val="C00000"/>
                  </a:solidFill>
                </a:endParaRPr>
              </a:p>
              <a:p>
                <a:pPr marL="342900" indent="-342900">
                  <a:buFont typeface="Arial" charset="0"/>
                  <a:buChar char="•"/>
                </a:pPr>
                <a:endParaRPr lang="en-GB" sz="1800" dirty="0" smtClean="0">
                  <a:solidFill>
                    <a:srgbClr val="C00000"/>
                  </a:solidFill>
                </a:endParaRPr>
              </a:p>
              <a:p>
                <a:pPr marL="342900" indent="-342900">
                  <a:buFont typeface="Arial" charset="0"/>
                  <a:buChar char="•"/>
                </a:pPr>
                <a:endParaRPr lang="en-GB" sz="1800" dirty="0" smtClean="0">
                  <a:solidFill>
                    <a:srgbClr val="C00000"/>
                  </a:solidFill>
                </a:endParaRPr>
              </a:p>
              <a:p>
                <a:pPr marL="342900" indent="-342900">
                  <a:buFont typeface="Arial" charset="0"/>
                  <a:buChar char="•"/>
                </a:pPr>
                <a:endParaRPr lang="en-GB" sz="1800" dirty="0" smtClean="0">
                  <a:solidFill>
                    <a:srgbClr val="C00000"/>
                  </a:solidFill>
                </a:endParaRPr>
              </a:p>
              <a:p>
                <a:pPr marL="342900" indent="-342900">
                  <a:buFont typeface="Arial" charset="0"/>
                  <a:buChar char="•"/>
                </a:pPr>
                <a:r>
                  <a:rPr lang="en-GB" sz="1800" dirty="0" smtClean="0">
                    <a:solidFill>
                      <a:srgbClr val="C00000"/>
                    </a:solidFill>
                  </a:rPr>
                  <a:t>Interaction can occur far from the detector providing a large </a:t>
                </a:r>
                <a:r>
                  <a:rPr lang="en-GB" sz="1800" i="1" dirty="0">
                    <a:solidFill>
                      <a:srgbClr val="C00000"/>
                    </a:solidFill>
                  </a:rPr>
                  <a:t>E</a:t>
                </a:r>
                <a:r>
                  <a:rPr lang="en-GB" sz="1800" i="1" dirty="0" smtClean="0">
                    <a:solidFill>
                      <a:srgbClr val="C00000"/>
                    </a:solidFill>
                  </a:rPr>
                  <a:t>ffective Volume  </a:t>
                </a:r>
                <a:endParaRPr lang="en-GB" sz="1800" i="1" dirty="0">
                  <a:solidFill>
                    <a:srgbClr val="C00000"/>
                  </a:solidFill>
                </a:endParaRPr>
              </a:p>
              <a:p>
                <a:pPr marL="342900" indent="-342900">
                  <a:buFont typeface="Arial" charset="0"/>
                  <a:buChar char="•"/>
                </a:pPr>
                <a:r>
                  <a:rPr lang="en-GB" sz="1800" i="1" dirty="0" smtClean="0">
                    <a:solidFill>
                      <a:srgbClr val="C00000"/>
                    </a:solidFill>
                  </a:rPr>
                  <a:t>Angular </a:t>
                </a:r>
                <a:r>
                  <a:rPr lang="en-GB" sz="1800" i="1" dirty="0" err="1" smtClean="0">
                    <a:solidFill>
                      <a:srgbClr val="C00000"/>
                    </a:solidFill>
                  </a:rPr>
                  <a:t>resol</a:t>
                </a:r>
                <a:r>
                  <a:rPr lang="en-GB" sz="1800" dirty="0" smtClean="0">
                    <a:solidFill>
                      <a:srgbClr val="C00000"/>
                    </a:solidFill>
                  </a:rPr>
                  <a:t>. </a:t>
                </a:r>
                <a14:m>
                  <m:oMath xmlns:m="http://schemas.openxmlformats.org/officeDocument/2006/math">
                    <m:r>
                      <a:rPr lang="en-GB" sz="1800" b="1" i="0" smtClean="0">
                        <a:solidFill>
                          <a:srgbClr val="7030A0"/>
                        </a:solidFill>
                        <a:latin typeface="Cambria Math" charset="0"/>
                      </a:rPr>
                      <m:t>&lt;</m:t>
                    </m:r>
                    <m:r>
                      <a:rPr lang="en-GB" sz="1800" b="1" i="0" smtClean="0">
                        <a:solidFill>
                          <a:srgbClr val="7030A0"/>
                        </a:solidFill>
                        <a:latin typeface="Cambria Math" charset="0"/>
                      </a:rPr>
                      <m:t>𝟎</m:t>
                    </m:r>
                    <m:r>
                      <a:rPr lang="en-GB" sz="1800" b="1" i="0" smtClean="0">
                        <a:solidFill>
                          <a:srgbClr val="7030A0"/>
                        </a:solidFill>
                        <a:latin typeface="Cambria Math" charset="0"/>
                      </a:rPr>
                      <m:t>.</m:t>
                    </m:r>
                    <m:r>
                      <a:rPr lang="en-GB" sz="1800" b="1" i="0" smtClean="0">
                        <a:solidFill>
                          <a:srgbClr val="7030A0"/>
                        </a:solidFill>
                        <a:latin typeface="Cambria Math" charset="0"/>
                      </a:rPr>
                      <m:t>𝟒</m:t>
                    </m:r>
                    <m:r>
                      <a:rPr lang="en-GB" sz="1800" b="1" i="1" smtClean="0">
                        <a:solidFill>
                          <a:srgbClr val="7030A0"/>
                        </a:solidFill>
                        <a:latin typeface="Cambria Math" charset="0"/>
                        <a:ea typeface="Cambria Math" charset="0"/>
                        <a:cs typeface="Cambria Math" charset="0"/>
                      </a:rPr>
                      <m:t>° </m:t>
                    </m:r>
                  </m:oMath>
                </a14:m>
                <a:r>
                  <a:rPr lang="en-GB" sz="1800" dirty="0" smtClean="0">
                    <a:solidFill>
                      <a:srgbClr val="7030A0"/>
                    </a:solidFill>
                  </a:rPr>
                  <a:t>for </a:t>
                </a:r>
                <a14:m>
                  <m:oMath xmlns:m="http://schemas.openxmlformats.org/officeDocument/2006/math">
                    <m:sSub>
                      <m:sSubPr>
                        <m:ctrlPr>
                          <a:rPr lang="en-GB" sz="1800" i="1" smtClean="0">
                            <a:solidFill>
                              <a:srgbClr val="7030A0"/>
                            </a:solidFill>
                            <a:latin typeface="Cambria Math" charset="0"/>
                            <a:ea typeface="Cambria Math" charset="0"/>
                            <a:cs typeface="Cambria Math" charset="0"/>
                          </a:rPr>
                        </m:ctrlPr>
                      </m:sSubPr>
                      <m:e>
                        <m:r>
                          <a:rPr lang="en-GB" sz="1800" b="1" i="1" smtClean="0">
                            <a:solidFill>
                              <a:srgbClr val="7030A0"/>
                            </a:solidFill>
                            <a:latin typeface="Cambria Math" charset="0"/>
                            <a:ea typeface="Cambria Math" charset="0"/>
                            <a:cs typeface="Cambria Math" charset="0"/>
                          </a:rPr>
                          <m:t>𝑬</m:t>
                        </m:r>
                      </m:e>
                      <m:sub>
                        <m:r>
                          <a:rPr lang="en-GB" sz="1800" i="1" smtClean="0">
                            <a:solidFill>
                              <a:srgbClr val="7030A0"/>
                            </a:solidFill>
                            <a:latin typeface="Cambria Math" charset="0"/>
                            <a:ea typeface="Cambria Math" charset="0"/>
                            <a:cs typeface="Cambria Math" charset="0"/>
                          </a:rPr>
                          <m:t>𝝂</m:t>
                        </m:r>
                      </m:sub>
                    </m:sSub>
                    <m:r>
                      <a:rPr lang="en-GB" sz="1800" b="1" i="1" smtClean="0">
                        <a:solidFill>
                          <a:srgbClr val="7030A0"/>
                        </a:solidFill>
                        <a:latin typeface="Cambria Math" charset="0"/>
                        <a:ea typeface="Cambria Math" charset="0"/>
                        <a:cs typeface="Cambria Math" charset="0"/>
                      </a:rPr>
                      <m:t>&gt;</m:t>
                    </m:r>
                    <m:r>
                      <a:rPr lang="en-GB" sz="1800" b="1" i="1" smtClean="0">
                        <a:solidFill>
                          <a:srgbClr val="7030A0"/>
                        </a:solidFill>
                        <a:latin typeface="Cambria Math" charset="0"/>
                        <a:ea typeface="Cambria Math" charset="0"/>
                        <a:cs typeface="Cambria Math" charset="0"/>
                      </a:rPr>
                      <m:t>𝟏𝟎</m:t>
                    </m:r>
                    <m:r>
                      <a:rPr lang="en-GB" sz="1800" b="1" i="1" smtClean="0">
                        <a:solidFill>
                          <a:srgbClr val="7030A0"/>
                        </a:solidFill>
                        <a:latin typeface="Cambria Math" charset="0"/>
                        <a:ea typeface="Cambria Math" charset="0"/>
                        <a:cs typeface="Cambria Math" charset="0"/>
                      </a:rPr>
                      <m:t> </m:t>
                    </m:r>
                    <m:r>
                      <a:rPr lang="en-GB" sz="1800" b="1" i="1" smtClean="0">
                        <a:solidFill>
                          <a:srgbClr val="7030A0"/>
                        </a:solidFill>
                        <a:latin typeface="Cambria Math" charset="0"/>
                        <a:ea typeface="Cambria Math" charset="0"/>
                        <a:cs typeface="Cambria Math" charset="0"/>
                      </a:rPr>
                      <m:t>𝑻𝒆𝑽</m:t>
                    </m:r>
                  </m:oMath>
                </a14:m>
                <a:endParaRPr lang="en-GB" sz="1800" dirty="0" smtClean="0">
                  <a:solidFill>
                    <a:srgbClr val="C00000"/>
                  </a:solidFill>
                </a:endParaRPr>
              </a:p>
              <a:p>
                <a:pPr marL="342900" indent="-342900">
                  <a:buFont typeface="Arial" charset="0"/>
                  <a:buChar char="•"/>
                </a:pPr>
                <a:r>
                  <a:rPr lang="en-GB" sz="1800" i="1" dirty="0" smtClean="0">
                    <a:solidFill>
                      <a:srgbClr val="C00000"/>
                    </a:solidFill>
                  </a:rPr>
                  <a:t>Energy </a:t>
                </a:r>
                <a:r>
                  <a:rPr lang="en-GB" sz="1800" i="1" dirty="0" err="1" smtClean="0">
                    <a:solidFill>
                      <a:srgbClr val="C00000"/>
                    </a:solidFill>
                  </a:rPr>
                  <a:t>resol</a:t>
                </a:r>
                <a:r>
                  <a:rPr lang="en-GB" sz="1800" i="1" dirty="0" smtClean="0">
                    <a:solidFill>
                      <a:srgbClr val="C00000"/>
                    </a:solidFill>
                  </a:rPr>
                  <a:t>.   </a:t>
                </a:r>
                <a:r>
                  <a:rPr lang="en-GB" sz="1800" dirty="0" smtClean="0">
                    <a:solidFill>
                      <a:srgbClr val="7030A0"/>
                    </a:solidFill>
                  </a:rPr>
                  <a:t>~ factor 3</a:t>
                </a:r>
                <a:endParaRPr lang="en-GB" sz="1800" dirty="0">
                  <a:solidFill>
                    <a:srgbClr val="7030A0"/>
                  </a:solidFill>
                </a:endParaRPr>
              </a:p>
            </p:txBody>
          </p:sp>
        </mc:Choice>
        <mc:Fallback>
          <p:sp>
            <p:nvSpPr>
              <p:cNvPr id="8" name="CasellaDiTesto 7"/>
              <p:cNvSpPr txBox="1">
                <a:spLocks noRot="1" noChangeAspect="1" noMove="1" noResize="1" noEditPoints="1" noAdjustHandles="1" noChangeArrowheads="1" noChangeShapeType="1" noTextEdit="1"/>
              </p:cNvSpPr>
              <p:nvPr/>
            </p:nvSpPr>
            <p:spPr>
              <a:xfrm>
                <a:off x="14999" y="895455"/>
                <a:ext cx="4541601" cy="2884829"/>
              </a:xfrm>
              <a:prstGeom prst="rect">
                <a:avLst/>
              </a:prstGeom>
              <a:blipFill rotWithShape="0">
                <a:blip r:embed="rId2"/>
                <a:stretch>
                  <a:fillRect l="-805" t="-1268" b="-5497"/>
                </a:stretch>
              </a:blipFill>
            </p:spPr>
            <p:txBody>
              <a:bodyPr/>
              <a:lstStyle/>
              <a:p>
                <a:r>
                  <a:rPr lang="en-GB">
                    <a:noFill/>
                  </a:rPr>
                  <a:t> </a:t>
                </a:r>
              </a:p>
            </p:txBody>
          </p:sp>
        </mc:Fallback>
      </mc:AlternateContent>
      <p:pic>
        <p:nvPicPr>
          <p:cNvPr id="9" name="Immagine 8"/>
          <p:cNvPicPr>
            <a:picLocks noChangeAspect="1"/>
          </p:cNvPicPr>
          <p:nvPr/>
        </p:nvPicPr>
        <p:blipFill>
          <a:blip r:embed="rId3"/>
          <a:stretch>
            <a:fillRect/>
          </a:stretch>
        </p:blipFill>
        <p:spPr>
          <a:xfrm>
            <a:off x="4935061" y="3804836"/>
            <a:ext cx="3803746" cy="2991971"/>
          </a:xfrm>
          <a:prstGeom prst="rect">
            <a:avLst/>
          </a:prstGeom>
        </p:spPr>
      </p:pic>
      <p:pic>
        <p:nvPicPr>
          <p:cNvPr id="12" name="Immagine 11"/>
          <p:cNvPicPr>
            <a:picLocks noChangeAspect="1"/>
          </p:cNvPicPr>
          <p:nvPr/>
        </p:nvPicPr>
        <p:blipFill>
          <a:blip r:embed="rId4"/>
          <a:stretch>
            <a:fillRect/>
          </a:stretch>
        </p:blipFill>
        <p:spPr>
          <a:xfrm>
            <a:off x="471701" y="3743876"/>
            <a:ext cx="3810000" cy="3035300"/>
          </a:xfrm>
          <a:prstGeom prst="rect">
            <a:avLst/>
          </a:prstGeom>
        </p:spPr>
      </p:pic>
      <mc:AlternateContent xmlns:mc="http://schemas.openxmlformats.org/markup-compatibility/2006" xmlns:a14="http://schemas.microsoft.com/office/drawing/2010/main">
        <mc:Choice Requires="a14">
          <p:sp>
            <p:nvSpPr>
              <p:cNvPr id="24" name="CasellaDiTesto 23"/>
              <p:cNvSpPr txBox="1"/>
              <p:nvPr/>
            </p:nvSpPr>
            <p:spPr>
              <a:xfrm>
                <a:off x="4556601" y="895455"/>
                <a:ext cx="4506142" cy="2862322"/>
              </a:xfrm>
              <a:prstGeom prst="rect">
                <a:avLst/>
              </a:prstGeom>
              <a:noFill/>
            </p:spPr>
            <p:txBody>
              <a:bodyPr wrap="square" rtlCol="0">
                <a:spAutoFit/>
              </a:bodyPr>
              <a:lstStyle/>
              <a:p>
                <a:pPr marL="342900" indent="-342900">
                  <a:buFont typeface="Arial" charset="0"/>
                  <a:buChar char="•"/>
                </a:pPr>
                <a:r>
                  <a:rPr lang="en-GB" sz="1800" smtClean="0">
                    <a:solidFill>
                      <a:srgbClr val="C00000"/>
                    </a:solidFill>
                  </a:rPr>
                  <a:t>Electronic or </a:t>
                </a:r>
                <a:r>
                  <a:rPr lang="en-GB" sz="1800">
                    <a:solidFill>
                      <a:srgbClr val="C00000"/>
                    </a:solidFill>
                  </a:rPr>
                  <a:t>h</a:t>
                </a:r>
                <a:r>
                  <a:rPr lang="en-GB" sz="1800" smtClean="0">
                    <a:solidFill>
                      <a:srgbClr val="C00000"/>
                    </a:solidFill>
                  </a:rPr>
                  <a:t>adronic showers: NC and CC </a:t>
                </a:r>
                <a14:m>
                  <m:oMath xmlns:m="http://schemas.openxmlformats.org/officeDocument/2006/math">
                    <m:sSub>
                      <m:sSubPr>
                        <m:ctrlPr>
                          <a:rPr lang="en-GB" sz="1800" i="1" smtClean="0">
                            <a:solidFill>
                              <a:srgbClr val="C00000"/>
                            </a:solidFill>
                            <a:latin typeface="Cambria Math" charset="0"/>
                          </a:rPr>
                        </m:ctrlPr>
                      </m:sSubPr>
                      <m:e>
                        <m:r>
                          <a:rPr lang="en-GB" sz="1800" i="1" smtClean="0">
                            <a:solidFill>
                              <a:srgbClr val="C00000"/>
                            </a:solidFill>
                            <a:latin typeface="Cambria Math" charset="0"/>
                            <a:ea typeface="Cambria Math" charset="0"/>
                            <a:cs typeface="Cambria Math" charset="0"/>
                          </a:rPr>
                          <m:t>𝝂</m:t>
                        </m:r>
                      </m:e>
                      <m:sub>
                        <m:r>
                          <a:rPr lang="en-US" sz="1800" b="1" i="1" smtClean="0">
                            <a:solidFill>
                              <a:srgbClr val="C00000"/>
                            </a:solidFill>
                            <a:latin typeface="Cambria Math" charset="0"/>
                            <a:ea typeface="Cambria Math" charset="0"/>
                            <a:cs typeface="Cambria Math" charset="0"/>
                          </a:rPr>
                          <m:t>𝒆</m:t>
                        </m:r>
                      </m:sub>
                    </m:sSub>
                  </m:oMath>
                </a14:m>
                <a:r>
                  <a:rPr lang="en-GB" sz="1800" smtClean="0">
                    <a:solidFill>
                      <a:srgbClr val="C00000"/>
                    </a:solidFill>
                  </a:rPr>
                  <a:t> or </a:t>
                </a:r>
                <a14:m>
                  <m:oMath xmlns:m="http://schemas.openxmlformats.org/officeDocument/2006/math">
                    <m:sSub>
                      <m:sSubPr>
                        <m:ctrlPr>
                          <a:rPr lang="en-GB" sz="1800" i="1">
                            <a:solidFill>
                              <a:srgbClr val="C00000"/>
                            </a:solidFill>
                            <a:latin typeface="Cambria Math" charset="0"/>
                          </a:rPr>
                        </m:ctrlPr>
                      </m:sSubPr>
                      <m:e>
                        <m:r>
                          <a:rPr lang="en-GB" sz="1800" i="1">
                            <a:solidFill>
                              <a:srgbClr val="C00000"/>
                            </a:solidFill>
                            <a:latin typeface="Cambria Math" charset="0"/>
                            <a:ea typeface="Cambria Math" charset="0"/>
                            <a:cs typeface="Cambria Math" charset="0"/>
                          </a:rPr>
                          <m:t>𝝂</m:t>
                        </m:r>
                      </m:e>
                      <m:sub>
                        <m:r>
                          <a:rPr lang="en-GB" sz="1800" i="1" smtClean="0">
                            <a:solidFill>
                              <a:srgbClr val="C00000"/>
                            </a:solidFill>
                            <a:latin typeface="Cambria Math" charset="0"/>
                            <a:ea typeface="Cambria Math" charset="0"/>
                            <a:cs typeface="Cambria Math" charset="0"/>
                          </a:rPr>
                          <m:t>𝝉</m:t>
                        </m:r>
                      </m:sub>
                    </m:sSub>
                    <m:r>
                      <a:rPr lang="en-GB" sz="1800" i="1" smtClean="0">
                        <a:solidFill>
                          <a:srgbClr val="C00000"/>
                        </a:solidFill>
                        <a:latin typeface="Cambria Math" charset="0"/>
                        <a:ea typeface="Cambria Math" charset="0"/>
                        <a:cs typeface="Cambria Math" charset="0"/>
                      </a:rPr>
                      <m:t>→</m:t>
                    </m:r>
                  </m:oMath>
                </a14:m>
                <a:r>
                  <a:rPr lang="en-GB" sz="1800" smtClean="0">
                    <a:solidFill>
                      <a:srgbClr val="C00000"/>
                    </a:solidFill>
                    <a:ea typeface="Cambria Math" charset="0"/>
                    <a:cs typeface="Cambria Math" charset="0"/>
                  </a:rPr>
                  <a:t> showers</a:t>
                </a:r>
              </a:p>
              <a:p>
                <a:pPr marL="342900" indent="-342900">
                  <a:buFont typeface="Arial" charset="0"/>
                  <a:buChar char="•"/>
                </a:pPr>
                <a:endParaRPr lang="en-GB" sz="1800" smtClean="0">
                  <a:solidFill>
                    <a:srgbClr val="C00000"/>
                  </a:solidFill>
                </a:endParaRPr>
              </a:p>
              <a:p>
                <a:pPr marL="342900" indent="-342900">
                  <a:buFont typeface="Arial" charset="0"/>
                  <a:buChar char="•"/>
                </a:pPr>
                <a:endParaRPr lang="en-GB" sz="1800" smtClean="0">
                  <a:solidFill>
                    <a:srgbClr val="C00000"/>
                  </a:solidFill>
                </a:endParaRPr>
              </a:p>
              <a:p>
                <a:pPr marL="342900" indent="-342900">
                  <a:buFont typeface="Arial" charset="0"/>
                  <a:buChar char="•"/>
                </a:pPr>
                <a:endParaRPr lang="en-GB" sz="1800" smtClean="0">
                  <a:solidFill>
                    <a:srgbClr val="C00000"/>
                  </a:solidFill>
                </a:endParaRPr>
              </a:p>
              <a:p>
                <a:pPr marL="342900" indent="-342900">
                  <a:buFont typeface="Arial" charset="0"/>
                  <a:buChar char="•"/>
                </a:pPr>
                <a:endParaRPr lang="en-GB" sz="1800" smtClean="0">
                  <a:solidFill>
                    <a:srgbClr val="C00000"/>
                  </a:solidFill>
                </a:endParaRPr>
              </a:p>
              <a:p>
                <a:pPr marL="342900" indent="-342900">
                  <a:buFont typeface="Arial" charset="0"/>
                  <a:buChar char="•"/>
                </a:pPr>
                <a:r>
                  <a:rPr lang="en-GB" sz="1800" smtClean="0">
                    <a:solidFill>
                      <a:srgbClr val="C00000"/>
                    </a:solidFill>
                  </a:rPr>
                  <a:t>Events contained in the detector: smaller </a:t>
                </a:r>
                <a:r>
                  <a:rPr lang="en-GB" sz="1800" i="1" smtClean="0">
                    <a:solidFill>
                      <a:srgbClr val="C00000"/>
                    </a:solidFill>
                  </a:rPr>
                  <a:t>Effective Volume,</a:t>
                </a:r>
                <a:r>
                  <a:rPr lang="en-GB" sz="1800" smtClean="0">
                    <a:solidFill>
                      <a:srgbClr val="C00000"/>
                    </a:solidFill>
                  </a:rPr>
                  <a:t> </a:t>
                </a:r>
              </a:p>
              <a:p>
                <a:pPr marL="342900" indent="-342900">
                  <a:buFont typeface="Arial" charset="0"/>
                  <a:buChar char="•"/>
                </a:pPr>
                <a:r>
                  <a:rPr lang="en-GB" sz="1800" i="1" smtClean="0">
                    <a:solidFill>
                      <a:srgbClr val="C00000"/>
                    </a:solidFill>
                  </a:rPr>
                  <a:t>Energy resolution </a:t>
                </a:r>
                <a:r>
                  <a:rPr lang="en-GB" sz="1800" i="1" smtClean="0">
                    <a:solidFill>
                      <a:srgbClr val="7030A0"/>
                    </a:solidFill>
                  </a:rPr>
                  <a:t>~ 5-10%</a:t>
                </a:r>
                <a:endParaRPr lang="en-GB" sz="1800" i="1">
                  <a:solidFill>
                    <a:srgbClr val="7030A0"/>
                  </a:solidFill>
                </a:endParaRPr>
              </a:p>
              <a:p>
                <a:pPr marL="342900" indent="-342900">
                  <a:buFont typeface="Arial" charset="0"/>
                  <a:buChar char="•"/>
                </a:pPr>
                <a:r>
                  <a:rPr lang="en-GB" sz="1800" i="1">
                    <a:solidFill>
                      <a:srgbClr val="C00000"/>
                    </a:solidFill>
                  </a:rPr>
                  <a:t>M</a:t>
                </a:r>
                <a:r>
                  <a:rPr lang="en-GB" sz="1800" i="1" smtClean="0">
                    <a:solidFill>
                      <a:srgbClr val="C00000"/>
                    </a:solidFill>
                  </a:rPr>
                  <a:t>edian angular resolution </a:t>
                </a:r>
                <a14:m>
                  <m:oMath xmlns:m="http://schemas.openxmlformats.org/officeDocument/2006/math">
                    <m:r>
                      <a:rPr lang="en-GB" sz="1800" smtClean="0">
                        <a:solidFill>
                          <a:srgbClr val="7030A0"/>
                        </a:solidFill>
                        <a:latin typeface="Cambria Math" charset="0"/>
                      </a:rPr>
                      <m:t>~</m:t>
                    </m:r>
                    <m:r>
                      <a:rPr lang="en-US" sz="1800" b="1" i="0" smtClean="0">
                        <a:solidFill>
                          <a:srgbClr val="7030A0"/>
                        </a:solidFill>
                        <a:latin typeface="Cambria Math" charset="0"/>
                      </a:rPr>
                      <m:t> </m:t>
                    </m:r>
                    <m:r>
                      <a:rPr lang="en-US" sz="1800" b="1" i="0" smtClean="0">
                        <a:solidFill>
                          <a:srgbClr val="7030A0"/>
                        </a:solidFill>
                        <a:latin typeface="Cambria Math" charset="0"/>
                      </a:rPr>
                      <m:t>𝟑</m:t>
                    </m:r>
                    <m:r>
                      <a:rPr lang="en-GB" sz="1800" b="1" i="1" smtClean="0">
                        <a:solidFill>
                          <a:srgbClr val="7030A0"/>
                        </a:solidFill>
                        <a:latin typeface="Cambria Math" charset="0"/>
                        <a:ea typeface="Cambria Math" charset="0"/>
                        <a:cs typeface="Cambria Math" charset="0"/>
                      </a:rPr>
                      <m:t>° </m:t>
                    </m:r>
                  </m:oMath>
                </a14:m>
                <a:endParaRPr lang="en-GB" sz="1800">
                  <a:solidFill>
                    <a:srgbClr val="C00000"/>
                  </a:solidFill>
                </a:endParaRPr>
              </a:p>
            </p:txBody>
          </p:sp>
        </mc:Choice>
        <mc:Fallback xmlns="">
          <p:sp>
            <p:nvSpPr>
              <p:cNvPr id="24" name="CasellaDiTesto 23"/>
              <p:cNvSpPr txBox="1">
                <a:spLocks noRot="1" noChangeAspect="1" noMove="1" noResize="1" noEditPoints="1" noAdjustHandles="1" noChangeArrowheads="1" noChangeShapeType="1" noTextEdit="1"/>
              </p:cNvSpPr>
              <p:nvPr/>
            </p:nvSpPr>
            <p:spPr>
              <a:xfrm>
                <a:off x="4556601" y="895455"/>
                <a:ext cx="4506142" cy="2862322"/>
              </a:xfrm>
              <a:prstGeom prst="rect">
                <a:avLst/>
              </a:prstGeom>
              <a:blipFill rotWithShape="0">
                <a:blip r:embed="rId5"/>
                <a:stretch>
                  <a:fillRect l="-811" t="-1279" r="-405" b="-15139"/>
                </a:stretch>
              </a:blipFill>
            </p:spPr>
            <p:txBody>
              <a:bodyPr/>
              <a:lstStyle/>
              <a:p>
                <a:r>
                  <a:rPr lang="en-GB">
                    <a:noFill/>
                  </a:rPr>
                  <a:t> </a:t>
                </a:r>
              </a:p>
            </p:txBody>
          </p:sp>
        </mc:Fallback>
      </mc:AlternateContent>
      <p:sp>
        <p:nvSpPr>
          <p:cNvPr id="14" name="Rettangolo 13"/>
          <p:cNvSpPr/>
          <p:nvPr/>
        </p:nvSpPr>
        <p:spPr>
          <a:xfrm>
            <a:off x="5409373" y="4112049"/>
            <a:ext cx="1433406" cy="461665"/>
          </a:xfrm>
          <a:prstGeom prst="rect">
            <a:avLst/>
          </a:prstGeom>
        </p:spPr>
        <p:txBody>
          <a:bodyPr wrap="none">
            <a:spAutoFit/>
          </a:bodyPr>
          <a:lstStyle/>
          <a:p>
            <a:r>
              <a:rPr lang="en-GB">
                <a:solidFill>
                  <a:schemeClr val="bg2"/>
                </a:solidFill>
                <a:ea typeface="Cambria Math" charset="0"/>
                <a:cs typeface="Cambria Math" charset="0"/>
              </a:rPr>
              <a:t>showers</a:t>
            </a:r>
          </a:p>
        </p:txBody>
      </p:sp>
      <p:sp>
        <p:nvSpPr>
          <p:cNvPr id="15" name="Rettangolo 14"/>
          <p:cNvSpPr/>
          <p:nvPr/>
        </p:nvSpPr>
        <p:spPr>
          <a:xfrm>
            <a:off x="2978997" y="4112049"/>
            <a:ext cx="1093569" cy="461665"/>
          </a:xfrm>
          <a:prstGeom prst="rect">
            <a:avLst/>
          </a:prstGeom>
        </p:spPr>
        <p:txBody>
          <a:bodyPr wrap="none">
            <a:spAutoFit/>
          </a:bodyPr>
          <a:lstStyle/>
          <a:p>
            <a:r>
              <a:rPr lang="en-GB" smtClean="0">
                <a:solidFill>
                  <a:schemeClr val="bg2"/>
                </a:solidFill>
                <a:ea typeface="Cambria Math" charset="0"/>
                <a:cs typeface="Cambria Math" charset="0"/>
              </a:rPr>
              <a:t>tracks</a:t>
            </a:r>
            <a:endParaRPr lang="en-GB">
              <a:solidFill>
                <a:schemeClr val="bg2"/>
              </a:solidFill>
              <a:ea typeface="Cambria Math" charset="0"/>
              <a:cs typeface="Cambria Math" charset="0"/>
            </a:endParaRPr>
          </a:p>
        </p:txBody>
      </p:sp>
      <p:pic>
        <p:nvPicPr>
          <p:cNvPr id="4" name="Immagine 3"/>
          <p:cNvPicPr>
            <a:picLocks noChangeAspect="1"/>
          </p:cNvPicPr>
          <p:nvPr/>
        </p:nvPicPr>
        <p:blipFill>
          <a:blip r:embed="rId6"/>
          <a:stretch>
            <a:fillRect/>
          </a:stretch>
        </p:blipFill>
        <p:spPr>
          <a:xfrm>
            <a:off x="1139871" y="1324512"/>
            <a:ext cx="2437105" cy="961488"/>
          </a:xfrm>
          <a:prstGeom prst="rect">
            <a:avLst/>
          </a:prstGeom>
        </p:spPr>
      </p:pic>
      <p:pic>
        <p:nvPicPr>
          <p:cNvPr id="6" name="Immagine 5"/>
          <p:cNvPicPr>
            <a:picLocks noChangeAspect="1"/>
          </p:cNvPicPr>
          <p:nvPr/>
        </p:nvPicPr>
        <p:blipFill>
          <a:blip r:embed="rId7"/>
          <a:stretch>
            <a:fillRect/>
          </a:stretch>
        </p:blipFill>
        <p:spPr>
          <a:xfrm>
            <a:off x="6057493" y="1566604"/>
            <a:ext cx="1487170" cy="956926"/>
          </a:xfrm>
          <a:prstGeom prst="rect">
            <a:avLst/>
          </a:prstGeom>
        </p:spPr>
      </p:pic>
      <p:sp>
        <p:nvSpPr>
          <p:cNvPr id="7" name="Segnaposto data 6"/>
          <p:cNvSpPr>
            <a:spLocks noGrp="1"/>
          </p:cNvSpPr>
          <p:nvPr>
            <p:ph type="dt" sz="half" idx="2"/>
          </p:nvPr>
        </p:nvSpPr>
        <p:spPr/>
        <p:txBody>
          <a:bodyPr/>
          <a:lstStyle/>
          <a:p>
            <a:r>
              <a:rPr lang="it-IT" smtClean="0"/>
              <a:t>21/06/2017</a:t>
            </a:r>
            <a:endParaRPr lang="mr-IN"/>
          </a:p>
        </p:txBody>
      </p:sp>
    </p:spTree>
    <p:extLst>
      <p:ext uri="{BB962C8B-B14F-4D97-AF65-F5344CB8AC3E}">
        <p14:creationId xmlns:p14="http://schemas.microsoft.com/office/powerpoint/2010/main" val="464037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144463" y="1588"/>
            <a:ext cx="8843962" cy="468312"/>
          </a:xfrm>
        </p:spPr>
        <p:txBody>
          <a:bodyPr>
            <a:normAutofit fontScale="90000"/>
          </a:bodyPr>
          <a:lstStyle/>
          <a:p>
            <a:r>
              <a:rPr lang="en-GB" sz="3000" smtClean="0">
                <a:solidFill>
                  <a:srgbClr val="000066"/>
                </a:solidFill>
                <a:latin typeface="+mn-lt"/>
                <a:ea typeface="+mn-ea"/>
                <a:cs typeface="+mn-cs"/>
              </a:rPr>
              <a:t>ANTARES physic’s goals</a:t>
            </a:r>
            <a:endParaRPr lang="en-GB" sz="3000">
              <a:solidFill>
                <a:srgbClr val="000066"/>
              </a:solidFill>
              <a:latin typeface="+mn-lt"/>
              <a:ea typeface="+mn-ea"/>
              <a:cs typeface="+mn-cs"/>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7</a:t>
            </a:fld>
            <a:endParaRPr lang="it-IT"/>
          </a:p>
        </p:txBody>
      </p:sp>
      <p:sp>
        <p:nvSpPr>
          <p:cNvPr id="4" name="Rettangolo 3"/>
          <p:cNvSpPr/>
          <p:nvPr/>
        </p:nvSpPr>
        <p:spPr>
          <a:xfrm>
            <a:off x="0" y="404624"/>
            <a:ext cx="9140825" cy="523220"/>
          </a:xfrm>
          <a:prstGeom prst="rect">
            <a:avLst/>
          </a:prstGeom>
        </p:spPr>
        <p:txBody>
          <a:bodyPr wrap="square">
            <a:spAutoFit/>
          </a:bodyPr>
          <a:lstStyle/>
          <a:p>
            <a:pPr algn="ctr"/>
            <a:r>
              <a:rPr lang="en-GB" smtClean="0">
                <a:solidFill>
                  <a:srgbClr val="7030A0"/>
                </a:solidFill>
              </a:rPr>
              <a:t>Search for point-like </a:t>
            </a:r>
            <a:r>
              <a:rPr lang="en-GB">
                <a:solidFill>
                  <a:srgbClr val="7030A0"/>
                </a:solidFill>
              </a:rPr>
              <a:t>cosmic Neutrino Sources</a:t>
            </a:r>
            <a:r>
              <a:rPr lang="en-GB" sz="2800">
                <a:solidFill>
                  <a:srgbClr val="7030A0"/>
                </a:solidFill>
              </a:rPr>
              <a:t> </a:t>
            </a:r>
            <a:endParaRPr lang="it-IT">
              <a:solidFill>
                <a:srgbClr val="7030A0"/>
              </a:solidFill>
            </a:endParaRPr>
          </a:p>
        </p:txBody>
      </p:sp>
      <p:sp>
        <p:nvSpPr>
          <p:cNvPr id="8" name="Rectangle 5"/>
          <p:cNvSpPr>
            <a:spLocks noChangeArrowheads="1"/>
          </p:cNvSpPr>
          <p:nvPr/>
        </p:nvSpPr>
        <p:spPr bwMode="auto">
          <a:xfrm>
            <a:off x="5364163" y="923736"/>
            <a:ext cx="3632200" cy="4975414"/>
          </a:xfrm>
          <a:prstGeom prst="rect">
            <a:avLst/>
          </a:prstGeom>
          <a:solidFill>
            <a:srgbClr val="FDFB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GB" sz="2400" b="1" i="1">
                <a:solidFill>
                  <a:srgbClr val="74080A"/>
                </a:solidFill>
              </a:rPr>
              <a:t>Extragalactic</a:t>
            </a:r>
            <a:endParaRPr lang="en-GB" sz="2400"/>
          </a:p>
          <a:p>
            <a:pPr algn="ctr" eaLnBrk="1" hangingPunct="1">
              <a:spcBef>
                <a:spcPct val="20000"/>
              </a:spcBef>
            </a:pPr>
            <a:endParaRPr lang="en-GB" sz="2400"/>
          </a:p>
        </p:txBody>
      </p:sp>
      <p:grpSp>
        <p:nvGrpSpPr>
          <p:cNvPr id="9" name="Group 27"/>
          <p:cNvGrpSpPr>
            <a:grpSpLocks/>
          </p:cNvGrpSpPr>
          <p:nvPr/>
        </p:nvGrpSpPr>
        <p:grpSpPr bwMode="auto">
          <a:xfrm>
            <a:off x="61913" y="909638"/>
            <a:ext cx="5302250" cy="3946525"/>
            <a:chOff x="69" y="693"/>
            <a:chExt cx="3083" cy="2486"/>
          </a:xfrm>
        </p:grpSpPr>
        <p:sp>
          <p:nvSpPr>
            <p:cNvPr id="10" name="Rectangle 4"/>
            <p:cNvSpPr>
              <a:spLocks noChangeArrowheads="1"/>
            </p:cNvSpPr>
            <p:nvPr/>
          </p:nvSpPr>
          <p:spPr bwMode="auto">
            <a:xfrm>
              <a:off x="69" y="693"/>
              <a:ext cx="3083" cy="2486"/>
            </a:xfrm>
            <a:prstGeom prst="rect">
              <a:avLst/>
            </a:prstGeom>
            <a:solidFill>
              <a:srgbClr val="97E8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en-GB" sz="2400"/>
                <a:t>      </a:t>
              </a:r>
            </a:p>
            <a:p>
              <a:pPr eaLnBrk="1" hangingPunct="1">
                <a:spcBef>
                  <a:spcPct val="20000"/>
                </a:spcBef>
              </a:pPr>
              <a:endParaRPr lang="en-GB" sz="2400"/>
            </a:p>
            <a:p>
              <a:pPr eaLnBrk="1" hangingPunct="1">
                <a:spcBef>
                  <a:spcPct val="20000"/>
                </a:spcBef>
              </a:pPr>
              <a:r>
                <a:rPr lang="en-GB" sz="2400"/>
                <a:t>      </a:t>
              </a:r>
              <a:r>
                <a:rPr lang="en-GB" sz="2400" b="1" i="1">
                  <a:solidFill>
                    <a:srgbClr val="74080A"/>
                  </a:solidFill>
                </a:rPr>
                <a:t>Galactic</a:t>
              </a:r>
              <a:endParaRPr lang="en-GB" sz="2400"/>
            </a:p>
            <a:p>
              <a:pPr algn="ctr" eaLnBrk="1" hangingPunct="1">
                <a:spcBef>
                  <a:spcPct val="20000"/>
                </a:spcBef>
              </a:pPr>
              <a:endParaRPr lang="en-GB" sz="2400"/>
            </a:p>
          </p:txBody>
        </p:sp>
        <p:grpSp>
          <p:nvGrpSpPr>
            <p:cNvPr id="11" name="Group 25"/>
            <p:cNvGrpSpPr>
              <a:grpSpLocks/>
            </p:cNvGrpSpPr>
            <p:nvPr/>
          </p:nvGrpSpPr>
          <p:grpSpPr bwMode="auto">
            <a:xfrm>
              <a:off x="1606" y="733"/>
              <a:ext cx="1449" cy="1156"/>
              <a:chOff x="1606" y="733"/>
              <a:chExt cx="1449" cy="1156"/>
            </a:xfrm>
          </p:grpSpPr>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 y="733"/>
                <a:ext cx="1449" cy="1156"/>
              </a:xfrm>
              <a:prstGeom prst="rect">
                <a:avLst/>
              </a:prstGeom>
              <a:solidFill>
                <a:srgbClr val="97E8E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0" name="Rectangle 7"/>
              <p:cNvSpPr>
                <a:spLocks noChangeArrowheads="1"/>
              </p:cNvSpPr>
              <p:nvPr/>
            </p:nvSpPr>
            <p:spPr bwMode="auto">
              <a:xfrm>
                <a:off x="1606" y="781"/>
                <a:ext cx="132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GB" sz="1400" b="1">
                    <a:solidFill>
                      <a:srgbClr val="FDFB4B"/>
                    </a:solidFill>
                    <a:latin typeface="Times New Roman" charset="0"/>
                  </a:rPr>
                  <a:t>Pulsar Wind Nebulae</a:t>
                </a:r>
              </a:p>
            </p:txBody>
          </p:sp>
        </p:grpSp>
        <p:grpSp>
          <p:nvGrpSpPr>
            <p:cNvPr id="12" name="Group 11"/>
            <p:cNvGrpSpPr>
              <a:grpSpLocks/>
            </p:cNvGrpSpPr>
            <p:nvPr/>
          </p:nvGrpSpPr>
          <p:grpSpPr bwMode="auto">
            <a:xfrm>
              <a:off x="125" y="1929"/>
              <a:ext cx="1449" cy="1157"/>
              <a:chOff x="2544" y="1392"/>
              <a:chExt cx="1449" cy="1157"/>
            </a:xfrm>
          </p:grpSpPr>
          <p:pic>
            <p:nvPicPr>
              <p:cNvPr id="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 y="1392"/>
                <a:ext cx="1449" cy="1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9"/>
              <p:cNvSpPr>
                <a:spLocks noChangeArrowheads="1"/>
              </p:cNvSpPr>
              <p:nvPr/>
            </p:nvSpPr>
            <p:spPr bwMode="auto">
              <a:xfrm>
                <a:off x="2568" y="1440"/>
                <a:ext cx="128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GB" sz="1400" b="1">
                    <a:solidFill>
                      <a:srgbClr val="FFFFFF"/>
                    </a:solidFill>
                    <a:latin typeface="Times New Roman" charset="0"/>
                  </a:rPr>
                  <a:t>Supernova Remnants</a:t>
                </a:r>
                <a:endParaRPr lang="en-GB" sz="1400" b="1">
                  <a:solidFill>
                    <a:srgbClr val="FFFFFF"/>
                  </a:solidFill>
                  <a:latin typeface="NimbusSansL-Bold" charset="0"/>
                </a:endParaRPr>
              </a:p>
            </p:txBody>
          </p:sp>
          <p:sp>
            <p:nvSpPr>
              <p:cNvPr id="18" name="Rectangle 10"/>
              <p:cNvSpPr>
                <a:spLocks noChangeArrowheads="1"/>
              </p:cNvSpPr>
              <p:nvPr/>
            </p:nvSpPr>
            <p:spPr bwMode="auto">
              <a:xfrm>
                <a:off x="2560" y="2256"/>
                <a:ext cx="136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GB" sz="1400" b="1">
                    <a:solidFill>
                      <a:srgbClr val="FFFFFF"/>
                    </a:solidFill>
                    <a:latin typeface="Times New Roman" charset="0"/>
                  </a:rPr>
                  <a:t>RX J1713.73946HESS</a:t>
                </a:r>
                <a:endParaRPr lang="en-GB" sz="1400" b="1">
                  <a:solidFill>
                    <a:srgbClr val="FFFFFF"/>
                  </a:solidFill>
                  <a:latin typeface="NimbusSansL-Bold" charset="0"/>
                </a:endParaRPr>
              </a:p>
            </p:txBody>
          </p:sp>
        </p:grpSp>
        <p:grpSp>
          <p:nvGrpSpPr>
            <p:cNvPr id="13" name="Group 15"/>
            <p:cNvGrpSpPr>
              <a:grpSpLocks/>
            </p:cNvGrpSpPr>
            <p:nvPr/>
          </p:nvGrpSpPr>
          <p:grpSpPr bwMode="auto">
            <a:xfrm>
              <a:off x="1614" y="1930"/>
              <a:ext cx="1440" cy="1156"/>
              <a:chOff x="4032" y="1392"/>
              <a:chExt cx="1440" cy="1129"/>
            </a:xfrm>
          </p:grpSpPr>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1392"/>
                <a:ext cx="1440" cy="1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a:spLocks noChangeArrowheads="1"/>
              </p:cNvSpPr>
              <p:nvPr/>
            </p:nvSpPr>
            <p:spPr bwMode="auto">
              <a:xfrm>
                <a:off x="4224" y="1442"/>
                <a:ext cx="722" cy="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GB" sz="1400" b="1">
                    <a:solidFill>
                      <a:srgbClr val="FDFB4B"/>
                    </a:solidFill>
                    <a:latin typeface="Times New Roman" charset="0"/>
                  </a:rPr>
                  <a:t>Microquasars</a:t>
                </a:r>
              </a:p>
            </p:txBody>
          </p:sp>
        </p:grpSp>
      </p:grpSp>
      <p:pic>
        <p:nvPicPr>
          <p:cNvPr id="21"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1813" y="1317625"/>
            <a:ext cx="3317875" cy="258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17"/>
          <p:cNvSpPr>
            <a:spLocks noChangeArrowheads="1"/>
          </p:cNvSpPr>
          <p:nvPr/>
        </p:nvSpPr>
        <p:spPr bwMode="auto">
          <a:xfrm>
            <a:off x="6900863" y="3113088"/>
            <a:ext cx="18732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400" b="1">
                <a:solidFill>
                  <a:srgbClr val="FDFB4B"/>
                </a:solidFill>
                <a:latin typeface="Times New Roman" charset="0"/>
              </a:rPr>
              <a:t>Active Galactic Nuclei</a:t>
            </a:r>
          </a:p>
        </p:txBody>
      </p:sp>
      <p:sp>
        <p:nvSpPr>
          <p:cNvPr id="23" name="Rectangle 23"/>
          <p:cNvSpPr txBox="1">
            <a:spLocks noChangeArrowheads="1"/>
          </p:cNvSpPr>
          <p:nvPr/>
        </p:nvSpPr>
        <p:spPr bwMode="auto">
          <a:xfrm>
            <a:off x="61913" y="4824414"/>
            <a:ext cx="5302250" cy="1087436"/>
          </a:xfrm>
          <a:prstGeom prst="rect">
            <a:avLst/>
          </a:prstGeom>
          <a:solidFill>
            <a:srgbClr val="DEE3A2"/>
          </a:solid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ea typeface="+mn-ea"/>
              </a:defRPr>
            </a:lvl2pPr>
            <a:lvl3pPr marL="1143000" indent="-228600" algn="l" rtl="0" eaLnBrk="0" fontAlgn="base" hangingPunct="0">
              <a:spcBef>
                <a:spcPct val="20000"/>
              </a:spcBef>
              <a:spcAft>
                <a:spcPct val="0"/>
              </a:spcAft>
              <a:buChar char="•"/>
              <a:defRPr>
                <a:solidFill>
                  <a:srgbClr val="7E070A"/>
                </a:solidFill>
                <a:latin typeface="+mn-lt"/>
                <a:ea typeface="+mn-ea"/>
              </a:defRPr>
            </a:lvl3pPr>
            <a:lvl4pPr marL="1600200" indent="-228600" algn="l" rtl="0" eaLnBrk="0" fontAlgn="base" hangingPunct="0">
              <a:spcBef>
                <a:spcPct val="20000"/>
              </a:spcBef>
              <a:spcAft>
                <a:spcPct val="0"/>
              </a:spcAft>
              <a:buChar char="–"/>
              <a:defRPr sz="1600">
                <a:solidFill>
                  <a:srgbClr val="14990E"/>
                </a:solidFill>
                <a:latin typeface="+mn-lt"/>
                <a:ea typeface="+mn-ea"/>
              </a:defRPr>
            </a:lvl4pPr>
            <a:lvl5pPr marL="2057400" indent="-228600" algn="l" rtl="0" eaLnBrk="0" fontAlgn="base" hangingPunct="0">
              <a:spcBef>
                <a:spcPct val="20000"/>
              </a:spcBef>
              <a:spcAft>
                <a:spcPct val="0"/>
              </a:spcAft>
              <a:buChar char="»"/>
              <a:defRPr sz="1600">
                <a:solidFill>
                  <a:srgbClr val="7F0B79"/>
                </a:solidFill>
                <a:latin typeface="+mn-lt"/>
                <a:ea typeface="+mn-ea"/>
              </a:defRPr>
            </a:lvl5pPr>
            <a:lvl6pPr marL="2514600" indent="-228600" algn="l" rtl="0" fontAlgn="base">
              <a:spcBef>
                <a:spcPct val="20000"/>
              </a:spcBef>
              <a:spcAft>
                <a:spcPct val="0"/>
              </a:spcAft>
              <a:buChar char="»"/>
              <a:defRPr sz="1600">
                <a:solidFill>
                  <a:srgbClr val="7F0B79"/>
                </a:solidFill>
                <a:latin typeface="+mn-lt"/>
                <a:ea typeface="+mn-ea"/>
              </a:defRPr>
            </a:lvl6pPr>
            <a:lvl7pPr marL="2971800" indent="-228600" algn="l" rtl="0" fontAlgn="base">
              <a:spcBef>
                <a:spcPct val="20000"/>
              </a:spcBef>
              <a:spcAft>
                <a:spcPct val="0"/>
              </a:spcAft>
              <a:buChar char="»"/>
              <a:defRPr sz="1600">
                <a:solidFill>
                  <a:srgbClr val="7F0B79"/>
                </a:solidFill>
                <a:latin typeface="+mn-lt"/>
                <a:ea typeface="+mn-ea"/>
              </a:defRPr>
            </a:lvl7pPr>
            <a:lvl8pPr marL="3429000" indent="-228600" algn="l" rtl="0" fontAlgn="base">
              <a:spcBef>
                <a:spcPct val="20000"/>
              </a:spcBef>
              <a:spcAft>
                <a:spcPct val="0"/>
              </a:spcAft>
              <a:buChar char="»"/>
              <a:defRPr sz="1600">
                <a:solidFill>
                  <a:srgbClr val="7F0B79"/>
                </a:solidFill>
                <a:latin typeface="+mn-lt"/>
                <a:ea typeface="+mn-ea"/>
              </a:defRPr>
            </a:lvl8pPr>
            <a:lvl9pPr marL="3886200" indent="-228600" algn="l" rtl="0" fontAlgn="base">
              <a:spcBef>
                <a:spcPct val="20000"/>
              </a:spcBef>
              <a:spcAft>
                <a:spcPct val="0"/>
              </a:spcAft>
              <a:buChar char="»"/>
              <a:defRPr sz="1600">
                <a:solidFill>
                  <a:srgbClr val="7F0B79"/>
                </a:solidFill>
                <a:latin typeface="+mn-lt"/>
                <a:ea typeface="+mn-ea"/>
              </a:defRPr>
            </a:lvl9pPr>
          </a:lstStyle>
          <a:p>
            <a:pPr eaLnBrk="1" hangingPunct="1"/>
            <a:endParaRPr lang="en-GB" sz="400" b="0" kern="0" smtClean="0">
              <a:latin typeface="Arial" charset="0"/>
              <a:ea typeface="ＭＳ Ｐゴシック" charset="0"/>
              <a:cs typeface="ＭＳ Ｐゴシック" charset="0"/>
            </a:endParaRPr>
          </a:p>
          <a:p>
            <a:pPr eaLnBrk="1" hangingPunct="1"/>
            <a:r>
              <a:rPr lang="en-GB" sz="2000" b="0" kern="0" smtClean="0">
                <a:solidFill>
                  <a:srgbClr val="7030A0"/>
                </a:solidFill>
                <a:latin typeface="Arial" charset="0"/>
                <a:ea typeface="ＭＳ Ｐゴシック" charset="0"/>
                <a:cs typeface="ＭＳ Ｐゴシック" charset="0"/>
              </a:rPr>
              <a:t>Their identification requires a detector with accurate angular reconstruction  </a:t>
            </a:r>
            <a:endParaRPr lang="en-GB" sz="2000" b="0" kern="0">
              <a:solidFill>
                <a:srgbClr val="7030A0"/>
              </a:solidFill>
              <a:latin typeface="Arial" charset="0"/>
              <a:ea typeface="ＭＳ Ｐゴシック" charset="0"/>
              <a:cs typeface="ＭＳ Ｐゴシック" charset="0"/>
            </a:endParaRPr>
          </a:p>
        </p:txBody>
      </p:sp>
      <p:graphicFrame>
        <p:nvGraphicFramePr>
          <p:cNvPr id="24" name="Object 2"/>
          <p:cNvGraphicFramePr>
            <a:graphicFrameLocks noChangeAspect="1"/>
          </p:cNvGraphicFramePr>
          <p:nvPr>
            <p:extLst>
              <p:ext uri="{D42A27DB-BD31-4B8C-83A1-F6EECF244321}">
                <p14:modId xmlns:p14="http://schemas.microsoft.com/office/powerpoint/2010/main" val="2020518262"/>
              </p:ext>
            </p:extLst>
          </p:nvPr>
        </p:nvGraphicFramePr>
        <p:xfrm>
          <a:off x="1169988" y="5600700"/>
          <a:ext cx="3100387" cy="336550"/>
        </p:xfrm>
        <a:graphic>
          <a:graphicData uri="http://schemas.openxmlformats.org/presentationml/2006/ole">
            <mc:AlternateContent xmlns:mc="http://schemas.openxmlformats.org/markup-compatibility/2006">
              <mc:Choice xmlns:v="urn:schemas-microsoft-com:vml" Requires="v">
                <p:oleObj spid="_x0000_s22678" name="Equation" r:id="rId8" imgW="1638300" imgH="177800" progId="Equation.3">
                  <p:embed/>
                </p:oleObj>
              </mc:Choice>
              <mc:Fallback>
                <p:oleObj name="Equation" r:id="rId8" imgW="16383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9988" y="5600700"/>
                        <a:ext cx="31003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 name="Text Box 29"/>
          <p:cNvSpPr txBox="1">
            <a:spLocks noChangeArrowheads="1"/>
          </p:cNvSpPr>
          <p:nvPr/>
        </p:nvSpPr>
        <p:spPr bwMode="auto">
          <a:xfrm>
            <a:off x="1033463" y="5835650"/>
            <a:ext cx="78422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a:solidFill>
                  <a:srgbClr val="74080A"/>
                </a:solidFill>
              </a:rPr>
              <a:t>Experimental  signal :    statistical evidence of an excess of events coming from the same direction </a:t>
            </a:r>
          </a:p>
        </p:txBody>
      </p:sp>
      <p:pic>
        <p:nvPicPr>
          <p:cNvPr id="26" name="Picture 30" descr="GRB990123HST"/>
          <p:cNvPicPr>
            <a:picLocks noChangeAspect="1" noChangeArrowheads="1"/>
          </p:cNvPicPr>
          <p:nvPr/>
        </p:nvPicPr>
        <p:blipFill>
          <a:blip r:embed="rId10">
            <a:extLst>
              <a:ext uri="{28A0092B-C50C-407E-A947-70E740481C1C}">
                <a14:useLocalDpi xmlns:a14="http://schemas.microsoft.com/office/drawing/2010/main" val="0"/>
              </a:ext>
            </a:extLst>
          </a:blip>
          <a:srcRect t="2228" b="3342"/>
          <a:stretch>
            <a:fillRect/>
          </a:stretch>
        </p:blipFill>
        <p:spPr bwMode="auto">
          <a:xfrm>
            <a:off x="5610225" y="3841750"/>
            <a:ext cx="3317875"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31"/>
          <p:cNvSpPr txBox="1">
            <a:spLocks noChangeArrowheads="1"/>
          </p:cNvSpPr>
          <p:nvPr/>
        </p:nvSpPr>
        <p:spPr bwMode="auto">
          <a:xfrm>
            <a:off x="5611813" y="4192588"/>
            <a:ext cx="1147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a:latin typeface="Times New Roman" charset="0"/>
              </a:rPr>
              <a:t>GRB 990123</a:t>
            </a:r>
          </a:p>
        </p:txBody>
      </p:sp>
      <p:sp>
        <p:nvSpPr>
          <p:cNvPr id="28" name="Text Box 33"/>
          <p:cNvSpPr txBox="1">
            <a:spLocks noChangeArrowheads="1"/>
          </p:cNvSpPr>
          <p:nvPr/>
        </p:nvSpPr>
        <p:spPr bwMode="auto">
          <a:xfrm>
            <a:off x="5694363" y="5284788"/>
            <a:ext cx="295144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sz="1400" b="1">
                <a:latin typeface="Times New Roman" charset="0"/>
              </a:rPr>
              <a:t>For transient sources the time meas.</a:t>
            </a:r>
          </a:p>
          <a:p>
            <a:r>
              <a:rPr lang="en-GB" sz="1400" b="1">
                <a:latin typeface="Times New Roman" charset="0"/>
              </a:rPr>
              <a:t>improves the signal detection</a:t>
            </a:r>
          </a:p>
        </p:txBody>
      </p:sp>
      <p:sp>
        <p:nvSpPr>
          <p:cNvPr id="3" name="Segnaposto data 2"/>
          <p:cNvSpPr>
            <a:spLocks noGrp="1"/>
          </p:cNvSpPr>
          <p:nvPr>
            <p:ph type="dt" sz="half" idx="2"/>
          </p:nvPr>
        </p:nvSpPr>
        <p:spPr/>
        <p:txBody>
          <a:bodyPr/>
          <a:lstStyle/>
          <a:p>
            <a:r>
              <a:rPr lang="it-IT" smtClean="0"/>
              <a:t>21/06/2017</a:t>
            </a:r>
            <a:endParaRPr lang="mr-I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347525" y="2148663"/>
            <a:ext cx="8038135" cy="3847312"/>
          </a:xfrm>
          <a:prstGeom prst="rect">
            <a:avLst/>
          </a:prstGeom>
        </p:spPr>
      </p:pic>
      <p:sp>
        <p:nvSpPr>
          <p:cNvPr id="29697" name="Titolo 1"/>
          <p:cNvSpPr>
            <a:spLocks noGrp="1"/>
          </p:cNvSpPr>
          <p:nvPr>
            <p:ph type="title"/>
          </p:nvPr>
        </p:nvSpPr>
        <p:spPr>
          <a:xfrm>
            <a:off x="0" y="1588"/>
            <a:ext cx="9134599" cy="468312"/>
          </a:xfrm>
        </p:spPr>
        <p:txBody>
          <a:bodyPr>
            <a:normAutofit fontScale="90000"/>
          </a:bodyPr>
          <a:lstStyle/>
          <a:p>
            <a:r>
              <a:rPr lang="en-GB" sz="3000" smtClean="0">
                <a:solidFill>
                  <a:srgbClr val="000066"/>
                </a:solidFill>
                <a:latin typeface="+mn-lt"/>
                <a:ea typeface="+mn-ea"/>
                <a:cs typeface="+mn-cs"/>
              </a:rPr>
              <a:t>ANTARES </a:t>
            </a:r>
            <a:r>
              <a:rPr lang="en-GB" sz="3200">
                <a:solidFill>
                  <a:srgbClr val="7030A0"/>
                </a:solidFill>
              </a:rPr>
              <a:t>Search for point-like cosmic </a:t>
            </a:r>
            <a:r>
              <a:rPr lang="en-GB" sz="3200">
                <a:solidFill>
                  <a:srgbClr val="7030A0"/>
                </a:solidFill>
                <a:latin typeface="Symbol" charset="2"/>
                <a:ea typeface="Symbol" charset="2"/>
                <a:cs typeface="Symbol" charset="2"/>
              </a:rPr>
              <a:t>n</a:t>
            </a:r>
            <a:r>
              <a:rPr lang="en-GB" sz="3200" smtClean="0">
                <a:solidFill>
                  <a:srgbClr val="7030A0"/>
                </a:solidFill>
              </a:rPr>
              <a:t> </a:t>
            </a:r>
            <a:r>
              <a:rPr lang="en-GB" sz="3200">
                <a:solidFill>
                  <a:srgbClr val="7030A0"/>
                </a:solidFill>
              </a:rPr>
              <a:t>Sources</a:t>
            </a:r>
            <a:r>
              <a:rPr lang="en-GB" sz="3600">
                <a:solidFill>
                  <a:srgbClr val="7030A0"/>
                </a:solidFill>
              </a:rPr>
              <a:t> </a:t>
            </a:r>
            <a:endParaRPr lang="it-IT" sz="3200">
              <a:solidFill>
                <a:srgbClr val="7030A0"/>
              </a:solidFill>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8</a:t>
            </a:fld>
            <a:endParaRPr lang="it-IT"/>
          </a:p>
        </p:txBody>
      </p:sp>
      <p:sp>
        <p:nvSpPr>
          <p:cNvPr id="25" name="Text Box 29"/>
          <p:cNvSpPr txBox="1">
            <a:spLocks noChangeArrowheads="1"/>
          </p:cNvSpPr>
          <p:nvPr/>
        </p:nvSpPr>
        <p:spPr bwMode="auto">
          <a:xfrm>
            <a:off x="938213" y="6160992"/>
            <a:ext cx="78422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a:solidFill>
                  <a:srgbClr val="74080A"/>
                </a:solidFill>
              </a:rPr>
              <a:t>s</a:t>
            </a:r>
            <a:r>
              <a:rPr lang="en-GB" smtClean="0">
                <a:solidFill>
                  <a:srgbClr val="74080A"/>
                </a:solidFill>
              </a:rPr>
              <a:t>o far </a:t>
            </a:r>
            <a:r>
              <a:rPr lang="mr-IN" smtClean="0">
                <a:solidFill>
                  <a:srgbClr val="74080A"/>
                </a:solidFill>
              </a:rPr>
              <a:t>…</a:t>
            </a:r>
            <a:r>
              <a:rPr lang="en-US" smtClean="0">
                <a:solidFill>
                  <a:srgbClr val="74080A"/>
                </a:solidFill>
              </a:rPr>
              <a:t>.</a:t>
            </a:r>
            <a:r>
              <a:rPr lang="en-US" smtClean="0">
                <a:solidFill>
                  <a:srgbClr val="C00000"/>
                </a:solidFill>
              </a:rPr>
              <a:t> </a:t>
            </a:r>
            <a:r>
              <a:rPr lang="en-GB" smtClean="0">
                <a:solidFill>
                  <a:srgbClr val="C00000"/>
                </a:solidFill>
              </a:rPr>
              <a:t>no </a:t>
            </a:r>
            <a:r>
              <a:rPr lang="en-GB">
                <a:solidFill>
                  <a:srgbClr val="C00000"/>
                </a:solidFill>
              </a:rPr>
              <a:t>significant excess has been found</a:t>
            </a:r>
            <a:r>
              <a:rPr lang="en-GB" smtClean="0">
                <a:solidFill>
                  <a:srgbClr val="C00000"/>
                </a:solidFill>
              </a:rPr>
              <a:t> </a:t>
            </a:r>
            <a:endParaRPr lang="en-GB">
              <a:solidFill>
                <a:srgbClr val="C00000"/>
              </a:solidFill>
            </a:endParaRPr>
          </a:p>
        </p:txBody>
      </p:sp>
      <p:sp>
        <p:nvSpPr>
          <p:cNvPr id="31" name="TextBox 11"/>
          <p:cNvSpPr txBox="1"/>
          <p:nvPr/>
        </p:nvSpPr>
        <p:spPr>
          <a:xfrm>
            <a:off x="7310685" y="2148662"/>
            <a:ext cx="1838965" cy="830997"/>
          </a:xfrm>
          <a:prstGeom prst="rect">
            <a:avLst/>
          </a:prstGeom>
          <a:noFill/>
          <a:ln>
            <a:noFill/>
          </a:ln>
        </p:spPr>
        <p:txBody>
          <a:bodyPr wrap="none" rtlCol="0">
            <a:spAutoFit/>
          </a:bodyPr>
          <a:lstStyle/>
          <a:p>
            <a:r>
              <a:rPr lang="en-US" sz="1600">
                <a:solidFill>
                  <a:srgbClr val="C0BF00"/>
                </a:solidFill>
              </a:rPr>
              <a:t> </a:t>
            </a:r>
            <a:r>
              <a:rPr lang="en-US" sz="1600" smtClean="0">
                <a:solidFill>
                  <a:srgbClr val="C0BF00"/>
                </a:solidFill>
              </a:rPr>
              <a:t>  Candidate</a:t>
            </a:r>
          </a:p>
          <a:p>
            <a:r>
              <a:rPr lang="en-US" sz="1600" smtClean="0">
                <a:solidFill>
                  <a:srgbClr val="C0BF00"/>
                </a:solidFill>
              </a:rPr>
              <a:t>     Sources </a:t>
            </a:r>
          </a:p>
          <a:p>
            <a:r>
              <a:rPr lang="en-US" sz="1600">
                <a:solidFill>
                  <a:srgbClr val="C0BF00"/>
                </a:solidFill>
              </a:rPr>
              <a:t> </a:t>
            </a:r>
            <a:r>
              <a:rPr lang="en-US" sz="1600" smtClean="0">
                <a:solidFill>
                  <a:srgbClr val="C0BF00"/>
                </a:solidFill>
              </a:rPr>
              <a:t>  IC HESE tracks</a:t>
            </a:r>
          </a:p>
        </p:txBody>
      </p:sp>
      <p:sp>
        <p:nvSpPr>
          <p:cNvPr id="32" name="TextBox 12"/>
          <p:cNvSpPr txBox="1"/>
          <p:nvPr/>
        </p:nvSpPr>
        <p:spPr>
          <a:xfrm>
            <a:off x="444511" y="5456601"/>
            <a:ext cx="1670650" cy="461665"/>
          </a:xfrm>
          <a:prstGeom prst="rect">
            <a:avLst/>
          </a:prstGeom>
          <a:noFill/>
        </p:spPr>
        <p:txBody>
          <a:bodyPr wrap="none" rtlCol="0">
            <a:spAutoFit/>
          </a:bodyPr>
          <a:lstStyle/>
          <a:p>
            <a:r>
              <a:rPr lang="en-US" smtClean="0">
                <a:solidFill>
                  <a:srgbClr val="7030A0"/>
                </a:solidFill>
              </a:rPr>
              <a:t>GC region</a:t>
            </a:r>
            <a:endParaRPr lang="en-US">
              <a:solidFill>
                <a:srgbClr val="7030A0"/>
              </a:solidFill>
            </a:endParaRPr>
          </a:p>
        </p:txBody>
      </p:sp>
      <p:cxnSp>
        <p:nvCxnSpPr>
          <p:cNvPr id="33" name="Straight Arrow Connector 14"/>
          <p:cNvCxnSpPr/>
          <p:nvPr/>
        </p:nvCxnSpPr>
        <p:spPr>
          <a:xfrm flipV="1">
            <a:off x="2043721" y="5080842"/>
            <a:ext cx="720681" cy="606592"/>
          </a:xfrm>
          <a:prstGeom prst="straightConnector1">
            <a:avLst/>
          </a:prstGeom>
          <a:ln w="44450">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17"/>
          <p:cNvSpPr txBox="1"/>
          <p:nvPr/>
        </p:nvSpPr>
        <p:spPr>
          <a:xfrm>
            <a:off x="4631198" y="2286064"/>
            <a:ext cx="1688646" cy="584775"/>
          </a:xfrm>
          <a:prstGeom prst="rect">
            <a:avLst/>
          </a:prstGeom>
          <a:noFill/>
        </p:spPr>
        <p:txBody>
          <a:bodyPr wrap="square" rtlCol="0">
            <a:spAutoFit/>
          </a:bodyPr>
          <a:lstStyle/>
          <a:p>
            <a:r>
              <a:rPr lang="en-US" sz="1600">
                <a:solidFill>
                  <a:srgbClr val="3366FF"/>
                </a:solidFill>
              </a:rPr>
              <a:t>Blue: Tracks</a:t>
            </a:r>
          </a:p>
          <a:p>
            <a:r>
              <a:rPr lang="en-US" sz="1600">
                <a:solidFill>
                  <a:srgbClr val="FF0000"/>
                </a:solidFill>
              </a:rPr>
              <a:t>Red: </a:t>
            </a:r>
            <a:r>
              <a:rPr lang="en-US" sz="1600" smtClean="0">
                <a:solidFill>
                  <a:srgbClr val="FF0000"/>
                </a:solidFill>
              </a:rPr>
              <a:t>Cascades</a:t>
            </a:r>
            <a:endParaRPr lang="en-US" sz="1600">
              <a:solidFill>
                <a:srgbClr val="FF0000"/>
              </a:solidFill>
            </a:endParaRPr>
          </a:p>
        </p:txBody>
      </p:sp>
      <p:sp>
        <p:nvSpPr>
          <p:cNvPr id="35" name="Rectangle 15"/>
          <p:cNvSpPr/>
          <p:nvPr/>
        </p:nvSpPr>
        <p:spPr>
          <a:xfrm>
            <a:off x="7367223" y="2781383"/>
            <a:ext cx="79665" cy="84356"/>
          </a:xfrm>
          <a:prstGeom prst="rect">
            <a:avLst/>
          </a:prstGeom>
          <a:solidFill>
            <a:srgbClr val="C0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5-Point Star 16"/>
          <p:cNvSpPr/>
          <p:nvPr/>
        </p:nvSpPr>
        <p:spPr>
          <a:xfrm>
            <a:off x="7342476" y="2291670"/>
            <a:ext cx="129072" cy="108619"/>
          </a:xfrm>
          <a:prstGeom prst="star5">
            <a:avLst/>
          </a:prstGeom>
          <a:solidFill>
            <a:srgbClr val="C0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Box 29"/>
          <p:cNvSpPr txBox="1">
            <a:spLocks noChangeArrowheads="1"/>
          </p:cNvSpPr>
          <p:nvPr/>
        </p:nvSpPr>
        <p:spPr bwMode="auto">
          <a:xfrm>
            <a:off x="71435" y="573126"/>
            <a:ext cx="906316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0" smtClean="0">
                <a:solidFill>
                  <a:srgbClr val="74080A"/>
                </a:solidFill>
              </a:rPr>
              <a:t>9 years of ANTARES data </a:t>
            </a:r>
            <a:r>
              <a:rPr lang="en-US" sz="2000" b="0" smtClean="0">
                <a:solidFill>
                  <a:srgbClr val="74080A"/>
                </a:solidFill>
              </a:rPr>
              <a:t>searching for</a:t>
            </a:r>
            <a:r>
              <a:rPr lang="en-GB" sz="2000" b="0" smtClean="0">
                <a:solidFill>
                  <a:srgbClr val="74080A"/>
                </a:solidFill>
              </a:rPr>
              <a:t> all neutrino flavours:  </a:t>
            </a:r>
          </a:p>
          <a:p>
            <a:pPr algn="ctr"/>
            <a:r>
              <a:rPr lang="en-GB" sz="2000" b="0" smtClean="0">
                <a:solidFill>
                  <a:srgbClr val="74080A"/>
                </a:solidFill>
              </a:rPr>
              <a:t>7629 “tracks” + 180 “shower” events passed the selection criteria</a:t>
            </a:r>
            <a:endParaRPr lang="en-GB" sz="2000" b="0">
              <a:solidFill>
                <a:srgbClr val="74080A"/>
              </a:solidFill>
            </a:endParaRPr>
          </a:p>
        </p:txBody>
      </p:sp>
      <p:sp>
        <p:nvSpPr>
          <p:cNvPr id="3" name="Segnaposto data 2"/>
          <p:cNvSpPr>
            <a:spLocks noGrp="1"/>
          </p:cNvSpPr>
          <p:nvPr>
            <p:ph type="dt" sz="half" idx="2"/>
          </p:nvPr>
        </p:nvSpPr>
        <p:spPr/>
        <p:txBody>
          <a:bodyPr/>
          <a:lstStyle/>
          <a:p>
            <a:r>
              <a:rPr lang="it-IT" smtClean="0"/>
              <a:t>21/06/2017</a:t>
            </a:r>
            <a:endParaRPr lang="mr-IN"/>
          </a:p>
        </p:txBody>
      </p:sp>
      <mc:AlternateContent xmlns:mc="http://schemas.openxmlformats.org/markup-compatibility/2006" xmlns:a14="http://schemas.microsoft.com/office/drawing/2010/main">
        <mc:Choice Requires="a14">
          <p:sp>
            <p:nvSpPr>
              <p:cNvPr id="20" name="CasellaDiTesto 19"/>
              <p:cNvSpPr txBox="1">
                <a:spLocks noChangeAspect="1"/>
              </p:cNvSpPr>
              <p:nvPr/>
            </p:nvSpPr>
            <p:spPr>
              <a:xfrm>
                <a:off x="182542" y="1238703"/>
                <a:ext cx="8796718" cy="824456"/>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7030A0"/>
                              </a:solidFill>
                              <a:latin typeface="Cambria Math" charset="0"/>
                              <a:ea typeface="Cambria Math" charset="0"/>
                              <a:cs typeface="Cambria Math" charset="0"/>
                            </a:rPr>
                          </m:ctrlPr>
                        </m:sSubPr>
                        <m:e>
                          <m:r>
                            <a:rPr lang="en-US" sz="1800" b="1" i="1" smtClean="0">
                              <a:solidFill>
                                <a:srgbClr val="7030A0"/>
                              </a:solidFill>
                              <a:latin typeface="Cambria Math" charset="0"/>
                              <a:ea typeface="Cambria Math" charset="0"/>
                              <a:cs typeface="Cambria Math" charset="0"/>
                            </a:rPr>
                            <m:t>𝒍𝒐𝒈</m:t>
                          </m:r>
                          <m:r>
                            <a:rPr lang="en-US" sz="1800" i="1" smtClean="0">
                              <a:solidFill>
                                <a:srgbClr val="7030A0"/>
                              </a:solidFill>
                              <a:latin typeface="Cambria Math" charset="0"/>
                              <a:ea typeface="Cambria Math" charset="0"/>
                              <a:cs typeface="Cambria Math" charset="0"/>
                            </a:rPr>
                            <m:t>ℒ</m:t>
                          </m:r>
                        </m:e>
                        <m:sub>
                          <m:r>
                            <a:rPr lang="en-US" sz="1800" b="1" i="1" smtClean="0">
                              <a:solidFill>
                                <a:srgbClr val="7030A0"/>
                              </a:solidFill>
                              <a:latin typeface="Cambria Math" charset="0"/>
                              <a:ea typeface="Cambria Math" charset="0"/>
                              <a:cs typeface="Cambria Math" charset="0"/>
                            </a:rPr>
                            <m:t>𝒔𝒊𝒈</m:t>
                          </m:r>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𝒃𝒌𝒈</m:t>
                          </m:r>
                        </m:sub>
                      </m:sSub>
                      <m:r>
                        <a:rPr lang="en-US" sz="1800" b="1" i="1" smtClean="0">
                          <a:solidFill>
                            <a:srgbClr val="7030A0"/>
                          </a:solidFill>
                          <a:latin typeface="Cambria Math" charset="0"/>
                          <a:ea typeface="Cambria Math" charset="0"/>
                          <a:cs typeface="Cambria Math" charset="0"/>
                        </a:rPr>
                        <m:t>=</m:t>
                      </m:r>
                      <m:nary>
                        <m:naryPr>
                          <m:chr m:val="∑"/>
                          <m:ctrlPr>
                            <a:rPr lang="is-IS" sz="1800" b="1" i="1" smtClean="0">
                              <a:solidFill>
                                <a:srgbClr val="7030A0"/>
                              </a:solidFill>
                              <a:latin typeface="Cambria Math" charset="0"/>
                              <a:ea typeface="Cambria Math" charset="0"/>
                              <a:cs typeface="Cambria Math" charset="0"/>
                            </a:rPr>
                          </m:ctrlPr>
                        </m:naryPr>
                        <m:sub>
                          <m:r>
                            <m:rPr>
                              <m:brk m:alnAt="23"/>
                            </m:rPr>
                            <a:rPr lang="en-US" sz="1800" b="1" i="1" smtClean="0">
                              <a:solidFill>
                                <a:srgbClr val="7030A0"/>
                              </a:solidFill>
                              <a:latin typeface="Cambria Math" charset="0"/>
                              <a:ea typeface="Cambria Math" charset="0"/>
                              <a:cs typeface="Cambria Math" charset="0"/>
                            </a:rPr>
                            <m:t>𝑺</m:t>
                          </m:r>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𝒕𝒓</m:t>
                          </m:r>
                          <m:r>
                            <a:rPr lang="en-US" sz="1800" b="1" i="1" smtClean="0">
                              <a:solidFill>
                                <a:srgbClr val="7030A0"/>
                              </a:solidFill>
                              <a:latin typeface="Cambria Math" charset="0"/>
                              <a:ea typeface="Cambria Math" charset="0"/>
                              <a:cs typeface="Cambria Math" charset="0"/>
                            </a:rPr>
                            <m:t>. ,</m:t>
                          </m:r>
                          <m:r>
                            <a:rPr lang="en-US" sz="1800" b="1" i="1" smtClean="0">
                              <a:solidFill>
                                <a:srgbClr val="7030A0"/>
                              </a:solidFill>
                              <a:latin typeface="Cambria Math" charset="0"/>
                              <a:ea typeface="Cambria Math" charset="0"/>
                              <a:cs typeface="Cambria Math" charset="0"/>
                            </a:rPr>
                            <m:t>𝒔𝒉</m:t>
                          </m:r>
                          <m:r>
                            <a:rPr lang="en-US" sz="1800" b="1" i="1" smtClean="0">
                              <a:solidFill>
                                <a:srgbClr val="7030A0"/>
                              </a:solidFill>
                              <a:latin typeface="Cambria Math" charset="0"/>
                              <a:ea typeface="Cambria Math" charset="0"/>
                              <a:cs typeface="Cambria Math" charset="0"/>
                            </a:rPr>
                            <m:t>.</m:t>
                          </m:r>
                        </m:sub>
                        <m:sup/>
                        <m:e>
                          <m:nary>
                            <m:naryPr>
                              <m:chr m:val="∑"/>
                              <m:ctrlPr>
                                <a:rPr lang="is-IS" sz="1800" b="1" i="1" smtClean="0">
                                  <a:solidFill>
                                    <a:srgbClr val="7030A0"/>
                                  </a:solidFill>
                                  <a:latin typeface="Cambria Math" charset="0"/>
                                  <a:ea typeface="Cambria Math" charset="0"/>
                                  <a:cs typeface="Cambria Math" charset="0"/>
                                </a:rPr>
                              </m:ctrlPr>
                            </m:naryPr>
                            <m:sub>
                              <m:r>
                                <m:rPr>
                                  <m:brk m:alnAt="23"/>
                                </m:rPr>
                                <a:rPr lang="is-IS" sz="1800" b="1" i="1" smtClean="0">
                                  <a:solidFill>
                                    <a:srgbClr val="7030A0"/>
                                  </a:solidFill>
                                  <a:latin typeface="Cambria Math" charset="0"/>
                                  <a:ea typeface="Cambria Math" charset="0"/>
                                  <a:cs typeface="Cambria Math" charset="0"/>
                                </a:rPr>
                                <m:t>𝝉</m:t>
                              </m:r>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𝑺</m:t>
                              </m:r>
                            </m:sub>
                            <m:sup/>
                            <m:e>
                              <m:r>
                                <a:rPr lang="en-US" sz="1800" b="1" i="1" smtClean="0">
                                  <a:solidFill>
                                    <a:srgbClr val="7030A0"/>
                                  </a:solidFill>
                                  <a:latin typeface="Cambria Math" charset="0"/>
                                  <a:ea typeface="Cambria Math" charset="0"/>
                                  <a:cs typeface="Cambria Math" charset="0"/>
                                </a:rPr>
                                <m:t>𝒍𝒐𝒈</m:t>
                              </m:r>
                              <m:sSubSup>
                                <m:sSubSupPr>
                                  <m:ctrlPr>
                                    <a:rPr lang="en-US" sz="1800" i="1">
                                      <a:solidFill>
                                        <a:srgbClr val="7030A0"/>
                                      </a:solidFill>
                                      <a:latin typeface="Cambria Math" charset="0"/>
                                      <a:ea typeface="Cambria Math" charset="0"/>
                                      <a:cs typeface="Cambria Math" charset="0"/>
                                    </a:rPr>
                                  </m:ctrlPr>
                                </m:sSubSupPr>
                                <m:e>
                                  <m:r>
                                    <a:rPr lang="en-US" sz="1800" i="1">
                                      <a:solidFill>
                                        <a:srgbClr val="7030A0"/>
                                      </a:solidFill>
                                      <a:latin typeface="Cambria Math" charset="0"/>
                                      <a:ea typeface="Cambria Math" charset="0"/>
                                      <a:cs typeface="Cambria Math" charset="0"/>
                                    </a:rPr>
                                    <m:t>[</m:t>
                                  </m:r>
                                  <m:r>
                                    <a:rPr lang="en-US" sz="1800" i="1">
                                      <a:solidFill>
                                        <a:srgbClr val="7030A0"/>
                                      </a:solidFill>
                                      <a:latin typeface="Cambria Math" charset="0"/>
                                      <a:ea typeface="Cambria Math" charset="0"/>
                                      <a:cs typeface="Cambria Math" charset="0"/>
                                    </a:rPr>
                                    <m:t>𝝁</m:t>
                                  </m:r>
                                </m:e>
                                <m:sub>
                                  <m:r>
                                    <a:rPr lang="en-US" sz="1800" i="1">
                                      <a:solidFill>
                                        <a:srgbClr val="7030A0"/>
                                      </a:solidFill>
                                      <a:latin typeface="Cambria Math" charset="0"/>
                                      <a:ea typeface="Cambria Math" charset="0"/>
                                      <a:cs typeface="Cambria Math" charset="0"/>
                                    </a:rPr>
                                    <m:t>𝒔𝒊𝒈</m:t>
                                  </m:r>
                                </m:sub>
                                <m:sup>
                                  <m:r>
                                    <a:rPr lang="en-US" sz="1800" b="1" i="1" smtClean="0">
                                      <a:solidFill>
                                        <a:srgbClr val="7030A0"/>
                                      </a:solidFill>
                                      <a:latin typeface="Cambria Math" charset="0"/>
                                      <a:ea typeface="Cambria Math" charset="0"/>
                                      <a:cs typeface="Cambria Math" charset="0"/>
                                    </a:rPr>
                                    <m:t>𝝉</m:t>
                                  </m:r>
                                </m:sup>
                              </m:sSubSup>
                              <m:r>
                                <a:rPr lang="en-US" sz="1800" i="1">
                                  <a:solidFill>
                                    <a:srgbClr val="7030A0"/>
                                  </a:solidFill>
                                  <a:latin typeface="Cambria Math" charset="0"/>
                                  <a:ea typeface="Cambria Math" charset="0"/>
                                  <a:cs typeface="Cambria Math" charset="0"/>
                                </a:rPr>
                                <m:t>∙</m:t>
                              </m:r>
                              <m:sSubSup>
                                <m:sSubSupPr>
                                  <m:ctrlPr>
                                    <a:rPr lang="en-US" sz="1800" i="1">
                                      <a:solidFill>
                                        <a:srgbClr val="7030A0"/>
                                      </a:solidFill>
                                      <a:latin typeface="Cambria Math" charset="0"/>
                                      <a:ea typeface="Cambria Math" charset="0"/>
                                      <a:cs typeface="Cambria Math" charset="0"/>
                                    </a:rPr>
                                  </m:ctrlPr>
                                </m:sSubSupPr>
                                <m:e>
                                  <m:sSubSup>
                                    <m:sSubSupPr>
                                      <m:ctrlPr>
                                        <a:rPr lang="en-US" sz="1800" i="1" smtClean="0">
                                          <a:solidFill>
                                            <a:srgbClr val="7030A0"/>
                                          </a:solidFill>
                                          <a:latin typeface="Cambria Math" charset="0"/>
                                          <a:ea typeface="Cambria Math" charset="0"/>
                                          <a:cs typeface="Cambria Math" charset="0"/>
                                        </a:rPr>
                                      </m:ctrlPr>
                                    </m:sSubSupPr>
                                    <m:e>
                                      <m:r>
                                        <a:rPr lang="en-US" sz="1800" i="1" smtClean="0">
                                          <a:solidFill>
                                            <a:srgbClr val="7030A0"/>
                                          </a:solidFill>
                                          <a:latin typeface="Cambria Math" charset="0"/>
                                          <a:ea typeface="Cambria Math" charset="0"/>
                                          <a:cs typeface="Cambria Math" charset="0"/>
                                        </a:rPr>
                                        <m:t>ℱ</m:t>
                                      </m:r>
                                    </m:e>
                                    <m:sub>
                                      <m:r>
                                        <a:rPr lang="en-US" sz="1800" b="1" i="1" smtClean="0">
                                          <a:solidFill>
                                            <a:srgbClr val="7030A0"/>
                                          </a:solidFill>
                                          <a:latin typeface="Cambria Math" charset="0"/>
                                          <a:ea typeface="Cambria Math" charset="0"/>
                                          <a:cs typeface="Cambria Math" charset="0"/>
                                        </a:rPr>
                                        <m:t>𝒔𝒊𝒈</m:t>
                                      </m:r>
                                    </m:sub>
                                    <m:sup>
                                      <m:r>
                                        <a:rPr lang="en-US" sz="1800" b="1" i="1" smtClean="0">
                                          <a:solidFill>
                                            <a:srgbClr val="7030A0"/>
                                          </a:solidFill>
                                          <a:latin typeface="Cambria Math" charset="0"/>
                                          <a:ea typeface="Cambria Math" charset="0"/>
                                          <a:cs typeface="Cambria Math" charset="0"/>
                                        </a:rPr>
                                        <m:t>𝝉</m:t>
                                      </m:r>
                                    </m:sup>
                                  </m:sSubSup>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𝜹</m:t>
                                  </m:r>
                                  <m:r>
                                    <a:rPr lang="en-US" sz="1800" b="1" i="1" smtClean="0">
                                      <a:solidFill>
                                        <a:srgbClr val="7030A0"/>
                                      </a:solidFill>
                                      <a:latin typeface="Cambria Math" charset="0"/>
                                      <a:ea typeface="Cambria Math" charset="0"/>
                                      <a:cs typeface="Cambria Math" charset="0"/>
                                    </a:rPr>
                                    <m:t>)∙</m:t>
                                  </m:r>
                                  <m:r>
                                    <a:rPr lang="en-US" sz="1800" i="1" smtClean="0">
                                      <a:solidFill>
                                        <a:srgbClr val="7030A0"/>
                                      </a:solidFill>
                                      <a:latin typeface="Cambria Math" charset="0"/>
                                      <a:ea typeface="Cambria Math" charset="0"/>
                                      <a:cs typeface="Cambria Math" charset="0"/>
                                    </a:rPr>
                                    <m:t>𝓟</m:t>
                                  </m:r>
                                </m:e>
                                <m:sub>
                                  <m:r>
                                    <a:rPr lang="en-US" sz="1800" i="1">
                                      <a:solidFill>
                                        <a:srgbClr val="7030A0"/>
                                      </a:solidFill>
                                      <a:latin typeface="Cambria Math" charset="0"/>
                                      <a:ea typeface="Cambria Math" charset="0"/>
                                      <a:cs typeface="Cambria Math" charset="0"/>
                                    </a:rPr>
                                    <m:t>𝒔𝒊𝒈</m:t>
                                  </m:r>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𝒊</m:t>
                                  </m:r>
                                </m:sub>
                                <m:sup>
                                  <m:r>
                                    <a:rPr lang="en-US" sz="1800" i="1">
                                      <a:solidFill>
                                        <a:srgbClr val="7030A0"/>
                                      </a:solidFill>
                                      <a:latin typeface="Cambria Math" charset="0"/>
                                      <a:ea typeface="Cambria Math" charset="0"/>
                                      <a:cs typeface="Cambria Math" charset="0"/>
                                    </a:rPr>
                                    <m:t>𝝉</m:t>
                                  </m:r>
                                </m:sup>
                              </m:sSubSup>
                              <m:r>
                                <a:rPr lang="en-US" sz="1800" i="1">
                                  <a:solidFill>
                                    <a:srgbClr val="7030A0"/>
                                  </a:solidFill>
                                  <a:latin typeface="Cambria Math" charset="0"/>
                                  <a:ea typeface="Cambria Math" charset="0"/>
                                  <a:cs typeface="Cambria Math" charset="0"/>
                                </a:rPr>
                                <m:t> (</m:t>
                              </m:r>
                              <m:sSub>
                                <m:sSubPr>
                                  <m:ctrlPr>
                                    <a:rPr lang="en-US" sz="1800" i="1">
                                      <a:solidFill>
                                        <a:srgbClr val="7030A0"/>
                                      </a:solidFill>
                                      <a:latin typeface="Cambria Math" charset="0"/>
                                      <a:ea typeface="Cambria Math" charset="0"/>
                                      <a:cs typeface="Cambria Math" charset="0"/>
                                    </a:rPr>
                                  </m:ctrlPr>
                                </m:sSubPr>
                                <m:e>
                                  <m:r>
                                    <a:rPr lang="en-US" sz="1800" i="1">
                                      <a:solidFill>
                                        <a:srgbClr val="7030A0"/>
                                      </a:solidFill>
                                      <a:latin typeface="Cambria Math" charset="0"/>
                                      <a:ea typeface="Cambria Math" charset="0"/>
                                      <a:cs typeface="Cambria Math" charset="0"/>
                                    </a:rPr>
                                    <m:t>𝑬</m:t>
                                  </m:r>
                                </m:e>
                                <m:sub>
                                  <m:r>
                                    <a:rPr lang="en-US" sz="1800" b="1" i="1" smtClean="0">
                                      <a:solidFill>
                                        <a:srgbClr val="7030A0"/>
                                      </a:solidFill>
                                      <a:latin typeface="Cambria Math" charset="0"/>
                                      <a:ea typeface="Cambria Math" charset="0"/>
                                      <a:cs typeface="Cambria Math" charset="0"/>
                                    </a:rPr>
                                    <m:t>𝒊</m:t>
                                  </m:r>
                                </m:sub>
                              </m:sSub>
                              <m:r>
                                <a:rPr lang="en-US" sz="1800" i="1">
                                  <a:solidFill>
                                    <a:srgbClr val="7030A0"/>
                                  </a:solidFill>
                                  <a:latin typeface="Cambria Math" charset="0"/>
                                  <a:ea typeface="Cambria Math" charset="0"/>
                                  <a:cs typeface="Cambria Math" charset="0"/>
                                </a:rPr>
                                <m:t>)+</m:t>
                              </m:r>
                              <m:sSup>
                                <m:sSupPr>
                                  <m:ctrlPr>
                                    <a:rPr lang="en-US" sz="1800" i="1" smtClean="0">
                                      <a:solidFill>
                                        <a:srgbClr val="7030A0"/>
                                      </a:solidFill>
                                      <a:latin typeface="Cambria Math" charset="0"/>
                                      <a:ea typeface="Cambria Math" charset="0"/>
                                      <a:cs typeface="Cambria Math" charset="0"/>
                                    </a:rPr>
                                  </m:ctrlPr>
                                </m:sSupPr>
                                <m:e>
                                  <m:r>
                                    <a:rPr lang="en-US" sz="1800" i="1" smtClean="0">
                                      <a:solidFill>
                                        <a:srgbClr val="7030A0"/>
                                      </a:solidFill>
                                      <a:latin typeface="Cambria Math" charset="0"/>
                                      <a:ea typeface="Cambria Math" charset="0"/>
                                      <a:cs typeface="Cambria Math" charset="0"/>
                                    </a:rPr>
                                    <m:t>𝓝</m:t>
                                  </m:r>
                                </m:e>
                                <m:sup>
                                  <m:r>
                                    <a:rPr lang="en-US" sz="1800" i="1" smtClean="0">
                                      <a:solidFill>
                                        <a:srgbClr val="7030A0"/>
                                      </a:solidFill>
                                      <a:latin typeface="Cambria Math" charset="0"/>
                                      <a:ea typeface="Cambria Math" charset="0"/>
                                      <a:cs typeface="Cambria Math" charset="0"/>
                                    </a:rPr>
                                    <m:t>𝝉</m:t>
                                  </m:r>
                                </m:sup>
                              </m:sSup>
                              <m:r>
                                <a:rPr lang="en-US" sz="1800" i="1" smtClean="0">
                                  <a:solidFill>
                                    <a:srgbClr val="7030A0"/>
                                  </a:solidFill>
                                  <a:latin typeface="Cambria Math" charset="0"/>
                                  <a:ea typeface="Cambria Math" charset="0"/>
                                  <a:cs typeface="Cambria Math" charset="0"/>
                                </a:rPr>
                                <m:t>∙</m:t>
                              </m:r>
                              <m:sSubSup>
                                <m:sSubSupPr>
                                  <m:ctrlPr>
                                    <a:rPr lang="en-US" sz="1800" i="1" smtClean="0">
                                      <a:solidFill>
                                        <a:srgbClr val="7030A0"/>
                                      </a:solidFill>
                                      <a:latin typeface="Cambria Math" charset="0"/>
                                      <a:ea typeface="Cambria Math" charset="0"/>
                                      <a:cs typeface="Cambria Math" charset="0"/>
                                    </a:rPr>
                                  </m:ctrlPr>
                                </m:sSubSupPr>
                                <m:e>
                                  <m:r>
                                    <a:rPr lang="en-US" sz="1800" i="1" smtClean="0">
                                      <a:solidFill>
                                        <a:srgbClr val="7030A0"/>
                                      </a:solidFill>
                                      <a:latin typeface="Cambria Math" charset="0"/>
                                      <a:ea typeface="Cambria Math" charset="0"/>
                                      <a:cs typeface="Cambria Math" charset="0"/>
                                    </a:rPr>
                                    <m:t>𝓑</m:t>
                                  </m:r>
                                </m:e>
                                <m:sub>
                                  <m:r>
                                    <a:rPr lang="en-US" sz="1800" b="1" i="1" smtClean="0">
                                      <a:solidFill>
                                        <a:srgbClr val="7030A0"/>
                                      </a:solidFill>
                                      <a:latin typeface="Cambria Math" charset="0"/>
                                      <a:ea typeface="Cambria Math" charset="0"/>
                                      <a:cs typeface="Cambria Math" charset="0"/>
                                    </a:rPr>
                                    <m:t>𝒊</m:t>
                                  </m:r>
                                </m:sub>
                                <m:sup>
                                  <m:r>
                                    <a:rPr lang="en-US" sz="1800" i="1">
                                      <a:solidFill>
                                        <a:srgbClr val="7030A0"/>
                                      </a:solidFill>
                                      <a:latin typeface="Cambria Math" charset="0"/>
                                      <a:ea typeface="Cambria Math" charset="0"/>
                                      <a:cs typeface="Cambria Math" charset="0"/>
                                    </a:rPr>
                                    <m:t>𝝉</m:t>
                                  </m:r>
                                </m:sup>
                              </m:sSubSup>
                              <m:r>
                                <a:rPr lang="en-US" sz="1800" i="1">
                                  <a:solidFill>
                                    <a:srgbClr val="7030A0"/>
                                  </a:solidFill>
                                  <a:latin typeface="Cambria Math" charset="0"/>
                                  <a:ea typeface="Cambria Math" charset="0"/>
                                  <a:cs typeface="Cambria Math" charset="0"/>
                                </a:rPr>
                                <m:t>∙</m:t>
                              </m:r>
                              <m:sSubSup>
                                <m:sSubSupPr>
                                  <m:ctrlPr>
                                    <a:rPr lang="en-US" sz="1800" i="1">
                                      <a:solidFill>
                                        <a:srgbClr val="7030A0"/>
                                      </a:solidFill>
                                      <a:latin typeface="Cambria Math" charset="0"/>
                                      <a:ea typeface="Cambria Math" charset="0"/>
                                      <a:cs typeface="Cambria Math" charset="0"/>
                                    </a:rPr>
                                  </m:ctrlPr>
                                </m:sSubSupPr>
                                <m:e>
                                  <m:r>
                                    <a:rPr lang="en-US" sz="1800" i="1" smtClean="0">
                                      <a:solidFill>
                                        <a:srgbClr val="7030A0"/>
                                      </a:solidFill>
                                      <a:latin typeface="Cambria Math" charset="0"/>
                                      <a:ea typeface="Cambria Math" charset="0"/>
                                      <a:cs typeface="Cambria Math" charset="0"/>
                                    </a:rPr>
                                    <m:t>𝓟</m:t>
                                  </m:r>
                                </m:e>
                                <m:sub>
                                  <m:r>
                                    <a:rPr lang="en-US" sz="1800" i="1">
                                      <a:solidFill>
                                        <a:srgbClr val="7030A0"/>
                                      </a:solidFill>
                                      <a:latin typeface="Cambria Math" charset="0"/>
                                      <a:ea typeface="Cambria Math" charset="0"/>
                                      <a:cs typeface="Cambria Math" charset="0"/>
                                    </a:rPr>
                                    <m:t>𝒃𝒌𝒈</m:t>
                                  </m:r>
                                  <m:r>
                                    <a:rPr lang="en-US" sz="1800" b="1" i="1" smtClean="0">
                                      <a:solidFill>
                                        <a:srgbClr val="7030A0"/>
                                      </a:solidFill>
                                      <a:latin typeface="Cambria Math" charset="0"/>
                                      <a:ea typeface="Cambria Math" charset="0"/>
                                      <a:cs typeface="Cambria Math" charset="0"/>
                                    </a:rPr>
                                    <m:t>,</m:t>
                                  </m:r>
                                  <m:r>
                                    <a:rPr lang="en-US" sz="1800" b="1" i="1" smtClean="0">
                                      <a:solidFill>
                                        <a:srgbClr val="7030A0"/>
                                      </a:solidFill>
                                      <a:latin typeface="Cambria Math" charset="0"/>
                                      <a:ea typeface="Cambria Math" charset="0"/>
                                      <a:cs typeface="Cambria Math" charset="0"/>
                                    </a:rPr>
                                    <m:t>𝒊</m:t>
                                  </m:r>
                                </m:sub>
                                <m:sup>
                                  <m:r>
                                    <a:rPr lang="en-US" sz="1800" i="1">
                                      <a:solidFill>
                                        <a:srgbClr val="7030A0"/>
                                      </a:solidFill>
                                      <a:latin typeface="Cambria Math" charset="0"/>
                                      <a:ea typeface="Cambria Math" charset="0"/>
                                      <a:cs typeface="Cambria Math" charset="0"/>
                                    </a:rPr>
                                    <m:t>𝝉</m:t>
                                  </m:r>
                                </m:sup>
                              </m:sSubSup>
                              <m:r>
                                <a:rPr lang="en-US" sz="1800" i="1">
                                  <a:solidFill>
                                    <a:srgbClr val="7030A0"/>
                                  </a:solidFill>
                                  <a:latin typeface="Cambria Math" charset="0"/>
                                  <a:ea typeface="Cambria Math" charset="0"/>
                                  <a:cs typeface="Cambria Math" charset="0"/>
                                </a:rPr>
                                <m:t> (</m:t>
                              </m:r>
                              <m:sSub>
                                <m:sSubPr>
                                  <m:ctrlPr>
                                    <a:rPr lang="en-US" sz="1800" i="1">
                                      <a:solidFill>
                                        <a:srgbClr val="7030A0"/>
                                      </a:solidFill>
                                      <a:latin typeface="Cambria Math" charset="0"/>
                                      <a:ea typeface="Cambria Math" charset="0"/>
                                      <a:cs typeface="Cambria Math" charset="0"/>
                                    </a:rPr>
                                  </m:ctrlPr>
                                </m:sSubPr>
                                <m:e>
                                  <m:r>
                                    <a:rPr lang="en-US" sz="1800" i="1">
                                      <a:solidFill>
                                        <a:srgbClr val="7030A0"/>
                                      </a:solidFill>
                                      <a:latin typeface="Cambria Math" charset="0"/>
                                      <a:ea typeface="Cambria Math" charset="0"/>
                                      <a:cs typeface="Cambria Math" charset="0"/>
                                    </a:rPr>
                                    <m:t>𝑬</m:t>
                                  </m:r>
                                </m:e>
                                <m:sub>
                                  <m:r>
                                    <a:rPr lang="en-US" sz="1800" b="1" i="1" smtClean="0">
                                      <a:solidFill>
                                        <a:srgbClr val="7030A0"/>
                                      </a:solidFill>
                                      <a:latin typeface="Cambria Math" charset="0"/>
                                      <a:ea typeface="Cambria Math" charset="0"/>
                                      <a:cs typeface="Cambria Math" charset="0"/>
                                    </a:rPr>
                                    <m:t>𝒊</m:t>
                                  </m:r>
                                </m:sub>
                              </m:sSub>
                              <m:r>
                                <a:rPr lang="en-US" sz="1800" i="1">
                                  <a:solidFill>
                                    <a:srgbClr val="7030A0"/>
                                  </a:solidFill>
                                  <a:latin typeface="Cambria Math" charset="0"/>
                                  <a:ea typeface="Cambria Math" charset="0"/>
                                  <a:cs typeface="Cambria Math" charset="0"/>
                                </a:rPr>
                                <m:t>)]</m:t>
                              </m:r>
                            </m:e>
                          </m:nary>
                          <m:r>
                            <a:rPr lang="en-US" sz="1800" b="1" i="1" smtClean="0">
                              <a:solidFill>
                                <a:srgbClr val="7030A0"/>
                              </a:solidFill>
                              <a:latin typeface="Cambria Math" charset="0"/>
                              <a:ea typeface="Cambria Math" charset="0"/>
                              <a:cs typeface="Cambria Math" charset="0"/>
                            </a:rPr>
                            <m:t>−</m:t>
                          </m:r>
                          <m:sSub>
                            <m:sSubPr>
                              <m:ctrlPr>
                                <a:rPr lang="en-US" sz="1800" b="1" i="1" smtClean="0">
                                  <a:solidFill>
                                    <a:srgbClr val="7030A0"/>
                                  </a:solidFill>
                                  <a:latin typeface="Cambria Math" charset="0"/>
                                  <a:ea typeface="Cambria Math" charset="0"/>
                                  <a:cs typeface="Cambria Math" charset="0"/>
                                </a:rPr>
                              </m:ctrlPr>
                            </m:sSubPr>
                            <m:e>
                              <m:r>
                                <a:rPr lang="en-US" sz="1800" i="1">
                                  <a:solidFill>
                                    <a:srgbClr val="7030A0"/>
                                  </a:solidFill>
                                  <a:latin typeface="Cambria Math" charset="0"/>
                                  <a:ea typeface="Cambria Math" charset="0"/>
                                  <a:cs typeface="Cambria Math" charset="0"/>
                                </a:rPr>
                                <m:t>𝝁</m:t>
                              </m:r>
                            </m:e>
                            <m:sub>
                              <m:r>
                                <a:rPr lang="en-US" sz="1800" b="1" i="1" smtClean="0">
                                  <a:solidFill>
                                    <a:srgbClr val="7030A0"/>
                                  </a:solidFill>
                                  <a:latin typeface="Cambria Math" charset="0"/>
                                  <a:ea typeface="Cambria Math" charset="0"/>
                                  <a:cs typeface="Cambria Math" charset="0"/>
                                </a:rPr>
                                <m:t>𝒔𝒊𝒈</m:t>
                              </m:r>
                            </m:sub>
                          </m:sSub>
                        </m:e>
                      </m:nary>
                    </m:oMath>
                  </m:oMathPara>
                </a14:m>
                <a:endParaRPr lang="en-GB" sz="1800">
                  <a:solidFill>
                    <a:srgbClr val="7030A0"/>
                  </a:solidFill>
                </a:endParaRPr>
              </a:p>
            </p:txBody>
          </p:sp>
        </mc:Choice>
        <mc:Fallback xmlns="">
          <p:sp>
            <p:nvSpPr>
              <p:cNvPr id="20" name="CasellaDiTesto 19"/>
              <p:cNvSpPr txBox="1">
                <a:spLocks noRot="1" noChangeAspect="1" noMove="1" noResize="1" noEditPoints="1" noAdjustHandles="1" noChangeArrowheads="1" noChangeShapeType="1" noTextEdit="1"/>
              </p:cNvSpPr>
              <p:nvPr/>
            </p:nvSpPr>
            <p:spPr>
              <a:xfrm>
                <a:off x="182542" y="1238703"/>
                <a:ext cx="8796718" cy="824456"/>
              </a:xfrm>
              <a:prstGeom prst="rect">
                <a:avLst/>
              </a:prstGeom>
              <a:blipFill rotWithShape="0">
                <a:blip r:embed="rId4"/>
                <a:stretch>
                  <a:fillRect/>
                </a:stretch>
              </a:blipFill>
            </p:spPr>
            <p:txBody>
              <a:bodyPr/>
              <a:lstStyle/>
              <a:p>
                <a:r>
                  <a:rPr lang="en-GB">
                    <a:noFill/>
                  </a:rPr>
                  <a:t> </a:t>
                </a:r>
              </a:p>
            </p:txBody>
          </p:sp>
        </mc:Fallback>
      </mc:AlternateContent>
      <p:sp>
        <p:nvSpPr>
          <p:cNvPr id="8" name="CasellaDiTesto 7"/>
          <p:cNvSpPr txBox="1"/>
          <p:nvPr/>
        </p:nvSpPr>
        <p:spPr>
          <a:xfrm>
            <a:off x="3114319" y="1934355"/>
            <a:ext cx="3893566" cy="307777"/>
          </a:xfrm>
          <a:prstGeom prst="rect">
            <a:avLst/>
          </a:prstGeom>
          <a:solidFill>
            <a:srgbClr val="FFFF00"/>
          </a:solidFill>
        </p:spPr>
        <p:txBody>
          <a:bodyPr wrap="none" rtlCol="0">
            <a:spAutoFit/>
          </a:bodyPr>
          <a:lstStyle/>
          <a:p>
            <a:r>
              <a:rPr lang="en-GB" sz="1400" smtClean="0">
                <a:solidFill>
                  <a:srgbClr val="FF0000"/>
                </a:solidFill>
              </a:rPr>
              <a:t>ANTARES </a:t>
            </a:r>
            <a:r>
              <a:rPr lang="nb-NO" sz="1400" smtClean="0">
                <a:solidFill>
                  <a:srgbClr val="FF0000"/>
                </a:solidFill>
              </a:rPr>
              <a:t>arXiv:1706.01857v1, 6 June 2017 </a:t>
            </a:r>
            <a:endParaRPr lang="nb-NO" sz="1400">
              <a:solidFill>
                <a:srgbClr val="FF0000"/>
              </a:solidFill>
            </a:endParaRPr>
          </a:p>
        </p:txBody>
      </p:sp>
      <p:sp>
        <p:nvSpPr>
          <p:cNvPr id="4" name="CasellaDiTesto 3"/>
          <p:cNvSpPr txBox="1"/>
          <p:nvPr/>
        </p:nvSpPr>
        <p:spPr>
          <a:xfrm>
            <a:off x="6230025" y="5653306"/>
            <a:ext cx="2151551" cy="307777"/>
          </a:xfrm>
          <a:prstGeom prst="rect">
            <a:avLst/>
          </a:prstGeom>
          <a:noFill/>
        </p:spPr>
        <p:txBody>
          <a:bodyPr wrap="none" rtlCol="0">
            <a:spAutoFit/>
          </a:bodyPr>
          <a:lstStyle/>
          <a:p>
            <a:r>
              <a:rPr lang="en-GB" sz="1400" dirty="0" smtClean="0">
                <a:solidFill>
                  <a:srgbClr val="A525FF"/>
                </a:solidFill>
              </a:rPr>
              <a:t>equatorial coordinates </a:t>
            </a:r>
            <a:endParaRPr lang="en-GB" sz="1400" dirty="0">
              <a:solidFill>
                <a:srgbClr val="A525FF"/>
              </a:solidFill>
            </a:endParaRPr>
          </a:p>
        </p:txBody>
      </p:sp>
    </p:spTree>
    <p:extLst>
      <p:ext uri="{BB962C8B-B14F-4D97-AF65-F5344CB8AC3E}">
        <p14:creationId xmlns:p14="http://schemas.microsoft.com/office/powerpoint/2010/main" val="1013649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0" y="1588"/>
            <a:ext cx="9134599" cy="468312"/>
          </a:xfrm>
        </p:spPr>
        <p:txBody>
          <a:bodyPr>
            <a:normAutofit fontScale="90000"/>
          </a:bodyPr>
          <a:lstStyle/>
          <a:p>
            <a:r>
              <a:rPr lang="en-GB" sz="3000" smtClean="0">
                <a:solidFill>
                  <a:srgbClr val="000066"/>
                </a:solidFill>
                <a:latin typeface="+mn-lt"/>
                <a:ea typeface="+mn-ea"/>
                <a:cs typeface="+mn-cs"/>
              </a:rPr>
              <a:t>ANTARES </a:t>
            </a:r>
            <a:r>
              <a:rPr lang="en-GB" sz="3200" smtClean="0">
                <a:solidFill>
                  <a:srgbClr val="7030A0"/>
                </a:solidFill>
              </a:rPr>
              <a:t>results: “full sky search” of </a:t>
            </a:r>
            <a:r>
              <a:rPr lang="en-GB" sz="3200" smtClean="0">
                <a:solidFill>
                  <a:srgbClr val="7030A0"/>
                </a:solidFill>
                <a:latin typeface="Symbol" charset="2"/>
                <a:ea typeface="Symbol" charset="2"/>
                <a:cs typeface="Symbol" charset="2"/>
              </a:rPr>
              <a:t>n</a:t>
            </a:r>
            <a:r>
              <a:rPr lang="en-GB" sz="3200" smtClean="0">
                <a:solidFill>
                  <a:srgbClr val="7030A0"/>
                </a:solidFill>
              </a:rPr>
              <a:t> sources</a:t>
            </a:r>
            <a:r>
              <a:rPr lang="en-GB" sz="3600" smtClean="0">
                <a:solidFill>
                  <a:srgbClr val="7030A0"/>
                </a:solidFill>
              </a:rPr>
              <a:t> </a:t>
            </a:r>
            <a:endParaRPr lang="it-IT" sz="3200">
              <a:solidFill>
                <a:srgbClr val="7030A0"/>
              </a:solidFill>
            </a:endParaRPr>
          </a:p>
        </p:txBody>
      </p:sp>
      <p:sp>
        <p:nvSpPr>
          <p:cNvPr id="2" name="Footer Placeholder 1"/>
          <p:cNvSpPr>
            <a:spLocks noGrp="1"/>
          </p:cNvSpPr>
          <p:nvPr>
            <p:ph type="ftr" sz="quarter" idx="3"/>
          </p:nvPr>
        </p:nvSpPr>
        <p:spPr/>
        <p:txBody>
          <a:bodyPr/>
          <a:lstStyle/>
          <a:p>
            <a:r>
              <a:rPr lang="en-US" smtClean="0"/>
              <a:t>Weak Interactions and Neutrinos (WIN2017)          -       University of California, Irvine, USA       -       Antonio Capone</a:t>
            </a:r>
            <a:endParaRPr lang="it-IT"/>
          </a:p>
        </p:txBody>
      </p:sp>
      <p:sp>
        <p:nvSpPr>
          <p:cNvPr id="6" name="Slide Number Placeholder 5"/>
          <p:cNvSpPr>
            <a:spLocks noGrp="1"/>
          </p:cNvSpPr>
          <p:nvPr>
            <p:ph type="sldNum" sz="quarter" idx="4"/>
          </p:nvPr>
        </p:nvSpPr>
        <p:spPr/>
        <p:txBody>
          <a:bodyPr/>
          <a:lstStyle/>
          <a:p>
            <a:pPr>
              <a:defRPr/>
            </a:pPr>
            <a:fld id="{140AD1DA-1AC5-CB4E-8E84-F5786F775874}" type="slidenum">
              <a:rPr lang="it-IT" smtClean="0"/>
              <a:pPr>
                <a:defRPr/>
              </a:pPr>
              <a:t>9</a:t>
            </a:fld>
            <a:endParaRPr lang="it-IT"/>
          </a:p>
        </p:txBody>
      </p:sp>
      <p:sp>
        <p:nvSpPr>
          <p:cNvPr id="3" name="Segnaposto data 2"/>
          <p:cNvSpPr>
            <a:spLocks noGrp="1"/>
          </p:cNvSpPr>
          <p:nvPr>
            <p:ph type="dt" sz="half" idx="2"/>
          </p:nvPr>
        </p:nvSpPr>
        <p:spPr/>
        <p:txBody>
          <a:bodyPr/>
          <a:lstStyle/>
          <a:p>
            <a:r>
              <a:rPr lang="it-IT" smtClean="0"/>
              <a:t>21/06/2017</a:t>
            </a:r>
            <a:endParaRPr lang="mr-IN"/>
          </a:p>
        </p:txBody>
      </p:sp>
      <p:grpSp>
        <p:nvGrpSpPr>
          <p:cNvPr id="12" name="Gruppo 11"/>
          <p:cNvGrpSpPr/>
          <p:nvPr/>
        </p:nvGrpSpPr>
        <p:grpSpPr>
          <a:xfrm>
            <a:off x="-13368" y="573126"/>
            <a:ext cx="9147966" cy="5977514"/>
            <a:chOff x="-13368" y="573126"/>
            <a:chExt cx="9147966" cy="5977514"/>
          </a:xfrm>
        </p:grpSpPr>
        <mc:AlternateContent xmlns:mc="http://schemas.openxmlformats.org/markup-compatibility/2006" xmlns:a14="http://schemas.microsoft.com/office/drawing/2010/main">
          <mc:Choice Requires="a14">
            <p:sp>
              <p:nvSpPr>
                <p:cNvPr id="37" name="Text Box 29"/>
                <p:cNvSpPr txBox="1">
                  <a:spLocks noChangeArrowheads="1"/>
                </p:cNvSpPr>
                <p:nvPr/>
              </p:nvSpPr>
              <p:spPr bwMode="auto">
                <a:xfrm>
                  <a:off x="71435" y="573126"/>
                  <a:ext cx="9063163" cy="70788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0" smtClean="0">
                      <a:solidFill>
                        <a:srgbClr val="74080A"/>
                      </a:solidFill>
                    </a:rPr>
                    <a:t>The visible sky of ANTARES divided on a </a:t>
                  </a:r>
                  <a14:m>
                    <m:oMath xmlns:m="http://schemas.openxmlformats.org/officeDocument/2006/math">
                      <m:sSup>
                        <m:sSupPr>
                          <m:ctrlPr>
                            <a:rPr lang="en-GB" sz="2000" b="0" i="1" smtClean="0">
                              <a:solidFill>
                                <a:srgbClr val="74080A"/>
                              </a:solidFill>
                              <a:latin typeface="Cambria Math" charset="0"/>
                            </a:rPr>
                          </m:ctrlPr>
                        </m:sSupPr>
                        <m:e>
                          <m:r>
                            <a:rPr lang="en-GB" sz="2000" b="0" i="1" smtClean="0">
                              <a:solidFill>
                                <a:srgbClr val="74080A"/>
                              </a:solidFill>
                              <a:latin typeface="Cambria Math" charset="0"/>
                            </a:rPr>
                            <m:t>1</m:t>
                          </m:r>
                        </m:e>
                        <m:sup>
                          <m:r>
                            <a:rPr lang="en-GB" sz="2000" b="0" i="1" smtClean="0">
                              <a:solidFill>
                                <a:srgbClr val="74080A"/>
                              </a:solidFill>
                              <a:latin typeface="Cambria Math" charset="0"/>
                            </a:rPr>
                            <m:t>0</m:t>
                          </m:r>
                        </m:sup>
                      </m:sSup>
                      <m:r>
                        <a:rPr lang="en-GB" sz="2000" b="0" i="1">
                          <a:solidFill>
                            <a:srgbClr val="74080A"/>
                          </a:solidFill>
                          <a:latin typeface="Cambria Math" charset="0"/>
                          <a:ea typeface="Cambria Math" charset="0"/>
                          <a:cs typeface="Cambria Math" charset="0"/>
                        </a:rPr>
                        <m:t>×</m:t>
                      </m:r>
                      <m:sSup>
                        <m:sSupPr>
                          <m:ctrlPr>
                            <a:rPr lang="en-GB" sz="2000" b="0" i="1">
                              <a:solidFill>
                                <a:srgbClr val="74080A"/>
                              </a:solidFill>
                              <a:latin typeface="Cambria Math" charset="0"/>
                            </a:rPr>
                          </m:ctrlPr>
                        </m:sSupPr>
                        <m:e>
                          <m:r>
                            <a:rPr lang="en-GB" sz="2000" b="0" i="1">
                              <a:solidFill>
                                <a:srgbClr val="74080A"/>
                              </a:solidFill>
                              <a:latin typeface="Cambria Math" charset="0"/>
                            </a:rPr>
                            <m:t>1</m:t>
                          </m:r>
                        </m:e>
                        <m:sup>
                          <m:r>
                            <a:rPr lang="en-GB" sz="2000" b="0" i="1">
                              <a:solidFill>
                                <a:srgbClr val="74080A"/>
                              </a:solidFill>
                              <a:latin typeface="Cambria Math" charset="0"/>
                            </a:rPr>
                            <m:t>0</m:t>
                          </m:r>
                        </m:sup>
                      </m:sSup>
                    </m:oMath>
                  </a14:m>
                  <a:r>
                    <a:rPr lang="en-GB" sz="2000" b="0" smtClean="0">
                      <a:solidFill>
                        <a:srgbClr val="74080A"/>
                      </a:solidFill>
                    </a:rPr>
                    <a:t> (</a:t>
                  </a:r>
                  <a:r>
                    <a:rPr lang="en-GB" sz="2000" b="0" err="1" smtClean="0">
                      <a:solidFill>
                        <a:srgbClr val="74080A"/>
                      </a:solidFill>
                    </a:rPr>
                    <a:t>r.a</a:t>
                  </a:r>
                  <a:r>
                    <a:rPr lang="en-GB" sz="2000" b="0">
                      <a:solidFill>
                        <a:srgbClr val="74080A"/>
                      </a:solidFill>
                    </a:rPr>
                    <a:t> </a:t>
                  </a:r>
                  <a:r>
                    <a:rPr lang="en-GB" sz="2000" b="0" smtClean="0">
                      <a:solidFill>
                        <a:srgbClr val="74080A"/>
                      </a:solidFill>
                    </a:rPr>
                    <a:t>x decl.) boxes.</a:t>
                  </a:r>
                  <a:endParaRPr lang="en-GB" sz="2000" b="0">
                    <a:solidFill>
                      <a:srgbClr val="74080A"/>
                    </a:solidFill>
                  </a:endParaRPr>
                </a:p>
                <a:p>
                  <a:pPr algn="ctr"/>
                  <a:r>
                    <a:rPr lang="en-GB" sz="2000" b="0" smtClean="0">
                      <a:solidFill>
                        <a:srgbClr val="74080A"/>
                      </a:solidFill>
                    </a:rPr>
                    <a:t>Maximum Likelihood analysis searching for clusters </a:t>
                  </a:r>
                </a:p>
              </p:txBody>
            </p:sp>
          </mc:Choice>
          <mc:Fallback xmlns="">
            <p:sp>
              <p:nvSpPr>
                <p:cNvPr id="37" name="Text Box 29"/>
                <p:cNvSpPr txBox="1">
                  <a:spLocks noRot="1" noChangeAspect="1" noMove="1" noResize="1" noEditPoints="1" noAdjustHandles="1" noChangeArrowheads="1" noChangeShapeType="1" noTextEdit="1"/>
                </p:cNvSpPr>
                <p:nvPr/>
              </p:nvSpPr>
              <p:spPr bwMode="auto">
                <a:xfrm>
                  <a:off x="71435" y="573126"/>
                  <a:ext cx="9063163" cy="707886"/>
                </a:xfrm>
                <a:prstGeom prst="rect">
                  <a:avLst/>
                </a:prstGeom>
                <a:blipFill rotWithShape="0">
                  <a:blip r:embed="rId3"/>
                  <a:stretch>
                    <a:fillRect t="-3448" b="-1551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 name="CasellaDiTesto 7"/>
            <p:cNvSpPr txBox="1"/>
            <p:nvPr/>
          </p:nvSpPr>
          <p:spPr>
            <a:xfrm>
              <a:off x="2684415" y="1402808"/>
              <a:ext cx="3893566" cy="307777"/>
            </a:xfrm>
            <a:prstGeom prst="rect">
              <a:avLst/>
            </a:prstGeom>
            <a:solidFill>
              <a:srgbClr val="FFFF00"/>
            </a:solidFill>
          </p:spPr>
          <p:txBody>
            <a:bodyPr wrap="none" rtlCol="0">
              <a:spAutoFit/>
            </a:bodyPr>
            <a:lstStyle/>
            <a:p>
              <a:r>
                <a:rPr lang="en-GB" sz="1400" smtClean="0">
                  <a:solidFill>
                    <a:srgbClr val="FF0000"/>
                  </a:solidFill>
                </a:rPr>
                <a:t>ANTARES </a:t>
              </a:r>
              <a:r>
                <a:rPr lang="nb-NO" sz="1400" smtClean="0">
                  <a:solidFill>
                    <a:srgbClr val="FF0000"/>
                  </a:solidFill>
                </a:rPr>
                <a:t>arXiv:1706.01857v1, 6 June 2017 </a:t>
              </a:r>
              <a:endParaRPr lang="nb-NO" sz="1400">
                <a:solidFill>
                  <a:srgbClr val="FF0000"/>
                </a:solidFill>
              </a:endParaRPr>
            </a:p>
          </p:txBody>
        </p:sp>
        <p:pic>
          <p:nvPicPr>
            <p:cNvPr id="4" name="Immagine 3"/>
            <p:cNvPicPr>
              <a:picLocks noChangeAspect="1"/>
            </p:cNvPicPr>
            <p:nvPr/>
          </p:nvPicPr>
          <p:blipFill>
            <a:blip r:embed="rId4"/>
            <a:stretch>
              <a:fillRect/>
            </a:stretch>
          </p:blipFill>
          <p:spPr>
            <a:xfrm>
              <a:off x="550744" y="1831287"/>
              <a:ext cx="8136062" cy="3228596"/>
            </a:xfrm>
            <a:prstGeom prst="rect">
              <a:avLst/>
            </a:prstGeom>
          </p:spPr>
        </p:pic>
        <mc:AlternateContent xmlns:mc="http://schemas.openxmlformats.org/markup-compatibility/2006" xmlns:a14="http://schemas.microsoft.com/office/drawing/2010/main">
          <mc:Choice Requires="a14">
            <p:sp>
              <p:nvSpPr>
                <p:cNvPr id="7" name="CasellaDiTesto 6"/>
                <p:cNvSpPr txBox="1"/>
                <p:nvPr/>
              </p:nvSpPr>
              <p:spPr>
                <a:xfrm>
                  <a:off x="-13368" y="5180585"/>
                  <a:ext cx="9147966" cy="1370055"/>
                </a:xfrm>
                <a:prstGeom prst="rect">
                  <a:avLst/>
                </a:prstGeom>
                <a:solidFill>
                  <a:srgbClr val="FFFF00"/>
                </a:solidFill>
                <a:ln>
                  <a:solidFill>
                    <a:srgbClr val="C00000"/>
                  </a:solidFill>
                </a:ln>
              </p:spPr>
              <p:txBody>
                <a:bodyPr wrap="square" rtlCol="0">
                  <a:spAutoFit/>
                </a:bodyPr>
                <a:lstStyle/>
                <a:p>
                  <a:r>
                    <a:rPr lang="en-GB" smtClean="0">
                      <a:solidFill>
                        <a:srgbClr val="C00000"/>
                      </a:solidFill>
                    </a:rPr>
                    <a:t>The most significant cluster: decl. </a:t>
                  </a:r>
                  <a:r>
                    <a:rPr lang="en-GB" err="1" smtClean="0">
                      <a:solidFill>
                        <a:srgbClr val="0000FF"/>
                      </a:solidFill>
                    </a:rPr>
                    <a:t>δ</a:t>
                  </a:r>
                  <a:r>
                    <a:rPr lang="en-GB" smtClean="0">
                      <a:solidFill>
                        <a:srgbClr val="0000FF"/>
                      </a:solidFill>
                    </a:rPr>
                    <a:t> = 23.5</a:t>
                  </a:r>
                  <a:r>
                    <a:rPr lang="en-GB" baseline="30000" smtClean="0">
                      <a:solidFill>
                        <a:srgbClr val="0000FF"/>
                      </a:solidFill>
                    </a:rPr>
                    <a:t>0</a:t>
                  </a:r>
                  <a:r>
                    <a:rPr lang="en-GB" smtClean="0">
                      <a:solidFill>
                        <a:srgbClr val="C00000"/>
                      </a:solidFill>
                    </a:rPr>
                    <a:t>, </a:t>
                  </a:r>
                  <a:r>
                    <a:rPr lang="en-GB" err="1" smtClean="0">
                      <a:solidFill>
                        <a:srgbClr val="C00000"/>
                      </a:solidFill>
                    </a:rPr>
                    <a:t>r.a.</a:t>
                  </a:r>
                  <a:r>
                    <a:rPr lang="en-GB" smtClean="0">
                      <a:solidFill>
                        <a:srgbClr val="C00000"/>
                      </a:solidFill>
                    </a:rPr>
                    <a:t> </a:t>
                  </a:r>
                  <a:r>
                    <a:rPr lang="en-GB" smtClean="0">
                      <a:solidFill>
                        <a:srgbClr val="0000FF"/>
                      </a:solidFill>
                    </a:rPr>
                    <a:t>α = 343.8</a:t>
                  </a:r>
                  <a:r>
                    <a:rPr lang="en-GB" baseline="30000" smtClean="0">
                      <a:solidFill>
                        <a:srgbClr val="0000FF"/>
                      </a:solidFill>
                    </a:rPr>
                    <a:t>0</a:t>
                  </a:r>
                  <a:r>
                    <a:rPr lang="en-GB" smtClean="0">
                      <a:solidFill>
                        <a:srgbClr val="C00000"/>
                      </a:solidFill>
                    </a:rPr>
                    <a:t> has a pre-trial p-value of 3.84×10</a:t>
                  </a:r>
                  <a:r>
                    <a:rPr lang="en-GB" baseline="30000" smtClean="0">
                      <a:solidFill>
                        <a:srgbClr val="C00000"/>
                      </a:solidFill>
                    </a:rPr>
                    <a:t>−6</a:t>
                  </a:r>
                  <a:r>
                    <a:rPr lang="en-GB" smtClean="0">
                      <a:solidFill>
                        <a:srgbClr val="C00000"/>
                      </a:solidFill>
                    </a:rPr>
                    <a:t> </a:t>
                  </a:r>
                </a:p>
                <a:p>
                  <a:r>
                    <a:rPr lang="en-GB" smtClean="0">
                      <a:solidFill>
                        <a:srgbClr val="C00000"/>
                      </a:solidFill>
                      <a:sym typeface="Wingdings"/>
                    </a:rPr>
                    <a:t> U. L.  from this sky location </a:t>
                  </a:r>
                  <a14:m>
                    <m:oMath xmlns:m="http://schemas.openxmlformats.org/officeDocument/2006/math">
                      <m:sSup>
                        <m:sSupPr>
                          <m:ctrlPr>
                            <a:rPr lang="en-GB" i="1" smtClean="0">
                              <a:solidFill>
                                <a:srgbClr val="C00000"/>
                              </a:solidFill>
                              <a:latin typeface="Cambria Math" charset="0"/>
                              <a:sym typeface="Wingdings"/>
                            </a:rPr>
                          </m:ctrlPr>
                        </m:sSupPr>
                        <m:e>
                          <m:r>
                            <a:rPr lang="en-US" b="1" i="1" smtClean="0">
                              <a:solidFill>
                                <a:srgbClr val="C00000"/>
                              </a:solidFill>
                              <a:latin typeface="Cambria Math" charset="0"/>
                              <a:sym typeface="Wingdings"/>
                            </a:rPr>
                            <m:t>𝑬</m:t>
                          </m:r>
                        </m:e>
                        <m:sup>
                          <m:r>
                            <a:rPr lang="en-US" b="1" i="1" smtClean="0">
                              <a:solidFill>
                                <a:srgbClr val="C00000"/>
                              </a:solidFill>
                              <a:latin typeface="Cambria Math" charset="0"/>
                              <a:sym typeface="Wingdings"/>
                            </a:rPr>
                            <m:t>𝟐</m:t>
                          </m:r>
                        </m:sup>
                      </m:sSup>
                      <m:f>
                        <m:fPr>
                          <m:ctrlPr>
                            <a:rPr lang="mr-IN" i="1" smtClean="0">
                              <a:solidFill>
                                <a:srgbClr val="C00000"/>
                              </a:solidFill>
                              <a:latin typeface="Cambria Math" charset="0"/>
                              <a:sym typeface="Wingdings"/>
                            </a:rPr>
                          </m:ctrlPr>
                        </m:fPr>
                        <m:num>
                          <m:r>
                            <a:rPr lang="en-US" b="1" i="1" smtClean="0">
                              <a:solidFill>
                                <a:srgbClr val="C00000"/>
                              </a:solidFill>
                              <a:latin typeface="Cambria Math" charset="0"/>
                              <a:sym typeface="Wingdings"/>
                            </a:rPr>
                            <m:t>𝒅</m:t>
                          </m:r>
                          <m:r>
                            <a:rPr lang="en-US" b="1" i="1" smtClean="0">
                              <a:solidFill>
                                <a:srgbClr val="C00000"/>
                              </a:solidFill>
                              <a:latin typeface="Cambria Math" charset="0"/>
                              <a:ea typeface="Cambria Math" charset="0"/>
                              <a:cs typeface="Cambria Math" charset="0"/>
                              <a:sym typeface="Wingdings"/>
                            </a:rPr>
                            <m:t>𝚽</m:t>
                          </m:r>
                        </m:num>
                        <m:den>
                          <m:r>
                            <a:rPr lang="en-US" b="1" i="1" smtClean="0">
                              <a:solidFill>
                                <a:srgbClr val="C00000"/>
                              </a:solidFill>
                              <a:latin typeface="Cambria Math" charset="0"/>
                              <a:sym typeface="Wingdings"/>
                            </a:rPr>
                            <m:t>𝒅𝑬</m:t>
                          </m:r>
                        </m:den>
                      </m:f>
                      <m:r>
                        <a:rPr lang="en-US" b="1" i="1" smtClean="0">
                          <a:solidFill>
                            <a:srgbClr val="C00000"/>
                          </a:solidFill>
                          <a:latin typeface="Cambria Math" charset="0"/>
                          <a:sym typeface="Wingdings"/>
                        </a:rPr>
                        <m:t>=</m:t>
                      </m:r>
                      <m:r>
                        <a:rPr lang="en-US" b="1" i="1" smtClean="0">
                          <a:solidFill>
                            <a:srgbClr val="C00000"/>
                          </a:solidFill>
                          <a:latin typeface="Cambria Math" charset="0"/>
                          <a:sym typeface="Wingdings"/>
                        </a:rPr>
                        <m:t>𝟑</m:t>
                      </m:r>
                      <m:r>
                        <a:rPr lang="en-US" b="1" i="1" smtClean="0">
                          <a:solidFill>
                            <a:srgbClr val="C00000"/>
                          </a:solidFill>
                          <a:latin typeface="Cambria Math" charset="0"/>
                          <a:sym typeface="Wingdings"/>
                        </a:rPr>
                        <m:t>.</m:t>
                      </m:r>
                      <m:r>
                        <a:rPr lang="en-US" b="1" i="1" smtClean="0">
                          <a:solidFill>
                            <a:srgbClr val="C00000"/>
                          </a:solidFill>
                          <a:latin typeface="Cambria Math" charset="0"/>
                          <a:sym typeface="Wingdings"/>
                        </a:rPr>
                        <m:t>𝟖</m:t>
                      </m:r>
                      <m:r>
                        <a:rPr lang="en-US" b="1" i="1" smtClean="0">
                          <a:solidFill>
                            <a:srgbClr val="C00000"/>
                          </a:solidFill>
                          <a:latin typeface="Cambria Math" charset="0"/>
                          <a:ea typeface="Cambria Math" charset="0"/>
                          <a:cs typeface="Cambria Math" charset="0"/>
                          <a:sym typeface="Wingdings"/>
                        </a:rPr>
                        <m:t>×</m:t>
                      </m:r>
                      <m:r>
                        <a:rPr lang="en-US" b="1" i="1" smtClean="0">
                          <a:solidFill>
                            <a:srgbClr val="C00000"/>
                          </a:solidFill>
                          <a:latin typeface="Cambria Math" charset="0"/>
                          <a:ea typeface="Cambria Math" charset="0"/>
                          <a:cs typeface="Cambria Math" charset="0"/>
                          <a:sym typeface="Wingdings"/>
                        </a:rPr>
                        <m:t>𝟏</m:t>
                      </m:r>
                      <m:sSup>
                        <m:sSupPr>
                          <m:ctrlPr>
                            <a:rPr lang="en-US" b="1" i="1" smtClean="0">
                              <a:solidFill>
                                <a:srgbClr val="C00000"/>
                              </a:solidFill>
                              <a:latin typeface="Cambria Math" charset="0"/>
                              <a:ea typeface="Cambria Math" charset="0"/>
                              <a:cs typeface="Cambria Math" charset="0"/>
                              <a:sym typeface="Wingdings"/>
                            </a:rPr>
                          </m:ctrlPr>
                        </m:sSupPr>
                        <m:e>
                          <m:r>
                            <a:rPr lang="en-US" b="1" i="1" smtClean="0">
                              <a:solidFill>
                                <a:srgbClr val="C00000"/>
                              </a:solidFill>
                              <a:latin typeface="Cambria Math" charset="0"/>
                              <a:ea typeface="Cambria Math" charset="0"/>
                              <a:cs typeface="Cambria Math" charset="0"/>
                              <a:sym typeface="Wingdings"/>
                            </a:rPr>
                            <m:t>𝟎</m:t>
                          </m:r>
                        </m:e>
                        <m:sup>
                          <m:r>
                            <a:rPr lang="en-US" b="1" i="1" smtClean="0">
                              <a:solidFill>
                                <a:srgbClr val="C00000"/>
                              </a:solidFill>
                              <a:latin typeface="Cambria Math" charset="0"/>
                              <a:ea typeface="Cambria Math" charset="0"/>
                              <a:cs typeface="Cambria Math" charset="0"/>
                              <a:sym typeface="Wingdings"/>
                            </a:rPr>
                            <m:t>−</m:t>
                          </m:r>
                          <m:r>
                            <a:rPr lang="en-US" b="1" i="1" smtClean="0">
                              <a:solidFill>
                                <a:srgbClr val="C00000"/>
                              </a:solidFill>
                              <a:latin typeface="Cambria Math" charset="0"/>
                              <a:ea typeface="Cambria Math" charset="0"/>
                              <a:cs typeface="Cambria Math" charset="0"/>
                              <a:sym typeface="Wingdings"/>
                            </a:rPr>
                            <m:t>𝟖</m:t>
                          </m:r>
                        </m:sup>
                      </m:sSup>
                    </m:oMath>
                  </a14:m>
                  <a:r>
                    <a:rPr lang="en-GB" smtClean="0">
                      <a:solidFill>
                        <a:srgbClr val="C00000"/>
                      </a:solidFill>
                    </a:rPr>
                    <a:t> GeV cm</a:t>
                  </a:r>
                  <a:r>
                    <a:rPr lang="en-GB" baseline="30000" smtClean="0">
                      <a:solidFill>
                        <a:srgbClr val="C00000"/>
                      </a:solidFill>
                    </a:rPr>
                    <a:t>-2</a:t>
                  </a:r>
                  <a:r>
                    <a:rPr lang="en-GB" smtClean="0">
                      <a:solidFill>
                        <a:srgbClr val="C00000"/>
                      </a:solidFill>
                    </a:rPr>
                    <a:t> s</a:t>
                  </a:r>
                  <a:r>
                    <a:rPr lang="en-GB" baseline="30000" smtClean="0">
                      <a:solidFill>
                        <a:srgbClr val="C00000"/>
                      </a:solidFill>
                    </a:rPr>
                    <a:t>-1</a:t>
                  </a:r>
                  <a:endParaRPr lang="en-GB" baseline="30000">
                    <a:solidFill>
                      <a:srgbClr val="C00000"/>
                    </a:solidFill>
                  </a:endParaRPr>
                </a:p>
              </p:txBody>
            </p:sp>
          </mc:Choice>
          <mc:Fallback xmlns="">
            <p:sp>
              <p:nvSpPr>
                <p:cNvPr id="7" name="CasellaDiTesto 6"/>
                <p:cNvSpPr txBox="1">
                  <a:spLocks noRot="1" noChangeAspect="1" noMove="1" noResize="1" noEditPoints="1" noAdjustHandles="1" noChangeArrowheads="1" noChangeShapeType="1" noTextEdit="1"/>
                </p:cNvSpPr>
                <p:nvPr/>
              </p:nvSpPr>
              <p:spPr>
                <a:xfrm>
                  <a:off x="-13368" y="5180585"/>
                  <a:ext cx="9147966" cy="1370055"/>
                </a:xfrm>
                <a:prstGeom prst="rect">
                  <a:avLst/>
                </a:prstGeom>
                <a:blipFill rotWithShape="0">
                  <a:blip r:embed="rId5"/>
                  <a:stretch>
                    <a:fillRect l="-999" t="-2643" r="-1798" b="-2643"/>
                  </a:stretch>
                </a:blipFill>
                <a:ln>
                  <a:solidFill>
                    <a:srgbClr val="C00000"/>
                  </a:solidFill>
                </a:ln>
              </p:spPr>
              <p:txBody>
                <a:bodyPr/>
                <a:lstStyle/>
                <a:p>
                  <a:r>
                    <a:rPr lang="en-GB">
                      <a:noFill/>
                    </a:rPr>
                    <a:t> </a:t>
                  </a:r>
                </a:p>
              </p:txBody>
            </p:sp>
          </mc:Fallback>
        </mc:AlternateContent>
        <p:cxnSp>
          <p:nvCxnSpPr>
            <p:cNvPr id="10" name="Connettore 2 9"/>
            <p:cNvCxnSpPr/>
            <p:nvPr/>
          </p:nvCxnSpPr>
          <p:spPr>
            <a:xfrm flipV="1">
              <a:off x="257175" y="2914650"/>
              <a:ext cx="1357313" cy="22659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asellaDiTesto 12"/>
          <p:cNvSpPr txBox="1"/>
          <p:nvPr/>
        </p:nvSpPr>
        <p:spPr>
          <a:xfrm>
            <a:off x="5356565" y="4725258"/>
            <a:ext cx="2151551" cy="307777"/>
          </a:xfrm>
          <a:prstGeom prst="rect">
            <a:avLst/>
          </a:prstGeom>
          <a:noFill/>
        </p:spPr>
        <p:txBody>
          <a:bodyPr wrap="none" rtlCol="0">
            <a:spAutoFit/>
          </a:bodyPr>
          <a:lstStyle/>
          <a:p>
            <a:r>
              <a:rPr lang="en-GB" sz="1400" dirty="0" smtClean="0">
                <a:solidFill>
                  <a:srgbClr val="A525FF"/>
                </a:solidFill>
              </a:rPr>
              <a:t>equatorial coordinates </a:t>
            </a:r>
            <a:endParaRPr lang="en-GB" sz="1400" dirty="0">
              <a:solidFill>
                <a:srgbClr val="A525FF"/>
              </a:solidFill>
            </a:endParaRPr>
          </a:p>
        </p:txBody>
      </p:sp>
    </p:spTree>
    <p:extLst>
      <p:ext uri="{BB962C8B-B14F-4D97-AF65-F5344CB8AC3E}">
        <p14:creationId xmlns:p14="http://schemas.microsoft.com/office/powerpoint/2010/main" val="6956396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Verv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14670</TotalTime>
  <Words>5148</Words>
  <Application>Microsoft Macintosh PowerPoint</Application>
  <PresentationFormat>Presentazione su schermo (4:3)</PresentationFormat>
  <Paragraphs>642</Paragraphs>
  <Slides>40</Slides>
  <Notes>15</Notes>
  <HiddenSlides>3</HiddenSlides>
  <MMClips>0</MMClips>
  <ScaleCrop>false</ScaleCrop>
  <HeadingPairs>
    <vt:vector size="8" baseType="variant">
      <vt:variant>
        <vt:lpstr>Caratteri utilizzati</vt:lpstr>
      </vt:variant>
      <vt:variant>
        <vt:i4>28</vt:i4>
      </vt:variant>
      <vt:variant>
        <vt:lpstr>Tema</vt:lpstr>
      </vt:variant>
      <vt:variant>
        <vt:i4>1</vt:i4>
      </vt:variant>
      <vt:variant>
        <vt:lpstr>Server OLE incorporati</vt:lpstr>
      </vt:variant>
      <vt:variant>
        <vt:i4>1</vt:i4>
      </vt:variant>
      <vt:variant>
        <vt:lpstr>Titoli diapositive</vt:lpstr>
      </vt:variant>
      <vt:variant>
        <vt:i4>40</vt:i4>
      </vt:variant>
    </vt:vector>
  </HeadingPairs>
  <TitlesOfParts>
    <vt:vector size="70" baseType="lpstr">
      <vt:lpstr>AdvOTb0c9bf5d</vt:lpstr>
      <vt:lpstr>AdvOTb4af3d5d.I</vt:lpstr>
      <vt:lpstr>AdvOTf9433e2d</vt:lpstr>
      <vt:lpstr>AdvOTf9433e2d+20</vt:lpstr>
      <vt:lpstr>AdvOTf9433e2d+fb</vt:lpstr>
      <vt:lpstr>AdvTTec1d2308.I+03</vt:lpstr>
      <vt:lpstr>Arial Rounded MT Bold</vt:lpstr>
      <vt:lpstr>Calibri</vt:lpstr>
      <vt:lpstr>Cambria Math</vt:lpstr>
      <vt:lpstr>Century Gothic</vt:lpstr>
      <vt:lpstr>Comic Sans MS</vt:lpstr>
      <vt:lpstr>Courier New</vt:lpstr>
      <vt:lpstr>Gulliver</vt:lpstr>
      <vt:lpstr>Lucida Grande</vt:lpstr>
      <vt:lpstr>Mangal</vt:lpstr>
      <vt:lpstr>ＭＳ Ｐゴシック</vt:lpstr>
      <vt:lpstr>NimbusRomNo9L</vt:lpstr>
      <vt:lpstr>NimbusSansL-Bold</vt:lpstr>
      <vt:lpstr>Symbol</vt:lpstr>
      <vt:lpstr>t1-gul-regular-italic</vt:lpstr>
      <vt:lpstr>Tahoma</vt:lpstr>
      <vt:lpstr>Times</vt:lpstr>
      <vt:lpstr>Times New Roman</vt:lpstr>
      <vt:lpstr>Verdana</vt:lpstr>
      <vt:lpstr>Wingdings</vt:lpstr>
      <vt:lpstr>Wingdings 2</vt:lpstr>
      <vt:lpstr>YouTube Noto</vt:lpstr>
      <vt:lpstr>Arial</vt:lpstr>
      <vt:lpstr>3_Verve</vt:lpstr>
      <vt:lpstr>Equation</vt:lpstr>
      <vt:lpstr> Recent results from the ANTARES High Energy Neutrino Telescope. KM3NeT-ARCA status report.</vt:lpstr>
      <vt:lpstr>Talk outline</vt:lpstr>
      <vt:lpstr>The evolution of astronomy</vt:lpstr>
      <vt:lpstr>Cherenkov n Telescope: Detection principle</vt:lpstr>
      <vt:lpstr>ANTARES: Astronomy with Neutrino Telescope and Abyss environm. RESearch</vt:lpstr>
      <vt:lpstr>The ANTARES search for point-like n sources based on two kind of events</vt:lpstr>
      <vt:lpstr>ANTARES physic’s goals</vt:lpstr>
      <vt:lpstr>ANTARES Search for point-like cosmic n Sources </vt:lpstr>
      <vt:lpstr>ANTARES results: “full sky search” of n sources </vt:lpstr>
      <vt:lpstr>ANTARES results: “full sky search” of n sources </vt:lpstr>
      <vt:lpstr>Joint IceCube + ANTARES search for n sources</vt:lpstr>
      <vt:lpstr>ANTARES Search for Diffuse flux of Cosmic Neutrinos </vt:lpstr>
      <vt:lpstr>Latest ANTARES results on the search for diffuse n flux</vt:lpstr>
      <vt:lpstr>Search for neutrinos from the Galactic ridge - 1 </vt:lpstr>
      <vt:lpstr>Search for neutrinos from the Galactic plane - 2 </vt:lpstr>
      <vt:lpstr>… not only neutrino astrophysics… </vt:lpstr>
      <vt:lpstr>Indirect search for Dark Matter in the Sun </vt:lpstr>
      <vt:lpstr>The analysis strategy </vt:lpstr>
      <vt:lpstr>Indirect search for Dark Matter in the Sun </vt:lpstr>
      <vt:lpstr>Indirect search for Dark Matter in the Galactic Centre</vt:lpstr>
      <vt:lpstr>Indirect search for Dark Matter in the Galactic Centre</vt:lpstr>
      <vt:lpstr>Indirect search for Dark Matter in the Galactic Centre</vt:lpstr>
      <vt:lpstr>Indirect search for Dark Matter in the Earth </vt:lpstr>
      <vt:lpstr>Indirect search for Dark Matter in the Earth </vt:lpstr>
      <vt:lpstr>Indirect search for Dark Matter in the Earth </vt:lpstr>
      <vt:lpstr>ANTARES Multi-messenger program </vt:lpstr>
      <vt:lpstr>ANTARES Multi-Messenger program: search for n from GRB </vt:lpstr>
      <vt:lpstr>ANTARES Multi-messenger program: some example search for n from GRB sources </vt:lpstr>
      <vt:lpstr>ANTARES Multi-messenger program: search for nm from  very bright GRB sources </vt:lpstr>
      <vt:lpstr>ANTARES Multi-messenger program n follow-up of GW sources - 1 </vt:lpstr>
      <vt:lpstr>A joint  ANTARES/IceCube/LigoSC/Virgo analysis  </vt:lpstr>
      <vt:lpstr>ANTARES Multi-messenger program n associated with GeV and TeV g-ray flaring blazars and X-ray binaries </vt:lpstr>
      <vt:lpstr>The future of Neutrino Astronomy in the Mediterranean Sea</vt:lpstr>
      <vt:lpstr>KM3NeT - Collaboration</vt:lpstr>
      <vt:lpstr>KM3NeT Neutrino Telescope science scopes</vt:lpstr>
      <vt:lpstr>KM3NeT Building Blocks</vt:lpstr>
      <vt:lpstr>KM3NeT phased implementation</vt:lpstr>
      <vt:lpstr>The future of Neutrino Astronomy in the Mediterranean Sea</vt:lpstr>
      <vt:lpstr>KM3NeT-ARCA</vt:lpstr>
      <vt:lpstr>Summary</vt:lpstr>
    </vt:vector>
  </TitlesOfParts>
  <Manager/>
  <Company>Physics Department, University "La Sapienza" &amp; INFN</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Antonio Capone</dc:creator>
  <cp:keywords/>
  <dc:description/>
  <cp:lastModifiedBy>Utente di Microsoft Office</cp:lastModifiedBy>
  <cp:revision>293</cp:revision>
  <cp:lastPrinted>2017-06-21T00:28:06Z</cp:lastPrinted>
  <dcterms:created xsi:type="dcterms:W3CDTF">2007-02-24T08:17:21Z</dcterms:created>
  <dcterms:modified xsi:type="dcterms:W3CDTF">2017-06-21T17:24:11Z</dcterms:modified>
  <cp:category/>
</cp:coreProperties>
</file>