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0.xml" ContentType="application/vnd.openxmlformats-officedocument.presentationml.notesSlide+xml"/>
  <Override PartName="/ppt/tags/tag32.xml" ContentType="application/vnd.openxmlformats-officedocument.presentationml.tags+xml"/>
  <Override PartName="/ppt/notesSlides/notesSlide2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63" r:id="rId2"/>
    <p:sldId id="283" r:id="rId3"/>
    <p:sldId id="563" r:id="rId4"/>
    <p:sldId id="441" r:id="rId5"/>
    <p:sldId id="443" r:id="rId6"/>
    <p:sldId id="444" r:id="rId7"/>
    <p:sldId id="680" r:id="rId8"/>
    <p:sldId id="456" r:id="rId9"/>
    <p:sldId id="684" r:id="rId10"/>
    <p:sldId id="457" r:id="rId11"/>
    <p:sldId id="671" r:id="rId12"/>
    <p:sldId id="644" r:id="rId13"/>
    <p:sldId id="645" r:id="rId14"/>
    <p:sldId id="646" r:id="rId15"/>
    <p:sldId id="647" r:id="rId16"/>
    <p:sldId id="648" r:id="rId17"/>
    <p:sldId id="650" r:id="rId18"/>
    <p:sldId id="652" r:id="rId19"/>
    <p:sldId id="653" r:id="rId20"/>
    <p:sldId id="654" r:id="rId21"/>
    <p:sldId id="655" r:id="rId22"/>
    <p:sldId id="656" r:id="rId23"/>
    <p:sldId id="657" r:id="rId24"/>
    <p:sldId id="658" r:id="rId25"/>
    <p:sldId id="659" r:id="rId26"/>
    <p:sldId id="660" r:id="rId27"/>
    <p:sldId id="661" r:id="rId28"/>
    <p:sldId id="662" r:id="rId29"/>
    <p:sldId id="663" r:id="rId30"/>
    <p:sldId id="664" r:id="rId31"/>
    <p:sldId id="665" r:id="rId32"/>
    <p:sldId id="666" r:id="rId33"/>
    <p:sldId id="667" r:id="rId34"/>
    <p:sldId id="686" r:id="rId35"/>
    <p:sldId id="687" r:id="rId36"/>
    <p:sldId id="688" r:id="rId37"/>
    <p:sldId id="672" r:id="rId38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9E9F"/>
    <a:srgbClr val="FFFFFF"/>
    <a:srgbClr val="DDDDDD"/>
    <a:srgbClr val="00A5EB"/>
    <a:srgbClr val="FFCC00"/>
    <a:srgbClr val="FF00FF"/>
    <a:srgbClr val="4219D9"/>
    <a:srgbClr val="EF1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3" autoAdjust="0"/>
    <p:restoredTop sz="94822" autoAdjust="0"/>
  </p:normalViewPr>
  <p:slideViewPr>
    <p:cSldViewPr>
      <p:cViewPr varScale="1">
        <p:scale>
          <a:sx n="115" d="100"/>
          <a:sy n="115" d="100"/>
        </p:scale>
        <p:origin x="-1384" y="-120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4016"/>
    </p:cViewPr>
  </p:sorterViewPr>
  <p:notesViewPr>
    <p:cSldViewPr>
      <p:cViewPr varScale="1">
        <p:scale>
          <a:sx n="92" d="100"/>
          <a:sy n="92" d="100"/>
        </p:scale>
        <p:origin x="-3728" y="-96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C8EACE-CAD3-49BB-8443-AD929696AD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873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6B0BA-99EC-174D-83C4-1496F197707D}" type="slidenum">
              <a:rPr lang="en-US"/>
              <a:pPr/>
              <a:t>15</a:t>
            </a:fld>
            <a:endParaRPr lang="en-US"/>
          </a:p>
        </p:txBody>
      </p:sp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5350"/>
            <a:ext cx="4984750" cy="4457700"/>
          </a:xfrm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5350"/>
            <a:ext cx="4984750" cy="4457700"/>
          </a:xfrm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5350"/>
            <a:ext cx="4984750" cy="4457700"/>
          </a:xfrm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5350"/>
            <a:ext cx="4984750" cy="4457700"/>
          </a:xfrm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5350"/>
            <a:ext cx="4984750" cy="4457700"/>
          </a:xfrm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5350"/>
            <a:ext cx="4984750" cy="4457700"/>
          </a:xfrm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5350"/>
            <a:ext cx="4984750" cy="4457700"/>
          </a:xfrm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5350"/>
            <a:ext cx="4984750" cy="4457700"/>
          </a:xfrm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5350"/>
            <a:ext cx="4984750" cy="4457700"/>
          </a:xfrm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5350"/>
            <a:ext cx="4984750" cy="4457700"/>
          </a:xfrm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5350"/>
            <a:ext cx="4984750" cy="4457700"/>
          </a:xfrm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5350"/>
            <a:ext cx="4984750" cy="4457700"/>
          </a:xfrm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5350"/>
            <a:ext cx="4984750" cy="4457700"/>
          </a:xfrm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5350"/>
            <a:ext cx="4984750" cy="4457700"/>
          </a:xfrm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5350"/>
            <a:ext cx="4984750" cy="4457700"/>
          </a:xfrm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5350"/>
            <a:ext cx="4984750" cy="4457700"/>
          </a:xfrm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5350"/>
            <a:ext cx="4984750" cy="4457700"/>
          </a:xfrm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5350"/>
            <a:ext cx="4984750" cy="4457700"/>
          </a:xfrm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5350"/>
            <a:ext cx="4984750" cy="4457700"/>
          </a:xfrm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/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DE"/>
          </a:p>
        </p:txBody>
      </p:sp>
      <p:pic>
        <p:nvPicPr>
          <p:cNvPr id="7" name="Picture 21" descr="HG_LOGO_70_ENG_K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8038" y="977900"/>
            <a:ext cx="4184650" cy="2319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8038" y="3449638"/>
            <a:ext cx="4184650" cy="232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82575" y="977900"/>
            <a:ext cx="8520113" cy="4792663"/>
          </a:xfrm>
        </p:spPr>
        <p:txBody>
          <a:bodyPr/>
          <a:lstStyle/>
          <a:p>
            <a:pPr lvl="0"/>
            <a:endParaRPr lang="de-DE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4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rIns="0" anchor="ctr"/>
          <a:lstStyle/>
          <a:p>
            <a:pPr algn="r">
              <a:defRPr/>
            </a:pPr>
            <a:r>
              <a:rPr lang="en-GB" sz="900" b="1">
                <a:solidFill>
                  <a:schemeClr val="bg2"/>
                </a:solidFill>
              </a:rPr>
              <a:t>Walter Winter </a:t>
            </a:r>
            <a:r>
              <a:rPr lang="en-GB" sz="900">
                <a:solidFill>
                  <a:schemeClr val="bg2"/>
                </a:solidFill>
              </a:rPr>
              <a:t> |  WIN</a:t>
            </a:r>
            <a:r>
              <a:rPr lang="en-GB" sz="900" baseline="0">
                <a:solidFill>
                  <a:schemeClr val="bg2"/>
                </a:solidFill>
              </a:rPr>
              <a:t> 2017</a:t>
            </a:r>
            <a:r>
              <a:rPr lang="en-GB" sz="900">
                <a:solidFill>
                  <a:schemeClr val="bg2"/>
                </a:solidFill>
              </a:rPr>
              <a:t>  |  18-24 June 2017  |  </a:t>
            </a:r>
            <a:r>
              <a:rPr lang="en-GB" sz="900" b="1">
                <a:solidFill>
                  <a:schemeClr val="bg2"/>
                </a:solidFill>
              </a:rPr>
              <a:t>Page </a:t>
            </a:r>
            <a:fld id="{CDAC25F2-F591-4B05-98E0-CBCE5FE2B747}" type="slidenum">
              <a:rPr lang="en-GB" sz="900" b="1">
                <a:solidFill>
                  <a:schemeClr val="bg2"/>
                </a:solidFill>
              </a:rPr>
              <a:pPr algn="r">
                <a:defRPr/>
              </a:pPr>
              <a:t>‹#›</a:t>
            </a:fld>
            <a:endParaRPr lang="en-GB" sz="900" b="1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 userDrawn="1"/>
        </p:nvPicPr>
        <p:blipFill>
          <a:blip r:embed="rId17"/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hyperlink" Target="http://nu-fit.org" TargetMode="External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jpeg"/><Relationship Id="rId10" Type="http://schemas.openxmlformats.org/officeDocument/2006/relationships/image" Target="../media/image33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tags" Target="../tags/tag13.xml"/><Relationship Id="rId7" Type="http://schemas.openxmlformats.org/officeDocument/2006/relationships/tags" Target="../tags/tag14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0.xml"/><Relationship Id="rId10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1.xml"/><Relationship Id="rId7" Type="http://schemas.openxmlformats.org/officeDocument/2006/relationships/image" Target="../media/image38.png"/><Relationship Id="rId8" Type="http://schemas.openxmlformats.org/officeDocument/2006/relationships/image" Target="../media/image29.png"/><Relationship Id="rId9" Type="http://schemas.openxmlformats.org/officeDocument/2006/relationships/image" Target="../media/image36.png"/><Relationship Id="rId10" Type="http://schemas.openxmlformats.org/officeDocument/2006/relationships/image" Target="../media/image34.png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7.jpeg"/><Relationship Id="rId5" Type="http://schemas.openxmlformats.org/officeDocument/2006/relationships/image" Target="../media/image32.jpeg"/><Relationship Id="rId6" Type="http://schemas.openxmlformats.org/officeDocument/2006/relationships/image" Target="../media/image33.png"/><Relationship Id="rId7" Type="http://schemas.openxmlformats.org/officeDocument/2006/relationships/image" Target="../media/image48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4.xml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59.wmf"/><Relationship Id="rId5" Type="http://schemas.openxmlformats.org/officeDocument/2006/relationships/image" Target="../media/image60.pn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8.xml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Relationship Id="rId11" Type="http://schemas.openxmlformats.org/officeDocument/2006/relationships/image" Target="../media/image20.jpeg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0.xml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61.wmf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://www.nobelprize.or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72.png"/><Relationship Id="rId5" Type="http://schemas.openxmlformats.org/officeDocument/2006/relationships/image" Target="../media/image69.png"/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1" Type="http://schemas.openxmlformats.org/officeDocument/2006/relationships/tags" Target="../tags/tag33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9.png"/><Relationship Id="rId12" Type="http://schemas.openxmlformats.org/officeDocument/2006/relationships/image" Target="../media/image80.png"/><Relationship Id="rId13" Type="http://schemas.openxmlformats.org/officeDocument/2006/relationships/image" Target="../media/image81.png"/><Relationship Id="rId14" Type="http://schemas.openxmlformats.org/officeDocument/2006/relationships/image" Target="../media/image82.png"/><Relationship Id="rId15" Type="http://schemas.openxmlformats.org/officeDocument/2006/relationships/image" Target="../media/image83.png"/><Relationship Id="rId16" Type="http://schemas.openxmlformats.org/officeDocument/2006/relationships/image" Target="../media/image84.png"/><Relationship Id="rId17" Type="http://schemas.openxmlformats.org/officeDocument/2006/relationships/image" Target="../media/image62.png"/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tags" Target="../tags/tag36.xml"/><Relationship Id="rId4" Type="http://schemas.openxmlformats.org/officeDocument/2006/relationships/tags" Target="../tags/tag37.xml"/><Relationship Id="rId5" Type="http://schemas.openxmlformats.org/officeDocument/2006/relationships/tags" Target="../tags/tag38.xml"/><Relationship Id="rId6" Type="http://schemas.openxmlformats.org/officeDocument/2006/relationships/tags" Target="../tags/tag39.xml"/><Relationship Id="rId7" Type="http://schemas.openxmlformats.org/officeDocument/2006/relationships/tags" Target="../tags/tag40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22.xml"/><Relationship Id="rId10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282575" y="0"/>
            <a:ext cx="8520113" cy="1232755"/>
          </a:xfrm>
          <a:ln>
            <a:solidFill>
              <a:srgbClr val="00A5EB"/>
            </a:solidFill>
          </a:ln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de-DE" sz="3200" smtClean="0">
                <a:latin typeface="Helvetica"/>
                <a:cs typeface="Helvetica"/>
              </a:rPr>
              <a:t>Neutrino physics (Theory)</a:t>
            </a:r>
            <a:r>
              <a:rPr lang="de-DE" sz="3200" smtClean="0">
                <a:solidFill>
                  <a:schemeClr val="accent2"/>
                </a:solidFill>
                <a:latin typeface="Times"/>
                <a:cs typeface="Times"/>
              </a:rPr>
              <a:t>.</a:t>
            </a:r>
          </a:p>
        </p:txBody>
      </p:sp>
      <p:sp>
        <p:nvSpPr>
          <p:cNvPr id="17411" name="Text Box 35"/>
          <p:cNvSpPr txBox="1">
            <a:spLocks noChangeArrowheads="1"/>
          </p:cNvSpPr>
          <p:nvPr/>
        </p:nvSpPr>
        <p:spPr bwMode="auto">
          <a:xfrm>
            <a:off x="4499992" y="3176972"/>
            <a:ext cx="4165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>
                <a:solidFill>
                  <a:srgbClr val="00A5EB"/>
                </a:solidFill>
              </a:rPr>
              <a:t>Walter Winter</a:t>
            </a:r>
            <a:br>
              <a:rPr lang="de-DE">
                <a:solidFill>
                  <a:srgbClr val="00A5EB"/>
                </a:solidFill>
              </a:rPr>
            </a:br>
            <a:r>
              <a:rPr lang="de-DE">
                <a:solidFill>
                  <a:srgbClr val="00A5EB"/>
                </a:solidFill>
              </a:rPr>
              <a:t>DESY</a:t>
            </a:r>
          </a:p>
          <a:p>
            <a:pPr eaLnBrk="0" hangingPunct="0"/>
            <a:r>
              <a:rPr lang="de-DE"/>
              <a:t/>
            </a:r>
            <a:br>
              <a:rPr lang="de-DE"/>
            </a:br>
            <a:r>
              <a:rPr lang="de-DE"/>
              <a:t>WIN 2017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>18-24 June 2017</a:t>
            </a:r>
            <a:br>
              <a:rPr lang="de-DE"/>
            </a:br>
            <a:r>
              <a:rPr lang="de-DE"/>
              <a:t>UC Irvine, CA, USA</a:t>
            </a:r>
            <a:endParaRPr lang="en-GB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/>
              <a:t>Working Group Overview</a:t>
            </a:r>
          </a:p>
        </p:txBody>
      </p:sp>
      <p:pic>
        <p:nvPicPr>
          <p:cNvPr id="5" name="Picture 4" descr="Bildschirmfoto 2014-09-15 um 15.47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697252"/>
            <a:ext cx="1395929" cy="1015220"/>
          </a:xfrm>
          <a:prstGeom prst="rect">
            <a:avLst/>
          </a:prstGeom>
        </p:spPr>
      </p:pic>
      <p:pic>
        <p:nvPicPr>
          <p:cNvPr id="6" name="Picture 5" descr="Bildschirmfoto 2015-02-26 um 16.26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0" y="5841268"/>
            <a:ext cx="1113193" cy="759904"/>
          </a:xfrm>
          <a:prstGeom prst="rect">
            <a:avLst/>
          </a:prstGeom>
        </p:spPr>
      </p:pic>
      <p:pic>
        <p:nvPicPr>
          <p:cNvPr id="7" name="Picture 6" descr="Bildschirmfoto 2015-02-26 um 16.26.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697252"/>
            <a:ext cx="967345" cy="975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ldschirmfoto 2017-01-19 um 11.47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088740"/>
            <a:ext cx="7056784" cy="4008783"/>
          </a:xfrm>
          <a:prstGeom prst="rect">
            <a:avLst/>
          </a:prstGeom>
        </p:spPr>
      </p:pic>
      <p:sp>
        <p:nvSpPr>
          <p:cNvPr id="1116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Precision of parameters? Combined fit.</a:t>
            </a:r>
          </a:p>
        </p:txBody>
      </p:sp>
      <p:sp>
        <p:nvSpPr>
          <p:cNvPr id="111619" name="Text Box 4"/>
          <p:cNvSpPr txBox="1">
            <a:spLocks noChangeArrowheads="1"/>
          </p:cNvSpPr>
          <p:nvPr/>
        </p:nvSpPr>
        <p:spPr bwMode="auto">
          <a:xfrm>
            <a:off x="736" y="6093296"/>
            <a:ext cx="54864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accent1"/>
                </a:solidFill>
                <a:latin typeface="Times New Roman" pitchFamily="18" charset="0"/>
              </a:rPr>
              <a:t>From: Gonzalez-Garcia, Maltoni, Salvado, Schwetz, JHEP 1212 (2012) 123. </a:t>
            </a:r>
            <a:r>
              <a:rPr lang="en-US" sz="1400" b="1">
                <a:solidFill>
                  <a:schemeClr val="accent1"/>
                </a:solidFill>
                <a:latin typeface="Courier"/>
                <a:cs typeface="Courier"/>
                <a:hlinkClick r:id="rId4"/>
              </a:rPr>
              <a:t>http://nu-fit.org</a:t>
            </a:r>
            <a:r>
              <a:rPr lang="en-US" sz="1400" b="1">
                <a:solidFill>
                  <a:schemeClr val="accent1"/>
                </a:solidFill>
                <a:latin typeface="Courier"/>
                <a:cs typeface="Courier"/>
              </a:rPr>
              <a:t>;</a:t>
            </a:r>
            <a:r>
              <a:rPr lang="en-US" sz="1400" b="1">
                <a:solidFill>
                  <a:schemeClr val="accent1"/>
                </a:solidFill>
                <a:latin typeface="Times"/>
                <a:cs typeface="Times"/>
              </a:rPr>
              <a:t> see also talk Marrone</a:t>
            </a:r>
          </a:p>
        </p:txBody>
      </p:sp>
      <p:sp>
        <p:nvSpPr>
          <p:cNvPr id="139269" name="AutoShape 5"/>
          <p:cNvSpPr>
            <a:spLocks noChangeArrowheads="1"/>
          </p:cNvSpPr>
          <p:nvPr/>
        </p:nvSpPr>
        <p:spPr bwMode="auto">
          <a:xfrm>
            <a:off x="7022740" y="188502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7632340" y="1808820"/>
            <a:ext cx="1371600" cy="5334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de-DE" sz="3200">
                <a:cs typeface="Arial" charset="0"/>
              </a:rPr>
              <a:t>± 2%</a:t>
            </a:r>
          </a:p>
        </p:txBody>
      </p:sp>
      <p:sp>
        <p:nvSpPr>
          <p:cNvPr id="139271" name="AutoShape 7"/>
          <p:cNvSpPr>
            <a:spLocks noChangeArrowheads="1"/>
          </p:cNvSpPr>
          <p:nvPr/>
        </p:nvSpPr>
        <p:spPr bwMode="auto">
          <a:xfrm>
            <a:off x="7022740" y="2533092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7632340" y="2456892"/>
            <a:ext cx="1371600" cy="5334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de-DE" sz="3200">
                <a:cs typeface="Arial" charset="0"/>
              </a:rPr>
              <a:t>± 4%</a:t>
            </a:r>
          </a:p>
        </p:txBody>
      </p:sp>
      <p:sp>
        <p:nvSpPr>
          <p:cNvPr id="139273" name="AutoShape 9"/>
          <p:cNvSpPr>
            <a:spLocks noChangeArrowheads="1"/>
          </p:cNvSpPr>
          <p:nvPr/>
        </p:nvSpPr>
        <p:spPr bwMode="auto">
          <a:xfrm>
            <a:off x="7022740" y="3217168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7632340" y="3140968"/>
            <a:ext cx="1371600" cy="533400"/>
          </a:xfrm>
          <a:prstGeom prst="rect">
            <a:avLst/>
          </a:prstGeom>
          <a:solidFill>
            <a:srgbClr val="FF66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de-DE" sz="3200">
                <a:cs typeface="Arial" charset="0"/>
              </a:rPr>
              <a:t>± 2%</a:t>
            </a:r>
          </a:p>
        </p:txBody>
      </p:sp>
      <p:sp>
        <p:nvSpPr>
          <p:cNvPr id="139275" name="AutoShape 11"/>
          <p:cNvSpPr>
            <a:spLocks noChangeArrowheads="1"/>
          </p:cNvSpPr>
          <p:nvPr/>
        </p:nvSpPr>
        <p:spPr bwMode="auto">
          <a:xfrm>
            <a:off x="7022740" y="458532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7632340" y="4509120"/>
            <a:ext cx="1371600" cy="5334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de-DE" sz="3200">
                <a:cs typeface="Arial" charset="0"/>
              </a:rPr>
              <a:t>± 2%</a:t>
            </a:r>
          </a:p>
        </p:txBody>
      </p:sp>
      <p:sp>
        <p:nvSpPr>
          <p:cNvPr id="139277" name="AutoShape 13"/>
          <p:cNvSpPr>
            <a:spLocks noChangeArrowheads="1"/>
          </p:cNvSpPr>
          <p:nvPr/>
        </p:nvSpPr>
        <p:spPr bwMode="auto">
          <a:xfrm>
            <a:off x="7022740" y="3973252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9278" name="Rectangle 14"/>
          <p:cNvSpPr>
            <a:spLocks noChangeArrowheads="1"/>
          </p:cNvSpPr>
          <p:nvPr/>
        </p:nvSpPr>
        <p:spPr bwMode="auto">
          <a:xfrm>
            <a:off x="7632340" y="3861048"/>
            <a:ext cx="1371600" cy="5334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de-DE" sz="3200">
                <a:cs typeface="Arial" charset="0"/>
              </a:rPr>
              <a:t>± 3%</a:t>
            </a:r>
          </a:p>
        </p:txBody>
      </p:sp>
      <p:sp>
        <p:nvSpPr>
          <p:cNvPr id="139281" name="Rectangle 17"/>
          <p:cNvSpPr>
            <a:spLocks noChangeArrowheads="1"/>
          </p:cNvSpPr>
          <p:nvPr/>
        </p:nvSpPr>
        <p:spPr bwMode="auto">
          <a:xfrm>
            <a:off x="6118448" y="5118956"/>
            <a:ext cx="2895600" cy="9906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de-DE" sz="1800"/>
              <a:t>Age of the</a:t>
            </a:r>
            <a:br>
              <a:rPr lang="de-DE" sz="1800"/>
            </a:br>
            <a:r>
              <a:rPr lang="de-DE" sz="1800" b="1"/>
              <a:t>precision flavor physics</a:t>
            </a:r>
            <a:br>
              <a:rPr lang="de-DE" sz="1800" b="1"/>
            </a:br>
            <a:r>
              <a:rPr lang="de-DE" sz="1800" b="1"/>
              <a:t>of the lepton sector</a:t>
            </a:r>
          </a:p>
        </p:txBody>
      </p:sp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1403648" y="1124744"/>
            <a:ext cx="5472608" cy="283579"/>
          </a:xfrm>
          <a:prstGeom prst="rect">
            <a:avLst/>
          </a:prstGeom>
          <a:solidFill>
            <a:schemeClr val="accent2">
              <a:alpha val="14117"/>
            </a:schemeClr>
          </a:solidFill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9283" name="Rectangle 19"/>
          <p:cNvSpPr>
            <a:spLocks noChangeArrowheads="1"/>
          </p:cNvSpPr>
          <p:nvPr/>
        </p:nvSpPr>
        <p:spPr bwMode="auto">
          <a:xfrm>
            <a:off x="1367644" y="2564904"/>
            <a:ext cx="936104" cy="360040"/>
          </a:xfrm>
          <a:prstGeom prst="rect">
            <a:avLst/>
          </a:prstGeom>
          <a:solidFill>
            <a:schemeClr val="accent2">
              <a:alpha val="14117"/>
            </a:schemeClr>
          </a:solidFill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9284" name="Rectangle 20"/>
          <p:cNvSpPr>
            <a:spLocks noChangeArrowheads="1"/>
          </p:cNvSpPr>
          <p:nvPr/>
        </p:nvSpPr>
        <p:spPr bwMode="auto">
          <a:xfrm>
            <a:off x="2843808" y="3609020"/>
            <a:ext cx="1066800" cy="381000"/>
          </a:xfrm>
          <a:prstGeom prst="rect">
            <a:avLst/>
          </a:prstGeom>
          <a:solidFill>
            <a:srgbClr val="FF3300">
              <a:alpha val="21176"/>
            </a:srgbClr>
          </a:solidFill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457200" y="5237163"/>
            <a:ext cx="5014900" cy="92333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1800" b="1"/>
              <a:t>Open/interesting issues:</a:t>
            </a:r>
            <a:br>
              <a:rPr lang="de-DE" sz="1800" b="1"/>
            </a:br>
            <a:r>
              <a:rPr lang="de-DE" sz="1800" b="1">
                <a:solidFill>
                  <a:schemeClr val="accent2"/>
                </a:solidFill>
              </a:rPr>
              <a:t>- Degeneracies (mass ordering, octant?)</a:t>
            </a:r>
            <a:br>
              <a:rPr lang="de-DE" sz="1800" b="1">
                <a:solidFill>
                  <a:schemeClr val="accent2"/>
                </a:solidFill>
              </a:rPr>
            </a:br>
            <a:r>
              <a:rPr lang="de-DE" sz="1800" b="1">
                <a:solidFill>
                  <a:srgbClr val="FF3300"/>
                </a:solidFill>
              </a:rPr>
              <a:t>- CP phase</a:t>
            </a:r>
          </a:p>
        </p:txBody>
      </p:sp>
      <p:pic>
        <p:nvPicPr>
          <p:cNvPr id="2" name="Picture 1" descr="Bildschirmfoto 2017-01-19 um 11.47.5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84" y="764704"/>
            <a:ext cx="2015716" cy="359949"/>
          </a:xfrm>
          <a:prstGeom prst="rect">
            <a:avLst/>
          </a:prstGeom>
        </p:spPr>
      </p:pic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4211960" y="2564904"/>
            <a:ext cx="936104" cy="360040"/>
          </a:xfrm>
          <a:prstGeom prst="rect">
            <a:avLst/>
          </a:prstGeom>
          <a:solidFill>
            <a:schemeClr val="accent2">
              <a:alpha val="14117"/>
            </a:schemeClr>
          </a:solidFill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5760132" y="3609020"/>
            <a:ext cx="1066800" cy="381000"/>
          </a:xfrm>
          <a:prstGeom prst="rect">
            <a:avLst/>
          </a:prstGeom>
          <a:solidFill>
            <a:srgbClr val="FF3300">
              <a:alpha val="21176"/>
            </a:srgbClr>
          </a:solidFill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79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 animBg="1"/>
      <p:bldP spid="139270" grpId="0" animBg="1"/>
      <p:bldP spid="139271" grpId="0" animBg="1"/>
      <p:bldP spid="139272" grpId="0" animBg="1"/>
      <p:bldP spid="139273" grpId="0" animBg="1"/>
      <p:bldP spid="139274" grpId="0" animBg="1"/>
      <p:bldP spid="139275" grpId="0" animBg="1"/>
      <p:bldP spid="139276" grpId="0" animBg="1"/>
      <p:bldP spid="139277" grpId="0" animBg="1"/>
      <p:bldP spid="139278" grpId="0" animBg="1"/>
      <p:bldP spid="139281" grpId="0" animBg="1"/>
      <p:bldP spid="139282" grpId="0" animBg="1"/>
      <p:bldP spid="139283" grpId="0" animBg="1"/>
      <p:bldP spid="139284" grpId="0" animBg="1"/>
      <p:bldP spid="139285" grpId="0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016732"/>
            <a:ext cx="7772400" cy="1470025"/>
          </a:xfrm>
        </p:spPr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Theory of neutrino mass</a:t>
            </a:r>
            <a:endParaRPr lang="de-DE" smtClean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51520" y="2960948"/>
            <a:ext cx="8645909" cy="256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/>
              <a:t>FAQs:</a:t>
            </a:r>
          </a:p>
          <a:p>
            <a:r>
              <a:rPr lang="en-US"/>
              <a:t>Why do you think neutrino mass is physics BSM?</a:t>
            </a:r>
          </a:p>
          <a:p>
            <a:r>
              <a:rPr lang="en-US"/>
              <a:t>How do mass ordering and CP phase enter?</a:t>
            </a:r>
          </a:p>
          <a:p>
            <a:r>
              <a:rPr lang="en-US"/>
              <a:t>Why are these parameters relevant?</a:t>
            </a:r>
          </a:p>
          <a:p>
            <a:r>
              <a:rPr lang="en-US"/>
              <a:t>Is there a connection with baryogenesis?</a:t>
            </a:r>
          </a:p>
          <a:p>
            <a:r>
              <a:rPr lang="en-US"/>
              <a:t>What is the role of 0</a:t>
            </a:r>
            <a:r>
              <a:rPr lang="en-US">
                <a:latin typeface="Symbol" charset="2"/>
                <a:cs typeface="Symbol" charset="2"/>
              </a:rPr>
              <a:t>nbb</a:t>
            </a:r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745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2575" y="977900"/>
            <a:ext cx="5045509" cy="4792663"/>
          </a:xfrm>
        </p:spPr>
        <p:txBody>
          <a:bodyPr/>
          <a:lstStyle/>
          <a:p>
            <a:r>
              <a:rPr lang="en-US"/>
              <a:t>Neutrinos in the Standard Model are massless</a:t>
            </a:r>
          </a:p>
          <a:p>
            <a:r>
              <a:rPr lang="en-US"/>
              <a:t>So what?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Introduce right-handed neutrino field </a:t>
            </a:r>
            <a:r>
              <a:rPr lang="en-US">
                <a:latin typeface="Symbol" charset="2"/>
                <a:cs typeface="Symbol" charset="2"/>
              </a:rPr>
              <a:t>n</a:t>
            </a:r>
            <a:r>
              <a:rPr lang="en-US" baseline="30000"/>
              <a:t>c</a:t>
            </a:r>
            <a:r>
              <a:rPr lang="en-US"/>
              <a:t>,</a:t>
            </a:r>
            <a:br>
              <a:rPr lang="en-US"/>
            </a:br>
            <a:r>
              <a:rPr lang="en-US"/>
              <a:t>Yukawa interaction ~ Y l H </a:t>
            </a:r>
            <a:r>
              <a:rPr lang="en-US">
                <a:latin typeface="Symbol" charset="2"/>
                <a:cs typeface="Symbol" charset="2"/>
              </a:rPr>
              <a:t>n</a:t>
            </a:r>
            <a:r>
              <a:rPr lang="en-US" baseline="30000"/>
              <a:t>c</a:t>
            </a:r>
            <a:br>
              <a:rPr lang="en-US" baseline="30000"/>
            </a:br>
            <a:r>
              <a:rPr lang="en-US"/>
              <a:t>forget about fine-tuning (Y)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sz="2800" b="1">
                <a:solidFill>
                  <a:srgbClr val="FF0000"/>
                </a:solidFill>
              </a:rPr>
              <a:t>Problem fixed!!!!!?</a:t>
            </a:r>
            <a:endParaRPr lang="en-US" sz="2800" b="1" baseline="30000">
              <a:solidFill>
                <a:srgbClr val="FF0000"/>
              </a:solidFill>
            </a:endParaRPr>
          </a:p>
        </p:txBody>
      </p:sp>
      <p:pic>
        <p:nvPicPr>
          <p:cNvPr id="27" name="Picture 6" descr="masses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315" y="3659533"/>
            <a:ext cx="3505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7" y="116632"/>
            <a:ext cx="8819795" cy="544512"/>
          </a:xfrm>
        </p:spPr>
        <p:txBody>
          <a:bodyPr/>
          <a:lstStyle/>
          <a:p>
            <a:r>
              <a:rPr lang="en-US"/>
              <a:t>Origin of neutrino mass: physics beyond the SM?</a:t>
            </a:r>
          </a:p>
        </p:txBody>
      </p:sp>
      <p:pic>
        <p:nvPicPr>
          <p:cNvPr id="6" name="Picture 4" descr="SM-particl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r="37436"/>
          <a:stretch/>
        </p:blipFill>
        <p:spPr bwMode="auto">
          <a:xfrm>
            <a:off x="5616116" y="1196752"/>
            <a:ext cx="3527884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 bwMode="auto">
          <a:xfrm>
            <a:off x="6588224" y="4005064"/>
            <a:ext cx="324036" cy="252028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668344" y="4005064"/>
            <a:ext cx="324036" cy="252028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712460" y="4005064"/>
            <a:ext cx="324036" cy="252028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75556" y="3392996"/>
            <a:ext cx="4118125" cy="1836653"/>
          </a:xfrm>
          <a:custGeom>
            <a:avLst/>
            <a:gdLst>
              <a:gd name="connsiteX0" fmla="*/ 510537 w 4118125"/>
              <a:gd name="connsiteY0" fmla="*/ 899041 h 1836653"/>
              <a:gd name="connsiteX1" fmla="*/ 555491 w 4118125"/>
              <a:gd name="connsiteY1" fmla="*/ 303426 h 1836653"/>
              <a:gd name="connsiteX2" fmla="*/ 600446 w 4118125"/>
              <a:gd name="connsiteY2" fmla="*/ 134856 h 1836653"/>
              <a:gd name="connsiteX3" fmla="*/ 622923 w 4118125"/>
              <a:gd name="connsiteY3" fmla="*/ 67428 h 1836653"/>
              <a:gd name="connsiteX4" fmla="*/ 589207 w 4118125"/>
              <a:gd name="connsiteY4" fmla="*/ 123618 h 1836653"/>
              <a:gd name="connsiteX5" fmla="*/ 398151 w 4118125"/>
              <a:gd name="connsiteY5" fmla="*/ 370854 h 1836653"/>
              <a:gd name="connsiteX6" fmla="*/ 218334 w 4118125"/>
              <a:gd name="connsiteY6" fmla="*/ 561901 h 1836653"/>
              <a:gd name="connsiteX7" fmla="*/ 117186 w 4118125"/>
              <a:gd name="connsiteY7" fmla="*/ 707995 h 1836653"/>
              <a:gd name="connsiteX8" fmla="*/ 38516 w 4118125"/>
              <a:gd name="connsiteY8" fmla="*/ 786661 h 1836653"/>
              <a:gd name="connsiteX9" fmla="*/ 4800 w 4118125"/>
              <a:gd name="connsiteY9" fmla="*/ 854089 h 1836653"/>
              <a:gd name="connsiteX10" fmla="*/ 83471 w 4118125"/>
              <a:gd name="connsiteY10" fmla="*/ 831613 h 1836653"/>
              <a:gd name="connsiteX11" fmla="*/ 263288 w 4118125"/>
              <a:gd name="connsiteY11" fmla="*/ 730471 h 1836653"/>
              <a:gd name="connsiteX12" fmla="*/ 499298 w 4118125"/>
              <a:gd name="connsiteY12" fmla="*/ 629329 h 1836653"/>
              <a:gd name="connsiteX13" fmla="*/ 858933 w 4118125"/>
              <a:gd name="connsiteY13" fmla="*/ 561901 h 1836653"/>
              <a:gd name="connsiteX14" fmla="*/ 1005035 w 4118125"/>
              <a:gd name="connsiteY14" fmla="*/ 640567 h 1836653"/>
              <a:gd name="connsiteX15" fmla="*/ 1016274 w 4118125"/>
              <a:gd name="connsiteY15" fmla="*/ 696757 h 1836653"/>
              <a:gd name="connsiteX16" fmla="*/ 1038751 w 4118125"/>
              <a:gd name="connsiteY16" fmla="*/ 797899 h 1836653"/>
              <a:gd name="connsiteX17" fmla="*/ 1173614 w 4118125"/>
              <a:gd name="connsiteY17" fmla="*/ 707995 h 1836653"/>
              <a:gd name="connsiteX18" fmla="*/ 1207330 w 4118125"/>
              <a:gd name="connsiteY18" fmla="*/ 674281 h 1836653"/>
              <a:gd name="connsiteX19" fmla="*/ 1083705 w 4118125"/>
              <a:gd name="connsiteY19" fmla="*/ 809137 h 1836653"/>
              <a:gd name="connsiteX20" fmla="*/ 1049990 w 4118125"/>
              <a:gd name="connsiteY20" fmla="*/ 854089 h 1836653"/>
              <a:gd name="connsiteX21" fmla="*/ 1128660 w 4118125"/>
              <a:gd name="connsiteY21" fmla="*/ 764185 h 1836653"/>
              <a:gd name="connsiteX22" fmla="*/ 1196091 w 4118125"/>
              <a:gd name="connsiteY22" fmla="*/ 674281 h 1836653"/>
              <a:gd name="connsiteX23" fmla="*/ 1184853 w 4118125"/>
              <a:gd name="connsiteY23" fmla="*/ 707995 h 1836653"/>
              <a:gd name="connsiteX24" fmla="*/ 1106183 w 4118125"/>
              <a:gd name="connsiteY24" fmla="*/ 854089 h 1836653"/>
              <a:gd name="connsiteX25" fmla="*/ 1094944 w 4118125"/>
              <a:gd name="connsiteY25" fmla="*/ 899041 h 1836653"/>
              <a:gd name="connsiteX26" fmla="*/ 1184853 w 4118125"/>
              <a:gd name="connsiteY26" fmla="*/ 932755 h 1836653"/>
              <a:gd name="connsiteX27" fmla="*/ 1353432 w 4118125"/>
              <a:gd name="connsiteY27" fmla="*/ 854089 h 1836653"/>
              <a:gd name="connsiteX28" fmla="*/ 1488295 w 4118125"/>
              <a:gd name="connsiteY28" fmla="*/ 764185 h 1836653"/>
              <a:gd name="connsiteX29" fmla="*/ 1522010 w 4118125"/>
              <a:gd name="connsiteY29" fmla="*/ 752947 h 1836653"/>
              <a:gd name="connsiteX30" fmla="*/ 1241046 w 4118125"/>
              <a:gd name="connsiteY30" fmla="*/ 1269896 h 1836653"/>
              <a:gd name="connsiteX31" fmla="*/ 1173614 w 4118125"/>
              <a:gd name="connsiteY31" fmla="*/ 1359800 h 1836653"/>
              <a:gd name="connsiteX32" fmla="*/ 1151137 w 4118125"/>
              <a:gd name="connsiteY32" fmla="*/ 1415990 h 1836653"/>
              <a:gd name="connsiteX33" fmla="*/ 1207330 w 4118125"/>
              <a:gd name="connsiteY33" fmla="*/ 1371038 h 1836653"/>
              <a:gd name="connsiteX34" fmla="*/ 1533249 w 4118125"/>
              <a:gd name="connsiteY34" fmla="*/ 1067611 h 1836653"/>
              <a:gd name="connsiteX35" fmla="*/ 1690589 w 4118125"/>
              <a:gd name="connsiteY35" fmla="*/ 932755 h 1836653"/>
              <a:gd name="connsiteX36" fmla="*/ 1679351 w 4118125"/>
              <a:gd name="connsiteY36" fmla="*/ 1123801 h 1836653"/>
              <a:gd name="connsiteX37" fmla="*/ 1477056 w 4118125"/>
              <a:gd name="connsiteY37" fmla="*/ 1595798 h 1836653"/>
              <a:gd name="connsiteX38" fmla="*/ 1420863 w 4118125"/>
              <a:gd name="connsiteY38" fmla="*/ 1730654 h 1836653"/>
              <a:gd name="connsiteX39" fmla="*/ 1387147 w 4118125"/>
              <a:gd name="connsiteY39" fmla="*/ 1831797 h 1836653"/>
              <a:gd name="connsiteX40" fmla="*/ 1477056 w 4118125"/>
              <a:gd name="connsiteY40" fmla="*/ 1663226 h 1836653"/>
              <a:gd name="connsiteX41" fmla="*/ 1802975 w 4118125"/>
              <a:gd name="connsiteY41" fmla="*/ 1224944 h 1836653"/>
              <a:gd name="connsiteX42" fmla="*/ 1982793 w 4118125"/>
              <a:gd name="connsiteY42" fmla="*/ 1022659 h 1836653"/>
              <a:gd name="connsiteX43" fmla="*/ 2050224 w 4118125"/>
              <a:gd name="connsiteY43" fmla="*/ 988945 h 1836653"/>
              <a:gd name="connsiteX44" fmla="*/ 2151372 w 4118125"/>
              <a:gd name="connsiteY44" fmla="*/ 1033897 h 1836653"/>
              <a:gd name="connsiteX45" fmla="*/ 2196326 w 4118125"/>
              <a:gd name="connsiteY45" fmla="*/ 1000183 h 1836653"/>
              <a:gd name="connsiteX46" fmla="*/ 2252519 w 4118125"/>
              <a:gd name="connsiteY46" fmla="*/ 797899 h 1836653"/>
              <a:gd name="connsiteX47" fmla="*/ 2207565 w 4118125"/>
              <a:gd name="connsiteY47" fmla="*/ 674281 h 1836653"/>
              <a:gd name="connsiteX48" fmla="*/ 1420863 w 4118125"/>
              <a:gd name="connsiteY48" fmla="*/ 1022659 h 1836653"/>
              <a:gd name="connsiteX49" fmla="*/ 1106183 w 4118125"/>
              <a:gd name="connsiteY49" fmla="*/ 1326086 h 1836653"/>
              <a:gd name="connsiteX50" fmla="*/ 1094944 w 4118125"/>
              <a:gd name="connsiteY50" fmla="*/ 1382276 h 1836653"/>
              <a:gd name="connsiteX51" fmla="*/ 1117421 w 4118125"/>
              <a:gd name="connsiteY51" fmla="*/ 1415990 h 1836653"/>
              <a:gd name="connsiteX52" fmla="*/ 1634396 w 4118125"/>
              <a:gd name="connsiteY52" fmla="*/ 1371038 h 1836653"/>
              <a:gd name="connsiteX53" fmla="*/ 1892884 w 4118125"/>
              <a:gd name="connsiteY53" fmla="*/ 1236182 h 1836653"/>
              <a:gd name="connsiteX54" fmla="*/ 2005270 w 4118125"/>
              <a:gd name="connsiteY54" fmla="*/ 1135039 h 1836653"/>
              <a:gd name="connsiteX55" fmla="*/ 2027747 w 4118125"/>
              <a:gd name="connsiteY55" fmla="*/ 1067611 h 1836653"/>
              <a:gd name="connsiteX56" fmla="*/ 2072701 w 4118125"/>
              <a:gd name="connsiteY56" fmla="*/ 1056373 h 1836653"/>
              <a:gd name="connsiteX57" fmla="*/ 2544722 w 4118125"/>
              <a:gd name="connsiteY57" fmla="*/ 1112563 h 1836653"/>
              <a:gd name="connsiteX58" fmla="*/ 2949312 w 4118125"/>
              <a:gd name="connsiteY58" fmla="*/ 1292372 h 1836653"/>
              <a:gd name="connsiteX59" fmla="*/ 2983027 w 4118125"/>
              <a:gd name="connsiteY59" fmla="*/ 1326086 h 1836653"/>
              <a:gd name="connsiteX60" fmla="*/ 2893119 w 4118125"/>
              <a:gd name="connsiteY60" fmla="*/ 1371038 h 1836653"/>
              <a:gd name="connsiteX61" fmla="*/ 2567200 w 4118125"/>
              <a:gd name="connsiteY61" fmla="*/ 1404752 h 1836653"/>
              <a:gd name="connsiteX62" fmla="*/ 2140133 w 4118125"/>
              <a:gd name="connsiteY62" fmla="*/ 1427228 h 1836653"/>
              <a:gd name="connsiteX63" fmla="*/ 2106417 w 4118125"/>
              <a:gd name="connsiteY63" fmla="*/ 1438466 h 1836653"/>
              <a:gd name="connsiteX64" fmla="*/ 2331189 w 4118125"/>
              <a:gd name="connsiteY64" fmla="*/ 1438466 h 1836653"/>
              <a:gd name="connsiteX65" fmla="*/ 2398621 w 4118125"/>
              <a:gd name="connsiteY65" fmla="*/ 1359800 h 1836653"/>
              <a:gd name="connsiteX66" fmla="*/ 2499768 w 4118125"/>
              <a:gd name="connsiteY66" fmla="*/ 1011421 h 1836653"/>
              <a:gd name="connsiteX67" fmla="*/ 2488529 w 4118125"/>
              <a:gd name="connsiteY67" fmla="*/ 831613 h 1836653"/>
              <a:gd name="connsiteX68" fmla="*/ 2241280 w 4118125"/>
              <a:gd name="connsiteY68" fmla="*/ 651805 h 1836653"/>
              <a:gd name="connsiteX69" fmla="*/ 1926600 w 4118125"/>
              <a:gd name="connsiteY69" fmla="*/ 674281 h 1836653"/>
              <a:gd name="connsiteX70" fmla="*/ 1892884 w 4118125"/>
              <a:gd name="connsiteY70" fmla="*/ 707995 h 1836653"/>
              <a:gd name="connsiteX71" fmla="*/ 1982793 w 4118125"/>
              <a:gd name="connsiteY71" fmla="*/ 719233 h 1836653"/>
              <a:gd name="connsiteX72" fmla="*/ 2994266 w 4118125"/>
              <a:gd name="connsiteY72" fmla="*/ 303426 h 1836653"/>
              <a:gd name="connsiteX73" fmla="*/ 3331424 w 4118125"/>
              <a:gd name="connsiteY73" fmla="*/ 78666 h 1836653"/>
              <a:gd name="connsiteX74" fmla="*/ 3477526 w 4118125"/>
              <a:gd name="connsiteY74" fmla="*/ 0 h 1836653"/>
              <a:gd name="connsiteX75" fmla="*/ 3297708 w 4118125"/>
              <a:gd name="connsiteY75" fmla="*/ 258474 h 1836653"/>
              <a:gd name="connsiteX76" fmla="*/ 3072936 w 4118125"/>
              <a:gd name="connsiteY76" fmla="*/ 674281 h 1836653"/>
              <a:gd name="connsiteX77" fmla="*/ 3005505 w 4118125"/>
              <a:gd name="connsiteY77" fmla="*/ 943993 h 1836653"/>
              <a:gd name="connsiteX78" fmla="*/ 3016743 w 4118125"/>
              <a:gd name="connsiteY78" fmla="*/ 1056373 h 1836653"/>
              <a:gd name="connsiteX79" fmla="*/ 3252754 w 4118125"/>
              <a:gd name="connsiteY79" fmla="*/ 1123801 h 1836653"/>
              <a:gd name="connsiteX80" fmla="*/ 3398855 w 4118125"/>
              <a:gd name="connsiteY80" fmla="*/ 1101325 h 1836653"/>
              <a:gd name="connsiteX81" fmla="*/ 3421333 w 4118125"/>
              <a:gd name="connsiteY81" fmla="*/ 1078849 h 1836653"/>
              <a:gd name="connsiteX82" fmla="*/ 3320185 w 4118125"/>
              <a:gd name="connsiteY82" fmla="*/ 1146277 h 1836653"/>
              <a:gd name="connsiteX83" fmla="*/ 3219038 w 4118125"/>
              <a:gd name="connsiteY83" fmla="*/ 1269896 h 1836653"/>
              <a:gd name="connsiteX84" fmla="*/ 3196561 w 4118125"/>
              <a:gd name="connsiteY84" fmla="*/ 1303610 h 1836653"/>
              <a:gd name="connsiteX85" fmla="*/ 3275231 w 4118125"/>
              <a:gd name="connsiteY85" fmla="*/ 1224944 h 1836653"/>
              <a:gd name="connsiteX86" fmla="*/ 3792206 w 4118125"/>
              <a:gd name="connsiteY86" fmla="*/ 820375 h 1836653"/>
              <a:gd name="connsiteX87" fmla="*/ 3870876 w 4118125"/>
              <a:gd name="connsiteY87" fmla="*/ 797899 h 1836653"/>
              <a:gd name="connsiteX88" fmla="*/ 3893353 w 4118125"/>
              <a:gd name="connsiteY88" fmla="*/ 966469 h 1836653"/>
              <a:gd name="connsiteX89" fmla="*/ 3792206 w 4118125"/>
              <a:gd name="connsiteY89" fmla="*/ 1157516 h 1836653"/>
              <a:gd name="connsiteX90" fmla="*/ 3769729 w 4118125"/>
              <a:gd name="connsiteY90" fmla="*/ 1236182 h 1836653"/>
              <a:gd name="connsiteX91" fmla="*/ 3882115 w 4118125"/>
              <a:gd name="connsiteY91" fmla="*/ 1168754 h 1836653"/>
              <a:gd name="connsiteX92" fmla="*/ 4050694 w 4118125"/>
              <a:gd name="connsiteY92" fmla="*/ 1123801 h 1836653"/>
              <a:gd name="connsiteX93" fmla="*/ 4106887 w 4118125"/>
              <a:gd name="connsiteY93" fmla="*/ 1135039 h 1836653"/>
              <a:gd name="connsiteX94" fmla="*/ 4005739 w 4118125"/>
              <a:gd name="connsiteY94" fmla="*/ 1292372 h 1836653"/>
              <a:gd name="connsiteX95" fmla="*/ 3972024 w 4118125"/>
              <a:gd name="connsiteY95" fmla="*/ 1314848 h 1836653"/>
              <a:gd name="connsiteX96" fmla="*/ 4095648 w 4118125"/>
              <a:gd name="connsiteY96" fmla="*/ 1359800 h 1836653"/>
              <a:gd name="connsiteX97" fmla="*/ 4118125 w 4118125"/>
              <a:gd name="connsiteY97" fmla="*/ 1427228 h 1836653"/>
              <a:gd name="connsiteX98" fmla="*/ 4095648 w 4118125"/>
              <a:gd name="connsiteY98" fmla="*/ 1539608 h 1836653"/>
              <a:gd name="connsiteX99" fmla="*/ 3972024 w 4118125"/>
              <a:gd name="connsiteY99" fmla="*/ 1584560 h 1836653"/>
              <a:gd name="connsiteX100" fmla="*/ 3657343 w 4118125"/>
              <a:gd name="connsiteY100" fmla="*/ 1550846 h 1836653"/>
              <a:gd name="connsiteX101" fmla="*/ 3601150 w 4118125"/>
              <a:gd name="connsiteY101" fmla="*/ 1517132 h 1836653"/>
              <a:gd name="connsiteX102" fmla="*/ 3533719 w 4118125"/>
              <a:gd name="connsiteY102" fmla="*/ 1483418 h 1836653"/>
              <a:gd name="connsiteX103" fmla="*/ 3477526 w 4118125"/>
              <a:gd name="connsiteY103" fmla="*/ 1449704 h 1836653"/>
              <a:gd name="connsiteX104" fmla="*/ 3421333 w 4118125"/>
              <a:gd name="connsiteY104" fmla="*/ 1415990 h 183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118125" h="1836653">
                <a:moveTo>
                  <a:pt x="510537" y="899041"/>
                </a:moveTo>
                <a:cubicBezTo>
                  <a:pt x="525522" y="700503"/>
                  <a:pt x="532226" y="501165"/>
                  <a:pt x="555491" y="303426"/>
                </a:cubicBezTo>
                <a:cubicBezTo>
                  <a:pt x="562286" y="245671"/>
                  <a:pt x="584469" y="190772"/>
                  <a:pt x="600446" y="134856"/>
                </a:cubicBezTo>
                <a:cubicBezTo>
                  <a:pt x="606955" y="112076"/>
                  <a:pt x="639676" y="84180"/>
                  <a:pt x="622923" y="67428"/>
                </a:cubicBezTo>
                <a:cubicBezTo>
                  <a:pt x="607477" y="51983"/>
                  <a:pt x="602563" y="106334"/>
                  <a:pt x="589207" y="123618"/>
                </a:cubicBezTo>
                <a:cubicBezTo>
                  <a:pt x="525522" y="206030"/>
                  <a:pt x="465429" y="291348"/>
                  <a:pt x="398151" y="370854"/>
                </a:cubicBezTo>
                <a:cubicBezTo>
                  <a:pt x="341659" y="437613"/>
                  <a:pt x="274322" y="494719"/>
                  <a:pt x="218334" y="561901"/>
                </a:cubicBezTo>
                <a:cubicBezTo>
                  <a:pt x="180414" y="607402"/>
                  <a:pt x="154188" y="661745"/>
                  <a:pt x="117186" y="707995"/>
                </a:cubicBezTo>
                <a:cubicBezTo>
                  <a:pt x="94019" y="736952"/>
                  <a:pt x="61128" y="757268"/>
                  <a:pt x="38516" y="786661"/>
                </a:cubicBezTo>
                <a:cubicBezTo>
                  <a:pt x="23194" y="806579"/>
                  <a:pt x="-12970" y="836321"/>
                  <a:pt x="4800" y="854089"/>
                </a:cubicBezTo>
                <a:cubicBezTo>
                  <a:pt x="24085" y="873373"/>
                  <a:pt x="58867" y="843380"/>
                  <a:pt x="83471" y="831613"/>
                </a:cubicBezTo>
                <a:cubicBezTo>
                  <a:pt x="145511" y="801943"/>
                  <a:pt x="201447" y="760554"/>
                  <a:pt x="263288" y="730471"/>
                </a:cubicBezTo>
                <a:cubicBezTo>
                  <a:pt x="340254" y="693030"/>
                  <a:pt x="418547" y="657699"/>
                  <a:pt x="499298" y="629329"/>
                </a:cubicBezTo>
                <a:cubicBezTo>
                  <a:pt x="630962" y="583071"/>
                  <a:pt x="722184" y="578994"/>
                  <a:pt x="858933" y="561901"/>
                </a:cubicBezTo>
                <a:cubicBezTo>
                  <a:pt x="907634" y="588123"/>
                  <a:pt x="963038" y="604572"/>
                  <a:pt x="1005035" y="640567"/>
                </a:cubicBezTo>
                <a:cubicBezTo>
                  <a:pt x="1019538" y="652997"/>
                  <a:pt x="1012857" y="677964"/>
                  <a:pt x="1016274" y="696757"/>
                </a:cubicBezTo>
                <a:cubicBezTo>
                  <a:pt x="1032098" y="783784"/>
                  <a:pt x="1018934" y="738454"/>
                  <a:pt x="1038751" y="797899"/>
                </a:cubicBezTo>
                <a:cubicBezTo>
                  <a:pt x="1163213" y="751228"/>
                  <a:pt x="1099601" y="792577"/>
                  <a:pt x="1173614" y="707995"/>
                </a:cubicBezTo>
                <a:cubicBezTo>
                  <a:pt x="1184080" y="696034"/>
                  <a:pt x="1214438" y="660066"/>
                  <a:pt x="1207330" y="674281"/>
                </a:cubicBezTo>
                <a:cubicBezTo>
                  <a:pt x="1161128" y="766682"/>
                  <a:pt x="1151382" y="741464"/>
                  <a:pt x="1083705" y="809137"/>
                </a:cubicBezTo>
                <a:cubicBezTo>
                  <a:pt x="1070460" y="822381"/>
                  <a:pt x="1036745" y="867333"/>
                  <a:pt x="1049990" y="854089"/>
                </a:cubicBezTo>
                <a:cubicBezTo>
                  <a:pt x="1078149" y="825932"/>
                  <a:pt x="1104380" y="795748"/>
                  <a:pt x="1128660" y="764185"/>
                </a:cubicBezTo>
                <a:cubicBezTo>
                  <a:pt x="1221755" y="643167"/>
                  <a:pt x="1109673" y="760694"/>
                  <a:pt x="1196091" y="674281"/>
                </a:cubicBezTo>
                <a:cubicBezTo>
                  <a:pt x="1192345" y="685519"/>
                  <a:pt x="1190151" y="697400"/>
                  <a:pt x="1184853" y="707995"/>
                </a:cubicBezTo>
                <a:cubicBezTo>
                  <a:pt x="1155466" y="766766"/>
                  <a:pt x="1130078" y="794354"/>
                  <a:pt x="1106183" y="854089"/>
                </a:cubicBezTo>
                <a:cubicBezTo>
                  <a:pt x="1100447" y="868429"/>
                  <a:pt x="1098690" y="884057"/>
                  <a:pt x="1094944" y="899041"/>
                </a:cubicBezTo>
                <a:cubicBezTo>
                  <a:pt x="1124914" y="910279"/>
                  <a:pt x="1153319" y="938239"/>
                  <a:pt x="1184853" y="932755"/>
                </a:cubicBezTo>
                <a:cubicBezTo>
                  <a:pt x="1245946" y="922131"/>
                  <a:pt x="1298993" y="883781"/>
                  <a:pt x="1353432" y="854089"/>
                </a:cubicBezTo>
                <a:cubicBezTo>
                  <a:pt x="1536057" y="754481"/>
                  <a:pt x="1346053" y="835303"/>
                  <a:pt x="1488295" y="764185"/>
                </a:cubicBezTo>
                <a:cubicBezTo>
                  <a:pt x="1498891" y="758887"/>
                  <a:pt x="1510772" y="756693"/>
                  <a:pt x="1522010" y="752947"/>
                </a:cubicBezTo>
                <a:cubicBezTo>
                  <a:pt x="1472360" y="1001187"/>
                  <a:pt x="1502452" y="921375"/>
                  <a:pt x="1241046" y="1269896"/>
                </a:cubicBezTo>
                <a:cubicBezTo>
                  <a:pt x="1218569" y="1299864"/>
                  <a:pt x="1193248" y="1327897"/>
                  <a:pt x="1173614" y="1359800"/>
                </a:cubicBezTo>
                <a:cubicBezTo>
                  <a:pt x="1163041" y="1376980"/>
                  <a:pt x="1131999" y="1409611"/>
                  <a:pt x="1151137" y="1415990"/>
                </a:cubicBezTo>
                <a:cubicBezTo>
                  <a:pt x="1173893" y="1423575"/>
                  <a:pt x="1189604" y="1387199"/>
                  <a:pt x="1207330" y="1371038"/>
                </a:cubicBezTo>
                <a:cubicBezTo>
                  <a:pt x="1317018" y="1271033"/>
                  <a:pt x="1425334" y="1169526"/>
                  <a:pt x="1533249" y="1067611"/>
                </a:cubicBezTo>
                <a:cubicBezTo>
                  <a:pt x="1659195" y="948668"/>
                  <a:pt x="1560461" y="1025699"/>
                  <a:pt x="1690589" y="932755"/>
                </a:cubicBezTo>
                <a:cubicBezTo>
                  <a:pt x="1686843" y="996437"/>
                  <a:pt x="1694468" y="1061826"/>
                  <a:pt x="1679351" y="1123801"/>
                </a:cubicBezTo>
                <a:cubicBezTo>
                  <a:pt x="1631800" y="1318749"/>
                  <a:pt x="1558281" y="1421754"/>
                  <a:pt x="1477056" y="1595798"/>
                </a:cubicBezTo>
                <a:cubicBezTo>
                  <a:pt x="1456461" y="1639927"/>
                  <a:pt x="1438200" y="1685146"/>
                  <a:pt x="1420863" y="1730654"/>
                </a:cubicBezTo>
                <a:cubicBezTo>
                  <a:pt x="1408211" y="1763864"/>
                  <a:pt x="1364395" y="1859098"/>
                  <a:pt x="1387147" y="1831797"/>
                </a:cubicBezTo>
                <a:cubicBezTo>
                  <a:pt x="1427917" y="1782875"/>
                  <a:pt x="1441059" y="1715759"/>
                  <a:pt x="1477056" y="1663226"/>
                </a:cubicBezTo>
                <a:cubicBezTo>
                  <a:pt x="1579966" y="1513041"/>
                  <a:pt x="1682017" y="1361015"/>
                  <a:pt x="1802975" y="1224944"/>
                </a:cubicBezTo>
                <a:cubicBezTo>
                  <a:pt x="1862914" y="1157516"/>
                  <a:pt x="1902099" y="1063004"/>
                  <a:pt x="1982793" y="1022659"/>
                </a:cubicBezTo>
                <a:lnTo>
                  <a:pt x="2050224" y="988945"/>
                </a:lnTo>
                <a:cubicBezTo>
                  <a:pt x="2063389" y="995527"/>
                  <a:pt x="2139632" y="1035201"/>
                  <a:pt x="2151372" y="1033897"/>
                </a:cubicBezTo>
                <a:cubicBezTo>
                  <a:pt x="2169988" y="1031829"/>
                  <a:pt x="2181341" y="1011421"/>
                  <a:pt x="2196326" y="1000183"/>
                </a:cubicBezTo>
                <a:cubicBezTo>
                  <a:pt x="2225794" y="933882"/>
                  <a:pt x="2264111" y="875175"/>
                  <a:pt x="2252519" y="797899"/>
                </a:cubicBezTo>
                <a:cubicBezTo>
                  <a:pt x="2246015" y="754538"/>
                  <a:pt x="2222550" y="715487"/>
                  <a:pt x="2207565" y="674281"/>
                </a:cubicBezTo>
                <a:cubicBezTo>
                  <a:pt x="1813581" y="802747"/>
                  <a:pt x="1706840" y="786190"/>
                  <a:pt x="1420863" y="1022659"/>
                </a:cubicBezTo>
                <a:cubicBezTo>
                  <a:pt x="1308567" y="1115514"/>
                  <a:pt x="1106183" y="1326086"/>
                  <a:pt x="1106183" y="1326086"/>
                </a:cubicBezTo>
                <a:cubicBezTo>
                  <a:pt x="1102437" y="1344816"/>
                  <a:pt x="1092575" y="1363323"/>
                  <a:pt x="1094944" y="1382276"/>
                </a:cubicBezTo>
                <a:cubicBezTo>
                  <a:pt x="1096619" y="1395678"/>
                  <a:pt x="1103917" y="1416271"/>
                  <a:pt x="1117421" y="1415990"/>
                </a:cubicBezTo>
                <a:cubicBezTo>
                  <a:pt x="1290359" y="1412387"/>
                  <a:pt x="1462071" y="1386022"/>
                  <a:pt x="1634396" y="1371038"/>
                </a:cubicBezTo>
                <a:cubicBezTo>
                  <a:pt x="1733428" y="1324826"/>
                  <a:pt x="1808279" y="1298223"/>
                  <a:pt x="1892884" y="1236182"/>
                </a:cubicBezTo>
                <a:cubicBezTo>
                  <a:pt x="1941496" y="1200535"/>
                  <a:pt x="1966517" y="1173790"/>
                  <a:pt x="2005270" y="1135039"/>
                </a:cubicBezTo>
                <a:cubicBezTo>
                  <a:pt x="2012762" y="1112563"/>
                  <a:pt x="2012328" y="1085599"/>
                  <a:pt x="2027747" y="1067611"/>
                </a:cubicBezTo>
                <a:cubicBezTo>
                  <a:pt x="2037799" y="1055884"/>
                  <a:pt x="2057313" y="1055035"/>
                  <a:pt x="2072701" y="1056373"/>
                </a:cubicBezTo>
                <a:cubicBezTo>
                  <a:pt x="2230557" y="1070099"/>
                  <a:pt x="2387382" y="1093833"/>
                  <a:pt x="2544722" y="1112563"/>
                </a:cubicBezTo>
                <a:cubicBezTo>
                  <a:pt x="2582449" y="1128173"/>
                  <a:pt x="2849760" y="1222689"/>
                  <a:pt x="2949312" y="1292372"/>
                </a:cubicBezTo>
                <a:cubicBezTo>
                  <a:pt x="2962332" y="1301486"/>
                  <a:pt x="2971789" y="1314848"/>
                  <a:pt x="2983027" y="1326086"/>
                </a:cubicBezTo>
                <a:cubicBezTo>
                  <a:pt x="2953058" y="1341070"/>
                  <a:pt x="2925625" y="1362912"/>
                  <a:pt x="2893119" y="1371038"/>
                </a:cubicBezTo>
                <a:cubicBezTo>
                  <a:pt x="2840821" y="1384112"/>
                  <a:pt x="2631226" y="1401382"/>
                  <a:pt x="2567200" y="1404752"/>
                </a:cubicBezTo>
                <a:cubicBezTo>
                  <a:pt x="2065946" y="1431132"/>
                  <a:pt x="2469052" y="1401928"/>
                  <a:pt x="2140133" y="1427228"/>
                </a:cubicBezTo>
                <a:cubicBezTo>
                  <a:pt x="2128894" y="1430974"/>
                  <a:pt x="2096259" y="1432371"/>
                  <a:pt x="2106417" y="1438466"/>
                </a:cubicBezTo>
                <a:cubicBezTo>
                  <a:pt x="2179310" y="1482199"/>
                  <a:pt x="2256186" y="1450966"/>
                  <a:pt x="2331189" y="1438466"/>
                </a:cubicBezTo>
                <a:cubicBezTo>
                  <a:pt x="2353666" y="1412244"/>
                  <a:pt x="2381976" y="1390062"/>
                  <a:pt x="2398621" y="1359800"/>
                </a:cubicBezTo>
                <a:cubicBezTo>
                  <a:pt x="2456001" y="1255479"/>
                  <a:pt x="2474751" y="1123991"/>
                  <a:pt x="2499768" y="1011421"/>
                </a:cubicBezTo>
                <a:cubicBezTo>
                  <a:pt x="2496022" y="951485"/>
                  <a:pt x="2509616" y="887842"/>
                  <a:pt x="2488529" y="831613"/>
                </a:cubicBezTo>
                <a:cubicBezTo>
                  <a:pt x="2461401" y="759276"/>
                  <a:pt x="2285064" y="676823"/>
                  <a:pt x="2241280" y="651805"/>
                </a:cubicBezTo>
                <a:cubicBezTo>
                  <a:pt x="2136387" y="659297"/>
                  <a:pt x="2030419" y="657537"/>
                  <a:pt x="1926600" y="674281"/>
                </a:cubicBezTo>
                <a:cubicBezTo>
                  <a:pt x="1910909" y="676812"/>
                  <a:pt x="1880473" y="698067"/>
                  <a:pt x="1892884" y="707995"/>
                </a:cubicBezTo>
                <a:cubicBezTo>
                  <a:pt x="1916469" y="726862"/>
                  <a:pt x="1952823" y="715487"/>
                  <a:pt x="1982793" y="719233"/>
                </a:cubicBezTo>
                <a:cubicBezTo>
                  <a:pt x="2509499" y="566773"/>
                  <a:pt x="2438322" y="615281"/>
                  <a:pt x="2994266" y="303426"/>
                </a:cubicBezTo>
                <a:cubicBezTo>
                  <a:pt x="3112067" y="237346"/>
                  <a:pt x="3212498" y="142699"/>
                  <a:pt x="3331424" y="78666"/>
                </a:cubicBezTo>
                <a:lnTo>
                  <a:pt x="3477526" y="0"/>
                </a:lnTo>
                <a:cubicBezTo>
                  <a:pt x="3417587" y="86158"/>
                  <a:pt x="3354059" y="169927"/>
                  <a:pt x="3297708" y="258474"/>
                </a:cubicBezTo>
                <a:cubicBezTo>
                  <a:pt x="3199643" y="412567"/>
                  <a:pt x="3151560" y="517041"/>
                  <a:pt x="3072936" y="674281"/>
                </a:cubicBezTo>
                <a:cubicBezTo>
                  <a:pt x="3050459" y="764185"/>
                  <a:pt x="3018989" y="852308"/>
                  <a:pt x="3005505" y="943993"/>
                </a:cubicBezTo>
                <a:cubicBezTo>
                  <a:pt x="3000027" y="981239"/>
                  <a:pt x="2992242" y="1027790"/>
                  <a:pt x="3016743" y="1056373"/>
                </a:cubicBezTo>
                <a:cubicBezTo>
                  <a:pt x="3043748" y="1087877"/>
                  <a:pt x="3212837" y="1115818"/>
                  <a:pt x="3252754" y="1123801"/>
                </a:cubicBezTo>
                <a:cubicBezTo>
                  <a:pt x="3301454" y="1116309"/>
                  <a:pt x="3351245" y="1114020"/>
                  <a:pt x="3398855" y="1101325"/>
                </a:cubicBezTo>
                <a:cubicBezTo>
                  <a:pt x="3409093" y="1098595"/>
                  <a:pt x="3430533" y="1073592"/>
                  <a:pt x="3421333" y="1078849"/>
                </a:cubicBezTo>
                <a:cubicBezTo>
                  <a:pt x="3386151" y="1098952"/>
                  <a:pt x="3353901" y="1123801"/>
                  <a:pt x="3320185" y="1146277"/>
                </a:cubicBezTo>
                <a:cubicBezTo>
                  <a:pt x="3229825" y="1281813"/>
                  <a:pt x="3324449" y="1149433"/>
                  <a:pt x="3219038" y="1269896"/>
                </a:cubicBezTo>
                <a:cubicBezTo>
                  <a:pt x="3210144" y="1280061"/>
                  <a:pt x="3186014" y="1312047"/>
                  <a:pt x="3196561" y="1303610"/>
                </a:cubicBezTo>
                <a:cubicBezTo>
                  <a:pt x="3225520" y="1280444"/>
                  <a:pt x="3247230" y="1249259"/>
                  <a:pt x="3275231" y="1224944"/>
                </a:cubicBezTo>
                <a:cubicBezTo>
                  <a:pt x="3390345" y="1124982"/>
                  <a:pt x="3624514" y="911839"/>
                  <a:pt x="3792206" y="820375"/>
                </a:cubicBezTo>
                <a:cubicBezTo>
                  <a:pt x="3816149" y="807316"/>
                  <a:pt x="3844653" y="805391"/>
                  <a:pt x="3870876" y="797899"/>
                </a:cubicBezTo>
                <a:cubicBezTo>
                  <a:pt x="3878368" y="854089"/>
                  <a:pt x="3899851" y="910155"/>
                  <a:pt x="3893353" y="966469"/>
                </a:cubicBezTo>
                <a:cubicBezTo>
                  <a:pt x="3886772" y="1023499"/>
                  <a:pt x="3825989" y="1106844"/>
                  <a:pt x="3792206" y="1157516"/>
                </a:cubicBezTo>
                <a:cubicBezTo>
                  <a:pt x="3784714" y="1183738"/>
                  <a:pt x="3742668" y="1232800"/>
                  <a:pt x="3769729" y="1236182"/>
                </a:cubicBezTo>
                <a:cubicBezTo>
                  <a:pt x="3813079" y="1241600"/>
                  <a:pt x="3842586" y="1187355"/>
                  <a:pt x="3882115" y="1168754"/>
                </a:cubicBezTo>
                <a:cubicBezTo>
                  <a:pt x="3899668" y="1160494"/>
                  <a:pt x="4037200" y="1127174"/>
                  <a:pt x="4050694" y="1123801"/>
                </a:cubicBezTo>
                <a:cubicBezTo>
                  <a:pt x="4069425" y="1127547"/>
                  <a:pt x="4106887" y="1115937"/>
                  <a:pt x="4106887" y="1135039"/>
                </a:cubicBezTo>
                <a:cubicBezTo>
                  <a:pt x="4106887" y="1189037"/>
                  <a:pt x="4047083" y="1256936"/>
                  <a:pt x="4005739" y="1292372"/>
                </a:cubicBezTo>
                <a:cubicBezTo>
                  <a:pt x="3995484" y="1301162"/>
                  <a:pt x="3983262" y="1307356"/>
                  <a:pt x="3972024" y="1314848"/>
                </a:cubicBezTo>
                <a:cubicBezTo>
                  <a:pt x="4009451" y="1322333"/>
                  <a:pt x="4068237" y="1328964"/>
                  <a:pt x="4095648" y="1359800"/>
                </a:cubicBezTo>
                <a:cubicBezTo>
                  <a:pt x="4111388" y="1377507"/>
                  <a:pt x="4110633" y="1404752"/>
                  <a:pt x="4118125" y="1427228"/>
                </a:cubicBezTo>
                <a:cubicBezTo>
                  <a:pt x="4110633" y="1464688"/>
                  <a:pt x="4113760" y="1505973"/>
                  <a:pt x="4095648" y="1539608"/>
                </a:cubicBezTo>
                <a:cubicBezTo>
                  <a:pt x="4076235" y="1575659"/>
                  <a:pt x="4002249" y="1579523"/>
                  <a:pt x="3972024" y="1584560"/>
                </a:cubicBezTo>
                <a:cubicBezTo>
                  <a:pt x="3867130" y="1573322"/>
                  <a:pt x="3761136" y="1569716"/>
                  <a:pt x="3657343" y="1550846"/>
                </a:cubicBezTo>
                <a:cubicBezTo>
                  <a:pt x="3635852" y="1546939"/>
                  <a:pt x="3620327" y="1527591"/>
                  <a:pt x="3601150" y="1517132"/>
                </a:cubicBezTo>
                <a:cubicBezTo>
                  <a:pt x="3579088" y="1505099"/>
                  <a:pt x="3555781" y="1495451"/>
                  <a:pt x="3533719" y="1483418"/>
                </a:cubicBezTo>
                <a:cubicBezTo>
                  <a:pt x="3514542" y="1472959"/>
                  <a:pt x="3497064" y="1459472"/>
                  <a:pt x="3477526" y="1449704"/>
                </a:cubicBezTo>
                <a:cubicBezTo>
                  <a:pt x="3419169" y="1420527"/>
                  <a:pt x="3465235" y="1459890"/>
                  <a:pt x="3421333" y="1415990"/>
                </a:cubicBezTo>
              </a:path>
            </a:pathLst>
          </a:custGeom>
          <a:ln w="28575" cmpd="sng">
            <a:solidFill>
              <a:schemeClr val="tx1">
                <a:alpha val="66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3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Caveat: Neutrinos are electrically neutral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789925" cy="4792663"/>
          </a:xfrm>
        </p:spPr>
        <p:txBody>
          <a:bodyPr/>
          <a:lstStyle/>
          <a:p>
            <a:r>
              <a:rPr lang="en-US" b="1"/>
              <a:t>Reminder from “model building 101”, rule 1: </a:t>
            </a:r>
            <a:br>
              <a:rPr lang="en-US" b="1"/>
            </a:br>
            <a:r>
              <a:rPr lang="en-US" b="1" i="1">
                <a:latin typeface="Times"/>
                <a:cs typeface="Times"/>
              </a:rPr>
              <a:t>If I introduce new fields, I have to write down all possible interactions allowed by the gauge symmetries given the (new) field content</a:t>
            </a:r>
            <a:endParaRPr lang="en-US" i="1">
              <a:latin typeface="Times"/>
              <a:cs typeface="Times"/>
            </a:endParaRPr>
          </a:p>
          <a:p>
            <a:r>
              <a:rPr lang="en-US"/>
              <a:t>I can write a Majorana mass term ~ M</a:t>
            </a:r>
            <a:r>
              <a:rPr lang="en-US" baseline="-25000"/>
              <a:t>R</a:t>
            </a:r>
            <a:r>
              <a:rPr lang="en-US"/>
              <a:t> </a:t>
            </a:r>
            <a:r>
              <a:rPr lang="en-US">
                <a:latin typeface="Symbol" charset="2"/>
                <a:cs typeface="Symbol" charset="2"/>
              </a:rPr>
              <a:t>n</a:t>
            </a:r>
            <a:r>
              <a:rPr lang="en-US" baseline="30000"/>
              <a:t>c</a:t>
            </a:r>
            <a:r>
              <a:rPr lang="en-US"/>
              <a:t> </a:t>
            </a:r>
            <a:r>
              <a:rPr lang="en-US">
                <a:latin typeface="Symbol" charset="2"/>
                <a:cs typeface="Symbol" charset="2"/>
              </a:rPr>
              <a:t>n</a:t>
            </a:r>
            <a:r>
              <a:rPr lang="en-US" baseline="30000"/>
              <a:t>c</a:t>
            </a:r>
            <a:r>
              <a:rPr lang="en-US"/>
              <a:t> with the new field </a:t>
            </a:r>
            <a:r>
              <a:rPr lang="en-US">
                <a:latin typeface="Symbol" charset="2"/>
                <a:cs typeface="Symbol" charset="2"/>
              </a:rPr>
              <a:t>n</a:t>
            </a:r>
            <a:r>
              <a:rPr lang="en-US" baseline="30000"/>
              <a:t>c</a:t>
            </a:r>
            <a:r>
              <a:rPr lang="en-US"/>
              <a:t/>
            </a:r>
            <a:br>
              <a:rPr lang="en-US"/>
            </a:br>
            <a:r>
              <a:rPr lang="en-US"/>
              <a:t>because the neutrino is electrically neutral</a:t>
            </a:r>
          </a:p>
          <a:p>
            <a:r>
              <a:rPr lang="en-US"/>
              <a:t>Violates lepton number by two units</a:t>
            </a:r>
          </a:p>
          <a:p>
            <a:r>
              <a:rPr lang="en-US" u="sng"/>
              <a:t>Problem solution (1):</a:t>
            </a:r>
            <a:r>
              <a:rPr lang="en-US"/>
              <a:t> get rid off this Majorana mass term</a:t>
            </a:r>
          </a:p>
          <a:p>
            <a:r>
              <a:rPr lang="en-US" b="1"/>
              <a:t>Reminder from “model building 101”, rule 2: </a:t>
            </a:r>
            <a:br>
              <a:rPr lang="en-US" b="1"/>
            </a:br>
            <a:r>
              <a:rPr lang="en-US" b="1" i="1">
                <a:latin typeface="Times"/>
                <a:cs typeface="Times"/>
              </a:rPr>
              <a:t>If I want to forbid some interactions, I introduce/invent a (new) symmetry and charge the fields under it</a:t>
            </a:r>
          </a:p>
          <a:p>
            <a:r>
              <a:rPr lang="en-US"/>
              <a:t>Here we have such a symmetry already: lepton number is </a:t>
            </a:r>
            <a:r>
              <a:rPr lang="en-US" i="1"/>
              <a:t>accidentally </a:t>
            </a:r>
            <a:r>
              <a:rPr lang="en-US"/>
              <a:t>conserved in the Standard Model</a:t>
            </a:r>
          </a:p>
          <a:p>
            <a:r>
              <a:rPr lang="en-US"/>
              <a:t>Promote lepton number from an </a:t>
            </a:r>
            <a:r>
              <a:rPr lang="en-US">
                <a:solidFill>
                  <a:srgbClr val="FF0000"/>
                </a:solidFill>
              </a:rPr>
              <a:t>accidental</a:t>
            </a:r>
            <a:r>
              <a:rPr lang="en-US"/>
              <a:t> to a </a:t>
            </a:r>
            <a:r>
              <a:rPr lang="en-US">
                <a:solidFill>
                  <a:srgbClr val="FF0000"/>
                </a:solidFill>
              </a:rPr>
              <a:t>fundamental</a:t>
            </a:r>
            <a:r>
              <a:rPr lang="en-US"/>
              <a:t> symmetry?</a:t>
            </a:r>
          </a:p>
          <a:p>
            <a:r>
              <a:rPr lang="en-US"/>
              <a:t>Physics BSM (kind of), but no leptogenesis </a:t>
            </a:r>
          </a:p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7020272" y="3068960"/>
            <a:ext cx="2016224" cy="3960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Scenario “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charset="2"/>
                <a:cs typeface="Symbol" charset="2"/>
              </a:rPr>
              <a:t>n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-simple”</a:t>
            </a:r>
          </a:p>
        </p:txBody>
      </p:sp>
    </p:spTree>
    <p:extLst>
      <p:ext uri="{BB962C8B-B14F-4D97-AF65-F5344CB8AC3E}">
        <p14:creationId xmlns:p14="http://schemas.microsoft.com/office/powerpoint/2010/main" val="403809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if there is a Majorana mass term?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800708"/>
            <a:ext cx="8520113" cy="4792663"/>
          </a:xfrm>
        </p:spPr>
        <p:txBody>
          <a:bodyPr/>
          <a:lstStyle/>
          <a:p>
            <a:r>
              <a:rPr lang="en-US" u="sng"/>
              <a:t>Problem solution (2):</a:t>
            </a:r>
            <a:r>
              <a:rPr lang="en-US"/>
              <a:t> Accept that there is such a mass term</a:t>
            </a:r>
          </a:p>
          <a:p>
            <a:r>
              <a:rPr lang="en-US"/>
              <a:t>Lepton number violation, clearly physics beyond the Standard Model</a:t>
            </a:r>
          </a:p>
          <a:p>
            <a:r>
              <a:rPr lang="en-US"/>
              <a:t>Lagrangian for fermion masses after EWSB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Fixes two other problems: </a:t>
            </a:r>
            <a:r>
              <a:rPr lang="en-US">
                <a:solidFill>
                  <a:srgbClr val="FF0000"/>
                </a:solidFill>
              </a:rPr>
              <a:t>smallness of neutrino mass and leptogenesis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/>
            </a:r>
            <a:br>
              <a:rPr lang="en-US">
                <a:solidFill>
                  <a:srgbClr val="FF0000"/>
                </a:solidFill>
              </a:rPr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4" name="Picture 2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12876"/>
            <a:ext cx="8403469" cy="44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AutoShape 16"/>
          <p:cNvSpPr>
            <a:spLocks noChangeArrowheads="1"/>
          </p:cNvSpPr>
          <p:nvPr/>
        </p:nvSpPr>
        <p:spPr bwMode="auto">
          <a:xfrm flipV="1">
            <a:off x="3671900" y="2816932"/>
            <a:ext cx="5029200" cy="381000"/>
          </a:xfrm>
          <a:prstGeom prst="triangle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2605100" y="4036132"/>
            <a:ext cx="1676400" cy="533400"/>
          </a:xfrm>
          <a:prstGeom prst="homePlate">
            <a:avLst>
              <a:gd name="adj" fmla="val 78571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Block diag.</a:t>
            </a:r>
          </a:p>
        </p:txBody>
      </p:sp>
      <p:pic>
        <p:nvPicPr>
          <p:cNvPr id="7" name="Picture 2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00" y="3274132"/>
            <a:ext cx="4318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2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900" y="4112332"/>
            <a:ext cx="299243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" name="Picture 7" descr="see-saw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56176" y="5301208"/>
            <a:ext cx="18288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22176" y="5453608"/>
            <a:ext cx="2286000" cy="9048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3260576" y="5758408"/>
            <a:ext cx="304800" cy="0"/>
          </a:xfrm>
          <a:prstGeom prst="line">
            <a:avLst/>
          </a:prstGeom>
          <a:noFill/>
          <a:ln w="19050" cap="sq">
            <a:solidFill>
              <a:schemeClr val="hlink"/>
            </a:solidFill>
            <a:round/>
            <a:headEnd type="none" w="sm" len="sm"/>
            <a:tailEnd type="triangle" w="lg" len="med"/>
          </a:ln>
        </p:spPr>
        <p:txBody>
          <a:bodyPr/>
          <a:lstStyle/>
          <a:p>
            <a:endParaRPr lang="de-DE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>
            <a:off x="3260576" y="6139408"/>
            <a:ext cx="304800" cy="0"/>
          </a:xfrm>
          <a:prstGeom prst="line">
            <a:avLst/>
          </a:prstGeom>
          <a:noFill/>
          <a:ln w="19050" cap="sq">
            <a:solidFill>
              <a:schemeClr val="hlink"/>
            </a:solidFill>
            <a:round/>
            <a:headEnd type="none" w="sm" len="sm"/>
            <a:tailEnd type="triangle" w="lg" len="med"/>
          </a:ln>
        </p:spPr>
        <p:txBody>
          <a:bodyPr/>
          <a:lstStyle/>
          <a:p>
            <a:endParaRPr lang="de-DE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3717776" y="5606008"/>
            <a:ext cx="1981200" cy="3048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de-DE"/>
              <a:t>Other SM particles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3717776" y="5987008"/>
            <a:ext cx="1981200" cy="3048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de-DE"/>
              <a:t>Heavy partner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67544" y="3104964"/>
            <a:ext cx="2195736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effectLst/>
                <a:latin typeface="Arial" charset="0"/>
              </a:rPr>
              <a:t>Scenario “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effectLst/>
                <a:latin typeface="Symbol" charset="2"/>
                <a:cs typeface="Symbol" charset="2"/>
              </a:rPr>
              <a:t>n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effectLst/>
                <a:latin typeface="Arial" charset="0"/>
              </a:rPr>
              <a:t>-compact”</a:t>
            </a:r>
            <a:br>
              <a:rPr kumimoji="0" lang="en-US" sz="1600" b="0" i="0" u="none" strike="noStrike" cap="none" normalizeH="0" baseline="0" smtClean="0">
                <a:ln>
                  <a:noFill/>
                </a:ln>
                <a:effectLst/>
                <a:latin typeface="Arial" charset="0"/>
              </a:rPr>
            </a:br>
            <a:r>
              <a:rPr kumimoji="0" lang="en-US" sz="1600" b="0" i="1" u="none" strike="noStrike" cap="none" normalizeH="0" baseline="0" smtClean="0">
                <a:ln>
                  <a:noFill/>
                </a:ln>
                <a:effectLst/>
                <a:latin typeface="Arial" charset="0"/>
              </a:rPr>
              <a:t>aka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effectLst/>
                <a:latin typeface="Arial" charset="0"/>
              </a:rPr>
              <a:t>Type-I</a:t>
            </a:r>
            <a:r>
              <a:rPr kumimoji="0" lang="en-US" sz="1600" b="0" i="0" u="none" strike="noStrike" cap="none" normalizeH="0" smtClean="0">
                <a:ln>
                  <a:noFill/>
                </a:ln>
                <a:effectLst/>
                <a:latin typeface="Arial" charset="0"/>
              </a:rPr>
              <a:t> seesaw</a:t>
            </a:r>
            <a:endParaRPr kumimoji="0" lang="en-US" sz="16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80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5176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5" y="4189512"/>
            <a:ext cx="27432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45177" name="Picture 2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225" y="4189512"/>
            <a:ext cx="29511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45155" name="Rectangle 3"/>
          <p:cNvSpPr>
            <a:spLocks noGrp="1" noChangeArrowheads="1"/>
          </p:cNvSpPr>
          <p:nvPr>
            <p:ph type="title"/>
          </p:nvPr>
        </p:nvSpPr>
        <p:spPr>
          <a:xfrm>
            <a:off x="143508" y="0"/>
            <a:ext cx="8460940" cy="762000"/>
          </a:xfrm>
        </p:spPr>
        <p:txBody>
          <a:bodyPr/>
          <a:lstStyle/>
          <a:p>
            <a:r>
              <a:rPr lang="de-DE"/>
              <a:t>Generation of fermion mixings: Standard theory</a:t>
            </a:r>
          </a:p>
        </p:txBody>
      </p:sp>
      <p:sp>
        <p:nvSpPr>
          <p:cNvPr id="945158" name="Rectangle 6"/>
          <p:cNvSpPr>
            <a:spLocks noChangeArrowheads="1"/>
          </p:cNvSpPr>
          <p:nvPr/>
        </p:nvSpPr>
        <p:spPr bwMode="auto">
          <a:xfrm>
            <a:off x="525625" y="3427512"/>
            <a:ext cx="2743200" cy="685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Charged lepton</a:t>
            </a:r>
            <a:br>
              <a:rPr lang="de-DE">
                <a:latin typeface="Arial" charset="0"/>
              </a:rPr>
            </a:br>
            <a:r>
              <a:rPr lang="de-DE">
                <a:latin typeface="Arial" charset="0"/>
              </a:rPr>
              <a:t>mass terms</a:t>
            </a:r>
          </a:p>
        </p:txBody>
      </p:sp>
      <p:sp>
        <p:nvSpPr>
          <p:cNvPr id="945159" name="Rectangle 7"/>
          <p:cNvSpPr>
            <a:spLocks noChangeArrowheads="1"/>
          </p:cNvSpPr>
          <p:nvPr/>
        </p:nvSpPr>
        <p:spPr bwMode="auto">
          <a:xfrm>
            <a:off x="4030825" y="3427512"/>
            <a:ext cx="2667000" cy="685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Eff. neutrino</a:t>
            </a:r>
            <a:br>
              <a:rPr lang="de-DE">
                <a:latin typeface="Arial" charset="0"/>
              </a:rPr>
            </a:br>
            <a:r>
              <a:rPr lang="de-DE">
                <a:latin typeface="Arial" charset="0"/>
              </a:rPr>
              <a:t>mass terms</a:t>
            </a:r>
          </a:p>
        </p:txBody>
      </p:sp>
      <p:sp>
        <p:nvSpPr>
          <p:cNvPr id="945160" name="AutoShape 8"/>
          <p:cNvSpPr>
            <a:spLocks noChangeArrowheads="1"/>
          </p:cNvSpPr>
          <p:nvPr/>
        </p:nvSpPr>
        <p:spPr bwMode="auto">
          <a:xfrm flipV="1">
            <a:off x="1516225" y="4646712"/>
            <a:ext cx="3733800" cy="609600"/>
          </a:xfrm>
          <a:prstGeom prst="triangle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5161" name="Rectangle 9"/>
          <p:cNvSpPr>
            <a:spLocks noChangeArrowheads="1"/>
          </p:cNvSpPr>
          <p:nvPr/>
        </p:nvSpPr>
        <p:spPr bwMode="auto">
          <a:xfrm>
            <a:off x="7078825" y="4646712"/>
            <a:ext cx="1905000" cy="685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cf., charged </a:t>
            </a:r>
            <a:br>
              <a:rPr lang="de-DE">
                <a:latin typeface="Arial" charset="0"/>
              </a:rPr>
            </a:br>
            <a:r>
              <a:rPr lang="de-DE">
                <a:latin typeface="Arial" charset="0"/>
              </a:rPr>
              <a:t>current </a:t>
            </a:r>
          </a:p>
        </p:txBody>
      </p:sp>
      <p:sp>
        <p:nvSpPr>
          <p:cNvPr id="945163" name="Oval 11"/>
          <p:cNvSpPr>
            <a:spLocks noChangeArrowheads="1"/>
          </p:cNvSpPr>
          <p:nvPr/>
        </p:nvSpPr>
        <p:spPr bwMode="auto">
          <a:xfrm>
            <a:off x="1313025" y="4164112"/>
            <a:ext cx="457200" cy="457200"/>
          </a:xfrm>
          <a:prstGeom prst="ellipse">
            <a:avLst/>
          </a:prstGeom>
          <a:solidFill>
            <a:srgbClr val="FFFF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5164" name="Oval 12"/>
          <p:cNvSpPr>
            <a:spLocks noChangeArrowheads="1"/>
          </p:cNvSpPr>
          <p:nvPr/>
        </p:nvSpPr>
        <p:spPr bwMode="auto">
          <a:xfrm>
            <a:off x="5021425" y="4189512"/>
            <a:ext cx="457200" cy="457200"/>
          </a:xfrm>
          <a:prstGeom prst="ellipse">
            <a:avLst/>
          </a:prstGeom>
          <a:solidFill>
            <a:srgbClr val="FFFF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5165" name="Line 13"/>
          <p:cNvSpPr>
            <a:spLocks noChangeShapeType="1"/>
          </p:cNvSpPr>
          <p:nvPr/>
        </p:nvSpPr>
        <p:spPr bwMode="auto">
          <a:xfrm flipV="1">
            <a:off x="1059025" y="4646712"/>
            <a:ext cx="304800" cy="533400"/>
          </a:xfrm>
          <a:prstGeom prst="line">
            <a:avLst/>
          </a:prstGeom>
          <a:noFill/>
          <a:ln w="22225" cap="sq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5166" name="Rectangle 14"/>
          <p:cNvSpPr>
            <a:spLocks noChangeArrowheads="1"/>
          </p:cNvSpPr>
          <p:nvPr/>
        </p:nvSpPr>
        <p:spPr bwMode="auto">
          <a:xfrm>
            <a:off x="220825" y="5256312"/>
            <a:ext cx="1905000" cy="685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Rotates left-</a:t>
            </a:r>
            <a:br>
              <a:rPr lang="de-DE">
                <a:latin typeface="Arial" charset="0"/>
              </a:rPr>
            </a:br>
            <a:r>
              <a:rPr lang="de-DE">
                <a:latin typeface="Arial" charset="0"/>
              </a:rPr>
              <a:t>handed fields</a:t>
            </a:r>
          </a:p>
        </p:txBody>
      </p:sp>
      <p:sp>
        <p:nvSpPr>
          <p:cNvPr id="945168" name="AutoShape 16"/>
          <p:cNvSpPr>
            <a:spLocks noChangeArrowheads="1"/>
          </p:cNvSpPr>
          <p:nvPr/>
        </p:nvSpPr>
        <p:spPr bwMode="auto">
          <a:xfrm flipV="1">
            <a:off x="3878425" y="1370112"/>
            <a:ext cx="5029200" cy="381000"/>
          </a:xfrm>
          <a:prstGeom prst="triangle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5170" name="AutoShape 18"/>
          <p:cNvSpPr>
            <a:spLocks noChangeArrowheads="1"/>
          </p:cNvSpPr>
          <p:nvPr/>
        </p:nvSpPr>
        <p:spPr bwMode="auto">
          <a:xfrm>
            <a:off x="2811625" y="2589312"/>
            <a:ext cx="1676400" cy="533400"/>
          </a:xfrm>
          <a:prstGeom prst="homePlate">
            <a:avLst>
              <a:gd name="adj" fmla="val 78571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Block diag.</a:t>
            </a:r>
          </a:p>
        </p:txBody>
      </p:sp>
      <p:sp>
        <p:nvSpPr>
          <p:cNvPr id="945172" name="Line 20"/>
          <p:cNvSpPr>
            <a:spLocks noChangeShapeType="1"/>
          </p:cNvSpPr>
          <p:nvPr/>
        </p:nvSpPr>
        <p:spPr bwMode="auto">
          <a:xfrm flipH="1">
            <a:off x="1821025" y="1293912"/>
            <a:ext cx="838200" cy="19812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5173" name="Line 21"/>
          <p:cNvSpPr>
            <a:spLocks noChangeShapeType="1"/>
          </p:cNvSpPr>
          <p:nvPr/>
        </p:nvSpPr>
        <p:spPr bwMode="auto">
          <a:xfrm>
            <a:off x="5021425" y="3122712"/>
            <a:ext cx="152400" cy="2286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5174" name="Picture 2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25" y="5332512"/>
            <a:ext cx="23622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45175" name="Picture 2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25" y="5408712"/>
            <a:ext cx="33782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45178" name="Picture 26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5" y="836712"/>
            <a:ext cx="87995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45179" name="Picture 27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025" y="1827312"/>
            <a:ext cx="4318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45180" name="Picture 28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25" y="2665512"/>
            <a:ext cx="299243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3455876" y="800708"/>
            <a:ext cx="5562600" cy="2376264"/>
          </a:xfrm>
          <a:prstGeom prst="rect">
            <a:avLst/>
          </a:prstGeom>
          <a:solidFill>
            <a:srgbClr val="CC99FF">
              <a:alpha val="21176"/>
            </a:srgb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 rot="20816456">
            <a:off x="4196049" y="1618545"/>
            <a:ext cx="4038600" cy="890562"/>
          </a:xfrm>
          <a:prstGeom prst="rect">
            <a:avLst/>
          </a:prstGeom>
          <a:solidFill>
            <a:schemeClr val="bg1">
              <a:alpha val="46000"/>
            </a:scheme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de-DE"/>
              <a:t>Model-dependent (type-II, III seesaw,</a:t>
            </a:r>
            <a:br>
              <a:rPr lang="de-DE"/>
            </a:br>
            <a:r>
              <a:rPr lang="de-DE"/>
              <a:t>radiative generation of neutrino mass, etc)</a:t>
            </a: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3779912" y="4149080"/>
            <a:ext cx="828092" cy="504056"/>
          </a:xfrm>
          <a:prstGeom prst="rect">
            <a:avLst/>
          </a:prstGeom>
          <a:solidFill>
            <a:srgbClr val="CC99FF">
              <a:alpha val="21176"/>
            </a:srgb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Rectangle 24"/>
          <p:cNvSpPr/>
          <p:nvPr/>
        </p:nvSpPr>
        <p:spPr bwMode="auto">
          <a:xfrm>
            <a:off x="6840252" y="3176972"/>
            <a:ext cx="2195736" cy="396044"/>
          </a:xfrm>
          <a:prstGeom prst="rect">
            <a:avLst/>
          </a:prstGeom>
          <a:solidFill>
            <a:srgbClr val="FF00FF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Scenario “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charset="2"/>
                <a:cs typeface="Symbol" charset="2"/>
              </a:rPr>
              <a:t>n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-complex”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3508" y="6417332"/>
            <a:ext cx="2447764" cy="338554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Mass models: Talk Popov</a:t>
            </a:r>
          </a:p>
        </p:txBody>
      </p:sp>
    </p:spTree>
    <p:extLst>
      <p:ext uri="{BB962C8B-B14F-4D97-AF65-F5344CB8AC3E}">
        <p14:creationId xmlns:p14="http://schemas.microsoft.com/office/powerpoint/2010/main" val="342625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8" grpId="0" animBg="1"/>
      <p:bldP spid="945159" grpId="0" animBg="1"/>
      <p:bldP spid="945160" grpId="0" animBg="1"/>
      <p:bldP spid="945161" grpId="0" animBg="1"/>
      <p:bldP spid="945163" grpId="0" animBg="1"/>
      <p:bldP spid="945164" grpId="0" animBg="1"/>
      <p:bldP spid="945165" grpId="0" animBg="1"/>
      <p:bldP spid="945166" grpId="0" animBg="1"/>
      <p:bldP spid="945172" grpId="0" animBg="1"/>
      <p:bldP spid="945173" grpId="0" animBg="1"/>
      <p:bldP spid="23" grpId="0" animBg="1"/>
      <p:bldP spid="24" grpId="0" animBg="1"/>
      <p:bldP spid="26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5900" y="836104"/>
            <a:ext cx="8353425" cy="5184775"/>
          </a:xfrm>
        </p:spPr>
        <p:txBody>
          <a:bodyPr/>
          <a:lstStyle/>
          <a:p>
            <a:r>
              <a:rPr lang="de-DE"/>
              <a:t>Scenario </a:t>
            </a:r>
            <a:r>
              <a:rPr lang="en-US" b="1">
                <a:latin typeface="Arial" charset="0"/>
              </a:rPr>
              <a:t>“</a:t>
            </a:r>
            <a:r>
              <a:rPr lang="en-US" b="1">
                <a:latin typeface="Symbol" charset="2"/>
                <a:cs typeface="Symbol" charset="2"/>
              </a:rPr>
              <a:t>n</a:t>
            </a:r>
            <a:r>
              <a:rPr lang="en-US" b="1">
                <a:latin typeface="Arial" charset="0"/>
              </a:rPr>
              <a:t>-simple”</a:t>
            </a:r>
            <a:br>
              <a:rPr lang="en-US" b="1">
                <a:latin typeface="Arial" charset="0"/>
              </a:rPr>
            </a:br>
            <a:r>
              <a:rPr lang="en-US" b="1">
                <a:latin typeface="Arial" charset="0"/>
              </a:rPr>
              <a:t/>
            </a:r>
            <a:br>
              <a:rPr lang="en-US" b="1">
                <a:latin typeface="Arial" charset="0"/>
              </a:rPr>
            </a:br>
            <a:endParaRPr lang="en-US" b="1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pPr marL="0" indent="0">
              <a:buNone/>
            </a:pP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  </a:t>
            </a:r>
          </a:p>
          <a:p>
            <a:r>
              <a:rPr lang="de-DE"/>
              <a:t>Scenario </a:t>
            </a:r>
            <a:r>
              <a:rPr lang="en-US" b="1">
                <a:latin typeface="Arial" charset="0"/>
              </a:rPr>
              <a:t>“</a:t>
            </a:r>
            <a:r>
              <a:rPr lang="en-US" b="1">
                <a:latin typeface="Symbol" charset="2"/>
                <a:cs typeface="Symbol" charset="2"/>
              </a:rPr>
              <a:t>n</a:t>
            </a:r>
            <a:r>
              <a:rPr lang="en-US" b="1">
                <a:latin typeface="Arial" charset="0"/>
              </a:rPr>
              <a:t>-compact”</a:t>
            </a:r>
            <a:r>
              <a:rPr lang="en-US">
                <a:latin typeface="Arial" charset="0"/>
              </a:rPr>
              <a:t> (aka type-I seesaw)</a:t>
            </a:r>
            <a:r>
              <a:rPr lang="en-US" b="1">
                <a:latin typeface="Arial" charset="0"/>
              </a:rPr>
              <a:t/>
            </a:r>
            <a:br>
              <a:rPr lang="en-US" b="1">
                <a:latin typeface="Arial" charset="0"/>
              </a:rPr>
            </a:br>
            <a:r>
              <a:rPr lang="en-US" b="1">
                <a:latin typeface="Arial" charset="0"/>
              </a:rPr>
              <a:t/>
            </a:r>
            <a:br>
              <a:rPr lang="en-US" b="1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… works even if heavy neutrinos at GeV scale,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and together with a keV dark matter candidate</a:t>
            </a:r>
            <a:r>
              <a:rPr lang="de-DE"/>
              <a:t/>
            </a:r>
            <a:br>
              <a:rPr lang="de-DE"/>
            </a:br>
            <a:r>
              <a:rPr lang="en-US" sz="1600" b="1">
                <a:solidFill>
                  <a:schemeClr val="accent1"/>
                </a:solidFill>
                <a:latin typeface="Times"/>
                <a:cs typeface="Times"/>
              </a:rPr>
              <a:t>Canetti, Drewes, Shaposhnikov, 2012 (see talks Rasmussen, Das, Ship)</a:t>
            </a:r>
            <a:endParaRPr lang="de-DE" sz="1800"/>
          </a:p>
          <a:p>
            <a:r>
              <a:rPr lang="de-DE"/>
              <a:t>Scenario </a:t>
            </a:r>
            <a:r>
              <a:rPr lang="en-US" b="1">
                <a:latin typeface="Arial" charset="0"/>
              </a:rPr>
              <a:t>“</a:t>
            </a:r>
            <a:r>
              <a:rPr lang="en-US" b="1">
                <a:latin typeface="Symbol" charset="2"/>
                <a:cs typeface="Symbol" charset="2"/>
              </a:rPr>
              <a:t>n</a:t>
            </a:r>
            <a:r>
              <a:rPr lang="en-US" b="1">
                <a:latin typeface="Arial" charset="0"/>
              </a:rPr>
              <a:t>-complex”</a:t>
            </a:r>
            <a:br>
              <a:rPr lang="en-US" b="1">
                <a:latin typeface="Arial" charset="0"/>
              </a:rPr>
            </a:br>
            <a:r>
              <a:rPr lang="en-US">
                <a:latin typeface="Arial" charset="0"/>
              </a:rPr>
              <a:t>Origin of MH and CP violation depends on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specific scenario; no universal discussion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of leptogenesis possible</a:t>
            </a:r>
          </a:p>
          <a:p>
            <a:endParaRPr lang="de-DE" smtClean="0"/>
          </a:p>
        </p:txBody>
      </p:sp>
      <p:sp>
        <p:nvSpPr>
          <p:cNvPr id="45087" name="Rectangle 32"/>
          <p:cNvSpPr>
            <a:spLocks noChangeArrowheads="1"/>
          </p:cNvSpPr>
          <p:nvPr/>
        </p:nvSpPr>
        <p:spPr bwMode="auto">
          <a:xfrm>
            <a:off x="358775" y="0"/>
            <a:ext cx="8066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400" b="1">
                <a:solidFill>
                  <a:schemeClr val="bg1"/>
                </a:solidFill>
              </a:rPr>
              <a:t>Origin of MH and CP violation? Leptogenesis?</a:t>
            </a:r>
          </a:p>
        </p:txBody>
      </p:sp>
      <p:pic>
        <p:nvPicPr>
          <p:cNvPr id="2" name="Picture 1" descr="Bildschirmfoto 2016-10-12 um 15.14.4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2" y="1808820"/>
            <a:ext cx="3282911" cy="521447"/>
          </a:xfrm>
          <a:prstGeom prst="rect">
            <a:avLst/>
          </a:prstGeom>
        </p:spPr>
      </p:pic>
      <p:pic>
        <p:nvPicPr>
          <p:cNvPr id="34" name="Picture 2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88" b="-5332"/>
          <a:stretch/>
        </p:blipFill>
        <p:spPr bwMode="auto">
          <a:xfrm>
            <a:off x="1727684" y="1268760"/>
            <a:ext cx="5447970" cy="48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" name="Picture 22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8"/>
            <a:ext cx="23622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" name="Picture 2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808820"/>
            <a:ext cx="3534938" cy="54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" name="Oval 11"/>
          <p:cNvSpPr>
            <a:spLocks noChangeArrowheads="1"/>
          </p:cNvSpPr>
          <p:nvPr/>
        </p:nvSpPr>
        <p:spPr bwMode="auto">
          <a:xfrm>
            <a:off x="2231390" y="1844824"/>
            <a:ext cx="457200" cy="457200"/>
          </a:xfrm>
          <a:prstGeom prst="ellipse">
            <a:avLst/>
          </a:prstGeom>
          <a:solidFill>
            <a:srgbClr val="FFFF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11"/>
          <p:cNvSpPr>
            <a:spLocks noChangeArrowheads="1"/>
          </p:cNvSpPr>
          <p:nvPr/>
        </p:nvSpPr>
        <p:spPr bwMode="auto">
          <a:xfrm>
            <a:off x="6048164" y="1808820"/>
            <a:ext cx="457200" cy="457200"/>
          </a:xfrm>
          <a:prstGeom prst="ellipse">
            <a:avLst/>
          </a:prstGeom>
          <a:solidFill>
            <a:srgbClr val="FFFF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3419872" y="1232756"/>
            <a:ext cx="612068" cy="432048"/>
          </a:xfrm>
          <a:prstGeom prst="ellipse">
            <a:avLst/>
          </a:prstGeom>
          <a:solidFill>
            <a:srgbClr val="FFFF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auto">
          <a:xfrm>
            <a:off x="5436096" y="1340768"/>
            <a:ext cx="612068" cy="457200"/>
          </a:xfrm>
          <a:prstGeom prst="ellipse">
            <a:avLst/>
          </a:prstGeom>
          <a:solidFill>
            <a:srgbClr val="FFFF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11"/>
          <p:cNvSpPr>
            <a:spLocks noChangeArrowheads="1"/>
          </p:cNvSpPr>
          <p:nvPr/>
        </p:nvSpPr>
        <p:spPr bwMode="auto">
          <a:xfrm>
            <a:off x="4860032" y="2456892"/>
            <a:ext cx="457200" cy="457200"/>
          </a:xfrm>
          <a:prstGeom prst="ellipse">
            <a:avLst/>
          </a:prstGeom>
          <a:solidFill>
            <a:srgbClr val="FFFF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5292080" y="2456892"/>
            <a:ext cx="457200" cy="457200"/>
          </a:xfrm>
          <a:prstGeom prst="ellipse">
            <a:avLst/>
          </a:prstGeom>
          <a:solidFill>
            <a:srgbClr val="FFFF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6300192" y="2492896"/>
            <a:ext cx="2196244" cy="3960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/>
              <a:t>No leptogenesis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4" name="Oval 11"/>
          <p:cNvSpPr>
            <a:spLocks noChangeArrowheads="1"/>
          </p:cNvSpPr>
          <p:nvPr/>
        </p:nvSpPr>
        <p:spPr bwMode="auto">
          <a:xfrm>
            <a:off x="6588224" y="1772816"/>
            <a:ext cx="612068" cy="457200"/>
          </a:xfrm>
          <a:prstGeom prst="ellipse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11"/>
          <p:cNvSpPr>
            <a:spLocks noChangeArrowheads="1"/>
          </p:cNvSpPr>
          <p:nvPr/>
        </p:nvSpPr>
        <p:spPr bwMode="auto">
          <a:xfrm>
            <a:off x="5436096" y="1088740"/>
            <a:ext cx="612068" cy="457200"/>
          </a:xfrm>
          <a:prstGeom prst="ellipse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7344308" y="1232756"/>
            <a:ext cx="1656184" cy="32403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CP violation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344308" y="836712"/>
            <a:ext cx="1647800" cy="32403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Mass hierarchy</a:t>
            </a:r>
          </a:p>
        </p:txBody>
      </p:sp>
      <p:pic>
        <p:nvPicPr>
          <p:cNvPr id="48" name="Picture 2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3645024"/>
            <a:ext cx="8403469" cy="44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2123728" y="3681028"/>
            <a:ext cx="612068" cy="432048"/>
          </a:xfrm>
          <a:prstGeom prst="ellipse">
            <a:avLst/>
          </a:prstGeom>
          <a:solidFill>
            <a:srgbClr val="FFFF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11"/>
          <p:cNvSpPr>
            <a:spLocks noChangeArrowheads="1"/>
          </p:cNvSpPr>
          <p:nvPr/>
        </p:nvSpPr>
        <p:spPr bwMode="auto">
          <a:xfrm>
            <a:off x="4139952" y="3753036"/>
            <a:ext cx="612068" cy="457200"/>
          </a:xfrm>
          <a:prstGeom prst="ellipse">
            <a:avLst/>
          </a:prstGeom>
          <a:solidFill>
            <a:srgbClr val="FFFF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11"/>
          <p:cNvSpPr>
            <a:spLocks noChangeArrowheads="1"/>
          </p:cNvSpPr>
          <p:nvPr/>
        </p:nvSpPr>
        <p:spPr bwMode="auto">
          <a:xfrm>
            <a:off x="4139952" y="3537012"/>
            <a:ext cx="612068" cy="457200"/>
          </a:xfrm>
          <a:prstGeom prst="ellipse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11"/>
          <p:cNvSpPr>
            <a:spLocks noChangeArrowheads="1"/>
          </p:cNvSpPr>
          <p:nvPr/>
        </p:nvSpPr>
        <p:spPr bwMode="auto">
          <a:xfrm>
            <a:off x="6480212" y="3789040"/>
            <a:ext cx="612068" cy="457200"/>
          </a:xfrm>
          <a:prstGeom prst="ellipse">
            <a:avLst/>
          </a:prstGeom>
          <a:solidFill>
            <a:srgbClr val="FFFF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6480212" y="3573016"/>
            <a:ext cx="612068" cy="457200"/>
          </a:xfrm>
          <a:prstGeom prst="ellipse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3"/>
          <p:cNvSpPr/>
          <p:nvPr/>
        </p:nvSpPr>
        <p:spPr bwMode="auto">
          <a:xfrm>
            <a:off x="6300192" y="4437112"/>
            <a:ext cx="2196244" cy="3960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/>
              <a:t>Leptogenesis!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300192" y="5697252"/>
            <a:ext cx="2196244" cy="3960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/>
              <a:t>Leptogenesis?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995936" y="584684"/>
            <a:ext cx="1692188" cy="6120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Structure from flavor</a:t>
            </a:r>
            <a:r>
              <a:rPr kumimoji="0" lang="en-US" sz="16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model?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>
            <a:off x="3851920" y="890718"/>
            <a:ext cx="144016" cy="3060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5" idx="3"/>
          </p:cNvCxnSpPr>
          <p:nvPr/>
        </p:nvCxnSpPr>
        <p:spPr bwMode="auto">
          <a:xfrm>
            <a:off x="5688124" y="890718"/>
            <a:ext cx="108012" cy="3240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0934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the mass hierarchy so important?</a:t>
            </a:r>
            <a:br>
              <a:rPr lang="en-US"/>
            </a:br>
            <a:r>
              <a:rPr lang="en-US" sz="1400"/>
              <a:t>(simple example: effective Majorana mass, charged leptons diagonal)</a:t>
            </a:r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28700"/>
            <a:ext cx="8784976" cy="4792663"/>
          </a:xfrm>
        </p:spPr>
        <p:txBody>
          <a:bodyPr/>
          <a:lstStyle/>
          <a:p>
            <a:r>
              <a:rPr lang="en-US"/>
              <a:t>Neutrino masses read, roughly (</a:t>
            </a:r>
            <a:r>
              <a:rPr lang="en-US">
                <a:latin typeface="Symbol" charset="2"/>
                <a:cs typeface="Symbol" charset="2"/>
              </a:rPr>
              <a:t>e</a:t>
            </a:r>
            <a:r>
              <a:rPr lang="en-US"/>
              <a:t>: hierarchy parameter)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endParaRPr lang="en-US"/>
          </a:p>
          <a:p>
            <a:r>
              <a:rPr lang="en-US"/>
              <a:t>Neutrino mixings, roughly </a:t>
            </a:r>
            <a:br>
              <a:rPr lang="en-US"/>
            </a:br>
            <a:r>
              <a:rPr lang="en-US"/>
              <a:t>(limit </a:t>
            </a:r>
            <a:r>
              <a:rPr lang="en-US">
                <a:latin typeface="Symbol" charset="2"/>
                <a:cs typeface="Symbol" charset="2"/>
              </a:rPr>
              <a:t>q</a:t>
            </a:r>
            <a:r>
              <a:rPr lang="en-US" baseline="-25000"/>
              <a:t>13</a:t>
            </a:r>
            <a:r>
              <a:rPr lang="en-US"/>
              <a:t> ~ 0)</a:t>
            </a:r>
            <a:br>
              <a:rPr lang="en-US"/>
            </a:br>
            <a:endParaRPr lang="en-US"/>
          </a:p>
          <a:p>
            <a:endParaRPr lang="en-US" sz="1400"/>
          </a:p>
          <a:p>
            <a:r>
              <a:rPr lang="en-US"/>
              <a:t>Consequences for  				            (to leading order)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b="1"/>
              <a:t>Very different structure of neutrino mass matrix! </a:t>
            </a:r>
            <a:br>
              <a:rPr lang="en-US" b="1"/>
            </a:br>
            <a:r>
              <a:rPr lang="en-US" b="1"/>
              <a:t>Model discriminator (flavor models)</a:t>
            </a:r>
            <a:br>
              <a:rPr lang="en-US" b="1"/>
            </a:br>
            <a:r>
              <a:rPr lang="en-US" sz="1600" b="1">
                <a:solidFill>
                  <a:srgbClr val="00A5EB"/>
                </a:solidFill>
                <a:latin typeface="Times"/>
                <a:cs typeface="Times"/>
              </a:rPr>
              <a:t>(Albright, Chen, 2006)</a:t>
            </a:r>
            <a:endParaRPr lang="en-US" b="1">
              <a:solidFill>
                <a:srgbClr val="00A5EB"/>
              </a:solidFill>
              <a:latin typeface="Times"/>
              <a:cs typeface="Times"/>
            </a:endParaRPr>
          </a:p>
        </p:txBody>
      </p:sp>
      <p:pic>
        <p:nvPicPr>
          <p:cNvPr id="5" name="Picture 4" descr="Bildschirmfoto 2014-05-07 um 11.47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69060"/>
            <a:ext cx="3456384" cy="384043"/>
          </a:xfrm>
          <a:prstGeom prst="rect">
            <a:avLst/>
          </a:prstGeom>
        </p:spPr>
      </p:pic>
      <p:pic>
        <p:nvPicPr>
          <p:cNvPr id="7" name="Picture 6" descr="Bildschirmfoto 2014-05-07 um 11.55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0" y="1124744"/>
            <a:ext cx="2700300" cy="942092"/>
          </a:xfrm>
          <a:prstGeom prst="rect">
            <a:avLst/>
          </a:prstGeom>
        </p:spPr>
      </p:pic>
      <p:pic>
        <p:nvPicPr>
          <p:cNvPr id="9" name="Picture 8" descr="Bildschirmfoto 2014-05-07 um 11.58.2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2" y="1124744"/>
            <a:ext cx="2684226" cy="900100"/>
          </a:xfrm>
          <a:prstGeom prst="rect">
            <a:avLst/>
          </a:prstGeom>
        </p:spPr>
      </p:pic>
      <p:pic>
        <p:nvPicPr>
          <p:cNvPr id="10" name="Picture 9" descr="Bildschirmfoto 2014-05-07 um 11.57.4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1" y="1124744"/>
            <a:ext cx="2628292" cy="903316"/>
          </a:xfrm>
          <a:prstGeom prst="rect">
            <a:avLst/>
          </a:prstGeom>
        </p:spPr>
      </p:pic>
      <p:pic>
        <p:nvPicPr>
          <p:cNvPr id="11" name="Picture 10" descr="Bildschirmfoto 2014-05-07 um 13.06.5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08" y="2492896"/>
            <a:ext cx="3100505" cy="989951"/>
          </a:xfrm>
          <a:prstGeom prst="rect">
            <a:avLst/>
          </a:prstGeom>
        </p:spPr>
      </p:pic>
      <p:pic>
        <p:nvPicPr>
          <p:cNvPr id="12" name="Picture 11" descr="Bildschirmfoto 2014-05-07 um 13.14.2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5" y="4375958"/>
            <a:ext cx="2124236" cy="908794"/>
          </a:xfrm>
          <a:prstGeom prst="rect">
            <a:avLst/>
          </a:prstGeom>
        </p:spPr>
      </p:pic>
      <p:pic>
        <p:nvPicPr>
          <p:cNvPr id="13" name="Picture 12" descr="Bildschirmfoto 2014-05-07 um 13.15.0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57" y="4375958"/>
            <a:ext cx="2016224" cy="919398"/>
          </a:xfrm>
          <a:prstGeom prst="rect">
            <a:avLst/>
          </a:prstGeom>
        </p:spPr>
      </p:pic>
      <p:pic>
        <p:nvPicPr>
          <p:cNvPr id="14" name="Picture 13" descr="Bildschirmfoto 2014-05-07 um 13.15.2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61" y="4411962"/>
            <a:ext cx="1877995" cy="8280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1580" y="1916832"/>
            <a:ext cx="198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Hierarchy: normal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99892" y="1952836"/>
            <a:ext cx="198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Hierarchy: inverted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24228" y="1916832"/>
            <a:ext cx="2259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Degenerate case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0112" y="3501008"/>
            <a:ext cx="234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Tri-     bi-    maximal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544108" y="2528900"/>
            <a:ext cx="468052" cy="1296144"/>
          </a:xfrm>
          <a:prstGeom prst="rect">
            <a:avLst/>
          </a:prstGeom>
          <a:solidFill>
            <a:srgbClr val="CCFFCC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120172" y="2528900"/>
            <a:ext cx="468052" cy="1296144"/>
          </a:xfrm>
          <a:prstGeom prst="rect">
            <a:avLst/>
          </a:prstGeom>
          <a:solidFill>
            <a:srgbClr val="EF1903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00" y="5301208"/>
            <a:ext cx="198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Hierarchy: normal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6773" y="5276058"/>
            <a:ext cx="198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Hierarchy: inverted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07093" y="5240054"/>
            <a:ext cx="2259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Degenerate case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799692" y="4437112"/>
            <a:ext cx="288032" cy="252028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535996" y="4437112"/>
            <a:ext cx="288032" cy="252028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355976" y="1484784"/>
            <a:ext cx="144016" cy="21602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1484784"/>
            <a:ext cx="468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52220" y="5589240"/>
            <a:ext cx="2597302" cy="738664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  <a:latin typeface="Times"/>
                <a:cs typeface="Times"/>
              </a:rPr>
              <a:t>Flavor symmetries: Talks Mohapatra, Franklin,</a:t>
            </a:r>
            <a:br>
              <a:rPr lang="en-US" sz="1400" b="1">
                <a:solidFill>
                  <a:schemeClr val="accent1"/>
                </a:solidFill>
                <a:latin typeface="Times"/>
                <a:cs typeface="Times"/>
              </a:rPr>
            </a:br>
            <a:r>
              <a:rPr lang="en-US" sz="1400" b="1">
                <a:solidFill>
                  <a:schemeClr val="accent1"/>
                </a:solidFill>
                <a:latin typeface="Times"/>
                <a:cs typeface="Times"/>
              </a:rPr>
              <a:t>Löschner, Wegman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6296" y="2600908"/>
            <a:ext cx="1476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From flavor</a:t>
            </a:r>
            <a:br>
              <a:rPr lang="en-US"/>
            </a:br>
            <a:r>
              <a:rPr lang="en-US"/>
              <a:t>symmetry</a:t>
            </a:r>
            <a:br>
              <a:rPr lang="en-US"/>
            </a:br>
            <a:r>
              <a:rPr lang="en-US"/>
              <a:t>(breaking)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126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14"/>
    </mc:Choice>
    <mc:Fallback xmlns="">
      <p:transition xmlns:p14="http://schemas.microsoft.com/office/powerpoint/2010/main" spd="slow" advTm="11271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ldschirmfoto 2016-10-14 um 15.36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228" y="3825044"/>
            <a:ext cx="2408450" cy="2312876"/>
          </a:xfrm>
          <a:prstGeom prst="rect">
            <a:avLst/>
          </a:prstGeom>
        </p:spPr>
      </p:pic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Why would one care about CP violation?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516" y="872716"/>
            <a:ext cx="8520113" cy="5259388"/>
          </a:xfrm>
        </p:spPr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smtClean="0"/>
              <a:t>Baryogenesis = dynamical mechanism to create the matter-anti-matter asymmetry in the early universe from a symmetric state</a:t>
            </a:r>
          </a:p>
          <a:p>
            <a:pPr marL="381000" indent="-381000">
              <a:lnSpc>
                <a:spcPct val="90000"/>
              </a:lnSpc>
            </a:pPr>
            <a:r>
              <a:rPr lang="de-DE" smtClean="0"/>
              <a:t>Three necessary conditions (Sakharov conditions):</a:t>
            </a:r>
          </a:p>
          <a:p>
            <a:pPr marL="762000" lvl="1" indent="-304800">
              <a:lnSpc>
                <a:spcPct val="90000"/>
              </a:lnSpc>
              <a:buFont typeface="Arial Black" pitchFamily="34" charset="0"/>
              <a:buAutoNum type="arabicParenR"/>
            </a:pPr>
            <a:r>
              <a:rPr lang="de-DE" smtClean="0"/>
              <a:t>B violation (need to violate baryon number)</a:t>
            </a:r>
            <a:br>
              <a:rPr lang="de-DE" smtClean="0"/>
            </a:br>
            <a:r>
              <a:rPr lang="de-DE" smtClean="0"/>
              <a:t>Need to create net baryon number</a:t>
            </a:r>
          </a:p>
          <a:p>
            <a:pPr marL="762000" lvl="1" indent="-304800">
              <a:lnSpc>
                <a:spcPct val="90000"/>
              </a:lnSpc>
              <a:buFont typeface="Arial Black" pitchFamily="34" charset="0"/>
              <a:buAutoNum type="arabicParenR"/>
            </a:pPr>
            <a:r>
              <a:rPr lang="de-DE" smtClean="0"/>
              <a:t>Out-of-equilibrium processes</a:t>
            </a:r>
            <a:br>
              <a:rPr lang="de-DE" smtClean="0"/>
            </a:br>
            <a:r>
              <a:rPr lang="de-DE" smtClean="0"/>
              <a:t>Otherwise any created asymmetry will be washed out again</a:t>
            </a:r>
            <a:br>
              <a:rPr lang="de-DE" smtClean="0"/>
            </a:br>
            <a:r>
              <a:rPr lang="de-DE" smtClean="0"/>
              <a:t>(typically implied by expansion of the universe)</a:t>
            </a:r>
          </a:p>
          <a:p>
            <a:pPr marL="762000" lvl="1" indent="-304800">
              <a:lnSpc>
                <a:spcPct val="90000"/>
              </a:lnSpc>
              <a:buFont typeface="Arial Black" pitchFamily="34" charset="0"/>
              <a:buAutoNum type="arabicParenR"/>
            </a:pPr>
            <a:r>
              <a:rPr lang="de-DE" b="1" smtClean="0"/>
              <a:t>C and CP violation</a:t>
            </a:r>
            <a:br>
              <a:rPr lang="de-DE" b="1" smtClean="0"/>
            </a:br>
            <a:r>
              <a:rPr lang="de-DE" smtClean="0"/>
              <a:t>Particles and anti-particles need to “behave“ differently </a:t>
            </a:r>
            <a:br>
              <a:rPr lang="de-DE" smtClean="0"/>
            </a:br>
            <a:r>
              <a:rPr lang="de-DE" smtClean="0">
                <a:solidFill>
                  <a:srgbClr val="EF1903"/>
                </a:solidFill>
              </a:rPr>
              <a:t>Critical: the Standard Model does not have enough CP violation </a:t>
            </a:r>
            <a:br>
              <a:rPr lang="de-DE" smtClean="0">
                <a:solidFill>
                  <a:srgbClr val="EF1903"/>
                </a:solidFill>
              </a:rPr>
            </a:br>
            <a:r>
              <a:rPr lang="de-DE" smtClean="0">
                <a:solidFill>
                  <a:srgbClr val="EF1903"/>
                </a:solidFill>
              </a:rPr>
              <a:t>for that! Requires physics beyond the Standard Model (BSM)</a:t>
            </a:r>
            <a:endParaRPr lang="de-DE" sz="1600" smtClean="0">
              <a:solidFill>
                <a:schemeClr val="accent2"/>
              </a:solidFill>
            </a:endParaRPr>
          </a:p>
          <a:p>
            <a:pPr marL="381000" indent="-381000">
              <a:lnSpc>
                <a:spcPct val="90000"/>
              </a:lnSpc>
            </a:pPr>
            <a:r>
              <a:rPr lang="de-DE"/>
              <a:t>Addendum to 1): Can also come from lepton sector </a:t>
            </a:r>
            <a:br>
              <a:rPr lang="de-DE"/>
            </a:br>
            <a:r>
              <a:rPr lang="de-DE"/>
              <a:t>(sphalerons!)</a:t>
            </a:r>
            <a:endParaRPr lang="de-DE" smtClean="0"/>
          </a:p>
          <a:p>
            <a:pPr marL="381000" indent="-381000">
              <a:lnSpc>
                <a:spcPct val="90000"/>
              </a:lnSpc>
            </a:pPr>
            <a:r>
              <a:rPr lang="de-DE" smtClean="0"/>
              <a:t>There are many theories for baryogenesis, </a:t>
            </a:r>
            <a:br>
              <a:rPr lang="de-DE" smtClean="0"/>
            </a:br>
            <a:r>
              <a:rPr lang="de-DE" smtClean="0"/>
              <a:t>e.g. electroweak baryogenesis, </a:t>
            </a:r>
            <a:br>
              <a:rPr lang="de-DE" smtClean="0"/>
            </a:br>
            <a:r>
              <a:rPr lang="de-DE" smtClean="0"/>
              <a:t>thermal leptogenesis, </a:t>
            </a:r>
            <a:br>
              <a:rPr lang="de-DE" smtClean="0"/>
            </a:br>
            <a:r>
              <a:rPr lang="de-DE" smtClean="0"/>
              <a:t>GUT baryogenesis etc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0152" y="591327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Buchmüller</a:t>
            </a:r>
          </a:p>
        </p:txBody>
      </p:sp>
    </p:spTree>
    <p:extLst>
      <p:ext uri="{BB962C8B-B14F-4D97-AF65-F5344CB8AC3E}">
        <p14:creationId xmlns:p14="http://schemas.microsoft.com/office/powerpoint/2010/main" val="286433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/>
              <a:t>A simple and self-consistent scenario: “</a:t>
            </a:r>
            <a:r>
              <a:rPr lang="de-DE">
                <a:latin typeface="Symbol" charset="2"/>
                <a:cs typeface="Symbol" charset="2"/>
              </a:rPr>
              <a:t>n</a:t>
            </a:r>
            <a:r>
              <a:rPr lang="de-DE"/>
              <a:t>-compact“</a:t>
            </a:r>
            <a:endParaRPr lang="de-DE" smtClean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800708"/>
            <a:ext cx="8610600" cy="5599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mtClean="0"/>
              <a:t>Why are the neutrinos more</a:t>
            </a:r>
            <a:br>
              <a:rPr lang="de-DE" smtClean="0"/>
            </a:br>
            <a:r>
              <a:rPr lang="de-DE" smtClean="0"/>
              <a:t>than 250.000 times lighter than </a:t>
            </a:r>
            <a:br>
              <a:rPr lang="de-DE" smtClean="0"/>
            </a:br>
            <a:r>
              <a:rPr lang="de-DE" smtClean="0"/>
              <a:t>the electron? </a:t>
            </a:r>
            <a:br>
              <a:rPr lang="de-DE" smtClean="0"/>
            </a:br>
            <a:endParaRPr lang="de-DE"/>
          </a:p>
          <a:p>
            <a:pPr>
              <a:lnSpc>
                <a:spcPct val="90000"/>
              </a:lnSpc>
            </a:pPr>
            <a:r>
              <a:rPr lang="de-DE" smtClean="0"/>
              <a:t>Seesaw mechanism: Neutrino mass suppressed by heavy partner, which only </a:t>
            </a:r>
            <a:r>
              <a:rPr lang="de-DE" smtClean="0">
                <a:solidFill>
                  <a:srgbClr val="FF3300"/>
                </a:solidFill>
              </a:rPr>
              <a:t>exists in the early universe</a:t>
            </a:r>
            <a:r>
              <a:rPr lang="de-DE" smtClean="0"/>
              <a:t>?</a:t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Decay of (thermally produced) M</a:t>
            </a:r>
            <a:r>
              <a:rPr lang="de-DE" baseline="-25000" smtClean="0"/>
              <a:t>R</a:t>
            </a:r>
            <a:r>
              <a:rPr lang="de-DE" smtClean="0"/>
              <a:t> origin </a:t>
            </a:r>
            <a:br>
              <a:rPr lang="de-DE" smtClean="0"/>
            </a:br>
            <a:r>
              <a:rPr lang="de-DE" smtClean="0"/>
              <a:t>of matter-antimatter-asymmetry?</a:t>
            </a:r>
            <a:br>
              <a:rPr lang="de-DE" smtClean="0"/>
            </a:br>
            <a:r>
              <a:rPr lang="de-DE" b="1" smtClean="0"/>
              <a:t>Thermal leptogenesis</a:t>
            </a:r>
          </a:p>
          <a:p>
            <a:pPr>
              <a:lnSpc>
                <a:spcPct val="90000"/>
              </a:lnSpc>
            </a:pPr>
            <a:r>
              <a:rPr lang="de-DE"/>
              <a:t>Often quoted experimental evidence:</a:t>
            </a:r>
            <a:endParaRPr lang="de-DE" smtClean="0"/>
          </a:p>
          <a:p>
            <a:pPr lvl="1">
              <a:lnSpc>
                <a:spcPct val="90000"/>
              </a:lnSpc>
            </a:pPr>
            <a:r>
              <a:rPr lang="de-DE" smtClean="0">
                <a:solidFill>
                  <a:srgbClr val="FF3300"/>
                </a:solidFill>
              </a:rPr>
              <a:t>CP violation? </a:t>
            </a:r>
            <a:r>
              <a:rPr lang="de-DE" smtClean="0"/>
              <a:t>Test in neutrino oscillations</a:t>
            </a:r>
          </a:p>
          <a:p>
            <a:pPr lvl="1">
              <a:lnSpc>
                <a:spcPct val="90000"/>
              </a:lnSpc>
            </a:pPr>
            <a:r>
              <a:rPr lang="de-DE" smtClean="0">
                <a:solidFill>
                  <a:srgbClr val="FF3300"/>
                </a:solidFill>
              </a:rPr>
              <a:t>Requires Majorana nature of neutrino!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Test in neutrinoless double beta </a:t>
            </a:r>
            <a:br>
              <a:rPr lang="de-DE" smtClean="0"/>
            </a:br>
            <a:r>
              <a:rPr lang="de-DE" smtClean="0"/>
              <a:t>decay (0</a:t>
            </a:r>
            <a:r>
              <a:rPr lang="de-DE" smtClean="0">
                <a:latin typeface="Symbol" pitchFamily="18" charset="2"/>
              </a:rPr>
              <a:t>nbb</a:t>
            </a:r>
            <a:r>
              <a:rPr lang="de-DE" smtClean="0"/>
              <a:t>)</a:t>
            </a:r>
          </a:p>
        </p:txBody>
      </p:sp>
      <p:pic>
        <p:nvPicPr>
          <p:cNvPr id="43013" name="Picture 6" descr="masses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6116" y="764704"/>
            <a:ext cx="3217168" cy="123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5" name="Picture 7" descr="see-saw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192" y="2708920"/>
            <a:ext cx="18288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6" name="Picture 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06285" y="2871131"/>
            <a:ext cx="2286000" cy="9048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86377" name="Line 9"/>
          <p:cNvSpPr>
            <a:spLocks noChangeShapeType="1"/>
          </p:cNvSpPr>
          <p:nvPr/>
        </p:nvSpPr>
        <p:spPr bwMode="auto">
          <a:xfrm flipH="1">
            <a:off x="3344685" y="3175931"/>
            <a:ext cx="304800" cy="0"/>
          </a:xfrm>
          <a:prstGeom prst="line">
            <a:avLst/>
          </a:prstGeom>
          <a:noFill/>
          <a:ln w="19050" cap="sq">
            <a:solidFill>
              <a:schemeClr val="hlink"/>
            </a:solidFill>
            <a:round/>
            <a:headEnd type="none" w="sm" len="sm"/>
            <a:tailEnd type="triangle" w="lg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6378" name="Line 10"/>
          <p:cNvSpPr>
            <a:spLocks noChangeShapeType="1"/>
          </p:cNvSpPr>
          <p:nvPr/>
        </p:nvSpPr>
        <p:spPr bwMode="auto">
          <a:xfrm flipH="1">
            <a:off x="3344685" y="3556931"/>
            <a:ext cx="304800" cy="0"/>
          </a:xfrm>
          <a:prstGeom prst="line">
            <a:avLst/>
          </a:prstGeom>
          <a:noFill/>
          <a:ln w="19050" cap="sq">
            <a:solidFill>
              <a:schemeClr val="hlink"/>
            </a:solidFill>
            <a:round/>
            <a:headEnd type="none" w="sm" len="sm"/>
            <a:tailEnd type="triangle" w="lg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6379" name="Rectangle 11"/>
          <p:cNvSpPr>
            <a:spLocks noChangeArrowheads="1"/>
          </p:cNvSpPr>
          <p:nvPr/>
        </p:nvSpPr>
        <p:spPr bwMode="auto">
          <a:xfrm>
            <a:off x="3801885" y="3023531"/>
            <a:ext cx="1981200" cy="3048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de-DE"/>
              <a:t>Other SM particles</a:t>
            </a:r>
          </a:p>
        </p:txBody>
      </p:sp>
      <p:sp>
        <p:nvSpPr>
          <p:cNvPr id="186380" name="Rectangle 12"/>
          <p:cNvSpPr>
            <a:spLocks noChangeArrowheads="1"/>
          </p:cNvSpPr>
          <p:nvPr/>
        </p:nvSpPr>
        <p:spPr bwMode="auto">
          <a:xfrm>
            <a:off x="3801885" y="3404531"/>
            <a:ext cx="1981200" cy="3048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de-DE"/>
              <a:t>Heavy partner</a:t>
            </a:r>
          </a:p>
        </p:txBody>
      </p:sp>
      <p:pic>
        <p:nvPicPr>
          <p:cNvPr id="4302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0603" y="3969060"/>
            <a:ext cx="3863397" cy="1296144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4687710" y="452689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" name="Rectangle 1"/>
          <p:cNvSpPr/>
          <p:nvPr/>
        </p:nvSpPr>
        <p:spPr bwMode="auto">
          <a:xfrm>
            <a:off x="5148064" y="5481228"/>
            <a:ext cx="2988332" cy="6120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How</a:t>
            </a:r>
            <a:r>
              <a:rPr kumimoji="0" lang="en-US" sz="16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solid is the evidence from such experimental tests?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3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Contents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Introduction to neutrino oscillations</a:t>
            </a:r>
          </a:p>
          <a:p>
            <a:r>
              <a:rPr lang="de-DE"/>
              <a:t>Theory of neutrino mass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>FAQs:</a:t>
            </a:r>
            <a:endParaRPr lang="en-US" b="1"/>
          </a:p>
          <a:p>
            <a:pPr lvl="1"/>
            <a:r>
              <a:rPr lang="en-US"/>
              <a:t>Why do you think neutrino mass is physics BSM?</a:t>
            </a:r>
          </a:p>
          <a:p>
            <a:pPr lvl="1"/>
            <a:r>
              <a:rPr lang="en-US"/>
              <a:t>Why are mass ordering and CP violation relevant?</a:t>
            </a:r>
          </a:p>
          <a:p>
            <a:pPr lvl="1"/>
            <a:r>
              <a:rPr lang="en-US"/>
              <a:t>Is there a connection with baryogenesis?</a:t>
            </a:r>
          </a:p>
          <a:p>
            <a:pPr lvl="1"/>
            <a:r>
              <a:rPr lang="en-US"/>
              <a:t>What is the role of 0</a:t>
            </a:r>
            <a:r>
              <a:rPr lang="en-US">
                <a:latin typeface="Symbol" charset="2"/>
                <a:cs typeface="Symbol" charset="2"/>
              </a:rPr>
              <a:t>nbb</a:t>
            </a:r>
            <a:r>
              <a:rPr lang="en-US"/>
              <a:t>?</a:t>
            </a:r>
            <a:br>
              <a:rPr lang="en-US"/>
            </a:br>
            <a:endParaRPr lang="de-DE"/>
          </a:p>
          <a:p>
            <a:r>
              <a:rPr lang="de-DE"/>
              <a:t>Measurement of mass ordering and CP violation (phenomenology)</a:t>
            </a:r>
          </a:p>
          <a:p>
            <a:r>
              <a:rPr lang="de-DE"/>
              <a:t>Neutrinos and physics BSM</a:t>
            </a:r>
          </a:p>
          <a:p>
            <a:r>
              <a:rPr lang="de-DE"/>
              <a:t>Summary</a:t>
            </a:r>
          </a:p>
          <a:p>
            <a:endParaRPr lang="de-DE"/>
          </a:p>
          <a:p>
            <a:endParaRPr lang="de-DE"/>
          </a:p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 we really test thermal leptogenesis with </a:t>
            </a:r>
            <a:r>
              <a:rPr lang="en-US">
                <a:latin typeface="Symbol" charset="2"/>
                <a:cs typeface="Symbol" charset="2"/>
              </a:rPr>
              <a:t>d</a:t>
            </a:r>
            <a:r>
              <a:rPr lang="en-US" baseline="-25000"/>
              <a:t>CP</a:t>
            </a:r>
            <a:r>
              <a:rPr lang="en-US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28700"/>
            <a:ext cx="8892480" cy="5868652"/>
          </a:xfrm>
        </p:spPr>
        <p:txBody>
          <a:bodyPr/>
          <a:lstStyle/>
          <a:p>
            <a:r>
              <a:rPr lang="en-US"/>
              <a:t>The </a:t>
            </a:r>
            <a:r>
              <a:rPr lang="en-US" i="1"/>
              <a:t>pessimistic</a:t>
            </a:r>
            <a:r>
              <a:rPr lang="en-US"/>
              <a:t> perspective: There is no general connection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       							      </a:t>
            </a:r>
            <a:r>
              <a:rPr lang="en-US" sz="1600" b="1">
                <a:solidFill>
                  <a:srgbClr val="00A5EB"/>
                </a:solidFill>
                <a:latin typeface="Times"/>
                <a:cs typeface="Times"/>
              </a:rPr>
              <a:t>(Casas, Ibarra, 2001)</a:t>
            </a:r>
          </a:p>
          <a:p>
            <a:r>
              <a:rPr lang="en-US"/>
              <a:t>The </a:t>
            </a:r>
            <a:r>
              <a:rPr lang="en-US" i="1"/>
              <a:t>minimalistic</a:t>
            </a:r>
            <a:r>
              <a:rPr lang="en-US"/>
              <a:t> perspective: </a:t>
            </a:r>
            <a:br>
              <a:rPr lang="en-US"/>
            </a:br>
            <a:r>
              <a:rPr lang="en-US"/>
              <a:t>One can find parameters for which the </a:t>
            </a:r>
            <a:br>
              <a:rPr lang="en-US"/>
            </a:br>
            <a:r>
              <a:rPr lang="en-US"/>
              <a:t>CP violation from </a:t>
            </a:r>
            <a:r>
              <a:rPr lang="en-US">
                <a:latin typeface="Symbol" charset="2"/>
                <a:cs typeface="Symbol" charset="2"/>
              </a:rPr>
              <a:t>d</a:t>
            </a:r>
            <a:r>
              <a:rPr lang="en-US" baseline="-25000"/>
              <a:t>CP</a:t>
            </a:r>
            <a:r>
              <a:rPr lang="en-US"/>
              <a:t> is sufficient to </a:t>
            </a:r>
            <a:br>
              <a:rPr lang="en-US"/>
            </a:br>
            <a:r>
              <a:rPr lang="en-US"/>
              <a:t>generate the baryon asymmetry</a:t>
            </a:r>
            <a:br>
              <a:rPr lang="en-US"/>
            </a:br>
            <a:r>
              <a:rPr lang="en-US" sz="1600" b="1">
                <a:solidFill>
                  <a:srgbClr val="00A5EB"/>
                </a:solidFill>
                <a:latin typeface="Times"/>
                <a:cs typeface="Times"/>
              </a:rPr>
              <a:t>Pascoli, Petcov, Riotto, 2007</a:t>
            </a:r>
          </a:p>
          <a:p>
            <a:r>
              <a:rPr lang="en-US"/>
              <a:t>The </a:t>
            </a:r>
            <a:r>
              <a:rPr lang="en-US" i="1"/>
              <a:t>self-consistent</a:t>
            </a:r>
            <a:r>
              <a:rPr lang="en-US"/>
              <a:t> perspective:</a:t>
            </a:r>
            <a:br>
              <a:rPr lang="en-US"/>
            </a:br>
            <a:r>
              <a:rPr lang="en-US"/>
              <a:t>However, there is so far no convincing</a:t>
            </a:r>
            <a:br>
              <a:rPr lang="en-US"/>
            </a:br>
            <a:r>
              <a:rPr lang="en-US"/>
              <a:t>model to imply that</a:t>
            </a:r>
          </a:p>
          <a:p>
            <a:r>
              <a:rPr lang="en-US"/>
              <a:t>The </a:t>
            </a:r>
            <a:r>
              <a:rPr lang="en-US" i="1"/>
              <a:t>agnostic</a:t>
            </a:r>
            <a:r>
              <a:rPr lang="en-US"/>
              <a:t> perspective: </a:t>
            </a:r>
            <a:br>
              <a:rPr lang="en-US"/>
            </a:br>
            <a:r>
              <a:rPr lang="en-US"/>
              <a:t>Why care, we would probably anyways not be able to test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</a:t>
            </a:r>
          </a:p>
        </p:txBody>
      </p:sp>
      <p:pic>
        <p:nvPicPr>
          <p:cNvPr id="4" name="Picture 3" descr="Bildschirmfoto 2016-10-14 um 16.01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96752"/>
            <a:ext cx="5760132" cy="11726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843808" y="1304764"/>
            <a:ext cx="1872208" cy="864096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80012" y="1340768"/>
            <a:ext cx="2628292" cy="864096"/>
          </a:xfrm>
          <a:prstGeom prst="rect">
            <a:avLst/>
          </a:prstGeom>
          <a:solidFill>
            <a:srgbClr val="CCFFCC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3568" y="2456892"/>
            <a:ext cx="1476164" cy="39604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Leptogenesis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987824" y="2456892"/>
            <a:ext cx="1584176" cy="39604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Not accessible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436096" y="2456892"/>
            <a:ext cx="1368152" cy="396044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Measurable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0012" y="245689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1740" y="245689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=</a:t>
            </a:r>
          </a:p>
        </p:txBody>
      </p:sp>
      <p:pic>
        <p:nvPicPr>
          <p:cNvPr id="13" name="Picture 12" descr="Bildschirmfoto 2016-10-14 um 16.25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24" y="3356992"/>
            <a:ext cx="3246760" cy="25106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6228184" y="4293096"/>
            <a:ext cx="2520280" cy="180020"/>
          </a:xfrm>
          <a:prstGeom prst="rect">
            <a:avLst/>
          </a:prstGeom>
          <a:solidFill>
            <a:srgbClr val="FFFF00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932040" y="4401108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8027876" y="3140968"/>
            <a:ext cx="1116124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Thanks to large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charset="2"/>
                <a:cs typeface="Symbol" charset="2"/>
              </a:rPr>
              <a:t>q</a:t>
            </a:r>
            <a:r>
              <a:rPr kumimoji="0" lang="en-US" sz="16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13</a:t>
            </a:r>
            <a:r>
              <a:rPr lang="en-US"/>
              <a:t>!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5676" y="155679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91680" y="1556792"/>
            <a:ext cx="468052" cy="504056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6356" y="1376772"/>
            <a:ext cx="12601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R: arbitrary, R</a:t>
            </a:r>
            <a:r>
              <a:rPr lang="en-US" baseline="30000"/>
              <a:t>T</a:t>
            </a:r>
            <a:r>
              <a:rPr lang="en-US"/>
              <a:t>R=1</a:t>
            </a:r>
          </a:p>
        </p:txBody>
      </p:sp>
    </p:spTree>
    <p:extLst>
      <p:ext uri="{BB962C8B-B14F-4D97-AF65-F5344CB8AC3E}">
        <p14:creationId xmlns:p14="http://schemas.microsoft.com/office/powerpoint/2010/main" val="27694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Line 2"/>
          <p:cNvSpPr>
            <a:spLocks noChangeShapeType="1"/>
          </p:cNvSpPr>
          <p:nvPr/>
        </p:nvSpPr>
        <p:spPr bwMode="auto">
          <a:xfrm flipV="1">
            <a:off x="2366963" y="5762625"/>
            <a:ext cx="533400" cy="7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46435" name="Oval 3"/>
          <p:cNvSpPr>
            <a:spLocks noChangeArrowheads="1"/>
          </p:cNvSpPr>
          <p:nvPr/>
        </p:nvSpPr>
        <p:spPr bwMode="auto">
          <a:xfrm>
            <a:off x="2138363" y="5686425"/>
            <a:ext cx="304800" cy="304800"/>
          </a:xfrm>
          <a:prstGeom prst="ellipse">
            <a:avLst/>
          </a:prstGeom>
          <a:solidFill>
            <a:srgbClr val="0000FF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2062163" y="5610225"/>
            <a:ext cx="381000" cy="366713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180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65540" name="Line 5"/>
          <p:cNvSpPr>
            <a:spLocks noChangeShapeType="1"/>
          </p:cNvSpPr>
          <p:nvPr/>
        </p:nvSpPr>
        <p:spPr bwMode="auto">
          <a:xfrm flipV="1">
            <a:off x="2443163" y="3019425"/>
            <a:ext cx="533400" cy="7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5541" name="Oval 6"/>
          <p:cNvSpPr>
            <a:spLocks noChangeArrowheads="1"/>
          </p:cNvSpPr>
          <p:nvPr/>
        </p:nvSpPr>
        <p:spPr bwMode="auto">
          <a:xfrm>
            <a:off x="2214563" y="2943225"/>
            <a:ext cx="304800" cy="304800"/>
          </a:xfrm>
          <a:prstGeom prst="ellipse">
            <a:avLst/>
          </a:prstGeom>
          <a:solidFill>
            <a:srgbClr val="0000FF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2138363" y="2867025"/>
            <a:ext cx="381000" cy="366713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180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464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87338" y="873125"/>
            <a:ext cx="8520112" cy="4792663"/>
          </a:xfrm>
        </p:spPr>
        <p:txBody>
          <a:bodyPr/>
          <a:lstStyle/>
          <a:p>
            <a:r>
              <a:rPr lang="de-DE" smtClean="0"/>
              <a:t>Two times simple beta decay:</a:t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endParaRPr lang="de-DE" smtClean="0"/>
          </a:p>
          <a:p>
            <a:r>
              <a:rPr lang="de-DE" smtClean="0"/>
              <a:t>Neutrinoless double beta decay:</a:t>
            </a:r>
          </a:p>
        </p:txBody>
      </p:sp>
      <p:sp>
        <p:nvSpPr>
          <p:cNvPr id="65544" name="Line 9"/>
          <p:cNvSpPr>
            <a:spLocks noChangeShapeType="1"/>
          </p:cNvSpPr>
          <p:nvPr/>
        </p:nvSpPr>
        <p:spPr bwMode="auto">
          <a:xfrm flipH="1" flipV="1">
            <a:off x="2976563" y="3019425"/>
            <a:ext cx="1524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5545" name="Line 10"/>
          <p:cNvSpPr>
            <a:spLocks noChangeShapeType="1"/>
          </p:cNvSpPr>
          <p:nvPr/>
        </p:nvSpPr>
        <p:spPr bwMode="auto">
          <a:xfrm flipV="1">
            <a:off x="2976563" y="2486025"/>
            <a:ext cx="5334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5546" name="Line 11"/>
          <p:cNvSpPr>
            <a:spLocks noChangeShapeType="1"/>
          </p:cNvSpPr>
          <p:nvPr/>
        </p:nvSpPr>
        <p:spPr bwMode="auto">
          <a:xfrm flipV="1">
            <a:off x="3509963" y="1876425"/>
            <a:ext cx="1524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5547" name="Line 12"/>
          <p:cNvSpPr>
            <a:spLocks noChangeShapeType="1"/>
          </p:cNvSpPr>
          <p:nvPr/>
        </p:nvSpPr>
        <p:spPr bwMode="auto">
          <a:xfrm>
            <a:off x="3509963" y="2486025"/>
            <a:ext cx="762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554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 Signature of the Majorana nature: 0</a:t>
            </a:r>
            <a:r>
              <a:rPr lang="de-DE" smtClean="0">
                <a:latin typeface="Symbol" pitchFamily="18" charset="2"/>
              </a:rPr>
              <a:t>nbb</a:t>
            </a:r>
            <a:endParaRPr lang="de-DE" smtClean="0"/>
          </a:p>
        </p:txBody>
      </p:sp>
      <p:sp>
        <p:nvSpPr>
          <p:cNvPr id="65549" name="Oval 14"/>
          <p:cNvSpPr>
            <a:spLocks noChangeArrowheads="1"/>
          </p:cNvSpPr>
          <p:nvPr/>
        </p:nvSpPr>
        <p:spPr bwMode="auto">
          <a:xfrm>
            <a:off x="3052763" y="3324225"/>
            <a:ext cx="304800" cy="304800"/>
          </a:xfrm>
          <a:prstGeom prst="ellipse">
            <a:avLst/>
          </a:prstGeom>
          <a:solidFill>
            <a:srgbClr val="FF33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50" name="Text Box 15"/>
          <p:cNvSpPr txBox="1">
            <a:spLocks noChangeArrowheads="1"/>
          </p:cNvSpPr>
          <p:nvPr/>
        </p:nvSpPr>
        <p:spPr bwMode="auto">
          <a:xfrm>
            <a:off x="2976563" y="3248025"/>
            <a:ext cx="381000" cy="366713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1800"/>
              <a:t>p</a:t>
            </a:r>
            <a:endParaRPr lang="de-DE" sz="1800" baseline="30000"/>
          </a:p>
        </p:txBody>
      </p:sp>
      <p:sp>
        <p:nvSpPr>
          <p:cNvPr id="65551" name="Text Box 16"/>
          <p:cNvSpPr txBox="1">
            <a:spLocks noChangeArrowheads="1"/>
          </p:cNvSpPr>
          <p:nvPr/>
        </p:nvSpPr>
        <p:spPr bwMode="auto">
          <a:xfrm>
            <a:off x="3662363" y="1647825"/>
            <a:ext cx="381000" cy="366713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1800"/>
              <a:t>e</a:t>
            </a:r>
            <a:r>
              <a:rPr lang="de-DE" sz="1800" baseline="30000"/>
              <a:t>-</a:t>
            </a:r>
          </a:p>
        </p:txBody>
      </p:sp>
      <p:pic>
        <p:nvPicPr>
          <p:cNvPr id="65552" name="Picture 1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119563" y="2181225"/>
            <a:ext cx="228600" cy="22860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65553" name="Text Box 18"/>
          <p:cNvSpPr txBox="1">
            <a:spLocks noChangeArrowheads="1"/>
          </p:cNvSpPr>
          <p:nvPr/>
        </p:nvSpPr>
        <p:spPr bwMode="auto">
          <a:xfrm>
            <a:off x="2900363" y="2409825"/>
            <a:ext cx="533400" cy="366713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1800"/>
              <a:t>W</a:t>
            </a:r>
            <a:r>
              <a:rPr lang="de-DE" sz="1800" baseline="30000"/>
              <a:t>-</a:t>
            </a:r>
          </a:p>
        </p:txBody>
      </p:sp>
      <p:sp>
        <p:nvSpPr>
          <p:cNvPr id="65554" name="Line 19"/>
          <p:cNvSpPr>
            <a:spLocks noChangeShapeType="1"/>
          </p:cNvSpPr>
          <p:nvPr/>
        </p:nvSpPr>
        <p:spPr bwMode="auto">
          <a:xfrm flipV="1">
            <a:off x="5414963" y="3019425"/>
            <a:ext cx="533400" cy="7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5555" name="Line 20"/>
          <p:cNvSpPr>
            <a:spLocks noChangeShapeType="1"/>
          </p:cNvSpPr>
          <p:nvPr/>
        </p:nvSpPr>
        <p:spPr bwMode="auto">
          <a:xfrm flipH="1" flipV="1">
            <a:off x="5948363" y="3019425"/>
            <a:ext cx="1524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5556" name="Line 21"/>
          <p:cNvSpPr>
            <a:spLocks noChangeShapeType="1"/>
          </p:cNvSpPr>
          <p:nvPr/>
        </p:nvSpPr>
        <p:spPr bwMode="auto">
          <a:xfrm flipV="1">
            <a:off x="5948363" y="2486025"/>
            <a:ext cx="5334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5557" name="Line 22"/>
          <p:cNvSpPr>
            <a:spLocks noChangeShapeType="1"/>
          </p:cNvSpPr>
          <p:nvPr/>
        </p:nvSpPr>
        <p:spPr bwMode="auto">
          <a:xfrm flipV="1">
            <a:off x="6481763" y="1876425"/>
            <a:ext cx="1524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5558" name="Line 23"/>
          <p:cNvSpPr>
            <a:spLocks noChangeShapeType="1"/>
          </p:cNvSpPr>
          <p:nvPr/>
        </p:nvSpPr>
        <p:spPr bwMode="auto">
          <a:xfrm>
            <a:off x="6481763" y="2486025"/>
            <a:ext cx="762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5559" name="Oval 24"/>
          <p:cNvSpPr>
            <a:spLocks noChangeArrowheads="1"/>
          </p:cNvSpPr>
          <p:nvPr/>
        </p:nvSpPr>
        <p:spPr bwMode="auto">
          <a:xfrm>
            <a:off x="6024563" y="3324225"/>
            <a:ext cx="304800" cy="304800"/>
          </a:xfrm>
          <a:prstGeom prst="ellipse">
            <a:avLst/>
          </a:prstGeom>
          <a:solidFill>
            <a:srgbClr val="FF33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60" name="Text Box 25"/>
          <p:cNvSpPr txBox="1">
            <a:spLocks noChangeArrowheads="1"/>
          </p:cNvSpPr>
          <p:nvPr/>
        </p:nvSpPr>
        <p:spPr bwMode="auto">
          <a:xfrm>
            <a:off x="5948363" y="3248025"/>
            <a:ext cx="381000" cy="366713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1800"/>
              <a:t>p</a:t>
            </a:r>
            <a:endParaRPr lang="de-DE" sz="1800" baseline="30000"/>
          </a:p>
        </p:txBody>
      </p:sp>
      <p:sp>
        <p:nvSpPr>
          <p:cNvPr id="65561" name="Oval 26"/>
          <p:cNvSpPr>
            <a:spLocks noChangeArrowheads="1"/>
          </p:cNvSpPr>
          <p:nvPr/>
        </p:nvSpPr>
        <p:spPr bwMode="auto">
          <a:xfrm>
            <a:off x="5186363" y="2943225"/>
            <a:ext cx="304800" cy="304800"/>
          </a:xfrm>
          <a:prstGeom prst="ellipse">
            <a:avLst/>
          </a:prstGeom>
          <a:solidFill>
            <a:srgbClr val="0000FF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62" name="Text Box 27"/>
          <p:cNvSpPr txBox="1">
            <a:spLocks noChangeArrowheads="1"/>
          </p:cNvSpPr>
          <p:nvPr/>
        </p:nvSpPr>
        <p:spPr bwMode="auto">
          <a:xfrm>
            <a:off x="5110163" y="2867025"/>
            <a:ext cx="381000" cy="366713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180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65563" name="Text Box 28"/>
          <p:cNvSpPr txBox="1">
            <a:spLocks noChangeArrowheads="1"/>
          </p:cNvSpPr>
          <p:nvPr/>
        </p:nvSpPr>
        <p:spPr bwMode="auto">
          <a:xfrm>
            <a:off x="6634163" y="1647825"/>
            <a:ext cx="381000" cy="366713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1800"/>
              <a:t>e</a:t>
            </a:r>
            <a:r>
              <a:rPr lang="de-DE" sz="1800" baseline="30000"/>
              <a:t>-</a:t>
            </a:r>
          </a:p>
        </p:txBody>
      </p:sp>
      <p:pic>
        <p:nvPicPr>
          <p:cNvPr id="65564" name="Picture 2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091363" y="2181225"/>
            <a:ext cx="228600" cy="22860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65565" name="Text Box 30"/>
          <p:cNvSpPr txBox="1">
            <a:spLocks noChangeArrowheads="1"/>
          </p:cNvSpPr>
          <p:nvPr/>
        </p:nvSpPr>
        <p:spPr bwMode="auto">
          <a:xfrm>
            <a:off x="5872163" y="2409825"/>
            <a:ext cx="533400" cy="366713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1800"/>
              <a:t>W</a:t>
            </a:r>
            <a:r>
              <a:rPr lang="de-DE" sz="1800" baseline="30000"/>
              <a:t>-</a:t>
            </a:r>
          </a:p>
        </p:txBody>
      </p:sp>
      <p:sp>
        <p:nvSpPr>
          <p:cNvPr id="146463" name="Line 31"/>
          <p:cNvSpPr>
            <a:spLocks noChangeShapeType="1"/>
          </p:cNvSpPr>
          <p:nvPr/>
        </p:nvSpPr>
        <p:spPr bwMode="auto">
          <a:xfrm flipH="1" flipV="1">
            <a:off x="2900363" y="5762625"/>
            <a:ext cx="1524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46464" name="Line 32"/>
          <p:cNvSpPr>
            <a:spLocks noChangeShapeType="1"/>
          </p:cNvSpPr>
          <p:nvPr/>
        </p:nvSpPr>
        <p:spPr bwMode="auto">
          <a:xfrm flipV="1">
            <a:off x="2900363" y="5229225"/>
            <a:ext cx="5334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46465" name="Line 33"/>
          <p:cNvSpPr>
            <a:spLocks noChangeShapeType="1"/>
          </p:cNvSpPr>
          <p:nvPr/>
        </p:nvSpPr>
        <p:spPr bwMode="auto">
          <a:xfrm flipV="1">
            <a:off x="3433763" y="4619625"/>
            <a:ext cx="1524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46466" name="Line 34"/>
          <p:cNvSpPr>
            <a:spLocks noChangeShapeType="1"/>
          </p:cNvSpPr>
          <p:nvPr/>
        </p:nvSpPr>
        <p:spPr bwMode="auto">
          <a:xfrm>
            <a:off x="3433763" y="5229225"/>
            <a:ext cx="762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46467" name="Oval 35"/>
          <p:cNvSpPr>
            <a:spLocks noChangeArrowheads="1"/>
          </p:cNvSpPr>
          <p:nvPr/>
        </p:nvSpPr>
        <p:spPr bwMode="auto">
          <a:xfrm>
            <a:off x="2976563" y="6067425"/>
            <a:ext cx="304800" cy="304800"/>
          </a:xfrm>
          <a:prstGeom prst="ellipse">
            <a:avLst/>
          </a:prstGeom>
          <a:solidFill>
            <a:srgbClr val="FF33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6468" name="Text Box 36"/>
          <p:cNvSpPr txBox="1">
            <a:spLocks noChangeArrowheads="1"/>
          </p:cNvSpPr>
          <p:nvPr/>
        </p:nvSpPr>
        <p:spPr bwMode="auto">
          <a:xfrm>
            <a:off x="2900363" y="5991225"/>
            <a:ext cx="381000" cy="366713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1800"/>
              <a:t>p</a:t>
            </a:r>
            <a:endParaRPr lang="de-DE" sz="1800" baseline="30000"/>
          </a:p>
        </p:txBody>
      </p:sp>
      <p:sp>
        <p:nvSpPr>
          <p:cNvPr id="146469" name="Text Box 37"/>
          <p:cNvSpPr txBox="1">
            <a:spLocks noChangeArrowheads="1"/>
          </p:cNvSpPr>
          <p:nvPr/>
        </p:nvSpPr>
        <p:spPr bwMode="auto">
          <a:xfrm>
            <a:off x="3586163" y="4391025"/>
            <a:ext cx="381000" cy="366713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1800"/>
              <a:t>e</a:t>
            </a:r>
            <a:r>
              <a:rPr lang="de-DE" sz="1800" baseline="30000"/>
              <a:t>-</a:t>
            </a:r>
          </a:p>
        </p:txBody>
      </p:sp>
      <p:pic>
        <p:nvPicPr>
          <p:cNvPr id="146470" name="Picture 3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662363" y="4924425"/>
            <a:ext cx="228600" cy="22860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46471" name="Text Box 39"/>
          <p:cNvSpPr txBox="1">
            <a:spLocks noChangeArrowheads="1"/>
          </p:cNvSpPr>
          <p:nvPr/>
        </p:nvSpPr>
        <p:spPr bwMode="auto">
          <a:xfrm>
            <a:off x="2824163" y="5153025"/>
            <a:ext cx="533400" cy="366713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1800"/>
              <a:t>W</a:t>
            </a:r>
            <a:r>
              <a:rPr lang="de-DE" sz="1800" baseline="30000"/>
              <a:t>-</a:t>
            </a:r>
          </a:p>
        </p:txBody>
      </p:sp>
      <p:sp>
        <p:nvSpPr>
          <p:cNvPr id="146472" name="Line 40"/>
          <p:cNvSpPr>
            <a:spLocks noChangeShapeType="1"/>
          </p:cNvSpPr>
          <p:nvPr/>
        </p:nvSpPr>
        <p:spPr bwMode="auto">
          <a:xfrm flipV="1">
            <a:off x="4119563" y="5153025"/>
            <a:ext cx="152400" cy="152400"/>
          </a:xfrm>
          <a:prstGeom prst="line">
            <a:avLst/>
          </a:prstGeom>
          <a:noFill/>
          <a:ln w="12700" cap="sq">
            <a:solidFill>
              <a:srgbClr val="00CC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46473" name="Line 41"/>
          <p:cNvSpPr>
            <a:spLocks noChangeShapeType="1"/>
          </p:cNvSpPr>
          <p:nvPr/>
        </p:nvSpPr>
        <p:spPr bwMode="auto">
          <a:xfrm flipH="1" flipV="1">
            <a:off x="4119563" y="5153025"/>
            <a:ext cx="152400" cy="152400"/>
          </a:xfrm>
          <a:prstGeom prst="line">
            <a:avLst/>
          </a:prstGeom>
          <a:noFill/>
          <a:ln w="12700" cap="sq">
            <a:solidFill>
              <a:srgbClr val="00CC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5577" name="AutoShape 42"/>
          <p:cNvSpPr>
            <a:spLocks noChangeArrowheads="1"/>
          </p:cNvSpPr>
          <p:nvPr/>
        </p:nvSpPr>
        <p:spPr bwMode="auto">
          <a:xfrm>
            <a:off x="7777163" y="24860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6475" name="AutoShape 43"/>
          <p:cNvSpPr>
            <a:spLocks noChangeArrowheads="1"/>
          </p:cNvSpPr>
          <p:nvPr/>
        </p:nvSpPr>
        <p:spPr bwMode="auto">
          <a:xfrm>
            <a:off x="7777163" y="52292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79" name="Text Box 44"/>
          <p:cNvSpPr txBox="1">
            <a:spLocks noChangeArrowheads="1"/>
          </p:cNvSpPr>
          <p:nvPr/>
        </p:nvSpPr>
        <p:spPr bwMode="auto">
          <a:xfrm>
            <a:off x="8158163" y="2333625"/>
            <a:ext cx="838200" cy="64135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1800"/>
              <a:t>2 x </a:t>
            </a:r>
            <a:r>
              <a:rPr lang="de-DE" sz="1800">
                <a:latin typeface="Symbol" pitchFamily="18" charset="2"/>
              </a:rPr>
              <a:t>n</a:t>
            </a:r>
            <a:r>
              <a:rPr lang="de-DE" sz="1800"/>
              <a:t/>
            </a:r>
            <a:br>
              <a:rPr lang="de-DE" sz="1800"/>
            </a:br>
            <a:r>
              <a:rPr lang="de-DE" sz="1800"/>
              <a:t>2 x e</a:t>
            </a:r>
            <a:endParaRPr lang="de-DE" sz="1800" baseline="30000"/>
          </a:p>
        </p:txBody>
      </p:sp>
      <p:sp>
        <p:nvSpPr>
          <p:cNvPr id="146477" name="Text Box 45"/>
          <p:cNvSpPr txBox="1">
            <a:spLocks noChangeArrowheads="1"/>
          </p:cNvSpPr>
          <p:nvPr/>
        </p:nvSpPr>
        <p:spPr bwMode="auto">
          <a:xfrm>
            <a:off x="8158163" y="5076825"/>
            <a:ext cx="838200" cy="64135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1800"/>
              <a:t>0 x </a:t>
            </a:r>
            <a:r>
              <a:rPr lang="de-DE" sz="1800">
                <a:latin typeface="Symbol" pitchFamily="18" charset="2"/>
              </a:rPr>
              <a:t>n</a:t>
            </a:r>
            <a:r>
              <a:rPr lang="de-DE" sz="1800"/>
              <a:t/>
            </a:r>
            <a:br>
              <a:rPr lang="de-DE" sz="1800"/>
            </a:br>
            <a:r>
              <a:rPr lang="de-DE" sz="1800"/>
              <a:t>2 x e</a:t>
            </a:r>
            <a:endParaRPr lang="de-DE" sz="1800" baseline="30000"/>
          </a:p>
        </p:txBody>
      </p:sp>
      <p:grpSp>
        <p:nvGrpSpPr>
          <p:cNvPr id="146478" name="Group 46"/>
          <p:cNvGrpSpPr>
            <a:grpSpLocks/>
          </p:cNvGrpSpPr>
          <p:nvPr/>
        </p:nvGrpSpPr>
        <p:grpSpPr bwMode="auto">
          <a:xfrm>
            <a:off x="5033963" y="4391025"/>
            <a:ext cx="1905000" cy="1981200"/>
            <a:chOff x="3168" y="2832"/>
            <a:chExt cx="1200" cy="1248"/>
          </a:xfrm>
        </p:grpSpPr>
        <p:sp>
          <p:nvSpPr>
            <p:cNvPr id="65585" name="Line 47"/>
            <p:cNvSpPr>
              <a:spLocks noChangeShapeType="1"/>
            </p:cNvSpPr>
            <p:nvPr/>
          </p:nvSpPr>
          <p:spPr bwMode="auto">
            <a:xfrm flipV="1">
              <a:off x="3360" y="3696"/>
              <a:ext cx="336" cy="4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86" name="Line 48"/>
            <p:cNvSpPr>
              <a:spLocks noChangeShapeType="1"/>
            </p:cNvSpPr>
            <p:nvPr/>
          </p:nvSpPr>
          <p:spPr bwMode="auto">
            <a:xfrm flipH="1" flipV="1">
              <a:off x="3696" y="3696"/>
              <a:ext cx="96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87" name="Line 49"/>
            <p:cNvSpPr>
              <a:spLocks noChangeShapeType="1"/>
            </p:cNvSpPr>
            <p:nvPr/>
          </p:nvSpPr>
          <p:spPr bwMode="auto">
            <a:xfrm flipV="1">
              <a:off x="3696" y="3360"/>
              <a:ext cx="336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88" name="Line 50"/>
            <p:cNvSpPr>
              <a:spLocks noChangeShapeType="1"/>
            </p:cNvSpPr>
            <p:nvPr/>
          </p:nvSpPr>
          <p:spPr bwMode="auto">
            <a:xfrm flipV="1">
              <a:off x="4032" y="2976"/>
              <a:ext cx="96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89" name="Line 51"/>
            <p:cNvSpPr>
              <a:spLocks noChangeShapeType="1"/>
            </p:cNvSpPr>
            <p:nvPr/>
          </p:nvSpPr>
          <p:spPr bwMode="auto">
            <a:xfrm flipH="1">
              <a:off x="3600" y="3360"/>
              <a:ext cx="43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90" name="Oval 52"/>
            <p:cNvSpPr>
              <a:spLocks noChangeArrowheads="1"/>
            </p:cNvSpPr>
            <p:nvPr/>
          </p:nvSpPr>
          <p:spPr bwMode="auto">
            <a:xfrm>
              <a:off x="3216" y="3648"/>
              <a:ext cx="192" cy="192"/>
            </a:xfrm>
            <a:prstGeom prst="ellipse">
              <a:avLst/>
            </a:prstGeom>
            <a:solidFill>
              <a:srgbClr val="0000FF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91" name="Text Box 53"/>
            <p:cNvSpPr txBox="1">
              <a:spLocks noChangeArrowheads="1"/>
            </p:cNvSpPr>
            <p:nvPr/>
          </p:nvSpPr>
          <p:spPr bwMode="auto">
            <a:xfrm>
              <a:off x="3168" y="3600"/>
              <a:ext cx="240" cy="231"/>
            </a:xfrm>
            <a:prstGeom prst="rect">
              <a:avLst/>
            </a:prstGeom>
            <a:noFill/>
            <a:ln w="12700" cap="sq" algn="ctr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de-DE" sz="1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65592" name="Oval 54"/>
            <p:cNvSpPr>
              <a:spLocks noChangeArrowheads="1"/>
            </p:cNvSpPr>
            <p:nvPr/>
          </p:nvSpPr>
          <p:spPr bwMode="auto">
            <a:xfrm>
              <a:off x="3744" y="3888"/>
              <a:ext cx="192" cy="192"/>
            </a:xfrm>
            <a:prstGeom prst="ellipse">
              <a:avLst/>
            </a:prstGeom>
            <a:solidFill>
              <a:srgbClr val="FF33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93" name="Text Box 55"/>
            <p:cNvSpPr txBox="1">
              <a:spLocks noChangeArrowheads="1"/>
            </p:cNvSpPr>
            <p:nvPr/>
          </p:nvSpPr>
          <p:spPr bwMode="auto">
            <a:xfrm>
              <a:off x="3696" y="3840"/>
              <a:ext cx="240" cy="231"/>
            </a:xfrm>
            <a:prstGeom prst="rect">
              <a:avLst/>
            </a:prstGeom>
            <a:noFill/>
            <a:ln w="12700" cap="sq" algn="ctr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de-DE" sz="1800"/>
                <a:t>p</a:t>
              </a:r>
            </a:p>
          </p:txBody>
        </p:sp>
        <p:sp>
          <p:nvSpPr>
            <p:cNvPr id="65594" name="Text Box 56"/>
            <p:cNvSpPr txBox="1">
              <a:spLocks noChangeArrowheads="1"/>
            </p:cNvSpPr>
            <p:nvPr/>
          </p:nvSpPr>
          <p:spPr bwMode="auto">
            <a:xfrm>
              <a:off x="4128" y="2832"/>
              <a:ext cx="240" cy="231"/>
            </a:xfrm>
            <a:prstGeom prst="rect">
              <a:avLst/>
            </a:prstGeom>
            <a:noFill/>
            <a:ln w="12700" cap="sq" algn="ctr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de-DE" sz="1800"/>
                <a:t>e</a:t>
              </a:r>
              <a:r>
                <a:rPr lang="de-DE" sz="1800" baseline="30000"/>
                <a:t>-</a:t>
              </a:r>
            </a:p>
          </p:txBody>
        </p:sp>
        <p:sp>
          <p:nvSpPr>
            <p:cNvPr id="65595" name="Text Box 57"/>
            <p:cNvSpPr txBox="1">
              <a:spLocks noChangeArrowheads="1"/>
            </p:cNvSpPr>
            <p:nvPr/>
          </p:nvSpPr>
          <p:spPr bwMode="auto">
            <a:xfrm>
              <a:off x="3840" y="3456"/>
              <a:ext cx="336" cy="231"/>
            </a:xfrm>
            <a:prstGeom prst="rect">
              <a:avLst/>
            </a:prstGeom>
            <a:noFill/>
            <a:ln w="12700" cap="sq" algn="ctr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de-DE" sz="1800"/>
                <a:t>W</a:t>
              </a:r>
              <a:r>
                <a:rPr lang="de-DE" sz="1800" baseline="30000"/>
                <a:t>-</a:t>
              </a:r>
            </a:p>
          </p:txBody>
        </p:sp>
        <p:pic>
          <p:nvPicPr>
            <p:cNvPr id="65596" name="Picture 58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48" y="3168"/>
              <a:ext cx="144" cy="112"/>
            </a:xfrm>
            <a:prstGeom prst="rect">
              <a:avLst/>
            </a:prstGeom>
            <a:noFill/>
            <a:ln w="12700" cap="sq" algn="ctr">
              <a:noFill/>
              <a:miter lim="800000"/>
              <a:headEnd type="none" w="sm" len="sm"/>
              <a:tailEnd type="none" w="sm" len="sm"/>
            </a:ln>
          </p:spPr>
        </p:pic>
      </p:grpSp>
      <p:sp>
        <p:nvSpPr>
          <p:cNvPr id="146491" name="Rectangle 59"/>
          <p:cNvSpPr>
            <a:spLocks noChangeArrowheads="1"/>
          </p:cNvSpPr>
          <p:nvPr/>
        </p:nvSpPr>
        <p:spPr bwMode="auto">
          <a:xfrm>
            <a:off x="3662363" y="4848225"/>
            <a:ext cx="838200" cy="304800"/>
          </a:xfrm>
          <a:prstGeom prst="rect">
            <a:avLst/>
          </a:prstGeom>
          <a:solidFill>
            <a:srgbClr val="FFFF00">
              <a:alpha val="45097"/>
            </a:srgbClr>
          </a:solidFill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6492" name="Text Box 60"/>
          <p:cNvSpPr txBox="1">
            <a:spLocks noChangeArrowheads="1"/>
          </p:cNvSpPr>
          <p:nvPr/>
        </p:nvSpPr>
        <p:spPr bwMode="auto">
          <a:xfrm>
            <a:off x="3890963" y="4772025"/>
            <a:ext cx="304800" cy="3968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2000"/>
              <a:t>=</a:t>
            </a:r>
          </a:p>
        </p:txBody>
      </p:sp>
      <p:pic>
        <p:nvPicPr>
          <p:cNvPr id="146493" name="Picture 6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3276600"/>
            <a:ext cx="2209800" cy="16668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62" name="TextBox 61"/>
          <p:cNvSpPr txBox="1"/>
          <p:nvPr/>
        </p:nvSpPr>
        <p:spPr>
          <a:xfrm>
            <a:off x="7596336" y="800708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Gerda, Cuore, EXO, </a:t>
            </a:r>
            <a:br>
              <a:rPr lang="en-US" b="1">
                <a:solidFill>
                  <a:schemeClr val="accent1"/>
                </a:solidFill>
                <a:latin typeface="Times"/>
                <a:cs typeface="Times"/>
              </a:rPr>
            </a:br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NEXT,</a:t>
            </a:r>
            <a:br>
              <a:rPr lang="en-US" b="1">
                <a:solidFill>
                  <a:schemeClr val="accent1"/>
                </a:solidFill>
                <a:latin typeface="Times"/>
                <a:cs typeface="Times"/>
              </a:rPr>
            </a:br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SNO+, Majorana, </a:t>
            </a:r>
            <a:br>
              <a:rPr lang="en-US" b="1">
                <a:solidFill>
                  <a:schemeClr val="accent1"/>
                </a:solidFill>
                <a:latin typeface="Times"/>
                <a:cs typeface="Times"/>
              </a:rPr>
            </a:br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CUPID, …</a:t>
            </a:r>
          </a:p>
        </p:txBody>
      </p:sp>
    </p:spTree>
    <p:extLst>
      <p:ext uri="{BB962C8B-B14F-4D97-AF65-F5344CB8AC3E}">
        <p14:creationId xmlns:p14="http://schemas.microsoft.com/office/powerpoint/2010/main" val="88602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80083E-6 L -0.16667 6.80083E-6 " pathEditMode="relative" ptsTypes="AA">
                                      <p:cBhvr>
                                        <p:cTn id="36" dur="2000" fill="hold"/>
                                        <p:tgtEl>
                                          <p:spTgt spid="146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animBg="1"/>
      <p:bldP spid="146435" grpId="0" animBg="1"/>
      <p:bldP spid="146436" grpId="0"/>
      <p:bldP spid="146440" grpId="0" build="p"/>
      <p:bldP spid="146463" grpId="0" animBg="1"/>
      <p:bldP spid="146464" grpId="0" animBg="1"/>
      <p:bldP spid="146465" grpId="0" animBg="1"/>
      <p:bldP spid="146466" grpId="0" animBg="1"/>
      <p:bldP spid="146467" grpId="0" animBg="1"/>
      <p:bldP spid="146468" grpId="0"/>
      <p:bldP spid="146469" grpId="0"/>
      <p:bldP spid="146471" grpId="0"/>
      <p:bldP spid="146472" grpId="0" animBg="1"/>
      <p:bldP spid="146473" grpId="0" animBg="1"/>
      <p:bldP spid="146475" grpId="0" animBg="1"/>
      <p:bldP spid="146477" grpId="0"/>
      <p:bldP spid="146491" grpId="0" animBg="1"/>
      <p:bldP spid="1464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Does 0</a:t>
            </a:r>
            <a:r>
              <a:rPr lang="en-US">
                <a:latin typeface="Symbol" charset="2"/>
                <a:cs typeface="Symbol" charset="2"/>
              </a:rPr>
              <a:t>nbb</a:t>
            </a:r>
            <a:r>
              <a:rPr lang="en-US"/>
              <a:t> imply Majorana neutrino masses?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9" y="908720"/>
            <a:ext cx="5364596" cy="5832648"/>
          </a:xfrm>
        </p:spPr>
        <p:txBody>
          <a:bodyPr/>
          <a:lstStyle/>
          <a:p>
            <a:r>
              <a:rPr lang="en-US"/>
              <a:t>Neutrinoless double beta decay can be treated as effective d=9 operator: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>This leads to loop-generated </a:t>
            </a:r>
            <a:br>
              <a:rPr lang="en-US"/>
            </a:br>
            <a:r>
              <a:rPr lang="en-US"/>
              <a:t>Majorana masses </a:t>
            </a:r>
            <a:br>
              <a:rPr lang="en-US"/>
            </a:br>
            <a:r>
              <a:rPr lang="en-US" sz="1800" b="1">
                <a:solidFill>
                  <a:srgbClr val="00A5EB"/>
                </a:solidFill>
                <a:latin typeface="Times"/>
                <a:cs typeface="Times"/>
              </a:rPr>
              <a:t>Schechter, Valle, 1982</a:t>
            </a:r>
          </a:p>
          <a:p>
            <a:r>
              <a:rPr lang="en-US"/>
              <a:t>The contribution to neutrino mass </a:t>
            </a:r>
            <a:br>
              <a:rPr lang="en-US"/>
            </a:br>
            <a:r>
              <a:rPr lang="en-US"/>
              <a:t>may, however, be small</a:t>
            </a:r>
            <a:br>
              <a:rPr lang="en-US"/>
            </a:br>
            <a:r>
              <a:rPr lang="en-US" sz="1800" b="1">
                <a:solidFill>
                  <a:srgbClr val="00A5EB"/>
                </a:solidFill>
                <a:latin typeface="Times"/>
                <a:cs typeface="Times"/>
              </a:rPr>
              <a:t>Dürr, Lindner, Merle, 2012</a:t>
            </a:r>
            <a:br>
              <a:rPr lang="en-US" sz="1800" b="1">
                <a:solidFill>
                  <a:srgbClr val="00A5EB"/>
                </a:solidFill>
                <a:latin typeface="Times"/>
                <a:cs typeface="Times"/>
              </a:rPr>
            </a:br>
            <a:endParaRPr lang="en-US"/>
          </a:p>
          <a:p>
            <a:r>
              <a:rPr lang="en-US">
                <a:solidFill>
                  <a:srgbClr val="FF0000"/>
                </a:solidFill>
              </a:rPr>
              <a:t>Are Majorana neutrino masses the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only mechanism leading to 0</a:t>
            </a:r>
            <a:r>
              <a:rPr lang="en-US">
                <a:solidFill>
                  <a:srgbClr val="FF0000"/>
                </a:solidFill>
                <a:latin typeface="Symbol" charset="2"/>
                <a:cs typeface="Symbol" charset="2"/>
              </a:rPr>
              <a:t>nbb</a:t>
            </a:r>
            <a:r>
              <a:rPr lang="en-US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" name="Picture 3" descr="Bildschirmfoto 2016-07-28 um 14.46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872716"/>
            <a:ext cx="2831681" cy="1908212"/>
          </a:xfrm>
          <a:prstGeom prst="rect">
            <a:avLst/>
          </a:prstGeom>
        </p:spPr>
      </p:pic>
      <p:pic>
        <p:nvPicPr>
          <p:cNvPr id="5" name="Picture 4" descr="Bildschirmfoto 2016-07-28 um 15.03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58792" y="2311919"/>
            <a:ext cx="3028167" cy="45422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3995936" y="3140968"/>
            <a:ext cx="864096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Up-Down Arrow 8"/>
          <p:cNvSpPr/>
          <p:nvPr/>
        </p:nvSpPr>
        <p:spPr bwMode="auto">
          <a:xfrm>
            <a:off x="6768244" y="2384884"/>
            <a:ext cx="324036" cy="2088232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8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</a:t>
            </a:r>
            <a:r>
              <a:rPr lang="en-US">
                <a:latin typeface="Symbol" charset="2"/>
                <a:cs typeface="Symbol" charset="2"/>
              </a:rPr>
              <a:t>nbb</a:t>
            </a:r>
            <a:r>
              <a:rPr lang="en-US"/>
              <a:t>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0" y="800708"/>
            <a:ext cx="3672408" cy="5508612"/>
          </a:xfrm>
        </p:spPr>
        <p:txBody>
          <a:bodyPr/>
          <a:lstStyle/>
          <a:p>
            <a:r>
              <a:rPr lang="en-US"/>
              <a:t>There exists a long list of BSM tree-level models which can lead to 0</a:t>
            </a:r>
            <a:r>
              <a:rPr lang="en-US">
                <a:latin typeface="Symbol" charset="2"/>
                <a:cs typeface="Symbol" charset="2"/>
              </a:rPr>
              <a:t>nbb</a:t>
            </a:r>
            <a:r>
              <a:rPr lang="en-US"/>
              <a:t> </a:t>
            </a:r>
            <a:br>
              <a:rPr lang="en-US"/>
            </a:br>
            <a:r>
              <a:rPr lang="en-US" sz="1800" b="1">
                <a:solidFill>
                  <a:schemeClr val="accent1"/>
                </a:solidFill>
                <a:latin typeface="Times"/>
                <a:cs typeface="Times"/>
              </a:rPr>
              <a:t>Bonnet, Hirsch, Ota, Winter JHEP 1303 (2013) 055</a:t>
            </a:r>
            <a:r>
              <a:rPr lang="en-US" sz="1800"/>
              <a:t> </a:t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endParaRPr lang="en-US" sz="1800"/>
          </a:p>
          <a:p>
            <a:r>
              <a:rPr lang="en-US">
                <a:solidFill>
                  <a:srgbClr val="FF0000"/>
                </a:solidFill>
              </a:rPr>
              <a:t>The observation of 0</a:t>
            </a:r>
            <a:r>
              <a:rPr lang="en-US">
                <a:solidFill>
                  <a:srgbClr val="FF0000"/>
                </a:solidFill>
                <a:latin typeface="Symbol" charset="2"/>
                <a:cs typeface="Symbol" charset="2"/>
              </a:rPr>
              <a:t>nbb</a:t>
            </a:r>
            <a:r>
              <a:rPr lang="en-US">
                <a:solidFill>
                  <a:srgbClr val="FF0000"/>
                </a:solidFill>
              </a:rPr>
              <a:t> is a smoking gun signature for lepton number violation and physics BSM, but not (necessarily) for neutrino mass and for the neutrino mass ordering!</a:t>
            </a:r>
          </a:p>
          <a:p>
            <a:r>
              <a:rPr lang="en-US">
                <a:solidFill>
                  <a:srgbClr val="000000"/>
                </a:solidFill>
              </a:rPr>
              <a:t>Need direct measurements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for mass and mass ordering</a:t>
            </a:r>
          </a:p>
        </p:txBody>
      </p:sp>
      <p:pic>
        <p:nvPicPr>
          <p:cNvPr id="4" name="Picture 3" descr="Bildschirmfoto 2016-07-28 um 14.49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66" y="-10030"/>
            <a:ext cx="5394264" cy="6117884"/>
          </a:xfrm>
          <a:prstGeom prst="rect">
            <a:avLst/>
          </a:prstGeom>
        </p:spPr>
      </p:pic>
      <p:pic>
        <p:nvPicPr>
          <p:cNvPr id="5" name="Picture 4" descr="Bildschirmfoto 2016-07-28 um 14.51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2988332" cy="1166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7904" y="652028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Katrin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3" r="20620" b="28965"/>
          <a:stretch/>
        </p:blipFill>
        <p:spPr bwMode="auto">
          <a:xfrm>
            <a:off x="4499992" y="5121188"/>
            <a:ext cx="2089472" cy="163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47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>
                <a:solidFill>
                  <a:schemeClr val="tx1"/>
                </a:solidFill>
              </a:rPr>
              <a:t>Measurement of the mass ordering</a:t>
            </a:r>
            <a:br>
              <a:rPr lang="de-DE" smtClean="0">
                <a:solidFill>
                  <a:schemeClr val="tx1"/>
                </a:solidFill>
              </a:rPr>
            </a:br>
            <a:r>
              <a:rPr lang="de-DE" smtClean="0">
                <a:solidFill>
                  <a:schemeClr val="tx1"/>
                </a:solidFill>
              </a:rPr>
              <a:t>and CP violation (phenomenology)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9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0"/>
            <a:ext cx="8856662" cy="692150"/>
          </a:xfrm>
        </p:spPr>
        <p:txBody>
          <a:bodyPr/>
          <a:lstStyle/>
          <a:p>
            <a:r>
              <a:rPr lang="en-US" smtClean="0"/>
              <a:t>Matter effects in neutrino oscillations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4454525"/>
          </a:xfrm>
        </p:spPr>
        <p:txBody>
          <a:bodyPr/>
          <a:lstStyle/>
          <a:p>
            <a:r>
              <a:rPr lang="en-US" smtClean="0"/>
              <a:t>Ordinary matter: </a:t>
            </a:r>
            <a:br>
              <a:rPr lang="en-US" smtClean="0"/>
            </a:br>
            <a:r>
              <a:rPr lang="en-US" smtClean="0"/>
              <a:t>electrons, but no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mtClean="0"/>
              <a:t>,</a:t>
            </a:r>
            <a:r>
              <a:rPr lang="en-US" smtClean="0">
                <a:latin typeface="Symbol" pitchFamily="18" charset="2"/>
              </a:rPr>
              <a:t> t</a:t>
            </a:r>
          </a:p>
          <a:p>
            <a:r>
              <a:rPr lang="en-US" smtClean="0"/>
              <a:t>Coherent forward </a:t>
            </a:r>
            <a:br>
              <a:rPr lang="en-US" smtClean="0"/>
            </a:br>
            <a:r>
              <a:rPr lang="en-US" smtClean="0"/>
              <a:t>scattering in matter: </a:t>
            </a:r>
            <a:br>
              <a:rPr lang="en-US" smtClean="0"/>
            </a:br>
            <a:r>
              <a:rPr lang="en-US" smtClean="0"/>
              <a:t>Net effect on electron flavor  </a:t>
            </a:r>
          </a:p>
          <a:p>
            <a:r>
              <a:rPr lang="en-US" smtClean="0"/>
              <a:t>Hamiltonian in matter </a:t>
            </a:r>
            <a:br>
              <a:rPr lang="en-US" smtClean="0"/>
            </a:br>
            <a:r>
              <a:rPr lang="en-US" smtClean="0"/>
              <a:t>(matrix form, flavor space):</a:t>
            </a:r>
          </a:p>
          <a:p>
            <a:endParaRPr lang="en-US" smtClean="0"/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7993270" y="4077072"/>
            <a:ext cx="1143000" cy="14747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Y: electron fraction ~ 0.5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/>
              <a:t>(electrons per nucleon)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4267200" y="1143000"/>
            <a:ext cx="1752600" cy="730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accent1"/>
                </a:solidFill>
                <a:latin typeface="Times New Roman" pitchFamily="18" charset="0"/>
              </a:rPr>
              <a:t>(Wolfenstein, 1978; Mikheyev, Smirnov, 1985)</a:t>
            </a:r>
          </a:p>
        </p:txBody>
      </p:sp>
      <p:pic>
        <p:nvPicPr>
          <p:cNvPr id="38917" name="Picture 6" descr="mswgraphs"/>
          <p:cNvPicPr>
            <a:picLocks noChangeAspect="1" noChangeArrowheads="1"/>
          </p:cNvPicPr>
          <p:nvPr/>
        </p:nvPicPr>
        <p:blipFill rotWithShape="1">
          <a:blip r:embed="rId4"/>
          <a:srcRect l="53833" t="35310"/>
          <a:stretch/>
        </p:blipFill>
        <p:spPr bwMode="auto">
          <a:xfrm>
            <a:off x="6640286" y="981075"/>
            <a:ext cx="2200502" cy="309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7524" y="4041068"/>
            <a:ext cx="7461250" cy="1722438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43379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88"/>
    </mc:Choice>
    <mc:Fallback xmlns="">
      <p:transition xmlns:p14="http://schemas.microsoft.com/office/powerpoint/2010/main" spd="slow" advTm="861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Extrinsic CP violation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Matter effects violate CP and even CPT “extrinsically“</a:t>
            </a:r>
          </a:p>
          <a:p>
            <a:r>
              <a:rPr lang="de-DE" smtClean="0"/>
              <a:t>Consequence: Obscure extraction of intrinsic CP violation</a:t>
            </a:r>
          </a:p>
        </p:txBody>
      </p:sp>
      <p:grpSp>
        <p:nvGrpSpPr>
          <p:cNvPr id="57347" name="Group 4"/>
          <p:cNvGrpSpPr>
            <a:grpSpLocks/>
          </p:cNvGrpSpPr>
          <p:nvPr/>
        </p:nvGrpSpPr>
        <p:grpSpPr bwMode="auto">
          <a:xfrm>
            <a:off x="287338" y="2960688"/>
            <a:ext cx="4164012" cy="3097212"/>
            <a:chOff x="240" y="1008"/>
            <a:chExt cx="3552" cy="2669"/>
          </a:xfrm>
        </p:grpSpPr>
        <p:pic>
          <p:nvPicPr>
            <p:cNvPr id="57351" name="Picture 5" descr="earthin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1008"/>
              <a:ext cx="3552" cy="2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2" name="Line 6"/>
            <p:cNvSpPr>
              <a:spLocks noChangeShapeType="1"/>
            </p:cNvSpPr>
            <p:nvPr/>
          </p:nvSpPr>
          <p:spPr bwMode="auto">
            <a:xfrm>
              <a:off x="1392" y="1883"/>
              <a:ext cx="912" cy="181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353" name="Line 7"/>
            <p:cNvSpPr>
              <a:spLocks noChangeShapeType="1"/>
            </p:cNvSpPr>
            <p:nvPr/>
          </p:nvSpPr>
          <p:spPr bwMode="auto">
            <a:xfrm>
              <a:off x="3312" y="2304"/>
              <a:ext cx="325" cy="5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354" name="Line 8"/>
            <p:cNvSpPr>
              <a:spLocks noChangeShapeType="1"/>
            </p:cNvSpPr>
            <p:nvPr/>
          </p:nvSpPr>
          <p:spPr bwMode="auto">
            <a:xfrm>
              <a:off x="1397" y="1893"/>
              <a:ext cx="529" cy="326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355" name="Line 9"/>
            <p:cNvSpPr>
              <a:spLocks noChangeShapeType="1"/>
            </p:cNvSpPr>
            <p:nvPr/>
          </p:nvSpPr>
          <p:spPr bwMode="auto">
            <a:xfrm>
              <a:off x="3141" y="2997"/>
              <a:ext cx="240" cy="144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57348" name="Picture 16"/>
          <p:cNvPicPr>
            <a:picLocks noChangeAspect="1" noChangeArrowheads="1"/>
          </p:cNvPicPr>
          <p:nvPr/>
        </p:nvPicPr>
        <p:blipFill>
          <a:blip r:embed="rId4"/>
          <a:srcRect t="1305"/>
          <a:stretch>
            <a:fillRect/>
          </a:stretch>
        </p:blipFill>
        <p:spPr bwMode="auto">
          <a:xfrm>
            <a:off x="4608513" y="2973388"/>
            <a:ext cx="420052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AutoShape 17"/>
          <p:cNvSpPr>
            <a:spLocks noChangeArrowheads="1"/>
          </p:cNvSpPr>
          <p:nvPr/>
        </p:nvSpPr>
        <p:spPr bwMode="auto">
          <a:xfrm>
            <a:off x="3600450" y="1989138"/>
            <a:ext cx="2663825" cy="684212"/>
          </a:xfrm>
          <a:prstGeom prst="curvedDownArrow">
            <a:avLst>
              <a:gd name="adj1" fmla="val 77865"/>
              <a:gd name="adj2" fmla="val 15573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7350" name="Text Box 18"/>
          <p:cNvSpPr txBox="1">
            <a:spLocks noChangeArrowheads="1"/>
          </p:cNvSpPr>
          <p:nvPr/>
        </p:nvSpPr>
        <p:spPr bwMode="auto">
          <a:xfrm>
            <a:off x="4356100" y="2168525"/>
            <a:ext cx="1260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/>
              <a:t>CP</a:t>
            </a: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7127874" y="1844824"/>
            <a:ext cx="1656593" cy="8634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/>
              <a:t>Need anti-XXX</a:t>
            </a:r>
            <a:br>
              <a:rPr lang="de-DE"/>
            </a:br>
            <a:r>
              <a:rPr lang="de-DE"/>
              <a:t>performed on</a:t>
            </a:r>
            <a:br>
              <a:rPr lang="de-DE"/>
            </a:br>
            <a:r>
              <a:rPr lang="de-DE"/>
              <a:t>anti-Earth?</a:t>
            </a:r>
          </a:p>
        </p:txBody>
      </p:sp>
    </p:spTree>
    <p:extLst>
      <p:ext uri="{BB962C8B-B14F-4D97-AF65-F5344CB8AC3E}">
        <p14:creationId xmlns:p14="http://schemas.microsoft.com/office/powerpoint/2010/main" val="224339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323850" y="115888"/>
            <a:ext cx="86772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b="1">
                <a:solidFill>
                  <a:schemeClr val="bg1"/>
                </a:solidFill>
              </a:rPr>
              <a:t>Parameter mapping </a:t>
            </a:r>
            <a:r>
              <a:rPr lang="en-US" sz="2000" b="1">
                <a:solidFill>
                  <a:schemeClr val="bg1"/>
                </a:solidFill>
              </a:rPr>
              <a:t>… for two flavors, constant matter density</a:t>
            </a:r>
            <a:endParaRPr lang="en-US" sz="1100" b="1">
              <a:solidFill>
                <a:schemeClr val="bg1"/>
              </a:solidFill>
            </a:endParaRPr>
          </a:p>
        </p:txBody>
      </p:sp>
      <p:pic>
        <p:nvPicPr>
          <p:cNvPr id="43010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83704" y="2641104"/>
            <a:ext cx="5027613" cy="207645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430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288540" y="800708"/>
            <a:ext cx="8610600" cy="4800600"/>
          </a:xfrm>
        </p:spPr>
        <p:txBody>
          <a:bodyPr/>
          <a:lstStyle/>
          <a:p>
            <a:r>
              <a:rPr lang="en-US" smtClean="0"/>
              <a:t>Oscillation probabilities in</a:t>
            </a:r>
            <a:br>
              <a:rPr lang="en-US" smtClean="0"/>
            </a:br>
            <a:r>
              <a:rPr lang="en-US" sz="800" smtClean="0"/>
              <a:t/>
            </a:r>
            <a:br>
              <a:rPr lang="en-US" sz="800" smtClean="0"/>
            </a:br>
            <a:r>
              <a:rPr lang="en-US" sz="800" smtClean="0"/>
              <a:t>  </a:t>
            </a:r>
            <a:r>
              <a:rPr lang="en-US" smtClean="0"/>
              <a:t>vacuum: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matter:</a:t>
            </a:r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r>
              <a:rPr lang="en-US"/>
              <a:t>Enhancement condition</a:t>
            </a:r>
          </a:p>
        </p:txBody>
      </p:sp>
      <p:pic>
        <p:nvPicPr>
          <p:cNvPr id="43014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462572" y="1808349"/>
            <a:ext cx="4100513" cy="47942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43015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462572" y="1196281"/>
            <a:ext cx="4021138" cy="46990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43017" name="Rectangle 10"/>
          <p:cNvSpPr>
            <a:spLocks noChangeArrowheads="1"/>
          </p:cNvSpPr>
          <p:nvPr/>
        </p:nvSpPr>
        <p:spPr bwMode="auto">
          <a:xfrm>
            <a:off x="107504" y="2564904"/>
            <a:ext cx="5180013" cy="771525"/>
          </a:xfrm>
          <a:prstGeom prst="rect">
            <a:avLst/>
          </a:prstGeom>
          <a:solidFill>
            <a:srgbClr val="FF3300">
              <a:alpha val="20000"/>
            </a:srgb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9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0"/>
          <a:srcRect r="64915" b="-1889"/>
          <a:stretch/>
        </p:blipFill>
        <p:spPr bwMode="auto">
          <a:xfrm>
            <a:off x="1498576" y="5480757"/>
            <a:ext cx="1908212" cy="592636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20" name="Group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387770"/>
              </p:ext>
            </p:extLst>
          </p:nvPr>
        </p:nvGraphicFramePr>
        <p:xfrm>
          <a:off x="4572000" y="4653136"/>
          <a:ext cx="4464496" cy="1368153"/>
        </p:xfrm>
        <a:graphic>
          <a:graphicData uri="http://schemas.openxmlformats.org/drawingml/2006/table">
            <a:tbl>
              <a:tblPr/>
              <a:tblGrid>
                <a:gridCol w="1641359"/>
                <a:gridCol w="1378741"/>
                <a:gridCol w="1444396"/>
              </a:tblGrid>
              <a:tr h="4560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Inverted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Neutrinos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Resonance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Suppression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Antineutrinos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Suppression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28E00"/>
                        </a:buClr>
                        <a:buSzTx/>
                        <a:buFont typeface="Arial Black" pitchFamily="34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Resonance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04148" y="108874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804248" y="2996952"/>
            <a:ext cx="131254" cy="108012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8104423" y="2182528"/>
            <a:ext cx="96837" cy="138112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503516" y="2914340"/>
            <a:ext cx="509587" cy="274638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1200"/>
              <a:t>8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7780573" y="2115853"/>
            <a:ext cx="508000" cy="274637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1200"/>
              <a:t>8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6200056" y="3791273"/>
            <a:ext cx="1219200" cy="64135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800"/>
              <a:t>Normal</a:t>
            </a:r>
            <a:br>
              <a:rPr lang="de-DE" sz="1800"/>
            </a:br>
            <a:r>
              <a:rPr lang="de-DE" sz="1800">
                <a:latin typeface="Symbol" pitchFamily="18" charset="2"/>
              </a:rPr>
              <a:t>D</a:t>
            </a:r>
            <a:r>
              <a:rPr lang="de-DE" sz="1800"/>
              <a:t>m</a:t>
            </a:r>
            <a:r>
              <a:rPr lang="de-DE" sz="1800" baseline="-25000"/>
              <a:t>31</a:t>
            </a:r>
            <a:r>
              <a:rPr lang="de-DE" sz="1800" baseline="30000"/>
              <a:t>2</a:t>
            </a:r>
            <a:r>
              <a:rPr lang="de-DE" sz="1800"/>
              <a:t> &gt;0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7504348" y="3755740"/>
            <a:ext cx="1295400" cy="64135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800"/>
              <a:t>Inverted</a:t>
            </a:r>
            <a:br>
              <a:rPr lang="de-DE" sz="1800"/>
            </a:br>
            <a:r>
              <a:rPr lang="de-DE" sz="1800"/>
              <a:t> </a:t>
            </a:r>
            <a:r>
              <a:rPr lang="de-DE" sz="1800">
                <a:latin typeface="Symbol" pitchFamily="18" charset="2"/>
              </a:rPr>
              <a:t>D</a:t>
            </a:r>
            <a:r>
              <a:rPr lang="de-DE" sz="1800"/>
              <a:t>m</a:t>
            </a:r>
            <a:r>
              <a:rPr lang="de-DE" sz="1800" baseline="-25000"/>
              <a:t>31</a:t>
            </a:r>
            <a:r>
              <a:rPr lang="de-DE" sz="1800" baseline="30000"/>
              <a:t>2</a:t>
            </a:r>
            <a:r>
              <a:rPr lang="de-DE" sz="1800"/>
              <a:t> &lt;0</a:t>
            </a:r>
          </a:p>
        </p:txBody>
      </p:sp>
    </p:spTree>
    <p:extLst>
      <p:ext uri="{BB962C8B-B14F-4D97-AF65-F5344CB8AC3E}">
        <p14:creationId xmlns:p14="http://schemas.microsoft.com/office/powerpoint/2010/main" val="329903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498"/>
    </mc:Choice>
    <mc:Fallback xmlns="">
      <p:transition xmlns:p14="http://schemas.microsoft.com/office/powerpoint/2010/main" spd="slow" advTm="8949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70" name="Picture 45069" descr="Bildschirmfoto 2014-05-02 um 11.00.1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t="500"/>
          <a:stretch/>
        </p:blipFill>
        <p:spPr>
          <a:xfrm>
            <a:off x="1907704" y="1232756"/>
            <a:ext cx="7115455" cy="4621339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Long baseline experiments</a:t>
            </a:r>
            <a:r>
              <a:rPr lang="de-DE" smtClean="0"/>
              <a:t> </a:t>
            </a:r>
            <a:r>
              <a:rPr lang="de-DE" sz="2000" smtClean="0"/>
              <a:t>(up to first vacuum osc. maximum)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616116" y="1412776"/>
            <a:ext cx="3048000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>
                <a:solidFill>
                  <a:schemeClr val="accent1"/>
                </a:solidFill>
                <a:latin typeface="Times New Roman" pitchFamily="18" charset="0"/>
              </a:rPr>
              <a:t>Best-fit values</a:t>
            </a:r>
            <a:br>
              <a:rPr lang="en-US" sz="1800" b="1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sz="1800" b="1">
                <a:solidFill>
                  <a:schemeClr val="accent1"/>
                </a:solidFill>
                <a:latin typeface="Times New Roman" pitchFamily="18" charset="0"/>
              </a:rPr>
              <a:t>from arXiv:1312.2878</a:t>
            </a:r>
            <a:br>
              <a:rPr lang="en-US" sz="1800" b="1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sz="1800" b="1">
                <a:solidFill>
                  <a:schemeClr val="accent1"/>
                </a:solidFill>
                <a:latin typeface="Times New Roman" pitchFamily="18" charset="0"/>
              </a:rPr>
              <a:t>(first octant)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840252" y="2420888"/>
            <a:ext cx="1728192" cy="40011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2000"/>
              <a:t>L=1300 km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4103948" y="5301209"/>
            <a:ext cx="0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843808" y="5841269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Vacuum oscillation maximum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 flipV="1">
            <a:off x="3815916" y="1700809"/>
            <a:ext cx="72008" cy="5400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959932" y="2780929"/>
            <a:ext cx="72008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896036" y="2420889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6"/>
                </a:solidFill>
              </a:rPr>
              <a:t>Matter effect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475656" y="2600909"/>
            <a:ext cx="32809" cy="23377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179512" y="3465005"/>
            <a:ext cx="223224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~ sin</a:t>
            </a:r>
            <a:r>
              <a:rPr lang="en-US" sz="2000" baseline="30000"/>
              <a:t>2</a:t>
            </a:r>
            <a:r>
              <a:rPr lang="en-US" sz="2000"/>
              <a:t>2</a:t>
            </a:r>
            <a:r>
              <a:rPr lang="en-US" sz="2000">
                <a:latin typeface="Symbol" charset="2"/>
                <a:cs typeface="Symbol" charset="2"/>
              </a:rPr>
              <a:t>q</a:t>
            </a:r>
            <a:r>
              <a:rPr lang="en-US" sz="2000" baseline="-25000"/>
              <a:t>13</a:t>
            </a:r>
            <a:r>
              <a:rPr lang="en-US" sz="2000"/>
              <a:t> sin</a:t>
            </a:r>
            <a:r>
              <a:rPr lang="en-US" sz="2000" baseline="30000"/>
              <a:t>2</a:t>
            </a:r>
            <a:r>
              <a:rPr lang="en-US" sz="2000">
                <a:latin typeface="Symbol" charset="2"/>
                <a:cs typeface="Symbol" charset="2"/>
              </a:rPr>
              <a:t>q</a:t>
            </a:r>
            <a:r>
              <a:rPr lang="en-US" sz="2000" baseline="-25000"/>
              <a:t>23 </a:t>
            </a:r>
          </a:p>
          <a:p>
            <a:r>
              <a:rPr lang="en-US" sz="2000"/>
              <a:t> + </a:t>
            </a:r>
            <a:r>
              <a:rPr lang="en-US" sz="2000">
                <a:latin typeface="Symbol" charset="2"/>
                <a:cs typeface="Symbol" charset="2"/>
              </a:rPr>
              <a:t>d</a:t>
            </a:r>
            <a:r>
              <a:rPr lang="en-US" sz="2000" baseline="-25000"/>
              <a:t>CP</a:t>
            </a:r>
            <a:r>
              <a:rPr lang="en-US" sz="2000"/>
              <a:t> modulation</a:t>
            </a:r>
            <a:endParaRPr lang="en-US" sz="2000" baseline="-25000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403648" y="2564905"/>
            <a:ext cx="24482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1380474" y="4992479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395536" y="1052736"/>
            <a:ext cx="12241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Example: </a:t>
            </a:r>
            <a:r>
              <a:rPr lang="en-US" b="1">
                <a:solidFill>
                  <a:srgbClr val="00A5EB"/>
                </a:solidFill>
                <a:latin typeface="Times"/>
                <a:cs typeface="Times"/>
              </a:rPr>
              <a:t>DUNE</a:t>
            </a:r>
          </a:p>
        </p:txBody>
      </p:sp>
    </p:spTree>
    <p:extLst>
      <p:ext uri="{BB962C8B-B14F-4D97-AF65-F5344CB8AC3E}">
        <p14:creationId xmlns:p14="http://schemas.microsoft.com/office/powerpoint/2010/main" val="196358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1"/>
    </mc:Choice>
    <mc:Fallback xmlns="">
      <p:transition xmlns:p14="http://schemas.microsoft.com/office/powerpoint/2010/main" spd="slow" advTm="131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Matter profile of the Earth</a:t>
            </a:r>
            <a:r>
              <a:rPr lang="de-DE" sz="2000" smtClean="0"/>
              <a:t> … as seen by a neutrino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6156" y="764704"/>
            <a:ext cx="2667000" cy="1843088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76156" y="2669704"/>
            <a:ext cx="2667000" cy="184150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40965" name="Text Box 6"/>
          <p:cNvSpPr txBox="1">
            <a:spLocks noChangeArrowheads="1"/>
          </p:cNvSpPr>
          <p:nvPr/>
        </p:nvSpPr>
        <p:spPr bwMode="auto">
          <a:xfrm rot="5400000">
            <a:off x="7004856" y="2803538"/>
            <a:ext cx="37338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accent1"/>
                </a:solidFill>
                <a:latin typeface="Times New Roman" pitchFamily="18" charset="0"/>
              </a:rPr>
              <a:t>(Preliminary Reference Earth Model)</a:t>
            </a:r>
          </a:p>
        </p:txBody>
      </p:sp>
      <p:grpSp>
        <p:nvGrpSpPr>
          <p:cNvPr id="40966" name="Group 7"/>
          <p:cNvGrpSpPr>
            <a:grpSpLocks/>
          </p:cNvGrpSpPr>
          <p:nvPr/>
        </p:nvGrpSpPr>
        <p:grpSpPr bwMode="auto">
          <a:xfrm>
            <a:off x="971600" y="1016732"/>
            <a:ext cx="4464496" cy="3312368"/>
            <a:chOff x="240" y="1008"/>
            <a:chExt cx="3552" cy="2669"/>
          </a:xfrm>
        </p:grpSpPr>
        <p:pic>
          <p:nvPicPr>
            <p:cNvPr id="40970" name="Picture 8" descr="earthin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0" y="1008"/>
              <a:ext cx="3552" cy="2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1" name="Line 9"/>
            <p:cNvSpPr>
              <a:spLocks noChangeShapeType="1"/>
            </p:cNvSpPr>
            <p:nvPr/>
          </p:nvSpPr>
          <p:spPr bwMode="auto">
            <a:xfrm>
              <a:off x="1392" y="1883"/>
              <a:ext cx="912" cy="181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72" name="Line 10"/>
            <p:cNvSpPr>
              <a:spLocks noChangeShapeType="1"/>
            </p:cNvSpPr>
            <p:nvPr/>
          </p:nvSpPr>
          <p:spPr bwMode="auto">
            <a:xfrm>
              <a:off x="3312" y="2304"/>
              <a:ext cx="325" cy="59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73" name="Line 11"/>
            <p:cNvSpPr>
              <a:spLocks noChangeShapeType="1"/>
            </p:cNvSpPr>
            <p:nvPr/>
          </p:nvSpPr>
          <p:spPr bwMode="auto">
            <a:xfrm>
              <a:off x="1397" y="1893"/>
              <a:ext cx="529" cy="326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74" name="Line 12"/>
            <p:cNvSpPr>
              <a:spLocks noChangeShapeType="1"/>
            </p:cNvSpPr>
            <p:nvPr/>
          </p:nvSpPr>
          <p:spPr bwMode="auto">
            <a:xfrm>
              <a:off x="3141" y="2997"/>
              <a:ext cx="240" cy="144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0967" name="Rectangle 13"/>
          <p:cNvSpPr>
            <a:spLocks noChangeArrowheads="1"/>
          </p:cNvSpPr>
          <p:nvPr/>
        </p:nvSpPr>
        <p:spPr bwMode="auto">
          <a:xfrm>
            <a:off x="7195356" y="3355504"/>
            <a:ext cx="533400" cy="3048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de-DE" sz="1800"/>
              <a:t>Core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688124" y="4509120"/>
            <a:ext cx="3733800" cy="16160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For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Symbol" pitchFamily="18" charset="2"/>
              </a:rPr>
              <a:t>m</a:t>
            </a:r>
            <a:r>
              <a:rPr lang="en-US" sz="2000"/>
              <a:t> appearance, 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m</a:t>
            </a:r>
            <a:r>
              <a:rPr lang="en-US" sz="2000" baseline="-25000"/>
              <a:t>31</a:t>
            </a:r>
            <a:r>
              <a:rPr lang="en-US" sz="2000" baseline="30000"/>
              <a:t>2</a:t>
            </a:r>
            <a:r>
              <a:rPr lang="en-US" sz="2000"/>
              <a:t>:</a:t>
            </a:r>
            <a:br>
              <a:rPr lang="en-US" sz="2000"/>
            </a:br>
            <a:r>
              <a:rPr lang="en-US" sz="2000"/>
              <a:t>- </a:t>
            </a:r>
            <a:r>
              <a:rPr lang="en-US" sz="2000">
                <a:latin typeface="Symbol" pitchFamily="18" charset="2"/>
              </a:rPr>
              <a:t>r</a:t>
            </a:r>
            <a:r>
              <a:rPr lang="en-US" sz="2000"/>
              <a:t> ~ 4.7 g/cm</a:t>
            </a:r>
            <a:r>
              <a:rPr lang="en-US" sz="2000" baseline="30000"/>
              <a:t>3</a:t>
            </a:r>
            <a:r>
              <a:rPr lang="en-US" sz="2000"/>
              <a:t> (Earth’s</a:t>
            </a:r>
            <a:br>
              <a:rPr lang="en-US" sz="2000"/>
            </a:br>
            <a:r>
              <a:rPr lang="en-US" sz="2000"/>
              <a:t>  mantle): </a:t>
            </a:r>
            <a:r>
              <a:rPr lang="en-US" sz="2000" b="1">
                <a:solidFill>
                  <a:srgbClr val="FF3300"/>
                </a:solidFill>
              </a:rPr>
              <a:t>E</a:t>
            </a:r>
            <a:r>
              <a:rPr lang="en-US" sz="2000" b="1" baseline="-25000">
                <a:solidFill>
                  <a:srgbClr val="FF3300"/>
                </a:solidFill>
              </a:rPr>
              <a:t>res</a:t>
            </a:r>
            <a:r>
              <a:rPr lang="en-US" sz="2000" b="1">
                <a:solidFill>
                  <a:srgbClr val="FF3300"/>
                </a:solidFill>
              </a:rPr>
              <a:t> ~ 6.4 GeV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- </a:t>
            </a:r>
            <a:r>
              <a:rPr lang="en-US" sz="2000">
                <a:latin typeface="Symbol" pitchFamily="18" charset="2"/>
              </a:rPr>
              <a:t>r</a:t>
            </a:r>
            <a:r>
              <a:rPr lang="en-US" sz="2000"/>
              <a:t> ~ 10.8 g/cm</a:t>
            </a:r>
            <a:r>
              <a:rPr lang="en-US" sz="2000" baseline="30000"/>
              <a:t>3</a:t>
            </a:r>
            <a:r>
              <a:rPr lang="en-US" sz="2000"/>
              <a:t> (Earth’s </a:t>
            </a:r>
            <a:br>
              <a:rPr lang="en-US" sz="2000"/>
            </a:br>
            <a:r>
              <a:rPr lang="en-US" sz="2000"/>
              <a:t>  outer core): </a:t>
            </a:r>
            <a:r>
              <a:rPr lang="en-US" sz="2000" b="1">
                <a:solidFill>
                  <a:srgbClr val="FF3300"/>
                </a:solidFill>
              </a:rPr>
              <a:t>E</a:t>
            </a:r>
            <a:r>
              <a:rPr lang="en-US" sz="2000" b="1" baseline="-25000">
                <a:solidFill>
                  <a:srgbClr val="FF3300"/>
                </a:solidFill>
              </a:rPr>
              <a:t>res</a:t>
            </a:r>
            <a:r>
              <a:rPr lang="en-US" sz="2000" b="1">
                <a:solidFill>
                  <a:srgbClr val="FF3300"/>
                </a:solidFill>
              </a:rPr>
              <a:t> ~ 2.8 GeV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47564" y="4869160"/>
            <a:ext cx="5105400" cy="3968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Resonance energy (from	         ):</a:t>
            </a:r>
          </a:p>
        </p:txBody>
      </p:sp>
      <p:pic>
        <p:nvPicPr>
          <p:cNvPr id="2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47564" y="5373216"/>
            <a:ext cx="4886325" cy="55245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21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599892" y="4941168"/>
            <a:ext cx="1368425" cy="230188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429000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42"/>
    </mc:Choice>
    <mc:Fallback xmlns="">
      <p:transition xmlns:p14="http://schemas.microsoft.com/office/powerpoint/2010/main" spd="slow" advTm="5124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Nobel prize 2015: Neutrino oscillations</a:t>
            </a:r>
          </a:p>
        </p:txBody>
      </p:sp>
      <p:pic>
        <p:nvPicPr>
          <p:cNvPr id="4" name="Picture 3" descr="Bildschirmfoto 2015-10-06 um 14.15.3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886"/>
          <a:stretch/>
        </p:blipFill>
        <p:spPr>
          <a:xfrm>
            <a:off x="503548" y="836712"/>
            <a:ext cx="8039369" cy="5512736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3528" y="6548389"/>
            <a:ext cx="50765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400" b="1">
                <a:solidFill>
                  <a:schemeClr val="accent1"/>
                </a:solidFill>
                <a:latin typeface="Courier"/>
                <a:cs typeface="Courier"/>
              </a:rPr>
              <a:t>(</a:t>
            </a:r>
            <a:r>
              <a:rPr lang="de-DE" sz="1400" b="1">
                <a:solidFill>
                  <a:schemeClr val="accent1"/>
                </a:solidFill>
                <a:latin typeface="Courier"/>
                <a:cs typeface="Courier"/>
                <a:hlinkClick r:id="rId3"/>
              </a:rPr>
              <a:t>http://www.nobelprize.org</a:t>
            </a:r>
            <a:r>
              <a:rPr lang="de-DE" sz="1400" b="1">
                <a:solidFill>
                  <a:schemeClr val="accent1"/>
                </a:solidFill>
                <a:latin typeface="Courier"/>
                <a:cs typeface="Courier"/>
              </a:rPr>
              <a:t>, Oct. 6th, 2015)</a:t>
            </a:r>
          </a:p>
        </p:txBody>
      </p:sp>
    </p:spTree>
    <p:extLst>
      <p:ext uri="{BB962C8B-B14F-4D97-AF65-F5344CB8AC3E}">
        <p14:creationId xmlns:p14="http://schemas.microsoft.com/office/powerpoint/2010/main" val="249476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ldschirmfoto 2014-05-02 um 11.03.4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" b="119"/>
          <a:stretch/>
        </p:blipFill>
        <p:spPr>
          <a:xfrm>
            <a:off x="863588" y="1526138"/>
            <a:ext cx="6984776" cy="4482524"/>
          </a:xfrm>
          <a:prstGeom prst="rect">
            <a:avLst/>
          </a:prstGeom>
        </p:spPr>
      </p:pic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Mantle-core-mantle profile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04900"/>
            <a:ext cx="8763000" cy="5184775"/>
          </a:xfrm>
        </p:spPr>
        <p:txBody>
          <a:bodyPr/>
          <a:lstStyle/>
          <a:p>
            <a:r>
              <a:rPr lang="de-DE" sz="1800" smtClean="0"/>
              <a:t>Probability for L=11810 km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-152400" y="800100"/>
            <a:ext cx="9144000" cy="33655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b="1">
                <a:solidFill>
                  <a:schemeClr val="accent1"/>
                </a:solidFill>
                <a:latin typeface="Times New Roman" pitchFamily="18" charset="0"/>
              </a:rPr>
              <a:t>(Parametric enhancement: Akhmedov, 1998;  Akhmedov, Lipari, Smirnov, 1998; Petcov, 1998)</a:t>
            </a: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2375756" y="3284984"/>
            <a:ext cx="1143000" cy="990600"/>
          </a:xfrm>
          <a:prstGeom prst="rect">
            <a:avLst/>
          </a:prstGeom>
          <a:solidFill>
            <a:schemeClr val="accent1">
              <a:alpha val="54117"/>
            </a:scheme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de-DE" sz="1800"/>
              <a:t>Core </a:t>
            </a:r>
            <a:br>
              <a:rPr lang="de-DE" sz="1800"/>
            </a:br>
            <a:r>
              <a:rPr lang="de-DE" sz="1800"/>
              <a:t>resonance</a:t>
            </a:r>
            <a:br>
              <a:rPr lang="de-DE" sz="1800"/>
            </a:br>
            <a:r>
              <a:rPr lang="de-DE" sz="1800"/>
              <a:t>energy</a:t>
            </a: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3743908" y="3573016"/>
            <a:ext cx="1295400" cy="914400"/>
          </a:xfrm>
          <a:prstGeom prst="rect">
            <a:avLst/>
          </a:prstGeom>
          <a:solidFill>
            <a:schemeClr val="accent1">
              <a:alpha val="36862"/>
            </a:scheme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de-DE" sz="1800"/>
              <a:t>Mantle</a:t>
            </a:r>
            <a:br>
              <a:rPr lang="de-DE" sz="1800"/>
            </a:br>
            <a:r>
              <a:rPr lang="de-DE" sz="1800"/>
              <a:t>resonance</a:t>
            </a:r>
            <a:br>
              <a:rPr lang="de-DE" sz="1800"/>
            </a:br>
            <a:r>
              <a:rPr lang="de-DE" sz="1800"/>
              <a:t>energy</a:t>
            </a: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228600" y="5711317"/>
            <a:ext cx="1600200" cy="915987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1800"/>
              <a:t>Threshold</a:t>
            </a:r>
            <a:br>
              <a:rPr lang="de-DE" sz="1800"/>
            </a:br>
            <a:r>
              <a:rPr lang="de-DE" sz="1800"/>
              <a:t>effects expected at:</a:t>
            </a:r>
          </a:p>
        </p:txBody>
      </p:sp>
      <p:sp>
        <p:nvSpPr>
          <p:cNvPr id="161801" name="Line 9"/>
          <p:cNvSpPr>
            <a:spLocks noChangeShapeType="1"/>
          </p:cNvSpPr>
          <p:nvPr/>
        </p:nvSpPr>
        <p:spPr bwMode="auto">
          <a:xfrm flipV="1">
            <a:off x="2555776" y="5625244"/>
            <a:ext cx="0" cy="381000"/>
          </a:xfrm>
          <a:prstGeom prst="line">
            <a:avLst/>
          </a:prstGeom>
          <a:noFill/>
          <a:ln w="38100" cap="sq">
            <a:solidFill>
              <a:srgbClr val="FF3300"/>
            </a:solidFill>
            <a:round/>
            <a:headEnd type="none" w="sm" len="sm"/>
            <a:tailEnd type="triangle" w="lg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1802" name="Line 10"/>
          <p:cNvSpPr>
            <a:spLocks noChangeShapeType="1"/>
          </p:cNvSpPr>
          <p:nvPr/>
        </p:nvSpPr>
        <p:spPr bwMode="auto">
          <a:xfrm flipV="1">
            <a:off x="3584476" y="5633181"/>
            <a:ext cx="0" cy="381000"/>
          </a:xfrm>
          <a:prstGeom prst="line">
            <a:avLst/>
          </a:prstGeom>
          <a:noFill/>
          <a:ln w="38100" cap="sq">
            <a:solidFill>
              <a:srgbClr val="FF3300"/>
            </a:solidFill>
            <a:round/>
            <a:headEnd type="none" w="sm" len="sm"/>
            <a:tailEnd type="triangle" w="lg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1803" name="Text Box 11"/>
          <p:cNvSpPr txBox="1">
            <a:spLocks noChangeArrowheads="1"/>
          </p:cNvSpPr>
          <p:nvPr/>
        </p:nvSpPr>
        <p:spPr bwMode="auto">
          <a:xfrm>
            <a:off x="2098576" y="6082444"/>
            <a:ext cx="914400" cy="366712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1800">
                <a:solidFill>
                  <a:srgbClr val="FF3300"/>
                </a:solidFill>
              </a:rPr>
              <a:t>2 GeV</a:t>
            </a:r>
          </a:p>
        </p:txBody>
      </p:sp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3078064" y="6090381"/>
            <a:ext cx="1143000" cy="366713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1800">
                <a:solidFill>
                  <a:srgbClr val="FF3300"/>
                </a:solidFill>
              </a:rPr>
              <a:t>4-5 GeV</a:t>
            </a:r>
          </a:p>
        </p:txBody>
      </p:sp>
      <p:sp>
        <p:nvSpPr>
          <p:cNvPr id="161805" name="Rectangle 13"/>
          <p:cNvSpPr>
            <a:spLocks noChangeArrowheads="1"/>
          </p:cNvSpPr>
          <p:nvPr/>
        </p:nvSpPr>
        <p:spPr bwMode="auto">
          <a:xfrm>
            <a:off x="6732240" y="4977172"/>
            <a:ext cx="2057400" cy="762000"/>
          </a:xfrm>
          <a:prstGeom prst="rect">
            <a:avLst/>
          </a:prstGeom>
          <a:solidFill>
            <a:srgbClr val="FFFF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de-DE" sz="1800"/>
              <a:t>Naive L/E scaling</a:t>
            </a:r>
            <a:br>
              <a:rPr lang="de-DE" sz="1800"/>
            </a:br>
            <a:r>
              <a:rPr lang="de-DE" sz="1800"/>
              <a:t>does not apply!</a:t>
            </a:r>
          </a:p>
        </p:txBody>
      </p:sp>
      <p:sp>
        <p:nvSpPr>
          <p:cNvPr id="161806" name="Rectangle 14"/>
          <p:cNvSpPr>
            <a:spLocks noChangeArrowheads="1"/>
          </p:cNvSpPr>
          <p:nvPr/>
        </p:nvSpPr>
        <p:spPr bwMode="auto">
          <a:xfrm>
            <a:off x="5688124" y="2492896"/>
            <a:ext cx="3276600" cy="2286000"/>
          </a:xfrm>
          <a:prstGeom prst="rect">
            <a:avLst/>
          </a:prstGeom>
          <a:solidFill>
            <a:schemeClr val="accent1">
              <a:alpha val="36862"/>
            </a:scheme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de-DE" sz="1800" b="1"/>
              <a:t>Oscillation length ~</a:t>
            </a:r>
            <a:br>
              <a:rPr lang="de-DE" sz="1800" b="1"/>
            </a:br>
            <a:r>
              <a:rPr lang="de-DE" sz="1800" b="1"/>
              <a:t>mantle-core-mantle structure</a:t>
            </a:r>
            <a:br>
              <a:rPr lang="de-DE" sz="1800" b="1"/>
            </a:br>
            <a:r>
              <a:rPr lang="de-DE" sz="1800" b="1"/>
              <a:t>Parametric enhancement.</a:t>
            </a:r>
            <a:br>
              <a:rPr lang="de-DE" sz="1800" b="1"/>
            </a:br>
            <a:r>
              <a:rPr lang="de-DE" sz="1800" b="1"/>
              <a:t/>
            </a:r>
            <a:br>
              <a:rPr lang="de-DE" sz="1800" b="1"/>
            </a:br>
            <a:r>
              <a:rPr lang="de-DE" sz="1800" b="1"/>
              <a:t/>
            </a:r>
            <a:br>
              <a:rPr lang="de-DE" sz="1800" b="1"/>
            </a:br>
            <a:r>
              <a:rPr lang="de-DE" sz="1800" b="1"/>
              <a:t/>
            </a:r>
            <a:br>
              <a:rPr lang="de-DE" sz="1800" b="1"/>
            </a:br>
            <a:r>
              <a:rPr lang="de-DE" sz="1800" b="1"/>
              <a:t/>
            </a:r>
            <a:br>
              <a:rPr lang="de-DE" sz="1800" b="1"/>
            </a:br>
            <a:endParaRPr lang="de-DE" sz="1800" b="1"/>
          </a:p>
        </p:txBody>
      </p:sp>
      <p:sp>
        <p:nvSpPr>
          <p:cNvPr id="161807" name="Rectangle 15"/>
          <p:cNvSpPr>
            <a:spLocks noChangeArrowheads="1"/>
          </p:cNvSpPr>
          <p:nvPr/>
        </p:nvSpPr>
        <p:spPr bwMode="auto">
          <a:xfrm>
            <a:off x="1297608" y="1849016"/>
            <a:ext cx="610096" cy="247836"/>
          </a:xfrm>
          <a:prstGeom prst="rect">
            <a:avLst/>
          </a:prstGeom>
          <a:solidFill>
            <a:srgbClr val="FFFF00">
              <a:alpha val="25882"/>
            </a:srgbClr>
          </a:solidFill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1808" name="Text Box 16"/>
          <p:cNvSpPr txBox="1">
            <a:spLocks noChangeArrowheads="1"/>
          </p:cNvSpPr>
          <p:nvPr/>
        </p:nvSpPr>
        <p:spPr bwMode="auto">
          <a:xfrm>
            <a:off x="1043608" y="1772816"/>
            <a:ext cx="304800" cy="366712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1800"/>
              <a:t>!</a:t>
            </a:r>
          </a:p>
        </p:txBody>
      </p:sp>
      <p:sp>
        <p:nvSpPr>
          <p:cNvPr id="47120" name="Text Box 17"/>
          <p:cNvSpPr txBox="1">
            <a:spLocks noChangeArrowheads="1"/>
          </p:cNvSpPr>
          <p:nvPr/>
        </p:nvSpPr>
        <p:spPr bwMode="auto">
          <a:xfrm>
            <a:off x="5220072" y="1664804"/>
            <a:ext cx="3048000" cy="7386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chemeClr val="accent1"/>
                </a:solidFill>
                <a:latin typeface="Times New Roman" pitchFamily="18" charset="0"/>
              </a:rPr>
              <a:t>Best-fit values</a:t>
            </a:r>
            <a:br>
              <a:rPr lang="en-US" sz="1400" b="1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sz="1400" b="1">
                <a:solidFill>
                  <a:schemeClr val="accent1"/>
                </a:solidFill>
                <a:latin typeface="Times New Roman" pitchFamily="18" charset="0"/>
              </a:rPr>
              <a:t>from arXiv:1312.2878</a:t>
            </a:r>
            <a:br>
              <a:rPr lang="en-US" sz="1400" b="1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sz="1400" b="1">
                <a:solidFill>
                  <a:schemeClr val="accent1"/>
                </a:solidFill>
                <a:latin typeface="Times New Roman" pitchFamily="18" charset="0"/>
              </a:rPr>
              <a:t>(first octant)</a:t>
            </a:r>
          </a:p>
        </p:txBody>
      </p:sp>
      <p:pic>
        <p:nvPicPr>
          <p:cNvPr id="161810" name="Picture 18"/>
          <p:cNvPicPr>
            <a:picLocks noChangeAspect="1" noChangeArrowheads="1"/>
          </p:cNvPicPr>
          <p:nvPr/>
        </p:nvPicPr>
        <p:blipFill>
          <a:blip r:embed="rId5"/>
          <a:srcRect t="5086"/>
          <a:stretch>
            <a:fillRect/>
          </a:stretch>
        </p:blipFill>
        <p:spPr bwMode="auto">
          <a:xfrm>
            <a:off x="6450124" y="3407296"/>
            <a:ext cx="1905000" cy="12477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Rectangle 3"/>
          <p:cNvSpPr/>
          <p:nvPr/>
        </p:nvSpPr>
        <p:spPr bwMode="auto">
          <a:xfrm>
            <a:off x="719572" y="1448780"/>
            <a:ext cx="1260140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12360" y="1196752"/>
            <a:ext cx="1224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Examples: </a:t>
            </a:r>
            <a:r>
              <a:rPr lang="en-US" b="1">
                <a:solidFill>
                  <a:srgbClr val="00A5EB"/>
                </a:solidFill>
                <a:latin typeface="Times"/>
                <a:cs typeface="Times"/>
              </a:rPr>
              <a:t>PINGU, ORCA, INO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744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66"/>
    </mc:Choice>
    <mc:Fallback xmlns="">
      <p:transition xmlns:p14="http://schemas.microsoft.com/office/powerpoint/2010/main" spd="slow" advTm="7596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0" grpId="0"/>
      <p:bldP spid="161801" grpId="0" animBg="1"/>
      <p:bldP spid="161802" grpId="0" animBg="1"/>
      <p:bldP spid="161803" grpId="0"/>
      <p:bldP spid="161804" grpId="0"/>
      <p:bldP spid="161805" grpId="0" animBg="1"/>
      <p:bldP spid="161806" grpId="0" animBg="1"/>
      <p:bldP spid="161807" grpId="0" animBg="1"/>
      <p:bldP spid="16180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method: Disappearance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872716"/>
            <a:ext cx="8520113" cy="4792663"/>
          </a:xfrm>
        </p:spPr>
        <p:txBody>
          <a:bodyPr/>
          <a:lstStyle/>
          <a:p>
            <a:r>
              <a:rPr lang="en-US"/>
              <a:t>Works in vacuum, and even for </a:t>
            </a:r>
            <a:r>
              <a:rPr lang="en-US">
                <a:latin typeface="Symbol" charset="2"/>
                <a:cs typeface="Symbol" charset="2"/>
              </a:rPr>
              <a:t>q</a:t>
            </a:r>
            <a:r>
              <a:rPr lang="en-US" baseline="-25000"/>
              <a:t>13</a:t>
            </a:r>
            <a:r>
              <a:rPr lang="en-US"/>
              <a:t>=0</a:t>
            </a:r>
          </a:p>
          <a:p>
            <a:r>
              <a:rPr lang="en-US"/>
              <a:t>Just flipping the sign of </a:t>
            </a:r>
            <a:r>
              <a:rPr lang="en-US">
                <a:latin typeface="Symbol" charset="2"/>
                <a:cs typeface="Symbol" charset="2"/>
              </a:rPr>
              <a:t>D</a:t>
            </a:r>
            <a:r>
              <a:rPr lang="en-US"/>
              <a:t>m</a:t>
            </a:r>
            <a:r>
              <a:rPr lang="en-US" baseline="30000"/>
              <a:t>2</a:t>
            </a:r>
            <a:r>
              <a:rPr lang="en-US"/>
              <a:t> is not sufficient</a:t>
            </a:r>
          </a:p>
          <a:p>
            <a:r>
              <a:rPr lang="en-US"/>
              <a:t>Example: Reactor experiment, L=53 km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Probabilities </a:t>
            </a:r>
            <a:br>
              <a:rPr lang="en-US"/>
            </a:br>
            <a:r>
              <a:rPr lang="en-US"/>
              <a:t>apparently</a:t>
            </a:r>
            <a:br>
              <a:rPr lang="en-US"/>
            </a:br>
            <a:r>
              <a:rPr lang="en-US"/>
              <a:t>different </a:t>
            </a:r>
            <a:br>
              <a:rPr lang="en-US"/>
            </a:br>
            <a:r>
              <a:rPr lang="en-US"/>
              <a:t>(unphysical </a:t>
            </a:r>
            <a:br>
              <a:rPr lang="en-US"/>
            </a:br>
            <a:r>
              <a:rPr lang="en-US"/>
              <a:t>effect!) </a:t>
            </a:r>
          </a:p>
        </p:txBody>
      </p:sp>
      <p:pic>
        <p:nvPicPr>
          <p:cNvPr id="7" name="Picture 6" descr="Bildschirmfoto 2014-05-02 um 11.15.38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"/>
          <a:stretch/>
        </p:blipFill>
        <p:spPr>
          <a:xfrm>
            <a:off x="2375756" y="2384884"/>
            <a:ext cx="5678416" cy="3863448"/>
          </a:xfrm>
          <a:prstGeom prst="rect">
            <a:avLst/>
          </a:prstGeom>
        </p:spPr>
      </p:pic>
      <p:pic>
        <p:nvPicPr>
          <p:cNvPr id="8" name="Picture 7" descr="Bildschirmfoto 2014-05-02 um 11.24.39.png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16932"/>
            <a:ext cx="2073567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7884368" y="2204864"/>
            <a:ext cx="28803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992380" y="5553236"/>
            <a:ext cx="108012" cy="720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Lightning Bolt 3"/>
          <p:cNvSpPr/>
          <p:nvPr/>
        </p:nvSpPr>
        <p:spPr bwMode="auto">
          <a:xfrm>
            <a:off x="6228184" y="2240868"/>
            <a:ext cx="828092" cy="1332148"/>
          </a:xfrm>
          <a:prstGeom prst="lightningBol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0" descr="Bildschirmfoto 2014-06-03 um 14.30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48980"/>
            <a:ext cx="2028639" cy="4320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40352" y="908720"/>
            <a:ext cx="12241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Example: </a:t>
            </a:r>
            <a:r>
              <a:rPr lang="en-US" b="1">
                <a:solidFill>
                  <a:srgbClr val="00A5EB"/>
                </a:solidFill>
                <a:latin typeface="Times"/>
                <a:cs typeface="Times"/>
              </a:rPr>
              <a:t>JUNO</a:t>
            </a:r>
          </a:p>
        </p:txBody>
      </p:sp>
    </p:spTree>
    <p:extLst>
      <p:ext uri="{BB962C8B-B14F-4D97-AF65-F5344CB8AC3E}">
        <p14:creationId xmlns:p14="http://schemas.microsoft.com/office/powerpoint/2010/main" val="23447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56"/>
    </mc:Choice>
    <mc:Fallback xmlns="">
      <p:transition xmlns:p14="http://schemas.microsoft.com/office/powerpoint/2010/main" spd="slow" advTm="3985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ildschirmfoto 2014-05-02 um 11.38.1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" b="495"/>
          <a:stretch/>
        </p:blipFill>
        <p:spPr>
          <a:xfrm>
            <a:off x="4139952" y="2816932"/>
            <a:ext cx="4897848" cy="33263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method: Disappearance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disappearance </a:t>
            </a:r>
            <a:r>
              <a:rPr lang="en-US">
                <a:latin typeface="Symbol" charset="2"/>
                <a:cs typeface="Symbol" charset="2"/>
              </a:rPr>
              <a:t>D</a:t>
            </a:r>
            <a:r>
              <a:rPr lang="en-US"/>
              <a:t>m</a:t>
            </a:r>
            <a:r>
              <a:rPr lang="en-US" baseline="30000"/>
              <a:t>2</a:t>
            </a:r>
            <a:r>
              <a:rPr lang="en-US"/>
              <a:t> depends on the channel. Consequence e. g.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>Now first oscillation maxima</a:t>
            </a:r>
            <a:br>
              <a:rPr lang="en-US"/>
            </a:br>
            <a:r>
              <a:rPr lang="en-US"/>
              <a:t>match. Discrimination by</a:t>
            </a:r>
            <a:br>
              <a:rPr lang="en-US"/>
            </a:br>
            <a:r>
              <a:rPr lang="en-US"/>
              <a:t>higher osc. Maxima. </a:t>
            </a:r>
            <a:br>
              <a:rPr lang="en-US"/>
            </a:br>
            <a:r>
              <a:rPr lang="en-US"/>
              <a:t>Need energy resolution!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564" y="1880828"/>
            <a:ext cx="52925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de Gouvea, Jenkins, Kayser, hep-ph/0503079; </a:t>
            </a:r>
          </a:p>
          <a:p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Nunokawa, Parke, Zukanovich, hep-ph/0503283</a:t>
            </a:r>
          </a:p>
        </p:txBody>
      </p:sp>
      <p:pic>
        <p:nvPicPr>
          <p:cNvPr id="6" name="Picture 5" descr="Bildschirmfoto 2014-05-02 um 11.14.2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1412776"/>
            <a:ext cx="7884368" cy="353231"/>
          </a:xfrm>
          <a:prstGeom prst="rect">
            <a:avLst/>
          </a:prstGeom>
        </p:spPr>
      </p:pic>
      <p:pic>
        <p:nvPicPr>
          <p:cNvPr id="8" name="Picture 7" descr="Bildschirmfoto 2014-05-02 um 11.16.20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" b="1050"/>
          <a:stretch/>
        </p:blipFill>
        <p:spPr>
          <a:xfrm>
            <a:off x="431540" y="4257092"/>
            <a:ext cx="3636404" cy="243981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5472100" y="3681028"/>
            <a:ext cx="1296144" cy="1800200"/>
          </a:xfrm>
          <a:prstGeom prst="ellipse">
            <a:avLst/>
          </a:prstGeom>
          <a:solidFill>
            <a:srgbClr val="FFFF00">
              <a:alpha val="31000"/>
            </a:srgb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4329100"/>
            <a:ext cx="198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Zoom-in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4283968" y="5121188"/>
            <a:ext cx="1332148" cy="7920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 bwMode="auto">
          <a:xfrm>
            <a:off x="8993258" y="5563585"/>
            <a:ext cx="112254" cy="649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002880" y="2240868"/>
            <a:ext cx="112254" cy="649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 flipV="1">
            <a:off x="2498725" y="5381625"/>
            <a:ext cx="3175" cy="3270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2574925" y="5381626"/>
            <a:ext cx="0" cy="3238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2339752" y="5409220"/>
            <a:ext cx="14401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2591780" y="5409220"/>
            <a:ext cx="14401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2015716" y="5085184"/>
            <a:ext cx="126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3% (E/MeV)</a:t>
            </a:r>
            <a:r>
              <a:rPr lang="en-US" sz="1200" baseline="30000"/>
              <a:t>0.5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48364" y="2132856"/>
            <a:ext cx="12241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Example: </a:t>
            </a:r>
            <a:r>
              <a:rPr lang="en-US" b="1">
                <a:solidFill>
                  <a:srgbClr val="00A5EB"/>
                </a:solidFill>
                <a:latin typeface="Times"/>
                <a:cs typeface="Times"/>
              </a:rPr>
              <a:t>JUNO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5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88"/>
    </mc:Choice>
    <mc:Fallback xmlns="">
      <p:transition xmlns:p14="http://schemas.microsoft.com/office/powerpoint/2010/main" spd="slow" advTm="679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14313" y="1133475"/>
            <a:ext cx="8729662" cy="2598738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21858" name="Rectangle 3"/>
          <p:cNvSpPr>
            <a:spLocks noGrp="1" noChangeArrowheads="1"/>
          </p:cNvSpPr>
          <p:nvPr>
            <p:ph type="title"/>
          </p:nvPr>
        </p:nvSpPr>
        <p:spPr>
          <a:xfrm>
            <a:off x="142874" y="0"/>
            <a:ext cx="7381453" cy="765175"/>
          </a:xfrm>
        </p:spPr>
        <p:txBody>
          <a:bodyPr/>
          <a:lstStyle/>
          <a:p>
            <a:r>
              <a:rPr lang="en-US" smtClean="0"/>
              <a:t>Measurement of CP violation: long-baseline exps</a:t>
            </a:r>
            <a:endParaRPr lang="en-US" baseline="-25000" smtClean="0"/>
          </a:p>
        </p:txBody>
      </p:sp>
      <p:sp>
        <p:nvSpPr>
          <p:cNvPr id="121859" name="Text Box 4"/>
          <p:cNvSpPr txBox="1">
            <a:spLocks noChangeArrowheads="1"/>
          </p:cNvSpPr>
          <p:nvPr/>
        </p:nvSpPr>
        <p:spPr bwMode="auto">
          <a:xfrm>
            <a:off x="0" y="5913276"/>
            <a:ext cx="89122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  <a:latin typeface="Times New Roman" pitchFamily="18" charset="0"/>
              </a:rPr>
              <a:t>(Cervera et al. 2000; Freund, Huber, Lindner, 2000; Akhmedov et al, 2004)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2875" y="3789363"/>
            <a:ext cx="5718175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solidFill>
                  <a:srgbClr val="00CCFF"/>
                </a:solidFill>
              </a:rPr>
              <a:t>Antineutrinos:</a:t>
            </a:r>
            <a:br>
              <a:rPr lang="en-US" smtClean="0">
                <a:solidFill>
                  <a:srgbClr val="00CCFF"/>
                </a:solidFill>
              </a:rPr>
            </a:br>
            <a:r>
              <a:rPr lang="en-US" smtClean="0"/>
              <a:t> </a:t>
            </a:r>
            <a:endParaRPr lang="en-US" sz="1500" smtClean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FF00"/>
                </a:solidFill>
                <a:latin typeface="Symbol" charset="2"/>
                <a:cs typeface="Symbol" charset="2"/>
              </a:rPr>
              <a:t>n</a:t>
            </a:r>
            <a:r>
              <a:rPr lang="en-US" baseline="-25000">
                <a:solidFill>
                  <a:srgbClr val="00FF00"/>
                </a:solidFill>
                <a:latin typeface="Symbol" charset="2"/>
                <a:cs typeface="Symbol" charset="2"/>
              </a:rPr>
              <a:t>t</a:t>
            </a:r>
            <a:r>
              <a:rPr lang="en-US">
                <a:solidFill>
                  <a:srgbClr val="00FF00"/>
                </a:solidFill>
              </a:rPr>
              <a:t> </a:t>
            </a:r>
            <a:r>
              <a:rPr lang="en-US" smtClean="0">
                <a:solidFill>
                  <a:srgbClr val="00FF00"/>
                </a:solidFill>
              </a:rPr>
              <a:t>app.:</a:t>
            </a:r>
            <a:br>
              <a:rPr lang="en-US" smtClean="0">
                <a:solidFill>
                  <a:srgbClr val="00FF00"/>
                </a:solidFill>
              </a:rPr>
            </a:br>
            <a:r>
              <a:rPr lang="en-US" smtClean="0">
                <a:solidFill>
                  <a:srgbClr val="00FF00"/>
                </a:solidFill>
              </a:rPr>
              <a:t/>
            </a:r>
            <a:br>
              <a:rPr lang="en-US" smtClean="0">
                <a:solidFill>
                  <a:srgbClr val="00FF00"/>
                </a:solidFill>
              </a:rPr>
            </a:br>
            <a:r>
              <a:rPr lang="en-US" sz="1000" smtClean="0">
                <a:solidFill>
                  <a:srgbClr val="00FF00"/>
                </a:solidFill>
              </a:rPr>
              <a:t> </a:t>
            </a:r>
            <a:endParaRPr lang="en-US" sz="1500" smtClean="0">
              <a:solidFill>
                <a:srgbClr val="00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T-inverted: </a:t>
            </a:r>
          </a:p>
        </p:txBody>
      </p:sp>
      <p:sp>
        <p:nvSpPr>
          <p:cNvPr id="128006" name="Line 6"/>
          <p:cNvSpPr>
            <a:spLocks noChangeShapeType="1"/>
          </p:cNvSpPr>
          <p:nvPr/>
        </p:nvSpPr>
        <p:spPr bwMode="auto">
          <a:xfrm>
            <a:off x="787400" y="1989138"/>
            <a:ext cx="228600" cy="0"/>
          </a:xfrm>
          <a:prstGeom prst="line">
            <a:avLst/>
          </a:prstGeom>
          <a:noFill/>
          <a:ln w="31750" cap="sq">
            <a:solidFill>
              <a:srgbClr val="00CC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128007" name="Group 7"/>
          <p:cNvGrpSpPr>
            <a:grpSpLocks/>
          </p:cNvGrpSpPr>
          <p:nvPr/>
        </p:nvGrpSpPr>
        <p:grpSpPr bwMode="auto">
          <a:xfrm>
            <a:off x="4130675" y="1116013"/>
            <a:ext cx="152400" cy="152400"/>
            <a:chOff x="1327" y="1150"/>
            <a:chExt cx="144" cy="157"/>
          </a:xfrm>
        </p:grpSpPr>
        <p:sp>
          <p:nvSpPr>
            <p:cNvPr id="121891" name="Line 8"/>
            <p:cNvSpPr>
              <a:spLocks noChangeShapeType="1"/>
            </p:cNvSpPr>
            <p:nvPr/>
          </p:nvSpPr>
          <p:spPr bwMode="auto">
            <a:xfrm>
              <a:off x="1327" y="1234"/>
              <a:ext cx="144" cy="0"/>
            </a:xfrm>
            <a:prstGeom prst="line">
              <a:avLst/>
            </a:prstGeom>
            <a:noFill/>
            <a:ln w="31750" cap="sq">
              <a:solidFill>
                <a:srgbClr val="00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1892" name="Line 9"/>
            <p:cNvSpPr>
              <a:spLocks noChangeShapeType="1"/>
            </p:cNvSpPr>
            <p:nvPr/>
          </p:nvSpPr>
          <p:spPr bwMode="auto">
            <a:xfrm flipV="1">
              <a:off x="1397" y="1150"/>
              <a:ext cx="1" cy="157"/>
            </a:xfrm>
            <a:prstGeom prst="line">
              <a:avLst/>
            </a:prstGeom>
            <a:noFill/>
            <a:ln w="31750" cap="sq">
              <a:solidFill>
                <a:srgbClr val="00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8010" name="Group 10"/>
          <p:cNvGrpSpPr>
            <a:grpSpLocks/>
          </p:cNvGrpSpPr>
          <p:nvPr/>
        </p:nvGrpSpPr>
        <p:grpSpPr bwMode="auto">
          <a:xfrm>
            <a:off x="3967163" y="1450975"/>
            <a:ext cx="152400" cy="152400"/>
            <a:chOff x="1327" y="1150"/>
            <a:chExt cx="144" cy="157"/>
          </a:xfrm>
        </p:grpSpPr>
        <p:sp>
          <p:nvSpPr>
            <p:cNvPr id="121889" name="Line 11"/>
            <p:cNvSpPr>
              <a:spLocks noChangeShapeType="1"/>
            </p:cNvSpPr>
            <p:nvPr/>
          </p:nvSpPr>
          <p:spPr bwMode="auto">
            <a:xfrm>
              <a:off x="1327" y="1234"/>
              <a:ext cx="144" cy="0"/>
            </a:xfrm>
            <a:prstGeom prst="line">
              <a:avLst/>
            </a:prstGeom>
            <a:noFill/>
            <a:ln w="31750" cap="sq">
              <a:solidFill>
                <a:srgbClr val="00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1890" name="Line 12"/>
            <p:cNvSpPr>
              <a:spLocks noChangeShapeType="1"/>
            </p:cNvSpPr>
            <p:nvPr/>
          </p:nvSpPr>
          <p:spPr bwMode="auto">
            <a:xfrm flipV="1">
              <a:off x="1397" y="1150"/>
              <a:ext cx="1" cy="157"/>
            </a:xfrm>
            <a:prstGeom prst="line">
              <a:avLst/>
            </a:prstGeom>
            <a:noFill/>
            <a:ln w="31750" cap="sq">
              <a:solidFill>
                <a:srgbClr val="00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8013" name="Group 13"/>
          <p:cNvGrpSpPr>
            <a:grpSpLocks/>
          </p:cNvGrpSpPr>
          <p:nvPr/>
        </p:nvGrpSpPr>
        <p:grpSpPr bwMode="auto">
          <a:xfrm>
            <a:off x="7929563" y="1779588"/>
            <a:ext cx="152400" cy="152400"/>
            <a:chOff x="1327" y="1150"/>
            <a:chExt cx="144" cy="157"/>
          </a:xfrm>
        </p:grpSpPr>
        <p:sp>
          <p:nvSpPr>
            <p:cNvPr id="121887" name="Line 14"/>
            <p:cNvSpPr>
              <a:spLocks noChangeShapeType="1"/>
            </p:cNvSpPr>
            <p:nvPr/>
          </p:nvSpPr>
          <p:spPr bwMode="auto">
            <a:xfrm>
              <a:off x="1327" y="1234"/>
              <a:ext cx="144" cy="0"/>
            </a:xfrm>
            <a:prstGeom prst="line">
              <a:avLst/>
            </a:prstGeom>
            <a:noFill/>
            <a:ln w="31750" cap="sq">
              <a:solidFill>
                <a:srgbClr val="00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1888" name="Line 15"/>
            <p:cNvSpPr>
              <a:spLocks noChangeShapeType="1"/>
            </p:cNvSpPr>
            <p:nvPr/>
          </p:nvSpPr>
          <p:spPr bwMode="auto">
            <a:xfrm flipV="1">
              <a:off x="1397" y="1150"/>
              <a:ext cx="1" cy="157"/>
            </a:xfrm>
            <a:prstGeom prst="line">
              <a:avLst/>
            </a:prstGeom>
            <a:noFill/>
            <a:ln w="31750" cap="sq">
              <a:solidFill>
                <a:srgbClr val="00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8016" name="Group 16"/>
          <p:cNvGrpSpPr>
            <a:grpSpLocks/>
          </p:cNvGrpSpPr>
          <p:nvPr/>
        </p:nvGrpSpPr>
        <p:grpSpPr bwMode="auto">
          <a:xfrm>
            <a:off x="7883525" y="2125663"/>
            <a:ext cx="152400" cy="152400"/>
            <a:chOff x="1327" y="1150"/>
            <a:chExt cx="144" cy="157"/>
          </a:xfrm>
        </p:grpSpPr>
        <p:sp>
          <p:nvSpPr>
            <p:cNvPr id="121885" name="Line 17"/>
            <p:cNvSpPr>
              <a:spLocks noChangeShapeType="1"/>
            </p:cNvSpPr>
            <p:nvPr/>
          </p:nvSpPr>
          <p:spPr bwMode="auto">
            <a:xfrm>
              <a:off x="1327" y="1234"/>
              <a:ext cx="144" cy="0"/>
            </a:xfrm>
            <a:prstGeom prst="line">
              <a:avLst/>
            </a:prstGeom>
            <a:noFill/>
            <a:ln w="31750" cap="sq">
              <a:solidFill>
                <a:srgbClr val="00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1886" name="Line 18"/>
            <p:cNvSpPr>
              <a:spLocks noChangeShapeType="1"/>
            </p:cNvSpPr>
            <p:nvPr/>
          </p:nvSpPr>
          <p:spPr bwMode="auto">
            <a:xfrm flipV="1">
              <a:off x="1397" y="1150"/>
              <a:ext cx="1" cy="157"/>
            </a:xfrm>
            <a:prstGeom prst="line">
              <a:avLst/>
            </a:prstGeom>
            <a:noFill/>
            <a:ln w="31750" cap="sq">
              <a:solidFill>
                <a:srgbClr val="00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8019" name="Group 19"/>
          <p:cNvGrpSpPr>
            <a:grpSpLocks/>
          </p:cNvGrpSpPr>
          <p:nvPr/>
        </p:nvGrpSpPr>
        <p:grpSpPr bwMode="auto">
          <a:xfrm>
            <a:off x="8059738" y="2432050"/>
            <a:ext cx="152400" cy="152400"/>
            <a:chOff x="1327" y="1150"/>
            <a:chExt cx="144" cy="157"/>
          </a:xfrm>
        </p:grpSpPr>
        <p:sp>
          <p:nvSpPr>
            <p:cNvPr id="121883" name="Line 20"/>
            <p:cNvSpPr>
              <a:spLocks noChangeShapeType="1"/>
            </p:cNvSpPr>
            <p:nvPr/>
          </p:nvSpPr>
          <p:spPr bwMode="auto">
            <a:xfrm>
              <a:off x="1327" y="1234"/>
              <a:ext cx="144" cy="0"/>
            </a:xfrm>
            <a:prstGeom prst="line">
              <a:avLst/>
            </a:prstGeom>
            <a:noFill/>
            <a:ln w="31750" cap="sq">
              <a:solidFill>
                <a:srgbClr val="00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1884" name="Line 21"/>
            <p:cNvSpPr>
              <a:spLocks noChangeShapeType="1"/>
            </p:cNvSpPr>
            <p:nvPr/>
          </p:nvSpPr>
          <p:spPr bwMode="auto">
            <a:xfrm flipV="1">
              <a:off x="1397" y="1150"/>
              <a:ext cx="1" cy="157"/>
            </a:xfrm>
            <a:prstGeom prst="line">
              <a:avLst/>
            </a:prstGeom>
            <a:noFill/>
            <a:ln w="31750" cap="sq">
              <a:solidFill>
                <a:srgbClr val="00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8022" name="Group 22"/>
          <p:cNvGrpSpPr>
            <a:grpSpLocks/>
          </p:cNvGrpSpPr>
          <p:nvPr/>
        </p:nvGrpSpPr>
        <p:grpSpPr bwMode="auto">
          <a:xfrm>
            <a:off x="8005763" y="2779713"/>
            <a:ext cx="152400" cy="152400"/>
            <a:chOff x="1327" y="1150"/>
            <a:chExt cx="144" cy="157"/>
          </a:xfrm>
        </p:grpSpPr>
        <p:sp>
          <p:nvSpPr>
            <p:cNvPr id="121881" name="Line 23"/>
            <p:cNvSpPr>
              <a:spLocks noChangeShapeType="1"/>
            </p:cNvSpPr>
            <p:nvPr/>
          </p:nvSpPr>
          <p:spPr bwMode="auto">
            <a:xfrm>
              <a:off x="1327" y="1234"/>
              <a:ext cx="144" cy="0"/>
            </a:xfrm>
            <a:prstGeom prst="line">
              <a:avLst/>
            </a:prstGeom>
            <a:noFill/>
            <a:ln w="31750" cap="sq">
              <a:solidFill>
                <a:srgbClr val="00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1882" name="Line 24"/>
            <p:cNvSpPr>
              <a:spLocks noChangeShapeType="1"/>
            </p:cNvSpPr>
            <p:nvPr/>
          </p:nvSpPr>
          <p:spPr bwMode="auto">
            <a:xfrm flipV="1">
              <a:off x="1397" y="1150"/>
              <a:ext cx="1" cy="157"/>
            </a:xfrm>
            <a:prstGeom prst="line">
              <a:avLst/>
            </a:prstGeom>
            <a:noFill/>
            <a:ln w="31750" cap="sq">
              <a:solidFill>
                <a:srgbClr val="00CC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8034" name="Line 34"/>
          <p:cNvSpPr>
            <a:spLocks noChangeShapeType="1"/>
          </p:cNvSpPr>
          <p:nvPr/>
        </p:nvSpPr>
        <p:spPr bwMode="auto">
          <a:xfrm>
            <a:off x="784225" y="2654300"/>
            <a:ext cx="228600" cy="0"/>
          </a:xfrm>
          <a:prstGeom prst="line">
            <a:avLst/>
          </a:prstGeom>
          <a:noFill/>
          <a:ln w="31750" cap="sq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28035" name="Line 35"/>
          <p:cNvSpPr>
            <a:spLocks noChangeShapeType="1"/>
          </p:cNvSpPr>
          <p:nvPr/>
        </p:nvSpPr>
        <p:spPr bwMode="auto">
          <a:xfrm>
            <a:off x="790575" y="1917700"/>
            <a:ext cx="228600" cy="0"/>
          </a:xfrm>
          <a:prstGeom prst="line">
            <a:avLst/>
          </a:prstGeom>
          <a:noFill/>
          <a:ln w="31750" cap="sq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28036" name="Rectangle 36"/>
          <p:cNvSpPr>
            <a:spLocks noChangeArrowheads="1"/>
          </p:cNvSpPr>
          <p:nvPr/>
        </p:nvSpPr>
        <p:spPr bwMode="auto">
          <a:xfrm>
            <a:off x="1582738" y="3000375"/>
            <a:ext cx="990600" cy="650875"/>
          </a:xfrm>
          <a:prstGeom prst="rect">
            <a:avLst/>
          </a:prstGeom>
          <a:noFill/>
          <a:ln w="31750" cap="sq" algn="ctr">
            <a:solidFill>
              <a:srgbClr val="00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8037" name="Rectangle 37"/>
          <p:cNvSpPr>
            <a:spLocks noChangeArrowheads="1"/>
          </p:cNvSpPr>
          <p:nvPr/>
        </p:nvSpPr>
        <p:spPr bwMode="auto">
          <a:xfrm>
            <a:off x="2268538" y="908050"/>
            <a:ext cx="990600" cy="727075"/>
          </a:xfrm>
          <a:prstGeom prst="rect">
            <a:avLst/>
          </a:prstGeom>
          <a:noFill/>
          <a:ln w="31750" cap="sq" algn="ctr">
            <a:solidFill>
              <a:srgbClr val="00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8038" name="Line 38"/>
          <p:cNvSpPr>
            <a:spLocks noChangeShapeType="1"/>
          </p:cNvSpPr>
          <p:nvPr/>
        </p:nvSpPr>
        <p:spPr bwMode="auto">
          <a:xfrm>
            <a:off x="787400" y="1844675"/>
            <a:ext cx="228600" cy="0"/>
          </a:xfrm>
          <a:prstGeom prst="line">
            <a:avLst/>
          </a:prstGeom>
          <a:noFill/>
          <a:ln w="31750" cap="sq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pic>
        <p:nvPicPr>
          <p:cNvPr id="121873" name="Picture 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621338" y="1136650"/>
            <a:ext cx="3275012" cy="404813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28040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658938" y="3022600"/>
            <a:ext cx="839787" cy="284163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28041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4738" y="984250"/>
            <a:ext cx="838200" cy="25082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28042" name="Picture 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254250" y="3848100"/>
            <a:ext cx="5364163" cy="4095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28044" name="Picture 4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497013" y="4495800"/>
            <a:ext cx="7035800" cy="4349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28045" name="Picture 4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1907704" y="5301208"/>
            <a:ext cx="4335462" cy="40005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21879" name="Rectangle 46"/>
          <p:cNvSpPr>
            <a:spLocks noChangeArrowheads="1"/>
          </p:cNvSpPr>
          <p:nvPr/>
        </p:nvSpPr>
        <p:spPr bwMode="auto">
          <a:xfrm>
            <a:off x="4405313" y="1971675"/>
            <a:ext cx="838200" cy="304800"/>
          </a:xfrm>
          <a:prstGeom prst="rect">
            <a:avLst/>
          </a:prstGeom>
          <a:solidFill>
            <a:srgbClr val="FFFF00">
              <a:alpha val="30980"/>
            </a:srgbClr>
          </a:solidFill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1880" name="Rectangle 47"/>
          <p:cNvSpPr>
            <a:spLocks noChangeArrowheads="1"/>
          </p:cNvSpPr>
          <p:nvPr/>
        </p:nvSpPr>
        <p:spPr bwMode="auto">
          <a:xfrm>
            <a:off x="4432300" y="2641600"/>
            <a:ext cx="838200" cy="304800"/>
          </a:xfrm>
          <a:prstGeom prst="rect">
            <a:avLst/>
          </a:prstGeom>
          <a:solidFill>
            <a:srgbClr val="FFFF00">
              <a:alpha val="30980"/>
            </a:srgbClr>
          </a:solidFill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TextBox 37"/>
          <p:cNvSpPr txBox="1"/>
          <p:nvPr/>
        </p:nvSpPr>
        <p:spPr>
          <a:xfrm>
            <a:off x="7919864" y="4941168"/>
            <a:ext cx="1224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rgbClr val="00A5EB"/>
                </a:solidFill>
                <a:latin typeface="Times"/>
                <a:cs typeface="Times"/>
              </a:rPr>
              <a:t>T2HK</a:t>
            </a:r>
            <a:br>
              <a:rPr lang="en-US" b="1">
                <a:solidFill>
                  <a:srgbClr val="00A5EB"/>
                </a:solidFill>
                <a:latin typeface="Times"/>
                <a:cs typeface="Times"/>
              </a:rPr>
            </a:br>
            <a:r>
              <a:rPr lang="en-US" b="1">
                <a:solidFill>
                  <a:srgbClr val="00A5EB"/>
                </a:solidFill>
                <a:latin typeface="Times"/>
                <a:cs typeface="Times"/>
              </a:rPr>
              <a:t>DUNE</a:t>
            </a:r>
            <a:br>
              <a:rPr lang="en-US" b="1">
                <a:solidFill>
                  <a:srgbClr val="00A5EB"/>
                </a:solidFill>
                <a:latin typeface="Times"/>
                <a:cs typeface="Times"/>
              </a:rPr>
            </a:br>
            <a:r>
              <a:rPr lang="en-US" b="1">
                <a:solidFill>
                  <a:srgbClr val="00A5EB"/>
                </a:solidFill>
                <a:latin typeface="Times"/>
                <a:cs typeface="Times"/>
              </a:rPr>
              <a:t>ESSnuSB</a:t>
            </a:r>
          </a:p>
          <a:p>
            <a:pPr algn="r"/>
            <a:r>
              <a:rPr lang="en-US" b="1">
                <a:solidFill>
                  <a:srgbClr val="00A5EB"/>
                </a:solidFill>
                <a:latin typeface="Times"/>
                <a:cs typeface="Times"/>
              </a:rPr>
              <a:t>NuFact</a:t>
            </a:r>
          </a:p>
        </p:txBody>
      </p:sp>
      <p:pic>
        <p:nvPicPr>
          <p:cNvPr id="39" name="Picture 16"/>
          <p:cNvPicPr>
            <a:picLocks noChangeAspect="1" noChangeArrowheads="1"/>
          </p:cNvPicPr>
          <p:nvPr/>
        </p:nvPicPr>
        <p:blipFill>
          <a:blip r:embed="rId17"/>
          <a:srcRect t="1305"/>
          <a:stretch>
            <a:fillRect/>
          </a:stretch>
        </p:blipFill>
        <p:spPr bwMode="auto">
          <a:xfrm>
            <a:off x="7760214" y="0"/>
            <a:ext cx="1369316" cy="100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4319972" y="332656"/>
            <a:ext cx="3348372" cy="7560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01701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build="p"/>
      <p:bldP spid="128006" grpId="0" animBg="1"/>
      <p:bldP spid="128034" grpId="0" animBg="1"/>
      <p:bldP spid="128035" grpId="0" animBg="1"/>
      <p:bldP spid="128036" grpId="0" animBg="1"/>
      <p:bldP spid="128037" grpId="0" animBg="1"/>
      <p:bldP spid="1280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>
                <a:solidFill>
                  <a:schemeClr val="tx1"/>
                </a:solidFill>
              </a:rPr>
              <a:t>Are neutrinos the place to look for physics BSM?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3588" y="3392996"/>
            <a:ext cx="7812868" cy="338554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Talks: De Romeri, Kayser, Li, Martinez, Minakata, Marfatia, Mehta, Mocioiu, Xu, …</a:t>
            </a:r>
          </a:p>
        </p:txBody>
      </p:sp>
    </p:spTree>
    <p:extLst>
      <p:ext uri="{BB962C8B-B14F-4D97-AF65-F5344CB8AC3E}">
        <p14:creationId xmlns:p14="http://schemas.microsoft.com/office/powerpoint/2010/main" val="237195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Non-standard interactions?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63588" y="3825044"/>
            <a:ext cx="1600200" cy="762000"/>
          </a:xfrm>
          <a:prstGeom prst="rect">
            <a:avLst/>
          </a:prstGeom>
          <a:solidFill>
            <a:schemeClr val="accent1">
              <a:alpha val="21001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44071" y="2745904"/>
            <a:ext cx="26670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/>
              <a:t>Charged lepton</a:t>
            </a:r>
            <a:br>
              <a:rPr lang="de-DE"/>
            </a:br>
            <a:r>
              <a:rPr lang="de-DE"/>
              <a:t>flavor violation</a:t>
            </a:r>
            <a:br>
              <a:rPr lang="de-DE"/>
            </a:br>
            <a:endParaRPr lang="de-DE"/>
          </a:p>
          <a:p>
            <a:r>
              <a:rPr lang="de-DE"/>
              <a:t>Strong</a:t>
            </a:r>
            <a:br>
              <a:rPr lang="de-DE"/>
            </a:br>
            <a:r>
              <a:rPr lang="de-DE"/>
              <a:t>bounds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3820671" y="840904"/>
            <a:ext cx="1600200" cy="1600200"/>
            <a:chOff x="3489" y="18907"/>
            <a:chExt cx="1440" cy="1488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3489" y="18907"/>
              <a:ext cx="1440" cy="14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3489" y="18955"/>
              <a:ext cx="1440" cy="14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921" y="19387"/>
              <a:ext cx="576" cy="5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744471" y="1907704"/>
            <a:ext cx="381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300">
                <a:latin typeface="Arial" charset="0"/>
              </a:rPr>
              <a:t>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192271" y="1907704"/>
            <a:ext cx="381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300">
                <a:latin typeface="Arial" charset="0"/>
              </a:rPr>
              <a:t>e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668271" y="993304"/>
            <a:ext cx="6096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300">
                <a:latin typeface="Symbol" charset="0"/>
              </a:rPr>
              <a:t>n</a:t>
            </a:r>
            <a:r>
              <a:rPr lang="de-DE" sz="2300" baseline="-25000">
                <a:latin typeface="Arial" charset="0"/>
              </a:rPr>
              <a:t>e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116071" y="993304"/>
            <a:ext cx="6096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300">
                <a:latin typeface="Symbol" charset="0"/>
              </a:rPr>
              <a:t>n</a:t>
            </a:r>
            <a:r>
              <a:rPr lang="de-DE" sz="2300" baseline="-25000">
                <a:latin typeface="Symbol" charset="0"/>
              </a:rPr>
              <a:t>m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973071" y="764704"/>
            <a:ext cx="1295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500" b="1">
                <a:latin typeface="Arial" charset="0"/>
              </a:rPr>
              <a:t>NSI</a:t>
            </a:r>
            <a:endParaRPr lang="de-DE" sz="1000" b="1">
              <a:latin typeface="Arial" charset="0"/>
            </a:endParaRPr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1001271" y="840904"/>
            <a:ext cx="1600200" cy="1600200"/>
            <a:chOff x="3489" y="18907"/>
            <a:chExt cx="1440" cy="1488"/>
          </a:xfrm>
        </p:grpSpPr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3489" y="18907"/>
              <a:ext cx="1440" cy="14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3489" y="18955"/>
              <a:ext cx="1440" cy="14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3921" y="19387"/>
              <a:ext cx="576" cy="576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848871" y="1907704"/>
            <a:ext cx="381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300">
                <a:latin typeface="Arial" charset="0"/>
              </a:rPr>
              <a:t>e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372871" y="1907704"/>
            <a:ext cx="381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300">
                <a:latin typeface="Arial" charset="0"/>
              </a:rPr>
              <a:t>e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848871" y="993304"/>
            <a:ext cx="6096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300">
                <a:latin typeface="Arial" charset="0"/>
              </a:rPr>
              <a:t>e</a:t>
            </a:r>
            <a:endParaRPr lang="de-DE" sz="2300" baseline="-25000">
              <a:latin typeface="Arial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296671" y="993304"/>
            <a:ext cx="6096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300">
                <a:latin typeface="Symbol" charset="0"/>
              </a:rPr>
              <a:t>m</a:t>
            </a:r>
            <a:endParaRPr lang="de-DE" sz="2300" baseline="-25000">
              <a:latin typeface="Symbol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1153671" y="917104"/>
            <a:ext cx="1295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500">
                <a:latin typeface="Arial" charset="0"/>
              </a:rPr>
              <a:t>CLFV</a:t>
            </a:r>
            <a:endParaRPr lang="de-DE" sz="1000">
              <a:latin typeface="Arial" charset="0"/>
            </a:endParaRPr>
          </a:p>
        </p:txBody>
      </p:sp>
      <p:grpSp>
        <p:nvGrpSpPr>
          <p:cNvPr id="26" name="Group 23"/>
          <p:cNvGrpSpPr>
            <a:grpSpLocks/>
          </p:cNvGrpSpPr>
          <p:nvPr/>
        </p:nvGrpSpPr>
        <p:grpSpPr bwMode="auto">
          <a:xfrm>
            <a:off x="6716271" y="840904"/>
            <a:ext cx="1600200" cy="1600200"/>
            <a:chOff x="3489" y="18907"/>
            <a:chExt cx="1440" cy="1488"/>
          </a:xfrm>
        </p:grpSpPr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V="1">
              <a:off x="3489" y="18907"/>
              <a:ext cx="1440" cy="14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3489" y="18955"/>
              <a:ext cx="1440" cy="14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3921" y="19387"/>
              <a:ext cx="576" cy="5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563871" y="993304"/>
            <a:ext cx="6096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300">
                <a:latin typeface="Symbol" charset="0"/>
              </a:rPr>
              <a:t>n</a:t>
            </a:r>
            <a:r>
              <a:rPr lang="de-DE" sz="2300" baseline="-25000">
                <a:latin typeface="Arial" charset="0"/>
              </a:rPr>
              <a:t>e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8011671" y="993304"/>
            <a:ext cx="6096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300">
                <a:latin typeface="Symbol" charset="0"/>
              </a:rPr>
              <a:t>n</a:t>
            </a:r>
            <a:r>
              <a:rPr lang="de-DE" sz="2300" baseline="-25000">
                <a:latin typeface="Symbol" charset="0"/>
              </a:rPr>
              <a:t>m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6868671" y="764704"/>
            <a:ext cx="1295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500">
                <a:latin typeface="Arial" charset="0"/>
              </a:rPr>
              <a:t>4</a:t>
            </a:r>
            <a:r>
              <a:rPr lang="de-DE" sz="1500">
                <a:latin typeface="Symbol" charset="0"/>
              </a:rPr>
              <a:t>n</a:t>
            </a:r>
            <a:r>
              <a:rPr lang="de-DE" sz="1500">
                <a:latin typeface="Arial" charset="0"/>
              </a:rPr>
              <a:t>-NSI</a:t>
            </a:r>
            <a:endParaRPr lang="de-DE" sz="1000"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563871" y="1755304"/>
            <a:ext cx="6096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300">
                <a:latin typeface="Symbol" charset="0"/>
              </a:rPr>
              <a:t>n</a:t>
            </a:r>
            <a:r>
              <a:rPr lang="de-DE" sz="2300" baseline="-25000">
                <a:latin typeface="Arial" charset="0"/>
              </a:rPr>
              <a:t>e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8011671" y="1755304"/>
            <a:ext cx="6096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863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863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300">
                <a:latin typeface="Symbol" charset="0"/>
              </a:rPr>
              <a:t>n</a:t>
            </a:r>
            <a:r>
              <a:rPr lang="de-DE" sz="2300" baseline="-25000">
                <a:latin typeface="Arial" charset="0"/>
              </a:rPr>
              <a:t>e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3287271" y="2745904"/>
            <a:ext cx="2895600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de-DE" sz="2000">
                <a:latin typeface="Arial" charset="0"/>
              </a:rPr>
              <a:t>Non-standard neutrino interact.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de-DE" sz="2000">
                <a:latin typeface="Arial" charset="0"/>
              </a:rPr>
              <a:t>Effects in neutrino oscillations in matter</a:t>
            </a: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6259071" y="2745904"/>
            <a:ext cx="2895600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de-DE" sz="2000"/>
              <a:t>Non-standard int. with 4</a:t>
            </a:r>
            <a:r>
              <a:rPr lang="de-DE" sz="2000">
                <a:latin typeface="Symbol" charset="0"/>
              </a:rPr>
              <a:t>n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de-DE" sz="2000"/>
              <a:t>Effects in environments with high neutrino densities (supernovae)</a:t>
            </a: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179512" y="4833156"/>
            <a:ext cx="8839200" cy="914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de-DE" sz="2000">
                <a:latin typeface="Arial" charset="0"/>
              </a:rPr>
              <a:t>BUT: These phenomena are not independent (SU(2) gauge invariance!)</a:t>
            </a:r>
            <a:br>
              <a:rPr lang="de-DE" sz="2000">
                <a:latin typeface="Arial" charset="0"/>
              </a:rPr>
            </a:br>
            <a:r>
              <a:rPr lang="de-DE" sz="2000" b="1">
                <a:latin typeface="Arial" charset="0"/>
              </a:rPr>
              <a:t>Is it possible that new physics is present in the neutrino sector only?</a:t>
            </a: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848871" y="1069504"/>
            <a:ext cx="304800" cy="304800"/>
          </a:xfrm>
          <a:prstGeom prst="rect">
            <a:avLst/>
          </a:prstGeom>
          <a:solidFill>
            <a:srgbClr val="66FF66">
              <a:alpha val="23000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3744471" y="1145704"/>
            <a:ext cx="304800" cy="304800"/>
          </a:xfrm>
          <a:prstGeom prst="rect">
            <a:avLst/>
          </a:prstGeom>
          <a:solidFill>
            <a:srgbClr val="66FF66">
              <a:alpha val="23000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2296671" y="1069504"/>
            <a:ext cx="304800" cy="304800"/>
          </a:xfrm>
          <a:prstGeom prst="rect">
            <a:avLst/>
          </a:prstGeom>
          <a:solidFill>
            <a:srgbClr val="66FF66">
              <a:alpha val="23000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5192271" y="1145704"/>
            <a:ext cx="304800" cy="304800"/>
          </a:xfrm>
          <a:prstGeom prst="rect">
            <a:avLst/>
          </a:prstGeom>
          <a:solidFill>
            <a:srgbClr val="66FF66">
              <a:alpha val="23000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848871" y="1983904"/>
            <a:ext cx="304800" cy="304800"/>
          </a:xfrm>
          <a:prstGeom prst="rect">
            <a:avLst/>
          </a:prstGeom>
          <a:solidFill>
            <a:srgbClr val="FF3300">
              <a:alpha val="23000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2372871" y="1983904"/>
            <a:ext cx="304800" cy="304800"/>
          </a:xfrm>
          <a:prstGeom prst="rect">
            <a:avLst/>
          </a:prstGeom>
          <a:solidFill>
            <a:srgbClr val="FF3300">
              <a:alpha val="23000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8087871" y="1907704"/>
            <a:ext cx="304800" cy="304800"/>
          </a:xfrm>
          <a:prstGeom prst="rect">
            <a:avLst/>
          </a:prstGeom>
          <a:solidFill>
            <a:srgbClr val="FF3300">
              <a:alpha val="23000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6640071" y="1907704"/>
            <a:ext cx="304800" cy="304800"/>
          </a:xfrm>
          <a:prstGeom prst="rect">
            <a:avLst/>
          </a:prstGeom>
          <a:solidFill>
            <a:srgbClr val="FF3300">
              <a:alpha val="23000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43508" y="5733256"/>
            <a:ext cx="87849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chemeClr val="accent1"/>
                </a:solidFill>
                <a:latin typeface="Times New Roman" charset="0"/>
              </a:rPr>
              <a:t>Davidson, Pena-Garay, Rius, Santamaria, 2003; Antusch, Baumann, Fernandez-Martinez, 2009; Gavela, Hernandez, Ota, Winter, 2009;  many subsequent discussions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512" y="6309320"/>
            <a:ext cx="3204356" cy="338554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Talks on NSI: Marfatia, Mehta</a:t>
            </a:r>
          </a:p>
        </p:txBody>
      </p:sp>
    </p:spTree>
    <p:extLst>
      <p:ext uri="{BB962C8B-B14F-4D97-AF65-F5344CB8AC3E}">
        <p14:creationId xmlns:p14="http://schemas.microsoft.com/office/powerpoint/2010/main" val="204511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Flavor composition of astrophysical neutrinos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0" y="836712"/>
            <a:ext cx="9072500" cy="4792663"/>
          </a:xfrm>
        </p:spPr>
        <p:txBody>
          <a:bodyPr/>
          <a:lstStyle/>
          <a:p>
            <a:r>
              <a:rPr lang="en-US"/>
              <a:t>More promising searches?</a:t>
            </a:r>
            <a:br>
              <a:rPr lang="en-US"/>
            </a:br>
            <a:r>
              <a:rPr lang="en-US"/>
              <a:t>Test BSM physics at extreme distances, energies, densities</a:t>
            </a:r>
          </a:p>
          <a:p>
            <a:r>
              <a:rPr lang="en-US"/>
              <a:t>IceCube-Gen2 sensitivity to BSM physics effects (allowed parameter space):</a:t>
            </a:r>
          </a:p>
        </p:txBody>
      </p:sp>
      <p:pic>
        <p:nvPicPr>
          <p:cNvPr id="4" name="Picture 3" descr="Bildschirmfoto 2017-06-06 um 14.26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" y="2168860"/>
            <a:ext cx="9144000" cy="29888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7568" y="5661248"/>
            <a:ext cx="51290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6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384" y="5265204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>
                <a:solidFill>
                  <a:schemeClr val="accent1"/>
                </a:solidFill>
                <a:latin typeface="Times New Roman" charset="0"/>
              </a:rPr>
              <a:t>Rasmussen, Lechner, Ackermann, Kowalski, WW, 2017 (to appear)</a:t>
            </a:r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9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Neutrino physics (theory)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836712"/>
            <a:ext cx="8520113" cy="5403428"/>
          </a:xfrm>
        </p:spPr>
        <p:txBody>
          <a:bodyPr/>
          <a:lstStyle/>
          <a:p>
            <a:r>
              <a:rPr lang="en-US"/>
              <a:t>There are important open questions, most importantly:</a:t>
            </a:r>
          </a:p>
          <a:p>
            <a:pPr lvl="1"/>
            <a:r>
              <a:rPr lang="en-US"/>
              <a:t>Value of leptonic CP phase, CP violation in lepton sector?</a:t>
            </a:r>
          </a:p>
          <a:p>
            <a:pPr lvl="1"/>
            <a:r>
              <a:rPr lang="en-US"/>
              <a:t>Mass ordering?</a:t>
            </a:r>
          </a:p>
          <a:p>
            <a:pPr lvl="1"/>
            <a:r>
              <a:rPr lang="en-US"/>
              <a:t>Absolute neutrino mass scale?</a:t>
            </a:r>
          </a:p>
          <a:p>
            <a:pPr lvl="1"/>
            <a:r>
              <a:rPr lang="en-US"/>
              <a:t>Nature of neutrino mass?</a:t>
            </a:r>
          </a:p>
          <a:p>
            <a:r>
              <a:rPr lang="en-US"/>
              <a:t>A hint for 0</a:t>
            </a:r>
            <a:r>
              <a:rPr lang="en-US">
                <a:latin typeface="Symbol" charset="2"/>
                <a:cs typeface="Symbol" charset="2"/>
              </a:rPr>
              <a:t>nbb</a:t>
            </a:r>
            <a:r>
              <a:rPr lang="en-US"/>
              <a:t> will be a spectacular indication for (lepton-number violating) physics beyond the Standard Model.</a:t>
            </a:r>
            <a:br>
              <a:rPr lang="en-US"/>
            </a:br>
            <a:r>
              <a:rPr lang="en-US"/>
              <a:t>The further interpretation requires input on absolute neutrino mass scale, mass ordering and even LHC physics</a:t>
            </a:r>
          </a:p>
          <a:p>
            <a:r>
              <a:rPr lang="en-US"/>
              <a:t>Neutrinos are good for surprises, and there are still unresolved open issues (short-baseline anomalies? non-standard interactions? …)</a:t>
            </a:r>
          </a:p>
          <a:p>
            <a:r>
              <a:rPr lang="en-US"/>
              <a:t>Neutrinos may provide the ultimate answer to the greatest questions in particle physics (baryogenesis, dark matter, neutrino mass)</a:t>
            </a:r>
          </a:p>
          <a:p>
            <a:r>
              <a:rPr lang="en-US"/>
              <a:t>Pursuing precision neutrino physics is worth it!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2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Neutrino oscillations in vacuum (theory)</a:t>
            </a:r>
            <a:endParaRPr lang="de-DE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9916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mtClean="0"/>
              <a:t>For arbitrary number of active and sterile generations: “Master formula“</a:t>
            </a:r>
            <a:br>
              <a:rPr lang="de-DE" smtClean="0"/>
            </a:br>
            <a:r>
              <a:rPr lang="de-DE" smtClean="0"/>
              <a:t> </a:t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			</a:t>
            </a:r>
          </a:p>
          <a:p>
            <a:pPr>
              <a:lnSpc>
                <a:spcPct val="90000"/>
              </a:lnSpc>
            </a:pPr>
            <a:r>
              <a:rPr lang="de-DE"/>
              <a:t>                                   </a:t>
            </a:r>
            <a:r>
              <a:rPr lang="de-DE" smtClean="0"/>
              <a:t>“mass squared difference“</a:t>
            </a:r>
            <a:br>
              <a:rPr lang="de-DE" smtClean="0"/>
            </a:br>
            <a:r>
              <a:rPr lang="de-DE" smtClean="0"/>
              <a:t> </a:t>
            </a:r>
            <a:br>
              <a:rPr lang="de-DE" smtClean="0"/>
            </a:br>
            <a:r>
              <a:rPr lang="de-DE" smtClean="0"/>
              <a:t>F(L,E)=L/E 		“spectral dependence“</a:t>
            </a:r>
            <a:br>
              <a:rPr lang="de-DE" smtClean="0"/>
            </a:br>
            <a:r>
              <a:rPr lang="de-DE" smtClean="0"/>
              <a:t>L			“baseline“ (distance source-detector)</a:t>
            </a:r>
          </a:p>
          <a:p>
            <a:pPr>
              <a:lnSpc>
                <a:spcPct val="90000"/>
              </a:lnSpc>
            </a:pPr>
            <a:r>
              <a:rPr lang="de-DE"/>
              <a:t>Mixing matrix elements enter via </a:t>
            </a:r>
            <a:br>
              <a:rPr lang="de-DE"/>
            </a:br>
            <a:r>
              <a:rPr lang="de-DE"/>
              <a:t>“quartic re-phasing invariant“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 smtClean="0"/>
          </a:p>
          <a:p>
            <a:pPr>
              <a:lnSpc>
                <a:spcPct val="90000"/>
              </a:lnSpc>
            </a:pPr>
            <a:r>
              <a:rPr lang="de-DE" smtClean="0"/>
              <a:t>For antineutrinos: U </a:t>
            </a:r>
            <a:r>
              <a:rPr lang="de-DE" smtClean="0">
                <a:sym typeface="Wingdings" pitchFamily="2" charset="2"/>
              </a:rPr>
              <a:t> U*</a:t>
            </a:r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524" y="1700808"/>
            <a:ext cx="8686800" cy="139700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82950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3528" y="3429000"/>
            <a:ext cx="2270125" cy="382587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179512" y="1664804"/>
            <a:ext cx="8839200" cy="1447800"/>
          </a:xfrm>
          <a:prstGeom prst="rect">
            <a:avLst/>
          </a:prstGeom>
          <a:solidFill>
            <a:srgbClr val="FF3300">
              <a:alpha val="14902"/>
            </a:srgb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6"/>
          <a:srcRect l="39148" t="18942" r="34393" b="210"/>
          <a:stretch/>
        </p:blipFill>
        <p:spPr bwMode="auto">
          <a:xfrm>
            <a:off x="4283968" y="4689140"/>
            <a:ext cx="2129945" cy="1116124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49798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Two-flavor limit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873125"/>
            <a:ext cx="8915400" cy="5410200"/>
          </a:xfrm>
        </p:spPr>
        <p:txBody>
          <a:bodyPr/>
          <a:lstStyle/>
          <a:p>
            <a:r>
              <a:rPr lang="de-DE" smtClean="0"/>
              <a:t>Only two parameters: </a:t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endParaRPr lang="de-DE" smtClean="0"/>
          </a:p>
          <a:p>
            <a:r>
              <a:rPr lang="de-DE" smtClean="0"/>
              <a:t>From the master formula:</a:t>
            </a:r>
            <a:br>
              <a:rPr lang="de-DE" smtClean="0"/>
            </a:br>
            <a:r>
              <a:rPr lang="de-DE" sz="1800" b="1" smtClean="0"/>
              <a:t>Disappearance</a:t>
            </a:r>
            <a:r>
              <a:rPr lang="de-DE" sz="1800" smtClean="0"/>
              <a:t> or </a:t>
            </a:r>
            <a:br>
              <a:rPr lang="de-DE" sz="1800" smtClean="0"/>
            </a:br>
            <a:r>
              <a:rPr lang="de-DE" sz="1800" b="1" smtClean="0"/>
              <a:t>survival</a:t>
            </a:r>
            <a:r>
              <a:rPr lang="de-DE" sz="1800" smtClean="0"/>
              <a:t> probability</a:t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z="1800" b="1" smtClean="0"/>
              <a:t>Appearance</a:t>
            </a:r>
            <a:r>
              <a:rPr lang="de-DE" sz="1800" smtClean="0"/>
              <a:t> probability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950" y="1558925"/>
            <a:ext cx="3429000" cy="915988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35844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32350" y="1787525"/>
            <a:ext cx="2744788" cy="45085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000" y="3836988"/>
            <a:ext cx="4495800" cy="91440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1175" y="5318125"/>
            <a:ext cx="4032250" cy="938213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8263" y="2457450"/>
            <a:ext cx="3810000" cy="3605213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4832350" y="1177925"/>
            <a:ext cx="3429000" cy="381000"/>
          </a:xfrm>
          <a:prstGeom prst="rect">
            <a:avLst/>
          </a:prstGeom>
          <a:solidFill>
            <a:srgbClr val="FFFF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de-DE" sz="1800"/>
              <a:t>Lower limit for neutrino mass!</a:t>
            </a:r>
            <a:endParaRPr lang="de-DE" sz="1800" baseline="-25000"/>
          </a:p>
        </p:txBody>
      </p:sp>
      <p:sp>
        <p:nvSpPr>
          <p:cNvPr id="2" name="TextBox 1"/>
          <p:cNvSpPr txBox="1"/>
          <p:nvPr/>
        </p:nvSpPr>
        <p:spPr>
          <a:xfrm>
            <a:off x="5400092" y="19168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Times"/>
                <a:cs typeface="Times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50655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1981200"/>
            <a:ext cx="8693150" cy="9429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>
          <a:xfrm>
            <a:off x="215900" y="80963"/>
            <a:ext cx="6597650" cy="633412"/>
          </a:xfrm>
        </p:spPr>
        <p:txBody>
          <a:bodyPr/>
          <a:lstStyle/>
          <a:p>
            <a:r>
              <a:rPr lang="de-DE" smtClean="0"/>
              <a:t>Three flavors: Mixings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9075" y="838200"/>
            <a:ext cx="8924925" cy="601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mtClean="0"/>
              <a:t>Use same parameterization as for CKM matrix</a:t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z="1400" smtClean="0"/>
              <a:t> </a:t>
            </a:r>
            <a:endParaRPr lang="de-DE" smtClean="0"/>
          </a:p>
          <a:p>
            <a:pPr>
              <a:lnSpc>
                <a:spcPct val="90000"/>
              </a:lnSpc>
              <a:buFont typeface="Arial Black" pitchFamily="34" charset="0"/>
              <a:buNone/>
            </a:pPr>
            <a:r>
              <a:rPr lang="de-DE" sz="1800" b="1" smtClean="0"/>
              <a:t>	</a:t>
            </a:r>
            <a:br>
              <a:rPr lang="de-DE" sz="1800" b="1" smtClean="0"/>
            </a:br>
            <a:r>
              <a:rPr lang="de-DE" sz="1800" b="1" smtClean="0"/>
              <a:t/>
            </a:r>
            <a:br>
              <a:rPr lang="de-DE" sz="1800" b="1" smtClean="0"/>
            </a:br>
            <a:r>
              <a:rPr lang="de-DE" sz="1800" b="1" smtClean="0"/>
              <a:t/>
            </a:r>
            <a:br>
              <a:rPr lang="de-DE" sz="1800" b="1" smtClean="0"/>
            </a:br>
            <a:r>
              <a:rPr lang="de-DE" sz="1800" b="1" smtClean="0"/>
              <a:t/>
            </a:r>
            <a:br>
              <a:rPr lang="de-DE" sz="1800" b="1" smtClean="0"/>
            </a:br>
            <a:r>
              <a:rPr lang="de-DE" sz="1800" b="1" smtClean="0"/>
              <a:t/>
            </a:r>
            <a:br>
              <a:rPr lang="de-DE" sz="1800" b="1" smtClean="0"/>
            </a:br>
            <a:r>
              <a:rPr lang="de-DE" sz="1800" b="1" smtClean="0"/>
              <a:t/>
            </a:r>
            <a:br>
              <a:rPr lang="de-DE" sz="1800" b="1" smtClean="0"/>
            </a:br>
            <a:r>
              <a:rPr lang="de-DE" sz="1800" b="1" smtClean="0"/>
              <a:t>		Pontecorvo-Maki-Nakagawa-Sakata </a:t>
            </a:r>
            <a:r>
              <a:rPr lang="de-DE" sz="1800" smtClean="0"/>
              <a:t>matrix</a:t>
            </a:r>
          </a:p>
          <a:p>
            <a:pPr>
              <a:lnSpc>
                <a:spcPct val="90000"/>
              </a:lnSpc>
            </a:pPr>
            <a:r>
              <a:rPr lang="de-DE" smtClean="0"/>
              <a:t>If neutrinos are their own anti-particles (Majorana neutrinos): </a:t>
            </a:r>
            <a:br>
              <a:rPr lang="de-DE" smtClean="0"/>
            </a:br>
            <a:r>
              <a:rPr lang="de-DE" smtClean="0"/>
              <a:t>U </a:t>
            </a:r>
            <a:r>
              <a:rPr lang="de-DE" smtClean="0">
                <a:sym typeface="Wingdings" pitchFamily="2" charset="2"/>
              </a:rPr>
              <a:t> </a:t>
            </a:r>
            <a:r>
              <a:rPr lang="de-DE" smtClean="0"/>
              <a:t>U diag(1,e</a:t>
            </a:r>
            <a:r>
              <a:rPr lang="de-DE" baseline="30000" smtClean="0"/>
              <a:t>i</a:t>
            </a:r>
            <a:r>
              <a:rPr lang="de-DE" baseline="30000" smtClean="0">
                <a:latin typeface="Symbol" pitchFamily="18" charset="2"/>
              </a:rPr>
              <a:t>a</a:t>
            </a:r>
            <a:r>
              <a:rPr lang="de-DE" smtClean="0"/>
              <a:t>,e</a:t>
            </a:r>
            <a:r>
              <a:rPr lang="de-DE" baseline="30000" smtClean="0"/>
              <a:t>i</a:t>
            </a:r>
            <a:r>
              <a:rPr lang="de-DE" baseline="30000" smtClean="0">
                <a:latin typeface="Symbol" pitchFamily="18" charset="2"/>
              </a:rPr>
              <a:t>b</a:t>
            </a:r>
            <a:r>
              <a:rPr lang="de-DE" smtClean="0"/>
              <a:t>)   -   </a:t>
            </a:r>
            <a:r>
              <a:rPr lang="de-DE" sz="1800" smtClean="0"/>
              <a:t>do enter 0</a:t>
            </a:r>
            <a:r>
              <a:rPr lang="de-DE" sz="1800" smtClean="0">
                <a:latin typeface="Symbol" pitchFamily="18" charset="2"/>
              </a:rPr>
              <a:t>nbb</a:t>
            </a:r>
            <a:r>
              <a:rPr lang="de-DE" sz="1800" smtClean="0"/>
              <a:t>, but not neutrino oscillations</a:t>
            </a:r>
          </a:p>
        </p:txBody>
      </p:sp>
      <p:grpSp>
        <p:nvGrpSpPr>
          <p:cNvPr id="37892" name="Group 5"/>
          <p:cNvGrpSpPr>
            <a:grpSpLocks/>
          </p:cNvGrpSpPr>
          <p:nvPr/>
        </p:nvGrpSpPr>
        <p:grpSpPr bwMode="auto">
          <a:xfrm>
            <a:off x="582613" y="3048000"/>
            <a:ext cx="8077200" cy="1555750"/>
            <a:chOff x="384" y="2016"/>
            <a:chExt cx="5088" cy="980"/>
          </a:xfrm>
        </p:grpSpPr>
        <p:sp>
          <p:nvSpPr>
            <p:cNvPr id="37897" name="Text Box 6"/>
            <p:cNvSpPr txBox="1">
              <a:spLocks noChangeArrowheads="1"/>
            </p:cNvSpPr>
            <p:nvPr/>
          </p:nvSpPr>
          <p:spPr bwMode="auto">
            <a:xfrm>
              <a:off x="480" y="2016"/>
              <a:ext cx="4992" cy="98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/>
                <a:t>  </a:t>
              </a:r>
              <a:r>
                <a:rPr lang="en-US" sz="9600"/>
                <a:t>(	   ) (	   ) (    )</a:t>
              </a:r>
            </a:p>
          </p:txBody>
        </p:sp>
        <p:pic>
          <p:nvPicPr>
            <p:cNvPr id="37898" name="Picture 7" descr="sourceatmospher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0" y="2208"/>
              <a:ext cx="76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9" name="Picture 8" descr="sourcereacto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44" y="2160"/>
              <a:ext cx="840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0" name="Picture 9" descr="sourcesu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72" y="2256"/>
              <a:ext cx="720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1" name="Text Box 10"/>
            <p:cNvSpPr txBox="1">
              <a:spLocks noChangeArrowheads="1"/>
            </p:cNvSpPr>
            <p:nvPr/>
          </p:nvSpPr>
          <p:spPr bwMode="auto">
            <a:xfrm>
              <a:off x="384" y="2448"/>
              <a:ext cx="624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/>
                <a:t>=</a:t>
              </a:r>
            </a:p>
          </p:txBody>
        </p:sp>
        <p:sp>
          <p:nvSpPr>
            <p:cNvPr id="37902" name="Text Box 11"/>
            <p:cNvSpPr txBox="1">
              <a:spLocks noChangeArrowheads="1"/>
            </p:cNvSpPr>
            <p:nvPr/>
          </p:nvSpPr>
          <p:spPr bwMode="auto">
            <a:xfrm>
              <a:off x="3744" y="2448"/>
              <a:ext cx="336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/>
                <a:t>x</a:t>
              </a:r>
            </a:p>
          </p:txBody>
        </p:sp>
        <p:sp>
          <p:nvSpPr>
            <p:cNvPr id="37903" name="Text Box 12"/>
            <p:cNvSpPr txBox="1">
              <a:spLocks noChangeArrowheads="1"/>
            </p:cNvSpPr>
            <p:nvPr/>
          </p:nvSpPr>
          <p:spPr bwMode="auto">
            <a:xfrm>
              <a:off x="2016" y="2448"/>
              <a:ext cx="336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/>
                <a:t>x</a:t>
              </a:r>
            </a:p>
          </p:txBody>
        </p:sp>
      </p:grpSp>
      <p:sp>
        <p:nvSpPr>
          <p:cNvPr id="37893" name="Rectangle 13"/>
          <p:cNvSpPr>
            <a:spLocks noChangeArrowheads="1"/>
          </p:cNvSpPr>
          <p:nvPr/>
        </p:nvSpPr>
        <p:spPr bwMode="auto">
          <a:xfrm>
            <a:off x="5715000" y="291465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265113" indent="-265113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</a:pPr>
            <a:r>
              <a:rPr lang="en-US"/>
              <a:t>(s</a:t>
            </a:r>
            <a:r>
              <a:rPr lang="en-US" baseline="-25000"/>
              <a:t>ij</a:t>
            </a:r>
            <a:r>
              <a:rPr lang="en-US"/>
              <a:t> = sin </a:t>
            </a:r>
            <a:r>
              <a:rPr lang="en-US">
                <a:latin typeface="Symbol" pitchFamily="18" charset="2"/>
              </a:rPr>
              <a:t>q</a:t>
            </a:r>
            <a:r>
              <a:rPr lang="en-US" baseline="-25000"/>
              <a:t>ij   </a:t>
            </a:r>
            <a:r>
              <a:rPr lang="en-US"/>
              <a:t>c</a:t>
            </a:r>
            <a:r>
              <a:rPr lang="en-US" baseline="-25000"/>
              <a:t>ij</a:t>
            </a:r>
            <a:r>
              <a:rPr lang="en-US"/>
              <a:t> = cos </a:t>
            </a:r>
            <a:r>
              <a:rPr lang="en-US">
                <a:latin typeface="Symbol" pitchFamily="18" charset="2"/>
              </a:rPr>
              <a:t>q</a:t>
            </a:r>
            <a:r>
              <a:rPr lang="en-US" baseline="-25000"/>
              <a:t>ij</a:t>
            </a:r>
            <a:r>
              <a:rPr lang="en-US"/>
              <a:t>)</a:t>
            </a:r>
          </a:p>
          <a:p>
            <a:pPr marL="265113" indent="-265113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</a:pPr>
            <a:endParaRPr lang="en-US" sz="1800" baseline="-25000"/>
          </a:p>
        </p:txBody>
      </p:sp>
      <p:sp>
        <p:nvSpPr>
          <p:cNvPr id="166926" name="Oval 14"/>
          <p:cNvSpPr>
            <a:spLocks noChangeArrowheads="1"/>
          </p:cNvSpPr>
          <p:nvPr/>
        </p:nvSpPr>
        <p:spPr bwMode="auto">
          <a:xfrm>
            <a:off x="5480050" y="1917700"/>
            <a:ext cx="1022350" cy="411163"/>
          </a:xfrm>
          <a:prstGeom prst="ellipse">
            <a:avLst/>
          </a:prstGeom>
          <a:solidFill>
            <a:srgbClr val="FF3300">
              <a:alpha val="18039"/>
            </a:srgbClr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27" name="Oval 15"/>
          <p:cNvSpPr>
            <a:spLocks noChangeArrowheads="1"/>
          </p:cNvSpPr>
          <p:nvPr/>
        </p:nvSpPr>
        <p:spPr bwMode="auto">
          <a:xfrm>
            <a:off x="4076700" y="2554288"/>
            <a:ext cx="922338" cy="412750"/>
          </a:xfrm>
          <a:prstGeom prst="ellipse">
            <a:avLst/>
          </a:prstGeom>
          <a:solidFill>
            <a:srgbClr val="FF3300">
              <a:alpha val="18039"/>
            </a:srgbClr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6928" name="Rectangle 16"/>
          <p:cNvSpPr>
            <a:spLocks noChangeArrowheads="1"/>
          </p:cNvSpPr>
          <p:nvPr/>
        </p:nvSpPr>
        <p:spPr bwMode="auto">
          <a:xfrm>
            <a:off x="3581400" y="1447800"/>
            <a:ext cx="2998788" cy="381000"/>
          </a:xfrm>
          <a:prstGeom prst="rect">
            <a:avLst/>
          </a:prstGeom>
          <a:solidFill>
            <a:srgbClr val="FF3300">
              <a:alpha val="18039"/>
            </a:srgb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de-DE" sz="1800"/>
              <a:t>Potential CP violation ~ </a:t>
            </a:r>
            <a:r>
              <a:rPr lang="de-DE" sz="1800">
                <a:latin typeface="Symbol" pitchFamily="18" charset="2"/>
              </a:rPr>
              <a:t>q</a:t>
            </a:r>
            <a:r>
              <a:rPr lang="de-DE" sz="1800" baseline="-2500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38747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820150" cy="5486400"/>
          </a:xfrm>
        </p:spPr>
        <p:txBody>
          <a:bodyPr/>
          <a:lstStyle/>
          <a:p>
            <a:r>
              <a:rPr lang="de-DE" smtClean="0"/>
              <a:t>The (atmospheric) mass </a:t>
            </a:r>
            <a:br>
              <a:rPr lang="de-DE" smtClean="0"/>
            </a:br>
            <a:r>
              <a:rPr lang="de-DE" b="1" smtClean="0"/>
              <a:t>ordering</a:t>
            </a:r>
            <a:r>
              <a:rPr lang="de-DE" smtClean="0"/>
              <a:t> is unknown </a:t>
            </a:r>
            <a:br>
              <a:rPr lang="de-DE" smtClean="0"/>
            </a:br>
            <a:r>
              <a:rPr lang="de-DE" smtClean="0"/>
              <a:t>(normal or inverted)</a:t>
            </a:r>
          </a:p>
          <a:p>
            <a:r>
              <a:rPr lang="de-DE" smtClean="0"/>
              <a:t>The absolute neutrino mass</a:t>
            </a:r>
            <a:br>
              <a:rPr lang="de-DE" smtClean="0"/>
            </a:br>
            <a:r>
              <a:rPr lang="de-DE" smtClean="0"/>
              <a:t>scale is unknown (&lt;&lt; eV).</a:t>
            </a:r>
            <a:br>
              <a:rPr lang="de-DE" smtClean="0"/>
            </a:br>
            <a:r>
              <a:rPr lang="de-DE" smtClean="0"/>
              <a:t>Often parameterized by lightest</a:t>
            </a:r>
            <a:br>
              <a:rPr lang="de-DE" smtClean="0"/>
            </a:br>
            <a:r>
              <a:rPr lang="de-DE" smtClean="0"/>
              <a:t>neutrino mass: m</a:t>
            </a:r>
            <a:r>
              <a:rPr lang="de-DE" baseline="-25000" smtClean="0"/>
              <a:t>1</a:t>
            </a:r>
            <a:r>
              <a:rPr lang="de-DE" smtClean="0"/>
              <a:t> or m</a:t>
            </a:r>
            <a:r>
              <a:rPr lang="de-DE" baseline="-25000" smtClean="0"/>
              <a:t>3</a:t>
            </a:r>
          </a:p>
          <a:p>
            <a:r>
              <a:rPr lang="de-DE"/>
              <a:t>In theory: three cases</a:t>
            </a:r>
          </a:p>
          <a:p>
            <a:pPr lvl="1"/>
            <a:r>
              <a:rPr lang="de-DE"/>
              <a:t>Normal </a:t>
            </a:r>
            <a:r>
              <a:rPr lang="de-DE" b="1"/>
              <a:t>hierarchy</a:t>
            </a:r>
            <a:r>
              <a:rPr lang="de-DE"/>
              <a:t>: m</a:t>
            </a:r>
            <a:r>
              <a:rPr lang="de-DE" baseline="-25000"/>
              <a:t>1</a:t>
            </a:r>
            <a:r>
              <a:rPr lang="de-DE"/>
              <a:t> &lt; (</a:t>
            </a:r>
            <a:r>
              <a:rPr lang="de-DE">
                <a:latin typeface="Symbol" charset="2"/>
                <a:cs typeface="Symbol" charset="2"/>
              </a:rPr>
              <a:t>D</a:t>
            </a:r>
            <a:r>
              <a:rPr lang="de-DE"/>
              <a:t>m</a:t>
            </a:r>
            <a:r>
              <a:rPr lang="de-DE" baseline="-25000"/>
              <a:t>21</a:t>
            </a:r>
            <a:r>
              <a:rPr lang="de-DE" baseline="30000"/>
              <a:t>2</a:t>
            </a:r>
            <a:r>
              <a:rPr lang="de-DE"/>
              <a:t>)</a:t>
            </a:r>
            <a:r>
              <a:rPr lang="de-DE" baseline="30000"/>
              <a:t>0.5</a:t>
            </a:r>
            <a:r>
              <a:rPr lang="de-DE"/>
              <a:t> (</a:t>
            </a:r>
            <a:r>
              <a:rPr lang="de-DE" b="1"/>
              <a:t>ordering</a:t>
            </a:r>
            <a:r>
              <a:rPr lang="de-DE"/>
              <a:t>: normal)</a:t>
            </a:r>
          </a:p>
          <a:p>
            <a:pPr lvl="1"/>
            <a:r>
              <a:rPr lang="de-DE"/>
              <a:t>Inverted </a:t>
            </a:r>
            <a:r>
              <a:rPr lang="de-DE" b="1"/>
              <a:t>hierarchy</a:t>
            </a:r>
            <a:r>
              <a:rPr lang="de-DE"/>
              <a:t>: m</a:t>
            </a:r>
            <a:r>
              <a:rPr lang="de-DE" baseline="-25000"/>
              <a:t>3</a:t>
            </a:r>
            <a:r>
              <a:rPr lang="de-DE"/>
              <a:t>  &lt;&lt; |</a:t>
            </a:r>
            <a:r>
              <a:rPr lang="de-DE">
                <a:latin typeface="Symbol" charset="2"/>
                <a:cs typeface="Symbol" charset="2"/>
              </a:rPr>
              <a:t>D</a:t>
            </a:r>
            <a:r>
              <a:rPr lang="de-DE"/>
              <a:t>m</a:t>
            </a:r>
            <a:r>
              <a:rPr lang="de-DE" baseline="-25000"/>
              <a:t>31</a:t>
            </a:r>
            <a:r>
              <a:rPr lang="de-DE" baseline="30000"/>
              <a:t>2</a:t>
            </a:r>
            <a:r>
              <a:rPr lang="de-DE"/>
              <a:t>|</a:t>
            </a:r>
            <a:r>
              <a:rPr lang="de-DE" baseline="30000"/>
              <a:t>0.5</a:t>
            </a:r>
            <a:r>
              <a:rPr lang="de-DE"/>
              <a:t> (</a:t>
            </a:r>
            <a:r>
              <a:rPr lang="de-DE" b="1"/>
              <a:t>ordering</a:t>
            </a:r>
            <a:r>
              <a:rPr lang="de-DE"/>
              <a:t>: inverted)</a:t>
            </a:r>
          </a:p>
          <a:p>
            <a:pPr lvl="1"/>
            <a:r>
              <a:rPr lang="de-DE"/>
              <a:t>(Quasi-)</a:t>
            </a:r>
            <a:r>
              <a:rPr lang="de-DE" b="1"/>
              <a:t>Degenerate</a:t>
            </a:r>
            <a:r>
              <a:rPr lang="de-DE"/>
              <a:t>: m</a:t>
            </a:r>
            <a:r>
              <a:rPr lang="de-DE" baseline="-25000"/>
              <a:t>1</a:t>
            </a:r>
            <a:r>
              <a:rPr lang="de-DE"/>
              <a:t> ~ m</a:t>
            </a:r>
            <a:r>
              <a:rPr lang="de-DE" baseline="-25000"/>
              <a:t>2</a:t>
            </a:r>
            <a:r>
              <a:rPr lang="de-DE"/>
              <a:t> ~ m</a:t>
            </a:r>
            <a:r>
              <a:rPr lang="de-DE" baseline="-25000"/>
              <a:t>3</a:t>
            </a:r>
            <a:r>
              <a:rPr lang="de-DE"/>
              <a:t> &gt;&gt; |</a:t>
            </a:r>
            <a:r>
              <a:rPr lang="de-DE">
                <a:latin typeface="Symbol" charset="2"/>
                <a:cs typeface="Symbol" charset="2"/>
              </a:rPr>
              <a:t>D</a:t>
            </a:r>
            <a:r>
              <a:rPr lang="de-DE"/>
              <a:t>m</a:t>
            </a:r>
            <a:r>
              <a:rPr lang="de-DE" baseline="-25000"/>
              <a:t>31</a:t>
            </a:r>
            <a:r>
              <a:rPr lang="de-DE" baseline="30000"/>
              <a:t>2</a:t>
            </a:r>
            <a:r>
              <a:rPr lang="de-DE"/>
              <a:t>|</a:t>
            </a:r>
            <a:r>
              <a:rPr lang="de-DE" baseline="30000"/>
              <a:t>0.5</a:t>
            </a:r>
            <a:r>
              <a:rPr lang="de-DE"/>
              <a:t> (</a:t>
            </a:r>
            <a:r>
              <a:rPr lang="de-DE" b="1"/>
              <a:t>ordering</a:t>
            </a:r>
            <a:r>
              <a:rPr lang="de-DE"/>
              <a:t>: normal or inverted)</a:t>
            </a:r>
            <a:br>
              <a:rPr lang="de-DE"/>
            </a:br>
            <a:endParaRPr lang="de-DE"/>
          </a:p>
          <a:p>
            <a:r>
              <a:rPr lang="de-DE"/>
              <a:t>Lower bound on neutrino neutrino masses from </a:t>
            </a:r>
            <a:r>
              <a:rPr lang="de-DE">
                <a:latin typeface="Symbol" charset="2"/>
                <a:cs typeface="Symbol" charset="2"/>
              </a:rPr>
              <a:t>D</a:t>
            </a:r>
            <a:r>
              <a:rPr lang="de-DE"/>
              <a:t>m</a:t>
            </a:r>
            <a:r>
              <a:rPr lang="de-DE" baseline="-25000"/>
              <a:t>31</a:t>
            </a:r>
            <a:r>
              <a:rPr lang="de-DE" baseline="30000"/>
              <a:t>2</a:t>
            </a:r>
            <a:r>
              <a:rPr lang="de-DE"/>
              <a:t> ~ 0.0024 eV</a:t>
            </a:r>
            <a:r>
              <a:rPr lang="de-DE" baseline="30000"/>
              <a:t>2</a:t>
            </a:r>
            <a:r>
              <a:rPr lang="de-DE"/>
              <a:t>:</a:t>
            </a:r>
            <a:br>
              <a:rPr lang="de-DE"/>
            </a:br>
            <a:r>
              <a:rPr lang="de-DE"/>
              <a:t>Normal hierarchy: m</a:t>
            </a:r>
            <a:r>
              <a:rPr lang="de-DE" baseline="-25000"/>
              <a:t>3</a:t>
            </a:r>
            <a:r>
              <a:rPr lang="de-DE"/>
              <a:t> ~ 0.05 eV</a:t>
            </a:r>
            <a:br>
              <a:rPr lang="de-DE"/>
            </a:br>
            <a:r>
              <a:rPr lang="de-DE"/>
              <a:t>Inverted hierarchy: m</a:t>
            </a:r>
            <a:r>
              <a:rPr lang="de-DE" baseline="-25000"/>
              <a:t>1</a:t>
            </a:r>
            <a:r>
              <a:rPr lang="de-DE"/>
              <a:t>, m</a:t>
            </a:r>
            <a:r>
              <a:rPr lang="de-DE" baseline="-25000"/>
              <a:t>2</a:t>
            </a:r>
            <a:r>
              <a:rPr lang="de-DE"/>
              <a:t> ~ 0.1 eV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Three flavors: Neutrino masses. Ordering vs. hierarchy</a:t>
            </a:r>
            <a:endParaRPr lang="de-DE" smtClean="0"/>
          </a:p>
        </p:txBody>
      </p:sp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4108" y="872716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6425170" y="2803116"/>
            <a:ext cx="95250" cy="100012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9943" name="Rectangle 8"/>
          <p:cNvSpPr>
            <a:spLocks noChangeArrowheads="1"/>
          </p:cNvSpPr>
          <p:nvPr/>
        </p:nvSpPr>
        <p:spPr bwMode="auto">
          <a:xfrm>
            <a:off x="7744383" y="1966503"/>
            <a:ext cx="96837" cy="138113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6109258" y="2698341"/>
            <a:ext cx="509587" cy="274637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1200"/>
              <a:t>8</a:t>
            </a:r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7420533" y="1899828"/>
            <a:ext cx="508000" cy="274638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1200"/>
              <a:t>8</a:t>
            </a:r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5925108" y="3539716"/>
            <a:ext cx="1066800" cy="366712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1800"/>
              <a:t>Normal</a:t>
            </a:r>
          </a:p>
        </p:txBody>
      </p:sp>
      <p:sp>
        <p:nvSpPr>
          <p:cNvPr id="39947" name="Text Box 12"/>
          <p:cNvSpPr txBox="1">
            <a:spLocks noChangeArrowheads="1"/>
          </p:cNvSpPr>
          <p:nvPr/>
        </p:nvSpPr>
        <p:spPr bwMode="auto">
          <a:xfrm>
            <a:off x="7296708" y="3539716"/>
            <a:ext cx="1066800" cy="366712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de-DE" sz="1800"/>
              <a:t>Inverted</a:t>
            </a:r>
          </a:p>
        </p:txBody>
      </p:sp>
      <p:sp>
        <p:nvSpPr>
          <p:cNvPr id="39948" name="Rectangle 13"/>
          <p:cNvSpPr>
            <a:spLocks noChangeArrowheads="1"/>
          </p:cNvSpPr>
          <p:nvPr/>
        </p:nvSpPr>
        <p:spPr bwMode="auto">
          <a:xfrm>
            <a:off x="7449108" y="3615916"/>
            <a:ext cx="838200" cy="228600"/>
          </a:xfrm>
          <a:prstGeom prst="rect">
            <a:avLst/>
          </a:prstGeom>
          <a:solidFill>
            <a:srgbClr val="FF3300">
              <a:alpha val="20000"/>
            </a:srgbClr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9949" name="Rectangle 14"/>
          <p:cNvSpPr>
            <a:spLocks noChangeArrowheads="1"/>
          </p:cNvSpPr>
          <p:nvPr/>
        </p:nvSpPr>
        <p:spPr bwMode="auto">
          <a:xfrm>
            <a:off x="6077508" y="3615916"/>
            <a:ext cx="838200" cy="228600"/>
          </a:xfrm>
          <a:prstGeom prst="rect">
            <a:avLst/>
          </a:prstGeom>
          <a:solidFill>
            <a:srgbClr val="66FF66">
              <a:alpha val="20000"/>
            </a:srgbClr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9951" name="Line 16"/>
          <p:cNvSpPr>
            <a:spLocks noChangeShapeType="1"/>
          </p:cNvSpPr>
          <p:nvPr/>
        </p:nvSpPr>
        <p:spPr bwMode="auto">
          <a:xfrm>
            <a:off x="4319972" y="1196752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pic>
        <p:nvPicPr>
          <p:cNvPr id="2" name="Picture 1" descr="Bildschirmfoto 2014-06-03 um 14.30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113076"/>
            <a:ext cx="1699543" cy="36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0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3"/>
    </mc:Choice>
    <mc:Fallback xmlns="">
      <p:transition xmlns:p14="http://schemas.microsoft.com/office/powerpoint/2010/main" spd="slow" advTm="13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022" y="764704"/>
            <a:ext cx="87630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mtClean="0"/>
              <a:t>Three flavors: 6 params (3 angles, one phase; 2 x </a:t>
            </a:r>
            <a:r>
              <a:rPr lang="de-DE" smtClean="0">
                <a:latin typeface="Symbol" pitchFamily="18" charset="2"/>
              </a:rPr>
              <a:t>D</a:t>
            </a:r>
            <a:r>
              <a:rPr lang="de-DE" smtClean="0"/>
              <a:t>m</a:t>
            </a:r>
            <a:r>
              <a:rPr lang="de-DE" baseline="30000" smtClean="0"/>
              <a:t>2</a:t>
            </a:r>
            <a:r>
              <a:rPr lang="de-DE" smtClean="0"/>
              <a:t>)</a:t>
            </a:r>
            <a:br>
              <a:rPr lang="de-DE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r>
              <a:rPr lang="de-DE" sz="1800" smtClean="0"/>
              <a:t/>
            </a:r>
            <a:br>
              <a:rPr lang="de-DE" sz="1800" smtClean="0"/>
            </a:br>
            <a:endParaRPr lang="de-DE" sz="1800" smtClean="0"/>
          </a:p>
          <a:p>
            <a:pPr>
              <a:lnSpc>
                <a:spcPct val="90000"/>
              </a:lnSpc>
            </a:pPr>
            <a:r>
              <a:rPr lang="de-DE" sz="1800" smtClean="0"/>
              <a:t>Describes solar and atmospheric neutrino anomalies, as well as reactor antineutrino disappearance!</a:t>
            </a:r>
            <a:endParaRPr lang="de-DE" sz="1800" baseline="-2500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1800"/>
              <a:t>Does not describe certain short-baseline anomalies </a:t>
            </a:r>
            <a:r>
              <a:rPr lang="de-DE" sz="1400" b="1">
                <a:solidFill>
                  <a:schemeClr val="accent1"/>
                </a:solidFill>
                <a:latin typeface="Times"/>
                <a:cs typeface="Times"/>
              </a:rPr>
              <a:t>(LSND, MiniBooNE)</a:t>
            </a:r>
          </a:p>
          <a:p>
            <a:pPr>
              <a:lnSpc>
                <a:spcPct val="90000"/>
              </a:lnSpc>
            </a:pPr>
            <a:r>
              <a:rPr lang="de-DE" sz="1800">
                <a:latin typeface="Arial"/>
                <a:cs typeface="Arial"/>
              </a:rPr>
              <a:t>Do light sterile neutrinos exist? </a:t>
            </a:r>
            <a:r>
              <a:rPr lang="de-DE" sz="1400" b="1">
                <a:solidFill>
                  <a:srgbClr val="00A5EB"/>
                </a:solidFill>
                <a:latin typeface="Times"/>
                <a:cs typeface="Times"/>
              </a:rPr>
              <a:t>(NEOS, SOX, PROSPECT ...; +talks De Romeri, Minakata)</a:t>
            </a:r>
          </a:p>
          <a:p>
            <a:pPr marL="0" indent="0">
              <a:lnSpc>
                <a:spcPct val="90000"/>
              </a:lnSpc>
              <a:buNone/>
            </a:pPr>
            <a:endParaRPr lang="de-DE" sz="1400" b="1">
              <a:solidFill>
                <a:srgbClr val="00A5EB"/>
              </a:solidFill>
              <a:latin typeface="Times"/>
              <a:cs typeface="Times"/>
            </a:endParaRP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Three flavors: What we qualitatively know</a:t>
            </a:r>
          </a:p>
        </p:txBody>
      </p:sp>
      <p:sp>
        <p:nvSpPr>
          <p:cNvPr id="109571" name="Line 4"/>
          <p:cNvSpPr>
            <a:spLocks noChangeShapeType="1"/>
          </p:cNvSpPr>
          <p:nvPr/>
        </p:nvSpPr>
        <p:spPr bwMode="auto">
          <a:xfrm>
            <a:off x="6019800" y="1376772"/>
            <a:ext cx="0" cy="2286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09572" name="Line 5"/>
          <p:cNvSpPr>
            <a:spLocks noChangeShapeType="1"/>
          </p:cNvSpPr>
          <p:nvPr/>
        </p:nvSpPr>
        <p:spPr bwMode="auto">
          <a:xfrm flipV="1">
            <a:off x="2362200" y="1529172"/>
            <a:ext cx="685800" cy="152400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09573" name="Line 6"/>
          <p:cNvSpPr>
            <a:spLocks noChangeShapeType="1"/>
          </p:cNvSpPr>
          <p:nvPr/>
        </p:nvSpPr>
        <p:spPr bwMode="auto">
          <a:xfrm>
            <a:off x="3048000" y="1300572"/>
            <a:ext cx="0" cy="2286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09574" name="Freeform 7"/>
          <p:cNvSpPr>
            <a:spLocks/>
          </p:cNvSpPr>
          <p:nvPr/>
        </p:nvSpPr>
        <p:spPr bwMode="auto">
          <a:xfrm>
            <a:off x="2590800" y="2519772"/>
            <a:ext cx="457200" cy="177800"/>
          </a:xfrm>
          <a:custGeom>
            <a:avLst/>
            <a:gdLst>
              <a:gd name="T0" fmla="*/ 0 w 288"/>
              <a:gd name="T1" fmla="*/ 0 h 112"/>
              <a:gd name="T2" fmla="*/ 362902445 w 288"/>
              <a:gd name="T3" fmla="*/ 241935033 h 112"/>
              <a:gd name="T4" fmla="*/ 725804891 w 288"/>
              <a:gd name="T5" fmla="*/ 241935033 h 112"/>
              <a:gd name="T6" fmla="*/ 0 60000 65536"/>
              <a:gd name="T7" fmla="*/ 0 60000 65536"/>
              <a:gd name="T8" fmla="*/ 0 60000 65536"/>
              <a:gd name="T9" fmla="*/ 0 w 288"/>
              <a:gd name="T10" fmla="*/ 0 h 112"/>
              <a:gd name="T11" fmla="*/ 288 w 288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12">
                <a:moveTo>
                  <a:pt x="0" y="0"/>
                </a:moveTo>
                <a:cubicBezTo>
                  <a:pt x="48" y="40"/>
                  <a:pt x="96" y="80"/>
                  <a:pt x="144" y="96"/>
                </a:cubicBezTo>
                <a:cubicBezTo>
                  <a:pt x="192" y="112"/>
                  <a:pt x="240" y="104"/>
                  <a:pt x="288" y="96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09575" name="Freeform 8"/>
          <p:cNvSpPr>
            <a:spLocks/>
          </p:cNvSpPr>
          <p:nvPr/>
        </p:nvSpPr>
        <p:spPr bwMode="auto">
          <a:xfrm>
            <a:off x="2514600" y="3053172"/>
            <a:ext cx="228600" cy="393700"/>
          </a:xfrm>
          <a:custGeom>
            <a:avLst/>
            <a:gdLst>
              <a:gd name="T0" fmla="*/ 0 w 144"/>
              <a:gd name="T1" fmla="*/ 241935040 h 248"/>
              <a:gd name="T2" fmla="*/ 241934997 w 144"/>
              <a:gd name="T3" fmla="*/ 0 h 248"/>
              <a:gd name="T4" fmla="*/ 362902445 w 144"/>
              <a:gd name="T5" fmla="*/ 241935040 h 248"/>
              <a:gd name="T6" fmla="*/ 241934997 w 144"/>
              <a:gd name="T7" fmla="*/ 604837550 h 248"/>
              <a:gd name="T8" fmla="*/ 241934997 w 144"/>
              <a:gd name="T9" fmla="*/ 362902510 h 248"/>
              <a:gd name="T10" fmla="*/ 362902445 w 144"/>
              <a:gd name="T11" fmla="*/ 241935040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248"/>
              <a:gd name="T20" fmla="*/ 144 w 144"/>
              <a:gd name="T21" fmla="*/ 248 h 2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248">
                <a:moveTo>
                  <a:pt x="0" y="96"/>
                </a:moveTo>
                <a:cubicBezTo>
                  <a:pt x="36" y="48"/>
                  <a:pt x="72" y="0"/>
                  <a:pt x="96" y="0"/>
                </a:cubicBezTo>
                <a:cubicBezTo>
                  <a:pt x="120" y="0"/>
                  <a:pt x="144" y="56"/>
                  <a:pt x="144" y="96"/>
                </a:cubicBezTo>
                <a:cubicBezTo>
                  <a:pt x="144" y="136"/>
                  <a:pt x="104" y="232"/>
                  <a:pt x="96" y="240"/>
                </a:cubicBezTo>
                <a:cubicBezTo>
                  <a:pt x="88" y="248"/>
                  <a:pt x="88" y="168"/>
                  <a:pt x="96" y="144"/>
                </a:cubicBezTo>
                <a:cubicBezTo>
                  <a:pt x="104" y="120"/>
                  <a:pt x="124" y="108"/>
                  <a:pt x="144" y="96"/>
                </a:cubicBezTo>
              </a:path>
            </a:pathLst>
          </a:custGeom>
          <a:noFill/>
          <a:ln w="12700" cap="sq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09576" name="Freeform 9"/>
          <p:cNvSpPr>
            <a:spLocks/>
          </p:cNvSpPr>
          <p:nvPr/>
        </p:nvSpPr>
        <p:spPr bwMode="auto">
          <a:xfrm>
            <a:off x="2743200" y="3053172"/>
            <a:ext cx="228600" cy="393700"/>
          </a:xfrm>
          <a:custGeom>
            <a:avLst/>
            <a:gdLst>
              <a:gd name="T0" fmla="*/ 0 w 144"/>
              <a:gd name="T1" fmla="*/ 241935040 h 248"/>
              <a:gd name="T2" fmla="*/ 241934997 w 144"/>
              <a:gd name="T3" fmla="*/ 0 h 248"/>
              <a:gd name="T4" fmla="*/ 362902445 w 144"/>
              <a:gd name="T5" fmla="*/ 241935040 h 248"/>
              <a:gd name="T6" fmla="*/ 241934997 w 144"/>
              <a:gd name="T7" fmla="*/ 604837550 h 248"/>
              <a:gd name="T8" fmla="*/ 241934997 w 144"/>
              <a:gd name="T9" fmla="*/ 362902510 h 248"/>
              <a:gd name="T10" fmla="*/ 362902445 w 144"/>
              <a:gd name="T11" fmla="*/ 241935040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248"/>
              <a:gd name="T20" fmla="*/ 144 w 144"/>
              <a:gd name="T21" fmla="*/ 248 h 2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248">
                <a:moveTo>
                  <a:pt x="0" y="96"/>
                </a:moveTo>
                <a:cubicBezTo>
                  <a:pt x="36" y="48"/>
                  <a:pt x="72" y="0"/>
                  <a:pt x="96" y="0"/>
                </a:cubicBezTo>
                <a:cubicBezTo>
                  <a:pt x="120" y="0"/>
                  <a:pt x="144" y="56"/>
                  <a:pt x="144" y="96"/>
                </a:cubicBezTo>
                <a:cubicBezTo>
                  <a:pt x="144" y="136"/>
                  <a:pt x="104" y="232"/>
                  <a:pt x="96" y="240"/>
                </a:cubicBezTo>
                <a:cubicBezTo>
                  <a:pt x="88" y="248"/>
                  <a:pt x="88" y="168"/>
                  <a:pt x="96" y="144"/>
                </a:cubicBezTo>
                <a:cubicBezTo>
                  <a:pt x="104" y="120"/>
                  <a:pt x="124" y="108"/>
                  <a:pt x="144" y="96"/>
                </a:cubicBezTo>
              </a:path>
            </a:pathLst>
          </a:custGeom>
          <a:noFill/>
          <a:ln w="12700" cap="sq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09577" name="Freeform 10"/>
          <p:cNvSpPr>
            <a:spLocks/>
          </p:cNvSpPr>
          <p:nvPr/>
        </p:nvSpPr>
        <p:spPr bwMode="auto">
          <a:xfrm>
            <a:off x="2971800" y="3053172"/>
            <a:ext cx="228600" cy="393700"/>
          </a:xfrm>
          <a:custGeom>
            <a:avLst/>
            <a:gdLst>
              <a:gd name="T0" fmla="*/ 0 w 144"/>
              <a:gd name="T1" fmla="*/ 241935040 h 248"/>
              <a:gd name="T2" fmla="*/ 241934997 w 144"/>
              <a:gd name="T3" fmla="*/ 0 h 248"/>
              <a:gd name="T4" fmla="*/ 362902445 w 144"/>
              <a:gd name="T5" fmla="*/ 241935040 h 248"/>
              <a:gd name="T6" fmla="*/ 241934997 w 144"/>
              <a:gd name="T7" fmla="*/ 604837550 h 248"/>
              <a:gd name="T8" fmla="*/ 241934997 w 144"/>
              <a:gd name="T9" fmla="*/ 362902510 h 248"/>
              <a:gd name="T10" fmla="*/ 362902445 w 144"/>
              <a:gd name="T11" fmla="*/ 241935040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248"/>
              <a:gd name="T20" fmla="*/ 144 w 144"/>
              <a:gd name="T21" fmla="*/ 248 h 2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248">
                <a:moveTo>
                  <a:pt x="0" y="96"/>
                </a:moveTo>
                <a:cubicBezTo>
                  <a:pt x="36" y="48"/>
                  <a:pt x="72" y="0"/>
                  <a:pt x="96" y="0"/>
                </a:cubicBezTo>
                <a:cubicBezTo>
                  <a:pt x="120" y="0"/>
                  <a:pt x="144" y="56"/>
                  <a:pt x="144" y="96"/>
                </a:cubicBezTo>
                <a:cubicBezTo>
                  <a:pt x="144" y="136"/>
                  <a:pt x="104" y="232"/>
                  <a:pt x="96" y="240"/>
                </a:cubicBezTo>
                <a:cubicBezTo>
                  <a:pt x="88" y="248"/>
                  <a:pt x="88" y="168"/>
                  <a:pt x="96" y="144"/>
                </a:cubicBezTo>
                <a:cubicBezTo>
                  <a:pt x="104" y="120"/>
                  <a:pt x="124" y="108"/>
                  <a:pt x="144" y="96"/>
                </a:cubicBezTo>
              </a:path>
            </a:pathLst>
          </a:custGeom>
          <a:noFill/>
          <a:ln w="12700" cap="sq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09578" name="Freeform 11"/>
          <p:cNvSpPr>
            <a:spLocks/>
          </p:cNvSpPr>
          <p:nvPr/>
        </p:nvSpPr>
        <p:spPr bwMode="auto">
          <a:xfrm>
            <a:off x="3200400" y="3053172"/>
            <a:ext cx="228600" cy="393700"/>
          </a:xfrm>
          <a:custGeom>
            <a:avLst/>
            <a:gdLst>
              <a:gd name="T0" fmla="*/ 0 w 144"/>
              <a:gd name="T1" fmla="*/ 241935040 h 248"/>
              <a:gd name="T2" fmla="*/ 241934997 w 144"/>
              <a:gd name="T3" fmla="*/ 0 h 248"/>
              <a:gd name="T4" fmla="*/ 362902445 w 144"/>
              <a:gd name="T5" fmla="*/ 241935040 h 248"/>
              <a:gd name="T6" fmla="*/ 241934997 w 144"/>
              <a:gd name="T7" fmla="*/ 604837550 h 248"/>
              <a:gd name="T8" fmla="*/ 241934997 w 144"/>
              <a:gd name="T9" fmla="*/ 362902510 h 248"/>
              <a:gd name="T10" fmla="*/ 362902445 w 144"/>
              <a:gd name="T11" fmla="*/ 241935040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248"/>
              <a:gd name="T20" fmla="*/ 144 w 144"/>
              <a:gd name="T21" fmla="*/ 248 h 2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248">
                <a:moveTo>
                  <a:pt x="0" y="96"/>
                </a:moveTo>
                <a:cubicBezTo>
                  <a:pt x="36" y="48"/>
                  <a:pt x="72" y="0"/>
                  <a:pt x="96" y="0"/>
                </a:cubicBezTo>
                <a:cubicBezTo>
                  <a:pt x="120" y="0"/>
                  <a:pt x="144" y="56"/>
                  <a:pt x="144" y="96"/>
                </a:cubicBezTo>
                <a:cubicBezTo>
                  <a:pt x="144" y="136"/>
                  <a:pt x="104" y="232"/>
                  <a:pt x="96" y="240"/>
                </a:cubicBezTo>
                <a:cubicBezTo>
                  <a:pt x="88" y="248"/>
                  <a:pt x="88" y="168"/>
                  <a:pt x="96" y="144"/>
                </a:cubicBezTo>
                <a:cubicBezTo>
                  <a:pt x="104" y="120"/>
                  <a:pt x="124" y="108"/>
                  <a:pt x="144" y="96"/>
                </a:cubicBezTo>
              </a:path>
            </a:pathLst>
          </a:custGeom>
          <a:noFill/>
          <a:ln w="12700" cap="sq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09579" name="Freeform 12"/>
          <p:cNvSpPr>
            <a:spLocks/>
          </p:cNvSpPr>
          <p:nvPr/>
        </p:nvSpPr>
        <p:spPr bwMode="auto">
          <a:xfrm>
            <a:off x="3429000" y="3053172"/>
            <a:ext cx="228600" cy="393700"/>
          </a:xfrm>
          <a:custGeom>
            <a:avLst/>
            <a:gdLst>
              <a:gd name="T0" fmla="*/ 0 w 144"/>
              <a:gd name="T1" fmla="*/ 241935040 h 248"/>
              <a:gd name="T2" fmla="*/ 241934997 w 144"/>
              <a:gd name="T3" fmla="*/ 0 h 248"/>
              <a:gd name="T4" fmla="*/ 362902445 w 144"/>
              <a:gd name="T5" fmla="*/ 241935040 h 248"/>
              <a:gd name="T6" fmla="*/ 241934997 w 144"/>
              <a:gd name="T7" fmla="*/ 604837550 h 248"/>
              <a:gd name="T8" fmla="*/ 241934997 w 144"/>
              <a:gd name="T9" fmla="*/ 362902510 h 248"/>
              <a:gd name="T10" fmla="*/ 362902445 w 144"/>
              <a:gd name="T11" fmla="*/ 241935040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248"/>
              <a:gd name="T20" fmla="*/ 144 w 144"/>
              <a:gd name="T21" fmla="*/ 248 h 2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248">
                <a:moveTo>
                  <a:pt x="0" y="96"/>
                </a:moveTo>
                <a:cubicBezTo>
                  <a:pt x="36" y="48"/>
                  <a:pt x="72" y="0"/>
                  <a:pt x="96" y="0"/>
                </a:cubicBezTo>
                <a:cubicBezTo>
                  <a:pt x="120" y="0"/>
                  <a:pt x="144" y="56"/>
                  <a:pt x="144" y="96"/>
                </a:cubicBezTo>
                <a:cubicBezTo>
                  <a:pt x="144" y="136"/>
                  <a:pt x="104" y="232"/>
                  <a:pt x="96" y="240"/>
                </a:cubicBezTo>
                <a:cubicBezTo>
                  <a:pt x="88" y="248"/>
                  <a:pt x="88" y="168"/>
                  <a:pt x="96" y="144"/>
                </a:cubicBezTo>
                <a:cubicBezTo>
                  <a:pt x="104" y="120"/>
                  <a:pt x="124" y="108"/>
                  <a:pt x="144" y="96"/>
                </a:cubicBezTo>
              </a:path>
            </a:pathLst>
          </a:custGeom>
          <a:noFill/>
          <a:ln w="12700" cap="sq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09580" name="Freeform 13"/>
          <p:cNvSpPr>
            <a:spLocks/>
          </p:cNvSpPr>
          <p:nvPr/>
        </p:nvSpPr>
        <p:spPr bwMode="auto">
          <a:xfrm>
            <a:off x="3657600" y="3053172"/>
            <a:ext cx="228600" cy="393700"/>
          </a:xfrm>
          <a:custGeom>
            <a:avLst/>
            <a:gdLst>
              <a:gd name="T0" fmla="*/ 0 w 144"/>
              <a:gd name="T1" fmla="*/ 241935040 h 248"/>
              <a:gd name="T2" fmla="*/ 241934997 w 144"/>
              <a:gd name="T3" fmla="*/ 0 h 248"/>
              <a:gd name="T4" fmla="*/ 362902445 w 144"/>
              <a:gd name="T5" fmla="*/ 241935040 h 248"/>
              <a:gd name="T6" fmla="*/ 241934997 w 144"/>
              <a:gd name="T7" fmla="*/ 604837550 h 248"/>
              <a:gd name="T8" fmla="*/ 241934997 w 144"/>
              <a:gd name="T9" fmla="*/ 362902510 h 248"/>
              <a:gd name="T10" fmla="*/ 362902445 w 144"/>
              <a:gd name="T11" fmla="*/ 241935040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248"/>
              <a:gd name="T20" fmla="*/ 144 w 144"/>
              <a:gd name="T21" fmla="*/ 248 h 2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248">
                <a:moveTo>
                  <a:pt x="0" y="96"/>
                </a:moveTo>
                <a:cubicBezTo>
                  <a:pt x="36" y="48"/>
                  <a:pt x="72" y="0"/>
                  <a:pt x="96" y="0"/>
                </a:cubicBezTo>
                <a:cubicBezTo>
                  <a:pt x="120" y="0"/>
                  <a:pt x="144" y="56"/>
                  <a:pt x="144" y="96"/>
                </a:cubicBezTo>
                <a:cubicBezTo>
                  <a:pt x="144" y="136"/>
                  <a:pt x="104" y="232"/>
                  <a:pt x="96" y="240"/>
                </a:cubicBezTo>
                <a:cubicBezTo>
                  <a:pt x="88" y="248"/>
                  <a:pt x="88" y="168"/>
                  <a:pt x="96" y="144"/>
                </a:cubicBezTo>
                <a:cubicBezTo>
                  <a:pt x="104" y="120"/>
                  <a:pt x="124" y="108"/>
                  <a:pt x="144" y="96"/>
                </a:cubicBezTo>
              </a:path>
            </a:pathLst>
          </a:custGeom>
          <a:noFill/>
          <a:ln w="12700" cap="sq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09581" name="Freeform 14"/>
          <p:cNvSpPr>
            <a:spLocks/>
          </p:cNvSpPr>
          <p:nvPr/>
        </p:nvSpPr>
        <p:spPr bwMode="auto">
          <a:xfrm>
            <a:off x="3886200" y="3053172"/>
            <a:ext cx="228600" cy="393700"/>
          </a:xfrm>
          <a:custGeom>
            <a:avLst/>
            <a:gdLst>
              <a:gd name="T0" fmla="*/ 0 w 144"/>
              <a:gd name="T1" fmla="*/ 241935040 h 248"/>
              <a:gd name="T2" fmla="*/ 241934997 w 144"/>
              <a:gd name="T3" fmla="*/ 0 h 248"/>
              <a:gd name="T4" fmla="*/ 362902445 w 144"/>
              <a:gd name="T5" fmla="*/ 241935040 h 248"/>
              <a:gd name="T6" fmla="*/ 241934997 w 144"/>
              <a:gd name="T7" fmla="*/ 604837550 h 248"/>
              <a:gd name="T8" fmla="*/ 241934997 w 144"/>
              <a:gd name="T9" fmla="*/ 362902510 h 248"/>
              <a:gd name="T10" fmla="*/ 362902445 w 144"/>
              <a:gd name="T11" fmla="*/ 241935040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248"/>
              <a:gd name="T20" fmla="*/ 144 w 144"/>
              <a:gd name="T21" fmla="*/ 248 h 2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248">
                <a:moveTo>
                  <a:pt x="0" y="96"/>
                </a:moveTo>
                <a:cubicBezTo>
                  <a:pt x="36" y="48"/>
                  <a:pt x="72" y="0"/>
                  <a:pt x="96" y="0"/>
                </a:cubicBezTo>
                <a:cubicBezTo>
                  <a:pt x="120" y="0"/>
                  <a:pt x="144" y="56"/>
                  <a:pt x="144" y="96"/>
                </a:cubicBezTo>
                <a:cubicBezTo>
                  <a:pt x="144" y="136"/>
                  <a:pt x="104" y="232"/>
                  <a:pt x="96" y="240"/>
                </a:cubicBezTo>
                <a:cubicBezTo>
                  <a:pt x="88" y="248"/>
                  <a:pt x="88" y="168"/>
                  <a:pt x="96" y="144"/>
                </a:cubicBezTo>
                <a:cubicBezTo>
                  <a:pt x="104" y="120"/>
                  <a:pt x="124" y="108"/>
                  <a:pt x="144" y="96"/>
                </a:cubicBezTo>
              </a:path>
            </a:pathLst>
          </a:custGeom>
          <a:noFill/>
          <a:ln w="12700" cap="sq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09582" name="Freeform 15"/>
          <p:cNvSpPr>
            <a:spLocks/>
          </p:cNvSpPr>
          <p:nvPr/>
        </p:nvSpPr>
        <p:spPr bwMode="auto">
          <a:xfrm>
            <a:off x="4114800" y="3053172"/>
            <a:ext cx="228600" cy="393700"/>
          </a:xfrm>
          <a:custGeom>
            <a:avLst/>
            <a:gdLst>
              <a:gd name="T0" fmla="*/ 0 w 144"/>
              <a:gd name="T1" fmla="*/ 241935040 h 248"/>
              <a:gd name="T2" fmla="*/ 241934997 w 144"/>
              <a:gd name="T3" fmla="*/ 0 h 248"/>
              <a:gd name="T4" fmla="*/ 362902445 w 144"/>
              <a:gd name="T5" fmla="*/ 241935040 h 248"/>
              <a:gd name="T6" fmla="*/ 241934997 w 144"/>
              <a:gd name="T7" fmla="*/ 604837550 h 248"/>
              <a:gd name="T8" fmla="*/ 241934997 w 144"/>
              <a:gd name="T9" fmla="*/ 362902510 h 248"/>
              <a:gd name="T10" fmla="*/ 362902445 w 144"/>
              <a:gd name="T11" fmla="*/ 241935040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248"/>
              <a:gd name="T20" fmla="*/ 144 w 144"/>
              <a:gd name="T21" fmla="*/ 248 h 2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248">
                <a:moveTo>
                  <a:pt x="0" y="96"/>
                </a:moveTo>
                <a:cubicBezTo>
                  <a:pt x="36" y="48"/>
                  <a:pt x="72" y="0"/>
                  <a:pt x="96" y="0"/>
                </a:cubicBezTo>
                <a:cubicBezTo>
                  <a:pt x="120" y="0"/>
                  <a:pt x="144" y="56"/>
                  <a:pt x="144" y="96"/>
                </a:cubicBezTo>
                <a:cubicBezTo>
                  <a:pt x="144" y="136"/>
                  <a:pt x="104" y="232"/>
                  <a:pt x="96" y="240"/>
                </a:cubicBezTo>
                <a:cubicBezTo>
                  <a:pt x="88" y="248"/>
                  <a:pt x="88" y="168"/>
                  <a:pt x="96" y="144"/>
                </a:cubicBezTo>
                <a:cubicBezTo>
                  <a:pt x="104" y="120"/>
                  <a:pt x="124" y="108"/>
                  <a:pt x="144" y="96"/>
                </a:cubicBezTo>
              </a:path>
            </a:pathLst>
          </a:custGeom>
          <a:noFill/>
          <a:ln w="12700" cap="sq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09583" name="Freeform 16"/>
          <p:cNvSpPr>
            <a:spLocks/>
          </p:cNvSpPr>
          <p:nvPr/>
        </p:nvSpPr>
        <p:spPr bwMode="auto">
          <a:xfrm>
            <a:off x="4343400" y="3053172"/>
            <a:ext cx="228600" cy="393700"/>
          </a:xfrm>
          <a:custGeom>
            <a:avLst/>
            <a:gdLst>
              <a:gd name="T0" fmla="*/ 0 w 144"/>
              <a:gd name="T1" fmla="*/ 241935040 h 248"/>
              <a:gd name="T2" fmla="*/ 241934997 w 144"/>
              <a:gd name="T3" fmla="*/ 0 h 248"/>
              <a:gd name="T4" fmla="*/ 362902445 w 144"/>
              <a:gd name="T5" fmla="*/ 241935040 h 248"/>
              <a:gd name="T6" fmla="*/ 241934997 w 144"/>
              <a:gd name="T7" fmla="*/ 604837550 h 248"/>
              <a:gd name="T8" fmla="*/ 241934997 w 144"/>
              <a:gd name="T9" fmla="*/ 362902510 h 248"/>
              <a:gd name="T10" fmla="*/ 362902445 w 144"/>
              <a:gd name="T11" fmla="*/ 241935040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248"/>
              <a:gd name="T20" fmla="*/ 144 w 144"/>
              <a:gd name="T21" fmla="*/ 248 h 2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248">
                <a:moveTo>
                  <a:pt x="0" y="96"/>
                </a:moveTo>
                <a:cubicBezTo>
                  <a:pt x="36" y="48"/>
                  <a:pt x="72" y="0"/>
                  <a:pt x="96" y="0"/>
                </a:cubicBezTo>
                <a:cubicBezTo>
                  <a:pt x="120" y="0"/>
                  <a:pt x="144" y="56"/>
                  <a:pt x="144" y="96"/>
                </a:cubicBezTo>
                <a:cubicBezTo>
                  <a:pt x="144" y="136"/>
                  <a:pt x="104" y="232"/>
                  <a:pt x="96" y="240"/>
                </a:cubicBezTo>
                <a:cubicBezTo>
                  <a:pt x="88" y="248"/>
                  <a:pt x="88" y="168"/>
                  <a:pt x="96" y="144"/>
                </a:cubicBezTo>
                <a:cubicBezTo>
                  <a:pt x="104" y="120"/>
                  <a:pt x="124" y="108"/>
                  <a:pt x="144" y="96"/>
                </a:cubicBezTo>
              </a:path>
            </a:pathLst>
          </a:custGeom>
          <a:noFill/>
          <a:ln w="12700" cap="sq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09584" name="Freeform 17"/>
          <p:cNvSpPr>
            <a:spLocks/>
          </p:cNvSpPr>
          <p:nvPr/>
        </p:nvSpPr>
        <p:spPr bwMode="auto">
          <a:xfrm>
            <a:off x="4572000" y="3053172"/>
            <a:ext cx="228600" cy="393700"/>
          </a:xfrm>
          <a:custGeom>
            <a:avLst/>
            <a:gdLst>
              <a:gd name="T0" fmla="*/ 0 w 144"/>
              <a:gd name="T1" fmla="*/ 241935040 h 248"/>
              <a:gd name="T2" fmla="*/ 241934997 w 144"/>
              <a:gd name="T3" fmla="*/ 0 h 248"/>
              <a:gd name="T4" fmla="*/ 362902445 w 144"/>
              <a:gd name="T5" fmla="*/ 241935040 h 248"/>
              <a:gd name="T6" fmla="*/ 241934997 w 144"/>
              <a:gd name="T7" fmla="*/ 604837550 h 248"/>
              <a:gd name="T8" fmla="*/ 241934997 w 144"/>
              <a:gd name="T9" fmla="*/ 362902510 h 248"/>
              <a:gd name="T10" fmla="*/ 362902445 w 144"/>
              <a:gd name="T11" fmla="*/ 241935040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248"/>
              <a:gd name="T20" fmla="*/ 144 w 144"/>
              <a:gd name="T21" fmla="*/ 248 h 2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248">
                <a:moveTo>
                  <a:pt x="0" y="96"/>
                </a:moveTo>
                <a:cubicBezTo>
                  <a:pt x="36" y="48"/>
                  <a:pt x="72" y="0"/>
                  <a:pt x="96" y="0"/>
                </a:cubicBezTo>
                <a:cubicBezTo>
                  <a:pt x="120" y="0"/>
                  <a:pt x="144" y="56"/>
                  <a:pt x="144" y="96"/>
                </a:cubicBezTo>
                <a:cubicBezTo>
                  <a:pt x="144" y="136"/>
                  <a:pt x="104" y="232"/>
                  <a:pt x="96" y="240"/>
                </a:cubicBezTo>
                <a:cubicBezTo>
                  <a:pt x="88" y="248"/>
                  <a:pt x="88" y="168"/>
                  <a:pt x="96" y="144"/>
                </a:cubicBezTo>
                <a:cubicBezTo>
                  <a:pt x="104" y="120"/>
                  <a:pt x="124" y="108"/>
                  <a:pt x="144" y="96"/>
                </a:cubicBezTo>
              </a:path>
            </a:pathLst>
          </a:custGeom>
          <a:noFill/>
          <a:ln w="12700" cap="sq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09585" name="Freeform 18"/>
          <p:cNvSpPr>
            <a:spLocks/>
          </p:cNvSpPr>
          <p:nvPr/>
        </p:nvSpPr>
        <p:spPr bwMode="auto">
          <a:xfrm>
            <a:off x="4800600" y="3053172"/>
            <a:ext cx="228600" cy="393700"/>
          </a:xfrm>
          <a:custGeom>
            <a:avLst/>
            <a:gdLst>
              <a:gd name="T0" fmla="*/ 0 w 144"/>
              <a:gd name="T1" fmla="*/ 241935040 h 248"/>
              <a:gd name="T2" fmla="*/ 241934997 w 144"/>
              <a:gd name="T3" fmla="*/ 0 h 248"/>
              <a:gd name="T4" fmla="*/ 362902445 w 144"/>
              <a:gd name="T5" fmla="*/ 241935040 h 248"/>
              <a:gd name="T6" fmla="*/ 241934997 w 144"/>
              <a:gd name="T7" fmla="*/ 604837550 h 248"/>
              <a:gd name="T8" fmla="*/ 241934997 w 144"/>
              <a:gd name="T9" fmla="*/ 362902510 h 248"/>
              <a:gd name="T10" fmla="*/ 362902445 w 144"/>
              <a:gd name="T11" fmla="*/ 241935040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248"/>
              <a:gd name="T20" fmla="*/ 144 w 144"/>
              <a:gd name="T21" fmla="*/ 248 h 2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248">
                <a:moveTo>
                  <a:pt x="0" y="96"/>
                </a:moveTo>
                <a:cubicBezTo>
                  <a:pt x="36" y="48"/>
                  <a:pt x="72" y="0"/>
                  <a:pt x="96" y="0"/>
                </a:cubicBezTo>
                <a:cubicBezTo>
                  <a:pt x="120" y="0"/>
                  <a:pt x="144" y="56"/>
                  <a:pt x="144" y="96"/>
                </a:cubicBezTo>
                <a:cubicBezTo>
                  <a:pt x="144" y="136"/>
                  <a:pt x="104" y="232"/>
                  <a:pt x="96" y="240"/>
                </a:cubicBezTo>
                <a:cubicBezTo>
                  <a:pt x="88" y="248"/>
                  <a:pt x="88" y="168"/>
                  <a:pt x="96" y="144"/>
                </a:cubicBezTo>
                <a:cubicBezTo>
                  <a:pt x="104" y="120"/>
                  <a:pt x="124" y="108"/>
                  <a:pt x="144" y="96"/>
                </a:cubicBezTo>
              </a:path>
            </a:pathLst>
          </a:custGeom>
          <a:noFill/>
          <a:ln w="12700" cap="sq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09586" name="Freeform 19"/>
          <p:cNvSpPr>
            <a:spLocks/>
          </p:cNvSpPr>
          <p:nvPr/>
        </p:nvSpPr>
        <p:spPr bwMode="auto">
          <a:xfrm>
            <a:off x="5029200" y="3053172"/>
            <a:ext cx="228600" cy="393700"/>
          </a:xfrm>
          <a:custGeom>
            <a:avLst/>
            <a:gdLst>
              <a:gd name="T0" fmla="*/ 0 w 144"/>
              <a:gd name="T1" fmla="*/ 241935040 h 248"/>
              <a:gd name="T2" fmla="*/ 241934997 w 144"/>
              <a:gd name="T3" fmla="*/ 0 h 248"/>
              <a:gd name="T4" fmla="*/ 362902445 w 144"/>
              <a:gd name="T5" fmla="*/ 241935040 h 248"/>
              <a:gd name="T6" fmla="*/ 241934997 w 144"/>
              <a:gd name="T7" fmla="*/ 604837550 h 248"/>
              <a:gd name="T8" fmla="*/ 241934997 w 144"/>
              <a:gd name="T9" fmla="*/ 362902510 h 248"/>
              <a:gd name="T10" fmla="*/ 362902445 w 144"/>
              <a:gd name="T11" fmla="*/ 241935040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248"/>
              <a:gd name="T20" fmla="*/ 144 w 144"/>
              <a:gd name="T21" fmla="*/ 248 h 2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248">
                <a:moveTo>
                  <a:pt x="0" y="96"/>
                </a:moveTo>
                <a:cubicBezTo>
                  <a:pt x="36" y="48"/>
                  <a:pt x="72" y="0"/>
                  <a:pt x="96" y="0"/>
                </a:cubicBezTo>
                <a:cubicBezTo>
                  <a:pt x="120" y="0"/>
                  <a:pt x="144" y="56"/>
                  <a:pt x="144" y="96"/>
                </a:cubicBezTo>
                <a:cubicBezTo>
                  <a:pt x="144" y="136"/>
                  <a:pt x="104" y="232"/>
                  <a:pt x="96" y="240"/>
                </a:cubicBezTo>
                <a:cubicBezTo>
                  <a:pt x="88" y="248"/>
                  <a:pt x="88" y="168"/>
                  <a:pt x="96" y="144"/>
                </a:cubicBezTo>
                <a:cubicBezTo>
                  <a:pt x="104" y="120"/>
                  <a:pt x="124" y="108"/>
                  <a:pt x="144" y="96"/>
                </a:cubicBezTo>
              </a:path>
            </a:pathLst>
          </a:custGeom>
          <a:noFill/>
          <a:ln w="12700" cap="sq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09587" name="Freeform 20"/>
          <p:cNvSpPr>
            <a:spLocks/>
          </p:cNvSpPr>
          <p:nvPr/>
        </p:nvSpPr>
        <p:spPr bwMode="auto">
          <a:xfrm>
            <a:off x="5257800" y="3053172"/>
            <a:ext cx="228600" cy="393700"/>
          </a:xfrm>
          <a:custGeom>
            <a:avLst/>
            <a:gdLst>
              <a:gd name="T0" fmla="*/ 0 w 144"/>
              <a:gd name="T1" fmla="*/ 241935040 h 248"/>
              <a:gd name="T2" fmla="*/ 241934997 w 144"/>
              <a:gd name="T3" fmla="*/ 0 h 248"/>
              <a:gd name="T4" fmla="*/ 362902445 w 144"/>
              <a:gd name="T5" fmla="*/ 241935040 h 248"/>
              <a:gd name="T6" fmla="*/ 241934997 w 144"/>
              <a:gd name="T7" fmla="*/ 604837550 h 248"/>
              <a:gd name="T8" fmla="*/ 241934997 w 144"/>
              <a:gd name="T9" fmla="*/ 362902510 h 248"/>
              <a:gd name="T10" fmla="*/ 362902445 w 144"/>
              <a:gd name="T11" fmla="*/ 241935040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248"/>
              <a:gd name="T20" fmla="*/ 144 w 144"/>
              <a:gd name="T21" fmla="*/ 248 h 2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248">
                <a:moveTo>
                  <a:pt x="0" y="96"/>
                </a:moveTo>
                <a:cubicBezTo>
                  <a:pt x="36" y="48"/>
                  <a:pt x="72" y="0"/>
                  <a:pt x="96" y="0"/>
                </a:cubicBezTo>
                <a:cubicBezTo>
                  <a:pt x="120" y="0"/>
                  <a:pt x="144" y="56"/>
                  <a:pt x="144" y="96"/>
                </a:cubicBezTo>
                <a:cubicBezTo>
                  <a:pt x="144" y="136"/>
                  <a:pt x="104" y="232"/>
                  <a:pt x="96" y="240"/>
                </a:cubicBezTo>
                <a:cubicBezTo>
                  <a:pt x="88" y="248"/>
                  <a:pt x="88" y="168"/>
                  <a:pt x="96" y="144"/>
                </a:cubicBezTo>
                <a:cubicBezTo>
                  <a:pt x="104" y="120"/>
                  <a:pt x="124" y="108"/>
                  <a:pt x="144" y="96"/>
                </a:cubicBezTo>
              </a:path>
            </a:pathLst>
          </a:custGeom>
          <a:noFill/>
          <a:ln w="12700" cap="sq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09588" name="Freeform 21"/>
          <p:cNvSpPr>
            <a:spLocks/>
          </p:cNvSpPr>
          <p:nvPr/>
        </p:nvSpPr>
        <p:spPr bwMode="auto">
          <a:xfrm>
            <a:off x="5486400" y="3053172"/>
            <a:ext cx="228600" cy="393700"/>
          </a:xfrm>
          <a:custGeom>
            <a:avLst/>
            <a:gdLst>
              <a:gd name="T0" fmla="*/ 0 w 144"/>
              <a:gd name="T1" fmla="*/ 241935040 h 248"/>
              <a:gd name="T2" fmla="*/ 241934997 w 144"/>
              <a:gd name="T3" fmla="*/ 0 h 248"/>
              <a:gd name="T4" fmla="*/ 362902445 w 144"/>
              <a:gd name="T5" fmla="*/ 241935040 h 248"/>
              <a:gd name="T6" fmla="*/ 241934997 w 144"/>
              <a:gd name="T7" fmla="*/ 604837550 h 248"/>
              <a:gd name="T8" fmla="*/ 241934997 w 144"/>
              <a:gd name="T9" fmla="*/ 362902510 h 248"/>
              <a:gd name="T10" fmla="*/ 362902445 w 144"/>
              <a:gd name="T11" fmla="*/ 241935040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248"/>
              <a:gd name="T20" fmla="*/ 144 w 144"/>
              <a:gd name="T21" fmla="*/ 248 h 2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248">
                <a:moveTo>
                  <a:pt x="0" y="96"/>
                </a:moveTo>
                <a:cubicBezTo>
                  <a:pt x="36" y="48"/>
                  <a:pt x="72" y="0"/>
                  <a:pt x="96" y="0"/>
                </a:cubicBezTo>
                <a:cubicBezTo>
                  <a:pt x="120" y="0"/>
                  <a:pt x="144" y="56"/>
                  <a:pt x="144" y="96"/>
                </a:cubicBezTo>
                <a:cubicBezTo>
                  <a:pt x="144" y="136"/>
                  <a:pt x="104" y="232"/>
                  <a:pt x="96" y="240"/>
                </a:cubicBezTo>
                <a:cubicBezTo>
                  <a:pt x="88" y="248"/>
                  <a:pt x="88" y="168"/>
                  <a:pt x="96" y="144"/>
                </a:cubicBezTo>
                <a:cubicBezTo>
                  <a:pt x="104" y="120"/>
                  <a:pt x="124" y="108"/>
                  <a:pt x="144" y="96"/>
                </a:cubicBezTo>
              </a:path>
            </a:pathLst>
          </a:custGeom>
          <a:noFill/>
          <a:ln w="12700" cap="sq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09589" name="Freeform 22"/>
          <p:cNvSpPr>
            <a:spLocks/>
          </p:cNvSpPr>
          <p:nvPr/>
        </p:nvSpPr>
        <p:spPr bwMode="auto">
          <a:xfrm>
            <a:off x="5715000" y="3053172"/>
            <a:ext cx="228600" cy="393700"/>
          </a:xfrm>
          <a:custGeom>
            <a:avLst/>
            <a:gdLst>
              <a:gd name="T0" fmla="*/ 0 w 144"/>
              <a:gd name="T1" fmla="*/ 241935040 h 248"/>
              <a:gd name="T2" fmla="*/ 241934997 w 144"/>
              <a:gd name="T3" fmla="*/ 0 h 248"/>
              <a:gd name="T4" fmla="*/ 362902445 w 144"/>
              <a:gd name="T5" fmla="*/ 241935040 h 248"/>
              <a:gd name="T6" fmla="*/ 241934997 w 144"/>
              <a:gd name="T7" fmla="*/ 604837550 h 248"/>
              <a:gd name="T8" fmla="*/ 241934997 w 144"/>
              <a:gd name="T9" fmla="*/ 362902510 h 248"/>
              <a:gd name="T10" fmla="*/ 362902445 w 144"/>
              <a:gd name="T11" fmla="*/ 241935040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248"/>
              <a:gd name="T20" fmla="*/ 144 w 144"/>
              <a:gd name="T21" fmla="*/ 248 h 2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248">
                <a:moveTo>
                  <a:pt x="0" y="96"/>
                </a:moveTo>
                <a:cubicBezTo>
                  <a:pt x="36" y="48"/>
                  <a:pt x="72" y="0"/>
                  <a:pt x="96" y="0"/>
                </a:cubicBezTo>
                <a:cubicBezTo>
                  <a:pt x="120" y="0"/>
                  <a:pt x="144" y="56"/>
                  <a:pt x="144" y="96"/>
                </a:cubicBezTo>
                <a:cubicBezTo>
                  <a:pt x="144" y="136"/>
                  <a:pt x="104" y="232"/>
                  <a:pt x="96" y="240"/>
                </a:cubicBezTo>
                <a:cubicBezTo>
                  <a:pt x="88" y="248"/>
                  <a:pt x="88" y="168"/>
                  <a:pt x="96" y="144"/>
                </a:cubicBezTo>
                <a:cubicBezTo>
                  <a:pt x="104" y="120"/>
                  <a:pt x="124" y="108"/>
                  <a:pt x="144" y="96"/>
                </a:cubicBezTo>
              </a:path>
            </a:pathLst>
          </a:custGeom>
          <a:noFill/>
          <a:ln w="12700" cap="sq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09590" name="Freeform 23"/>
          <p:cNvSpPr>
            <a:spLocks/>
          </p:cNvSpPr>
          <p:nvPr/>
        </p:nvSpPr>
        <p:spPr bwMode="auto">
          <a:xfrm>
            <a:off x="5943600" y="3053172"/>
            <a:ext cx="228600" cy="393700"/>
          </a:xfrm>
          <a:custGeom>
            <a:avLst/>
            <a:gdLst>
              <a:gd name="T0" fmla="*/ 0 w 144"/>
              <a:gd name="T1" fmla="*/ 241935040 h 248"/>
              <a:gd name="T2" fmla="*/ 241934997 w 144"/>
              <a:gd name="T3" fmla="*/ 0 h 248"/>
              <a:gd name="T4" fmla="*/ 362902445 w 144"/>
              <a:gd name="T5" fmla="*/ 241935040 h 248"/>
              <a:gd name="T6" fmla="*/ 241934997 w 144"/>
              <a:gd name="T7" fmla="*/ 604837550 h 248"/>
              <a:gd name="T8" fmla="*/ 241934997 w 144"/>
              <a:gd name="T9" fmla="*/ 362902510 h 248"/>
              <a:gd name="T10" fmla="*/ 362902445 w 144"/>
              <a:gd name="T11" fmla="*/ 241935040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248"/>
              <a:gd name="T20" fmla="*/ 144 w 144"/>
              <a:gd name="T21" fmla="*/ 248 h 2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248">
                <a:moveTo>
                  <a:pt x="0" y="96"/>
                </a:moveTo>
                <a:cubicBezTo>
                  <a:pt x="36" y="48"/>
                  <a:pt x="72" y="0"/>
                  <a:pt x="96" y="0"/>
                </a:cubicBezTo>
                <a:cubicBezTo>
                  <a:pt x="120" y="0"/>
                  <a:pt x="144" y="56"/>
                  <a:pt x="144" y="96"/>
                </a:cubicBezTo>
                <a:cubicBezTo>
                  <a:pt x="144" y="136"/>
                  <a:pt x="104" y="232"/>
                  <a:pt x="96" y="240"/>
                </a:cubicBezTo>
                <a:cubicBezTo>
                  <a:pt x="88" y="248"/>
                  <a:pt x="88" y="168"/>
                  <a:pt x="96" y="144"/>
                </a:cubicBezTo>
                <a:cubicBezTo>
                  <a:pt x="104" y="120"/>
                  <a:pt x="124" y="108"/>
                  <a:pt x="144" y="96"/>
                </a:cubicBezTo>
              </a:path>
            </a:pathLst>
          </a:custGeom>
          <a:noFill/>
          <a:ln w="12700" cap="sq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09591" name="Oval 24"/>
          <p:cNvSpPr>
            <a:spLocks noChangeArrowheads="1"/>
          </p:cNvSpPr>
          <p:nvPr/>
        </p:nvSpPr>
        <p:spPr bwMode="auto">
          <a:xfrm>
            <a:off x="6172200" y="3053172"/>
            <a:ext cx="381000" cy="3810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9592" name="Line 25"/>
          <p:cNvSpPr>
            <a:spLocks noChangeShapeType="1"/>
          </p:cNvSpPr>
          <p:nvPr/>
        </p:nvSpPr>
        <p:spPr bwMode="auto">
          <a:xfrm flipH="1" flipV="1">
            <a:off x="6019800" y="1529172"/>
            <a:ext cx="304800" cy="152400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09593" name="Freeform 26"/>
          <p:cNvSpPr>
            <a:spLocks/>
          </p:cNvSpPr>
          <p:nvPr/>
        </p:nvSpPr>
        <p:spPr bwMode="auto">
          <a:xfrm>
            <a:off x="6019800" y="2595972"/>
            <a:ext cx="228600" cy="88900"/>
          </a:xfrm>
          <a:custGeom>
            <a:avLst/>
            <a:gdLst>
              <a:gd name="T0" fmla="*/ 0 w 144"/>
              <a:gd name="T1" fmla="*/ 120967517 h 56"/>
              <a:gd name="T2" fmla="*/ 241934997 w 144"/>
              <a:gd name="T3" fmla="*/ 120967517 h 56"/>
              <a:gd name="T4" fmla="*/ 362902445 w 144"/>
              <a:gd name="T5" fmla="*/ 0 h 56"/>
              <a:gd name="T6" fmla="*/ 0 60000 65536"/>
              <a:gd name="T7" fmla="*/ 0 60000 65536"/>
              <a:gd name="T8" fmla="*/ 0 60000 65536"/>
              <a:gd name="T9" fmla="*/ 0 w 144"/>
              <a:gd name="T10" fmla="*/ 0 h 56"/>
              <a:gd name="T11" fmla="*/ 144 w 14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56">
                <a:moveTo>
                  <a:pt x="0" y="48"/>
                </a:moveTo>
                <a:cubicBezTo>
                  <a:pt x="36" y="52"/>
                  <a:pt x="72" y="56"/>
                  <a:pt x="96" y="48"/>
                </a:cubicBezTo>
                <a:cubicBezTo>
                  <a:pt x="120" y="40"/>
                  <a:pt x="132" y="20"/>
                  <a:pt x="144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09594" name="Text Box 27"/>
          <p:cNvSpPr txBox="1">
            <a:spLocks noChangeArrowheads="1"/>
          </p:cNvSpPr>
          <p:nvPr/>
        </p:nvSpPr>
        <p:spPr bwMode="auto">
          <a:xfrm>
            <a:off x="3048000" y="2595972"/>
            <a:ext cx="3124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Coupling</a:t>
            </a:r>
            <a:r>
              <a:rPr lang="en-US" sz="2400">
                <a:latin typeface="Times New Roman" pitchFamily="18" charset="0"/>
              </a:rPr>
              <a:t>: </a:t>
            </a:r>
            <a:r>
              <a:rPr lang="en-US" sz="2400">
                <a:solidFill>
                  <a:srgbClr val="FF3300"/>
                </a:solidFill>
                <a:latin typeface="Symbol" pitchFamily="18" charset="2"/>
              </a:rPr>
              <a:t>q</a:t>
            </a:r>
            <a:r>
              <a:rPr lang="en-US" sz="2400" baseline="-25000">
                <a:solidFill>
                  <a:srgbClr val="FF3300"/>
                </a:solidFill>
                <a:latin typeface="Times New Roman" pitchFamily="18" charset="0"/>
              </a:rPr>
              <a:t>13</a:t>
            </a:r>
          </a:p>
        </p:txBody>
      </p:sp>
      <p:sp>
        <p:nvSpPr>
          <p:cNvPr id="109595" name="Text Box 28"/>
          <p:cNvSpPr txBox="1">
            <a:spLocks noChangeArrowheads="1"/>
          </p:cNvSpPr>
          <p:nvPr/>
        </p:nvSpPr>
        <p:spPr bwMode="auto">
          <a:xfrm>
            <a:off x="0" y="1376772"/>
            <a:ext cx="2667000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Atmospheric</a:t>
            </a:r>
            <a:br>
              <a:rPr lang="en-US" sz="2400">
                <a:solidFill>
                  <a:srgbClr val="FF3300"/>
                </a:solidFill>
              </a:rPr>
            </a:br>
            <a:r>
              <a:rPr lang="en-US" sz="2400">
                <a:solidFill>
                  <a:srgbClr val="FF3300"/>
                </a:solidFill>
              </a:rPr>
              <a:t>oscillations: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Amplitude: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FF3300"/>
                </a:solidFill>
                <a:latin typeface="Symbol" pitchFamily="18" charset="2"/>
              </a:rPr>
              <a:t>q</a:t>
            </a:r>
            <a:r>
              <a:rPr lang="en-US" sz="2400" baseline="-25000">
                <a:solidFill>
                  <a:srgbClr val="FF3300"/>
                </a:solidFill>
                <a:latin typeface="Times New Roman" pitchFamily="18" charset="0"/>
              </a:rPr>
              <a:t>23</a:t>
            </a:r>
            <a:r>
              <a:rPr lang="en-US" sz="2400" baseline="-25000">
                <a:latin typeface="Times New Roman" pitchFamily="18" charset="0"/>
              </a:rPr>
              <a:t/>
            </a:r>
            <a:br>
              <a:rPr lang="en-US" sz="2400" baseline="-25000">
                <a:latin typeface="Times New Roman" pitchFamily="18" charset="0"/>
              </a:rPr>
            </a:br>
            <a:r>
              <a:rPr lang="en-US" sz="2400"/>
              <a:t>Frequency</a:t>
            </a:r>
            <a:r>
              <a:rPr lang="en-US" sz="2400">
                <a:latin typeface="Times New Roman" pitchFamily="18" charset="0"/>
              </a:rPr>
              <a:t>: </a:t>
            </a:r>
            <a:r>
              <a:rPr lang="en-US" sz="2400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m</a:t>
            </a:r>
            <a:r>
              <a:rPr lang="en-US" sz="2400" baseline="-25000">
                <a:solidFill>
                  <a:srgbClr val="FF3300"/>
                </a:solidFill>
                <a:latin typeface="Times New Roman" pitchFamily="18" charset="0"/>
              </a:rPr>
              <a:t>31</a:t>
            </a:r>
            <a:r>
              <a:rPr lang="en-US" sz="2400" baseline="30000">
                <a:solidFill>
                  <a:srgbClr val="FF3300"/>
                </a:solidFill>
                <a:latin typeface="Times New Roman" pitchFamily="18" charset="0"/>
              </a:rPr>
              <a:t>2</a:t>
            </a:r>
            <a:r>
              <a:rPr lang="en-US" sz="2400" baseline="-2500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9596" name="Text Box 29"/>
          <p:cNvSpPr txBox="1">
            <a:spLocks noChangeArrowheads="1"/>
          </p:cNvSpPr>
          <p:nvPr/>
        </p:nvSpPr>
        <p:spPr bwMode="auto">
          <a:xfrm>
            <a:off x="6400800" y="1300572"/>
            <a:ext cx="2590800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Solar</a:t>
            </a:r>
            <a:br>
              <a:rPr lang="en-US" sz="2400">
                <a:solidFill>
                  <a:srgbClr val="FF3300"/>
                </a:solidFill>
              </a:rPr>
            </a:br>
            <a:r>
              <a:rPr lang="en-US" sz="2400">
                <a:solidFill>
                  <a:srgbClr val="FF3300"/>
                </a:solidFill>
              </a:rPr>
              <a:t>oscillations</a:t>
            </a: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:</a:t>
            </a:r>
            <a:br>
              <a:rPr lang="en-US" sz="240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en-US" sz="2400"/>
              <a:t>Amplitude: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FF3300"/>
                </a:solidFill>
                <a:latin typeface="Symbol" pitchFamily="18" charset="2"/>
              </a:rPr>
              <a:t>q</a:t>
            </a:r>
            <a:r>
              <a:rPr lang="en-US" sz="2400" baseline="-25000">
                <a:solidFill>
                  <a:srgbClr val="FF3300"/>
                </a:solidFill>
                <a:latin typeface="Times New Roman" pitchFamily="18" charset="0"/>
              </a:rPr>
              <a:t>12</a:t>
            </a:r>
            <a:br>
              <a:rPr lang="en-US" sz="2400" baseline="-2500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en-US" sz="2400"/>
              <a:t>Frequency</a:t>
            </a:r>
            <a:r>
              <a:rPr lang="en-US" sz="2400">
                <a:latin typeface="Times New Roman" pitchFamily="18" charset="0"/>
              </a:rPr>
              <a:t>: </a:t>
            </a:r>
            <a:r>
              <a:rPr lang="en-US" sz="2400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m</a:t>
            </a:r>
            <a:r>
              <a:rPr lang="en-US" sz="2400" baseline="-25000">
                <a:solidFill>
                  <a:srgbClr val="FF3300"/>
                </a:solidFill>
                <a:latin typeface="Times New Roman" pitchFamily="18" charset="0"/>
              </a:rPr>
              <a:t>21</a:t>
            </a:r>
            <a:r>
              <a:rPr lang="en-US" sz="2400" baseline="30000">
                <a:solidFill>
                  <a:srgbClr val="FF3300"/>
                </a:solidFill>
                <a:latin typeface="Times New Roman" pitchFamily="18" charset="0"/>
              </a:rPr>
              <a:t>2</a:t>
            </a:r>
            <a:r>
              <a:rPr lang="en-US" sz="2400" baseline="-2500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9597" name="AutoShape 30"/>
          <p:cNvSpPr>
            <a:spLocks noChangeArrowheads="1"/>
          </p:cNvSpPr>
          <p:nvPr/>
        </p:nvSpPr>
        <p:spPr bwMode="auto">
          <a:xfrm>
            <a:off x="3200400" y="3662772"/>
            <a:ext cx="2590800" cy="914400"/>
          </a:xfrm>
          <a:prstGeom prst="wedgeEllipseCallout">
            <a:avLst>
              <a:gd name="adj1" fmla="val 306"/>
              <a:gd name="adj2" fmla="val -88542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lang="en-US" sz="2000"/>
              <a:t>Suppressed effect</a:t>
            </a:r>
            <a:r>
              <a:rPr lang="en-US" sz="2000">
                <a:latin typeface="Times New Roman" pitchFamily="18" charset="0"/>
              </a:rPr>
              <a:t>: </a:t>
            </a:r>
            <a:r>
              <a:rPr lang="en-US" sz="2000" b="1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en-US" sz="2000" b="1" baseline="-25000">
                <a:solidFill>
                  <a:srgbClr val="FF3300"/>
                </a:solidFill>
                <a:latin typeface="Times New Roman" pitchFamily="18" charset="0"/>
              </a:rPr>
              <a:t>CP</a:t>
            </a:r>
            <a:r>
              <a:rPr lang="en-US" sz="2400" b="1">
                <a:latin typeface="Times New Roman" pitchFamily="18" charset="0"/>
              </a:rPr>
              <a:t> </a:t>
            </a:r>
          </a:p>
        </p:txBody>
      </p:sp>
      <p:sp>
        <p:nvSpPr>
          <p:cNvPr id="109598" name="Text Box 31"/>
          <p:cNvSpPr txBox="1">
            <a:spLocks noChangeArrowheads="1"/>
          </p:cNvSpPr>
          <p:nvPr/>
        </p:nvSpPr>
        <p:spPr bwMode="auto">
          <a:xfrm>
            <a:off x="7391400" y="3053172"/>
            <a:ext cx="1600200" cy="1600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accent1"/>
                </a:solidFill>
                <a:latin typeface="Times New Roman" pitchFamily="18" charset="0"/>
              </a:rPr>
              <a:t>(Super-K, 1998;</a:t>
            </a:r>
            <a:br>
              <a:rPr lang="en-US" sz="1400" b="1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sz="1400" b="1">
                <a:solidFill>
                  <a:schemeClr val="accent1"/>
                </a:solidFill>
                <a:latin typeface="Times New Roman" pitchFamily="18" charset="0"/>
              </a:rPr>
              <a:t>Chooz, 1999; </a:t>
            </a:r>
            <a:br>
              <a:rPr lang="en-US" sz="1400" b="1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sz="1400" b="1">
                <a:solidFill>
                  <a:schemeClr val="accent1"/>
                </a:solidFill>
                <a:latin typeface="Times New Roman" pitchFamily="18" charset="0"/>
              </a:rPr>
              <a:t>SNO 2001+2002; </a:t>
            </a:r>
            <a:br>
              <a:rPr lang="en-US" sz="1400" b="1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sz="1400" b="1">
                <a:solidFill>
                  <a:schemeClr val="accent1"/>
                </a:solidFill>
                <a:latin typeface="Times New Roman" pitchFamily="18" charset="0"/>
              </a:rPr>
              <a:t>KamLAND 2002;</a:t>
            </a:r>
            <a:br>
              <a:rPr lang="en-US" sz="1400" b="1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sz="1400" b="1">
                <a:solidFill>
                  <a:schemeClr val="accent1"/>
                </a:solidFill>
                <a:latin typeface="Times New Roman" pitchFamily="18" charset="0"/>
              </a:rPr>
              <a:t>Daya Bay, RENO 2012; MINOS, T2K,  NOvA, …)</a:t>
            </a:r>
          </a:p>
        </p:txBody>
      </p:sp>
      <p:sp>
        <p:nvSpPr>
          <p:cNvPr id="109599" name="Oval 32"/>
          <p:cNvSpPr>
            <a:spLocks noChangeArrowheads="1"/>
          </p:cNvSpPr>
          <p:nvPr/>
        </p:nvSpPr>
        <p:spPr bwMode="auto">
          <a:xfrm>
            <a:off x="2133600" y="2976972"/>
            <a:ext cx="381000" cy="3810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9600" name="Rectangle 33"/>
          <p:cNvSpPr>
            <a:spLocks noChangeArrowheads="1"/>
          </p:cNvSpPr>
          <p:nvPr/>
        </p:nvSpPr>
        <p:spPr bwMode="auto">
          <a:xfrm>
            <a:off x="7785100" y="657225"/>
            <a:ext cx="74613" cy="74613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95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issues in three-flavor oscillations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/>
              <a:t>The </a:t>
            </a:r>
            <a:r>
              <a:rPr lang="en-US" sz="2000">
                <a:latin typeface="Symbol" charset="2"/>
                <a:cs typeface="Symbol" charset="2"/>
              </a:rPr>
              <a:t>q</a:t>
            </a:r>
            <a:r>
              <a:rPr lang="en-US" sz="2000" baseline="-25000"/>
              <a:t>23</a:t>
            </a:r>
            <a:r>
              <a:rPr lang="en-US" sz="2000"/>
              <a:t> octant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/>
              <a:t>The CP phase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r>
              <a:rPr lang="en-US" sz="2000"/>
              <a:t>Evidence for max. CP violation?</a:t>
            </a:r>
            <a:br>
              <a:rPr lang="en-US" sz="2000"/>
            </a:br>
            <a:endParaRPr lang="en-US" sz="2000"/>
          </a:p>
          <a:p>
            <a:r>
              <a:rPr lang="en-US" sz="2000"/>
              <a:t>Tension for </a:t>
            </a:r>
            <a:r>
              <a:rPr lang="en-US" sz="2000">
                <a:latin typeface="Symbol" charset="2"/>
                <a:cs typeface="Symbol" charset="2"/>
              </a:rPr>
              <a:t>q</a:t>
            </a:r>
            <a:r>
              <a:rPr lang="en-US" sz="2000" baseline="-25000"/>
              <a:t>23</a:t>
            </a:r>
            <a:r>
              <a:rPr lang="en-US" sz="2000"/>
              <a:t> octant?</a:t>
            </a:r>
          </a:p>
        </p:txBody>
      </p:sp>
      <p:pic>
        <p:nvPicPr>
          <p:cNvPr id="4" name="Picture 3" descr="Bildschirmfoto 2017-01-23 um 09.56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3" y="1448780"/>
            <a:ext cx="3492388" cy="2464074"/>
          </a:xfrm>
          <a:prstGeom prst="rect">
            <a:avLst/>
          </a:prstGeom>
        </p:spPr>
      </p:pic>
      <p:pic>
        <p:nvPicPr>
          <p:cNvPr id="7" name="Picture 6" descr="Bildschirmfoto 2017-01-23 um 09.56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4128600" cy="2916324"/>
          </a:xfrm>
          <a:prstGeom prst="rect">
            <a:avLst/>
          </a:prstGeom>
        </p:spPr>
      </p:pic>
      <p:pic>
        <p:nvPicPr>
          <p:cNvPr id="8" name="Picture 7" descr="Bildschirmfoto 2017-01-23 um 09.56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1070"/>
            <a:ext cx="3446620" cy="2304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6016" y="5589240"/>
            <a:ext cx="442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T2K, arXiv:1701.00432</a:t>
            </a:r>
          </a:p>
          <a:p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NOvA, arXiv:1701.05891</a:t>
            </a:r>
            <a:br>
              <a:rPr lang="en-US" b="1">
                <a:solidFill>
                  <a:schemeClr val="accent1"/>
                </a:solidFill>
                <a:latin typeface="Times"/>
                <a:cs typeface="Times"/>
              </a:rPr>
            </a:br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see also IceCube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59832" y="159279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T2K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2360" y="357301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T2K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5596" y="414908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NOvA</a:t>
            </a:r>
          </a:p>
        </p:txBody>
      </p:sp>
    </p:spTree>
    <p:extLst>
      <p:ext uri="{BB962C8B-B14F-4D97-AF65-F5344CB8AC3E}">
        <p14:creationId xmlns:p14="http://schemas.microsoft.com/office/powerpoint/2010/main" val="235695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m_{kj}^2 \equiv m_k^2 - m_j^2$&#10;\end{document}&#10;"/>
  <p:tag name="EXTERNALNAME" val="TP_tmp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50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U_{\mathrm{PMNS}} = U_\ell^\dagger U_\nu$&#10;\end{document}&#10;"/>
  <p:tag name="EXTERNALNAME" val="TP_tmp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24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J^\mu = \bar{l}_L \gamma^\mu (1-\gamma_5) U_\ell^\dagger U_\nu \nu$&#10;\end{document}&#10;"/>
  <p:tag name="EXTERNALNAME" val="TP_tmp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768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cal{L}_{\mathrm{mass}}=- (M_\ell)_{ij} e_i e_j^c -   (M_D)_{ij} \nu_i \nu_j^c- \frac{1}{2} (M_R)_{ij} \nu_i^c \nu_j^c + h.c.$&#10;\end{document}&#10;"/>
  <p:tag name="EXTERNALNAME" val="TP_tmp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48"/>
  <p:tag name="PICTUREFILESIZE" val="151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cal{L}_\mathrm{mass}  \sim \left( \nu \, \, \, \nu^c \right) \left(&#10;\begin{array}{cc}&#10;&amp; M_D \\&#10;M_D^T &amp; M_R &#10;\end{array}&#10;\right)&#10;\left(&#10;\begin{array}{c}&#10;\nu \\ \nu^c &#10;\end{array}&#10;\right)$&#10;\end{document}&#10;"/>
  <p:tag name="EXTERNALNAME" val="TP_tmp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53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_{\mathrm{eff}}^\mathrm{Maj} = - M_D M_R^{-1} M_D^T$&#10;\end{document}&#10;"/>
  <p:tag name="EXTERNALNAME" val="TP_tmp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70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cal{L}_{\mathrm{mass}}=- (M_\ell)_{ij} e_i e_j^c -   (M_D)_{ij} \nu_i \nu_j^c- \frac{1}{2} (M_R)_{ij} \nu_i^c \nu_j^c + h.c.$&#10;\end{document}&#10;"/>
  <p:tag name="EXTERNALNAME" val="TP_tmp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48"/>
  <p:tag name="PICTUREFILESIZE" val="1516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U_{\mathrm{PMNS}} = U_\ell^\dagger U_\nu$&#10;\end{document}&#10;"/>
  <p:tag name="EXTERNALNAME" val="TP_tmp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24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_\ell=U_\ell M_\ell^{\mathrm{diag}} (U_\ell')^\dagger$&#10;\end{document}&#10;"/>
  <p:tag name="EXTERNALNAME" val="TP_tmp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3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cal{L}_{\mathrm{mass}}=- (M_\ell)_{ij} e_i e_j^c -   (M_D)_{ij} \nu_i \nu_j^c- \frac{1}{2} (M_R)_{ij} \nu_i^c \nu_j^c + h.c.$&#10;\end{document}&#10;"/>
  <p:tag name="EXTERNALNAME" val="TP_tmp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48"/>
  <p:tag name="PICTUREFILESIZE" val="1516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m^2 \equiv m_2^2 - m_1^2$&#10;\end{document}&#10;"/>
  <p:tag name="EXTERNALNAME" val="TP_tmp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437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_\nu = \frac{m_D^2}{M_R}$&#10;\end{document}&#10;"/>
  <p:tag name="EXTERNALNAME" val="TP_tmp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14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ar \nu_e$&#10;\end{document}&#10;"/>
  <p:tag name="EXTERNALNAME" val="TP_tmp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49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ar \nu_e$&#10;\end{document}&#10;"/>
  <p:tag name="EXTERNALNAME" val="TP_tmp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49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ar \nu_e$&#10;\end{document}&#10;"/>
  <p:tag name="EXTERNALNAME" val="TP_tmp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49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nu_e$&#10;\end{document}&#10;"/>
  <p:tag name="EXTERNALNAME" val="TP_tmp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45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\mathcal{H}(n_e) &amp; = &amp; U \, \left( \begin{array}{ccc} 0 &amp; 0 &amp; 0&#10;\\ 0 &amp; \frac{\Delta m_{21}^2}{2E} &amp; 0 \\ 0 &amp; 0 &amp; \frac{\Delta m_{31}^2}{2E}&#10;\end{array} \right) \, U^{\dagger} + \left( \begin{array}{ccc}&#10;V(n_e) &amp; 0 &amp; 0 \\ 0 &amp; 0 &amp; 0 \\ 0 &amp; 0 &amp; 0 \end{array} \right) \nonumber \\&#10;V_\nu &amp; = &amp; + \sqrt{2} G_F n_e, \, \,  V_{\bar{\nu}}  =  - \sqrt{2} G_F n_e, \, \, n_e = Y \rho_j/m_N \nonumber&#10;\end{eqnarray}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546"/>
  <p:tag name="PICTUREFILESIZE" val="1158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\Delta \tilde{m}^2 &amp; = &amp; \xi \cdot \Delta{m}^2, \quad &#10;\sin 2 \tilde{\theta} = \frac{\sin 2 \theta}{\xi}, \nonumber \\&#10;\xi &amp; \equiv &amp; \sqrt{\sin^2 2 \theta + \left( \cos 2 \theta - \hat{A}  \right)^2 }, \nonumber \\&#10;\hat{A}  &amp; = &amp;  \frac{2 E V}{\Delta m^2} = \frac{\pm 2 \sqrt{2} E \, G_F \, n_e }{\Delta m^2}  \nonumber &#10;\end{eqnarray}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56"/>
  <p:tag name="PICTUREFILESIZE" val="8660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P_{\alpha \alpha} = 1 - \sin^2 2 \tilde{\theta} \, \sin^2 \frac{\Delta \tilde{m}^2 L}{4E} 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74"/>
  <p:tag name="PICTUREFILESIZE" val="228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P_{\alpha \alpha} = 1 - \sin^2 2 \theta \, \sin^2 \frac{\Delta m^2 L}{4E} 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74"/>
  <p:tag name="PICTUREFILESIZE" val="2243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cos 2 \theta \rightarrow \hat{A}   =   \frac{A}{\Delta m^2} = \frac{\pm 2 \sqrt{2} E \, G_F \, n_e }{\Delta m^2}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27"/>
  <p:tag name="PICTUREFILESIZE" val="270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 U_{\mathrm{PMNS}} =  \left( \begin{array}{ccc}&#10;1 &amp; 0 &amp; 0 \\&#10;0 &amp; c_{23} &amp; s_{23} \\&#10;0 &amp; -s_{23} &amp; c_{23}&#10;\end{array} \right) &#10; \left( \begin{array}{ccc}&#10;c_{13} &amp; 0 &amp; s_{13} \, e^{-i \delta} \\&#10;0 &amp; 1 &amp; 0 \\&#10;-s_{13} \, e^{i \delta} &amp; 0 &amp; c_{13}&#10;\end{array} \right) &#10; \left( \begin{array}{ccc}&#10;c_{12} &amp; s_{12} &amp; 0\\&#10;-s_{12} &amp; c_{12} &amp; 0 \\&#10;0 &amp; 0 &amp; 1&#10;\end{array} \right). &#10;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91"/>
  <p:tag name="PICTUREFILESIZE" val="930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E_{\mathrm{res}} \, [\mathrm{GeV}] \sim 13 \, 200 \, \cos 2 \theta \, \frac{\Delta m^2 \, [\mathrm{eV}^2]}{\rho \, [\mathrm{g/cm^3}]}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54"/>
  <p:tag name="PICTUREFILESIZE" val="3898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hat{A} \rightarrow \cos 2 \theta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85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P_{e \mu} &amp; \simeq &amp;  \sin^2 2 \theta_{13}  \, \sin^2 \theta_{23} \frac{\sin^2[(1-\hat{A}){\Delta}]}{(1-\hat{A})^2}&#10;\nonumber \\&#10;&amp; + &amp;  \alpha  \, \sin 2 \theta_{13} \,  \sin 2 \theta_{12} \, \sin 2 \theta_{23} \, \sin \delta_{\mathrm{CP}}&#10;\sin({\Delta})  \frac{\sin(\hat{A}{\Delta})}{\hat{A}}  \frac{\sin[(1-\hat{A}){\Delta}]}{(1-\hat{A})}&#10;\nonumber  \\&#10;&amp;+&amp;     \alpha  \, \sin 2 \theta_{13}  \,  \sin 2 \theta_{12} \, \sin 2 \theta_{23} \, \cos \delta_{\mathrm{CP}} \cos({\Delta})  \frac{\sin(\hat{A}{\Delta})}{\hat{A}}  \frac{\sin[(1-\hat{A}){\Delta}]} {(1-\hat{A})}&#10; \nonumber  \\&#10;&amp;+&amp;   \alpha^2   \, \cos^2 \theta_{23}  \sin^2 2\theta_{12} \frac{\sin^2(\hat{A}{\Delta})}{\hat{A}^2} \nonumber&#10;\end{eqnarray}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719"/>
  <p:tag name="PICTUREFILESIZE" val="22155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alpha \equiv  \frac{\Delta m_{21}^2}{\Delta m_{31}^2} , \, &#10;\Delta  \equiv \frac{\Delta m_{31}^2 L}{4 E}, \, &#10; \hat{A} \equiv \frac{2 \sqrt{2} G_F n_e E}{\Delta m_{31}^2} &#10;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71"/>
  <p:tag name="PICTUREFILESIZE" val="2684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n^2 \theta_{23}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776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cos^2 \theta_{23}$&#10;\end{document}&#10;"/>
  <p:tag name="EXTERNALNAME" val="txp_fig"/>
  <p:tag name="BLEND" val="0"/>
  <p:tag name="TRANSPARENT" val="1"/>
  <p:tag name="RESOLUTION" val="1200"/>
  <p:tag name="WORKAROUNDTRANSPARENCYBUG" val="0"/>
  <p:tag name="ALLOWFONTSUBSTITUTION" val="0"/>
  <p:tag name="BITMAPFORMAT" val="png256"/>
  <p:tag name="ORIGWIDTH" val="77"/>
  <p:tag name="PICTUREFILESIZE" val="776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_{\bar{e} \bar{\mu}} = P_{e \mu} ( \delta_{\mathrm{CP}}, \rightarrow - \delta_{\mathrm{CP}}, \hat{A} \rightarrow - \hat{A})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28"/>
  <p:tag name="PICTUREFILESIZE" val="2046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_{e \tau} = P_{e \mu} ( s_{23}^2 \leftrightarrow c_{23}^2, \, \sin 2 \theta_{23} \rightarrow - \sin 2 \theta_{23})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420"/>
  <p:tag name="PICTUREFILESIZE" val="303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cal{L}_{\mathrm{mass}}=- (M_\ell)_{ij} e_i e_j^c -   (M_D)_{ij} \nu_i \nu_j^c- \frac{1}{2} (M_R)_{ij} \nu_i^c \nu_j^c + h.c.$&#10;\end{document}&#10;"/>
  <p:tag name="EXTERNALNAME" val="TP_tmp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48"/>
  <p:tag name="PICTUREFILESIZE" val="1516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_{\mu e} = P_{e \mu} ( \delta_{\mathrm{CP}}, \rightarrow - \delta_{\mathrm{CP}})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38"/>
  <p:tag name="PICTUREFILESIZE" val="156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cal{L}_\mathrm{mass}  \sim \left( \nu \, \, \, \nu^c \right) \left(&#10;\begin{array}{cc}&#10;&amp; M_D \\&#10;M_D^T &amp; M_R &#10;\end{array}&#10;\right)&#10;\left(&#10;\begin{array}{c}&#10;\nu \\ \nu^c &#10;\end{array}&#10;\right)$&#10;\end{document}&#10;"/>
  <p:tag name="EXTERNALNAME" val="TP_tmp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53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_{\mathrm{eff}}^\mathrm{Maj} = - M_D M_R^{-1} M_D^T$&#10;\end{document}&#10;"/>
  <p:tag name="EXTERNALNAME" val="TP_tmp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70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_\nu = \frac{m_D^2}{M_R}$&#10;\end{document}&#10;"/>
  <p:tag name="EXTERNALNAME" val="TP_tmp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1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_\ell=U_\ell M_\ell^{\mathrm{diag}} (U_\ell')^\dagger$&#10;\end{document}&#10;"/>
  <p:tag name="EXTERNALNAME" val="TP_tmp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3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_\mathrm{eff}^{\mathrm{Maj}}=U_\nu M_\nu^{\mathrm{diag}} U_\nu^T$&#10;\end{document}&#10;"/>
  <p:tag name="EXTERNALNAME" val="TP_tmp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7456"/>
</p:tagLst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33243</TotalTime>
  <Words>1307</Words>
  <Application>Microsoft Macintosh PowerPoint</Application>
  <PresentationFormat>On-screen Show (4:3)</PresentationFormat>
  <Paragraphs>348</Paragraphs>
  <Slides>37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2_DESY_Vortrag_3-1</vt:lpstr>
      <vt:lpstr>Neutrino physics (Theory).</vt:lpstr>
      <vt:lpstr>Contents</vt:lpstr>
      <vt:lpstr>Nobel prize 2015: Neutrino oscillations</vt:lpstr>
      <vt:lpstr>Neutrino oscillations in vacuum (theory)</vt:lpstr>
      <vt:lpstr>Two-flavor limit</vt:lpstr>
      <vt:lpstr>Three flavors: Mixings</vt:lpstr>
      <vt:lpstr>Three flavors: Neutrino masses. Ordering vs. hierarchy</vt:lpstr>
      <vt:lpstr>Three flavors: What we qualitatively know</vt:lpstr>
      <vt:lpstr>Current issues in three-flavor oscillations</vt:lpstr>
      <vt:lpstr>Precision of parameters? Combined fit.</vt:lpstr>
      <vt:lpstr>Theory of neutrino mass</vt:lpstr>
      <vt:lpstr>Origin of neutrino mass: physics beyond the SM?</vt:lpstr>
      <vt:lpstr>Caveat: Neutrinos are electrically neutral …</vt:lpstr>
      <vt:lpstr>What if there is a Majorana mass term?</vt:lpstr>
      <vt:lpstr>Generation of fermion mixings: Standard theory</vt:lpstr>
      <vt:lpstr>PowerPoint Presentation</vt:lpstr>
      <vt:lpstr>Why is the mass hierarchy so important? (simple example: effective Majorana mass, charged leptons diagonal)</vt:lpstr>
      <vt:lpstr>Why would one care about CP violation?</vt:lpstr>
      <vt:lpstr>A simple and self-consistent scenario: “n-compact“</vt:lpstr>
      <vt:lpstr>Do we really test thermal leptogenesis with dCP?</vt:lpstr>
      <vt:lpstr> Signature of the Majorana nature: 0nbb</vt:lpstr>
      <vt:lpstr>Does 0nbb imply Majorana neutrino masses?</vt:lpstr>
      <vt:lpstr>0nbb mechanisms</vt:lpstr>
      <vt:lpstr>Measurement of the mass ordering and CP violation (phenomenology)</vt:lpstr>
      <vt:lpstr>Matter effects in neutrino oscillations</vt:lpstr>
      <vt:lpstr>Extrinsic CP violation</vt:lpstr>
      <vt:lpstr>PowerPoint Presentation</vt:lpstr>
      <vt:lpstr>Long baseline experiments (up to first vacuum osc. maximum)</vt:lpstr>
      <vt:lpstr>Matter profile of the Earth … as seen by a neutrino</vt:lpstr>
      <vt:lpstr>Mantle-core-mantle profile</vt:lpstr>
      <vt:lpstr>Alternative method: Disappearance probabilities</vt:lpstr>
      <vt:lpstr>Alternative method: Disappearance probabilities</vt:lpstr>
      <vt:lpstr>Measurement of CP violation: long-baseline exps</vt:lpstr>
      <vt:lpstr>Are neutrinos the place to look for physics BSM?</vt:lpstr>
      <vt:lpstr>Example: Non-standard interactions?</vt:lpstr>
      <vt:lpstr>Example: Flavor composition of astrophysical neutrinos</vt:lpstr>
      <vt:lpstr>Summary: Neutrino physics (theory)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Winter Walter</dc:creator>
  <cp:lastModifiedBy>Walter Winter</cp:lastModifiedBy>
  <cp:revision>871</cp:revision>
  <cp:lastPrinted>2017-06-06T13:44:26Z</cp:lastPrinted>
  <dcterms:created xsi:type="dcterms:W3CDTF">2008-04-14T12:45:38Z</dcterms:created>
  <dcterms:modified xsi:type="dcterms:W3CDTF">2017-06-17T12:55:13Z</dcterms:modified>
</cp:coreProperties>
</file>