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2"/>
  </p:notesMasterIdLst>
  <p:sldIdLst>
    <p:sldId id="256" r:id="rId2"/>
    <p:sldId id="261" r:id="rId3"/>
    <p:sldId id="297" r:id="rId4"/>
    <p:sldId id="258" r:id="rId5"/>
    <p:sldId id="277" r:id="rId6"/>
    <p:sldId id="260" r:id="rId7"/>
    <p:sldId id="278" r:id="rId8"/>
    <p:sldId id="262" r:id="rId9"/>
    <p:sldId id="264" r:id="rId10"/>
    <p:sldId id="259" r:id="rId11"/>
    <p:sldId id="265" r:id="rId12"/>
    <p:sldId id="279" r:id="rId13"/>
    <p:sldId id="268" r:id="rId14"/>
    <p:sldId id="270" r:id="rId15"/>
    <p:sldId id="281" r:id="rId16"/>
    <p:sldId id="282" r:id="rId17"/>
    <p:sldId id="266" r:id="rId18"/>
    <p:sldId id="267" r:id="rId19"/>
    <p:sldId id="272" r:id="rId20"/>
    <p:sldId id="276" r:id="rId21"/>
    <p:sldId id="283" r:id="rId22"/>
    <p:sldId id="284" r:id="rId23"/>
    <p:sldId id="293" r:id="rId24"/>
    <p:sldId id="290" r:id="rId25"/>
    <p:sldId id="292" r:id="rId26"/>
    <p:sldId id="294" r:id="rId27"/>
    <p:sldId id="296" r:id="rId28"/>
    <p:sldId id="295" r:id="rId29"/>
    <p:sldId id="271" r:id="rId30"/>
    <p:sldId id="291" r:id="rId31"/>
    <p:sldId id="286" r:id="rId32"/>
    <p:sldId id="287" r:id="rId33"/>
    <p:sldId id="285" r:id="rId34"/>
    <p:sldId id="298" r:id="rId35"/>
    <p:sldId id="299" r:id="rId36"/>
    <p:sldId id="300" r:id="rId37"/>
    <p:sldId id="302" r:id="rId38"/>
    <p:sldId id="288" r:id="rId39"/>
    <p:sldId id="301" r:id="rId40"/>
    <p:sldId id="289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55"/>
    <p:restoredTop sz="92707"/>
  </p:normalViewPr>
  <p:slideViewPr>
    <p:cSldViewPr snapToGrid="0" snapToObjects="1">
      <p:cViewPr>
        <p:scale>
          <a:sx n="93" d="100"/>
          <a:sy n="93" d="100"/>
        </p:scale>
        <p:origin x="5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B3420-7AC8-8A46-9EB6-4B33D996F383}" type="datetimeFigureOut">
              <a:rPr lang="en-US" smtClean="0"/>
              <a:t>6/18/17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04EDE-7CFB-4942-B602-CE310E3E3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4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9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9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1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49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B04EDE-7CFB-4942-B602-CE310E3E30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4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2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hyperlink" Target="http://arxiv.org/abs/1703.06095" TargetMode="External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WIN 2017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MAYDA M. VELASCO</a:t>
            </a:r>
          </a:p>
          <a:p>
            <a:r>
              <a:rPr lang="en-US" dirty="0" smtClean="0"/>
              <a:t>NORTHWESTERN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78" y="279400"/>
            <a:ext cx="2700921" cy="27228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5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4294967295"/>
          </p:nvPr>
        </p:nvSpPr>
        <p:spPr>
          <a:xfrm>
            <a:off x="341654" y="3380510"/>
            <a:ext cx="4604420" cy="3056823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1"/>
                </a:solidFill>
              </a:rPr>
              <a:t>Z</a:t>
            </a:r>
            <a:r>
              <a:rPr lang="en-US" sz="2400" dirty="0" err="1" smtClean="0">
                <a:solidFill>
                  <a:schemeClr val="accent1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and W</a:t>
            </a:r>
            <a:r>
              <a:rPr lang="en-US" sz="2400" baseline="30000" dirty="0">
                <a:solidFill>
                  <a:schemeClr val="accent1"/>
                </a:solidFill>
              </a:rPr>
              <a:t>±</a:t>
            </a:r>
            <a:r>
              <a:rPr lang="en-US" sz="2400" dirty="0">
                <a:solidFill>
                  <a:schemeClr val="accent1"/>
                </a:solidFill>
              </a:rPr>
              <a:t>W</a:t>
            </a:r>
            <a:r>
              <a:rPr lang="en-US" sz="2400" baseline="30000" dirty="0">
                <a:solidFill>
                  <a:schemeClr val="accent1"/>
                </a:solidFill>
              </a:rPr>
              <a:t>±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production </a:t>
            </a:r>
            <a:r>
              <a:rPr lang="en-US" sz="2400" dirty="0"/>
              <a:t>in association with a high-mass </a:t>
            </a:r>
            <a:r>
              <a:rPr lang="en-US" sz="2400" dirty="0" err="1">
                <a:solidFill>
                  <a:schemeClr val="accent1"/>
                </a:solidFill>
              </a:rPr>
              <a:t>dijet</a:t>
            </a:r>
            <a:r>
              <a:rPr lang="en-US" sz="2400" dirty="0"/>
              <a:t> system </a:t>
            </a:r>
            <a:r>
              <a:rPr lang="en-US" sz="2400" dirty="0" smtClean="0">
                <a:solidFill>
                  <a:schemeClr val="accent1"/>
                </a:solidFill>
              </a:rPr>
              <a:t>@ </a:t>
            </a:r>
            <a:r>
              <a:rPr lang="en-US" sz="2400" dirty="0">
                <a:solidFill>
                  <a:schemeClr val="accent1"/>
                </a:solidFill>
              </a:rPr>
              <a:t>8 </a:t>
            </a:r>
            <a:r>
              <a:rPr lang="en-US" sz="2400" dirty="0" err="1">
                <a:solidFill>
                  <a:schemeClr val="accent1"/>
                </a:solidFill>
              </a:rPr>
              <a:t>TeV</a:t>
            </a:r>
            <a:r>
              <a:rPr lang="en-US" sz="2400" dirty="0">
                <a:solidFill>
                  <a:schemeClr val="accent1"/>
                </a:solidFill>
              </a:rPr>
              <a:t> (ATLAS) </a:t>
            </a:r>
            <a:endParaRPr lang="en-US" sz="2400" dirty="0"/>
          </a:p>
          <a:p>
            <a:pPr>
              <a:buFont typeface="Wingdings" charset="2"/>
              <a:buChar char="§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1"/>
                </a:solidFill>
              </a:rPr>
              <a:t>ZZ </a:t>
            </a:r>
            <a:r>
              <a:rPr lang="en-US" sz="2400" dirty="0">
                <a:solidFill>
                  <a:schemeClr val="accent1"/>
                </a:solidFill>
              </a:rPr>
              <a:t>and W</a:t>
            </a:r>
            <a:r>
              <a:rPr lang="en-US" sz="2400" baseline="30000" dirty="0">
                <a:solidFill>
                  <a:schemeClr val="accent1"/>
                </a:solidFill>
              </a:rPr>
              <a:t>±</a:t>
            </a:r>
            <a:r>
              <a:rPr lang="en-US" sz="2400" dirty="0">
                <a:solidFill>
                  <a:schemeClr val="accent1"/>
                </a:solidFill>
              </a:rPr>
              <a:t>W</a:t>
            </a:r>
            <a:r>
              <a:rPr lang="en-US" sz="2400" baseline="30000" dirty="0">
                <a:solidFill>
                  <a:schemeClr val="accent1"/>
                </a:solidFill>
              </a:rPr>
              <a:t>±</a:t>
            </a:r>
            <a:r>
              <a:rPr lang="en-US" sz="2400" dirty="0">
                <a:solidFill>
                  <a:schemeClr val="accent1"/>
                </a:solidFill>
              </a:rPr>
              <a:t> @ 13 </a:t>
            </a:r>
            <a:r>
              <a:rPr lang="en-US" sz="2400" dirty="0" err="1">
                <a:solidFill>
                  <a:schemeClr val="accent1"/>
                </a:solidFill>
              </a:rPr>
              <a:t>TeV</a:t>
            </a:r>
            <a:r>
              <a:rPr lang="en-US" sz="2400" dirty="0">
                <a:solidFill>
                  <a:schemeClr val="accent1"/>
                </a:solidFill>
              </a:rPr>
              <a:t> (</a:t>
            </a:r>
            <a:r>
              <a:rPr lang="en-US" sz="2400" dirty="0" smtClean="0">
                <a:solidFill>
                  <a:schemeClr val="accent1"/>
                </a:solidFill>
              </a:rPr>
              <a:t>CMS) </a:t>
            </a:r>
            <a:r>
              <a:rPr lang="en-US" sz="2400" dirty="0" smtClean="0"/>
              <a:t>with </a:t>
            </a:r>
            <a:r>
              <a:rPr lang="en-US" sz="2400" dirty="0"/>
              <a:t>full 2016 </a:t>
            </a:r>
            <a:r>
              <a:rPr lang="en-US" sz="2400" dirty="0" smtClean="0"/>
              <a:t>data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  <a:latin typeface="Wingdings" charset="2"/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  <a:latin typeface="Wingdings" charset="2"/>
              </a:rPr>
              <a:t></a:t>
            </a:r>
            <a:r>
              <a:rPr lang="en-US" sz="2400" i="1" dirty="0" smtClean="0">
                <a:solidFill>
                  <a:srgbClr val="0070C0"/>
                </a:solidFill>
              </a:rPr>
              <a:t> </a:t>
            </a:r>
            <a:r>
              <a:rPr lang="en-US" sz="2400" i="1" dirty="0" smtClean="0">
                <a:solidFill>
                  <a:srgbClr val="0070C0"/>
                </a:solidFill>
              </a:rPr>
              <a:t>1</a:t>
            </a:r>
            <a:r>
              <a:rPr lang="en-US" sz="2400" i="1" baseline="30000" dirty="0" smtClean="0">
                <a:solidFill>
                  <a:srgbClr val="0070C0"/>
                </a:solidFill>
              </a:rPr>
              <a:t>st</a:t>
            </a:r>
            <a:r>
              <a:rPr lang="en-US" sz="2400" i="1" dirty="0" smtClean="0">
                <a:solidFill>
                  <a:srgbClr val="0070C0"/>
                </a:solidFill>
              </a:rPr>
              <a:t> observation </a:t>
            </a:r>
            <a:r>
              <a:rPr lang="en-US" sz="2400" i="1" dirty="0">
                <a:solidFill>
                  <a:srgbClr val="0070C0"/>
                </a:solidFill>
              </a:rPr>
              <a:t>of </a:t>
            </a:r>
            <a:r>
              <a:rPr lang="en-US" sz="2400" i="1" dirty="0" smtClean="0">
                <a:solidFill>
                  <a:srgbClr val="0070C0"/>
                </a:solidFill>
              </a:rPr>
              <a:t>EW--VV production </a:t>
            </a:r>
            <a:r>
              <a:rPr lang="en-US" sz="2400" i="1" dirty="0">
                <a:solidFill>
                  <a:srgbClr val="0070C0"/>
                </a:solidFill>
              </a:rPr>
              <a:t>at 13 </a:t>
            </a:r>
            <a:r>
              <a:rPr lang="en-US" sz="2400" i="1" dirty="0" err="1">
                <a:solidFill>
                  <a:srgbClr val="0070C0"/>
                </a:solidFill>
              </a:rPr>
              <a:t>TeV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25541" y="473350"/>
            <a:ext cx="2698440" cy="17572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Vector </a:t>
            </a:r>
            <a:br>
              <a:rPr lang="en-US" dirty="0" smtClean="0"/>
            </a:br>
            <a:r>
              <a:rPr lang="en-US" dirty="0" smtClean="0"/>
              <a:t>Boson </a:t>
            </a:r>
            <a:br>
              <a:rPr lang="en-US" dirty="0" smtClean="0"/>
            </a:br>
            <a:r>
              <a:rPr lang="en-US" dirty="0" smtClean="0"/>
              <a:t>Scattering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98" y="3394364"/>
            <a:ext cx="6371237" cy="283514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72" y="83130"/>
            <a:ext cx="5678898" cy="293365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580903" y="3537396"/>
            <a:ext cx="1080655" cy="6466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752901" y="3537395"/>
            <a:ext cx="1080655" cy="6466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25541" y="2213140"/>
            <a:ext cx="2639332" cy="17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99710" y="2189019"/>
            <a:ext cx="1316184" cy="135774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308563" y="798504"/>
            <a:ext cx="817613" cy="505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70" y="174570"/>
            <a:ext cx="3007897" cy="2898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145594" y="1588943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62302"/>
                </a:solidFill>
                <a:latin typeface="Helvetica" charset="0"/>
              </a:rPr>
              <a:t>M</a:t>
            </a:r>
            <a:r>
              <a:rPr lang="hr-HR" baseline="-25000" dirty="0" err="1" smtClean="0">
                <a:solidFill>
                  <a:srgbClr val="C62302"/>
                </a:solidFill>
                <a:latin typeface="Helvetica" charset="0"/>
              </a:rPr>
              <a:t>jj</a:t>
            </a:r>
            <a:r>
              <a:rPr lang="hr-HR" baseline="-25000" dirty="0" smtClean="0">
                <a:solidFill>
                  <a:srgbClr val="C62302"/>
                </a:solidFill>
                <a:latin typeface="Helvetica" charset="0"/>
              </a:rPr>
              <a:t> </a:t>
            </a:r>
            <a:r>
              <a:rPr lang="hr-HR" dirty="0" smtClean="0">
                <a:solidFill>
                  <a:srgbClr val="C62302"/>
                </a:solidFill>
                <a:latin typeface="Helvetica" charset="0"/>
              </a:rPr>
              <a:t>&gt; </a:t>
            </a:r>
            <a:r>
              <a:rPr lang="hr-HR" dirty="0">
                <a:solidFill>
                  <a:srgbClr val="C62302"/>
                </a:solidFill>
                <a:latin typeface="Helvetica" charset="0"/>
              </a:rPr>
              <a:t>500 </a:t>
            </a:r>
            <a:r>
              <a:rPr lang="hr-HR" dirty="0" err="1" smtClean="0">
                <a:solidFill>
                  <a:srgbClr val="C62302"/>
                </a:solidFill>
                <a:latin typeface="Helvetica" charset="0"/>
              </a:rPr>
              <a:t>GeV</a:t>
            </a:r>
            <a:endParaRPr lang="hr-H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084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13" y="2570027"/>
            <a:ext cx="4197529" cy="3295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057"/>
            <a:ext cx="7285435" cy="14766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07251" y="179755"/>
            <a:ext cx="6324600" cy="1449387"/>
          </a:xfrm>
        </p:spPr>
        <p:txBody>
          <a:bodyPr>
            <a:normAutofit/>
          </a:bodyPr>
          <a:lstStyle/>
          <a:p>
            <a:r>
              <a:rPr lang="en-US" dirty="0"/>
              <a:t>Search for VBS in the fully-</a:t>
            </a:r>
            <a:r>
              <a:rPr lang="en-US" dirty="0" err="1"/>
              <a:t>leptonic</a:t>
            </a:r>
            <a:r>
              <a:rPr lang="en-US" dirty="0"/>
              <a:t> ZZ channel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07251" y="1963826"/>
            <a:ext cx="5960559" cy="43056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New results: </a:t>
            </a:r>
            <a:r>
              <a:rPr lang="en-US" sz="2800" dirty="0" smtClean="0"/>
              <a:t> 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 </a:t>
            </a:r>
            <a:r>
              <a:rPr lang="en-US" sz="2800" dirty="0"/>
              <a:t>LHC result in this </a:t>
            </a:r>
            <a:r>
              <a:rPr lang="en-US" sz="2800" dirty="0" smtClean="0"/>
              <a:t>channel</a:t>
            </a:r>
          </a:p>
          <a:p>
            <a:pPr>
              <a:buFont typeface="Wingdings" charset="2"/>
              <a:buChar char="§"/>
            </a:pPr>
            <a:r>
              <a:rPr lang="en-US" sz="2800" dirty="0" smtClean="0"/>
              <a:t> Fully </a:t>
            </a:r>
            <a:r>
              <a:rPr lang="en-US" sz="2800" dirty="0"/>
              <a:t>reconstructed final state gives </a:t>
            </a:r>
            <a:r>
              <a:rPr lang="en-US" sz="2800" dirty="0" smtClean="0"/>
              <a:t>access </a:t>
            </a:r>
            <a:r>
              <a:rPr lang="en-US" sz="2800" dirty="0"/>
              <a:t>to scattering energy (m</a:t>
            </a:r>
            <a:r>
              <a:rPr lang="en-US" sz="2800" baseline="-25000" dirty="0"/>
              <a:t>4l</a:t>
            </a:r>
            <a:r>
              <a:rPr lang="en-US" sz="2800" dirty="0"/>
              <a:t>) and boson polarizations via spin correlations of the leptons </a:t>
            </a:r>
            <a:endParaRPr lang="en-US" sz="2800" dirty="0" smtClean="0"/>
          </a:p>
          <a:p>
            <a:pPr>
              <a:buFont typeface="Wingdings" charset="2"/>
              <a:buChar char="§"/>
            </a:pPr>
            <a:endParaRPr lang="en-US" sz="2800" dirty="0" smtClean="0"/>
          </a:p>
          <a:p>
            <a:pPr>
              <a:buFont typeface="Wingdings" charset="2"/>
              <a:buChar char="§"/>
            </a:pPr>
            <a:endParaRPr lang="en-US" sz="2800" dirty="0"/>
          </a:p>
          <a:p>
            <a:pPr>
              <a:buFont typeface="Wingdings" charset="2"/>
              <a:buChar char="§"/>
            </a:pPr>
            <a:r>
              <a:rPr lang="en-US" sz="2800" dirty="0" smtClean="0"/>
              <a:t>S/B </a:t>
            </a:r>
            <a:r>
              <a:rPr lang="en-US" sz="2800" dirty="0"/>
              <a:t>~ 1/20 </a:t>
            </a:r>
            <a:r>
              <a:rPr lang="en-US" sz="2800" dirty="0" smtClean="0"/>
              <a:t>  </a:t>
            </a:r>
            <a:r>
              <a:rPr lang="en-US" sz="2800" dirty="0" smtClean="0"/>
              <a:t>                                            (</a:t>
            </a:r>
            <a:r>
              <a:rPr lang="en-US" sz="2800" dirty="0" smtClean="0"/>
              <a:t>Compared to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-US" sz="2800" baseline="30000" dirty="0">
                <a:solidFill>
                  <a:schemeClr val="accent1"/>
                </a:solidFill>
              </a:rPr>
              <a:t>±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-US" sz="2800" baseline="30000" dirty="0">
                <a:solidFill>
                  <a:schemeClr val="accent1"/>
                </a:solidFill>
              </a:rPr>
              <a:t>±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smtClean="0">
                <a:solidFill>
                  <a:schemeClr val="accent1"/>
                </a:solidFill>
              </a:rPr>
              <a:t> where S/B ~ 1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10119385" y="4333908"/>
            <a:ext cx="3597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alibri" charset="0"/>
              </a:rPr>
              <a:t>Observed significance 2.7σ </a:t>
            </a:r>
            <a:endParaRPr lang="en-US" sz="2400" dirty="0">
              <a:solidFill>
                <a:srgbClr val="7030A0"/>
              </a:solidFill>
              <a:effectLst/>
              <a:latin typeface="ArialMT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7251" y="1636687"/>
            <a:ext cx="5960559" cy="3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797711" y="144557"/>
            <a:ext cx="5011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  <a:latin typeface="Calibri" charset="0"/>
              </a:rPr>
              <a:t>Little discrimination power on individual variables 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36099" y="5623144"/>
            <a:ext cx="442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92D050"/>
                </a:solidFill>
                <a:latin typeface="Calibri" charset="0"/>
              </a:rPr>
              <a:t>BDT optimized </a:t>
            </a:r>
            <a:r>
              <a:rPr lang="en-US" b="1" dirty="0">
                <a:solidFill>
                  <a:srgbClr val="92D050"/>
                </a:solidFill>
                <a:latin typeface="Calibri" charset="0"/>
              </a:rPr>
              <a:t>to separate EW signal from QCD-induced production 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11" y="513889"/>
            <a:ext cx="5011244" cy="19940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86526" y="4322623"/>
            <a:ext cx="115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EW 6%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90083" y="3146963"/>
            <a:ext cx="1158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/>
                </a:solidFill>
              </a:rPr>
              <a:t>QCD 90%</a:t>
            </a:r>
            <a:endParaRPr lang="en-US" b="1" dirty="0">
              <a:solidFill>
                <a:schemeClr val="accent6"/>
              </a:solidFill>
            </a:endParaRP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>
          <a:xfrm flipH="1">
            <a:off x="8053724" y="3516295"/>
            <a:ext cx="715396" cy="120041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456534" y="4645802"/>
            <a:ext cx="253030" cy="373599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rot="5400000">
            <a:off x="10879061" y="1270680"/>
            <a:ext cx="2040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u="sng" dirty="0">
                <a:latin typeface="Calibri" charset="0"/>
              </a:rPr>
              <a:t>SMP </a:t>
            </a:r>
            <a:r>
              <a:rPr lang="fr-FR" sz="2400" u="sng" dirty="0" smtClean="0">
                <a:latin typeface="Calibri" charset="0"/>
              </a:rPr>
              <a:t>- 16 - 019 </a:t>
            </a:r>
            <a:endParaRPr lang="fr-FR" sz="2400" u="sng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74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53" y="2562882"/>
            <a:ext cx="3050781" cy="2878986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" y="2641600"/>
            <a:ext cx="4184078" cy="3673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47" y="1536075"/>
            <a:ext cx="3435279" cy="4737858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 flipH="1">
            <a:off x="11418105" y="4873502"/>
            <a:ext cx="731282" cy="2078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10" name="Pentagon 9"/>
          <p:cNvSpPr/>
          <p:nvPr/>
        </p:nvSpPr>
        <p:spPr>
          <a:xfrm flipH="1">
            <a:off x="11418117" y="5399974"/>
            <a:ext cx="731282" cy="20782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New</a:t>
            </a:r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7614674" y="3736002"/>
            <a:ext cx="765032" cy="207823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574958" y="18072"/>
            <a:ext cx="6872175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Vector boson Fusion to produce W, Z, H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8" y="43085"/>
            <a:ext cx="4067692" cy="2640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96" y="101202"/>
            <a:ext cx="967910" cy="7492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32882" y="5584811"/>
            <a:ext cx="3000457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QCD background “small” </a:t>
            </a:r>
            <a:r>
              <a:rPr lang="en-US" smtClean="0"/>
              <a:t>for Higgs but </a:t>
            </a:r>
            <a:r>
              <a:rPr lang="en-US" dirty="0" smtClean="0"/>
              <a:t>not for W and Z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521562" y="1762598"/>
            <a:ext cx="3000457" cy="64633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/>
              <a:t>VBF signal  “large” </a:t>
            </a:r>
            <a:r>
              <a:rPr lang="en-US" dirty="0" smtClean="0"/>
              <a:t>for Higgs but not for W and Z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159356" y="1456576"/>
            <a:ext cx="5960559" cy="33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540801" y="57077"/>
            <a:ext cx="11381568" cy="881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EW Production: Vector Boson Fusion pp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jjW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46918" y="998942"/>
            <a:ext cx="11446851" cy="19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" y="1148865"/>
            <a:ext cx="3936477" cy="36077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335" y="1022832"/>
            <a:ext cx="4253735" cy="50323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6861" y="4909030"/>
            <a:ext cx="52394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000" dirty="0">
                <a:solidFill>
                  <a:srgbClr val="007F00"/>
                </a:solidFill>
                <a:latin typeface="Calibri" charset="0"/>
              </a:rPr>
              <a:t>Fiducial cross sections in agreement </a:t>
            </a:r>
            <a:r>
              <a:rPr lang="en-US" sz="2000" dirty="0" smtClean="0">
                <a:solidFill>
                  <a:srgbClr val="007F00"/>
                </a:solidFill>
                <a:latin typeface="Calibri" charset="0"/>
              </a:rPr>
              <a:t>with  NLO </a:t>
            </a:r>
            <a:r>
              <a:rPr lang="en-US" sz="2000" dirty="0">
                <a:solidFill>
                  <a:srgbClr val="007F00"/>
                </a:solidFill>
                <a:latin typeface="Calibri" charset="0"/>
              </a:rPr>
              <a:t>SM </a:t>
            </a:r>
            <a:r>
              <a:rPr lang="en-US" sz="2000" dirty="0" smtClean="0">
                <a:solidFill>
                  <a:srgbClr val="007F00"/>
                </a:solidFill>
                <a:latin typeface="Calibri" charset="0"/>
              </a:rPr>
              <a:t>predictions.</a:t>
            </a:r>
          </a:p>
          <a:p>
            <a:pPr>
              <a:buFont typeface="Arial" charset="0"/>
              <a:buChar char="•"/>
            </a:pPr>
            <a:r>
              <a:rPr lang="en-US" sz="2000" dirty="0" smtClean="0">
                <a:solidFill>
                  <a:srgbClr val="007F00"/>
                </a:solidFill>
                <a:latin typeface="Calibri" charset="0"/>
              </a:rPr>
              <a:t>Differential </a:t>
            </a:r>
            <a:r>
              <a:rPr lang="en-US" sz="2000" dirty="0">
                <a:solidFill>
                  <a:srgbClr val="007F00"/>
                </a:solidFill>
                <a:latin typeface="Calibri" charset="0"/>
              </a:rPr>
              <a:t>cross-sections well described in regions of different admixture of EW and </a:t>
            </a:r>
            <a:r>
              <a:rPr lang="en-US" sz="2000" dirty="0" smtClean="0">
                <a:solidFill>
                  <a:srgbClr val="007F00"/>
                </a:solidFill>
                <a:latin typeface="Calibri" charset="0"/>
              </a:rPr>
              <a:t>QCD</a:t>
            </a:r>
            <a:r>
              <a:rPr lang="en-US" sz="2000" dirty="0">
                <a:solidFill>
                  <a:srgbClr val="007F00"/>
                </a:solidFill>
                <a:latin typeface="Calibri" charset="0"/>
              </a:rPr>
              <a:t>. </a:t>
            </a:r>
            <a:endParaRPr lang="en-US" sz="2000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64" y="1116575"/>
            <a:ext cx="2175021" cy="51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8" y="1092181"/>
            <a:ext cx="11518900" cy="4191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58386" y="-358794"/>
            <a:ext cx="11001469" cy="1450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EW Production: Vector Boson Fusion pp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jjZ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46918" y="1192377"/>
            <a:ext cx="11446851" cy="19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7907" y="5253142"/>
            <a:ext cx="11934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solidFill>
                  <a:srgbClr val="147219"/>
                </a:solidFill>
                <a:latin typeface="Calibri" charset="0"/>
              </a:rPr>
              <a:t>σ</a:t>
            </a: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(EW </a:t>
            </a:r>
            <a:r>
              <a:rPr lang="en-US" dirty="0" err="1">
                <a:solidFill>
                  <a:srgbClr val="147219"/>
                </a:solidFill>
                <a:latin typeface="Calibri" charset="0"/>
              </a:rPr>
              <a:t>lljj</a:t>
            </a:r>
            <a:r>
              <a:rPr lang="en-US" dirty="0">
                <a:solidFill>
                  <a:srgbClr val="147219"/>
                </a:solidFill>
                <a:latin typeface="Calibri" charset="0"/>
              </a:rPr>
              <a:t>)=552±19(stat)±55(</a:t>
            </a:r>
            <a:r>
              <a:rPr lang="en-US" dirty="0" err="1">
                <a:solidFill>
                  <a:srgbClr val="147219"/>
                </a:solidFill>
                <a:latin typeface="Calibri" charset="0"/>
              </a:rPr>
              <a:t>syst</a:t>
            </a: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) fb </a:t>
            </a:r>
            <a:r>
              <a:rPr lang="en-US" dirty="0">
                <a:solidFill>
                  <a:srgbClr val="147219"/>
                </a:solidFill>
                <a:latin typeface="Calibri" charset="0"/>
              </a:rPr>
              <a:t>agrees with LO SM </a:t>
            </a: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predictions</a:t>
            </a:r>
            <a:endParaRPr lang="en-US" dirty="0">
              <a:solidFill>
                <a:srgbClr val="147219"/>
              </a:solidFill>
              <a:latin typeface="Wingdings" charset="2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Data </a:t>
            </a:r>
            <a:r>
              <a:rPr lang="en-US" dirty="0">
                <a:solidFill>
                  <a:srgbClr val="147219"/>
                </a:solidFill>
                <a:latin typeface="Calibri" charset="0"/>
              </a:rPr>
              <a:t>favor a signal model with </a:t>
            </a: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HERWIG (</a:t>
            </a:r>
            <a:r>
              <a:rPr lang="en-US" dirty="0">
                <a:solidFill>
                  <a:srgbClr val="147219"/>
                </a:solidFill>
                <a:latin typeface="Calibri" charset="0"/>
              </a:rPr>
              <a:t>PYTHIA8) PS for </a:t>
            </a: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low (</a:t>
            </a:r>
            <a:r>
              <a:rPr lang="en-US" dirty="0">
                <a:solidFill>
                  <a:srgbClr val="147219"/>
                </a:solidFill>
                <a:latin typeface="Calibri" charset="0"/>
              </a:rPr>
              <a:t>larger) gap activity</a:t>
            </a:r>
            <a:r>
              <a:rPr lang="en-US" dirty="0" smtClean="0">
                <a:solidFill>
                  <a:srgbClr val="147219"/>
                </a:solidFill>
                <a:latin typeface="Calibri" charset="0"/>
              </a:rPr>
              <a:t>.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Similar measurement recently performed by ATLAS on 13 </a:t>
            </a:r>
            <a:r>
              <a:rPr lang="en-US" dirty="0" err="1"/>
              <a:t>TeV</a:t>
            </a:r>
            <a:r>
              <a:rPr lang="en-US" dirty="0"/>
              <a:t> (ATLAS-STDM-2016-09</a:t>
            </a:r>
            <a:r>
              <a:rPr lang="en-US" dirty="0" smtClean="0"/>
              <a:t>) </a:t>
            </a:r>
            <a:r>
              <a:rPr lang="en-US" dirty="0"/>
              <a:t>also agrees with SM predictions 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>
                <a:solidFill>
                  <a:srgbClr val="147219"/>
                </a:solidFill>
                <a:latin typeface="Calibri" charset="0"/>
              </a:rPr>
              <a:t/>
            </a:r>
            <a:br>
              <a:rPr lang="en-US" dirty="0">
                <a:solidFill>
                  <a:srgbClr val="147219"/>
                </a:solidFill>
                <a:latin typeface="Calibri" charset="0"/>
              </a:rPr>
            </a:b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89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37" y="2532011"/>
            <a:ext cx="4502161" cy="36609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84" y="1454951"/>
            <a:ext cx="4234873" cy="2494777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485439" y="0"/>
            <a:ext cx="4416404" cy="7871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/>
              <a:t>Other </a:t>
            </a:r>
            <a:r>
              <a:rPr lang="en-US" sz="4000" dirty="0" err="1" smtClean="0"/>
              <a:t>Dibosons</a:t>
            </a:r>
            <a:r>
              <a:rPr lang="en-US" sz="4000" dirty="0" smtClean="0"/>
              <a:t>:  WZ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46540" y="800474"/>
            <a:ext cx="4494203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638462" y="2924492"/>
            <a:ext cx="1836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6DBF"/>
                </a:solidFill>
                <a:latin typeface="Calibri" charset="0"/>
              </a:rPr>
              <a:t>Leptonic</a:t>
            </a:r>
            <a:r>
              <a:rPr lang="en-US" dirty="0">
                <a:solidFill>
                  <a:srgbClr val="006DBF"/>
                </a:solidFill>
                <a:latin typeface="Calibri" charset="0"/>
              </a:rPr>
              <a:t> channel </a:t>
            </a:r>
            <a:endParaRPr lang="en-US" dirty="0">
              <a:solidFill>
                <a:srgbClr val="006DBF"/>
              </a:solidFill>
              <a:effectLst/>
              <a:latin typeface="ArialM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400" y="955639"/>
            <a:ext cx="7403963" cy="1323439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6DBF"/>
                </a:solidFill>
                <a:latin typeface="Calibri" charset="0"/>
              </a:rPr>
              <a:t>ATLAS and CMS </a:t>
            </a:r>
            <a:r>
              <a:rPr lang="en-US" sz="2000" dirty="0">
                <a:latin typeface="Calibri" charset="0"/>
              </a:rPr>
              <a:t>measured </a:t>
            </a:r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@ 8TeV </a:t>
            </a:r>
            <a:r>
              <a:rPr lang="en-US" sz="2000" dirty="0">
                <a:latin typeface="Calibri" charset="0"/>
              </a:rPr>
              <a:t>with </a:t>
            </a:r>
            <a:r>
              <a:rPr lang="en-US" sz="2000" dirty="0">
                <a:solidFill>
                  <a:srgbClr val="BF0000"/>
                </a:solidFill>
                <a:latin typeface="Calibri" charset="0"/>
              </a:rPr>
              <a:t>full luminosity </a:t>
            </a:r>
            <a:r>
              <a:rPr lang="en-US" sz="2000" dirty="0">
                <a:latin typeface="Calibri" charset="0"/>
              </a:rPr>
              <a:t>the combined cross section for </a:t>
            </a:r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WW +WZ with 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 → </a:t>
            </a:r>
            <a:r>
              <a:rPr lang="en-US" sz="2000" dirty="0" err="1">
                <a:solidFill>
                  <a:srgbClr val="006DBF"/>
                </a:solidFill>
                <a:latin typeface="CambriaMath" charset="0"/>
              </a:rPr>
              <a:t>lν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, W/Z → </a:t>
            </a:r>
            <a:r>
              <a:rPr lang="en-US" sz="2000" dirty="0" err="1">
                <a:solidFill>
                  <a:srgbClr val="006DBF"/>
                </a:solidFill>
                <a:latin typeface="CambriaMath" charset="0"/>
              </a:rPr>
              <a:t>qq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′</a:t>
            </a:r>
            <a:r>
              <a:rPr lang="en-US" sz="2000" dirty="0">
                <a:latin typeface="Calibri" charset="0"/>
              </a:rPr>
              <a:t>: </a:t>
            </a:r>
            <a:endParaRPr lang="en-US" sz="2000" dirty="0" smtClean="0">
              <a:latin typeface="Calibri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Br 6 </a:t>
            </a:r>
            <a:r>
              <a:rPr lang="en-US" sz="2000" dirty="0"/>
              <a:t>x higher compared to fully-</a:t>
            </a:r>
            <a:r>
              <a:rPr lang="en-US" sz="2000" dirty="0" err="1"/>
              <a:t>leptonic</a:t>
            </a:r>
            <a:r>
              <a:rPr lang="en-US" sz="2000" dirty="0"/>
              <a:t> 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Probe </a:t>
            </a:r>
            <a:r>
              <a:rPr lang="en-US" sz="2000" dirty="0"/>
              <a:t>higher 𝑃</a:t>
            </a:r>
            <a:r>
              <a:rPr lang="en-US" sz="2000" baseline="-25000" dirty="0"/>
              <a:t>𝑉</a:t>
            </a:r>
            <a:r>
              <a:rPr lang="en-US" sz="2000" dirty="0"/>
              <a:t> → more sensitive to </a:t>
            </a:r>
            <a:r>
              <a:rPr lang="en-US" sz="2000" dirty="0" err="1"/>
              <a:t>aTGC</a:t>
            </a:r>
            <a:r>
              <a:rPr lang="en-US" sz="2000" dirty="0"/>
              <a:t>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" y="4976885"/>
            <a:ext cx="2416237" cy="1100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66" y="2594475"/>
            <a:ext cx="3359727" cy="24065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38" y="5323676"/>
            <a:ext cx="976356" cy="49534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TextBox 14"/>
          <p:cNvSpPr txBox="1"/>
          <p:nvPr/>
        </p:nvSpPr>
        <p:spPr>
          <a:xfrm rot="20056453">
            <a:off x="5466263" y="4179699"/>
            <a:ext cx="952440" cy="369332"/>
          </a:xfrm>
          <a:prstGeom prst="rect">
            <a:avLst/>
          </a:prstGeom>
          <a:solidFill>
            <a:schemeClr val="accent2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Boosted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64" y="3991292"/>
            <a:ext cx="3505200" cy="2221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 rot="5400000">
            <a:off x="10895685" y="4816398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u="sng" smtClean="0">
                <a:solidFill>
                  <a:srgbClr val="0070C0"/>
                </a:solidFill>
                <a:latin typeface="Helvetica" charset="0"/>
              </a:rPr>
              <a:t>STDM-2015-23 </a:t>
            </a:r>
            <a:endParaRPr lang="de-DE" u="sng" dirty="0">
              <a:solidFill>
                <a:srgbClr val="0070C0"/>
              </a:solidFill>
              <a:effectLst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45327" y="2310936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>
                <a:hlinkClick r:id="rId8"/>
              </a:rPr>
              <a:t>arXiv:1703.06095</a:t>
            </a:r>
            <a:r>
              <a:rPr lang="hr-HR"/>
              <a:t>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152930"/>
            <a:ext cx="3200525" cy="12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527" y="83666"/>
            <a:ext cx="7150436" cy="61339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74075" y="96983"/>
            <a:ext cx="4583188" cy="7871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Other </a:t>
            </a:r>
            <a:r>
              <a:rPr lang="en-US" sz="4400" dirty="0" err="1" smtClean="0"/>
              <a:t>Dibosons</a:t>
            </a:r>
            <a:r>
              <a:rPr lang="en-US" sz="4400" dirty="0" smtClean="0"/>
              <a:t>:  ZZ</a:t>
            </a:r>
            <a:endParaRPr lang="en-US" sz="4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46540" y="897457"/>
            <a:ext cx="4494203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2833" y="2946698"/>
            <a:ext cx="5412700" cy="7334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5702" y="2066902"/>
            <a:ext cx="340502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charset="0"/>
              </a:rPr>
              <a:t>Both </a:t>
            </a:r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CMS and ATLAS </a:t>
            </a:r>
            <a:r>
              <a:rPr lang="en-US" sz="2000" dirty="0" smtClean="0">
                <a:latin typeface="Calibri" charset="0"/>
              </a:rPr>
              <a:t>have measured </a:t>
            </a:r>
            <a:r>
              <a:rPr lang="en-US" sz="2000" dirty="0">
                <a:latin typeface="Calibri" charset="0"/>
              </a:rPr>
              <a:t>the </a:t>
            </a:r>
            <a:r>
              <a:rPr lang="en-US" sz="2000" dirty="0" smtClean="0">
                <a:latin typeface="Calibri" charset="0"/>
              </a:rPr>
              <a:t>cross </a:t>
            </a:r>
            <a:r>
              <a:rPr lang="en-US" sz="2000" dirty="0">
                <a:latin typeface="Calibri" charset="0"/>
              </a:rPr>
              <a:t>section </a:t>
            </a:r>
            <a:endParaRPr lang="en-US" sz="2000" dirty="0" smtClean="0">
              <a:latin typeface="Calibri" charset="0"/>
            </a:endParaRPr>
          </a:p>
          <a:p>
            <a:r>
              <a:rPr lang="en-US" sz="2000" dirty="0" smtClean="0">
                <a:solidFill>
                  <a:srgbClr val="006DBF"/>
                </a:solidFill>
                <a:latin typeface="Calibri" charset="0"/>
              </a:rPr>
              <a:t>@ </a:t>
            </a:r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13 </a:t>
            </a:r>
            <a:r>
              <a:rPr lang="en-US" sz="2000" dirty="0" err="1">
                <a:solidFill>
                  <a:srgbClr val="006DBF"/>
                </a:solidFill>
                <a:latin typeface="Calibri" charset="0"/>
              </a:rPr>
              <a:t>TeV</a:t>
            </a:r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in the </a:t>
            </a:r>
            <a:r>
              <a:rPr lang="en-US" sz="2000" dirty="0" smtClean="0">
                <a:solidFill>
                  <a:srgbClr val="006DBF"/>
                </a:solidFill>
                <a:latin typeface="Calibri" charset="0"/>
              </a:rPr>
              <a:t>ZZ</a:t>
            </a:r>
            <a:r>
              <a:rPr lang="en-US" sz="2000" dirty="0" smtClean="0">
                <a:solidFill>
                  <a:srgbClr val="006DBF"/>
                </a:solidFill>
                <a:latin typeface="Wingdings3" charset="2"/>
                <a:sym typeface="Wingdings"/>
              </a:rPr>
              <a:t></a:t>
            </a:r>
            <a:r>
              <a:rPr lang="en-US" sz="2000" dirty="0" smtClean="0">
                <a:solidFill>
                  <a:srgbClr val="006DBF"/>
                </a:solidFill>
                <a:latin typeface="Calibri" charset="0"/>
              </a:rPr>
              <a:t>4l </a:t>
            </a:r>
            <a:r>
              <a:rPr lang="en-US" sz="2000" dirty="0">
                <a:latin typeface="Calibri" charset="0"/>
              </a:rPr>
              <a:t>channel: </a:t>
            </a: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Calibri" charset="0"/>
              </a:rPr>
              <a:t>Full </a:t>
            </a:r>
            <a:r>
              <a:rPr lang="en-US" dirty="0">
                <a:latin typeface="Calibri" charset="0"/>
              </a:rPr>
              <a:t>final state reconstruction: Clean and good </a:t>
            </a:r>
            <a:r>
              <a:rPr lang="en-US" dirty="0" smtClean="0">
                <a:latin typeface="Calibri" charset="0"/>
              </a:rPr>
              <a:t>resolution</a:t>
            </a:r>
          </a:p>
          <a:p>
            <a:endParaRPr lang="en-US" dirty="0">
              <a:solidFill>
                <a:schemeClr val="accent1"/>
              </a:solidFill>
              <a:effectLst/>
              <a:latin typeface="Calibri" charset="0"/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Good agreement with MATRIX NNLO prediction </a:t>
            </a:r>
            <a:endParaRPr lang="en-US" sz="2000" dirty="0">
              <a:solidFill>
                <a:schemeClr val="accent1"/>
              </a:solidFill>
            </a:endParaRPr>
          </a:p>
          <a:p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25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15815" y="193430"/>
            <a:ext cx="2667000" cy="787156"/>
          </a:xfrm>
        </p:spPr>
        <p:txBody>
          <a:bodyPr/>
          <a:lstStyle/>
          <a:p>
            <a:r>
              <a:rPr lang="en-US" dirty="0" err="1" smtClean="0"/>
              <a:t>Tribosons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8" y="3108341"/>
            <a:ext cx="7301345" cy="2977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5815" y="1355826"/>
            <a:ext cx="3931494" cy="144655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charset="0"/>
              </a:rPr>
              <a:t>New results by </a:t>
            </a:r>
            <a:r>
              <a:rPr lang="en-US" sz="2400" dirty="0">
                <a:solidFill>
                  <a:srgbClr val="006DBF"/>
                </a:solidFill>
                <a:latin typeface="Calibri" charset="0"/>
              </a:rPr>
              <a:t>CMS </a:t>
            </a:r>
            <a:r>
              <a:rPr lang="en-US" sz="2400">
                <a:latin typeface="Calibri" charset="0"/>
              </a:rPr>
              <a:t>for </a:t>
            </a:r>
            <a:endParaRPr lang="en-US" sz="2400" smtClean="0">
              <a:latin typeface="Calibri" charset="0"/>
            </a:endParaRPr>
          </a:p>
          <a:p>
            <a:r>
              <a:rPr lang="en-US" sz="2400" dirty="0" err="1" smtClean="0">
                <a:solidFill>
                  <a:srgbClr val="006DBF"/>
                </a:solidFill>
                <a:latin typeface="Calibri" charset="0"/>
              </a:rPr>
              <a:t>W</a:t>
            </a:r>
            <a:r>
              <a:rPr lang="en-US" sz="2400" dirty="0" err="1" smtClean="0">
                <a:solidFill>
                  <a:srgbClr val="006DBF"/>
                </a:solidFill>
                <a:latin typeface="SymbolMT" charset="2"/>
              </a:rPr>
              <a:t>gg</a:t>
            </a:r>
            <a:r>
              <a:rPr lang="en-US" sz="2400" dirty="0" smtClean="0">
                <a:solidFill>
                  <a:srgbClr val="006DBF"/>
                </a:solidFill>
                <a:latin typeface="SymbolMT" charset="2"/>
              </a:rPr>
              <a:t> </a:t>
            </a:r>
            <a:r>
              <a:rPr lang="en-US" sz="2400" dirty="0">
                <a:solidFill>
                  <a:srgbClr val="006DBF"/>
                </a:solidFill>
                <a:latin typeface="Calibri" charset="0"/>
              </a:rPr>
              <a:t>&amp; </a:t>
            </a:r>
            <a:r>
              <a:rPr lang="en-US" sz="2400" dirty="0" err="1" smtClean="0">
                <a:solidFill>
                  <a:srgbClr val="006DBF"/>
                </a:solidFill>
                <a:latin typeface="Calibri" charset="0"/>
              </a:rPr>
              <a:t>Z</a:t>
            </a:r>
            <a:r>
              <a:rPr lang="en-US" sz="2400" dirty="0" err="1" smtClean="0">
                <a:solidFill>
                  <a:srgbClr val="006DBF"/>
                </a:solidFill>
                <a:latin typeface="SymbolMT" charset="2"/>
              </a:rPr>
              <a:t>gg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solidFill>
                  <a:srgbClr val="006DBF"/>
                </a:solidFill>
                <a:latin typeface="Calibri" charset="0"/>
              </a:rPr>
              <a:t>@ 8 </a:t>
            </a:r>
            <a:r>
              <a:rPr lang="en-US" sz="2400" dirty="0" err="1">
                <a:solidFill>
                  <a:srgbClr val="006DBF"/>
                </a:solidFill>
                <a:latin typeface="Calibri" charset="0"/>
              </a:rPr>
              <a:t>TeV</a:t>
            </a:r>
            <a:r>
              <a:rPr lang="en-US" sz="2400" dirty="0">
                <a:solidFill>
                  <a:srgbClr val="006DBF"/>
                </a:solidFill>
                <a:latin typeface="Calibri" charset="0"/>
              </a:rPr>
              <a:t> </a:t>
            </a:r>
            <a:endParaRPr lang="en-US" sz="2000" dirty="0"/>
          </a:p>
          <a:p>
            <a:pPr lvl="1"/>
            <a:r>
              <a:rPr lang="en-US" sz="2000" dirty="0">
                <a:latin typeface="ArialMT" charset="0"/>
              </a:rPr>
              <a:t>• </a:t>
            </a:r>
            <a:r>
              <a:rPr lang="en-US" sz="2000" dirty="0">
                <a:latin typeface="Calibri" charset="0"/>
              </a:rPr>
              <a:t>Dominated by background </a:t>
            </a:r>
            <a:r>
              <a:rPr lang="en-US" sz="2000" dirty="0" smtClean="0">
                <a:latin typeface="Calibri" charset="0"/>
              </a:rPr>
              <a:t>uncertainty</a:t>
            </a:r>
            <a:endParaRPr lang="en-US" sz="2000" dirty="0"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15815" y="980585"/>
            <a:ext cx="2435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21" y="202431"/>
            <a:ext cx="6540500" cy="20701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1562" y="2418274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solidFill>
                  <a:srgbClr val="0260BF"/>
                </a:solidFill>
                <a:latin typeface="Calibri" charset="0"/>
              </a:rPr>
              <a:t>arXiv:1704.00366 </a:t>
            </a:r>
            <a:endParaRPr lang="nb-NO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04041" y="2462010"/>
            <a:ext cx="4160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</a:rPr>
              <a:t>Recall: ATLAS earlier disagreement </a:t>
            </a:r>
            <a:r>
              <a:rPr lang="en-US" dirty="0">
                <a:latin typeface="Calibri" charset="0"/>
              </a:rPr>
              <a:t>due to </a:t>
            </a:r>
            <a:endParaRPr lang="en-US" dirty="0" smtClean="0">
              <a:latin typeface="Calibri" charset="0"/>
            </a:endParaRPr>
          </a:p>
          <a:p>
            <a:r>
              <a:rPr lang="en-US" dirty="0" smtClean="0">
                <a:latin typeface="Calibri" charset="0"/>
              </a:rPr>
              <a:t>missing higher </a:t>
            </a:r>
            <a:r>
              <a:rPr lang="en-US" dirty="0"/>
              <a:t>order (MCFM @NLO QCD) </a:t>
            </a:r>
            <a:r>
              <a:rPr lang="en-US" dirty="0" smtClean="0">
                <a:latin typeface="Calibri" charset="0"/>
              </a:rPr>
              <a:t> </a:t>
            </a:r>
            <a:endParaRPr lang="en-US" dirty="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18" y="3151944"/>
            <a:ext cx="3228480" cy="3141224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 rot="1400865">
            <a:off x="5240526" y="4238399"/>
            <a:ext cx="2027898" cy="570529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charset="0"/>
              </a:rPr>
              <a:t>Observation at </a:t>
            </a:r>
            <a:r>
              <a:rPr lang="en-US" dirty="0" smtClean="0">
                <a:latin typeface="Calibri" charset="0"/>
              </a:rPr>
              <a:t>5.9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>
                <a:latin typeface="Calibri" charset="0"/>
              </a:rPr>
              <a:t> </a:t>
            </a:r>
            <a:endParaRPr lang="en-US" dirty="0"/>
          </a:p>
        </p:txBody>
      </p:sp>
      <p:sp>
        <p:nvSpPr>
          <p:cNvPr id="17" name="Cloud 16"/>
          <p:cNvSpPr/>
          <p:nvPr/>
        </p:nvSpPr>
        <p:spPr>
          <a:xfrm>
            <a:off x="2481561" y="4765963"/>
            <a:ext cx="1048957" cy="322019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charset="0"/>
              </a:rPr>
              <a:t>2.6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>
                <a:latin typeface="Calibri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4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15815" y="193430"/>
            <a:ext cx="2667000" cy="787156"/>
          </a:xfrm>
        </p:spPr>
        <p:txBody>
          <a:bodyPr/>
          <a:lstStyle/>
          <a:p>
            <a:r>
              <a:rPr lang="en-US" dirty="0" err="1" smtClean="0"/>
              <a:t>Tribosons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2" y="2074719"/>
            <a:ext cx="8934944" cy="4035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9439" y="417186"/>
            <a:ext cx="409201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DBF"/>
                </a:solidFill>
                <a:latin typeface="Calibri" charset="0"/>
              </a:rPr>
              <a:t>First study by ATLAS of 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</a:t>
            </a:r>
            <a:r>
              <a:rPr lang="en-US" sz="1600" baseline="30000" dirty="0">
                <a:solidFill>
                  <a:srgbClr val="006DBF"/>
                </a:solidFill>
                <a:latin typeface="CambriaMath" charset="0"/>
              </a:rPr>
              <a:t>±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</a:t>
            </a:r>
            <a:r>
              <a:rPr lang="en-US" sz="1600" baseline="30000" dirty="0">
                <a:solidFill>
                  <a:srgbClr val="006DBF"/>
                </a:solidFill>
                <a:latin typeface="CambriaMath" charset="0"/>
              </a:rPr>
              <a:t>±</a:t>
            </a:r>
            <a:r>
              <a:rPr lang="en-US" sz="2000" dirty="0">
                <a:solidFill>
                  <a:srgbClr val="006DBF"/>
                </a:solidFill>
                <a:latin typeface="CambriaMath" charset="0"/>
              </a:rPr>
              <a:t>W</a:t>
            </a:r>
            <a:r>
              <a:rPr lang="en-US" sz="1600" baseline="30000" dirty="0">
                <a:solidFill>
                  <a:srgbClr val="006DBF"/>
                </a:solidFill>
                <a:latin typeface="CambriaMath" charset="0"/>
              </a:rPr>
              <a:t>∓</a:t>
            </a:r>
            <a:r>
              <a:rPr lang="en-US" sz="1600" dirty="0">
                <a:solidFill>
                  <a:srgbClr val="006DBF"/>
                </a:solidFill>
                <a:latin typeface="CambriaMath" charset="0"/>
              </a:rPr>
              <a:t> </a:t>
            </a:r>
            <a:r>
              <a:rPr lang="en-US" sz="2000" dirty="0">
                <a:latin typeface="Calibri" charset="0"/>
              </a:rPr>
              <a:t>to </a:t>
            </a:r>
            <a:endParaRPr lang="en-US" sz="2000" dirty="0" smtClean="0">
              <a:latin typeface="Calibri" charset="0"/>
            </a:endParaRPr>
          </a:p>
          <a:p>
            <a:r>
              <a:rPr lang="en-US" sz="2000" dirty="0" smtClean="0">
                <a:latin typeface="CambriaMath" charset="0"/>
              </a:rPr>
              <a:t>l</a:t>
            </a:r>
            <a:r>
              <a:rPr lang="en-US" sz="1600" baseline="30000" dirty="0">
                <a:latin typeface="CambriaMath" charset="0"/>
              </a:rPr>
              <a:t>±</a:t>
            </a:r>
            <a:r>
              <a:rPr lang="en-US" sz="2000" dirty="0" smtClean="0">
                <a:latin typeface="CambriaMath" charset="0"/>
              </a:rPr>
              <a:t>𝜈 +l</a:t>
            </a:r>
            <a:r>
              <a:rPr lang="en-US" sz="1600" baseline="30000" dirty="0" smtClean="0">
                <a:latin typeface="CambriaMath" charset="0"/>
              </a:rPr>
              <a:t>± </a:t>
            </a:r>
            <a:r>
              <a:rPr lang="en-US" sz="2000" dirty="0" smtClean="0">
                <a:latin typeface="CambriaMath" charset="0"/>
              </a:rPr>
              <a:t>𝜈+l</a:t>
            </a:r>
            <a:r>
              <a:rPr lang="en-US" sz="1600" baseline="30000" dirty="0">
                <a:latin typeface="CambriaMath" charset="0"/>
              </a:rPr>
              <a:t>± </a:t>
            </a:r>
            <a:r>
              <a:rPr lang="en-US" sz="2000" dirty="0" smtClean="0">
                <a:latin typeface="CambriaMath" charset="0"/>
              </a:rPr>
              <a:t>𝜈 and l</a:t>
            </a:r>
            <a:r>
              <a:rPr lang="en-US" sz="1600" baseline="30000" dirty="0" smtClean="0">
                <a:latin typeface="CambriaMath" charset="0"/>
              </a:rPr>
              <a:t>±</a:t>
            </a:r>
            <a:r>
              <a:rPr lang="en-US" sz="2000" dirty="0" smtClean="0">
                <a:latin typeface="CambriaMath" charset="0"/>
              </a:rPr>
              <a:t>𝜈</a:t>
            </a:r>
            <a:r>
              <a:rPr lang="en-US" sz="2000" dirty="0">
                <a:latin typeface="CambriaMath" charset="0"/>
              </a:rPr>
              <a:t>l</a:t>
            </a:r>
            <a:r>
              <a:rPr lang="en-US" sz="1600" baseline="30000" dirty="0" smtClean="0">
                <a:latin typeface="CambriaMath" charset="0"/>
              </a:rPr>
              <a:t>±</a:t>
            </a:r>
            <a:r>
              <a:rPr lang="en-US" sz="2000" dirty="0">
                <a:latin typeface="CambriaMath" charset="0"/>
              </a:rPr>
              <a:t> </a:t>
            </a:r>
            <a:r>
              <a:rPr lang="en-US" sz="2000" dirty="0" smtClean="0">
                <a:latin typeface="CambriaMath" charset="0"/>
              </a:rPr>
              <a:t>𝜈𝑗𝑗 </a:t>
            </a:r>
          </a:p>
          <a:p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 charset="0"/>
              </a:rPr>
              <a:t>More 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statistics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</a:rPr>
              <a:t>will come @13 </a:t>
            </a:r>
            <a:r>
              <a:rPr lang="en-US" sz="2000" dirty="0" err="1" smtClean="0">
                <a:solidFill>
                  <a:srgbClr val="FF0000"/>
                </a:solidFill>
                <a:latin typeface="Calibri" charset="0"/>
              </a:rPr>
              <a:t>TeV</a:t>
            </a:r>
            <a:endParaRPr lang="en-US" sz="2000" dirty="0"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28" y="389476"/>
            <a:ext cx="3998191" cy="112847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15815" y="980585"/>
            <a:ext cx="243520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7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11017" y="186460"/>
            <a:ext cx="6539169" cy="24101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M</a:t>
            </a:r>
            <a:r>
              <a:rPr lang="en-US" dirty="0" err="1" smtClean="0"/>
              <a:t>ultibosons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VBF-Single boson are used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smtClean="0"/>
              <a:t>search for </a:t>
            </a:r>
            <a:r>
              <a:rPr lang="en-US" dirty="0" smtClean="0"/>
              <a:t>new </a:t>
            </a:r>
            <a:r>
              <a:rPr lang="en-US" dirty="0" smtClean="0"/>
              <a:t>physics via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anomalous </a:t>
            </a:r>
            <a:r>
              <a:rPr lang="en-US" dirty="0" smtClean="0"/>
              <a:t>EW couplings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81" y="2739418"/>
            <a:ext cx="3221339" cy="2657847"/>
          </a:xfrm>
        </p:spPr>
      </p:pic>
      <p:cxnSp>
        <p:nvCxnSpPr>
          <p:cNvPr id="13" name="Straight Connector 12"/>
          <p:cNvCxnSpPr/>
          <p:nvPr/>
        </p:nvCxnSpPr>
        <p:spPr>
          <a:xfrm>
            <a:off x="359021" y="2631555"/>
            <a:ext cx="5806254" cy="24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039" y="3638740"/>
            <a:ext cx="5177289" cy="2572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13" y="632323"/>
            <a:ext cx="4042409" cy="1859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9" y="2668965"/>
            <a:ext cx="5211887" cy="695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59021" y="5456333"/>
            <a:ext cx="543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Mistral" charset="0"/>
                <a:ea typeface="Mistral" charset="0"/>
                <a:cs typeface="Mistral" charset="0"/>
              </a:rPr>
              <a:t>If SM is a low-energy effective theory there should be new physics at a much larger scale </a:t>
            </a:r>
            <a:r>
              <a:rPr lang="en-US" sz="2400" dirty="0" err="1">
                <a:solidFill>
                  <a:srgbClr val="7030A0"/>
                </a:solidFill>
                <a:latin typeface="Mistral" charset="0"/>
                <a:ea typeface="Mistral" charset="0"/>
                <a:cs typeface="Mistral" charset="0"/>
              </a:rPr>
              <a:t>Λ</a:t>
            </a:r>
            <a:r>
              <a:rPr lang="en-US" sz="2400" dirty="0">
                <a:solidFill>
                  <a:srgbClr val="7030A0"/>
                </a:solidFill>
                <a:latin typeface="Mistral" charset="0"/>
                <a:ea typeface="Mistral" charset="0"/>
                <a:cs typeface="Mistral" charset="0"/>
              </a:rPr>
              <a:t> </a:t>
            </a:r>
            <a:endParaRPr lang="en-US" sz="2400" dirty="0">
              <a:solidFill>
                <a:srgbClr val="7030A0"/>
              </a:solidFill>
              <a:latin typeface="Mistral" charset="0"/>
              <a:ea typeface="Mistral" charset="0"/>
              <a:cs typeface="Mistr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81909" y="153108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SHEPHERD </a:t>
            </a:r>
            <a:r>
              <a:rPr lang="en-US" dirty="0" smtClean="0">
                <a:sym typeface="Wingdings"/>
              </a:rPr>
              <a:t> EFT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253483" y="131972"/>
            <a:ext cx="2890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ROSKES </a:t>
            </a:r>
            <a:r>
              <a:rPr lang="en-US" dirty="0" smtClean="0">
                <a:sym typeface="Wingdings"/>
              </a:rPr>
              <a:t> Anomalous-Higgs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9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2096" y="124219"/>
            <a:ext cx="10714104" cy="1381125"/>
          </a:xfrm>
        </p:spPr>
        <p:txBody>
          <a:bodyPr>
            <a:normAutofit/>
          </a:bodyPr>
          <a:lstStyle/>
          <a:p>
            <a:r>
              <a:rPr lang="en-US" dirty="0" smtClean="0"/>
              <a:t>Standard Model Measurements </a:t>
            </a:r>
            <a:r>
              <a:rPr lang="en-US" dirty="0"/>
              <a:t>at </a:t>
            </a:r>
            <a:r>
              <a:rPr lang="en-US" dirty="0" smtClean="0"/>
              <a:t>the LHC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Focus on Electro </a:t>
            </a:r>
            <a:r>
              <a:rPr lang="en-US" dirty="0" smtClean="0">
                <a:sym typeface="Wingdings"/>
              </a:rPr>
              <a:t>Weak (EW)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634173"/>
            <a:ext cx="11506200" cy="4371975"/>
          </a:xfrm>
        </p:spPr>
        <p:txBody>
          <a:bodyPr>
            <a:noAutofit/>
          </a:bodyPr>
          <a:lstStyle/>
          <a:p>
            <a:r>
              <a:rPr lang="en-US" sz="2800" dirty="0"/>
              <a:t>SM precision measurements allow us </a:t>
            </a:r>
            <a:r>
              <a:rPr lang="en-US" sz="2800" dirty="0" smtClean="0"/>
              <a:t>to: </a:t>
            </a:r>
          </a:p>
          <a:p>
            <a:pPr lvl="1">
              <a:buFont typeface="Wingdings" charset="2"/>
              <a:buChar char="§"/>
            </a:pPr>
            <a:r>
              <a:rPr lang="en-US" sz="2800" dirty="0" smtClean="0"/>
              <a:t> test a wide range of EW and QCD  predictions</a:t>
            </a:r>
          </a:p>
          <a:p>
            <a:pPr lvl="1">
              <a:buFont typeface="Wingdings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/>
              <a:t>measure </a:t>
            </a:r>
            <a:r>
              <a:rPr lang="en-US" sz="2800" dirty="0"/>
              <a:t>fundamental </a:t>
            </a:r>
            <a:r>
              <a:rPr lang="en-US" sz="2800" dirty="0" smtClean="0"/>
              <a:t>parameters</a:t>
            </a:r>
            <a:endParaRPr lang="en-US" sz="2800" dirty="0" smtClean="0"/>
          </a:p>
          <a:p>
            <a:pPr marL="201168" lvl="1" indent="0">
              <a:buNone/>
            </a:pPr>
            <a:r>
              <a:rPr lang="en-US" sz="2800" dirty="0"/>
              <a:t/>
            </a:r>
            <a:br>
              <a:rPr lang="en-US" sz="2800" dirty="0"/>
            </a:br>
            <a:endParaRPr lang="en-US" sz="2800" dirty="0" smtClean="0"/>
          </a:p>
          <a:p>
            <a:pPr marL="201168" lvl="1" indent="0">
              <a:buNone/>
            </a:pPr>
            <a:r>
              <a:rPr lang="en-US" sz="2800" dirty="0" smtClean="0"/>
              <a:t>to perform consistency </a:t>
            </a:r>
            <a:r>
              <a:rPr lang="en-US" sz="2800" dirty="0"/>
              <a:t>tests of electroweak and </a:t>
            </a:r>
            <a:r>
              <a:rPr lang="en-US" sz="2800" dirty="0" smtClean="0"/>
              <a:t>the symmetry </a:t>
            </a:r>
            <a:r>
              <a:rPr lang="en-US" sz="2800" dirty="0"/>
              <a:t>breaking mechanism </a:t>
            </a:r>
            <a:endParaRPr lang="en-US" sz="2800" dirty="0" smtClean="0"/>
          </a:p>
          <a:p>
            <a:pPr marL="201168" lvl="1" indent="0">
              <a:buNone/>
            </a:pPr>
            <a:endParaRPr lang="en-US" sz="2800" dirty="0" smtClean="0"/>
          </a:p>
          <a:p>
            <a:pPr lvl="1">
              <a:buFont typeface="Wingdings" charset="2"/>
              <a:buChar char="§"/>
            </a:pPr>
            <a:r>
              <a:rPr lang="en-US" sz="2800" dirty="0"/>
              <a:t> </a:t>
            </a:r>
            <a:r>
              <a:rPr lang="en-US" sz="2800" dirty="0" smtClean="0"/>
              <a:t>understanding the </a:t>
            </a:r>
            <a:r>
              <a:rPr lang="en-US" sz="2800" dirty="0"/>
              <a:t>backgrounds to </a:t>
            </a:r>
            <a:r>
              <a:rPr lang="en-US" sz="2800" dirty="0" smtClean="0"/>
              <a:t>rare/forbidden/new </a:t>
            </a:r>
            <a:r>
              <a:rPr lang="en-US" sz="2800" dirty="0" smtClean="0"/>
              <a:t>processes in order to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4" y="3157913"/>
            <a:ext cx="4335780" cy="540482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419" y="3152637"/>
            <a:ext cx="483502" cy="5007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485900" y="5597128"/>
            <a:ext cx="9053248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 </a:t>
            </a:r>
            <a:r>
              <a:rPr lang="en-US" sz="2800" dirty="0" smtClean="0"/>
              <a:t>lepton universality, search for anomalous couplings, etc.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463314" y="4443649"/>
            <a:ext cx="705228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Vector </a:t>
            </a:r>
            <a:r>
              <a:rPr lang="en-US" sz="2800" smtClean="0"/>
              <a:t>Boson Fusion (VBF) </a:t>
            </a:r>
            <a:r>
              <a:rPr lang="en-US" sz="2800"/>
              <a:t>and </a:t>
            </a:r>
            <a:r>
              <a:rPr lang="en-US" sz="2800" smtClean="0"/>
              <a:t>Scattering (VBS) 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 rot="572405">
            <a:off x="7430283" y="1804117"/>
            <a:ext cx="4739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No direct observation of new </a:t>
            </a:r>
            <a:endParaRPr lang="en-US" sz="2800" b="1" i="1" dirty="0" smtClean="0">
              <a:solidFill>
                <a:schemeClr val="accent1"/>
              </a:solidFill>
              <a:latin typeface="Mistral" charset="0"/>
              <a:ea typeface="Mistral" charset="0"/>
              <a:cs typeface="Mistral" charset="0"/>
            </a:endParaRPr>
          </a:p>
          <a:p>
            <a:pPr algn="ctr"/>
            <a:r>
              <a:rPr lang="en-US" sz="2800" b="1" i="1" dirty="0" smtClean="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physics after </a:t>
            </a:r>
            <a:r>
              <a:rPr lang="en-US" sz="2800" b="1" i="1" dirty="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Higgs boson discovery </a:t>
            </a:r>
          </a:p>
          <a:p>
            <a:pPr algn="ctr"/>
            <a:r>
              <a:rPr lang="en-US" sz="2800" b="1" i="1" dirty="0" smtClean="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  <a:sym typeface="Wingdings"/>
              </a:rPr>
              <a:t> </a:t>
            </a:r>
            <a:r>
              <a:rPr lang="en-US" sz="2800" b="1" i="1" dirty="0" smtClean="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Precision measurements are </a:t>
            </a:r>
          </a:p>
          <a:p>
            <a:pPr algn="ctr"/>
            <a:r>
              <a:rPr lang="en-US" sz="2800" b="1" i="1" dirty="0" smtClean="0">
                <a:solidFill>
                  <a:schemeClr val="accent1"/>
                </a:solidFill>
                <a:latin typeface="Mistral" charset="0"/>
                <a:ea typeface="Mistral" charset="0"/>
                <a:cs typeface="Mistral" charset="0"/>
              </a:rPr>
              <a:t>more important than ever </a:t>
            </a:r>
            <a:endParaRPr lang="en-US" sz="2800" b="1" i="1" dirty="0">
              <a:solidFill>
                <a:schemeClr val="accent1"/>
              </a:solidFill>
              <a:latin typeface="Mistral" charset="0"/>
              <a:ea typeface="Mistral" charset="0"/>
              <a:cs typeface="Mistr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3855" y="1505344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4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07811" y="193961"/>
            <a:ext cx="5496018" cy="734292"/>
          </a:xfrm>
        </p:spPr>
        <p:txBody>
          <a:bodyPr>
            <a:normAutofit/>
          </a:bodyPr>
          <a:lstStyle/>
          <a:p>
            <a:pPr algn="ctr"/>
            <a:r>
              <a:rPr lang="en-US" smtClean="0"/>
              <a:t>Anomalous couplings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21549" y="979496"/>
            <a:ext cx="5352778" cy="18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1548" y="1340408"/>
            <a:ext cx="5837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dirty="0"/>
              <a:t>Limiting factor: Observed statistics in the </a:t>
            </a:r>
            <a:r>
              <a:rPr lang="en-US" sz="2000" dirty="0" smtClean="0"/>
              <a:t>tail, </a:t>
            </a:r>
            <a:r>
              <a:rPr lang="en-US" sz="2000" dirty="0"/>
              <a:t>systematics and statistical uncertainty on the S/B </a:t>
            </a:r>
            <a:r>
              <a:rPr lang="en-US" sz="2000" dirty="0" smtClean="0"/>
              <a:t>model </a:t>
            </a:r>
            <a:r>
              <a:rPr lang="en-US" sz="2000" dirty="0" smtClean="0">
                <a:sym typeface="Wingdings"/>
              </a:rPr>
              <a:t> Will improve as </a:t>
            </a:r>
            <a:r>
              <a:rPr lang="en-US" sz="2000" dirty="0" smtClean="0">
                <a:sym typeface="Wingdings"/>
              </a:rPr>
              <a:t>luminosity increases</a:t>
            </a:r>
            <a:endParaRPr lang="en-US" sz="2000" dirty="0"/>
          </a:p>
          <a:p>
            <a:pPr marL="285750" indent="-285750">
              <a:buFont typeface="Wingdings" charset="2"/>
              <a:buChar char="§"/>
            </a:pPr>
            <a:r>
              <a:rPr lang="en-US" sz="2000" dirty="0"/>
              <a:t>Anomalous couplings result in an increase of cross sections at high energies </a:t>
            </a:r>
          </a:p>
          <a:p>
            <a:pPr marL="742950" lvl="1" indent="-285750">
              <a:buFont typeface="Courier New" charset="0"/>
              <a:buChar char="o"/>
            </a:pPr>
            <a:r>
              <a:rPr lang="en-US" sz="2000" dirty="0" smtClean="0"/>
              <a:t>Invariant </a:t>
            </a:r>
            <a:r>
              <a:rPr lang="en-US" sz="2000" dirty="0"/>
              <a:t>mass of the </a:t>
            </a:r>
            <a:r>
              <a:rPr lang="en-US" sz="2000" dirty="0" err="1"/>
              <a:t>diboson</a:t>
            </a:r>
            <a:r>
              <a:rPr lang="en-US" sz="2000" dirty="0"/>
              <a:t> system and the boson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are particularly sensitive </a:t>
            </a:r>
          </a:p>
          <a:p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2064"/>
            <a:ext cx="5638800" cy="6032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25" y="3954220"/>
            <a:ext cx="3776334" cy="22709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9344" y="3868505"/>
            <a:ext cx="760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YANG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54318" y="495947"/>
            <a:ext cx="2767852" cy="11907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aTGC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couplings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3576" y="1684942"/>
            <a:ext cx="2753064" cy="5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37" y="220928"/>
            <a:ext cx="5726507" cy="28981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5" y="3119111"/>
            <a:ext cx="5348852" cy="3705799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37" y="3089818"/>
            <a:ext cx="5391132" cy="3735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28" y="150952"/>
            <a:ext cx="3071388" cy="293886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1504" y="5848049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AF4F"/>
                </a:solidFill>
                <a:latin typeface="Gill Sans MT" charset="0"/>
              </a:rPr>
              <a:t>WWZ </a:t>
            </a:r>
            <a:endParaRPr lang="en-US"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287" y="4415669"/>
            <a:ext cx="1322478" cy="830997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Gill Sans MT,Italic" charset="0"/>
              </a:rPr>
              <a:t>CMS and </a:t>
            </a:r>
            <a:r>
              <a:rPr lang="en-US" sz="1200" dirty="0" smtClean="0">
                <a:latin typeface="Gill Sans MT,Italic" charset="0"/>
              </a:rPr>
              <a:t>ATLAS</a:t>
            </a:r>
          </a:p>
          <a:p>
            <a:r>
              <a:rPr lang="en-US" sz="1200" dirty="0" smtClean="0">
                <a:latin typeface="Gill Sans MT,Italic" charset="0"/>
              </a:rPr>
              <a:t> </a:t>
            </a:r>
            <a:r>
              <a:rPr lang="en-US" sz="1200" dirty="0">
                <a:latin typeface="Gill Sans MT,Italic" charset="0"/>
              </a:rPr>
              <a:t>WW +WZ </a:t>
            </a:r>
            <a:endParaRPr lang="en-US" sz="1200" dirty="0" smtClean="0">
              <a:latin typeface="Gill Sans MT,Italic" charset="0"/>
            </a:endParaRPr>
          </a:p>
          <a:p>
            <a:r>
              <a:rPr lang="en-US" sz="1200" dirty="0" smtClean="0">
                <a:latin typeface="Gill Sans MT,Italic" charset="0"/>
              </a:rPr>
              <a:t>Out performing </a:t>
            </a:r>
          </a:p>
          <a:p>
            <a:r>
              <a:rPr lang="en-US" sz="1200" dirty="0" smtClean="0">
                <a:latin typeface="Gill Sans MT,Italic" charset="0"/>
              </a:rPr>
              <a:t>LEP/</a:t>
            </a:r>
            <a:r>
              <a:rPr lang="en-US" sz="1200" dirty="0" err="1" smtClean="0">
                <a:latin typeface="Gill Sans MT,Italic" charset="0"/>
              </a:rPr>
              <a:t>TeVatron</a:t>
            </a:r>
            <a:r>
              <a:rPr lang="en-US" sz="1200" dirty="0" smtClean="0">
                <a:latin typeface="Gill Sans MT,Italic" charset="0"/>
              </a:rPr>
              <a:t> </a:t>
            </a:r>
            <a:r>
              <a:rPr lang="en-US" sz="1200" dirty="0">
                <a:latin typeface="Gill Sans MT,Italic" charset="0"/>
              </a:rPr>
              <a:t>limits </a:t>
            </a:r>
            <a:endParaRPr lang="en-US" sz="1200" dirty="0"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80277" y="-33714"/>
            <a:ext cx="3320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,Italic" charset="0"/>
              </a:rPr>
              <a:t>ZZ only probe of ZZZ </a:t>
            </a:r>
            <a:r>
              <a:rPr lang="en-US" dirty="0" smtClean="0">
                <a:latin typeface="Gill Sans MT,Italic" charset="0"/>
              </a:rPr>
              <a:t>coupling</a:t>
            </a:r>
            <a:r>
              <a:rPr lang="hr-HR" dirty="0"/>
              <a:t> ZZZ </a:t>
            </a:r>
            <a:endParaRPr lang="hr-HR" dirty="0"/>
          </a:p>
        </p:txBody>
      </p:sp>
      <p:sp>
        <p:nvSpPr>
          <p:cNvPr id="23" name="Rectangle 22"/>
          <p:cNvSpPr/>
          <p:nvPr/>
        </p:nvSpPr>
        <p:spPr>
          <a:xfrm>
            <a:off x="3221539" y="510070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AF4F"/>
                </a:solidFill>
                <a:latin typeface="Gill Sans MT" charset="0"/>
              </a:rPr>
              <a:t>ZZZ 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49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59838" y="360218"/>
            <a:ext cx="5496018" cy="114269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aQGC</a:t>
            </a:r>
            <a:r>
              <a:rPr lang="en-US" dirty="0"/>
              <a:t> couplings: variety of measurements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73576" y="1519826"/>
            <a:ext cx="5352778" cy="18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369804" y="4710820"/>
            <a:ext cx="451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VBS </a:t>
            </a:r>
            <a:r>
              <a:rPr lang="en-US" sz="2000" dirty="0" smtClean="0">
                <a:solidFill>
                  <a:srgbClr val="7030A0"/>
                </a:solidFill>
                <a:latin typeface="Calibri" charset="0"/>
              </a:rPr>
              <a:t>channels for WW and V</a:t>
            </a:r>
            <a:r>
              <a:rPr lang="en-US" sz="2000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7030A0"/>
                </a:solidFill>
                <a:latin typeface="Calibri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have </a:t>
            </a:r>
            <a:r>
              <a:rPr lang="en-US" sz="2000" dirty="0" smtClean="0">
                <a:solidFill>
                  <a:srgbClr val="7030A0"/>
                </a:solidFill>
                <a:latin typeface="Calibri" charset="0"/>
              </a:rPr>
              <a:t>better </a:t>
            </a:r>
          </a:p>
          <a:p>
            <a:r>
              <a:rPr lang="en-US" sz="2000" dirty="0" smtClean="0">
                <a:solidFill>
                  <a:srgbClr val="7030A0"/>
                </a:solidFill>
                <a:latin typeface="Calibri" charset="0"/>
              </a:rPr>
              <a:t>sensitivity 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than </a:t>
            </a:r>
            <a:r>
              <a:rPr lang="en-US" sz="2000" dirty="0" err="1">
                <a:solidFill>
                  <a:srgbClr val="7030A0"/>
                </a:solidFill>
                <a:latin typeface="Calibri" charset="0"/>
              </a:rPr>
              <a:t>triboson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latin typeface="Calibri" charset="0"/>
              </a:rPr>
              <a:t>production</a:t>
            </a:r>
            <a:r>
              <a:rPr lang="en-US" sz="2000" dirty="0">
                <a:solidFill>
                  <a:srgbClr val="7030A0"/>
                </a:solidFill>
                <a:latin typeface="Calibri" charset="0"/>
              </a:rPr>
              <a:t>. </a:t>
            </a:r>
            <a:endParaRPr lang="en-US" sz="2000" dirty="0">
              <a:solidFill>
                <a:srgbClr val="7030A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9804" y="5723802"/>
            <a:ext cx="5228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  <a:latin typeface="Calibri" charset="0"/>
              </a:rPr>
              <a:t>Semileptonic</a:t>
            </a:r>
            <a:r>
              <a:rPr lang="en-US" sz="2000" dirty="0">
                <a:solidFill>
                  <a:srgbClr val="00B050"/>
                </a:solidFill>
                <a:latin typeface="Calibri" charset="0"/>
              </a:rPr>
              <a:t> channel WV shows best </a:t>
            </a:r>
            <a:r>
              <a:rPr lang="en-US" sz="2000" dirty="0" smtClean="0">
                <a:solidFill>
                  <a:srgbClr val="00B050"/>
                </a:solidFill>
                <a:latin typeface="Calibri" charset="0"/>
              </a:rPr>
              <a:t>sensitivity </a:t>
            </a:r>
            <a:endParaRPr lang="en-US" sz="2000" dirty="0">
              <a:solidFill>
                <a:srgbClr val="00B050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8" y="2216259"/>
            <a:ext cx="5866381" cy="4064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23" y="312316"/>
            <a:ext cx="6348683" cy="43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394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45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25071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358" y="3345545"/>
            <a:ext cx="2631017" cy="2481832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4358" y="691672"/>
            <a:ext cx="2636076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8185" y="3336707"/>
            <a:ext cx="2644595" cy="249067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996" y="879053"/>
            <a:ext cx="2228427" cy="2105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532" y="3698563"/>
            <a:ext cx="2331368" cy="1806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26" y="3533063"/>
            <a:ext cx="2184628" cy="2118760"/>
          </a:xfrm>
          <a:prstGeom prst="rect">
            <a:avLst/>
          </a:prstGeom>
        </p:spPr>
      </p:pic>
      <p:sp>
        <p:nvSpPr>
          <p:cNvPr id="54" name="Rectangle 5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8185" y="691673"/>
            <a:ext cx="2644595" cy="245107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437" y="872500"/>
            <a:ext cx="2222091" cy="215509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8624" y="634946"/>
            <a:ext cx="482128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65000"/>
              </a:lnSpc>
            </a:pPr>
            <a:r>
              <a:rPr lang="en-US" sz="4400">
                <a:solidFill>
                  <a:schemeClr val="tx1">
                    <a:lumMod val="75000"/>
                    <a:lumOff val="25000"/>
                  </a:schemeClr>
                </a:solidFill>
              </a:rPr>
              <a:t>Precision measurements with W’s and Z bosons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28624" y="2198914"/>
            <a:ext cx="4821283" cy="3670180"/>
          </a:xfrm>
        </p:spPr>
        <p:txBody>
          <a:bodyPr vert="horz" lIns="0" tIns="45720" rIns="0" bIns="45720" rtlCol="0">
            <a:normAutofit/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6/20/17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4FAB73BC-B049-4115-A692-8D63A059BFB8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4" y="547414"/>
            <a:ext cx="5382306" cy="52477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7012" y="640430"/>
            <a:ext cx="5127171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Test of Lepton Universality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322125" y="2091182"/>
            <a:ext cx="5127172" cy="4238136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sz="2400" dirty="0" smtClean="0"/>
              <a:t>Next </a:t>
            </a:r>
            <a:r>
              <a:rPr lang="is-IS" sz="2400" dirty="0" smtClean="0"/>
              <a:t>… </a:t>
            </a:r>
            <a:r>
              <a:rPr lang="en-US" sz="2400" dirty="0" smtClean="0"/>
              <a:t>include </a:t>
            </a:r>
            <a:r>
              <a:rPr lang="en-US" sz="2400" dirty="0" err="1" smtClean="0"/>
              <a:t>taus</a:t>
            </a:r>
            <a:r>
              <a:rPr lang="en-US" sz="2400" dirty="0" smtClean="0"/>
              <a:t>  </a:t>
            </a:r>
          </a:p>
          <a:p>
            <a:r>
              <a:rPr lang="en-US" sz="2400" dirty="0" smtClean="0">
                <a:sym typeface="Wingdings"/>
              </a:rPr>
              <a:t> at least get the Br(</a:t>
            </a:r>
            <a:r>
              <a:rPr lang="en-US" sz="2400" dirty="0" err="1" smtClean="0">
                <a:sym typeface="Wingdings"/>
              </a:rPr>
              <a:t>W</a:t>
            </a:r>
            <a:r>
              <a:rPr lang="en-US" sz="2400" dirty="0" err="1" smtClean="0">
                <a:latin typeface="Symbol" charset="2"/>
                <a:ea typeface="Symbol" charset="2"/>
                <a:cs typeface="Symbol" charset="2"/>
                <a:sym typeface="Wingdings"/>
              </a:rPr>
              <a:t>t</a:t>
            </a:r>
            <a:r>
              <a:rPr lang="en-US" sz="24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 n</a:t>
            </a:r>
            <a:r>
              <a:rPr lang="en-US" sz="2400" dirty="0" smtClean="0">
                <a:sym typeface="Wingdings"/>
              </a:rPr>
              <a:t>)</a:t>
            </a:r>
          </a:p>
          <a:p>
            <a:pPr algn="ctr"/>
            <a:endParaRPr lang="en-US" sz="2400" i="1" dirty="0" smtClean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endParaRPr lang="en-US" sz="2400" i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endParaRPr lang="en-US" sz="2400" i="1" dirty="0" smtClean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endParaRPr lang="en-US" sz="2400" i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endParaRPr lang="en-US" sz="2400" i="1" dirty="0" smtClean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endParaRPr lang="en-US" sz="2400" i="1" dirty="0">
              <a:solidFill>
                <a:srgbClr val="7030A0"/>
              </a:solidFill>
              <a:latin typeface="Symbol" charset="2"/>
              <a:ea typeface="Symbol" charset="2"/>
              <a:cs typeface="Symbol" charset="2"/>
            </a:endParaRPr>
          </a:p>
          <a:p>
            <a:pPr algn="ctr"/>
            <a:r>
              <a:rPr lang="en-US" sz="2400" i="1" dirty="0" smtClean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sz="2400" i="1" dirty="0" smtClean="0">
                <a:solidFill>
                  <a:srgbClr val="7030A0"/>
                </a:solidFill>
                <a:latin typeface="Calibri" charset="0"/>
              </a:rPr>
              <a:t> </a:t>
            </a:r>
            <a:r>
              <a:rPr lang="en-US" sz="2400" i="1" dirty="0">
                <a:solidFill>
                  <a:srgbClr val="7030A0"/>
                </a:solidFill>
                <a:latin typeface="Calibri" charset="0"/>
              </a:rPr>
              <a:t>BR ~2.7 </a:t>
            </a:r>
            <a:r>
              <a:rPr lang="en-US" sz="2400" i="1" dirty="0" err="1">
                <a:solidFill>
                  <a:srgbClr val="7030A0"/>
                </a:solidFill>
                <a:latin typeface="Calibri" charset="0"/>
              </a:rPr>
              <a:t>σ</a:t>
            </a:r>
            <a:r>
              <a:rPr lang="en-US" sz="2400" i="1" dirty="0">
                <a:solidFill>
                  <a:srgbClr val="7030A0"/>
                </a:solidFill>
                <a:latin typeface="Calibri" charset="0"/>
              </a:rPr>
              <a:t> </a:t>
            </a:r>
            <a:r>
              <a:rPr lang="en-US" sz="2400" i="1" dirty="0" smtClean="0">
                <a:solidFill>
                  <a:srgbClr val="7030A0"/>
                </a:solidFill>
                <a:latin typeface="Calibri" charset="0"/>
              </a:rPr>
              <a:t> larger </a:t>
            </a:r>
            <a:r>
              <a:rPr lang="en-US" sz="2400" i="1" dirty="0">
                <a:solidFill>
                  <a:srgbClr val="7030A0"/>
                </a:solidFill>
                <a:latin typeface="Calibri" charset="0"/>
              </a:rPr>
              <a:t>than e/</a:t>
            </a:r>
            <a:r>
              <a:rPr lang="en-US" sz="2400" i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i="1" dirty="0">
                <a:solidFill>
                  <a:srgbClr val="7030A0"/>
                </a:solidFill>
                <a:latin typeface="Calibri" charset="0"/>
              </a:rPr>
              <a:t> </a:t>
            </a:r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/>
              <a:t>6/20/17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4FAB73BC-B049-4115-A692-8D63A059BFB8}" type="slidenum">
              <a:rPr lang="en-US" smtClean="0"/>
              <a:pPr defTabSz="914400"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8174" y="5905999"/>
            <a:ext cx="1898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>
                <a:latin typeface="Calibri" charset="0"/>
              </a:rPr>
              <a:t>arXiV:1612.03016 </a:t>
            </a:r>
            <a:endParaRPr lang="nb-NO"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19" y="3088172"/>
            <a:ext cx="3320138" cy="2652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31932" y="3926273"/>
            <a:ext cx="1181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Same as in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2005</a:t>
            </a:r>
            <a:r>
              <a:rPr lang="is-IS" dirty="0" smtClean="0">
                <a:solidFill>
                  <a:srgbClr val="92D050"/>
                </a:solidFill>
              </a:rPr>
              <a:t>…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79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7" y="123535"/>
            <a:ext cx="8990326" cy="3193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9" y="3216561"/>
            <a:ext cx="8826500" cy="306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84" y="3463634"/>
            <a:ext cx="1925693" cy="9345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84" y="4649363"/>
            <a:ext cx="1858711" cy="1032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07194" y="471055"/>
            <a:ext cx="32544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Indication that assumed 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PDF’s are not correct</a:t>
            </a:r>
            <a:r>
              <a:rPr lang="is-IS" sz="2400" dirty="0" smtClean="0">
                <a:solidFill>
                  <a:srgbClr val="7030A0"/>
                </a:solidFill>
              </a:rPr>
              <a:t>…</a:t>
            </a:r>
          </a:p>
          <a:p>
            <a:r>
              <a:rPr lang="is-IS" sz="2400" dirty="0" smtClean="0">
                <a:solidFill>
                  <a:srgbClr val="7030A0"/>
                </a:solidFill>
              </a:rPr>
              <a:t>More specifically the </a:t>
            </a:r>
          </a:p>
          <a:p>
            <a:r>
              <a:rPr lang="is-IS" sz="2400" dirty="0" smtClean="0">
                <a:solidFill>
                  <a:srgbClr val="7030A0"/>
                </a:solidFill>
              </a:rPr>
              <a:t>content of strange </a:t>
            </a:r>
          </a:p>
          <a:p>
            <a:r>
              <a:rPr lang="is-IS" sz="2400" dirty="0" smtClean="0">
                <a:solidFill>
                  <a:srgbClr val="7030A0"/>
                </a:solidFill>
              </a:rPr>
              <a:t>quarks in the proton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5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9" y="235092"/>
            <a:ext cx="3816927" cy="26691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93" y="345205"/>
            <a:ext cx="5641339" cy="2702791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70" y="3198720"/>
            <a:ext cx="9118600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23" y="2912816"/>
            <a:ext cx="5346700" cy="381000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08909" y="775854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Without 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W/Z data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8601" y="77585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With 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W/Z data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8" y="1323384"/>
            <a:ext cx="3312784" cy="2236128"/>
          </a:xfrm>
          <a:prstGeom prst="rect">
            <a:avLst/>
          </a:prstGeom>
        </p:spPr>
      </p:pic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289" y="1331666"/>
            <a:ext cx="3312784" cy="2219564"/>
          </a:xfrm>
          <a:prstGeom prst="rect">
            <a:avLst/>
          </a:prstGeom>
        </p:spPr>
      </p:pic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72" y="1352370"/>
            <a:ext cx="3312785" cy="2178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71" y="3619358"/>
            <a:ext cx="10029030" cy="1340593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6465" y="5072029"/>
            <a:ext cx="11086608" cy="11362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</a:t>
            </a:r>
            <a:r>
              <a:rPr lang="en-US" baseline="-25000" dirty="0"/>
              <a:t>H</a:t>
            </a:r>
            <a:r>
              <a:rPr lang="en-US" dirty="0"/>
              <a:t> measurements vs EW fits before and after Higgs discovery – conclusion work on the </a:t>
            </a:r>
            <a:r>
              <a:rPr lang="en-US" dirty="0" smtClean="0"/>
              <a:t>M</a:t>
            </a:r>
            <a:r>
              <a:rPr lang="en-US" baseline="-25000" dirty="0" smtClean="0"/>
              <a:t>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79" y="3796752"/>
            <a:ext cx="3609294" cy="2562598"/>
          </a:xfrm>
          <a:prstGeom prst="rect">
            <a:avLst/>
          </a:prstGeom>
        </p:spPr>
      </p:pic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844" y="516835"/>
            <a:ext cx="4567615" cy="2381511"/>
          </a:xfrm>
          <a:prstGeom prst="rect">
            <a:avLst/>
          </a:prstGeom>
        </p:spPr>
      </p:pic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3396996"/>
            <a:ext cx="464256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725" y="599055"/>
            <a:ext cx="2724785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 </a:t>
            </a:r>
            <a:r>
              <a:rPr lang="en-US" sz="4000" dirty="0" smtClean="0">
                <a:solidFill>
                  <a:srgbClr val="FFFFFF"/>
                </a:solidFill>
              </a:rPr>
              <a:t>mass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/>
            </a: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64202" y="6459785"/>
            <a:ext cx="1735371" cy="365125"/>
          </a:xfrm>
        </p:spPr>
        <p:txBody>
          <a:bodyPr>
            <a:normAutofit/>
          </a:bodyPr>
          <a:lstStyle/>
          <a:p>
            <a:pPr algn="r"/>
            <a:r>
              <a:rPr lang="en-US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4FAB73BC-B049-4115-A692-8D63A059BFB8}" type="slidenum">
              <a:rPr lang="en-US">
                <a:solidFill>
                  <a:schemeClr val="tx2"/>
                </a:solidFill>
              </a:rPr>
              <a:pPr/>
              <a:t>28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8304" y="2265556"/>
            <a:ext cx="2722206" cy="365266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1800" dirty="0" smtClean="0"/>
              <a:t> </a:t>
            </a:r>
            <a:r>
              <a:rPr lang="en-US" sz="3200" dirty="0" smtClean="0">
                <a:solidFill>
                  <a:srgbClr val="92D050"/>
                </a:solidFill>
              </a:rPr>
              <a:t>W-boson </a:t>
            </a:r>
            <a:r>
              <a:rPr lang="en-US" sz="3200" dirty="0">
                <a:solidFill>
                  <a:srgbClr val="92D050"/>
                </a:solidFill>
              </a:rPr>
              <a:t>mass measured with template </a:t>
            </a:r>
            <a:r>
              <a:rPr lang="en-US" sz="3200" dirty="0" smtClean="0">
                <a:solidFill>
                  <a:srgbClr val="92D050"/>
                </a:solidFill>
              </a:rPr>
              <a:t>fits </a:t>
            </a:r>
            <a:r>
              <a:rPr lang="en-US" sz="3200" dirty="0">
                <a:solidFill>
                  <a:srgbClr val="92D050"/>
                </a:solidFill>
              </a:rPr>
              <a:t>to lepton </a:t>
            </a:r>
            <a:r>
              <a:rPr lang="en-US" sz="3200" dirty="0" err="1">
                <a:solidFill>
                  <a:srgbClr val="92D050"/>
                </a:solidFill>
              </a:rPr>
              <a:t>p</a:t>
            </a:r>
            <a:r>
              <a:rPr lang="en-US" sz="3200" baseline="-25000" dirty="0" err="1">
                <a:solidFill>
                  <a:srgbClr val="92D050"/>
                </a:solidFill>
              </a:rPr>
              <a:t>T</a:t>
            </a:r>
            <a:r>
              <a:rPr lang="en-US" sz="3200" dirty="0">
                <a:solidFill>
                  <a:srgbClr val="92D050"/>
                </a:solidFill>
              </a:rPr>
              <a:t> and W transverse mass </a:t>
            </a:r>
            <a:endParaRPr lang="en-US" sz="3200" dirty="0">
              <a:solidFill>
                <a:srgbClr val="92D050"/>
              </a:solidFill>
            </a:endParaRPr>
          </a:p>
          <a:p>
            <a:endParaRPr lang="en-US" sz="1800" dirty="0">
              <a:solidFill>
                <a:srgbClr val="92D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94730" y="114413"/>
            <a:ext cx="2360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Calibri" charset="0"/>
              </a:rPr>
              <a:t>ATLAS-CONF-2016-113 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502" y="419100"/>
            <a:ext cx="4089400" cy="60198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3939674" y="2967507"/>
            <a:ext cx="1699126" cy="493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659679" y="3041904"/>
            <a:ext cx="547961" cy="430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638800" y="3461004"/>
            <a:ext cx="1039091" cy="28649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955"/>
            <a:ext cx="3200400" cy="1720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</a:t>
            </a:r>
            <a:r>
              <a:rPr lang="en-US" smtClean="0"/>
              <a:t>inputs to EW </a:t>
            </a:r>
            <a:r>
              <a:rPr lang="en-US" dirty="0" smtClean="0"/>
              <a:t>fits </a:t>
            </a:r>
            <a:r>
              <a:rPr lang="en-US" dirty="0" smtClean="0"/>
              <a:t>coming from the </a:t>
            </a:r>
            <a:r>
              <a:rPr lang="en-US" dirty="0" smtClean="0"/>
              <a:t>LHC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23" y="87926"/>
            <a:ext cx="4062046" cy="659599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31523" y="986971"/>
            <a:ext cx="804706" cy="145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53295" y="1226455"/>
            <a:ext cx="804706" cy="145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342095" y="3592289"/>
            <a:ext cx="804706" cy="14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067806" y="5348517"/>
            <a:ext cx="804706" cy="145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813766" y="5604493"/>
            <a:ext cx="804706" cy="145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32"/>
            <a:ext cx="3326014" cy="39776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-1258910" y="3308753"/>
            <a:ext cx="306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New LHC results still to come</a:t>
            </a:r>
            <a:r>
              <a:rPr lang="is-IS" dirty="0" smtClean="0">
                <a:solidFill>
                  <a:srgbClr val="92D050"/>
                </a:solidFill>
              </a:rPr>
              <a:t>…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" y="5824717"/>
            <a:ext cx="3307938" cy="6491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0782997" y="274955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ERLER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371891" y="762368"/>
            <a:ext cx="1579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PAPPADOPULO</a:t>
            </a:r>
          </a:p>
        </p:txBody>
      </p:sp>
    </p:spTree>
    <p:extLst>
      <p:ext uri="{BB962C8B-B14F-4D97-AF65-F5344CB8AC3E}">
        <p14:creationId xmlns:p14="http://schemas.microsoft.com/office/powerpoint/2010/main" val="20240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790459"/>
            <a:ext cx="3200400" cy="1626668"/>
          </a:xfrm>
        </p:spPr>
        <p:txBody>
          <a:bodyPr>
            <a:normAutofit/>
          </a:bodyPr>
          <a:lstStyle/>
          <a:p>
            <a:r>
              <a:rPr lang="en-US" dirty="0" smtClean="0"/>
              <a:t>LHC 2017 run already </a:t>
            </a:r>
            <a:r>
              <a:rPr lang="en-US" smtClean="0"/>
              <a:t>started!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63" y="1717963"/>
            <a:ext cx="6601692" cy="5040443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1162174"/>
            <a:ext cx="2495838" cy="700278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4754895" y="200860"/>
            <a:ext cx="700557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LHC </a:t>
            </a:r>
            <a:r>
              <a:rPr lang="en-US" sz="2800" dirty="0" smtClean="0">
                <a:latin typeface="+mj-lt"/>
              </a:rPr>
              <a:t>performance giving us a </a:t>
            </a:r>
            <a:r>
              <a:rPr lang="en-US" sz="2800" i="1" dirty="0" smtClean="0">
                <a:solidFill>
                  <a:srgbClr val="00B050"/>
                </a:solidFill>
                <a:latin typeface="+mj-lt"/>
              </a:rPr>
              <a:t>HUGE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amount of </a:t>
            </a:r>
            <a:endParaRPr lang="en-US" sz="2800" dirty="0" smtClean="0">
              <a:latin typeface="+mj-lt"/>
            </a:endParaRPr>
          </a:p>
          <a:p>
            <a:r>
              <a:rPr lang="en-US" sz="2800" dirty="0">
                <a:latin typeface="+mj-lt"/>
              </a:rPr>
              <a:t>i</a:t>
            </a:r>
            <a:r>
              <a:rPr lang="en-US" sz="2800" dirty="0" smtClean="0">
                <a:latin typeface="+mj-lt"/>
              </a:rPr>
              <a:t>nformation, including </a:t>
            </a:r>
            <a:r>
              <a:rPr lang="en-US" sz="2800" dirty="0">
                <a:latin typeface="+mj-lt"/>
              </a:rPr>
              <a:t>milestone discovery </a:t>
            </a:r>
            <a:r>
              <a:rPr lang="en-US" sz="2800" dirty="0" smtClean="0">
                <a:latin typeface="+mj-lt"/>
              </a:rPr>
              <a:t>of </a:t>
            </a:r>
          </a:p>
          <a:p>
            <a:r>
              <a:rPr lang="en-US" sz="2800" dirty="0" smtClean="0">
                <a:latin typeface="+mj-lt"/>
              </a:rPr>
              <a:t>Higgs </a:t>
            </a:r>
            <a:r>
              <a:rPr lang="en-US" sz="2800" dirty="0">
                <a:latin typeface="+mj-lt"/>
              </a:rPr>
              <a:t>boson ! </a:t>
            </a:r>
            <a:endParaRPr lang="en-US" sz="2800" dirty="0">
              <a:latin typeface="+mj-lt"/>
            </a:endParaRPr>
          </a:p>
          <a:p>
            <a:r>
              <a:rPr lang="en-US" sz="2000" dirty="0" smtClean="0">
                <a:latin typeface="Calibri" charset="0"/>
              </a:rPr>
              <a:t> </a:t>
            </a:r>
            <a:endParaRPr lang="en-US" sz="2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" y="310876"/>
            <a:ext cx="3805382" cy="273452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V="1">
            <a:off x="1731818" y="2743200"/>
            <a:ext cx="152400" cy="15240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3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12776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Top </a:t>
            </a:r>
            <a:r>
              <a:rPr lang="en-US" dirty="0" smtClean="0"/>
              <a:t>Quark:  1 </a:t>
            </a:r>
            <a:r>
              <a:rPr lang="en-US" dirty="0" err="1" smtClean="0"/>
              <a:t>ttbar</a:t>
            </a:r>
            <a:r>
              <a:rPr lang="en-US" dirty="0" smtClean="0"/>
              <a:t>/</a:t>
            </a:r>
            <a:r>
              <a:rPr lang="en-US" dirty="0" smtClean="0"/>
              <a:t>sec   </a:t>
            </a:r>
            <a:r>
              <a:rPr lang="en-US" dirty="0" smtClean="0">
                <a:sym typeface="Wingdings"/>
              </a:rPr>
              <a:t>(top mass, source of W’s)</a:t>
            </a:r>
            <a:r>
              <a:rPr lang="en-US" dirty="0" smtClean="0"/>
              <a:t>          </a:t>
            </a:r>
            <a:br>
              <a:rPr lang="en-US" dirty="0" smtClean="0"/>
            </a:br>
            <a:r>
              <a:rPr lang="en-US" dirty="0" smtClean="0"/>
              <a:t>Single top is an EW probe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/>
              <a:t>6/20/17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4FAB73BC-B049-4115-A692-8D63A059BFB8}" type="slidenum">
              <a:rPr lang="en-US" smtClean="0">
                <a:solidFill>
                  <a:srgbClr val="FFFFFF"/>
                </a:solidFill>
              </a:rPr>
              <a:pPr defTabSz="914400"/>
              <a:t>30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4" y="254512"/>
            <a:ext cx="10932886" cy="4602803"/>
          </a:xfrm>
        </p:spPr>
      </p:pic>
      <p:sp>
        <p:nvSpPr>
          <p:cNvPr id="9" name="Oval 8"/>
          <p:cNvSpPr/>
          <p:nvPr/>
        </p:nvSpPr>
        <p:spPr>
          <a:xfrm>
            <a:off x="5860472" y="623455"/>
            <a:ext cx="5486400" cy="16755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1927" y="110832"/>
            <a:ext cx="1628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Depends on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EW parameters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4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0" y="2483229"/>
            <a:ext cx="4963368" cy="3849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86" y="182042"/>
            <a:ext cx="4818743" cy="60678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1210" y="233455"/>
            <a:ext cx="3804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7F00"/>
                </a:solidFill>
                <a:latin typeface="Calibri" charset="0"/>
              </a:rPr>
              <a:t>Single top </a:t>
            </a:r>
            <a:r>
              <a:rPr lang="en-US" sz="3200" dirty="0" smtClean="0">
                <a:solidFill>
                  <a:srgbClr val="007F00"/>
                </a:solidFill>
                <a:latin typeface="Calibri" charset="0"/>
                <a:sym typeface="Wingdings"/>
              </a:rPr>
              <a:t></a:t>
            </a:r>
            <a:r>
              <a:rPr lang="en-US" sz="3200" dirty="0" smtClean="0">
                <a:solidFill>
                  <a:srgbClr val="007F00"/>
                </a:solidFill>
                <a:latin typeface="Calibri" charset="0"/>
              </a:rPr>
              <a:t>CKM </a:t>
            </a:r>
            <a:r>
              <a:rPr lang="en-US" sz="3200" dirty="0" err="1" smtClean="0">
                <a:solidFill>
                  <a:srgbClr val="007F00"/>
                </a:solidFill>
                <a:latin typeface="Calibri" charset="0"/>
              </a:rPr>
              <a:t>V</a:t>
            </a:r>
            <a:r>
              <a:rPr lang="en-US" sz="3200" baseline="-25000" dirty="0" err="1" smtClean="0">
                <a:solidFill>
                  <a:srgbClr val="007F00"/>
                </a:solidFill>
                <a:latin typeface="Calibri" charset="0"/>
              </a:rPr>
              <a:t>tb</a:t>
            </a:r>
            <a:endParaRPr lang="en-US" sz="2000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6914" y="2656113"/>
            <a:ext cx="5196115" cy="522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80630" y="4601029"/>
            <a:ext cx="5196115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8104" y="901787"/>
            <a:ext cx="58718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Single top </a:t>
            </a:r>
            <a:r>
              <a:rPr lang="en-US" sz="2000" dirty="0" smtClean="0"/>
              <a:t>cleaner</a:t>
            </a:r>
            <a:r>
              <a:rPr lang="is-IS" sz="2000" dirty="0" smtClean="0"/>
              <a:t>… today’s </a:t>
            </a:r>
            <a:r>
              <a:rPr lang="is-IS" sz="2000" dirty="0"/>
              <a:t>uncertainty </a:t>
            </a:r>
            <a:r>
              <a:rPr lang="en-US" sz="2000" dirty="0" smtClean="0"/>
              <a:t>4</a:t>
            </a:r>
            <a:r>
              <a:rPr lang="en-US" sz="2000" dirty="0"/>
              <a:t>% </a:t>
            </a: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Best values are still from </a:t>
            </a:r>
            <a:r>
              <a:rPr lang="en-US" sz="2000" dirty="0" err="1" smtClean="0"/>
              <a:t>ttbar</a:t>
            </a:r>
            <a:r>
              <a:rPr lang="en-US" sz="2000" dirty="0"/>
              <a:t> </a:t>
            </a:r>
            <a:r>
              <a:rPr lang="en-US" sz="2000" dirty="0" smtClean="0"/>
              <a:t>branching fractions </a:t>
            </a:r>
            <a:r>
              <a:rPr lang="en-US" sz="2000" dirty="0"/>
              <a:t>B(t → </a:t>
            </a:r>
            <a:r>
              <a:rPr lang="en-US" sz="2000" dirty="0" err="1"/>
              <a:t>Wb</a:t>
            </a:r>
            <a:r>
              <a:rPr lang="en-US" sz="2000" dirty="0"/>
              <a:t>)/B(t → </a:t>
            </a:r>
            <a:r>
              <a:rPr lang="en-US" sz="2000" dirty="0" err="1"/>
              <a:t>Wq</a:t>
            </a:r>
            <a:r>
              <a:rPr lang="en-US" sz="2000" dirty="0"/>
              <a:t>) in </a:t>
            </a:r>
            <a:r>
              <a:rPr lang="en-US" sz="2000" dirty="0" smtClean="0"/>
              <a:t>top </a:t>
            </a:r>
            <a:r>
              <a:rPr lang="en-US" sz="2000" dirty="0"/>
              <a:t>decays assuming </a:t>
            </a:r>
            <a:r>
              <a:rPr lang="en-US" sz="2000" dirty="0" smtClean="0"/>
              <a:t>three-generation </a:t>
            </a:r>
            <a:r>
              <a:rPr lang="en-US" sz="2000" dirty="0"/>
              <a:t>unitary </a:t>
            </a:r>
            <a:r>
              <a:rPr lang="en-US" sz="2000" dirty="0"/>
              <a:t> </a:t>
            </a:r>
            <a:r>
              <a:rPr lang="en-US" sz="2000" dirty="0" smtClean="0"/>
              <a:t>CKM </a:t>
            </a:r>
            <a:r>
              <a:rPr lang="en-US" sz="2000" dirty="0"/>
              <a:t>matrix </a:t>
            </a:r>
            <a:r>
              <a:rPr lang="en-US" sz="2000" dirty="0"/>
              <a:t> </a:t>
            </a:r>
            <a:r>
              <a:rPr lang="en-US" sz="2000" dirty="0" smtClean="0">
                <a:sym typeface="Wingdings"/>
              </a:rPr>
              <a:t>(u</a:t>
            </a:r>
            <a:r>
              <a:rPr lang="en-US" sz="2000" dirty="0" smtClean="0"/>
              <a:t>ncertainty  1.6%) 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1511339" y="3918146"/>
            <a:ext cx="3059638" cy="653973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67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6" y="357527"/>
            <a:ext cx="8638642" cy="59584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623305" y="5888844"/>
            <a:ext cx="449943" cy="377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0933" y="103578"/>
            <a:ext cx="2456958" cy="25842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Future top mass measurements could come from the boosted topology with W’s decaying </a:t>
            </a:r>
            <a:r>
              <a:rPr lang="en-US" sz="2400" dirty="0" err="1" smtClean="0"/>
              <a:t>hadronically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 rot="5400000">
            <a:off x="10853044" y="4067356"/>
            <a:ext cx="2239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7030A0"/>
                </a:solidFill>
              </a:rPr>
              <a:t>CMS-PAS-TOP-16-013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0" y="2964873"/>
            <a:ext cx="3463636" cy="32554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0383" y="3933365"/>
            <a:ext cx="95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Boosted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5727" y="3869276"/>
            <a:ext cx="98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resolved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07" y="688165"/>
            <a:ext cx="4673310" cy="5180753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43" y="1316450"/>
            <a:ext cx="2406376" cy="2708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7" y="688165"/>
            <a:ext cx="4426628" cy="5180753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261259" y="2830285"/>
            <a:ext cx="232228" cy="459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30578" y="3577770"/>
            <a:ext cx="232228" cy="459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18743" y="769256"/>
            <a:ext cx="1204692" cy="592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66478" y="213231"/>
            <a:ext cx="5125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  <a:latin typeface="Calibri" charset="0"/>
              </a:rPr>
              <a:t>LHC top mass measurements with</a:t>
            </a:r>
            <a:r>
              <a:rPr lang="en-US" sz="2000" b="1" dirty="0">
                <a:solidFill>
                  <a:srgbClr val="92D05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92D050"/>
                </a:solidFill>
                <a:latin typeface="Symbol" charset="2"/>
                <a:ea typeface="Symbol" charset="2"/>
                <a:cs typeface="Symbol" charset="2"/>
              </a:rPr>
              <a:t>s </a:t>
            </a:r>
            <a:r>
              <a:rPr lang="en-US" sz="2000" b="1" dirty="0">
                <a:solidFill>
                  <a:srgbClr val="92D050"/>
                </a:solidFill>
                <a:latin typeface="Calibri" charset="0"/>
              </a:rPr>
              <a:t>~0.5 GeV </a:t>
            </a:r>
            <a:endParaRPr lang="en-US" sz="2000" dirty="0">
              <a:solidFill>
                <a:srgbClr val="92D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189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6" y="831596"/>
            <a:ext cx="3312784" cy="3363232"/>
          </a:xfrm>
          <a:prstGeom prst="rect">
            <a:avLst/>
          </a:prstGeom>
        </p:spPr>
      </p:pic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553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08" y="1198882"/>
            <a:ext cx="3312784" cy="2733046"/>
          </a:xfrm>
          <a:prstGeom prst="rect">
            <a:avLst/>
          </a:prstGeom>
        </p:spPr>
      </p:pic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969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09" y="980952"/>
            <a:ext cx="4250865" cy="29992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65000"/>
              </a:lnSpc>
            </a:pPr>
            <a:r>
              <a:rPr lang="en-US" sz="4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Higgs Boson signals at 13 </a:t>
            </a:r>
            <a:r>
              <a:rPr lang="en-US" sz="4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TeV</a:t>
            </a:r>
            <a:r>
              <a:rPr lang="en-US" sz="4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already visible, even in challenging channels like </a:t>
            </a:r>
            <a:r>
              <a:rPr lang="en-US" sz="4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ymbol" charset="2"/>
                <a:ea typeface="Symbol" charset="2"/>
                <a:cs typeface="Symbol" charset="2"/>
              </a:rPr>
              <a:t>tt</a:t>
            </a:r>
            <a:endParaRPr lang="en-US" sz="4700" dirty="0">
              <a:solidFill>
                <a:schemeClr val="tx1">
                  <a:lumMod val="85000"/>
                  <a:lumOff val="15000"/>
                </a:schemeClr>
              </a:solidFill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6/20/17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36095" y="4010162"/>
            <a:ext cx="324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charset="0"/>
              </a:rPr>
              <a:t>4.9σ (4.7σ) ---&gt;&gt;&gt; OBSERVATION </a:t>
            </a:r>
            <a:endParaRPr lang="en-US" dirty="0"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086" y="5809811"/>
            <a:ext cx="490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HERDE, SEKULA, FABOZZI, ROSSIN, CHAKRABORTY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14" y="516835"/>
            <a:ext cx="7832496" cy="4523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The next big challenge for the Higgs self interaction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4202" y="6459785"/>
            <a:ext cx="1735371" cy="365125"/>
          </a:xfrm>
        </p:spPr>
        <p:txBody>
          <a:bodyPr>
            <a:normAutofit/>
          </a:bodyPr>
          <a:lstStyle/>
          <a:p>
            <a:pPr algn="r"/>
            <a:r>
              <a:rPr lang="en-US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6113E31D-E2AB-40D1-8B51-AFA5AFEF393A}" type="slidenum">
              <a:rPr lang="en-US">
                <a:solidFill>
                  <a:schemeClr val="tx2"/>
                </a:solidFill>
              </a:rPr>
              <a:pPr/>
              <a:t>35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 lnSpcReduction="10000"/>
          </a:bodyPr>
          <a:lstStyle/>
          <a:p>
            <a:endParaRPr lang="en-US" sz="24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Are </a:t>
            </a:r>
            <a:r>
              <a:rPr lang="en-US" sz="2400" dirty="0">
                <a:solidFill>
                  <a:srgbClr val="92D050"/>
                </a:solidFill>
              </a:rPr>
              <a:t>(1)-(3) measured precise  enough @ LHC to be sensitive the relevant PBSM?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(4) What is the exact shape of the Higgs potential? </a:t>
            </a:r>
          </a:p>
          <a:p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6972" y="5556934"/>
            <a:ext cx="6526017" cy="7078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ATLAS and CMS already developing the analysis strategies  &amp; </a:t>
            </a:r>
          </a:p>
          <a:p>
            <a:r>
              <a:rPr lang="en-US" sz="2000" dirty="0" smtClean="0"/>
              <a:t>Hardware required for the High Luminosity runs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856972" y="6412323"/>
            <a:ext cx="2248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VAROL, </a:t>
            </a:r>
            <a:r>
              <a:rPr lang="en-US" dirty="0">
                <a:solidFill>
                  <a:srgbClr val="FF0000"/>
                </a:solidFill>
              </a:rPr>
              <a:t>MAKSIMOVIC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757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" b="13004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Looking forward: HL-LHC (starting 2023)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/>
              <a:t>6/20/17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6113E31D-E2AB-40D1-8B51-AFA5AFEF393A}" type="slidenum">
              <a:rPr lang="en-US" smtClean="0"/>
              <a:pPr defTabSz="91440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32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800" dirty="0" smtClean="0"/>
              <a:t>LHC giving us plenty of interesting EW results and more to come</a:t>
            </a:r>
            <a:r>
              <a:rPr lang="is-IS" sz="4800" dirty="0" smtClean="0"/>
              <a:t>…</a:t>
            </a:r>
            <a:endParaRPr lang="en-US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24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9" y="360218"/>
            <a:ext cx="9019452" cy="58789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0473" y="5791200"/>
            <a:ext cx="942109" cy="360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5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872749" y="6451311"/>
            <a:ext cx="1312025" cy="365125"/>
          </a:xfrm>
        </p:spPr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30" y="13852"/>
            <a:ext cx="10093439" cy="612370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985231">
            <a:off x="1903460" y="1110957"/>
            <a:ext cx="535076" cy="21613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2764" y="3754582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QCD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128671">
            <a:off x="3471550" y="-360432"/>
            <a:ext cx="1737138" cy="6831292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2915" y="1759523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EW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28671">
            <a:off x="7112245" y="1124361"/>
            <a:ext cx="1737138" cy="4947115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21243" y="3657601"/>
            <a:ext cx="63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Top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9700190">
            <a:off x="9493239" y="1908745"/>
            <a:ext cx="917141" cy="3086259"/>
          </a:xfrm>
          <a:prstGeom prst="ellipse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84329" y="1925781"/>
            <a:ext cx="85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Higgs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56" y="224986"/>
            <a:ext cx="8582572" cy="59219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/>
              <a:t>6/20/17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/>
            <a:fld id="{4FAB73BC-B049-4115-A692-8D63A059BFB8}" type="slidenum">
              <a:rPr lang="en-US" smtClean="0"/>
              <a:pPr defTabSz="91440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0568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>Vector Boson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 smtClean="0">
                <a:solidFill>
                  <a:srgbClr val="C00000"/>
                </a:solidFill>
              </a:rPr>
              <a:t>usion &amp; </a:t>
            </a:r>
            <a:r>
              <a:rPr lang="en-US" sz="2400" dirty="0">
                <a:solidFill>
                  <a:srgbClr val="C00000"/>
                </a:solidFill>
              </a:rPr>
              <a:t>Vector </a:t>
            </a:r>
            <a:r>
              <a:rPr lang="en-US" sz="2400" dirty="0" smtClean="0">
                <a:solidFill>
                  <a:srgbClr val="C00000"/>
                </a:solidFill>
              </a:rPr>
              <a:t>Boson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  <a:r>
              <a:rPr lang="en-US" sz="2400" dirty="0" smtClean="0">
                <a:solidFill>
                  <a:srgbClr val="C00000"/>
                </a:solidFill>
              </a:rPr>
              <a:t>cattering</a:t>
            </a:r>
          </a:p>
          <a:p>
            <a:pPr lvl="1">
              <a:buFont typeface="Courier New" charset="0"/>
              <a:buChar char="o"/>
            </a:pPr>
            <a:r>
              <a:rPr lang="en-US" sz="2400" dirty="0" smtClean="0">
                <a:solidFill>
                  <a:srgbClr val="C00000"/>
                </a:solidFill>
              </a:rPr>
              <a:t> Boson</a:t>
            </a:r>
          </a:p>
          <a:p>
            <a:pPr lvl="1">
              <a:buFont typeface="Courier New" charset="0"/>
              <a:buChar char="o"/>
            </a:pP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Dibosons</a:t>
            </a:r>
            <a:r>
              <a:rPr lang="en-US" sz="2400" dirty="0" smtClean="0">
                <a:solidFill>
                  <a:srgbClr val="C00000"/>
                </a:solidFill>
              </a:rPr>
              <a:t>  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rgbClr val="C00000"/>
                </a:solidFill>
              </a:rPr>
              <a:t> Other </a:t>
            </a:r>
            <a:r>
              <a:rPr lang="en-US" sz="2400" dirty="0" err="1" smtClean="0">
                <a:solidFill>
                  <a:srgbClr val="C00000"/>
                </a:solidFill>
              </a:rPr>
              <a:t>dibosons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Triboson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Information from precision W and Z bosons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solidFill>
                  <a:srgbClr val="00B050"/>
                </a:solidFill>
              </a:rPr>
              <a:t>Lepton universality</a:t>
            </a:r>
          </a:p>
          <a:p>
            <a:pPr lvl="1">
              <a:buFont typeface="Wingdings" charset="2"/>
              <a:buChar char="§"/>
            </a:pPr>
            <a:r>
              <a:rPr lang="en-US" sz="2200" dirty="0" smtClean="0">
                <a:solidFill>
                  <a:srgbClr val="00B050"/>
                </a:solidFill>
              </a:rPr>
              <a:t>Strangeness and </a:t>
            </a:r>
            <a:r>
              <a:rPr lang="en-US" sz="2200" dirty="0" err="1" smtClean="0">
                <a:solidFill>
                  <a:srgbClr val="00B050"/>
                </a:solidFill>
              </a:rPr>
              <a:t>V</a:t>
            </a:r>
            <a:r>
              <a:rPr lang="en-US" sz="2200" baseline="-25000" dirty="0" err="1" smtClean="0">
                <a:solidFill>
                  <a:srgbClr val="00B050"/>
                </a:solidFill>
              </a:rPr>
              <a:t>cs</a:t>
            </a:r>
            <a:r>
              <a:rPr lang="en-US" sz="2200" baseline="-25000" dirty="0" smtClean="0">
                <a:solidFill>
                  <a:srgbClr val="00B050"/>
                </a:solidFill>
              </a:rPr>
              <a:t> </a:t>
            </a:r>
            <a:endParaRPr lang="en-US" sz="2200" baseline="-25000" dirty="0">
              <a:solidFill>
                <a:srgbClr val="00B050"/>
              </a:solidFill>
            </a:endParaRPr>
          </a:p>
          <a:p>
            <a:pPr lvl="1">
              <a:buFont typeface="Wingdings" charset="2"/>
              <a:buChar char="§"/>
            </a:pPr>
            <a:r>
              <a:rPr lang="en-US" sz="2400" dirty="0" smtClean="0">
                <a:solidFill>
                  <a:srgbClr val="00B050"/>
                </a:solidFill>
              </a:rPr>
              <a:t>M</a:t>
            </a:r>
            <a:r>
              <a:rPr lang="en-US" sz="2400" baseline="-25000" dirty="0" smtClean="0">
                <a:solidFill>
                  <a:srgbClr val="00B050"/>
                </a:solidFill>
              </a:rPr>
              <a:t>W </a:t>
            </a:r>
            <a:r>
              <a:rPr lang="en-US" sz="2400" dirty="0" smtClean="0">
                <a:solidFill>
                  <a:srgbClr val="00B050"/>
                </a:solidFill>
              </a:rPr>
              <a:t>and sin</a:t>
            </a:r>
            <a:r>
              <a:rPr lang="en-US" sz="2400" baseline="30000" dirty="0" smtClean="0">
                <a:solidFill>
                  <a:srgbClr val="00B050"/>
                </a:solidFill>
              </a:rPr>
              <a:t>2</a:t>
            </a:r>
            <a:r>
              <a:rPr lang="en-US" sz="2400" dirty="0" smtClean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sz="2400" baseline="-25000" dirty="0" smtClean="0">
                <a:solidFill>
                  <a:srgbClr val="00B050"/>
                </a:solidFill>
              </a:rPr>
              <a:t>W</a:t>
            </a:r>
          </a:p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00B05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Top</a:t>
            </a:r>
          </a:p>
          <a:p>
            <a:pPr lvl="1">
              <a:buFont typeface="Wingdings" charset="2"/>
              <a:buChar char="§"/>
            </a:pPr>
            <a:r>
              <a:rPr lang="en-US" sz="2400" dirty="0" err="1" smtClean="0">
                <a:solidFill>
                  <a:srgbClr val="0070C0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top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pPr lvl="1">
              <a:buFont typeface="Wingdings" charset="2"/>
              <a:buChar char="§"/>
            </a:pPr>
            <a:r>
              <a:rPr lang="en-US" sz="2400" dirty="0" err="1" smtClean="0">
                <a:solidFill>
                  <a:srgbClr val="0070C0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tb</a:t>
            </a:r>
            <a:endParaRPr lang="en-US" sz="2400" baseline="-25000" dirty="0" smtClean="0">
              <a:solidFill>
                <a:srgbClr val="0070C0"/>
              </a:solidFill>
            </a:endParaRPr>
          </a:p>
          <a:p>
            <a:pPr>
              <a:buFont typeface="Wingdings" charset="2"/>
              <a:buChar char="§"/>
            </a:pPr>
            <a:r>
              <a:rPr lang="en-US" sz="2600" dirty="0" smtClean="0">
                <a:solidFill>
                  <a:srgbClr val="FFC000"/>
                </a:solidFill>
              </a:rPr>
              <a:t> Higgs well represented at the parallel sections (&gt; 10 talks and not covered in this review) </a:t>
            </a:r>
          </a:p>
          <a:p>
            <a:pPr lvl="1">
              <a:buFont typeface="Wingdings" charset="2"/>
              <a:buChar char="§"/>
            </a:pPr>
            <a:endParaRPr lang="en-US" sz="2200" baseline="-25000" dirty="0" smtClean="0">
              <a:solidFill>
                <a:srgbClr val="00B050"/>
              </a:solidFill>
            </a:endParaRPr>
          </a:p>
          <a:p>
            <a:pPr lvl="1">
              <a:buFont typeface="Wingdings" charset="2"/>
              <a:buChar char="§"/>
            </a:pP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051976" y="1842650"/>
            <a:ext cx="1052945" cy="1495636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31615" y="2174969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Anomalous 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couplings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0120" y="3639973"/>
            <a:ext cx="352562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Measuring </a:t>
            </a:r>
            <a:r>
              <a:rPr lang="en-US" sz="2400" dirty="0" smtClean="0">
                <a:solidFill>
                  <a:srgbClr val="7030A0"/>
                </a:solidFill>
              </a:rPr>
              <a:t>fundamental 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parameters  and searching for new physics using precision measurements</a:t>
            </a:r>
            <a:endParaRPr lang="en-US" sz="2400" dirty="0">
              <a:solidFill>
                <a:srgbClr val="7030A0"/>
              </a:solidFill>
            </a:endParaRPr>
          </a:p>
          <a:p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72405">
            <a:off x="7557737" y="244156"/>
            <a:ext cx="31902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FFC000"/>
                </a:solidFill>
                <a:latin typeface="Mistral" charset="0"/>
                <a:ea typeface="Mistral" charset="0"/>
                <a:cs typeface="Mistral" charset="0"/>
              </a:rPr>
              <a:t>Focusing on results </a:t>
            </a:r>
          </a:p>
          <a:p>
            <a:pPr algn="ctr"/>
            <a:r>
              <a:rPr lang="en-US" sz="3600" b="1" i="1" dirty="0" smtClean="0">
                <a:solidFill>
                  <a:srgbClr val="FFC000"/>
                </a:solidFill>
                <a:latin typeface="Mistral" charset="0"/>
                <a:ea typeface="Mistral" charset="0"/>
                <a:cs typeface="Mistral" charset="0"/>
              </a:rPr>
              <a:t>released in 2017</a:t>
            </a:r>
            <a:endParaRPr lang="en-US" sz="3600" b="1" i="1" dirty="0">
              <a:solidFill>
                <a:srgbClr val="FFC000"/>
              </a:solidFill>
              <a:latin typeface="Mistral" charset="0"/>
              <a:ea typeface="Mistral" charset="0"/>
              <a:cs typeface="Mistral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051976" y="3421416"/>
            <a:ext cx="1052945" cy="1995714"/>
          </a:xfrm>
          <a:prstGeom prst="rightBrac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05" y="347586"/>
            <a:ext cx="5737549" cy="5710314"/>
          </a:xfrm>
          <a:prstGeom prst="rect">
            <a:avLst/>
          </a:prstGeom>
          <a:ln>
            <a:noFill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3772" y="78542"/>
            <a:ext cx="5465298" cy="9792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VBF/VBS &amp; </a:t>
            </a:r>
            <a:r>
              <a:rPr lang="en-US" dirty="0" err="1" smtClean="0"/>
              <a:t>Multiboson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8039" y="1157211"/>
            <a:ext cx="51251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6359" y="1348740"/>
            <a:ext cx="5189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charset="0"/>
              </a:rPr>
              <a:t>Huge range of production Cross Sections 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2" y="1899612"/>
            <a:ext cx="5109237" cy="4355687"/>
          </a:xfrm>
          <a:prstGeom prst="rect">
            <a:avLst/>
          </a:prstGeom>
        </p:spPr>
      </p:pic>
      <p:sp>
        <p:nvSpPr>
          <p:cNvPr id="18" name="Snip Diagonal Corner Rectangle 17"/>
          <p:cNvSpPr/>
          <p:nvPr/>
        </p:nvSpPr>
        <p:spPr>
          <a:xfrm>
            <a:off x="8700843" y="3481172"/>
            <a:ext cx="826477" cy="620099"/>
          </a:xfrm>
          <a:prstGeom prst="snip2DiagRect">
            <a:avLst>
              <a:gd name="adj1" fmla="val 0"/>
              <a:gd name="adj2" fmla="val 39701"/>
            </a:avLst>
          </a:prstGeom>
          <a:solidFill>
            <a:srgbClr val="92D050">
              <a:alpha val="26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830811" y="3674605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Boson</a:t>
            </a:r>
          </a:p>
          <a:p>
            <a:r>
              <a:rPr lang="en-US" sz="2400" dirty="0" smtClean="0">
                <a:solidFill>
                  <a:srgbClr val="00B050"/>
                </a:solidFill>
              </a:rPr>
              <a:t>EW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90807" y="4671606"/>
            <a:ext cx="14013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Dibosons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EW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0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3771" y="28499"/>
            <a:ext cx="5465298" cy="6975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First: </a:t>
            </a:r>
            <a:r>
              <a:rPr lang="en-US" dirty="0" err="1" smtClean="0"/>
              <a:t>Dibosons</a:t>
            </a:r>
            <a:r>
              <a:rPr lang="en-US" dirty="0" smtClean="0"/>
              <a:t> and Jets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0" y="166260"/>
            <a:ext cx="5304074" cy="6138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836" y="4816299"/>
            <a:ext cx="62696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Initial tensions of </a:t>
            </a:r>
            <a:r>
              <a:rPr lang="en-US" dirty="0" err="1" smtClean="0">
                <a:solidFill>
                  <a:srgbClr val="92D050"/>
                </a:solidFill>
              </a:rPr>
              <a:t>W</a:t>
            </a:r>
            <a:r>
              <a:rPr lang="en-US" dirty="0" err="1" smtClean="0">
                <a:solidFill>
                  <a:srgbClr val="92D050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92D050"/>
                </a:solidFill>
              </a:rPr>
              <a:t> &amp; WW </a:t>
            </a:r>
            <a:r>
              <a:rPr lang="en-US" dirty="0">
                <a:solidFill>
                  <a:srgbClr val="92D050"/>
                </a:solidFill>
              </a:rPr>
              <a:t>cross section with NLO calculations </a:t>
            </a:r>
            <a:endParaRPr lang="en-US" dirty="0" smtClean="0">
              <a:solidFill>
                <a:srgbClr val="92D050"/>
              </a:solidFill>
            </a:endParaRPr>
          </a:p>
          <a:p>
            <a:r>
              <a:rPr lang="en-US" dirty="0" smtClean="0">
                <a:solidFill>
                  <a:srgbClr val="92D050"/>
                </a:solidFill>
              </a:rPr>
              <a:t>showed </a:t>
            </a:r>
            <a:r>
              <a:rPr lang="en-US" dirty="0">
                <a:solidFill>
                  <a:srgbClr val="92D050"/>
                </a:solidFill>
              </a:rPr>
              <a:t>need </a:t>
            </a:r>
            <a:r>
              <a:rPr lang="en-US" dirty="0" smtClean="0">
                <a:solidFill>
                  <a:srgbClr val="92D050"/>
                </a:solidFill>
              </a:rPr>
              <a:t>of </a:t>
            </a:r>
            <a:r>
              <a:rPr lang="en-US" dirty="0">
                <a:solidFill>
                  <a:srgbClr val="92D050"/>
                </a:solidFill>
              </a:rPr>
              <a:t>NNLO to describe </a:t>
            </a:r>
            <a:r>
              <a:rPr lang="en-US" dirty="0" err="1">
                <a:solidFill>
                  <a:srgbClr val="92D050"/>
                </a:solidFill>
              </a:rPr>
              <a:t>dibosons</a:t>
            </a:r>
            <a:r>
              <a:rPr lang="en-US" dirty="0">
                <a:solidFill>
                  <a:srgbClr val="92D050"/>
                </a:solidFill>
              </a:rPr>
              <a:t> processes </a:t>
            </a:r>
            <a:endParaRPr lang="en-US" dirty="0" smtClean="0">
              <a:solidFill>
                <a:srgbClr val="92D050"/>
              </a:solidFill>
            </a:endParaRPr>
          </a:p>
          <a:p>
            <a:r>
              <a:rPr lang="en-US" dirty="0" smtClean="0">
                <a:solidFill>
                  <a:srgbClr val="92D05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NEUMANN, </a:t>
            </a:r>
            <a:r>
              <a:rPr lang="en-US" dirty="0">
                <a:solidFill>
                  <a:srgbClr val="FF0000"/>
                </a:solidFill>
              </a:rPr>
              <a:t>FREYTSIS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With </a:t>
            </a:r>
            <a:r>
              <a:rPr lang="en-US" dirty="0"/>
              <a:t>Run2 VBF/VBS </a:t>
            </a:r>
            <a:r>
              <a:rPr lang="en-US" dirty="0" smtClean="0"/>
              <a:t>becoming </a:t>
            </a:r>
            <a:r>
              <a:rPr lang="en-US" dirty="0"/>
              <a:t>statistically interesting </a:t>
            </a:r>
            <a:endParaRPr lang="en-US" dirty="0"/>
          </a:p>
          <a:p>
            <a:r>
              <a:rPr lang="en-US" dirty="0"/>
              <a:t>• understanding QCD jet production is </a:t>
            </a:r>
            <a:r>
              <a:rPr lang="en-US" dirty="0" smtClean="0"/>
              <a:t>crucial &amp; strong EW probe</a:t>
            </a:r>
            <a:endParaRPr lang="en-US" dirty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5" y="872836"/>
            <a:ext cx="5567339" cy="39227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5400000">
            <a:off x="10578546" y="4661530"/>
            <a:ext cx="266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u="sng" dirty="0" smtClean="0">
                <a:solidFill>
                  <a:srgbClr val="006DBF"/>
                </a:solidFill>
                <a:latin typeface="Arial" charset="0"/>
              </a:rPr>
              <a:t>CMS-PAS-SMP-16-019 </a:t>
            </a:r>
            <a:endParaRPr lang="pt-BR" u="sng" dirty="0"/>
          </a:p>
        </p:txBody>
      </p:sp>
      <p:sp>
        <p:nvSpPr>
          <p:cNvPr id="16" name="Rectangle 15"/>
          <p:cNvSpPr/>
          <p:nvPr/>
        </p:nvSpPr>
        <p:spPr>
          <a:xfrm rot="5400000">
            <a:off x="10714758" y="1193859"/>
            <a:ext cx="2322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b="1" i="1" u="sng" dirty="0">
                <a:solidFill>
                  <a:srgbClr val="006DBF"/>
                </a:solidFill>
                <a:latin typeface="Arial" charset="0"/>
              </a:rPr>
              <a:t>PLB 763 (2016) 114</a:t>
            </a:r>
            <a:r>
              <a:rPr lang="is-IS" b="1" i="1" dirty="0">
                <a:solidFill>
                  <a:srgbClr val="006DBF"/>
                </a:solidFill>
                <a:latin typeface="Arial" charset="0"/>
              </a:rPr>
              <a:t> </a:t>
            </a:r>
            <a:endParaRPr lang="is-I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99048" y="726063"/>
            <a:ext cx="5661425" cy="207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>
            <a:off x="1173058" y="2480617"/>
            <a:ext cx="1514721" cy="179456"/>
          </a:xfrm>
          <a:prstGeom prst="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1262036" y="1343869"/>
            <a:ext cx="905119" cy="153068"/>
          </a:xfrm>
          <a:prstGeom prst="rightArrow">
            <a:avLst/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58" y="28499"/>
            <a:ext cx="2576731" cy="218823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 rot="16200000">
            <a:off x="5239609" y="889059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260BF"/>
                </a:solidFill>
                <a:latin typeface="Calibri" charset="0"/>
              </a:rPr>
              <a:t>arXiv:1702.04519 </a:t>
            </a:r>
            <a:endParaRPr lang="nb-NO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963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76014" y="281635"/>
            <a:ext cx="5920154" cy="892663"/>
          </a:xfrm>
        </p:spPr>
        <p:txBody>
          <a:bodyPr/>
          <a:lstStyle/>
          <a:p>
            <a:r>
              <a:rPr lang="en-US" dirty="0"/>
              <a:t>Motivation for </a:t>
            </a:r>
            <a:r>
              <a:rPr lang="en-US" dirty="0" smtClean="0"/>
              <a:t>VBS/VBF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7" y="4025026"/>
            <a:ext cx="5174236" cy="2080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1" y="2029478"/>
            <a:ext cx="5234381" cy="1475165"/>
          </a:xfrm>
          <a:prstGeom prst="rect">
            <a:avLst/>
          </a:prstGeom>
          <a:ln>
            <a:solidFill>
              <a:srgbClr val="92D05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228559" y="1363923"/>
            <a:ext cx="5915756" cy="31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929743" y="2975851"/>
            <a:ext cx="6068291" cy="3046988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V</a:t>
            </a:r>
            <a:r>
              <a:rPr lang="en-US" sz="2400" baseline="-25000" dirty="0" smtClean="0"/>
              <a:t>L</a:t>
            </a:r>
            <a:r>
              <a:rPr lang="en-US" sz="2400" dirty="0" smtClean="0"/>
              <a:t> V</a:t>
            </a:r>
            <a:r>
              <a:rPr lang="en-US" sz="2400" baseline="-25000" dirty="0" smtClean="0"/>
              <a:t>L</a:t>
            </a:r>
            <a:r>
              <a:rPr lang="en-US" sz="2400" dirty="0" smtClean="0"/>
              <a:t> </a:t>
            </a:r>
            <a:r>
              <a:rPr lang="en-US" sz="2400" dirty="0"/>
              <a:t>scattering linked to the </a:t>
            </a:r>
            <a:r>
              <a:rPr lang="en-US" sz="2400" dirty="0" smtClean="0"/>
              <a:t>mechanism responsible for </a:t>
            </a:r>
            <a:r>
              <a:rPr lang="en-US" sz="2400" dirty="0"/>
              <a:t>the </a:t>
            </a:r>
            <a:r>
              <a:rPr lang="en-US" sz="2400" dirty="0" smtClean="0"/>
              <a:t>EWSB which give us the </a:t>
            </a:r>
            <a:r>
              <a:rPr lang="en-US" sz="2400" dirty="0" smtClean="0"/>
              <a:t>particle </a:t>
            </a:r>
            <a:r>
              <a:rPr lang="en-US" sz="2400" dirty="0"/>
              <a:t>content </a:t>
            </a:r>
            <a:r>
              <a:rPr lang="en-US" sz="2400" dirty="0" smtClean="0"/>
              <a:t>in the SM: 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VBF Efficient way of producing resonances </a:t>
            </a:r>
            <a:endParaRPr lang="en-US" sz="2400" dirty="0">
              <a:effectLst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77" y="98271"/>
            <a:ext cx="2616200" cy="1981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514" y="889362"/>
            <a:ext cx="2794000" cy="189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25" y="4253347"/>
            <a:ext cx="5878289" cy="12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6/20/17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6" y="1000494"/>
            <a:ext cx="3381842" cy="4865943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8387" y="350407"/>
            <a:ext cx="3381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VBS example for pp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>
                <a:solidFill>
                  <a:schemeClr val="accent1"/>
                </a:solidFill>
              </a:rPr>
              <a:t>W</a:t>
            </a:r>
            <a:r>
              <a:rPr lang="en-US" sz="2000" baseline="30000" dirty="0" smtClean="0">
                <a:solidFill>
                  <a:schemeClr val="accent1"/>
                </a:solidFill>
              </a:rPr>
              <a:t>± </a:t>
            </a:r>
            <a:r>
              <a:rPr lang="en-US" sz="2000" dirty="0" smtClean="0">
                <a:solidFill>
                  <a:schemeClr val="accent1"/>
                </a:solidFill>
              </a:rPr>
              <a:t>W</a:t>
            </a:r>
            <a:r>
              <a:rPr lang="en-US" sz="2000" baseline="30000" dirty="0">
                <a:solidFill>
                  <a:schemeClr val="accent1"/>
                </a:solidFill>
              </a:rPr>
              <a:t>±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606006" y="285719"/>
            <a:ext cx="340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VBS example for pp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>
                <a:solidFill>
                  <a:schemeClr val="accent1"/>
                </a:solidFill>
              </a:rPr>
              <a:t>Z Z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006" y="936765"/>
            <a:ext cx="3407189" cy="486619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489" y="285719"/>
            <a:ext cx="5198529" cy="6012591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 rot="19468949">
            <a:off x="-69269" y="5047416"/>
            <a:ext cx="1690254" cy="637309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New CMS </a:t>
            </a:r>
            <a:r>
              <a:rPr lang="en-US" dirty="0" smtClean="0"/>
              <a:t>@13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15" name="Cloud 14"/>
          <p:cNvSpPr/>
          <p:nvPr/>
        </p:nvSpPr>
        <p:spPr>
          <a:xfrm rot="19468949">
            <a:off x="8380151" y="4750293"/>
            <a:ext cx="1690254" cy="637309"/>
          </a:xfrm>
          <a:prstGeom prst="cloud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New CMS </a:t>
            </a:r>
            <a:r>
              <a:rPr lang="en-US" dirty="0" smtClean="0"/>
              <a:t>@13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16" name="Pentagon 15"/>
          <p:cNvSpPr/>
          <p:nvPr/>
        </p:nvSpPr>
        <p:spPr>
          <a:xfrm flipH="1">
            <a:off x="7160532" y="4847270"/>
            <a:ext cx="788419" cy="195785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en-US" dirty="0"/>
          </a:p>
        </p:txBody>
      </p:sp>
      <p:sp>
        <p:nvSpPr>
          <p:cNvPr id="17" name="Pentagon 16"/>
          <p:cNvSpPr/>
          <p:nvPr/>
        </p:nvSpPr>
        <p:spPr>
          <a:xfrm flipH="1">
            <a:off x="6190714" y="1175815"/>
            <a:ext cx="788419" cy="195785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2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4383</TotalTime>
  <Words>1239</Words>
  <Application>Microsoft Macintosh PowerPoint</Application>
  <PresentationFormat>Widescreen</PresentationFormat>
  <Paragraphs>296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ArialMT</vt:lpstr>
      <vt:lpstr>Calibri</vt:lpstr>
      <vt:lpstr>Calibri Light</vt:lpstr>
      <vt:lpstr>CambriaMath</vt:lpstr>
      <vt:lpstr>Courier New</vt:lpstr>
      <vt:lpstr>Gill Sans MT</vt:lpstr>
      <vt:lpstr>Gill Sans MT,Italic</vt:lpstr>
      <vt:lpstr>Helvetica</vt:lpstr>
      <vt:lpstr>Mistral</vt:lpstr>
      <vt:lpstr>Symbol</vt:lpstr>
      <vt:lpstr>SymbolMT</vt:lpstr>
      <vt:lpstr>Wingdings</vt:lpstr>
      <vt:lpstr>Wingdings3</vt:lpstr>
      <vt:lpstr>Arial</vt:lpstr>
      <vt:lpstr>Retrospect</vt:lpstr>
      <vt:lpstr>WIN 2017</vt:lpstr>
      <vt:lpstr>Standard Model Measurements at the LHC   Focus on Electro Weak (EW) Interactions</vt:lpstr>
      <vt:lpstr>LHC 2017 run already started!</vt:lpstr>
      <vt:lpstr>PowerPoint Presentation</vt:lpstr>
      <vt:lpstr>Outline</vt:lpstr>
      <vt:lpstr>PowerPoint Presentation</vt:lpstr>
      <vt:lpstr>PowerPoint Presentation</vt:lpstr>
      <vt:lpstr>Motivation for VBS/VBF </vt:lpstr>
      <vt:lpstr>PowerPoint Presentation</vt:lpstr>
      <vt:lpstr>Vector  Boson  Scattering </vt:lpstr>
      <vt:lpstr>Search for VBS in the fully-leptonic ZZ channel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Tribosons</vt:lpstr>
      <vt:lpstr>Tribosons</vt:lpstr>
      <vt:lpstr>Multibosons and  VBF-Single boson are used  to search for new physics via  anomalous EW couplings</vt:lpstr>
      <vt:lpstr>Anomalous couplings </vt:lpstr>
      <vt:lpstr>aTGC  couplings</vt:lpstr>
      <vt:lpstr>aQGC couplings: variety of measurements </vt:lpstr>
      <vt:lpstr>Precision measurements with W’s and Z bosons</vt:lpstr>
      <vt:lpstr>Test of Lepton Universality</vt:lpstr>
      <vt:lpstr>PowerPoint Presentation</vt:lpstr>
      <vt:lpstr>PowerPoint Presentation</vt:lpstr>
      <vt:lpstr>MH measurements vs EW fits before and after Higgs discovery – conclusion work on the MW</vt:lpstr>
      <vt:lpstr>W mass  </vt:lpstr>
      <vt:lpstr>Other inputs to EW fits coming from the LHC </vt:lpstr>
      <vt:lpstr>Top Quark:  1 ttbar/sec   (top mass, source of W’s)           Single top is an EW probe</vt:lpstr>
      <vt:lpstr>PowerPoint Presentation</vt:lpstr>
      <vt:lpstr>PowerPoint Presentation</vt:lpstr>
      <vt:lpstr>PowerPoint Presentation</vt:lpstr>
      <vt:lpstr>Higgs Boson signals at 13 TeV already visible, even in challenging channels like tt</vt:lpstr>
      <vt:lpstr>The next big challenge for the Higgs self interaction</vt:lpstr>
      <vt:lpstr>Looking forward: HL-LHC (starting 2023) </vt:lpstr>
      <vt:lpstr>Conclusion</vt:lpstr>
      <vt:lpstr>Backup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 2017</dc:title>
  <dc:creator>Microsoft Office User</dc:creator>
  <cp:lastModifiedBy>Microsoft Office User</cp:lastModifiedBy>
  <cp:revision>137</cp:revision>
  <cp:lastPrinted>2017-06-20T13:54:52Z</cp:lastPrinted>
  <dcterms:created xsi:type="dcterms:W3CDTF">2017-06-17T10:40:49Z</dcterms:created>
  <dcterms:modified xsi:type="dcterms:W3CDTF">2017-06-20T15:43:55Z</dcterms:modified>
</cp:coreProperties>
</file>