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78" r:id="rId3"/>
    <p:sldId id="279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91" r:id="rId12"/>
    <p:sldId id="295" r:id="rId13"/>
    <p:sldId id="297" r:id="rId14"/>
    <p:sldId id="296" r:id="rId15"/>
    <p:sldId id="300" r:id="rId16"/>
    <p:sldId id="301" r:id="rId17"/>
    <p:sldId id="309" r:id="rId18"/>
    <p:sldId id="276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FF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0"/>
  </p:normalViewPr>
  <p:slideViewPr>
    <p:cSldViewPr>
      <p:cViewPr varScale="1">
        <p:scale>
          <a:sx n="92" d="100"/>
          <a:sy n="92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lt-L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lt-LT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lt-LT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C1B41-0878-4344-943E-0CF6AA84C4D8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7930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lt-L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lt-LT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lt-LT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8E167D-C719-49E2-A738-C4BA3D4D00AD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669364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7329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167D-C719-49E2-A738-C4BA3D4D00AD}" type="slidenum">
              <a:rPr lang="en-US" altLang="lt-LT" smtClean="0"/>
              <a:pPr/>
              <a:t>6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83222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167D-C719-49E2-A738-C4BA3D4D00AD}" type="slidenum">
              <a:rPr lang="en-US" altLang="lt-LT" smtClean="0"/>
              <a:pPr/>
              <a:t>15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5181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167D-C719-49E2-A738-C4BA3D4D00AD}" type="slidenum">
              <a:rPr lang="en-US" altLang="lt-LT" smtClean="0"/>
              <a:pPr/>
              <a:t>16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474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167D-C719-49E2-A738-C4BA3D4D00AD}" type="slidenum">
              <a:rPr lang="en-US" altLang="lt-LT" smtClean="0"/>
              <a:pPr/>
              <a:t>17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1136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167D-C719-49E2-A738-C4BA3D4D00AD}" type="slidenum">
              <a:rPr lang="en-US" altLang="lt-LT" smtClean="0"/>
              <a:pPr/>
              <a:t>18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2793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CF0F4F-9766-4752-B818-F5A76427ECF9}" type="slidenum">
              <a:rPr lang="en-US" altLang="lt-LT" smtClean="0"/>
              <a:pPr/>
              <a:t>‹#›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77196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48488" y="64817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D28265-1F88-4A15-98E8-AE5BF8403526}" type="slidenum">
              <a:rPr lang="en-US" altLang="lt-LT" smtClean="0"/>
              <a:pPr/>
              <a:t>‹#›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</p:spTree>
    <p:extLst>
      <p:ext uri="{BB962C8B-B14F-4D97-AF65-F5344CB8AC3E}">
        <p14:creationId xmlns:p14="http://schemas.microsoft.com/office/powerpoint/2010/main" val="102644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D448A479-29B6-4B87-AA9E-4750A49C338B}" type="slidenum">
              <a:rPr lang="en-US" altLang="lt-LT" smtClean="0"/>
              <a:pPr/>
              <a:t>‹#›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F25B1-CAC0-44AD-8543-E2D80E0033B4}" type="slidenum">
              <a:rPr lang="en-US" altLang="lt-LT"/>
              <a:pPr/>
              <a:t>1</a:t>
            </a:fld>
            <a:r>
              <a:rPr lang="lt-LT" altLang="lt-LT" dirty="0"/>
              <a:t>/</a:t>
            </a:r>
            <a:r>
              <a:rPr lang="en-US" altLang="lt-LT" dirty="0"/>
              <a:t>24</a:t>
            </a:r>
          </a:p>
        </p:txBody>
      </p:sp>
      <p:sp>
        <p:nvSpPr>
          <p:cNvPr id="48137" name="Rectangle 1"/>
          <p:cNvSpPr>
            <a:spLocks noChangeArrowheads="1"/>
          </p:cNvSpPr>
          <p:nvPr/>
        </p:nvSpPr>
        <p:spPr bwMode="auto">
          <a:xfrm>
            <a:off x="972183" y="1196752"/>
            <a:ext cx="75596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lt-LT" sz="44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Lepton </a:t>
            </a:r>
            <a:r>
              <a:rPr lang="en-US" altLang="lt-LT" sz="4400" b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flavour</a:t>
            </a:r>
            <a:r>
              <a:rPr lang="en-US" altLang="lt-LT" sz="44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violation in a two-Higgs-doublet seesaw model</a:t>
            </a:r>
            <a:endParaRPr lang="en-US" altLang="lt-LT" sz="4400" b="1" dirty="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  <p:sp>
        <p:nvSpPr>
          <p:cNvPr id="48139" name="Rectangle 1"/>
          <p:cNvSpPr>
            <a:spLocks noChangeArrowheads="1"/>
          </p:cNvSpPr>
          <p:nvPr/>
        </p:nvSpPr>
        <p:spPr bwMode="auto">
          <a:xfrm>
            <a:off x="827585" y="5084763"/>
            <a:ext cx="784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lt-LT" sz="1600" b="1" baseline="30000" dirty="0" smtClean="0">
                <a:solidFill>
                  <a:srgbClr val="0000CC"/>
                </a:solidFill>
                <a:sym typeface="Wingdings" panose="05000000000000000000" pitchFamily="2" charset="2"/>
              </a:rPr>
              <a:t>1</a:t>
            </a:r>
            <a:r>
              <a:rPr lang="lt-LT" altLang="lt-LT" sz="16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Vilnius </a:t>
            </a:r>
            <a:r>
              <a:rPr lang="lt-LT" altLang="lt-LT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University</a:t>
            </a:r>
            <a:r>
              <a:rPr lang="en-US" altLang="lt-LT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,</a:t>
            </a:r>
            <a:r>
              <a:rPr lang="lt-LT" altLang="lt-LT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 Institute </a:t>
            </a:r>
            <a:r>
              <a:rPr lang="lt-LT" altLang="lt-LT" sz="1600" b="1" dirty="0" err="1">
                <a:solidFill>
                  <a:srgbClr val="0000CC"/>
                </a:solidFill>
                <a:sym typeface="Wingdings" panose="05000000000000000000" pitchFamily="2" charset="2"/>
              </a:rPr>
              <a:t>of</a:t>
            </a:r>
            <a:r>
              <a:rPr lang="lt-LT" altLang="lt-LT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lt-LT" altLang="lt-LT" sz="1600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Theoretical</a:t>
            </a:r>
            <a:r>
              <a:rPr lang="en-US" altLang="lt-LT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lt-LT" altLang="lt-LT" sz="1600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Physics</a:t>
            </a:r>
            <a:r>
              <a:rPr lang="lt-LT" altLang="lt-LT" sz="16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lt-LT" altLang="lt-LT" sz="1600" b="1" dirty="0" err="1">
                <a:solidFill>
                  <a:srgbClr val="0000CC"/>
                </a:solidFill>
                <a:sym typeface="Wingdings" panose="05000000000000000000" pitchFamily="2" charset="2"/>
              </a:rPr>
              <a:t>and</a:t>
            </a:r>
            <a:r>
              <a:rPr lang="lt-LT" altLang="lt-LT" sz="1600" b="1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lt-LT" altLang="lt-LT" sz="1600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Astronomy</a:t>
            </a:r>
            <a:endParaRPr lang="en-US" altLang="lt-LT" sz="1600" b="1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lt-LT" sz="800" b="1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lt-LT" sz="1600" b="1" baseline="30000" dirty="0" smtClean="0">
                <a:solidFill>
                  <a:srgbClr val="0000CC"/>
                </a:solidFill>
                <a:sym typeface="Wingdings" panose="05000000000000000000" pitchFamily="2" charset="2"/>
              </a:rPr>
              <a:t>2</a:t>
            </a:r>
            <a:r>
              <a:rPr lang="en-US" altLang="lt-LT" sz="16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CFTP, </a:t>
            </a:r>
            <a:r>
              <a:rPr lang="en-US" altLang="lt-LT" sz="1600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Instituto</a:t>
            </a:r>
            <a:r>
              <a:rPr lang="en-US" altLang="lt-LT" sz="16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 Superior </a:t>
            </a:r>
            <a:r>
              <a:rPr lang="en-US" altLang="lt-LT" sz="1600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Tecnico</a:t>
            </a:r>
            <a:r>
              <a:rPr lang="en-US" altLang="lt-LT" sz="16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, University of Lisbon</a:t>
            </a:r>
            <a:endParaRPr lang="en-US" altLang="lt-LT" sz="1600" b="1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8141" name="Rectangle 1"/>
          <p:cNvSpPr>
            <a:spLocks noChangeArrowheads="1"/>
          </p:cNvSpPr>
          <p:nvPr/>
        </p:nvSpPr>
        <p:spPr bwMode="auto">
          <a:xfrm>
            <a:off x="1438275" y="4329113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lt-LT" b="1" u="sng" dirty="0">
                <a:solidFill>
                  <a:srgbClr val="0000CC"/>
                </a:solidFill>
                <a:sym typeface="Wingdings" panose="05000000000000000000" pitchFamily="2" charset="2"/>
              </a:rPr>
              <a:t>D</a:t>
            </a:r>
            <a:r>
              <a:rPr lang="lt-LT" altLang="lt-LT" b="1" u="sng" dirty="0">
                <a:solidFill>
                  <a:srgbClr val="0000CC"/>
                </a:solidFill>
                <a:sym typeface="Wingdings" panose="05000000000000000000" pitchFamily="2" charset="2"/>
              </a:rPr>
              <a:t>.</a:t>
            </a:r>
            <a:r>
              <a:rPr lang="en-US" altLang="lt-LT" b="1" u="sng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lt-LT" altLang="lt-LT" b="1" u="sng" dirty="0">
                <a:solidFill>
                  <a:srgbClr val="0000CC"/>
                </a:solidFill>
                <a:sym typeface="Wingdings" panose="05000000000000000000" pitchFamily="2" charset="2"/>
              </a:rPr>
              <a:t>J</a:t>
            </a:r>
            <a:r>
              <a:rPr lang="en-US" altLang="lt-LT" b="1" u="sng" dirty="0" err="1">
                <a:solidFill>
                  <a:srgbClr val="0000CC"/>
                </a:solidFill>
                <a:sym typeface="Wingdings" panose="05000000000000000000" pitchFamily="2" charset="2"/>
              </a:rPr>
              <a:t>ur</a:t>
            </a:r>
            <a:r>
              <a:rPr lang="lt-LT" altLang="lt-LT" b="1" u="sng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čiukonis</a:t>
            </a:r>
            <a:r>
              <a:rPr lang="en-US" altLang="lt-LT" b="1" baseline="30000" dirty="0" smtClean="0">
                <a:solidFill>
                  <a:srgbClr val="0000CC"/>
                </a:solidFill>
                <a:sym typeface="Wingdings" panose="05000000000000000000" pitchFamily="2" charset="2"/>
              </a:rPr>
              <a:t>1</a:t>
            </a:r>
            <a:r>
              <a:rPr lang="lt-LT" altLang="lt-LT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, </a:t>
            </a:r>
            <a:r>
              <a:rPr lang="en-US" altLang="lt-LT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L. Lavoura</a:t>
            </a:r>
            <a:r>
              <a:rPr lang="en-US" altLang="lt-LT" b="1" baseline="30000" dirty="0" smtClean="0">
                <a:solidFill>
                  <a:srgbClr val="0000CC"/>
                </a:solidFill>
                <a:sym typeface="Wingdings" panose="05000000000000000000" pitchFamily="2" charset="2"/>
              </a:rPr>
              <a:t>2</a:t>
            </a:r>
            <a:endParaRPr lang="en-US" altLang="lt-LT" b="1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10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83304" y="1177007"/>
            <a:ext cx="5108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We make some simplifying assumptions: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3304" y="695210"/>
            <a:ext cx="845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Assumptions and exp. bounds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572000" y="1177007"/>
            <a:ext cx="5108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We allow oscillations parameters to vary in 1</a:t>
            </a:r>
            <a:r>
              <a:rPr lang="el-GR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σ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bounds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127" y="1531515"/>
            <a:ext cx="4214873" cy="1213409"/>
            <a:chOff x="357127" y="1430425"/>
            <a:chExt cx="4214873" cy="1213409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357127" y="1430425"/>
              <a:ext cx="4214873" cy="121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lt-LT" sz="1400" dirty="0" smtClean="0">
                  <a:solidFill>
                    <a:srgbClr val="0000CC"/>
                  </a:solidFill>
                  <a:sym typeface="Wingdings" panose="05000000000000000000" pitchFamily="2" charset="2"/>
                </a:rPr>
                <a:t> all the parameters of the model are real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lt-LT" sz="1400" dirty="0" smtClean="0">
                  <a:solidFill>
                    <a:srgbClr val="0000CC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US" altLang="lt-LT" sz="1400" dirty="0" smtClean="0">
                  <a:solidFill>
                    <a:srgbClr val="0000CC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lt-LT" sz="1400" i="1" dirty="0" smtClean="0">
                  <a:sym typeface="Wingdings" panose="05000000000000000000" pitchFamily="2" charset="2"/>
                </a:rPr>
                <a:t>U</a:t>
              </a:r>
              <a:r>
                <a:rPr lang="en-US" altLang="lt-LT" sz="1400" baseline="-25000" dirty="0" smtClean="0">
                  <a:sym typeface="Wingdings" panose="05000000000000000000" pitchFamily="2" charset="2"/>
                </a:rPr>
                <a:t>PMNS</a:t>
              </a:r>
              <a:r>
                <a:rPr lang="en-US" altLang="lt-LT" sz="1400" dirty="0" smtClean="0">
                  <a:solidFill>
                    <a:srgbClr val="0000CC"/>
                  </a:solidFill>
                  <a:sym typeface="Wingdings" panose="05000000000000000000" pitchFamily="2" charset="2"/>
                </a:rPr>
                <a:t> is real too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lt-LT" sz="1400" dirty="0" smtClean="0">
                  <a:solidFill>
                    <a:srgbClr val="0000CC"/>
                  </a:solidFill>
                  <a:sym typeface="Wingdings" panose="05000000000000000000" pitchFamily="2" charset="2"/>
                </a:rPr>
                <a:t>  </a:t>
              </a:r>
              <a:endPara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l-GR" altLang="lt-LT" sz="1400" i="1" baseline="-250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2154128"/>
              <a:ext cx="1140210" cy="22272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36" y="3477343"/>
            <a:ext cx="1668600" cy="438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36" y="4022066"/>
            <a:ext cx="1668600" cy="396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36" y="5626293"/>
            <a:ext cx="2753190" cy="7238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4809" y="1439424"/>
            <a:ext cx="2707357" cy="3609756"/>
            <a:chOff x="5796136" y="1674651"/>
            <a:chExt cx="2707357" cy="36097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6136" y="2027448"/>
              <a:ext cx="1724220" cy="319464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4523" y="2034086"/>
              <a:ext cx="1028970" cy="3250321"/>
            </a:xfrm>
            <a:prstGeom prst="rect">
              <a:avLst/>
            </a:prstGeom>
          </p:spPr>
        </p:pic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6658246" y="1674651"/>
              <a:ext cx="17609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lt-LT" sz="1400" dirty="0" smtClean="0">
                  <a:solidFill>
                    <a:srgbClr val="0000CC"/>
                  </a:solidFill>
                  <a:sym typeface="Wingdings" panose="05000000000000000000" pitchFamily="2" charset="2"/>
                </a:rPr>
                <a:t>HN                  IH</a:t>
              </a:r>
              <a:endParaRPr lang="el-GR" altLang="lt-LT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572000" y="4993631"/>
            <a:ext cx="5072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M.C. Gonzalez-Garcia </a:t>
            </a:r>
            <a:r>
              <a:rPr lang="en-US" altLang="lt-LT" sz="14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et all.</a:t>
            </a:r>
            <a:r>
              <a:rPr lang="en-US" altLang="lt-LT" sz="1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[arXiv:1106.0034 [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hep-ph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]] </a:t>
            </a:r>
            <a:endParaRPr lang="el-GR" altLang="lt-LT" sz="1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83304" y="2841928"/>
            <a:ext cx="5108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Generating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smtClean="0">
                <a:sym typeface="Wingdings" panose="05000000000000000000" pitchFamily="2" charset="2"/>
              </a:rPr>
              <a:t>1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in the range </a:t>
            </a:r>
            <a:r>
              <a:rPr lang="en-US" altLang="lt-LT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10</a:t>
            </a:r>
            <a:r>
              <a:rPr lang="en-US" altLang="lt-LT" sz="1400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-6</a:t>
            </a:r>
            <a:r>
              <a:rPr lang="en-US" altLang="lt-LT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to 0.1 eV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, we obtain for the other two light neutrino masses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83304" y="5188818"/>
            <a:ext cx="5108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experimental bounds of the branching ratios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959932" y="5616711"/>
            <a:ext cx="3905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A.M 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Baldini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et all.</a:t>
            </a:r>
            <a:r>
              <a:rPr lang="en-US" altLang="lt-LT" sz="1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[arXiv:1606.05081 [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hep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-ex]] </a:t>
            </a:r>
            <a:endParaRPr lang="el-GR" altLang="lt-LT" sz="1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959932" y="5965786"/>
            <a:ext cx="4959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C 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Patrignani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et all.</a:t>
            </a:r>
            <a:r>
              <a:rPr lang="en-US" altLang="lt-LT" sz="1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(PDG), Chin. Phys. C 40 (2016) 100001</a:t>
            </a:r>
            <a:endParaRPr lang="el-GR" altLang="lt-LT" sz="1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45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33A9-8869-47D6-9DD5-E2BE3FFB2E7C}" type="slidenum">
              <a:rPr lang="en-US" altLang="lt-LT"/>
              <a:pPr/>
              <a:t>11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56966"/>
            <a:ext cx="4754120" cy="2990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0" y="3609958"/>
            <a:ext cx="4772197" cy="2999413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97744" y="800444"/>
            <a:ext cx="3834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The case with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NH and masses of the heavy neutrinos 0.1 &lt; </a:t>
            </a:r>
            <a:r>
              <a:rPr lang="en-US" altLang="lt-LT" sz="1600" b="1" i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m</a:t>
            </a:r>
            <a:r>
              <a:rPr lang="en-US" altLang="lt-LT" sz="1600" b="1" i="1" baseline="-25000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R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&lt; 500 </a:t>
            </a:r>
            <a:r>
              <a:rPr lang="en-US" altLang="lt-LT" sz="1600" b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TeV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163368"/>
            <a:ext cx="1529550" cy="257520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97743" y="1585884"/>
            <a:ext cx="3636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We generate impute parameters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a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,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b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and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c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which parametrize Yukawa coupling matrix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79512" y="2437728"/>
            <a:ext cx="3636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and determinate the magnitude of the masses of heavy neutrinos.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634347" y="5212941"/>
            <a:ext cx="3006105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0.1 &lt;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a, b, c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&lt; 3 MeV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0.1 &lt;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R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&lt; 500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TeV</a:t>
            </a:r>
            <a:endParaRPr lang="en-US" altLang="lt-LT" sz="140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= 500 GeV</a:t>
            </a:r>
            <a:endParaRPr lang="en-US" altLang="lt-LT" sz="14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445497" y="3922110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We assume that                       , 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275" y="3950712"/>
            <a:ext cx="1112400" cy="257520"/>
          </a:xfrm>
          <a:prstGeom prst="rect">
            <a:avLst/>
          </a:prstGeom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445497" y="4201924"/>
            <a:ext cx="3636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because the impact of gamma’s to BR is not significant.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445496" y="4977172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Calculations were made assuming: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33A9-8869-47D6-9DD5-E2BE3FFB2E7C}" type="slidenum">
              <a:rPr lang="en-US" altLang="lt-LT"/>
              <a:pPr/>
              <a:t>12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540" y="641087"/>
            <a:ext cx="4754120" cy="3003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0" y="3578407"/>
            <a:ext cx="4772197" cy="3008461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7744" y="800444"/>
            <a:ext cx="3834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The case with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IH and masses of the heavy neutrinos 0.1 &lt; </a:t>
            </a:r>
            <a:r>
              <a:rPr lang="en-US" altLang="lt-LT" sz="1600" b="1" i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m</a:t>
            </a:r>
            <a:r>
              <a:rPr lang="en-US" altLang="lt-LT" sz="1600" b="1" i="1" baseline="-25000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R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&lt; 500 </a:t>
            </a:r>
            <a:r>
              <a:rPr lang="en-US" altLang="lt-LT" sz="1600" b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TeV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8837" y="1956727"/>
            <a:ext cx="3745111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0.1 &lt;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a, b, c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&lt; 3 MeV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0.1 &lt;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R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&lt; 500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TeV</a:t>
            </a:r>
            <a:endParaRPr lang="en-US" altLang="lt-LT" sz="140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= 500 GeV</a:t>
            </a:r>
            <a:endParaRPr lang="en-US" altLang="lt-LT" sz="14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7743" y="1700808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Calculations were made assuming: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20072" y="4113076"/>
            <a:ext cx="36365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For the case with inverted ordering of light neutrinos branching ratios receive larger values comparing with normal ordering of neutrinos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83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33A9-8869-47D6-9DD5-E2BE3FFB2E7C}" type="slidenum">
              <a:rPr lang="en-US" altLang="lt-LT"/>
              <a:pPr/>
              <a:t>13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197745" y="1683180"/>
            <a:ext cx="3474156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By fixing some point of the previous plots with NH we extrapolate BR as functions of delta’s</a:t>
            </a:r>
            <a:endParaRPr lang="en-US" altLang="lt-LT" sz="14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73" y="519113"/>
            <a:ext cx="5296415" cy="3343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0" y="3545678"/>
            <a:ext cx="5350645" cy="325275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7744" y="800444"/>
            <a:ext cx="3636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BR as functions of delta’s and mass of charged scalar 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1163627" y="2205659"/>
            <a:ext cx="574675" cy="142875"/>
          </a:xfrm>
          <a:prstGeom prst="rightArrow">
            <a:avLst>
              <a:gd name="adj1" fmla="val 50000"/>
              <a:gd name="adj2" fmla="val 100556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7744" y="2463547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assuming that                       , 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522" y="2492149"/>
            <a:ext cx="1112400" cy="25752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22145" y="4401260"/>
            <a:ext cx="3474156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By fixing point with largest BR we extrapolate BR as functions of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i="1" baseline="-25000" dirty="0" err="1" smtClean="0">
                <a:sym typeface="Wingdings" panose="05000000000000000000" pitchFamily="2" charset="2"/>
              </a:rPr>
              <a:t>C</a:t>
            </a:r>
            <a:endParaRPr lang="en-US" altLang="lt-LT" sz="1400" i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AutoShape 53"/>
          <p:cNvSpPr>
            <a:spLocks noChangeArrowheads="1"/>
          </p:cNvSpPr>
          <p:nvPr/>
        </p:nvSpPr>
        <p:spPr bwMode="auto">
          <a:xfrm rot="10800000">
            <a:off x="6666916" y="4922799"/>
            <a:ext cx="574675" cy="142875"/>
          </a:xfrm>
          <a:prstGeom prst="rightArrow">
            <a:avLst>
              <a:gd name="adj1" fmla="val 50000"/>
              <a:gd name="adj2" fmla="val 100556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48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33A9-8869-47D6-9DD5-E2BE3FFB2E7C}" type="slidenum">
              <a:rPr lang="en-US" altLang="lt-LT"/>
              <a:pPr/>
              <a:t>14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5490326" y="4077072"/>
            <a:ext cx="2916324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Smaller values of the mass of charged scalar gives larger values of branching ratio</a:t>
            </a:r>
            <a:endParaRPr lang="en-US" altLang="lt-LT" sz="14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74" y="692696"/>
            <a:ext cx="4754120" cy="2994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44" y="3632379"/>
            <a:ext cx="4754120" cy="2994889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7744" y="800444"/>
            <a:ext cx="36365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Scatter plots for different </a:t>
            </a:r>
            <a:r>
              <a:rPr lang="en-US" altLang="lt-LT" sz="1600" b="1" i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m</a:t>
            </a:r>
            <a:r>
              <a:rPr lang="en-US" altLang="lt-LT" sz="1600" b="1" i="1" baseline="-25000" dirty="0" err="1">
                <a:solidFill>
                  <a:srgbClr val="990000"/>
                </a:solidFill>
                <a:sym typeface="Wingdings" panose="05000000000000000000" pitchFamily="2" charset="2"/>
              </a:rPr>
              <a:t>C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7743" y="1420329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Calculations were made assuming: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2" y="2744924"/>
            <a:ext cx="834300" cy="20184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4219" y="1658111"/>
            <a:ext cx="3745111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0.1 &lt;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a, b, c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&lt; 3 MeV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0.1 &lt;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R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&lt; 500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TeV</a:t>
            </a:r>
            <a:endParaRPr lang="en-US" altLang="lt-LT" sz="140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= 500 GeV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92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33A9-8869-47D6-9DD5-E2BE3FFB2E7C}" type="slidenum">
              <a:rPr lang="en-US" altLang="lt-LT"/>
              <a:pPr/>
              <a:t>15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5182144" y="4336747"/>
            <a:ext cx="37451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in this case we do not restricted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i="1" baseline="-25000" dirty="0" err="1" smtClean="0">
                <a:sym typeface="Wingdings" panose="05000000000000000000" pitchFamily="2" charset="2"/>
              </a:rPr>
              <a:t>R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from above. Comparing with first figures we see wider distributions of branching ratios having smaller values.</a:t>
            </a: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52" y="712284"/>
            <a:ext cx="4844503" cy="3003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26" y="3716221"/>
            <a:ext cx="4844503" cy="2990365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7744" y="800444"/>
            <a:ext cx="3636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Scatter plots for different ranges of input parameters </a:t>
            </a:r>
            <a:r>
              <a:rPr lang="en-US" altLang="lt-LT" sz="1600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a, b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and </a:t>
            </a:r>
            <a:r>
              <a:rPr lang="en-US" altLang="lt-LT" sz="1600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c</a:t>
            </a:r>
            <a:endParaRPr lang="en-US" altLang="lt-LT" sz="1600" i="1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1739" y="1590471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Calculations were made assuming: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49" y="2611299"/>
            <a:ext cx="834300" cy="20184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4841" y="1838589"/>
            <a:ext cx="3745111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R</a:t>
            </a:r>
            <a:r>
              <a:rPr lang="en-US" altLang="lt-LT" sz="1400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&gt;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0.1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TeV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i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= 500 GeV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04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33A9-8869-47D6-9DD5-E2BE3FFB2E7C}" type="slidenum">
              <a:rPr lang="en-US" altLang="lt-LT"/>
              <a:pPr/>
              <a:t>16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193171" y="3410427"/>
            <a:ext cx="2736304" cy="19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figures on the left illustrate distributions of the masses of heavy neutrinos with normalized probability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lt-LT" sz="140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figures on the right shows dependence of BR(</a:t>
            </a:r>
            <a:r>
              <a:rPr lang="el-GR" altLang="lt-LT" sz="1400" i="1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τ</a:t>
            </a:r>
            <a:r>
              <a:rPr lang="en-US" altLang="lt-LT" sz="1400" i="1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lt-LT" sz="1400" i="1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lt-LT" sz="1400" i="1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µγ</a:t>
            </a:r>
            <a:r>
              <a:rPr lang="en-US" altLang="lt-LT" sz="1400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 from the masses of heavy neutrinos</a:t>
            </a:r>
            <a:endParaRPr lang="en-US" altLang="lt-LT" sz="14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32" y="620688"/>
            <a:ext cx="6101982" cy="594066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800444"/>
            <a:ext cx="2682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Distributions of </a:t>
            </a:r>
            <a:r>
              <a:rPr lang="en-US" altLang="lt-LT" sz="1600" b="1" i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m</a:t>
            </a:r>
            <a:r>
              <a:rPr lang="en-US" altLang="lt-LT" sz="1600" b="1" i="1" baseline="-25000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R</a:t>
            </a:r>
            <a:endParaRPr lang="en-US" altLang="lt-LT" sz="1600" i="1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134" y="1406239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Assumptions: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9533" y="1635829"/>
            <a:ext cx="212423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0.1 &lt;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a, b, c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&lt; 3 MeV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R</a:t>
            </a:r>
            <a:r>
              <a:rPr lang="en-US" altLang="lt-LT" sz="1400" dirty="0" smtClean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&gt;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0.1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TeV</a:t>
            </a:r>
            <a:endParaRPr lang="en-US" altLang="lt-LT" sz="140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i="1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= 500 GeV</a:t>
            </a:r>
          </a:p>
        </p:txBody>
      </p:sp>
    </p:spTree>
    <p:extLst>
      <p:ext uri="{BB962C8B-B14F-4D97-AF65-F5344CB8AC3E}">
        <p14:creationId xmlns:p14="http://schemas.microsoft.com/office/powerpoint/2010/main" val="13412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33A9-8869-47D6-9DD5-E2BE3FFB2E7C}" type="slidenum">
              <a:rPr lang="en-US" altLang="lt-LT"/>
              <a:pPr/>
              <a:t>17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err="1" smtClean="0"/>
              <a:t>Numerics</a:t>
            </a:r>
            <a:endParaRPr lang="en-US" altLang="lt-LT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27774"/>
            <a:ext cx="4772197" cy="2990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51" y="3728268"/>
            <a:ext cx="4772197" cy="2994889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00092" y="4509120"/>
            <a:ext cx="332847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Restricting all masses of heavy neutrinos &lt; 10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TeV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we receive lower values of branching ratios </a:t>
            </a:r>
            <a:endParaRPr lang="en-US" altLang="lt-LT" sz="14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3201" y="800444"/>
            <a:ext cx="3834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The case with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NH and masses of the heavy neutrinos 0.1 &lt; </a:t>
            </a:r>
            <a:r>
              <a:rPr lang="en-US" altLang="lt-LT" sz="1600" b="1" i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m</a:t>
            </a:r>
            <a:r>
              <a:rPr lang="en-US" altLang="lt-LT" sz="1600" b="1" i="1" baseline="-25000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R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&lt; 10 </a:t>
            </a:r>
            <a:r>
              <a:rPr lang="en-US" altLang="lt-LT" sz="1600" b="1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TeV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30358" y="1774197"/>
            <a:ext cx="3745111" cy="12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0.1 &lt;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a, b, c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&lt; 3 MeV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0.1 &lt;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R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&lt; 10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TeV</a:t>
            </a:r>
            <a:endParaRPr lang="en-US" altLang="lt-LT" sz="140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= 500 GeV</a:t>
            </a:r>
            <a:endParaRPr lang="en-US" altLang="lt-LT" sz="14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lt-LT" sz="1400" i="1" baseline="-25000" dirty="0">
              <a:solidFill>
                <a:srgbClr val="0000CC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9264" y="1518278"/>
            <a:ext cx="363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Calculations were made assuming: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3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B202-4FB8-46A9-94B4-A2C9AF514B8C}" type="slidenum">
              <a:rPr lang="en-US" altLang="lt-LT"/>
              <a:pPr/>
              <a:t>18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/>
              <a:t>Conclusions </a:t>
            </a:r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575556" y="1412776"/>
            <a:ext cx="81009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Using Higgs basis (the basis for the Higgs doublets wherein only one of them has nonzero VEV) we simplify model which gives good results.  </a:t>
            </a:r>
            <a:endParaRPr lang="en-US" altLang="lt-LT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lt-LT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lt-LT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We have employed several simplifying assumptions in order to reduce the parameter space of the model. </a:t>
            </a:r>
            <a:endParaRPr lang="en-US" altLang="lt-LT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lt-LT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altLang="lt-LT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In this model is possible to find the parameter space where all three branching ratios of the decay 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l</a:t>
            </a:r>
            <a:r>
              <a:rPr lang="en-US" altLang="lt-LT" b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1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 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l</a:t>
            </a:r>
            <a:r>
              <a:rPr lang="en-US" altLang="lt-LT" b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2</a:t>
            </a:r>
            <a:r>
              <a:rPr lang="el-GR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γ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 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are simultaneously close to their experimental limits.</a:t>
            </a:r>
            <a:endParaRPr lang="en-US" altLang="lt-LT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lt-LT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lt-LT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The idea of the model could be adopted for the processes 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Z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 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l</a:t>
            </a:r>
            <a:r>
              <a:rPr lang="en-US" altLang="lt-LT" b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1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l</a:t>
            </a:r>
            <a:r>
              <a:rPr lang="en-US" altLang="lt-LT" b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2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and 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H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 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l</a:t>
            </a:r>
            <a:r>
              <a:rPr lang="en-US" altLang="lt-LT" b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1</a:t>
            </a:r>
            <a:r>
              <a:rPr lang="en-US" altLang="lt-LT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l</a:t>
            </a:r>
            <a:r>
              <a:rPr lang="en-US" altLang="lt-LT" b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2</a:t>
            </a:r>
            <a:r>
              <a:rPr lang="en-US" altLang="lt-LT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. Work is in progress…</a:t>
            </a:r>
            <a:endParaRPr lang="en-US" altLang="lt-LT" b="1" dirty="0">
              <a:solidFill>
                <a:srgbClr val="99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"/>
          <p:cNvSpPr>
            <a:spLocks noChangeArrowheads="1"/>
          </p:cNvSpPr>
          <p:nvPr/>
        </p:nvSpPr>
        <p:spPr bwMode="auto">
          <a:xfrm>
            <a:off x="2268538" y="2600325"/>
            <a:ext cx="5111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6000" b="1">
                <a:solidFill>
                  <a:srgbClr val="990000"/>
                </a:solidFill>
                <a:sym typeface="Wingdings" panose="05000000000000000000" pitchFamily="2" charset="2"/>
              </a:rPr>
              <a:t>Thank You…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C4B4-4A71-4244-9C9A-DCCAD802005C}" type="slidenum">
              <a:rPr lang="en-US" altLang="lt-LT"/>
              <a:pPr/>
              <a:t>2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/>
              <a:t>Content</a:t>
            </a:r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900113" y="1484313"/>
            <a:ext cx="52562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lt-LT" altLang="lt-LT" sz="24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24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Description of the model</a:t>
            </a:r>
            <a:endParaRPr lang="en-US" altLang="lt-LT" sz="2400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t-LT" sz="24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24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Numerical results</a:t>
            </a:r>
            <a:endParaRPr lang="en-US" altLang="lt-LT" sz="2400" b="1" dirty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t-LT" sz="24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Conclusions </a:t>
            </a:r>
            <a:endParaRPr lang="en-US" altLang="lt-LT" sz="2400" b="1" dirty="0">
              <a:solidFill>
                <a:srgbClr val="99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3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54276" name="Rectangle 1"/>
          <p:cNvSpPr>
            <a:spLocks noChangeArrowheads="1"/>
          </p:cNvSpPr>
          <p:nvPr/>
        </p:nvSpPr>
        <p:spPr bwMode="auto">
          <a:xfrm>
            <a:off x="187223" y="893328"/>
            <a:ext cx="82089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dirty="0" smtClean="0">
                <a:solidFill>
                  <a:srgbClr val="990000"/>
                </a:solidFill>
                <a:sym typeface="Wingdings" panose="05000000000000000000" pitchFamily="2" charset="2"/>
              </a:rPr>
              <a:t>We consider the Standard Model with two Higgs doublets and enlarge the lepton sector by adding to each lepton family a right handed neutrino singlet </a:t>
            </a:r>
            <a:r>
              <a:rPr lang="el-GR" altLang="lt-LT" sz="1600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ν</a:t>
            </a:r>
            <a:r>
              <a:rPr lang="en-US" altLang="lt-LT" sz="1600" i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R</a:t>
            </a:r>
            <a:r>
              <a:rPr lang="en-US" altLang="lt-LT" sz="1600" dirty="0" smtClean="0">
                <a:solidFill>
                  <a:srgbClr val="990000"/>
                </a:solidFill>
                <a:sym typeface="Wingdings" panose="05000000000000000000" pitchFamily="2" charset="2"/>
              </a:rPr>
              <a:t>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lt-LT" sz="1600" dirty="0" smtClean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lt-LT" sz="1600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dirty="0" smtClean="0">
                <a:solidFill>
                  <a:srgbClr val="990000"/>
                </a:solidFill>
                <a:sym typeface="Wingdings" panose="05000000000000000000" pitchFamily="2" charset="2"/>
              </a:rPr>
              <a:t>We assume that all the Yukawa-coupling matrices are diagonal but the </a:t>
            </a:r>
            <a:r>
              <a:rPr lang="en-US" altLang="lt-LT" sz="1600" dirty="0" err="1" smtClean="0">
                <a:solidFill>
                  <a:srgbClr val="990000"/>
                </a:solidFill>
                <a:sym typeface="Wingdings" panose="05000000000000000000" pitchFamily="2" charset="2"/>
              </a:rPr>
              <a:t>Majorana</a:t>
            </a:r>
            <a:r>
              <a:rPr lang="en-US" altLang="lt-LT" sz="1600" dirty="0" smtClean="0">
                <a:solidFill>
                  <a:srgbClr val="990000"/>
                </a:solidFill>
                <a:sym typeface="Wingdings" panose="05000000000000000000" pitchFamily="2" charset="2"/>
              </a:rPr>
              <a:t> mass matrix </a:t>
            </a:r>
            <a:r>
              <a:rPr lang="en-US" altLang="lt-LT" sz="1600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M</a:t>
            </a:r>
            <a:r>
              <a:rPr lang="en-US" altLang="lt-LT" sz="1600" i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R</a:t>
            </a:r>
            <a:r>
              <a:rPr lang="en-US" altLang="lt-LT" sz="1600" dirty="0" smtClean="0">
                <a:solidFill>
                  <a:srgbClr val="990000"/>
                </a:solidFill>
                <a:sym typeface="Wingdings" panose="05000000000000000000" pitchFamily="2" charset="2"/>
              </a:rPr>
              <a:t> of the right-handed neutrino singlets is an arbitrary symmetric matrix,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lt-LT" sz="1600" dirty="0" smtClean="0">
              <a:solidFill>
                <a:srgbClr val="99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lt-LT" sz="1600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dirty="0" smtClean="0">
                <a:solidFill>
                  <a:srgbClr val="990000"/>
                </a:solidFill>
                <a:sym typeface="Wingdings" panose="05000000000000000000" pitchFamily="2" charset="2"/>
              </a:rPr>
              <a:t>thereby introducing an explicit but soft violation of all lepton numbers.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smtClean="0"/>
              <a:t>Description of the model</a:t>
            </a:r>
            <a:endParaRPr lang="en-US" altLang="lt-LT" sz="2800" b="1" dirty="0"/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87" y="4631357"/>
            <a:ext cx="6477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7" name="Rectangle 1"/>
          <p:cNvSpPr>
            <a:spLocks noChangeArrowheads="1"/>
          </p:cNvSpPr>
          <p:nvPr/>
        </p:nvSpPr>
        <p:spPr bwMode="auto">
          <a:xfrm>
            <a:off x="5688124" y="4509120"/>
            <a:ext cx="169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right-handed leptons</a:t>
            </a:r>
          </a:p>
        </p:txBody>
      </p:sp>
      <p:sp>
        <p:nvSpPr>
          <p:cNvPr id="54290" name="Rectangle 1"/>
          <p:cNvSpPr>
            <a:spLocks noChangeArrowheads="1"/>
          </p:cNvSpPr>
          <p:nvPr/>
        </p:nvSpPr>
        <p:spPr bwMode="auto">
          <a:xfrm>
            <a:off x="5689712" y="5171107"/>
            <a:ext cx="169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Yukawa coupling matrices</a:t>
            </a:r>
          </a:p>
        </p:txBody>
      </p:sp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7" y="5245228"/>
            <a:ext cx="1292869" cy="2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25" y="5529882"/>
            <a:ext cx="1297632" cy="23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818" y="3474594"/>
            <a:ext cx="7037289" cy="711103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87223" y="3001781"/>
            <a:ext cx="37451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Yukawa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Lagrangian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of the leptons is</a:t>
            </a:r>
            <a:endParaRPr lang="en-US" altLang="lt-LT" sz="14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7223" y="4543432"/>
            <a:ext cx="4993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mass matrix of the charged leptons and the Dirac neutrino mass matrix are</a:t>
            </a:r>
            <a:endParaRPr lang="en-US" altLang="lt-LT" sz="14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61" y="5117299"/>
            <a:ext cx="1585170" cy="605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433" y="5141656"/>
            <a:ext cx="1696410" cy="59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4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smtClean="0"/>
              <a:t>Description of the model</a:t>
            </a:r>
            <a:endParaRPr lang="en-US" altLang="lt-LT" sz="2800" b="1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96501" y="1069576"/>
            <a:ext cx="853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</a:t>
            </a: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left- and right-handed neutrinos are written as linear </a:t>
            </a:r>
            <a:r>
              <a:rPr lang="en-US" altLang="lt-LT" sz="1400" dirty="0" err="1">
                <a:solidFill>
                  <a:srgbClr val="0000CC"/>
                </a:solidFill>
                <a:sym typeface="Wingdings" panose="05000000000000000000" pitchFamily="2" charset="2"/>
              </a:rPr>
              <a:t>superpositions</a:t>
            </a: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 of the physical </a:t>
            </a:r>
            <a:r>
              <a:rPr lang="en-US" altLang="lt-LT" sz="1400" dirty="0" err="1">
                <a:solidFill>
                  <a:srgbClr val="0000CC"/>
                </a:solidFill>
                <a:sym typeface="Wingdings" panose="05000000000000000000" pitchFamily="2" charset="2"/>
              </a:rPr>
              <a:t>Majorana</a:t>
            </a: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 neutrino fields </a:t>
            </a:r>
            <a:r>
              <a:rPr lang="el-GR" altLang="lt-LT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</a:t>
            </a:r>
            <a:r>
              <a:rPr lang="en-US" altLang="lt-LT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endParaRPr lang="el-GR" altLang="lt-LT" sz="1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6" y="1856375"/>
            <a:ext cx="4143690" cy="466320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508101" y="1474911"/>
            <a:ext cx="1692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projector operators</a:t>
            </a:r>
            <a:endParaRPr lang="en-US" altLang="lt-LT" sz="14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133" y="1782688"/>
            <a:ext cx="1418310" cy="26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151" y="1528478"/>
            <a:ext cx="1362690" cy="229680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511725" y="2053504"/>
            <a:ext cx="169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diagonalization matrix</a:t>
            </a:r>
            <a:endParaRPr lang="en-US" altLang="lt-LT" sz="14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151" y="2071698"/>
            <a:ext cx="1084590" cy="675120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91495" y="2792212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i="1" dirty="0" smtClean="0">
                <a:sym typeface="Wingdings" panose="05000000000000000000" pitchFamily="2" charset="2"/>
              </a:rPr>
              <a:t>U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is defined in such a way that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975" y="2657828"/>
            <a:ext cx="3976830" cy="633360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91495" y="3664164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charged-current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Lagrangian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is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0131" y="4044275"/>
            <a:ext cx="4699890" cy="549840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91495" y="5032120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Yukawa couplings to the charged scalars</a:t>
            </a:r>
            <a:endParaRPr lang="el-GR" altLang="lt-LT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021" y="5381819"/>
            <a:ext cx="6424110" cy="515040"/>
          </a:xfrm>
          <a:prstGeom prst="rect">
            <a:avLst/>
          </a:prstGeom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08232" y="5945192"/>
            <a:ext cx="2923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where                       and </a:t>
            </a:r>
            <a:endParaRPr lang="en-US" altLang="lt-LT" sz="14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588" y="5954569"/>
            <a:ext cx="973350" cy="285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5642" y="5971138"/>
            <a:ext cx="945540" cy="271440"/>
          </a:xfrm>
          <a:prstGeom prst="rect">
            <a:avLst/>
          </a:prstGeom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08232" y="4575195"/>
            <a:ext cx="4249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where </a:t>
            </a:r>
            <a:r>
              <a:rPr lang="en-US" altLang="lt-LT" sz="1400" i="1" dirty="0">
                <a:sym typeface="Wingdings" panose="05000000000000000000" pitchFamily="2" charset="2"/>
              </a:rPr>
              <a:t>g</a:t>
            </a:r>
            <a:r>
              <a:rPr lang="en-US" altLang="lt-LT" sz="1400" dirty="0">
                <a:solidFill>
                  <a:srgbClr val="0000CC"/>
                </a:solidFill>
                <a:sym typeface="Wingdings" panose="05000000000000000000" pitchFamily="2" charset="2"/>
              </a:rPr>
              <a:t> is the SU(2) gauge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coupling</a:t>
            </a:r>
            <a:endParaRPr lang="en-US" altLang="lt-LT" sz="14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83304" y="695210"/>
            <a:ext cx="845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General case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44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5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smtClean="0"/>
              <a:t>Description of the model</a:t>
            </a:r>
            <a:endParaRPr lang="en-US" altLang="lt-LT" sz="2800" b="1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42301" y="1155919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In the Higgs basis, the VEVs are given by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3304" y="695210"/>
            <a:ext cx="845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Two Higgs doublets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5326877" y="1641377"/>
                <a:ext cx="33483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lt-LT" sz="14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where </a:t>
                </a:r>
                <a:r>
                  <a:rPr lang="en-US" altLang="lt-LT" sz="1400" i="1" dirty="0" smtClean="0">
                    <a:sym typeface="Wingdings" panose="05000000000000000000" pitchFamily="2" charset="2"/>
                  </a:rPr>
                  <a:t>v</a:t>
                </a:r>
                <a:r>
                  <a:rPr lang="en-US" altLang="lt-LT" sz="14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lt-LT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en-US" altLang="lt-LT" sz="1400" dirty="0" smtClean="0">
                    <a:sym typeface="Wingdings" panose="05000000000000000000" pitchFamily="2" charset="2"/>
                  </a:rPr>
                  <a:t> 246 GeV </a:t>
                </a:r>
                <a:r>
                  <a:rPr lang="en-US" altLang="lt-LT" sz="14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is real and positive</a:t>
                </a:r>
                <a:endParaRPr lang="en-US" altLang="lt-LT" sz="1400" dirty="0">
                  <a:solidFill>
                    <a:srgbClr val="0000CC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6877" y="1641377"/>
                <a:ext cx="334837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546" t="-1961" b="-19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6" y="1587818"/>
            <a:ext cx="2113560" cy="473280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93003" y="2238779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Higgs doublets writes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658904"/>
            <a:ext cx="4950180" cy="556800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93003" y="4221523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We parametrize the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flavour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-diagonal Yukawa coupling matrices as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60" y="4649228"/>
            <a:ext cx="3365010" cy="1552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60" y="4837148"/>
            <a:ext cx="2224800" cy="1364160"/>
          </a:xfrm>
          <a:prstGeom prst="rect">
            <a:avLst/>
          </a:prstGeom>
        </p:spPr>
      </p:pic>
      <p:sp>
        <p:nvSpPr>
          <p:cNvPr id="30" name="AutoShape 53"/>
          <p:cNvSpPr>
            <a:spLocks noChangeArrowheads="1"/>
          </p:cNvSpPr>
          <p:nvPr/>
        </p:nvSpPr>
        <p:spPr bwMode="auto">
          <a:xfrm>
            <a:off x="4475585" y="5425268"/>
            <a:ext cx="574675" cy="142875"/>
          </a:xfrm>
          <a:prstGeom prst="rightArrow">
            <a:avLst>
              <a:gd name="adj1" fmla="val 50000"/>
              <a:gd name="adj2" fmla="val 100556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87742" y="3442524"/>
            <a:ext cx="8517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where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G</a:t>
            </a:r>
            <a:r>
              <a:rPr lang="en-US" altLang="lt-LT" sz="1400" i="1" baseline="30000" dirty="0">
                <a:sym typeface="Wingdings" panose="05000000000000000000" pitchFamily="2" charset="2"/>
              </a:rPr>
              <a:t>+</a:t>
            </a:r>
            <a:r>
              <a:rPr lang="en-US" altLang="lt-LT" sz="1400" i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and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G</a:t>
            </a:r>
            <a:r>
              <a:rPr lang="en-US" altLang="lt-LT" sz="1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lt-LT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are </a:t>
            </a:r>
            <a:r>
              <a:rPr lang="lt-LT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Goldstone</a:t>
            </a:r>
            <a:r>
              <a:rPr lang="lt-LT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lt-LT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bosons</a:t>
            </a:r>
            <a:r>
              <a:rPr lang="lt-LT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, </a:t>
            </a:r>
            <a:r>
              <a:rPr lang="lt-LT" altLang="lt-LT" sz="1400" i="1" dirty="0" smtClean="0">
                <a:sym typeface="Wingdings" panose="05000000000000000000" pitchFamily="2" charset="2"/>
              </a:rPr>
              <a:t>H</a:t>
            </a:r>
            <a:r>
              <a:rPr lang="en-US" altLang="lt-LT" sz="1400" i="1" baseline="30000" dirty="0" smtClean="0">
                <a:sym typeface="Wingdings" panose="05000000000000000000" pitchFamily="2" charset="2"/>
              </a:rPr>
              <a:t>+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is a physical charged scalar with the mass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m</a:t>
            </a:r>
            <a:r>
              <a:rPr lang="lt-LT" altLang="lt-LT" sz="1400" i="1" baseline="-25000" dirty="0" smtClean="0">
                <a:sym typeface="Wingdings" panose="05000000000000000000" pitchFamily="2" charset="2"/>
              </a:rPr>
              <a:t>C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, and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S</a:t>
            </a:r>
            <a:r>
              <a:rPr lang="en-US" altLang="lt-LT" sz="1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lt-LT" sz="1400" baseline="-25000" dirty="0" smtClean="0">
                <a:sym typeface="Wingdings" panose="05000000000000000000" pitchFamily="2" charset="2"/>
              </a:rPr>
              <a:t>1,2,3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are physical neutral scalars. The scalar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S</a:t>
            </a:r>
            <a:r>
              <a:rPr lang="en-US" altLang="lt-LT" sz="1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lt-LT" sz="1400" baseline="-25000" dirty="0" smtClean="0">
                <a:sym typeface="Wingdings" panose="05000000000000000000" pitchFamily="2" charset="2"/>
              </a:rPr>
              <a:t>1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has couplings fully identical to the ones of the SM Higgs boson.</a:t>
            </a:r>
            <a:endParaRPr lang="en-US" altLang="lt-LT" sz="14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31" y="6269878"/>
            <a:ext cx="1529550" cy="2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6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smtClean="0"/>
              <a:t>Description of the model</a:t>
            </a:r>
            <a:endParaRPr lang="en-US" altLang="lt-LT" sz="2800" b="1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512" y="1155919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We compute one loop amplitude for the process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3304" y="695210"/>
            <a:ext cx="845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The amplitude of the process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56" y="1160748"/>
            <a:ext cx="1863270" cy="271440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83304" y="1670570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amplitude consists from three contributions: 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"/>
              <p:cNvSpPr>
                <a:spLocks noChangeArrowheads="1"/>
              </p:cNvSpPr>
              <p:nvPr/>
            </p:nvSpPr>
            <p:spPr bwMode="auto">
              <a:xfrm>
                <a:off x="323528" y="1983473"/>
                <a:ext cx="8928992" cy="1213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lt-LT" sz="14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p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lt-LT" sz="14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- exchange contribution,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lt-LT" sz="1400" dirty="0">
                    <a:solidFill>
                      <a:srgbClr val="0000CC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lt-LT" sz="14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contribution of the charged Goldstone boson,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lt-LT" sz="14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contribution from diagrams in which the photon attaches either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p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lt-LT" sz="14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or to the charged scalar in the loop.</a:t>
                </a:r>
                <a:endParaRPr lang="en-US" altLang="lt-LT" sz="1400" dirty="0">
                  <a:solidFill>
                    <a:srgbClr val="0000CC"/>
                  </a:solidFill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l-GR" altLang="lt-LT" sz="1400" i="1" baseline="-25000" dirty="0">
                  <a:solidFill>
                    <a:srgbClr val="0000CC"/>
                  </a:solidFill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983473"/>
                <a:ext cx="8928992" cy="1213409"/>
              </a:xfrm>
              <a:prstGeom prst="rect">
                <a:avLst/>
              </a:prstGeom>
              <a:blipFill rotWithShape="0">
                <a:blip r:embed="rId4"/>
                <a:stretch>
                  <a:fillRect l="-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183304" y="5574467"/>
                <a:ext cx="8532948" cy="60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lt-LT" sz="1400" dirty="0" smtClean="0">
                    <a:solidFill>
                      <a:srgbClr val="0000CC"/>
                    </a:solidFill>
                    <a:latin typeface="+mn-lt"/>
                    <a:sym typeface="Wingdings" panose="05000000000000000000" pitchFamily="2" charset="2"/>
                  </a:rPr>
                  <a:t>The four-momentum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lt-LT" sz="140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p>
                        <m:r>
                          <a:rPr lang="en-US" altLang="lt-LT" sz="1400" i="1" smtClean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sup>
                    </m:sSup>
                    <m:r>
                      <a:rPr lang="en-US" altLang="lt-LT" sz="1400" b="0" i="1" smtClean="0">
                        <a:solidFill>
                          <a:schemeClr val="tx1"/>
                        </a:solidFill>
                        <a:latin typeface="+mn-lt"/>
                        <a:sym typeface="Wingdings" panose="05000000000000000000" pitchFamily="2" charset="2"/>
                      </a:rPr>
                      <m:t>=</m:t>
                    </m:r>
                    <m:sSubSup>
                      <m:sSubSupPr>
                        <m:ctrlP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1</m:t>
                        </m:r>
                      </m:sub>
                      <m:sup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sup>
                    </m:sSubSup>
                    <m:r>
                      <a:rPr lang="en-US" altLang="lt-LT" sz="1400" b="0" i="1" smtClean="0">
                        <a:solidFill>
                          <a:schemeClr val="tx1"/>
                        </a:solidFill>
                        <a:latin typeface="+mn-lt"/>
                        <a:sym typeface="Wingdings" panose="05000000000000000000" pitchFamily="2" charset="2"/>
                      </a:rPr>
                      <m:t>−</m:t>
                    </m:r>
                    <m:sSubSup>
                      <m:sSubSupPr>
                        <m:ctrlP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2</m:t>
                        </m:r>
                      </m:sub>
                      <m:sup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sup>
                    </m:sSubSup>
                  </m:oMath>
                </a14:m>
                <a:r>
                  <a:rPr lang="en-US" altLang="lt-LT" sz="1400" i="1" dirty="0" smtClean="0">
                    <a:solidFill>
                      <a:srgbClr val="0000CC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lt-LT" sz="1400" dirty="0" smtClean="0">
                    <a:solidFill>
                      <a:srgbClr val="0000CC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belongs to the outgoing photon</a:t>
                </a:r>
                <a:r>
                  <a:rPr lang="en-US" altLang="lt-LT" sz="1400" dirty="0" smtClean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1</m:t>
                        </m:r>
                      </m:sub>
                      <m:sup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sup>
                    </m:sSubSup>
                  </m:oMath>
                </a14:m>
                <a:r>
                  <a:rPr lang="en-US" altLang="lt-LT" sz="1400" dirty="0" smtClean="0">
                    <a:solidFill>
                      <a:srgbClr val="0000CC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 is the four-momentum of the incoming </a:t>
                </a:r>
                <a:r>
                  <a:rPr lang="el-GR" altLang="lt-LT" sz="1400" i="1" dirty="0" smtClean="0"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τ</a:t>
                </a:r>
                <a:r>
                  <a:rPr lang="en-US" altLang="lt-LT" sz="1400" dirty="0" smtClean="0">
                    <a:solidFill>
                      <a:srgbClr val="0000CC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 lepton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sym typeface="Wingdings" panose="05000000000000000000" pitchFamily="2" charset="2"/>
                          </a:rPr>
                          <m:t>2</m:t>
                        </m:r>
                      </m:sub>
                      <m:sup>
                        <m:r>
                          <a:rPr lang="en-US" altLang="lt-LT" sz="1400" b="0" i="1" smtClean="0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sup>
                    </m:sSubSup>
                  </m:oMath>
                </a14:m>
                <a:r>
                  <a:rPr lang="en-US" altLang="lt-LT" sz="1400" dirty="0" smtClean="0">
                    <a:solidFill>
                      <a:srgbClr val="0000CC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 is four-momentum of the outgoing </a:t>
                </a:r>
                <a:r>
                  <a:rPr lang="el-GR" altLang="lt-LT" sz="1400" i="1" dirty="0" smtClean="0"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µ</a:t>
                </a:r>
                <a:r>
                  <a:rPr lang="en-US" altLang="lt-LT" sz="1400" dirty="0" smtClean="0">
                    <a:solidFill>
                      <a:srgbClr val="0000CC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 lepton. </a:t>
                </a:r>
                <a:endParaRPr lang="el-GR" altLang="lt-LT" sz="1400" dirty="0">
                  <a:solidFill>
                    <a:srgbClr val="0000CC"/>
                  </a:solidFill>
                  <a:latin typeface="+mn-lt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304" y="5574467"/>
                <a:ext cx="8532948" cy="601062"/>
              </a:xfrm>
              <a:prstGeom prst="rect">
                <a:avLst/>
              </a:prstGeom>
              <a:blipFill rotWithShape="0">
                <a:blip r:embed="rId5"/>
                <a:stretch>
                  <a:fillRect l="-214" b="-5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99415" y="6258029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parameters 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b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 are irrelevant when the photon is on mass shell.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8079" y="3324483"/>
            <a:ext cx="4699890" cy="1698240"/>
            <a:chOff x="2099833" y="3654635"/>
            <a:chExt cx="4699890" cy="16982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9833" y="3654635"/>
              <a:ext cx="4699890" cy="16982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229285" y="3796063"/>
              <a:ext cx="306711" cy="319170"/>
            </a:xfrm>
            <a:prstGeom prst="rect">
              <a:avLst/>
            </a:prstGeom>
            <a:solidFill>
              <a:srgbClr val="FFCC00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32040" y="3793906"/>
              <a:ext cx="306711" cy="319170"/>
            </a:xfrm>
            <a:prstGeom prst="rect">
              <a:avLst/>
            </a:prstGeom>
            <a:solidFill>
              <a:srgbClr val="FFCC00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81845" y="4377804"/>
              <a:ext cx="306711" cy="31917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81845" y="4910030"/>
              <a:ext cx="306711" cy="31917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28985" y="6250012"/>
            <a:ext cx="306711" cy="31917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814326" y="3321107"/>
            <a:ext cx="2453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W. 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Grimus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, L. 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Lavoura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[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hep-ph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/0204070] </a:t>
            </a:r>
            <a:endParaRPr lang="el-GR" altLang="lt-LT" sz="1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79512" y="3170719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amplitude writes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79512" y="5092568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It is finite and respects gauge invariance.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62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24" y="1523807"/>
            <a:ext cx="5478570" cy="3417361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7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smtClean="0"/>
              <a:t>Description of the model</a:t>
            </a:r>
            <a:endParaRPr lang="en-US" altLang="lt-LT" sz="2800" b="1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83304" y="1155919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coefficients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a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are given by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3304" y="695210"/>
            <a:ext cx="845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Coefficients of the amplitude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75" y="5056303"/>
            <a:ext cx="2614140" cy="765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23728" y="1652929"/>
            <a:ext cx="306711" cy="319170"/>
          </a:xfrm>
          <a:prstGeom prst="rect">
            <a:avLst/>
          </a:prstGeom>
          <a:solidFill>
            <a:srgbClr val="FFCC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90735" y="4846174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Where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90735" y="6121443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and similarly with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W</a:t>
            </a:r>
            <a:r>
              <a:rPr lang="en-US" altLang="lt-LT" sz="1400" dirty="0" smtClean="0">
                <a:sym typeface="Wingdings" panose="05000000000000000000" pitchFamily="2" charset="2"/>
              </a:rPr>
              <a:t> 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C</a:t>
            </a:r>
            <a:r>
              <a:rPr lang="en-US" altLang="lt-LT" sz="1400" i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in the indices.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3727" y="3349983"/>
            <a:ext cx="306711" cy="319170"/>
          </a:xfrm>
          <a:prstGeom prst="rect">
            <a:avLst/>
          </a:prstGeom>
          <a:solidFill>
            <a:srgbClr val="FFCC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14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8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smtClean="0"/>
              <a:t>Description of the model</a:t>
            </a:r>
            <a:endParaRPr lang="en-US" altLang="lt-LT" sz="2800" b="1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83304" y="1155919"/>
            <a:ext cx="5108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coefficient are defined in the following way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3304" y="695210"/>
            <a:ext cx="845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Feynman integrals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222514" y="4757053"/>
            <a:ext cx="2177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Where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2639" y="4154069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and similarly with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W</a:t>
            </a:r>
            <a:r>
              <a:rPr lang="en-US" altLang="lt-LT" sz="1400" dirty="0" smtClean="0">
                <a:sym typeface="Wingdings" panose="05000000000000000000" pitchFamily="2" charset="2"/>
              </a:rPr>
              <a:t> 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C</a:t>
            </a:r>
            <a:r>
              <a:rPr lang="en-US" altLang="lt-LT" sz="1400" i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in the indices.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3" y="1528242"/>
            <a:ext cx="4922370" cy="256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16" y="1533368"/>
            <a:ext cx="3281580" cy="317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5093505"/>
            <a:ext cx="3698730" cy="563760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17886" y="1155918"/>
            <a:ext cx="4078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Performing the integrals over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k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, one obtains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75835" y="4775733"/>
            <a:ext cx="5108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infinities in the amplitude cancel for the: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8483" y="5035095"/>
            <a:ext cx="46011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unitarity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of the diagonalization matrix </a:t>
            </a:r>
            <a:r>
              <a:rPr lang="en-US" altLang="lt-LT" sz="1400" i="1" dirty="0" smtClean="0">
                <a:sym typeface="Wingdings" panose="05000000000000000000" pitchFamily="2" charset="2"/>
              </a:rPr>
              <a:t>U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lt-LT" sz="1400" dirty="0">
                <a:solidFill>
                  <a:srgbClr val="0000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flavour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-diagonal Yukawa coupling matrices.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97853" y="5924398"/>
            <a:ext cx="5310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More generally, these reasons are responsible for the cancellation of all terms independent of the neutrino masses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i="1" baseline="-25000" dirty="0" err="1" smtClean="0">
                <a:sym typeface="Wingdings" panose="05000000000000000000" pitchFamily="2" charset="2"/>
              </a:rPr>
              <a:t>n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.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0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EC0-5D95-4119-A1E3-818E33381126}" type="slidenum">
              <a:rPr lang="en-US" altLang="lt-LT"/>
              <a:pPr/>
              <a:t>9</a:t>
            </a:fld>
            <a:r>
              <a:rPr lang="lt-LT" altLang="lt-LT" dirty="0" smtClean="0"/>
              <a:t>/</a:t>
            </a:r>
            <a:r>
              <a:rPr lang="en-US" altLang="lt-LT" dirty="0" smtClean="0"/>
              <a:t>18</a:t>
            </a:r>
            <a:endParaRPr lang="en-US" altLang="lt-LT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471646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lt-LT" sz="2800" b="1" dirty="0" smtClean="0"/>
              <a:t>Description of the model</a:t>
            </a:r>
            <a:endParaRPr lang="en-US" altLang="lt-LT" sz="2800" b="1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83304" y="1119284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partial width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83304" y="695210"/>
            <a:ext cx="845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lt-LT" sz="1600" b="1" dirty="0">
                <a:solidFill>
                  <a:srgbClr val="990000"/>
                </a:solidFill>
                <a:sym typeface="Wingdings" panose="05000000000000000000" pitchFamily="2" charset="2"/>
              </a:rPr>
              <a:t> 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BR and </a:t>
            </a:r>
            <a:r>
              <a:rPr lang="en-US" altLang="lt-LT" sz="1600" b="1" i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M</a:t>
            </a:r>
            <a:r>
              <a:rPr lang="en-US" altLang="lt-LT" sz="1600" b="1" i="1" baseline="-25000" dirty="0" smtClean="0">
                <a:solidFill>
                  <a:srgbClr val="990000"/>
                </a:solidFill>
                <a:sym typeface="Wingdings" panose="05000000000000000000" pitchFamily="2" charset="2"/>
              </a:rPr>
              <a:t>R</a:t>
            </a:r>
            <a:r>
              <a:rPr lang="en-US" altLang="lt-LT" sz="1600" b="1" dirty="0" smtClean="0">
                <a:solidFill>
                  <a:srgbClr val="990000"/>
                </a:solidFill>
                <a:sym typeface="Wingdings" panose="05000000000000000000" pitchFamily="2" charset="2"/>
              </a:rPr>
              <a:t> calculations</a:t>
            </a:r>
            <a:endParaRPr lang="en-US" altLang="lt-LT" sz="1600" dirty="0">
              <a:solidFill>
                <a:srgbClr val="0000CC"/>
              </a:solidFill>
              <a:sym typeface="Wingdings" panose="05000000000000000000" pitchFamily="2" charset="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29791" y="4894729"/>
            <a:ext cx="854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where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99" y="1350286"/>
            <a:ext cx="5144850" cy="772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28" y="2535032"/>
            <a:ext cx="3198150" cy="52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819" y="3441947"/>
            <a:ext cx="3198150" cy="48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424" y="4024288"/>
            <a:ext cx="1863270" cy="501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28" y="4904373"/>
            <a:ext cx="2892240" cy="27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484" y="4894729"/>
            <a:ext cx="1557360" cy="2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9173" y="5864337"/>
            <a:ext cx="3921210" cy="445440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461803" y="1520852"/>
            <a:ext cx="2867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L. 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Lavoura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[</a:t>
            </a:r>
            <a:r>
              <a:rPr lang="en-US" altLang="lt-LT" sz="14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hep-ph</a:t>
            </a:r>
            <a:r>
              <a:rPr lang="en-US" altLang="lt-LT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/0302221] </a:t>
            </a:r>
            <a:endParaRPr lang="el-GR" altLang="lt-LT" sz="1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92339" y="2127450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branching ratio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97539" y="1595479"/>
            <a:ext cx="306711" cy="319170"/>
          </a:xfrm>
          <a:prstGeom prst="rect">
            <a:avLst/>
          </a:prstGeom>
          <a:solidFill>
            <a:srgbClr val="FFCC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Rectangle 24"/>
          <p:cNvSpPr/>
          <p:nvPr/>
        </p:nvSpPr>
        <p:spPr>
          <a:xfrm>
            <a:off x="5429671" y="1595479"/>
            <a:ext cx="306711" cy="319170"/>
          </a:xfrm>
          <a:prstGeom prst="rect">
            <a:avLst/>
          </a:prstGeom>
          <a:solidFill>
            <a:srgbClr val="FFCC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90735" y="3135616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mass matrix of the light neutrinos is obtained by the seesaw formula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76163" y="3870400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Inverting previous equation, we obtain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90735" y="4474685"/>
            <a:ext cx="8532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The matrix </a:t>
            </a:r>
            <a:r>
              <a:rPr lang="en-US" altLang="lt-LT" sz="1400" i="1" dirty="0" err="1" smtClean="0">
                <a:sym typeface="Wingdings" panose="05000000000000000000" pitchFamily="2" charset="2"/>
              </a:rPr>
              <a:t>M</a:t>
            </a:r>
            <a:r>
              <a:rPr lang="en-US" altLang="lt-LT" sz="1400" i="1" baseline="-25000" dirty="0" err="1" smtClean="0">
                <a:sym typeface="Wingdings" panose="05000000000000000000" pitchFamily="2" charset="2"/>
              </a:rPr>
              <a:t>ν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is </a:t>
            </a:r>
            <a:r>
              <a:rPr lang="en-US" altLang="lt-LT" sz="1400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diagonalized</a:t>
            </a:r>
            <a:r>
              <a:rPr lang="en-US" altLang="lt-LT" sz="1400" dirty="0" smtClean="0">
                <a:solidFill>
                  <a:srgbClr val="0000CC"/>
                </a:solidFill>
                <a:sym typeface="Wingdings" panose="05000000000000000000" pitchFamily="2" charset="2"/>
              </a:rPr>
              <a:t> as</a:t>
            </a:r>
            <a:endParaRPr lang="el-GR" altLang="lt-LT" sz="1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735" y="5345485"/>
            <a:ext cx="6757753" cy="308774"/>
            <a:chOff x="190735" y="5345485"/>
            <a:chExt cx="6757753" cy="308774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190735" y="5346482"/>
              <a:ext cx="67577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lt-LT" sz="1400" dirty="0" smtClean="0">
                  <a:solidFill>
                    <a:srgbClr val="0000CC"/>
                  </a:solidFill>
                  <a:sym typeface="Wingdings" panose="05000000000000000000" pitchFamily="2" charset="2"/>
                </a:rPr>
                <a:t>using the fact that the matrices                    and      are diagonal we obtain </a:t>
              </a:r>
              <a:endParaRPr lang="el-GR" altLang="lt-LT" sz="1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7674" y="5345485"/>
              <a:ext cx="250290" cy="2366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58886" y="5383670"/>
              <a:ext cx="889920" cy="229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9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15271</TotalTime>
  <Words>1210</Words>
  <Application>Microsoft Office PowerPoint</Application>
  <PresentationFormat>On-screen Show (4:3)</PresentationFormat>
  <Paragraphs>172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uouoo</dc:title>
  <dc:creator>Darius</dc:creator>
  <cp:lastModifiedBy>darius</cp:lastModifiedBy>
  <cp:revision>215</cp:revision>
  <dcterms:created xsi:type="dcterms:W3CDTF">2012-09-17T09:58:00Z</dcterms:created>
  <dcterms:modified xsi:type="dcterms:W3CDTF">2017-06-20T22:52:50Z</dcterms:modified>
</cp:coreProperties>
</file>