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CEC6-3427-4041-9F8C-F6706CBBF13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8B9DC-BD76-9446-8367-C55070918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547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CEC6-3427-4041-9F8C-F6706CBBF13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8B9DC-BD76-9446-8367-C55070918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28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CEC6-3427-4041-9F8C-F6706CBBF13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8B9DC-BD76-9446-8367-C55070918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164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CEC6-3427-4041-9F8C-F6706CBBF13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8B9DC-BD76-9446-8367-C55070918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7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CEC6-3427-4041-9F8C-F6706CBBF13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8B9DC-BD76-9446-8367-C55070918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984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CEC6-3427-4041-9F8C-F6706CBBF13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8B9DC-BD76-9446-8367-C55070918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59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CEC6-3427-4041-9F8C-F6706CBBF13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8B9DC-BD76-9446-8367-C55070918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3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CEC6-3427-4041-9F8C-F6706CBBF13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8B9DC-BD76-9446-8367-C55070918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72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CEC6-3427-4041-9F8C-F6706CBBF13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8B9DC-BD76-9446-8367-C55070918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69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CEC6-3427-4041-9F8C-F6706CBBF13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8B9DC-BD76-9446-8367-C55070918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260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CEC6-3427-4041-9F8C-F6706CBBF13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8B9DC-BD76-9446-8367-C55070918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897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9CEC6-3427-4041-9F8C-F6706CBBF13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8B9DC-BD76-9446-8367-C55070918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04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Plan to Respond to </a:t>
            </a:r>
            <a:br>
              <a:rPr lang="en-US" sz="3600" dirty="0" smtClean="0"/>
            </a:br>
            <a:r>
              <a:rPr lang="en-US" sz="3600" dirty="0" smtClean="0"/>
              <a:t>Institutional Review Recommendations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Hasan Padamsee</a:t>
            </a:r>
          </a:p>
          <a:p>
            <a:r>
              <a:rPr lang="en-US" dirty="0" smtClean="0"/>
              <a:t>Chief Technology Officer</a:t>
            </a:r>
          </a:p>
          <a:p>
            <a:r>
              <a:rPr lang="en-US" dirty="0" smtClean="0"/>
              <a:t>TD 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716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At </a:t>
            </a:r>
            <a:r>
              <a:rPr lang="en-US" dirty="0"/>
              <a:t>the DOE Institutional Review (Feb 10 – 13, 2015) </a:t>
            </a:r>
            <a:r>
              <a:rPr lang="en-US" dirty="0" smtClean="0"/>
              <a:t>the review </a:t>
            </a:r>
            <a:r>
              <a:rPr lang="en-US" dirty="0"/>
              <a:t>committee provided the following </a:t>
            </a:r>
            <a:r>
              <a:rPr lang="en-US" dirty="0" smtClean="0"/>
              <a:t>recommendations:</a:t>
            </a:r>
            <a:endParaRPr lang="en-US" dirty="0"/>
          </a:p>
          <a:p>
            <a:r>
              <a:rPr lang="en-US" dirty="0" smtClean="0"/>
              <a:t> </a:t>
            </a:r>
            <a:r>
              <a:rPr lang="en-US" b="1" dirty="0" smtClean="0"/>
              <a:t>Recommendations</a:t>
            </a:r>
            <a:r>
              <a:rPr lang="en-US" dirty="0"/>
              <a:t> 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Develop a plan for effective matrix management of cryogenic resources.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Fermilab</a:t>
            </a:r>
            <a:r>
              <a:rPr lang="en-US" dirty="0"/>
              <a:t> should develop strong collaborative programs with regional engineering schools with a focus on developing cryogenic engineers.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899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</a:t>
            </a:r>
            <a:r>
              <a:rPr lang="en-US" dirty="0" smtClean="0"/>
              <a:t>ppointed a </a:t>
            </a:r>
            <a:r>
              <a:rPr lang="en-US" dirty="0" err="1" smtClean="0"/>
              <a:t>Cryo</a:t>
            </a:r>
            <a:r>
              <a:rPr lang="en-US" dirty="0" smtClean="0"/>
              <a:t> Task Force from across the Divisions</a:t>
            </a:r>
          </a:p>
          <a:p>
            <a:pPr lvl="1"/>
            <a:r>
              <a:rPr lang="en-US" b="1" dirty="0" smtClean="0"/>
              <a:t>Bill </a:t>
            </a:r>
            <a:r>
              <a:rPr lang="en-US" b="1" dirty="0" err="1"/>
              <a:t>Soyars</a:t>
            </a:r>
            <a:r>
              <a:rPr lang="en-US" b="1" dirty="0"/>
              <a:t> – </a:t>
            </a:r>
            <a:r>
              <a:rPr lang="en-US" b="1" dirty="0" smtClean="0"/>
              <a:t>Chair  (AD)</a:t>
            </a:r>
            <a:endParaRPr lang="en-US" b="1" dirty="0"/>
          </a:p>
          <a:p>
            <a:pPr lvl="1"/>
            <a:r>
              <a:rPr lang="en-US" dirty="0"/>
              <a:t>Erik </a:t>
            </a:r>
            <a:r>
              <a:rPr lang="en-US" dirty="0" smtClean="0"/>
              <a:t>Gottschalk (Directorate)</a:t>
            </a:r>
            <a:endParaRPr lang="en-US" dirty="0"/>
          </a:p>
          <a:p>
            <a:pPr lvl="1"/>
            <a:r>
              <a:rPr lang="en-US" dirty="0"/>
              <a:t>Rich </a:t>
            </a:r>
            <a:r>
              <a:rPr lang="en-US" dirty="0" smtClean="0"/>
              <a:t>Schmitt (AD)</a:t>
            </a:r>
            <a:endParaRPr lang="en-US" dirty="0"/>
          </a:p>
          <a:p>
            <a:pPr lvl="1"/>
            <a:r>
              <a:rPr lang="en-US" dirty="0"/>
              <a:t>Kurt </a:t>
            </a:r>
            <a:r>
              <a:rPr lang="en-US" dirty="0" err="1" smtClean="0"/>
              <a:t>Krempetz</a:t>
            </a:r>
            <a:r>
              <a:rPr lang="en-US" dirty="0" smtClean="0"/>
              <a:t> (PPD)</a:t>
            </a:r>
            <a:endParaRPr lang="en-US" dirty="0"/>
          </a:p>
          <a:p>
            <a:pPr lvl="1"/>
            <a:r>
              <a:rPr lang="en-US" dirty="0"/>
              <a:t>Ruben </a:t>
            </a:r>
            <a:r>
              <a:rPr lang="en-US" dirty="0" err="1" smtClean="0"/>
              <a:t>Carcagno</a:t>
            </a:r>
            <a:r>
              <a:rPr lang="en-US" dirty="0" smtClean="0"/>
              <a:t>  (TD)</a:t>
            </a:r>
            <a:endParaRPr lang="en-US" dirty="0"/>
          </a:p>
          <a:p>
            <a:pPr lvl="1"/>
            <a:r>
              <a:rPr lang="en-US" dirty="0"/>
              <a:t>Barry </a:t>
            </a:r>
            <a:r>
              <a:rPr lang="en-US" dirty="0" smtClean="0"/>
              <a:t>Norris  (ND)</a:t>
            </a:r>
            <a:endParaRPr lang="en-US" dirty="0"/>
          </a:p>
          <a:p>
            <a:pPr lvl="1"/>
            <a:r>
              <a:rPr lang="en-US" dirty="0"/>
              <a:t>Jay </a:t>
            </a:r>
            <a:r>
              <a:rPr lang="en-US" dirty="0" err="1"/>
              <a:t>Theilacker</a:t>
            </a:r>
            <a:r>
              <a:rPr lang="en-US" dirty="0"/>
              <a:t> – </a:t>
            </a:r>
            <a:r>
              <a:rPr lang="en-US" dirty="0" smtClean="0"/>
              <a:t>Advisor  (AD)</a:t>
            </a:r>
            <a:endParaRPr lang="en-US" dirty="0"/>
          </a:p>
          <a:p>
            <a:pPr lvl="1"/>
            <a:r>
              <a:rPr lang="en-US" dirty="0"/>
              <a:t>Rich </a:t>
            </a:r>
            <a:r>
              <a:rPr lang="en-US" dirty="0" err="1"/>
              <a:t>Stanek</a:t>
            </a:r>
            <a:r>
              <a:rPr lang="en-US" dirty="0"/>
              <a:t> </a:t>
            </a:r>
            <a:r>
              <a:rPr lang="en-US" dirty="0" smtClean="0"/>
              <a:t>Advisor – (Directorate)</a:t>
            </a:r>
            <a:r>
              <a:rPr lang="en-US" dirty="0"/>
              <a:t> 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9879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</a:t>
            </a:r>
            <a:r>
              <a:rPr lang="en-US" dirty="0" smtClean="0"/>
              <a:t>ather information across the lab and prepare a response to the DOE recommendations. </a:t>
            </a:r>
          </a:p>
          <a:p>
            <a:r>
              <a:rPr lang="en-US" dirty="0" smtClean="0"/>
              <a:t>The response should address all cryogenic resource needs for Liquid Helium as well as Liquid Argon</a:t>
            </a:r>
          </a:p>
          <a:p>
            <a:r>
              <a:rPr lang="en-US" dirty="0" smtClean="0"/>
              <a:t>The Task Force will give a first response to the two recommendations in a short time frame (about 2-3 months).  </a:t>
            </a:r>
          </a:p>
          <a:p>
            <a:r>
              <a:rPr lang="en-US" dirty="0"/>
              <a:t>In the longer term (6 months) the Task Force </a:t>
            </a:r>
            <a:r>
              <a:rPr lang="en-US" dirty="0" smtClean="0"/>
              <a:t>will  </a:t>
            </a:r>
            <a:r>
              <a:rPr lang="en-US" dirty="0"/>
              <a:t>prepare a detailed report covering </a:t>
            </a:r>
            <a:r>
              <a:rPr lang="en-US" dirty="0" smtClean="0"/>
              <a:t>four </a:t>
            </a:r>
            <a:r>
              <a:rPr lang="en-US" dirty="0"/>
              <a:t>items </a:t>
            </a:r>
            <a:r>
              <a:rPr lang="en-US" dirty="0" smtClean="0"/>
              <a:t>in the Charge below. 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955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The Task Force will prepare a summary of preliminary deliberations on items (1) – (4)  below. </a:t>
            </a:r>
            <a:br>
              <a:rPr lang="en-US" sz="2800" dirty="0" smtClean="0"/>
            </a:br>
            <a:r>
              <a:rPr lang="en-US" sz="2800" dirty="0" smtClean="0"/>
              <a:t>Bill </a:t>
            </a:r>
            <a:r>
              <a:rPr lang="en-US" sz="2800" dirty="0" err="1" smtClean="0"/>
              <a:t>Soyars</a:t>
            </a:r>
            <a:r>
              <a:rPr lang="en-US" sz="2800" dirty="0" smtClean="0"/>
              <a:t> (Chair) will  briefly discuss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The </a:t>
            </a:r>
            <a:r>
              <a:rPr lang="en-US" b="1" dirty="0"/>
              <a:t>cryogenic requirements  </a:t>
            </a:r>
            <a:r>
              <a:rPr lang="en-US" b="1" dirty="0" smtClean="0"/>
              <a:t>for </a:t>
            </a:r>
            <a:r>
              <a:rPr lang="en-US" b="1" dirty="0"/>
              <a:t>the projects and programs </a:t>
            </a:r>
            <a:r>
              <a:rPr lang="en-US" dirty="0"/>
              <a:t>such as LCLS-II, PIP-II, Mu2e, LARP, LBNF, etc. over the time frames of (a) one year (b) 5 years and (c) 10 years</a:t>
            </a:r>
            <a:r>
              <a:rPr lang="en-US" dirty="0" smtClean="0"/>
              <a:t>.</a:t>
            </a:r>
          </a:p>
          <a:p>
            <a:pPr marL="400050" lvl="1" indent="0">
              <a:buNone/>
            </a:pPr>
            <a:r>
              <a:rPr lang="en-US" dirty="0" smtClean="0"/>
              <a:t>		Include test </a:t>
            </a:r>
            <a:r>
              <a:rPr lang="en-US" dirty="0"/>
              <a:t>facility capacity and personnel </a:t>
            </a:r>
            <a:r>
              <a:rPr lang="en-US" dirty="0" smtClean="0"/>
              <a:t>resources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The installed and operable capacity available</a:t>
            </a:r>
            <a:r>
              <a:rPr lang="en-US" dirty="0"/>
              <a:t> across all </a:t>
            </a:r>
            <a:r>
              <a:rPr lang="en-US" dirty="0" err="1"/>
              <a:t>Fermilab</a:t>
            </a:r>
            <a:r>
              <a:rPr lang="en-US" dirty="0"/>
              <a:t> Divisions to encompass all cryogenic test facilities, related mechanical and processing systems and personnel resources.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The pros and cons </a:t>
            </a:r>
            <a:r>
              <a:rPr lang="en-US" b="1" dirty="0" smtClean="0"/>
              <a:t>for further </a:t>
            </a:r>
            <a:r>
              <a:rPr lang="en-US" b="1" dirty="0"/>
              <a:t>developing a </a:t>
            </a:r>
            <a:r>
              <a:rPr lang="en-US" b="1" dirty="0" err="1"/>
              <a:t>matrixed</a:t>
            </a:r>
            <a:r>
              <a:rPr lang="en-US" b="1" dirty="0"/>
              <a:t> management </a:t>
            </a:r>
            <a:r>
              <a:rPr lang="en-US" dirty="0"/>
              <a:t>of our cryogenic resources.  Include a description of how </a:t>
            </a:r>
            <a:r>
              <a:rPr lang="en-US" dirty="0" err="1"/>
              <a:t>Fermilab</a:t>
            </a:r>
            <a:r>
              <a:rPr lang="en-US" dirty="0"/>
              <a:t> has (or has not) engaged expertise across divisions to develop solutions for recent cryogenic needs, such as for the </a:t>
            </a:r>
            <a:r>
              <a:rPr lang="en-US" dirty="0" err="1"/>
              <a:t>Muon</a:t>
            </a:r>
            <a:r>
              <a:rPr lang="en-US" dirty="0"/>
              <a:t> Campus, or Mu2e or the SRF program.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A plan to increase development and recruitment </a:t>
            </a:r>
            <a:r>
              <a:rPr lang="en-US" dirty="0"/>
              <a:t>of </a:t>
            </a:r>
            <a:r>
              <a:rPr lang="en-US" dirty="0" err="1"/>
              <a:t>cryo</a:t>
            </a:r>
            <a:r>
              <a:rPr lang="en-US" dirty="0"/>
              <a:t>/mechanical engineers. Include a description of our recent experience on recruiting and hiring of cryogenic engineering talent.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419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Fermilab is at a cusp</a:t>
            </a:r>
          </a:p>
          <a:p>
            <a:pPr lvl="1"/>
            <a:r>
              <a:rPr lang="en-US" dirty="0" smtClean="0"/>
              <a:t>New era, </a:t>
            </a:r>
            <a:r>
              <a:rPr lang="en-US" smtClean="0"/>
              <a:t>new programs, </a:t>
            </a:r>
            <a:r>
              <a:rPr lang="en-US" dirty="0" smtClean="0"/>
              <a:t>and new *large* demand for </a:t>
            </a:r>
            <a:r>
              <a:rPr lang="en-US" dirty="0" err="1" smtClean="0"/>
              <a:t>cryo</a:t>
            </a:r>
            <a:r>
              <a:rPr lang="en-US" dirty="0" smtClean="0"/>
              <a:t> infrastructure &amp; staff</a:t>
            </a:r>
          </a:p>
          <a:p>
            <a:r>
              <a:rPr lang="en-US" dirty="0" smtClean="0"/>
              <a:t>Phase 2 of the task-effort is likely a ten-year plan for cryogenics</a:t>
            </a:r>
          </a:p>
          <a:p>
            <a:pPr lvl="1"/>
            <a:r>
              <a:rPr lang="en-US" dirty="0" smtClean="0"/>
              <a:t>Site-wide / central vs distributed / local solutions</a:t>
            </a:r>
          </a:p>
          <a:p>
            <a:pPr lvl="1"/>
            <a:r>
              <a:rPr lang="en-US" dirty="0" smtClean="0"/>
              <a:t>Models for funding capital &amp; operations will need to be developed</a:t>
            </a:r>
            <a:endParaRPr lang="en-US" dirty="0"/>
          </a:p>
          <a:p>
            <a:r>
              <a:rPr lang="en-US" dirty="0" smtClean="0"/>
              <a:t>Fermilab senior management recognize </a:t>
            </a:r>
            <a:r>
              <a:rPr lang="en-US" dirty="0" err="1" smtClean="0"/>
              <a:t>cryo</a:t>
            </a:r>
            <a:r>
              <a:rPr lang="en-US" dirty="0" smtClean="0"/>
              <a:t> as a critical/limiting resource for the U.S. program</a:t>
            </a:r>
          </a:p>
          <a:p>
            <a:pPr lvl="1"/>
            <a:r>
              <a:rPr lang="en-US" dirty="0" smtClean="0"/>
              <a:t>Other labs &amp; other programs &amp; other countries are part of the solution</a:t>
            </a:r>
          </a:p>
        </p:txBody>
      </p:sp>
    </p:spTree>
    <p:extLst>
      <p:ext uri="{BB962C8B-B14F-4D97-AF65-F5344CB8AC3E}">
        <p14:creationId xmlns:p14="http://schemas.microsoft.com/office/powerpoint/2010/main" val="2692375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314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Plan to Respond to  Institutional Review Recommendations</vt:lpstr>
      <vt:lpstr>Background</vt:lpstr>
      <vt:lpstr>Plan for Response</vt:lpstr>
      <vt:lpstr>Charge</vt:lpstr>
      <vt:lpstr>The Task Force will prepare a summary of preliminary deliberations on items (1) – (4)  below.  Bill Soyars (Chair) will  briefly discuss</vt:lpstr>
      <vt:lpstr>Outlook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Hasan Padamsee</dc:creator>
  <cp:lastModifiedBy>Stephany Unruh x3027 16441N</cp:lastModifiedBy>
  <cp:revision>9</cp:revision>
  <dcterms:created xsi:type="dcterms:W3CDTF">2015-05-12T16:30:23Z</dcterms:created>
  <dcterms:modified xsi:type="dcterms:W3CDTF">2015-05-14T14:41:09Z</dcterms:modified>
</cp:coreProperties>
</file>