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jpg" ContentType="image/jpeg"/>
  <Default Extension="rels" ContentType="application/vnd.openxmlformats-package.relationships+xml"/>
  <Default Extension="tmp" ContentType="image/p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44" r:id="rId5"/>
  </p:sldMasterIdLst>
  <p:notesMasterIdLst>
    <p:notesMasterId r:id="rId31"/>
  </p:notesMasterIdLst>
  <p:handoutMasterIdLst>
    <p:handoutMasterId r:id="rId32"/>
  </p:handoutMasterIdLst>
  <p:sldIdLst>
    <p:sldId id="826" r:id="rId6"/>
    <p:sldId id="852" r:id="rId7"/>
    <p:sldId id="853" r:id="rId8"/>
    <p:sldId id="854" r:id="rId9"/>
    <p:sldId id="951" r:id="rId10"/>
    <p:sldId id="952" r:id="rId11"/>
    <p:sldId id="953" r:id="rId12"/>
    <p:sldId id="954" r:id="rId13"/>
    <p:sldId id="955" r:id="rId14"/>
    <p:sldId id="956" r:id="rId15"/>
    <p:sldId id="957" r:id="rId16"/>
    <p:sldId id="958" r:id="rId17"/>
    <p:sldId id="959" r:id="rId18"/>
    <p:sldId id="960" r:id="rId19"/>
    <p:sldId id="961" r:id="rId20"/>
    <p:sldId id="962" r:id="rId21"/>
    <p:sldId id="963" r:id="rId22"/>
    <p:sldId id="964" r:id="rId23"/>
    <p:sldId id="867" r:id="rId24"/>
    <p:sldId id="965" r:id="rId25"/>
    <p:sldId id="966" r:id="rId26"/>
    <p:sldId id="967" r:id="rId27"/>
    <p:sldId id="968" r:id="rId28"/>
    <p:sldId id="969" r:id="rId29"/>
    <p:sldId id="970" r:id="rId30"/>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1D"/>
    <a:srgbClr val="9A0000"/>
    <a:srgbClr val="FFCC99"/>
    <a:srgbClr val="9D3431"/>
    <a:srgbClr val="0000FF"/>
    <a:srgbClr val="FFFFCC"/>
    <a:srgbClr val="FF0000"/>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4" autoAdjust="0"/>
    <p:restoredTop sz="94453" autoAdjust="0"/>
  </p:normalViewPr>
  <p:slideViewPr>
    <p:cSldViewPr snapToGrid="0">
      <p:cViewPr>
        <p:scale>
          <a:sx n="100" d="100"/>
          <a:sy n="100" d="100"/>
        </p:scale>
        <p:origin x="-720"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4312"/>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3934169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6" Type="http://schemas.openxmlformats.org/officeDocument/2006/relationships/image" Target="../media/image5.jpeg"/><Relationship Id="rId7" Type="http://schemas.openxmlformats.org/officeDocument/2006/relationships/image" Target="../media/image6.tiff"/><Relationship Id="rId8" Type="http://schemas.openxmlformats.org/officeDocument/2006/relationships/image" Target="../media/image7.jpeg"/><Relationship Id="rId9" Type="http://schemas.openxmlformats.org/officeDocument/2006/relationships/image" Target="../media/image8.gif"/><Relationship Id="rId10"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gif"/><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9.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solidFill>
                  <a:srgbClr val="000000"/>
                </a:solidFill>
              </a:rPr>
              <a:t>LCLS-II Cryomodule Design, 22 May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solidFill>
                  <a:srgbClr val="000000"/>
                </a:solidFill>
              </a:rPr>
              <a:t>LCLS-II Cryomodule Design, 22 May 2015</a:t>
            </a:r>
            <a:endParaRPr lang="en-US" dirty="0">
              <a:solidFill>
                <a:srgbClr val="000000"/>
              </a:solidFill>
            </a:endParaRPr>
          </a:p>
        </p:txBody>
      </p: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solidFill>
                  <a:srgbClr val="000000"/>
                </a:solidFill>
              </a:rPr>
              <a:t>LCLS-II Cryomodule Design, 22 May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66964617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smtClean="0">
                <a:solidFill>
                  <a:srgbClr val="000000"/>
                </a:solidFill>
              </a:rPr>
              <a:t>LCLS-II Cryomodule Design, 22 May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59547248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Cryomodule Design, 22 May 2015</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Cryomodule Design, 22 May 2015</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Cryomodule Design, 22 May 2015</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Cryomodule Design, 22 May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Cryomodule Design, 22 May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LCLS-II Cryomodule Design, 22 May 2015</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r>
              <a:rPr lang="en-US" smtClean="0"/>
              <a:t>LCLS-II Cryomodule Design, 22 May 2015</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50" r:id="rId8"/>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smtClean="0">
                <a:solidFill>
                  <a:srgbClr val="000000"/>
                </a:solidFill>
              </a:rPr>
              <a:t>LCLS-II Cryomodule Design, 22 May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557213" y="1028700"/>
            <a:ext cx="8008937" cy="1754188"/>
          </a:xfrm>
        </p:spPr>
        <p:txBody>
          <a:bodyPr/>
          <a:lstStyle/>
          <a:p>
            <a:r>
              <a:rPr lang="en-US" dirty="0"/>
              <a:t>M</a:t>
            </a:r>
            <a:r>
              <a:rPr lang="en-US" dirty="0" smtClean="0"/>
              <a:t>echanical </a:t>
            </a:r>
            <a:r>
              <a:rPr lang="en-US" dirty="0"/>
              <a:t>Design </a:t>
            </a:r>
            <a:endParaRPr lang="en-US" dirty="0" smtClean="0"/>
          </a:p>
        </p:txBody>
      </p:sp>
      <p:sp>
        <p:nvSpPr>
          <p:cNvPr id="5" name="Rectangle 5"/>
          <p:cNvSpPr>
            <a:spLocks noGrp="1" noChangeArrowheads="1"/>
          </p:cNvSpPr>
          <p:nvPr>
            <p:ph type="subTitle" idx="1"/>
          </p:nvPr>
        </p:nvSpPr>
        <p:spPr/>
        <p:txBody>
          <a:bodyPr/>
          <a:lstStyle/>
          <a:p>
            <a:r>
              <a:rPr lang="en-US" dirty="0" smtClean="0"/>
              <a:t>Tom Peterson, </a:t>
            </a:r>
            <a:r>
              <a:rPr lang="en-US" dirty="0" err="1" smtClean="0"/>
              <a:t>Yuriy</a:t>
            </a:r>
            <a:r>
              <a:rPr lang="en-US" dirty="0" smtClean="0"/>
              <a:t> </a:t>
            </a:r>
            <a:r>
              <a:rPr lang="en-US" dirty="0" err="1" smtClean="0"/>
              <a:t>Orlov</a:t>
            </a:r>
            <a:r>
              <a:rPr lang="en-US" dirty="0"/>
              <a:t> </a:t>
            </a:r>
            <a:endParaRPr lang="en-US" dirty="0" smtClean="0"/>
          </a:p>
          <a:p>
            <a:r>
              <a:rPr lang="en-US" dirty="0" smtClean="0"/>
              <a:t>2</a:t>
            </a:r>
            <a:r>
              <a:rPr lang="en-US" dirty="0" smtClean="0"/>
              <a:t>2 </a:t>
            </a:r>
            <a:r>
              <a:rPr lang="en-US" dirty="0" smtClean="0"/>
              <a:t>May 2015</a:t>
            </a:r>
          </a:p>
        </p:txBody>
      </p:sp>
      <p:sp>
        <p:nvSpPr>
          <p:cNvPr id="7" name="Text Placeholder 6"/>
          <p:cNvSpPr>
            <a:spLocks noGrp="1"/>
          </p:cNvSpPr>
          <p:nvPr>
            <p:ph type="body" sz="quarter" idx="11"/>
          </p:nvPr>
        </p:nvSpPr>
        <p:spPr/>
        <p:txBody>
          <a:bodyPr>
            <a:normAutofit/>
          </a:bodyPr>
          <a:lstStyle/>
          <a:p>
            <a:r>
              <a:rPr lang="en-US" dirty="0" smtClean="0"/>
              <a:t>1.3 </a:t>
            </a:r>
            <a:r>
              <a:rPr lang="en-US" dirty="0"/>
              <a:t>GHz </a:t>
            </a:r>
            <a:r>
              <a:rPr lang="en-US" dirty="0" smtClean="0"/>
              <a:t>Cryomodule</a:t>
            </a:r>
            <a:endParaRPr lang="en-US" dirty="0"/>
          </a:p>
        </p:txBody>
      </p:sp>
    </p:spTree>
    <p:extLst>
      <p:ext uri="{BB962C8B-B14F-4D97-AF65-F5344CB8AC3E}">
        <p14:creationId xmlns:p14="http://schemas.microsoft.com/office/powerpoint/2010/main" val="22278221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10</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4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500"/>
            <a:ext cx="9144000" cy="4693186"/>
          </a:xfrm>
          <a:prstGeom prst="rect">
            <a:avLst/>
          </a:prstGeom>
        </p:spPr>
      </p:pic>
    </p:spTree>
    <p:extLst>
      <p:ext uri="{BB962C8B-B14F-4D97-AF65-F5344CB8AC3E}">
        <p14:creationId xmlns:p14="http://schemas.microsoft.com/office/powerpoint/2010/main" val="3143438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11</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5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1107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12</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5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174385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13</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5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198420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14</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288585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15</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5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67002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16</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5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233133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17</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10875_Is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9144000" cy="4601706"/>
          </a:xfrm>
          <a:prstGeom prst="rect">
            <a:avLst/>
          </a:prstGeom>
        </p:spPr>
      </p:pic>
    </p:spTree>
    <p:extLst>
      <p:ext uri="{BB962C8B-B14F-4D97-AF65-F5344CB8AC3E}">
        <p14:creationId xmlns:p14="http://schemas.microsoft.com/office/powerpoint/2010/main" val="2678362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18</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10875_w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9144000" cy="4601706"/>
          </a:xfrm>
          <a:prstGeom prst="rect">
            <a:avLst/>
          </a:prstGeom>
        </p:spPr>
      </p:pic>
    </p:spTree>
    <p:extLst>
      <p:ext uri="{BB962C8B-B14F-4D97-AF65-F5344CB8AC3E}">
        <p14:creationId xmlns:p14="http://schemas.microsoft.com/office/powerpoint/2010/main" val="25479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smtClean="0"/>
              <a:t>Spreadsheet with cold and warm element positions (consistent with MAD deck) </a:t>
            </a:r>
            <a:endParaRPr lang="en-US" dirty="0"/>
          </a:p>
        </p:txBody>
      </p:sp>
      <p:sp>
        <p:nvSpPr>
          <p:cNvPr id="4" name="Footer Placeholder 3"/>
          <p:cNvSpPr>
            <a:spLocks noGrp="1"/>
          </p:cNvSpPr>
          <p:nvPr>
            <p:ph type="ftr" sz="quarter" idx="13"/>
          </p:nvPr>
        </p:nvSpPr>
        <p:spPr/>
        <p:txBody>
          <a:bodyPr/>
          <a:lstStyle/>
          <a:p>
            <a:r>
              <a:rPr lang="en-US" smtClean="0"/>
              <a:t>LCLS-II Cryomodule Design, 22 May 2015</a:t>
            </a:r>
            <a:endParaRPr lang="en-US" dirty="0"/>
          </a:p>
        </p:txBody>
      </p:sp>
      <p:pic>
        <p:nvPicPr>
          <p:cNvPr id="6" name="Content Placeholder 4" descr="Microsoft Excel - CM2_MASTER_EXCEL.xlsx  [Read-Only]"/>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074" t="15693" r="1919"/>
          <a:stretch/>
        </p:blipFill>
        <p:spPr>
          <a:xfrm>
            <a:off x="198683" y="1495425"/>
            <a:ext cx="8815496" cy="4222465"/>
          </a:xfrm>
        </p:spPr>
      </p:pic>
    </p:spTree>
    <p:extLst>
      <p:ext uri="{BB962C8B-B14F-4D97-AF65-F5344CB8AC3E}">
        <p14:creationId xmlns:p14="http://schemas.microsoft.com/office/powerpoint/2010/main" val="152439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1F54FA34-BCD0-4674-B1B3-79E6B39EC6D5}" type="slidenum">
              <a:rPr lang="en-US" smtClean="0"/>
              <a:pPr/>
              <a:t>2</a:t>
            </a:fld>
            <a:endParaRPr lang="en-US"/>
          </a:p>
        </p:txBody>
      </p:sp>
      <p:sp>
        <p:nvSpPr>
          <p:cNvPr id="2" name="Title 1"/>
          <p:cNvSpPr>
            <a:spLocks noGrp="1"/>
          </p:cNvSpPr>
          <p:nvPr>
            <p:ph type="title"/>
          </p:nvPr>
        </p:nvSpPr>
        <p:spPr/>
        <p:txBody>
          <a:bodyPr/>
          <a:lstStyle/>
          <a:p>
            <a:r>
              <a:rPr lang="en-US" dirty="0" smtClean="0"/>
              <a:t>Mechanical design – images from the CAD model </a:t>
            </a:r>
            <a:br>
              <a:rPr lang="en-US" dirty="0" smtClean="0"/>
            </a:br>
            <a:r>
              <a:rPr lang="en-US" dirty="0" smtClean="0"/>
              <a:t>(from </a:t>
            </a:r>
            <a:r>
              <a:rPr lang="en-US" dirty="0" err="1" smtClean="0"/>
              <a:t>Yuriy</a:t>
            </a:r>
            <a:r>
              <a:rPr lang="en-US" dirty="0" smtClean="0"/>
              <a:t> </a:t>
            </a:r>
            <a:r>
              <a:rPr lang="en-US" dirty="0" err="1" smtClean="0"/>
              <a:t>Orlov</a:t>
            </a:r>
            <a:r>
              <a:rPr lang="en-US" dirty="0" smtClean="0"/>
              <a:t>) </a:t>
            </a:r>
            <a:endParaRPr lang="en-US" dirty="0"/>
          </a:p>
        </p:txBody>
      </p:sp>
      <p:sp>
        <p:nvSpPr>
          <p:cNvPr id="5" name="Footer Placeholder 4"/>
          <p:cNvSpPr>
            <a:spLocks noGrp="1"/>
          </p:cNvSpPr>
          <p:nvPr>
            <p:ph type="ftr" sz="quarter" idx="13"/>
          </p:nvPr>
        </p:nvSpPr>
        <p:spPr/>
        <p:txBody>
          <a:bodyPr/>
          <a:lstStyle/>
          <a:p>
            <a:r>
              <a:rPr lang="en-US" smtClean="0"/>
              <a:t>LCLS-II Cryomodule Design, 22 May 2015</a:t>
            </a:r>
            <a:endParaRPr lang="en-US"/>
          </a:p>
        </p:txBody>
      </p:sp>
      <p:pic>
        <p:nvPicPr>
          <p:cNvPr id="4" name="Picture 3" descr="F1000994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500"/>
            <a:ext cx="9144000" cy="4693186"/>
          </a:xfrm>
          <a:prstGeom prst="rect">
            <a:avLst/>
          </a:prstGeom>
        </p:spPr>
      </p:pic>
    </p:spTree>
    <p:extLst>
      <p:ext uri="{BB962C8B-B14F-4D97-AF65-F5344CB8AC3E}">
        <p14:creationId xmlns:p14="http://schemas.microsoft.com/office/powerpoint/2010/main" val="40382571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smtClean="0"/>
              <a:t>Alignment</a:t>
            </a:r>
            <a:endParaRPr lang="en-US" dirty="0"/>
          </a:p>
        </p:txBody>
      </p:sp>
      <p:sp>
        <p:nvSpPr>
          <p:cNvPr id="4" name="Footer Placeholder 3"/>
          <p:cNvSpPr>
            <a:spLocks noGrp="1"/>
          </p:cNvSpPr>
          <p:nvPr>
            <p:ph type="ftr" sz="quarter" idx="13"/>
          </p:nvPr>
        </p:nvSpPr>
        <p:spPr/>
        <p:txBody>
          <a:bodyPr/>
          <a:lstStyle/>
          <a:p>
            <a:r>
              <a:rPr lang="en-US" smtClean="0"/>
              <a:t>LCLS-II Cryomodule Design, 22 May 2015</a:t>
            </a:r>
            <a:endParaRPr lang="en-US" dirty="0"/>
          </a:p>
        </p:txBody>
      </p:sp>
      <p:sp>
        <p:nvSpPr>
          <p:cNvPr id="5" name="Content Placeholder 4"/>
          <p:cNvSpPr>
            <a:spLocks noGrp="1"/>
          </p:cNvSpPr>
          <p:nvPr>
            <p:ph sz="quarter" idx="14"/>
          </p:nvPr>
        </p:nvSpPr>
        <p:spPr/>
        <p:txBody>
          <a:bodyPr>
            <a:normAutofit lnSpcReduction="10000"/>
          </a:bodyPr>
          <a:lstStyle/>
          <a:p>
            <a:r>
              <a:rPr lang="en-US" dirty="0" smtClean="0"/>
              <a:t>Alignment design and procedures based on </a:t>
            </a:r>
          </a:p>
          <a:p>
            <a:pPr lvl="1"/>
            <a:r>
              <a:rPr lang="en-US" dirty="0" smtClean="0"/>
              <a:t>TESLA Test Facility experience at DESY </a:t>
            </a:r>
          </a:p>
          <a:p>
            <a:pPr lvl="1"/>
            <a:r>
              <a:rPr lang="en-US" dirty="0" smtClean="0"/>
              <a:t>CM1, CM2, and FLASH 3.9 GHz cryomodule experience at </a:t>
            </a:r>
            <a:r>
              <a:rPr lang="en-US" dirty="0" err="1" smtClean="0"/>
              <a:t>Fermilab</a:t>
            </a:r>
            <a:r>
              <a:rPr lang="en-US" dirty="0"/>
              <a:t> </a:t>
            </a:r>
            <a:endParaRPr lang="en-US" dirty="0" smtClean="0"/>
          </a:p>
          <a:p>
            <a:pPr lvl="1"/>
            <a:r>
              <a:rPr lang="en-US" dirty="0" err="1" smtClean="0"/>
              <a:t>Jlab</a:t>
            </a:r>
            <a:r>
              <a:rPr lang="en-US" dirty="0" smtClean="0"/>
              <a:t> experience for CEBAF and SNS </a:t>
            </a:r>
          </a:p>
          <a:p>
            <a:pPr lvl="1"/>
            <a:r>
              <a:rPr lang="en-US" dirty="0"/>
              <a:t>R</a:t>
            </a:r>
            <a:r>
              <a:rPr lang="en-US" dirty="0" smtClean="0"/>
              <a:t>ecent XFEL procedures </a:t>
            </a:r>
          </a:p>
          <a:p>
            <a:r>
              <a:rPr lang="en-US" dirty="0" smtClean="0"/>
              <a:t>An LCLS-II workshop on alignment with SLAC, </a:t>
            </a:r>
            <a:r>
              <a:rPr lang="en-US" dirty="0" err="1" smtClean="0"/>
              <a:t>Jlab</a:t>
            </a:r>
            <a:r>
              <a:rPr lang="en-US" dirty="0" smtClean="0"/>
              <a:t> and </a:t>
            </a:r>
            <a:r>
              <a:rPr lang="en-US" dirty="0" err="1" smtClean="0"/>
              <a:t>Fermilab</a:t>
            </a:r>
            <a:r>
              <a:rPr lang="en-US" dirty="0" smtClean="0"/>
              <a:t> participation is planned later in May </a:t>
            </a:r>
          </a:p>
          <a:p>
            <a:r>
              <a:rPr lang="en-US" dirty="0" smtClean="0"/>
              <a:t>Information </a:t>
            </a:r>
            <a:r>
              <a:rPr lang="en-US" dirty="0"/>
              <a:t>added to </a:t>
            </a:r>
            <a:r>
              <a:rPr lang="en-US" dirty="0" smtClean="0"/>
              <a:t>backup </a:t>
            </a:r>
            <a:r>
              <a:rPr lang="en-US" dirty="0"/>
              <a:t>slides </a:t>
            </a:r>
          </a:p>
          <a:p>
            <a:pPr lvl="1"/>
            <a:r>
              <a:rPr lang="en-US" dirty="0"/>
              <a:t>T</a:t>
            </a:r>
            <a:r>
              <a:rPr lang="en-US" dirty="0" smtClean="0"/>
              <a:t>hermal contraction allowance </a:t>
            </a:r>
          </a:p>
          <a:p>
            <a:pPr lvl="1"/>
            <a:r>
              <a:rPr lang="en-US" dirty="0" smtClean="0"/>
              <a:t>2-phase pipe closure, compensation for pressure loads</a:t>
            </a:r>
          </a:p>
          <a:p>
            <a:pPr lvl="1"/>
            <a:r>
              <a:rPr lang="en-US" dirty="0" smtClean="0"/>
              <a:t>Post-shipment survey mark </a:t>
            </a:r>
            <a:endParaRPr lang="en-US" dirty="0"/>
          </a:p>
        </p:txBody>
      </p:sp>
    </p:spTree>
    <p:extLst>
      <p:ext uri="{BB962C8B-B14F-4D97-AF65-F5344CB8AC3E}">
        <p14:creationId xmlns:p14="http://schemas.microsoft.com/office/powerpoint/2010/main" val="1199339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srgbClr val="000000"/>
                </a:solidFill>
              </a:rPr>
              <a:t>LCLS-II Cryomodule Design, 22 May 2015</a:t>
            </a:r>
            <a:endParaRPr lang="en-US" dirty="0">
              <a:solidFill>
                <a:srgbClr val="000000"/>
              </a:solidFill>
            </a:endParaRPr>
          </a:p>
        </p:txBody>
      </p:sp>
      <p:sp>
        <p:nvSpPr>
          <p:cNvPr id="2" name="Slide Number Placeholder 1"/>
          <p:cNvSpPr>
            <a:spLocks noGrp="1"/>
          </p:cNvSpPr>
          <p:nvPr>
            <p:ph type="sldNum" sz="quarter" idx="12"/>
          </p:nvPr>
        </p:nvSpPr>
        <p:spPr/>
        <p:txBody>
          <a:bodyPr/>
          <a:lstStyle/>
          <a:p>
            <a:fld id="{5BD36294-2849-48A8-8531-5354CF3095D2}" type="slidenum">
              <a:rPr lang="en-US" smtClean="0">
                <a:solidFill>
                  <a:srgbClr val="000000"/>
                </a:solidFill>
              </a:rPr>
              <a:pPr/>
              <a:t>21</a:t>
            </a:fld>
            <a:endParaRPr lang="en-US" dirty="0">
              <a:solidFill>
                <a:srgbClr val="000000"/>
              </a:solidFill>
            </a:endParaRPr>
          </a:p>
        </p:txBody>
      </p:sp>
      <p:sp>
        <p:nvSpPr>
          <p:cNvPr id="3" name="Title 2"/>
          <p:cNvSpPr>
            <a:spLocks noGrp="1"/>
          </p:cNvSpPr>
          <p:nvPr>
            <p:ph type="title" idx="4294967295"/>
          </p:nvPr>
        </p:nvSpPr>
        <p:spPr>
          <a:xfrm>
            <a:off x="0" y="128588"/>
            <a:ext cx="8102600" cy="754062"/>
          </a:xfrm>
        </p:spPr>
        <p:txBody>
          <a:bodyPr/>
          <a:lstStyle/>
          <a:p>
            <a:r>
              <a:rPr lang="en-US" dirty="0" smtClean="0"/>
              <a:t>TESLA design alignment verification</a:t>
            </a:r>
            <a:endParaRPr lang="en-US" dirty="0"/>
          </a:p>
        </p:txBody>
      </p:sp>
      <p:pic>
        <p:nvPicPr>
          <p:cNvPr id="5" name="Picture 4" descr="CavityAlignmentPagan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50" y="23091"/>
            <a:ext cx="9144000" cy="6834909"/>
          </a:xfrm>
          <a:prstGeom prst="rect">
            <a:avLst/>
          </a:prstGeom>
        </p:spPr>
      </p:pic>
    </p:spTree>
    <p:extLst>
      <p:ext uri="{BB962C8B-B14F-4D97-AF65-F5344CB8AC3E}">
        <p14:creationId xmlns:p14="http://schemas.microsoft.com/office/powerpoint/2010/main" val="14530295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1275"/>
            <a:ext cx="7200900" cy="677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7" name="Line 5"/>
          <p:cNvSpPr>
            <a:spLocks noChangeShapeType="1"/>
          </p:cNvSpPr>
          <p:nvPr/>
        </p:nvSpPr>
        <p:spPr bwMode="auto">
          <a:xfrm>
            <a:off x="3708400" y="4868863"/>
            <a:ext cx="358775" cy="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78" name="Text Box 6"/>
          <p:cNvSpPr txBox="1">
            <a:spLocks noChangeArrowheads="1"/>
          </p:cNvSpPr>
          <p:nvPr/>
        </p:nvSpPr>
        <p:spPr bwMode="auto">
          <a:xfrm>
            <a:off x="3708400" y="4076700"/>
            <a:ext cx="2725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rgbClr val="0000FF"/>
                </a:solidFill>
                <a:cs typeface="+mn-cs"/>
              </a:rPr>
              <a:t>0.24mm warm offset on cavities</a:t>
            </a:r>
            <a:r>
              <a:rPr lang="de-DE" sz="1400" dirty="0">
                <a:solidFill>
                  <a:srgbClr val="0000FF"/>
                </a:solidFill>
                <a:cs typeface="+mn-cs"/>
              </a:rPr>
              <a:t> </a:t>
            </a:r>
            <a:endParaRPr lang="en-GB" sz="1400" dirty="0">
              <a:solidFill>
                <a:srgbClr val="0000FF"/>
              </a:solidFill>
              <a:cs typeface="+mn-cs"/>
            </a:endParaRPr>
          </a:p>
        </p:txBody>
      </p:sp>
      <p:sp>
        <p:nvSpPr>
          <p:cNvPr id="3079" name="Line 7"/>
          <p:cNvSpPr>
            <a:spLocks noChangeShapeType="1"/>
          </p:cNvSpPr>
          <p:nvPr/>
        </p:nvSpPr>
        <p:spPr bwMode="auto">
          <a:xfrm flipH="1">
            <a:off x="3708400" y="5084763"/>
            <a:ext cx="358775" cy="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80" name="Text Box 8"/>
          <p:cNvSpPr txBox="1">
            <a:spLocks noChangeArrowheads="1"/>
          </p:cNvSpPr>
          <p:nvPr/>
        </p:nvSpPr>
        <p:spPr bwMode="auto">
          <a:xfrm>
            <a:off x="3665538" y="6046788"/>
            <a:ext cx="26593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smtClean="0">
                <a:solidFill>
                  <a:schemeClr val="accent2"/>
                </a:solidFill>
                <a:cs typeface="+mn-cs"/>
              </a:rPr>
              <a:t>0.24 mm </a:t>
            </a:r>
            <a:r>
              <a:rPr lang="en-US" sz="1400" dirty="0">
                <a:solidFill>
                  <a:schemeClr val="accent2"/>
                </a:solidFill>
                <a:cs typeface="+mn-cs"/>
              </a:rPr>
              <a:t>cold </a:t>
            </a:r>
            <a:r>
              <a:rPr lang="en-US" sz="1400" dirty="0" smtClean="0">
                <a:solidFill>
                  <a:schemeClr val="accent2"/>
                </a:solidFill>
              </a:rPr>
              <a:t>contraction</a:t>
            </a:r>
            <a:r>
              <a:rPr lang="en-US" sz="1400" dirty="0" smtClean="0">
                <a:solidFill>
                  <a:schemeClr val="accent2"/>
                </a:solidFill>
                <a:cs typeface="+mn-cs"/>
              </a:rPr>
              <a:t> </a:t>
            </a:r>
            <a:r>
              <a:rPr lang="en-US" sz="1400" dirty="0">
                <a:solidFill>
                  <a:schemeClr val="accent2"/>
                </a:solidFill>
                <a:cs typeface="+mn-cs"/>
              </a:rPr>
              <a:t>to “0”</a:t>
            </a:r>
            <a:endParaRPr lang="en-GB" sz="1400" dirty="0">
              <a:solidFill>
                <a:schemeClr val="accent2"/>
              </a:solidFill>
              <a:cs typeface="+mn-cs"/>
            </a:endParaRPr>
          </a:p>
        </p:txBody>
      </p:sp>
      <p:sp>
        <p:nvSpPr>
          <p:cNvPr id="3082" name="Line 10"/>
          <p:cNvSpPr>
            <a:spLocks noChangeShapeType="1"/>
          </p:cNvSpPr>
          <p:nvPr/>
        </p:nvSpPr>
        <p:spPr bwMode="auto">
          <a:xfrm flipV="1">
            <a:off x="7164388" y="3860800"/>
            <a:ext cx="0" cy="43180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83" name="Text Box 11"/>
          <p:cNvSpPr txBox="1">
            <a:spLocks noChangeArrowheads="1"/>
          </p:cNvSpPr>
          <p:nvPr/>
        </p:nvSpPr>
        <p:spPr bwMode="auto">
          <a:xfrm>
            <a:off x="6237288" y="4614863"/>
            <a:ext cx="219042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chemeClr val="accent2"/>
                </a:solidFill>
                <a:cs typeface="+mn-cs"/>
              </a:rPr>
              <a:t>1.97mm cold </a:t>
            </a:r>
            <a:r>
              <a:rPr lang="en-US" sz="1400" dirty="0" smtClean="0">
                <a:solidFill>
                  <a:schemeClr val="accent2"/>
                </a:solidFill>
                <a:cs typeface="+mn-cs"/>
              </a:rPr>
              <a:t>contraction. </a:t>
            </a:r>
            <a:endParaRPr lang="en-US" sz="1400" dirty="0">
              <a:solidFill>
                <a:schemeClr val="accent2"/>
              </a:solidFill>
              <a:cs typeface="+mn-cs"/>
            </a:endParaRPr>
          </a:p>
          <a:p>
            <a:pPr>
              <a:defRPr/>
            </a:pPr>
            <a:r>
              <a:rPr lang="en-US" sz="1400" dirty="0">
                <a:solidFill>
                  <a:schemeClr val="accent2"/>
                </a:solidFill>
                <a:cs typeface="+mn-cs"/>
              </a:rPr>
              <a:t>At cold the distance </a:t>
            </a:r>
          </a:p>
          <a:p>
            <a:pPr>
              <a:defRPr/>
            </a:pPr>
            <a:r>
              <a:rPr lang="en-US" sz="1400" dirty="0">
                <a:solidFill>
                  <a:schemeClr val="accent2"/>
                </a:solidFill>
                <a:cs typeface="+mn-cs"/>
              </a:rPr>
              <a:t>to the center is ~245mm</a:t>
            </a:r>
            <a:endParaRPr lang="en-GB" sz="1400" dirty="0">
              <a:solidFill>
                <a:schemeClr val="accent2"/>
              </a:solidFill>
              <a:cs typeface="+mn-cs"/>
            </a:endParaRPr>
          </a:p>
        </p:txBody>
      </p:sp>
      <p:sp>
        <p:nvSpPr>
          <p:cNvPr id="3084" name="Rectangle 12"/>
          <p:cNvSpPr>
            <a:spLocks noGrp="1" noChangeArrowheads="1"/>
          </p:cNvSpPr>
          <p:nvPr>
            <p:ph type="title" idx="4294967295"/>
          </p:nvPr>
        </p:nvSpPr>
        <p:spPr>
          <a:xfrm>
            <a:off x="192088" y="647700"/>
            <a:ext cx="8229600" cy="812800"/>
          </a:xfrm>
        </p:spPr>
        <p:txBody>
          <a:bodyPr/>
          <a:lstStyle/>
          <a:p>
            <a:pPr eaLnBrk="1" hangingPunct="1">
              <a:defRPr/>
            </a:pPr>
            <a:r>
              <a:rPr lang="de-DE" dirty="0" err="1" smtClean="0">
                <a:cs typeface="+mj-cs"/>
              </a:rPr>
              <a:t>y</a:t>
            </a:r>
            <a:r>
              <a:rPr lang="de-DE" dirty="0" smtClean="0">
                <a:cs typeface="+mj-cs"/>
              </a:rPr>
              <a:t> + x on </a:t>
            </a:r>
            <a:r>
              <a:rPr lang="de-DE" dirty="0" err="1" smtClean="0">
                <a:cs typeface="+mj-cs"/>
              </a:rPr>
              <a:t>Cavities</a:t>
            </a:r>
            <a:endParaRPr lang="en-GB" dirty="0" smtClean="0">
              <a:cs typeface="+mj-cs"/>
            </a:endParaRPr>
          </a:p>
        </p:txBody>
      </p:sp>
      <p:sp>
        <p:nvSpPr>
          <p:cNvPr id="3086" name="Line 14"/>
          <p:cNvSpPr>
            <a:spLocks noChangeShapeType="1"/>
          </p:cNvSpPr>
          <p:nvPr/>
        </p:nvSpPr>
        <p:spPr bwMode="auto">
          <a:xfrm flipV="1">
            <a:off x="1547813" y="4941888"/>
            <a:ext cx="1152525"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87" name="Text Box 15"/>
          <p:cNvSpPr txBox="1">
            <a:spLocks noChangeArrowheads="1"/>
          </p:cNvSpPr>
          <p:nvPr/>
        </p:nvSpPr>
        <p:spPr bwMode="auto">
          <a:xfrm>
            <a:off x="539750" y="5949950"/>
            <a:ext cx="1111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e-DE" sz="1400">
                <a:cs typeface="+mn-cs"/>
              </a:rPr>
              <a:t>Springs in x</a:t>
            </a:r>
            <a:endParaRPr lang="en-GB" sz="1400">
              <a:cs typeface="+mn-cs"/>
            </a:endParaRPr>
          </a:p>
        </p:txBody>
      </p:sp>
      <p:sp>
        <p:nvSpPr>
          <p:cNvPr id="2" name="Footer Placeholder 1"/>
          <p:cNvSpPr>
            <a:spLocks noGrp="1"/>
          </p:cNvSpPr>
          <p:nvPr>
            <p:ph type="ftr" sz="quarter" idx="11"/>
          </p:nvPr>
        </p:nvSpPr>
        <p:spPr/>
        <p:txBody>
          <a:bodyPr/>
          <a:lstStyle/>
          <a:p>
            <a:r>
              <a:rPr lang="en-US" smtClean="0"/>
              <a:t>LCLS-II Cryomodule Design, 22 May 2015</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365125"/>
            <a:ext cx="705802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1" name="Text Box 5"/>
          <p:cNvSpPr txBox="1">
            <a:spLocks noChangeArrowheads="1"/>
          </p:cNvSpPr>
          <p:nvPr/>
        </p:nvSpPr>
        <p:spPr bwMode="auto">
          <a:xfrm>
            <a:off x="3127375" y="6045200"/>
            <a:ext cx="25864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smtClean="0">
                <a:solidFill>
                  <a:schemeClr val="accent2"/>
                </a:solidFill>
              </a:rPr>
              <a:t>Contractions offset for magnet</a:t>
            </a:r>
            <a:endParaRPr lang="en-US" sz="1400" dirty="0">
              <a:solidFill>
                <a:schemeClr val="accent2"/>
              </a:solidFill>
              <a:cs typeface="+mn-cs"/>
            </a:endParaRPr>
          </a:p>
          <a:p>
            <a:pPr>
              <a:defRPr/>
            </a:pPr>
            <a:r>
              <a:rPr lang="en-US" sz="1400" dirty="0">
                <a:solidFill>
                  <a:schemeClr val="accent2"/>
                </a:solidFill>
                <a:cs typeface="+mn-cs"/>
              </a:rPr>
              <a:t>No offset </a:t>
            </a:r>
            <a:r>
              <a:rPr lang="en-US" sz="1400" dirty="0" smtClean="0">
                <a:solidFill>
                  <a:schemeClr val="accent2"/>
                </a:solidFill>
              </a:rPr>
              <a:t>for </a:t>
            </a:r>
            <a:r>
              <a:rPr lang="en-US" sz="1400" dirty="0" smtClean="0">
                <a:solidFill>
                  <a:schemeClr val="accent2"/>
                </a:solidFill>
                <a:cs typeface="+mn-cs"/>
              </a:rPr>
              <a:t>warm </a:t>
            </a:r>
            <a:r>
              <a:rPr lang="en-US" sz="1400" dirty="0" err="1" smtClean="0">
                <a:solidFill>
                  <a:schemeClr val="accent2"/>
                </a:solidFill>
                <a:cs typeface="+mn-cs"/>
              </a:rPr>
              <a:t>vs</a:t>
            </a:r>
            <a:r>
              <a:rPr lang="en-US" sz="1400" dirty="0" smtClean="0">
                <a:solidFill>
                  <a:schemeClr val="accent2"/>
                </a:solidFill>
                <a:cs typeface="+mn-cs"/>
              </a:rPr>
              <a:t> cold</a:t>
            </a:r>
            <a:endParaRPr lang="en-GB" sz="1400" dirty="0">
              <a:solidFill>
                <a:schemeClr val="accent2"/>
              </a:solidFill>
              <a:cs typeface="+mn-cs"/>
            </a:endParaRPr>
          </a:p>
        </p:txBody>
      </p:sp>
      <p:sp>
        <p:nvSpPr>
          <p:cNvPr id="4102" name="Line 6"/>
          <p:cNvSpPr>
            <a:spLocks noChangeShapeType="1"/>
          </p:cNvSpPr>
          <p:nvPr/>
        </p:nvSpPr>
        <p:spPr bwMode="auto">
          <a:xfrm flipV="1">
            <a:off x="7253288" y="2924175"/>
            <a:ext cx="0" cy="43180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103" name="Text Box 7"/>
          <p:cNvSpPr txBox="1">
            <a:spLocks noChangeArrowheads="1"/>
          </p:cNvSpPr>
          <p:nvPr/>
        </p:nvSpPr>
        <p:spPr bwMode="auto">
          <a:xfrm>
            <a:off x="6669088" y="3716338"/>
            <a:ext cx="21156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chemeClr val="accent2"/>
                </a:solidFill>
                <a:cs typeface="+mn-cs"/>
              </a:rPr>
              <a:t>1.97mm cold shrinking. </a:t>
            </a:r>
          </a:p>
          <a:p>
            <a:pPr>
              <a:defRPr/>
            </a:pPr>
            <a:r>
              <a:rPr lang="en-US" sz="1400" dirty="0">
                <a:solidFill>
                  <a:schemeClr val="accent2"/>
                </a:solidFill>
                <a:cs typeface="+mn-cs"/>
              </a:rPr>
              <a:t>At cold the distance </a:t>
            </a:r>
          </a:p>
          <a:p>
            <a:pPr>
              <a:defRPr/>
            </a:pPr>
            <a:r>
              <a:rPr lang="en-US" sz="1400" dirty="0">
                <a:solidFill>
                  <a:schemeClr val="accent2"/>
                </a:solidFill>
                <a:cs typeface="+mn-cs"/>
              </a:rPr>
              <a:t>to the center is ~</a:t>
            </a:r>
            <a:r>
              <a:rPr lang="en-US" sz="1400" dirty="0" smtClean="0">
                <a:solidFill>
                  <a:schemeClr val="accent2"/>
                </a:solidFill>
                <a:cs typeface="+mn-cs"/>
              </a:rPr>
              <a:t>245mm</a:t>
            </a:r>
          </a:p>
          <a:p>
            <a:pPr>
              <a:defRPr/>
            </a:pPr>
            <a:r>
              <a:rPr lang="en-US" sz="1400" dirty="0" smtClean="0">
                <a:solidFill>
                  <a:schemeClr val="accent2"/>
                </a:solidFill>
              </a:rPr>
              <a:t>Same as for cavities</a:t>
            </a:r>
            <a:endParaRPr lang="en-GB" sz="1400" dirty="0">
              <a:solidFill>
                <a:schemeClr val="accent2"/>
              </a:solidFill>
              <a:cs typeface="+mn-cs"/>
            </a:endParaRPr>
          </a:p>
        </p:txBody>
      </p:sp>
      <p:sp>
        <p:nvSpPr>
          <p:cNvPr id="4104" name="Rectangle 8"/>
          <p:cNvSpPr>
            <a:spLocks noGrp="1" noChangeArrowheads="1"/>
          </p:cNvSpPr>
          <p:nvPr>
            <p:ph type="title" idx="4294967295"/>
          </p:nvPr>
        </p:nvSpPr>
        <p:spPr>
          <a:xfrm>
            <a:off x="128588" y="139700"/>
            <a:ext cx="8229600" cy="520700"/>
          </a:xfrm>
        </p:spPr>
        <p:txBody>
          <a:bodyPr/>
          <a:lstStyle/>
          <a:p>
            <a:pPr eaLnBrk="1" hangingPunct="1">
              <a:defRPr/>
            </a:pPr>
            <a:r>
              <a:rPr lang="de-DE" dirty="0" err="1" smtClean="0">
                <a:cs typeface="+mj-cs"/>
              </a:rPr>
              <a:t>y</a:t>
            </a:r>
            <a:r>
              <a:rPr lang="de-DE" dirty="0" smtClean="0">
                <a:cs typeface="+mj-cs"/>
              </a:rPr>
              <a:t> + x on Quad/BPM</a:t>
            </a:r>
            <a:endParaRPr lang="en-GB" dirty="0" smtClean="0">
              <a:cs typeface="+mj-cs"/>
            </a:endParaRPr>
          </a:p>
        </p:txBody>
      </p:sp>
      <p:sp>
        <p:nvSpPr>
          <p:cNvPr id="4105" name="Text Box 9"/>
          <p:cNvSpPr txBox="1">
            <a:spLocks noChangeArrowheads="1"/>
          </p:cNvSpPr>
          <p:nvPr/>
        </p:nvSpPr>
        <p:spPr bwMode="auto">
          <a:xfrm>
            <a:off x="250825" y="1801813"/>
            <a:ext cx="1357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e-DE" sz="1400" dirty="0" err="1">
                <a:cs typeface="+mn-cs"/>
              </a:rPr>
              <a:t>No</a:t>
            </a:r>
            <a:r>
              <a:rPr lang="de-DE" sz="1400" dirty="0">
                <a:cs typeface="+mn-cs"/>
              </a:rPr>
              <a:t> </a:t>
            </a:r>
            <a:r>
              <a:rPr lang="de-DE" sz="1400" dirty="0" err="1">
                <a:cs typeface="+mn-cs"/>
              </a:rPr>
              <a:t>springs</a:t>
            </a:r>
            <a:r>
              <a:rPr lang="de-DE" sz="1400" dirty="0">
                <a:cs typeface="+mn-cs"/>
              </a:rPr>
              <a:t> in x</a:t>
            </a:r>
            <a:endParaRPr lang="en-GB" sz="1400" dirty="0">
              <a:cs typeface="+mn-cs"/>
            </a:endParaRPr>
          </a:p>
        </p:txBody>
      </p:sp>
      <p:sp>
        <p:nvSpPr>
          <p:cNvPr id="4106" name="Line 10"/>
          <p:cNvSpPr>
            <a:spLocks noChangeShapeType="1"/>
          </p:cNvSpPr>
          <p:nvPr/>
        </p:nvSpPr>
        <p:spPr bwMode="auto">
          <a:xfrm>
            <a:off x="1492250" y="2060575"/>
            <a:ext cx="1655763"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107" name="Line 11"/>
          <p:cNvSpPr>
            <a:spLocks noChangeShapeType="1"/>
          </p:cNvSpPr>
          <p:nvPr/>
        </p:nvSpPr>
        <p:spPr bwMode="auto">
          <a:xfrm>
            <a:off x="1492250" y="2060575"/>
            <a:ext cx="3671888"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 name="Footer Placeholder 1"/>
          <p:cNvSpPr>
            <a:spLocks noGrp="1"/>
          </p:cNvSpPr>
          <p:nvPr>
            <p:ph type="ftr" sz="quarter" idx="11"/>
          </p:nvPr>
        </p:nvSpPr>
        <p:spPr/>
        <p:txBody>
          <a:bodyPr/>
          <a:lstStyle/>
          <a:p>
            <a:r>
              <a:rPr lang="en-US" smtClean="0"/>
              <a:t>LCLS-II Cryomodule Design, 22 May 2015</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23</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0"/>
            <a:ext cx="8229600" cy="1143000"/>
          </a:xfrm>
        </p:spPr>
        <p:txBody>
          <a:bodyPr/>
          <a:lstStyle/>
          <a:p>
            <a:pPr eaLnBrk="1" hangingPunct="1">
              <a:defRPr/>
            </a:pPr>
            <a:r>
              <a:rPr lang="en-US" sz="3200" smtClean="0">
                <a:cs typeface="+mj-cs"/>
              </a:rPr>
              <a:t>Reasons of y + x offsets</a:t>
            </a:r>
          </a:p>
        </p:txBody>
      </p:sp>
      <p:sp>
        <p:nvSpPr>
          <p:cNvPr id="6147" name="Rectangle 3"/>
          <p:cNvSpPr>
            <a:spLocks noGrp="1" noChangeArrowheads="1"/>
          </p:cNvSpPr>
          <p:nvPr>
            <p:ph type="body" idx="4294967295"/>
          </p:nvPr>
        </p:nvSpPr>
        <p:spPr>
          <a:xfrm>
            <a:off x="250825" y="1562100"/>
            <a:ext cx="8686800" cy="4495800"/>
          </a:xfrm>
          <a:prstGeom prst="rect">
            <a:avLst/>
          </a:prstGeom>
        </p:spPr>
        <p:txBody>
          <a:bodyPr/>
          <a:lstStyle/>
          <a:p>
            <a:pPr eaLnBrk="1" hangingPunct="1">
              <a:lnSpc>
                <a:spcPct val="80000"/>
              </a:lnSpc>
              <a:defRPr/>
            </a:pPr>
            <a:r>
              <a:rPr lang="en-US" sz="1600" dirty="0" smtClean="0">
                <a:cs typeface="+mn-cs"/>
              </a:rPr>
              <a:t>x on cavities</a:t>
            </a:r>
          </a:p>
          <a:p>
            <a:pPr lvl="1" eaLnBrk="1" hangingPunct="1">
              <a:lnSpc>
                <a:spcPct val="80000"/>
              </a:lnSpc>
              <a:defRPr/>
            </a:pPr>
            <a:r>
              <a:rPr lang="en-US" sz="1300" dirty="0" smtClean="0"/>
              <a:t>The material of the He-vessels and the cold mass is different – Ti and Stainless steel different shrinking factor</a:t>
            </a:r>
          </a:p>
          <a:p>
            <a:pPr lvl="1" eaLnBrk="1" hangingPunct="1">
              <a:lnSpc>
                <a:spcPct val="80000"/>
              </a:lnSpc>
              <a:defRPr/>
            </a:pPr>
            <a:r>
              <a:rPr lang="en-US" sz="1300" dirty="0" smtClean="0"/>
              <a:t>To compensate this the support have in x in direction to the couplers springs.</a:t>
            </a:r>
          </a:p>
          <a:p>
            <a:pPr lvl="1" eaLnBrk="1" hangingPunct="1">
              <a:lnSpc>
                <a:spcPct val="80000"/>
              </a:lnSpc>
              <a:defRPr/>
            </a:pPr>
            <a:r>
              <a:rPr lang="en-US" sz="1300" dirty="0" smtClean="0"/>
              <a:t>The calculate </a:t>
            </a:r>
            <a:r>
              <a:rPr lang="el-GR" sz="1300" dirty="0" smtClean="0">
                <a:cs typeface="Arial" charset="0"/>
              </a:rPr>
              <a:t>Δ</a:t>
            </a:r>
            <a:r>
              <a:rPr lang="en-US" sz="1300" dirty="0" smtClean="0"/>
              <a:t> </a:t>
            </a:r>
            <a:r>
              <a:rPr lang="en-US" sz="1300" dirty="0" smtClean="0">
                <a:cs typeface="Arial" charset="0"/>
              </a:rPr>
              <a:t>value of the shrinking is</a:t>
            </a:r>
            <a:r>
              <a:rPr lang="de-DE" sz="1300" dirty="0" smtClean="0">
                <a:cs typeface="Arial" charset="0"/>
              </a:rPr>
              <a:t> ~0.48mm </a:t>
            </a:r>
          </a:p>
          <a:p>
            <a:pPr lvl="1" eaLnBrk="1" hangingPunct="1">
              <a:lnSpc>
                <a:spcPct val="80000"/>
              </a:lnSpc>
              <a:defRPr/>
            </a:pPr>
            <a:r>
              <a:rPr lang="en-US" sz="1300" dirty="0" smtClean="0"/>
              <a:t>To align the cavities with a offset of 0.24mm in warm the cavities will have in cold “0” because the springs are only on one side (coupler direction) installed. </a:t>
            </a:r>
          </a:p>
          <a:p>
            <a:pPr lvl="1" eaLnBrk="1" hangingPunct="1">
              <a:lnSpc>
                <a:spcPct val="80000"/>
              </a:lnSpc>
              <a:defRPr/>
            </a:pPr>
            <a:r>
              <a:rPr lang="en-US" sz="1300" dirty="0" smtClean="0"/>
              <a:t>On the other side are fix screws installed in this case the cavities must move towards to the couplers  </a:t>
            </a:r>
          </a:p>
          <a:p>
            <a:pPr lvl="1" eaLnBrk="1" hangingPunct="1">
              <a:lnSpc>
                <a:spcPct val="80000"/>
              </a:lnSpc>
              <a:defRPr/>
            </a:pPr>
            <a:endParaRPr lang="en-US" sz="1300" dirty="0" smtClean="0"/>
          </a:p>
          <a:p>
            <a:pPr eaLnBrk="1" hangingPunct="1">
              <a:lnSpc>
                <a:spcPct val="80000"/>
              </a:lnSpc>
              <a:defRPr/>
            </a:pPr>
            <a:r>
              <a:rPr lang="en-US" sz="1600" dirty="0" smtClean="0">
                <a:cs typeface="+mn-cs"/>
              </a:rPr>
              <a:t>x on Quad/BPM</a:t>
            </a:r>
          </a:p>
          <a:p>
            <a:pPr lvl="1" eaLnBrk="1" hangingPunct="1">
              <a:lnSpc>
                <a:spcPct val="80000"/>
              </a:lnSpc>
              <a:defRPr/>
            </a:pPr>
            <a:r>
              <a:rPr lang="en-US" sz="1300" dirty="0" smtClean="0"/>
              <a:t>No offset in x for the Quad/BPM needed because the material of the Dummy vessel and the </a:t>
            </a:r>
            <a:r>
              <a:rPr lang="en-US" sz="1300" dirty="0" err="1" smtClean="0"/>
              <a:t>coldmass</a:t>
            </a:r>
            <a:r>
              <a:rPr lang="en-US" sz="1300" dirty="0" smtClean="0"/>
              <a:t> identical (both stainless steel)</a:t>
            </a:r>
          </a:p>
          <a:p>
            <a:pPr lvl="1" eaLnBrk="1" hangingPunct="1">
              <a:lnSpc>
                <a:spcPct val="80000"/>
              </a:lnSpc>
              <a:defRPr/>
            </a:pPr>
            <a:r>
              <a:rPr lang="en-US" sz="1300" dirty="0" smtClean="0"/>
              <a:t>No springs installed at both sides on the x supports</a:t>
            </a:r>
          </a:p>
          <a:p>
            <a:pPr lvl="1" eaLnBrk="1" hangingPunct="1">
              <a:lnSpc>
                <a:spcPct val="80000"/>
              </a:lnSpc>
              <a:defRPr/>
            </a:pPr>
            <a:endParaRPr lang="en-US" sz="1300" dirty="0" smtClean="0"/>
          </a:p>
          <a:p>
            <a:pPr eaLnBrk="1" hangingPunct="1">
              <a:lnSpc>
                <a:spcPct val="80000"/>
              </a:lnSpc>
              <a:defRPr/>
            </a:pPr>
            <a:r>
              <a:rPr lang="en-US" sz="1600" dirty="0" smtClean="0">
                <a:cs typeface="+mn-cs"/>
              </a:rPr>
              <a:t>y on cavities and Quad/BPM</a:t>
            </a:r>
          </a:p>
          <a:p>
            <a:pPr lvl="1" eaLnBrk="1" hangingPunct="1">
              <a:lnSpc>
                <a:spcPct val="80000"/>
              </a:lnSpc>
              <a:defRPr/>
            </a:pPr>
            <a:r>
              <a:rPr lang="en-US" sz="1300" dirty="0" smtClean="0"/>
              <a:t>The coupler ports in the vacuum vessel are 246mm to the center of the module vacuum vessel </a:t>
            </a:r>
          </a:p>
          <a:p>
            <a:pPr lvl="1" eaLnBrk="1" hangingPunct="1">
              <a:lnSpc>
                <a:spcPct val="80000"/>
              </a:lnSpc>
              <a:defRPr/>
            </a:pPr>
            <a:r>
              <a:rPr lang="en-US" sz="1300" dirty="0" smtClean="0"/>
              <a:t>The module string is in warm align 247mm to the module vacuum vessel center</a:t>
            </a:r>
          </a:p>
          <a:p>
            <a:pPr lvl="1" eaLnBrk="1" hangingPunct="1">
              <a:lnSpc>
                <a:spcPct val="80000"/>
              </a:lnSpc>
              <a:defRPr/>
            </a:pPr>
            <a:r>
              <a:rPr lang="en-US" sz="1300" dirty="0" smtClean="0"/>
              <a:t>In this case the coupler antennas go during the cool down from -1.0mm through 0.0mm to +1.0mm in cold (stress reduction)</a:t>
            </a:r>
          </a:p>
          <a:p>
            <a:pPr lvl="1" eaLnBrk="1" hangingPunct="1">
              <a:lnSpc>
                <a:spcPct val="80000"/>
              </a:lnSpc>
              <a:defRPr/>
            </a:pPr>
            <a:r>
              <a:rPr lang="en-US" sz="1300" dirty="0" smtClean="0"/>
              <a:t>In cold the module string is 245mm to center of module vacuum vessel</a:t>
            </a:r>
          </a:p>
          <a:p>
            <a:pPr lvl="1" eaLnBrk="1" hangingPunct="1">
              <a:lnSpc>
                <a:spcPct val="80000"/>
              </a:lnSpc>
              <a:defRPr/>
            </a:pPr>
            <a:r>
              <a:rPr lang="en-US" sz="1300" dirty="0" smtClean="0"/>
              <a:t>At </a:t>
            </a:r>
            <a:r>
              <a:rPr lang="en-US" sz="1300" dirty="0" err="1" smtClean="0"/>
              <a:t>Desy</a:t>
            </a:r>
            <a:r>
              <a:rPr lang="en-US" sz="1300" dirty="0" smtClean="0"/>
              <a:t> (Flash and XFEL) the beam lines in the Feed- a. End-boxes are align with 245mm to the center of the box vacuum vessels. </a:t>
            </a:r>
          </a:p>
          <a:p>
            <a:pPr lvl="1" eaLnBrk="1" hangingPunct="1">
              <a:lnSpc>
                <a:spcPct val="80000"/>
              </a:lnSpc>
              <a:defRPr/>
            </a:pPr>
            <a:r>
              <a:rPr lang="en-US" sz="1300" dirty="0" smtClean="0"/>
              <a:t>If I remember right the specification of the NML Feed- a. End-boxes identical with the FLASH boxes?  </a:t>
            </a:r>
          </a:p>
          <a:p>
            <a:pPr lvl="1" eaLnBrk="1" hangingPunct="1">
              <a:lnSpc>
                <a:spcPct val="80000"/>
              </a:lnSpc>
              <a:defRPr/>
            </a:pPr>
            <a:r>
              <a:rPr lang="en-US" sz="1300" dirty="0" smtClean="0"/>
              <a:t>If the center of the module vacuum vessels and the Feed- a. End-box vacuum vessels in the same axis the string beam line in the module will in cold also in the axis of the beam line in the Feed- a. End-boxes</a:t>
            </a:r>
          </a:p>
          <a:p>
            <a:pPr lvl="1" eaLnBrk="1" hangingPunct="1">
              <a:lnSpc>
                <a:spcPct val="80000"/>
              </a:lnSpc>
              <a:defRPr/>
            </a:pPr>
            <a:r>
              <a:rPr lang="en-US" sz="1300" dirty="0" smtClean="0"/>
              <a:t>During the beam line connection to the Feed- a. End-boxes you will have a offset of ~2.0mm</a:t>
            </a:r>
            <a:r>
              <a:rPr lang="en-US" sz="1000" dirty="0" smtClean="0"/>
              <a:t>      </a:t>
            </a:r>
          </a:p>
        </p:txBody>
      </p:sp>
      <p:sp>
        <p:nvSpPr>
          <p:cNvPr id="2" name="Footer Placeholder 1"/>
          <p:cNvSpPr>
            <a:spLocks noGrp="1"/>
          </p:cNvSpPr>
          <p:nvPr>
            <p:ph type="ftr" sz="quarter" idx="13"/>
          </p:nvPr>
        </p:nvSpPr>
        <p:spPr/>
        <p:txBody>
          <a:bodyPr/>
          <a:lstStyle/>
          <a:p>
            <a:r>
              <a:rPr lang="en-US" smtClean="0"/>
              <a:t>LCLS-II Cryomodule Design, 22 May 2015</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24</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25</a:t>
            </a:fld>
            <a:endParaRPr lang="en-US" dirty="0">
              <a:solidFill>
                <a:srgbClr val="000000"/>
              </a:solidFill>
            </a:endParaRPr>
          </a:p>
        </p:txBody>
      </p:sp>
      <p:sp>
        <p:nvSpPr>
          <p:cNvPr id="3" name="Title 2"/>
          <p:cNvSpPr>
            <a:spLocks noGrp="1"/>
          </p:cNvSpPr>
          <p:nvPr>
            <p:ph type="title"/>
          </p:nvPr>
        </p:nvSpPr>
        <p:spPr/>
        <p:txBody>
          <a:bodyPr/>
          <a:lstStyle/>
          <a:p>
            <a:r>
              <a:rPr lang="en-US" dirty="0" smtClean="0"/>
              <a:t>Alignment – checking after shipping</a:t>
            </a:r>
            <a:endParaRPr lang="en-US" dirty="0"/>
          </a:p>
        </p:txBody>
      </p:sp>
      <p:sp>
        <p:nvSpPr>
          <p:cNvPr id="4" name="Footer Placeholder 3"/>
          <p:cNvSpPr>
            <a:spLocks noGrp="1"/>
          </p:cNvSpPr>
          <p:nvPr>
            <p:ph type="ftr" sz="quarter" idx="13"/>
          </p:nvPr>
        </p:nvSpPr>
        <p:spPr/>
        <p:txBody>
          <a:bodyPr/>
          <a:lstStyle/>
          <a:p>
            <a:r>
              <a:rPr lang="en-US" smtClean="0">
                <a:solidFill>
                  <a:srgbClr val="000000"/>
                </a:solidFill>
              </a:rPr>
              <a:t>LCLS-II Cryomodule Design, 22 May 2015</a:t>
            </a:r>
            <a:endParaRPr lang="en-US" dirty="0">
              <a:solidFill>
                <a:srgbClr val="000000"/>
              </a:solidFill>
            </a:endParaRPr>
          </a:p>
        </p:txBody>
      </p:sp>
      <p:sp>
        <p:nvSpPr>
          <p:cNvPr id="5" name="Content Placeholder 4"/>
          <p:cNvSpPr>
            <a:spLocks noGrp="1"/>
          </p:cNvSpPr>
          <p:nvPr>
            <p:ph sz="quarter" idx="14"/>
          </p:nvPr>
        </p:nvSpPr>
        <p:spPr/>
        <p:txBody>
          <a:bodyPr>
            <a:normAutofit fontScale="70000" lnSpcReduction="20000"/>
          </a:bodyPr>
          <a:lstStyle/>
          <a:p>
            <a:r>
              <a:rPr lang="en-US" dirty="0" smtClean="0"/>
              <a:t>XFEL info here from 3 Feb 2015 email from Georg </a:t>
            </a:r>
            <a:r>
              <a:rPr lang="en-US" dirty="0" err="1" smtClean="0"/>
              <a:t>Gassner</a:t>
            </a:r>
            <a:r>
              <a:rPr lang="en-US" dirty="0"/>
              <a:t> </a:t>
            </a:r>
          </a:p>
          <a:p>
            <a:r>
              <a:rPr lang="en-US" dirty="0"/>
              <a:t>For the </a:t>
            </a:r>
            <a:r>
              <a:rPr lang="en-US" dirty="0" smtClean="0"/>
              <a:t>XFEL production modules </a:t>
            </a:r>
          </a:p>
          <a:p>
            <a:pPr lvl="1"/>
            <a:r>
              <a:rPr lang="en-US" dirty="0"/>
              <a:t>M</a:t>
            </a:r>
            <a:r>
              <a:rPr lang="en-US" dirty="0" smtClean="0"/>
              <a:t>easure </a:t>
            </a:r>
            <a:r>
              <a:rPr lang="en-US" dirty="0"/>
              <a:t>the posts where the strings are mounted and the end of the strings </a:t>
            </a:r>
          </a:p>
          <a:p>
            <a:pPr lvl="1"/>
            <a:r>
              <a:rPr lang="en-US" dirty="0"/>
              <a:t>M</a:t>
            </a:r>
            <a:r>
              <a:rPr lang="en-US" dirty="0" smtClean="0"/>
              <a:t>ount </a:t>
            </a:r>
            <a:r>
              <a:rPr lang="en-US" dirty="0"/>
              <a:t>measurement points </a:t>
            </a:r>
            <a:r>
              <a:rPr lang="en-US" dirty="0" smtClean="0"/>
              <a:t>onto </a:t>
            </a:r>
            <a:r>
              <a:rPr lang="en-US" dirty="0"/>
              <a:t>the valve assembly of the strings, which are accessible when the transport caps at the end of the module and the top flanges are removed. </a:t>
            </a:r>
            <a:endParaRPr lang="en-US" dirty="0" smtClean="0"/>
          </a:p>
          <a:p>
            <a:r>
              <a:rPr lang="en-US" dirty="0" smtClean="0"/>
              <a:t>Before </a:t>
            </a:r>
            <a:r>
              <a:rPr lang="en-US" dirty="0"/>
              <a:t>the initial production started (&gt;10 years ago) </a:t>
            </a:r>
            <a:endParaRPr lang="en-US" dirty="0" smtClean="0"/>
          </a:p>
          <a:p>
            <a:pPr lvl="1"/>
            <a:r>
              <a:rPr lang="en-US" dirty="0" smtClean="0"/>
              <a:t>DESY measured </a:t>
            </a:r>
            <a:r>
              <a:rPr lang="en-US" dirty="0"/>
              <a:t>the position of the cavities directly through ports </a:t>
            </a:r>
            <a:endParaRPr lang="en-US" dirty="0" smtClean="0"/>
          </a:p>
          <a:p>
            <a:pPr lvl="1"/>
            <a:r>
              <a:rPr lang="en-US" dirty="0" smtClean="0"/>
              <a:t>and </a:t>
            </a:r>
            <a:r>
              <a:rPr lang="en-US" dirty="0"/>
              <a:t>they had stretched-wires setup to determine the straightness of the strings. </a:t>
            </a:r>
            <a:endParaRPr lang="en-US" dirty="0" smtClean="0"/>
          </a:p>
          <a:p>
            <a:r>
              <a:rPr lang="en-US" dirty="0" smtClean="0"/>
              <a:t>For </a:t>
            </a:r>
            <a:r>
              <a:rPr lang="en-US" dirty="0"/>
              <a:t>the new production of the XFEL cryo module in France </a:t>
            </a:r>
            <a:endParaRPr lang="en-US" dirty="0" smtClean="0"/>
          </a:p>
          <a:p>
            <a:pPr lvl="1"/>
            <a:r>
              <a:rPr lang="en-US" dirty="0"/>
              <a:t>T</a:t>
            </a:r>
            <a:r>
              <a:rPr lang="en-US" dirty="0" smtClean="0"/>
              <a:t>hey </a:t>
            </a:r>
            <a:r>
              <a:rPr lang="en-US" dirty="0"/>
              <a:t>took the first few modules apart in Hamburg and checked the geometry of the strings. </a:t>
            </a:r>
            <a:endParaRPr lang="en-US" dirty="0" smtClean="0"/>
          </a:p>
          <a:p>
            <a:pPr lvl="1"/>
            <a:r>
              <a:rPr lang="en-US" dirty="0" smtClean="0"/>
              <a:t>What </a:t>
            </a:r>
            <a:r>
              <a:rPr lang="en-US" dirty="0"/>
              <a:t>they found was that measuring the position and orientation of the ends of the strings and the posts was sufficient to check for transport related movement as long as it is correctly mounted.</a:t>
            </a:r>
          </a:p>
          <a:p>
            <a:endParaRPr lang="en-US" dirty="0" smtClean="0"/>
          </a:p>
          <a:p>
            <a:r>
              <a:rPr lang="en-US" dirty="0"/>
              <a:t>This is also what we did for CM1 and CM2 </a:t>
            </a:r>
          </a:p>
          <a:p>
            <a:pPr lvl="1"/>
            <a:r>
              <a:rPr lang="en-US" dirty="0" smtClean="0"/>
              <a:t>Alignment features </a:t>
            </a:r>
            <a:r>
              <a:rPr lang="en-US" dirty="0"/>
              <a:t>were installed with epoxy on the Gate Valve body for both sides of cavity string </a:t>
            </a:r>
          </a:p>
          <a:p>
            <a:pPr lvl="1"/>
            <a:r>
              <a:rPr lang="en-US" dirty="0"/>
              <a:t>W</a:t>
            </a:r>
            <a:r>
              <a:rPr lang="en-US" dirty="0" smtClean="0"/>
              <a:t>e measured </a:t>
            </a:r>
            <a:r>
              <a:rPr lang="en-US" dirty="0"/>
              <a:t>the cavity string position </a:t>
            </a:r>
            <a:r>
              <a:rPr lang="en-US" dirty="0" smtClean="0"/>
              <a:t>on the support posts and at the gate valves relative to the vacuum </a:t>
            </a:r>
            <a:r>
              <a:rPr lang="en-US" dirty="0"/>
              <a:t>vessel before and after </a:t>
            </a:r>
            <a:r>
              <a:rPr lang="en-US" dirty="0" smtClean="0"/>
              <a:t>shipping</a:t>
            </a:r>
            <a:endParaRPr lang="en-US" dirty="0"/>
          </a:p>
        </p:txBody>
      </p:sp>
    </p:spTree>
    <p:extLst>
      <p:ext uri="{BB962C8B-B14F-4D97-AF65-F5344CB8AC3E}">
        <p14:creationId xmlns:p14="http://schemas.microsoft.com/office/powerpoint/2010/main" val="35903576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1.3GHz </a:t>
            </a:r>
            <a:r>
              <a:rPr lang="en-US" dirty="0" smtClean="0"/>
              <a:t>Production </a:t>
            </a:r>
            <a:r>
              <a:rPr lang="en-US" dirty="0"/>
              <a:t>Cryomodule, Layout</a:t>
            </a:r>
          </a:p>
        </p:txBody>
      </p:sp>
      <p:sp>
        <p:nvSpPr>
          <p:cNvPr id="4" name="Slide Number Placeholder 3"/>
          <p:cNvSpPr>
            <a:spLocks noGrp="1"/>
          </p:cNvSpPr>
          <p:nvPr>
            <p:ph type="sldNum" sz="quarter" idx="4294967295"/>
          </p:nvPr>
        </p:nvSpPr>
        <p:spPr>
          <a:xfrm>
            <a:off x="8566150" y="6318250"/>
            <a:ext cx="319088" cy="539750"/>
          </a:xfrm>
          <a:prstGeom prst="rect">
            <a:avLst/>
          </a:prstGeom>
        </p:spPr>
        <p:txBody>
          <a:bodyPr/>
          <a:lstStyle/>
          <a:p>
            <a:pPr>
              <a:defRPr/>
            </a:pPr>
            <a:fld id="{916E5410-9907-4D1F-B8AB-BEE6983E57DE}" type="slidenum">
              <a:rPr lang="en-US" smtClean="0"/>
              <a:pPr>
                <a:defRPr/>
              </a:pPr>
              <a:t>3</a:t>
            </a:fld>
            <a:endParaRPr lang="en-US" dirty="0"/>
          </a:p>
        </p:txBody>
      </p:sp>
      <p:sp>
        <p:nvSpPr>
          <p:cNvPr id="8" name="Footer Placeholder 3"/>
          <p:cNvSpPr>
            <a:spLocks noGrp="1"/>
          </p:cNvSpPr>
          <p:nvPr>
            <p:ph type="ftr" sz="quarter" idx="4294967295"/>
          </p:nvPr>
        </p:nvSpPr>
        <p:spPr>
          <a:xfrm>
            <a:off x="597872" y="6553200"/>
            <a:ext cx="4126528" cy="314326"/>
          </a:xfrm>
          <a:prstGeom prst="rect">
            <a:avLst/>
          </a:prstGeom>
        </p:spPr>
        <p:txBody>
          <a:bodyPr/>
          <a:lstStyle/>
          <a:p>
            <a:r>
              <a:rPr lang="en-US" smtClean="0"/>
              <a:t>LCLS-II Cryomodule Design, 22 May 2015</a:t>
            </a:r>
            <a:endParaRPr lang="en-US" dirty="0"/>
          </a:p>
        </p:txBody>
      </p:sp>
      <p:sp>
        <p:nvSpPr>
          <p:cNvPr id="11" name="Rectangle 10"/>
          <p:cNvSpPr/>
          <p:nvPr/>
        </p:nvSpPr>
        <p:spPr>
          <a:xfrm>
            <a:off x="1118987" y="1148862"/>
            <a:ext cx="1947672" cy="949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4"/>
          </p:nvPr>
        </p:nvSpPr>
        <p:spPr>
          <a:xfrm>
            <a:off x="257175" y="2771774"/>
            <a:ext cx="8308975" cy="3537331"/>
          </a:xfrm>
        </p:spPr>
        <p:txBody>
          <a:bodyPr>
            <a:normAutofit fontScale="85000" lnSpcReduction="20000"/>
          </a:bodyPr>
          <a:lstStyle/>
          <a:p>
            <a:pPr marL="342900" indent="-342900">
              <a:buFont typeface="Arial" panose="020B0604020202020204" pitchFamily="34" charset="0"/>
              <a:buChar char="•"/>
            </a:pPr>
            <a:r>
              <a:rPr lang="en-US" dirty="0"/>
              <a:t>Cryomodule length: ~12.3m</a:t>
            </a:r>
          </a:p>
          <a:p>
            <a:pPr marL="342900" indent="-342900">
              <a:buFont typeface="Arial" panose="020B0604020202020204" pitchFamily="34" charset="0"/>
              <a:buChar char="•"/>
            </a:pPr>
            <a:r>
              <a:rPr lang="en-US" dirty="0"/>
              <a:t>3 supports for cold mass (1-fix. and 2-sld.)</a:t>
            </a:r>
          </a:p>
          <a:p>
            <a:pPr marL="342900" indent="-342900">
              <a:buFont typeface="Arial" panose="020B0604020202020204" pitchFamily="34" charset="0"/>
              <a:buChar char="•"/>
            </a:pPr>
            <a:r>
              <a:rPr lang="en-US" dirty="0"/>
              <a:t>300 mm –ID, 12m long tube, as backbone for cavity string,</a:t>
            </a:r>
          </a:p>
          <a:p>
            <a:r>
              <a:rPr lang="en-US" dirty="0"/>
              <a:t> </a:t>
            </a:r>
            <a:r>
              <a:rPr lang="en-US" dirty="0" smtClean="0"/>
              <a:t>    piping </a:t>
            </a:r>
            <a:r>
              <a:rPr lang="en-US" dirty="0"/>
              <a:t>system and thermal shielding.</a:t>
            </a:r>
          </a:p>
          <a:p>
            <a:pPr marL="342900" indent="-342900">
              <a:buFont typeface="Arial" panose="020B0604020202020204" pitchFamily="34" charset="0"/>
              <a:buChar char="•"/>
            </a:pPr>
            <a:r>
              <a:rPr lang="en-US" dirty="0"/>
              <a:t>8- 9-cell dressed elliptical SRF cavities(with mag. Shielding) </a:t>
            </a:r>
            <a:r>
              <a:rPr lang="en-US" dirty="0" smtClean="0"/>
              <a:t>+</a:t>
            </a:r>
          </a:p>
          <a:p>
            <a:r>
              <a:rPr lang="en-US" dirty="0"/>
              <a:t> </a:t>
            </a:r>
            <a:r>
              <a:rPr lang="en-US" dirty="0" smtClean="0"/>
              <a:t>    1-BPM +1- SC </a:t>
            </a:r>
            <a:r>
              <a:rPr lang="en-US" dirty="0" err="1" smtClean="0"/>
              <a:t>splittable</a:t>
            </a:r>
            <a:r>
              <a:rPr lang="en-US" dirty="0" smtClean="0"/>
              <a:t> </a:t>
            </a:r>
            <a:r>
              <a:rPr lang="en-US" dirty="0" err="1" smtClean="0"/>
              <a:t>quadrupole</a:t>
            </a:r>
            <a:r>
              <a:rPr lang="en-US" dirty="0" smtClean="0"/>
              <a:t> + 2 Gate valves. (</a:t>
            </a:r>
            <a:r>
              <a:rPr lang="en-US" dirty="0"/>
              <a:t>one of the </a:t>
            </a:r>
            <a:r>
              <a:rPr lang="en-US" dirty="0" smtClean="0"/>
              <a:t>each</a:t>
            </a:r>
          </a:p>
          <a:p>
            <a:r>
              <a:rPr lang="en-US" dirty="0" smtClean="0"/>
              <a:t>      end </a:t>
            </a:r>
            <a:r>
              <a:rPr lang="en-US" dirty="0"/>
              <a:t>of Cavity string)</a:t>
            </a:r>
          </a:p>
          <a:p>
            <a:pPr marL="342900" indent="-342900">
              <a:buFont typeface="Arial" panose="020B0604020202020204" pitchFamily="34" charset="0"/>
              <a:buChar char="•"/>
            </a:pPr>
            <a:r>
              <a:rPr lang="en-US" dirty="0"/>
              <a:t>Piping system of Cryomodule.</a:t>
            </a:r>
          </a:p>
          <a:p>
            <a:pPr marL="342900" indent="-342900">
              <a:buFont typeface="Arial" panose="020B0604020202020204" pitchFamily="34" charset="0"/>
              <a:buChar char="•"/>
            </a:pPr>
            <a:r>
              <a:rPr lang="en-US" dirty="0"/>
              <a:t>50K aluminum </a:t>
            </a:r>
            <a:r>
              <a:rPr lang="en-US" dirty="0" smtClean="0"/>
              <a:t>shielding </a:t>
            </a:r>
            <a:r>
              <a:rPr lang="en-US" dirty="0"/>
              <a:t>with 30 layers of MLI insulation </a:t>
            </a:r>
            <a:r>
              <a:rPr lang="en-US" dirty="0" smtClean="0"/>
              <a:t>around cold </a:t>
            </a:r>
            <a:r>
              <a:rPr lang="en-US" dirty="0"/>
              <a:t>mass</a:t>
            </a:r>
            <a:r>
              <a:rPr lang="en-US" dirty="0" smtClean="0"/>
              <a:t>.</a:t>
            </a:r>
            <a:endParaRPr lang="en-US" dirty="0"/>
          </a:p>
        </p:txBody>
      </p:sp>
      <p:pic>
        <p:nvPicPr>
          <p:cNvPr id="12"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t="11608" b="61660"/>
          <a:stretch/>
        </p:blipFill>
        <p:spPr>
          <a:xfrm>
            <a:off x="242887" y="1276864"/>
            <a:ext cx="8672513" cy="1309817"/>
          </a:xfrm>
          <a:prstGeom prst="rect">
            <a:avLst/>
          </a:prstGeom>
        </p:spPr>
      </p:pic>
    </p:spTree>
    <p:extLst>
      <p:ext uri="{BB962C8B-B14F-4D97-AF65-F5344CB8AC3E}">
        <p14:creationId xmlns:p14="http://schemas.microsoft.com/office/powerpoint/2010/main" val="232198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244" t="2455" r="2500" b="22724"/>
          <a:stretch/>
        </p:blipFill>
        <p:spPr>
          <a:xfrm>
            <a:off x="321276" y="1168486"/>
            <a:ext cx="8527450" cy="3896497"/>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p:txBody>
          <a:bodyPr/>
          <a:lstStyle/>
          <a:p>
            <a:r>
              <a:rPr lang="en-US" dirty="0"/>
              <a:t>1.3GHz P</a:t>
            </a:r>
            <a:r>
              <a:rPr lang="en-US" dirty="0" smtClean="0"/>
              <a:t>roduction </a:t>
            </a:r>
            <a:r>
              <a:rPr lang="en-US" dirty="0"/>
              <a:t>Cryomodule</a:t>
            </a:r>
          </a:p>
        </p:txBody>
      </p:sp>
      <p:sp>
        <p:nvSpPr>
          <p:cNvPr id="4" name="Footer Placeholder 3"/>
          <p:cNvSpPr>
            <a:spLocks noGrp="1"/>
          </p:cNvSpPr>
          <p:nvPr>
            <p:ph type="ftr" sz="quarter" idx="13"/>
          </p:nvPr>
        </p:nvSpPr>
        <p:spPr/>
        <p:txBody>
          <a:bodyPr/>
          <a:lstStyle/>
          <a:p>
            <a:r>
              <a:rPr lang="en-US" smtClean="0"/>
              <a:t>LCLS-II Cryomodule Design, 22 May 2015</a:t>
            </a:r>
            <a:endParaRPr lang="en-US" dirty="0"/>
          </a:p>
        </p:txBody>
      </p:sp>
      <p:sp>
        <p:nvSpPr>
          <p:cNvPr id="5" name="Content Placeholder 4"/>
          <p:cNvSpPr>
            <a:spLocks noGrp="1"/>
          </p:cNvSpPr>
          <p:nvPr>
            <p:ph sz="quarter" idx="14"/>
          </p:nvPr>
        </p:nvSpPr>
        <p:spPr>
          <a:xfrm>
            <a:off x="197451" y="1300733"/>
            <a:ext cx="8705851" cy="5128642"/>
          </a:xfrm>
        </p:spPr>
        <p:txBody>
          <a:bodyPr>
            <a:normAutofit fontScale="55000" lnSpcReduction="20000"/>
          </a:bodyPr>
          <a:lstStyle/>
          <a:p>
            <a:pPr marL="342900" indent="-342900">
              <a:buFont typeface="Arial" panose="020B0604020202020204" pitchFamily="34" charset="0"/>
              <a:buChar char="•"/>
            </a:pPr>
            <a:r>
              <a:rPr lang="en-US" sz="3600" dirty="0"/>
              <a:t>38” vacuum vessel with </a:t>
            </a:r>
            <a:r>
              <a:rPr lang="en-US" sz="3600" dirty="0" smtClean="0"/>
              <a:t>8” vacuum </a:t>
            </a:r>
            <a:r>
              <a:rPr lang="en-US" sz="3600" dirty="0"/>
              <a:t>relieve valve.</a:t>
            </a:r>
          </a:p>
          <a:p>
            <a:pPr marL="342900" indent="-342900">
              <a:buFont typeface="Arial" panose="020B0604020202020204" pitchFamily="34" charset="0"/>
              <a:buChar char="•"/>
            </a:pPr>
            <a:r>
              <a:rPr lang="en-US" sz="3600" dirty="0"/>
              <a:t>2- cryomodule </a:t>
            </a:r>
            <a:r>
              <a:rPr lang="en-US" sz="3600" dirty="0" smtClean="0"/>
              <a:t>adjustment</a:t>
            </a:r>
          </a:p>
          <a:p>
            <a:r>
              <a:rPr lang="en-US" sz="3600" dirty="0"/>
              <a:t>	</a:t>
            </a:r>
            <a:r>
              <a:rPr lang="en-US" sz="3600" dirty="0" smtClean="0"/>
              <a:t> supports</a:t>
            </a:r>
          </a:p>
          <a:p>
            <a:endParaRPr lang="en-US" sz="3200" dirty="0" smtClean="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a:p>
          <a:p>
            <a:endParaRPr lang="en-US" sz="3200" dirty="0" smtClean="0"/>
          </a:p>
          <a:p>
            <a:endParaRPr lang="en-US" sz="3200" dirty="0" smtClean="0"/>
          </a:p>
          <a:p>
            <a:endParaRPr lang="en-US" sz="3200" dirty="0"/>
          </a:p>
          <a:p>
            <a:endParaRPr lang="en-US" sz="3200" dirty="0" smtClean="0"/>
          </a:p>
          <a:p>
            <a:endParaRPr lang="en-US" sz="3200" dirty="0" smtClean="0"/>
          </a:p>
          <a:p>
            <a:pPr marL="342900" indent="-342900">
              <a:buFont typeface="Arial" panose="020B0604020202020204" pitchFamily="34" charset="0"/>
              <a:buChar char="•"/>
            </a:pPr>
            <a:r>
              <a:rPr lang="en-US" sz="3600" dirty="0" smtClean="0"/>
              <a:t>Sliding </a:t>
            </a:r>
            <a:r>
              <a:rPr lang="en-US" sz="3600" dirty="0"/>
              <a:t>interconnection Bellow.</a:t>
            </a:r>
          </a:p>
          <a:p>
            <a:pPr marL="285750" indent="-285750">
              <a:buFont typeface="Arial" panose="020B0604020202020204" pitchFamily="34" charset="0"/>
              <a:buChar char="•"/>
            </a:pPr>
            <a:r>
              <a:rPr lang="en-US" sz="3600" dirty="0"/>
              <a:t>8- couplers ports with power couplers </a:t>
            </a:r>
            <a:r>
              <a:rPr lang="en-US" sz="3600" dirty="0" smtClean="0"/>
              <a:t>and vacuum </a:t>
            </a:r>
            <a:r>
              <a:rPr lang="en-US" sz="3600" dirty="0"/>
              <a:t>manifold.</a:t>
            </a:r>
          </a:p>
          <a:p>
            <a:pPr marL="285750" indent="-285750">
              <a:buFont typeface="Arial" panose="020B0604020202020204" pitchFamily="34" charset="0"/>
              <a:buChar char="•"/>
            </a:pPr>
            <a:r>
              <a:rPr lang="en-US" sz="3600" dirty="0"/>
              <a:t>Instrumentations ports &amp; magnet CL Flange</a:t>
            </a:r>
            <a:r>
              <a:rPr lang="en-US" sz="3600" dirty="0" smtClean="0"/>
              <a:t>.</a:t>
            </a:r>
            <a:endParaRPr lang="en-US" sz="3600" dirty="0"/>
          </a:p>
        </p:txBody>
      </p:sp>
    </p:spTree>
    <p:extLst>
      <p:ext uri="{BB962C8B-B14F-4D97-AF65-F5344CB8AC3E}">
        <p14:creationId xmlns:p14="http://schemas.microsoft.com/office/powerpoint/2010/main" val="3515885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5</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6" name="Picture 5" descr="F10009887_CS_C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9144000" cy="4642841"/>
          </a:xfrm>
          <a:prstGeom prst="rect">
            <a:avLst/>
          </a:prstGeom>
        </p:spPr>
      </p:pic>
    </p:spTree>
    <p:extLst>
      <p:ext uri="{BB962C8B-B14F-4D97-AF65-F5344CB8AC3E}">
        <p14:creationId xmlns:p14="http://schemas.microsoft.com/office/powerpoint/2010/main" val="60959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6</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887_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2200"/>
            <a:ext cx="9144000" cy="4642841"/>
          </a:xfrm>
          <a:prstGeom prst="rect">
            <a:avLst/>
          </a:prstGeom>
        </p:spPr>
      </p:pic>
    </p:spTree>
    <p:extLst>
      <p:ext uri="{BB962C8B-B14F-4D97-AF65-F5344CB8AC3E}">
        <p14:creationId xmlns:p14="http://schemas.microsoft.com/office/powerpoint/2010/main" val="826467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7</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887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3180"/>
          </a:xfrm>
          <a:prstGeom prst="rect">
            <a:avLst/>
          </a:prstGeom>
        </p:spPr>
      </p:pic>
    </p:spTree>
    <p:extLst>
      <p:ext uri="{BB962C8B-B14F-4D97-AF65-F5344CB8AC3E}">
        <p14:creationId xmlns:p14="http://schemas.microsoft.com/office/powerpoint/2010/main" val="290725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8</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4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500"/>
            <a:ext cx="9144000" cy="4693186"/>
          </a:xfrm>
          <a:prstGeom prst="rect">
            <a:avLst/>
          </a:prstGeom>
        </p:spPr>
      </p:pic>
    </p:spTree>
    <p:extLst>
      <p:ext uri="{BB962C8B-B14F-4D97-AF65-F5344CB8AC3E}">
        <p14:creationId xmlns:p14="http://schemas.microsoft.com/office/powerpoint/2010/main" val="36460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9</a:t>
            </a:fld>
            <a:endParaRPr lang="en-US" dirty="0"/>
          </a:p>
        </p:txBody>
      </p:sp>
      <p:sp>
        <p:nvSpPr>
          <p:cNvPr id="4" name="Footer Placeholder 3"/>
          <p:cNvSpPr>
            <a:spLocks noGrp="1"/>
          </p:cNvSpPr>
          <p:nvPr>
            <p:ph type="ftr" sz="quarter" idx="4294967295"/>
          </p:nvPr>
        </p:nvSpPr>
        <p:spPr>
          <a:xfrm>
            <a:off x="0" y="6400800"/>
            <a:ext cx="4125913" cy="314325"/>
          </a:xfrm>
        </p:spPr>
        <p:txBody>
          <a:bodyPr/>
          <a:lstStyle/>
          <a:p>
            <a:r>
              <a:rPr lang="en-US" smtClean="0"/>
              <a:t>LCLS-II Cryomodule Design, 22 May 2015</a:t>
            </a:r>
            <a:endParaRPr lang="en-US" dirty="0"/>
          </a:p>
        </p:txBody>
      </p:sp>
      <p:pic>
        <p:nvPicPr>
          <p:cNvPr id="3" name="Picture 2" descr="F1000994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500"/>
            <a:ext cx="9144000" cy="4693186"/>
          </a:xfrm>
          <a:prstGeom prst="rect">
            <a:avLst/>
          </a:prstGeom>
        </p:spPr>
      </p:pic>
    </p:spTree>
    <p:extLst>
      <p:ext uri="{BB962C8B-B14F-4D97-AF65-F5344CB8AC3E}">
        <p14:creationId xmlns:p14="http://schemas.microsoft.com/office/powerpoint/2010/main" val="50002938"/>
      </p:ext>
    </p:extLst>
  </p:cSld>
  <p:clrMapOvr>
    <a:masterClrMapping/>
  </p:clrMapOvr>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9" ma:contentTypeDescription="Create a new document." ma:contentTypeScope="" ma:versionID="92dda910f6fb6ef5d48c49804839c4a4">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Props1.xml><?xml version="1.0" encoding="utf-8"?>
<ds:datastoreItem xmlns:ds="http://schemas.openxmlformats.org/officeDocument/2006/customXml" ds:itemID="{42D086A5-3ACF-47E9-B8C3-25D8A5B21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DC1B16AA-9221-46AE-B700-523442ABDABD}">
  <ds:schemaRefs>
    <ds:schemaRef ds:uri="http://purl.org/dc/elements/1.1/"/>
    <ds:schemaRef ds:uri="f5d975f2-272d-43b7-a43d-337ed3c571bd"/>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123575</TotalTime>
  <Words>1122</Words>
  <Application>Microsoft Macintosh PowerPoint</Application>
  <PresentationFormat>On-screen Show (4:3)</PresentationFormat>
  <Paragraphs>144</Paragraphs>
  <Slides>25</Slides>
  <Notes>1</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Blank</vt:lpstr>
      <vt:lpstr>Design_Milestone_Review</vt:lpstr>
      <vt:lpstr>Mechanical Design </vt:lpstr>
      <vt:lpstr>Mechanical design – images from the CAD model  (from Yuriy Orlov) </vt:lpstr>
      <vt:lpstr>1.3GHz Production Cryomodule, Layout</vt:lpstr>
      <vt:lpstr>1.3GHz Production Cryomodule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Spreadsheet with cold and warm element positions (consistent with MAD deck) </vt:lpstr>
      <vt:lpstr>Alignment</vt:lpstr>
      <vt:lpstr>TESLA design alignment verification</vt:lpstr>
      <vt:lpstr>y + x on Cavities</vt:lpstr>
      <vt:lpstr>y + x on Quad/BPM</vt:lpstr>
      <vt:lpstr>Reasons of y + x offsets</vt:lpstr>
      <vt:lpstr>Alignment – checking after shipping</vt:lpstr>
    </vt:vector>
  </TitlesOfParts>
  <Manager/>
  <Company>SLAC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subject/>
  <dc:creator>Peterson</dc:creator>
  <cp:keywords/>
  <dc:description/>
  <cp:lastModifiedBy>Tom Peterson</cp:lastModifiedBy>
  <cp:revision>2788</cp:revision>
  <cp:lastPrinted>2013-05-01T00:31:17Z</cp:lastPrinted>
  <dcterms:created xsi:type="dcterms:W3CDTF">2009-11-23T23:38:17Z</dcterms:created>
  <dcterms:modified xsi:type="dcterms:W3CDTF">2015-05-21T17:21:32Z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https://slacspace.slac.stanford.edu/sites/reviews/lclsii/LCLS-II_DR_Aug2014/Presentations/Peterson-LCLS-II-CryomoduleDesign-20Aug2014.pptx</vt:lpwstr>
  </property>
  <property fmtid="{D5CDD505-2E9C-101B-9397-08002B2CF9AE}" pid="10" name="TemplateUrl">
    <vt:lpwstr/>
  </property>
  <property fmtid="{D5CDD505-2E9C-101B-9397-08002B2CF9AE}" pid="11" name="_SourceUrl">
    <vt:lpwstr/>
  </property>
  <property fmtid="{D5CDD505-2E9C-101B-9397-08002B2CF9AE}" pid="12" name="_SharedFileIndex">
    <vt:lpwstr/>
  </property>
</Properties>
</file>