
<file path=[Content_Types].xml><?xml version="1.0" encoding="utf-8"?>
<Types xmlns="http://schemas.openxmlformats.org/package/2006/content-types">
  <Default Extension="png" ContentType="image/png"/>
  <Default Extension="jpeg" ContentType="image/jpeg"/>
  <Default Extension="mov" ContentType="video/quicktime"/>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gif" ContentType="image/gif"/>
  <Default Extension="avi" ContentType="video/x-msvide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media4.gif" ContentType="video/unknown"/>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51"/>
  </p:notesMasterIdLst>
  <p:handoutMasterIdLst>
    <p:handoutMasterId r:id="rId52"/>
  </p:handoutMasterIdLst>
  <p:sldIdLst>
    <p:sldId id="967" r:id="rId2"/>
    <p:sldId id="1079" r:id="rId3"/>
    <p:sldId id="1027" r:id="rId4"/>
    <p:sldId id="1124" r:id="rId5"/>
    <p:sldId id="1107" r:id="rId6"/>
    <p:sldId id="1128" r:id="rId7"/>
    <p:sldId id="1093" r:id="rId8"/>
    <p:sldId id="1094" r:id="rId9"/>
    <p:sldId id="1095" r:id="rId10"/>
    <p:sldId id="1096" r:id="rId11"/>
    <p:sldId id="1099" r:id="rId12"/>
    <p:sldId id="1100" r:id="rId13"/>
    <p:sldId id="1085" r:id="rId14"/>
    <p:sldId id="1125" r:id="rId15"/>
    <p:sldId id="1101" r:id="rId16"/>
    <p:sldId id="1102" r:id="rId17"/>
    <p:sldId id="1103" r:id="rId18"/>
    <p:sldId id="1104" r:id="rId19"/>
    <p:sldId id="1105" r:id="rId20"/>
    <p:sldId id="1110" r:id="rId21"/>
    <p:sldId id="1111" r:id="rId22"/>
    <p:sldId id="1106" r:id="rId23"/>
    <p:sldId id="1080" r:id="rId24"/>
    <p:sldId id="1119" r:id="rId25"/>
    <p:sldId id="1116" r:id="rId26"/>
    <p:sldId id="1120" r:id="rId27"/>
    <p:sldId id="1117" r:id="rId28"/>
    <p:sldId id="1118" r:id="rId29"/>
    <p:sldId id="1122" r:id="rId30"/>
    <p:sldId id="1123" r:id="rId31"/>
    <p:sldId id="1108" r:id="rId32"/>
    <p:sldId id="1126" r:id="rId33"/>
    <p:sldId id="1114" r:id="rId34"/>
    <p:sldId id="1028" r:id="rId35"/>
    <p:sldId id="976" r:id="rId36"/>
    <p:sldId id="1075" r:id="rId37"/>
    <p:sldId id="1039" r:id="rId38"/>
    <p:sldId id="1032" r:id="rId39"/>
    <p:sldId id="1067" r:id="rId40"/>
    <p:sldId id="1068" r:id="rId41"/>
    <p:sldId id="1072" r:id="rId42"/>
    <p:sldId id="1112" r:id="rId43"/>
    <p:sldId id="971" r:id="rId44"/>
    <p:sldId id="965" r:id="rId45"/>
    <p:sldId id="983" r:id="rId46"/>
    <p:sldId id="1127" r:id="rId47"/>
    <p:sldId id="958" r:id="rId48"/>
    <p:sldId id="1129" r:id="rId49"/>
    <p:sldId id="1130" r:id="rId5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66FF"/>
    <a:srgbClr val="FFFFCC"/>
    <a:srgbClr val="0000FF"/>
    <a:srgbClr val="FEF1E6"/>
    <a:srgbClr val="DBEEF4"/>
    <a:srgbClr val="050139"/>
    <a:srgbClr val="EDF6F9"/>
    <a:srgbClr val="FFFF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37" autoAdjust="0"/>
    <p:restoredTop sz="81828" autoAdjust="0"/>
  </p:normalViewPr>
  <p:slideViewPr>
    <p:cSldViewPr>
      <p:cViewPr varScale="1">
        <p:scale>
          <a:sx n="87" d="100"/>
          <a:sy n="87" d="100"/>
        </p:scale>
        <p:origin x="714"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1548" y="-9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0"/>
            <a:ext cx="2949575" cy="496888"/>
          </a:xfrm>
          <a:prstGeom prst="rect">
            <a:avLst/>
          </a:prstGeom>
        </p:spPr>
        <p:txBody>
          <a:bodyPr vert="horz" lIns="91440" tIns="45720" rIns="91440" bIns="45720" rtlCol="0"/>
          <a:lstStyle>
            <a:lvl1pPr algn="r">
              <a:defRPr sz="1200"/>
            </a:lvl1pPr>
          </a:lstStyle>
          <a:p>
            <a:fld id="{6BA6FCBD-5C12-44D7-9EFC-187D3EB192E3}" type="datetimeFigureOut">
              <a:rPr kumimoji="1" lang="ja-JP" altLang="en-US" smtClean="0"/>
              <a:t>2018/9/11</a:t>
            </a:fld>
            <a:endParaRPr kumimoji="1" lang="ja-JP" altLang="en-US"/>
          </a:p>
        </p:txBody>
      </p:sp>
      <p:sp>
        <p:nvSpPr>
          <p:cNvPr id="4" name="フッター プレースホルダー 3"/>
          <p:cNvSpPr>
            <a:spLocks noGrp="1"/>
          </p:cNvSpPr>
          <p:nvPr>
            <p:ph type="ftr" sz="quarter" idx="2"/>
          </p:nvPr>
        </p:nvSpPr>
        <p:spPr>
          <a:xfrm>
            <a:off x="1" y="9440864"/>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4"/>
            <a:ext cx="2949575" cy="496887"/>
          </a:xfrm>
          <a:prstGeom prst="rect">
            <a:avLst/>
          </a:prstGeom>
        </p:spPr>
        <p:txBody>
          <a:bodyPr vert="horz" lIns="91440" tIns="45720" rIns="91440" bIns="45720" rtlCol="0" anchor="b"/>
          <a:lstStyle>
            <a:lvl1pPr algn="r">
              <a:defRPr sz="1200"/>
            </a:lvl1pPr>
          </a:lstStyle>
          <a:p>
            <a:fld id="{1ED4144D-29EB-4FA6-ADA5-5FA1964796A0}" type="slidenum">
              <a:rPr kumimoji="1" lang="ja-JP" altLang="en-US" smtClean="0"/>
              <a:t>‹#›</a:t>
            </a:fld>
            <a:endParaRPr kumimoji="1" lang="ja-JP" altLang="en-US"/>
          </a:p>
        </p:txBody>
      </p:sp>
    </p:spTree>
    <p:extLst>
      <p:ext uri="{BB962C8B-B14F-4D97-AF65-F5344CB8AC3E}">
        <p14:creationId xmlns:p14="http://schemas.microsoft.com/office/powerpoint/2010/main" val="1715119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6967"/>
          </a:xfrm>
          <a:prstGeom prst="rect">
            <a:avLst/>
          </a:prstGeom>
        </p:spPr>
        <p:txBody>
          <a:bodyPr vert="horz" lIns="93287" tIns="46644" rIns="93287" bIns="4664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6967"/>
          </a:xfrm>
          <a:prstGeom prst="rect">
            <a:avLst/>
          </a:prstGeom>
        </p:spPr>
        <p:txBody>
          <a:bodyPr vert="horz" lIns="93287" tIns="46644" rIns="93287" bIns="46644" rtlCol="0"/>
          <a:lstStyle>
            <a:lvl1pPr algn="r">
              <a:defRPr sz="1200"/>
            </a:lvl1pPr>
          </a:lstStyle>
          <a:p>
            <a:fld id="{AE46F49F-C060-4A0A-8A4A-60F3A39601C2}" type="datetimeFigureOut">
              <a:rPr kumimoji="1" lang="ja-JP" altLang="en-US" smtClean="0"/>
              <a:t>2018/9/11</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3287" tIns="46644" rIns="93287" bIns="46644"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3287" tIns="46644" rIns="93287" bIns="4664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3287" tIns="46644" rIns="93287" bIns="4664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3287" tIns="46644" rIns="93287" bIns="46644" rtlCol="0" anchor="b"/>
          <a:lstStyle>
            <a:lvl1pPr algn="r">
              <a:defRPr sz="1200"/>
            </a:lvl1pPr>
          </a:lstStyle>
          <a:p>
            <a:fld id="{6257F400-BFD0-48C9-AB20-53C9F00456C6}" type="slidenum">
              <a:rPr kumimoji="1" lang="ja-JP" altLang="en-US" smtClean="0"/>
              <a:t>‹#›</a:t>
            </a:fld>
            <a:endParaRPr kumimoji="1" lang="ja-JP" altLang="en-US"/>
          </a:p>
        </p:txBody>
      </p:sp>
    </p:spTree>
    <p:extLst>
      <p:ext uri="{BB962C8B-B14F-4D97-AF65-F5344CB8AC3E}">
        <p14:creationId xmlns:p14="http://schemas.microsoft.com/office/powerpoint/2010/main" val="35799382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285814E8-709E-4082-9AEF-18E5FF549EA7}" type="slidenum">
              <a:rPr kumimoji="1" lang="ja-JP" altLang="en-US" smtClean="0"/>
              <a:t>0</a:t>
            </a:fld>
            <a:endParaRPr kumimoji="1" lang="ja-JP" altLang="en-US"/>
          </a:p>
        </p:txBody>
      </p:sp>
    </p:spTree>
    <p:extLst>
      <p:ext uri="{BB962C8B-B14F-4D97-AF65-F5344CB8AC3E}">
        <p14:creationId xmlns:p14="http://schemas.microsoft.com/office/powerpoint/2010/main" val="74738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9</a:t>
            </a:fld>
            <a:endParaRPr kumimoji="1" lang="ja-JP" altLang="en-US"/>
          </a:p>
        </p:txBody>
      </p:sp>
    </p:spTree>
    <p:extLst>
      <p:ext uri="{BB962C8B-B14F-4D97-AF65-F5344CB8AC3E}">
        <p14:creationId xmlns:p14="http://schemas.microsoft.com/office/powerpoint/2010/main" val="1462949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10</a:t>
            </a:fld>
            <a:endParaRPr kumimoji="1" lang="ja-JP" altLang="en-US"/>
          </a:p>
        </p:txBody>
      </p:sp>
    </p:spTree>
    <p:extLst>
      <p:ext uri="{BB962C8B-B14F-4D97-AF65-F5344CB8AC3E}">
        <p14:creationId xmlns:p14="http://schemas.microsoft.com/office/powerpoint/2010/main" val="13468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32871" rtl="0" eaLnBrk="1" fontAlgn="auto" latinLnBrk="0" hangingPunct="1">
              <a:lnSpc>
                <a:spcPct val="100000"/>
              </a:lnSpc>
              <a:spcBef>
                <a:spcPts val="0"/>
              </a:spcBef>
              <a:spcAft>
                <a:spcPts val="0"/>
              </a:spcAft>
              <a:buClrTx/>
              <a:buSzTx/>
              <a:buFontTx/>
              <a:buNone/>
              <a:tabLst/>
              <a:defRPr/>
            </a:pPr>
            <a:r>
              <a:rPr lang="en-US" altLang="ja-JP" sz="2200" dirty="0" smtClean="0">
                <a:latin typeface="Arial Narrow" panose="020B0606020202030204" pitchFamily="34" charset="0"/>
              </a:rPr>
              <a:t>To achieve large number of frames, the daughter pulse bandwidth needs to be small, but the exposure time becomes large</a:t>
            </a:r>
            <a:r>
              <a:rPr kumimoji="1" lang="en-US" altLang="ja-JP" sz="1200" dirty="0" smtClean="0">
                <a:latin typeface="+mn-lt"/>
              </a:rPr>
              <a:t>.</a:t>
            </a:r>
            <a:endParaRPr lang="en-US" altLang="ja-JP" sz="2200" dirty="0" smtClean="0">
              <a:latin typeface="Arial Narrow" panose="020B0606020202030204" pitchFamily="34" charset="0"/>
            </a:endParaRPr>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11</a:t>
            </a:fld>
            <a:endParaRPr kumimoji="1" lang="ja-JP" altLang="en-US"/>
          </a:p>
        </p:txBody>
      </p:sp>
    </p:spTree>
    <p:extLst>
      <p:ext uri="{BB962C8B-B14F-4D97-AF65-F5344CB8AC3E}">
        <p14:creationId xmlns:p14="http://schemas.microsoft.com/office/powerpoint/2010/main" val="1014840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285814E8-709E-4082-9AEF-18E5FF549EA7}" type="slidenum">
              <a:rPr kumimoji="1" lang="ja-JP" altLang="en-US" smtClean="0"/>
              <a:t>12</a:t>
            </a:fld>
            <a:endParaRPr kumimoji="1" lang="ja-JP" altLang="en-US"/>
          </a:p>
        </p:txBody>
      </p:sp>
    </p:spTree>
    <p:extLst>
      <p:ext uri="{BB962C8B-B14F-4D97-AF65-F5344CB8AC3E}">
        <p14:creationId xmlns:p14="http://schemas.microsoft.com/office/powerpoint/2010/main" val="303642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13</a:t>
            </a:fld>
            <a:endParaRPr kumimoji="1" lang="ja-JP" altLang="en-US"/>
          </a:p>
        </p:txBody>
      </p:sp>
    </p:spTree>
    <p:extLst>
      <p:ext uri="{BB962C8B-B14F-4D97-AF65-F5344CB8AC3E}">
        <p14:creationId xmlns:p14="http://schemas.microsoft.com/office/powerpoint/2010/main" val="78270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32871" rtl="0" eaLnBrk="1" fontAlgn="auto" latinLnBrk="0" hangingPunct="1">
              <a:lnSpc>
                <a:spcPct val="100000"/>
              </a:lnSpc>
              <a:spcBef>
                <a:spcPts val="0"/>
              </a:spcBef>
              <a:spcAft>
                <a:spcPts val="0"/>
              </a:spcAft>
              <a:buClrTx/>
              <a:buSzTx/>
              <a:buFontTx/>
              <a:buNone/>
              <a:tabLst/>
              <a:defRPr/>
            </a:pPr>
            <a:endParaRPr lang="en-US" altLang="ja-JP" sz="2200" dirty="0" smtClean="0">
              <a:latin typeface="Arial Narrow" panose="020B0606020202030204" pitchFamily="34" charset="0"/>
            </a:endParaRPr>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14</a:t>
            </a:fld>
            <a:endParaRPr kumimoji="1" lang="ja-JP" altLang="en-US"/>
          </a:p>
        </p:txBody>
      </p:sp>
    </p:spTree>
    <p:extLst>
      <p:ext uri="{BB962C8B-B14F-4D97-AF65-F5344CB8AC3E}">
        <p14:creationId xmlns:p14="http://schemas.microsoft.com/office/powerpoint/2010/main" val="2498926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32871" rtl="0" eaLnBrk="1" fontAlgn="auto" latinLnBrk="0" hangingPunct="1">
              <a:lnSpc>
                <a:spcPct val="100000"/>
              </a:lnSpc>
              <a:spcBef>
                <a:spcPts val="0"/>
              </a:spcBef>
              <a:spcAft>
                <a:spcPts val="0"/>
              </a:spcAft>
              <a:buClrTx/>
              <a:buSzTx/>
              <a:buFontTx/>
              <a:buNone/>
              <a:tabLst/>
              <a:defRPr/>
            </a:pPr>
            <a:endParaRPr lang="en-US" altLang="ja-JP" sz="2200" dirty="0" smtClean="0">
              <a:latin typeface="Arial Narrow" panose="020B0606020202030204" pitchFamily="34" charset="0"/>
            </a:endParaRPr>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15</a:t>
            </a:fld>
            <a:endParaRPr kumimoji="1" lang="ja-JP" altLang="en-US"/>
          </a:p>
        </p:txBody>
      </p:sp>
    </p:spTree>
    <p:extLst>
      <p:ext uri="{BB962C8B-B14F-4D97-AF65-F5344CB8AC3E}">
        <p14:creationId xmlns:p14="http://schemas.microsoft.com/office/powerpoint/2010/main" val="3402727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32871" rtl="0" eaLnBrk="1" fontAlgn="auto" latinLnBrk="0" hangingPunct="1">
              <a:lnSpc>
                <a:spcPct val="100000"/>
              </a:lnSpc>
              <a:spcBef>
                <a:spcPts val="0"/>
              </a:spcBef>
              <a:spcAft>
                <a:spcPts val="0"/>
              </a:spcAft>
              <a:buClrTx/>
              <a:buSzTx/>
              <a:buFontTx/>
              <a:buNone/>
              <a:tabLst/>
              <a:defRPr/>
            </a:pPr>
            <a:endParaRPr lang="en-US" altLang="ja-JP" sz="2200" dirty="0" smtClean="0">
              <a:latin typeface="Arial Narrow" panose="020B0606020202030204" pitchFamily="34" charset="0"/>
            </a:endParaRPr>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16</a:t>
            </a:fld>
            <a:endParaRPr kumimoji="1" lang="ja-JP" altLang="en-US"/>
          </a:p>
        </p:txBody>
      </p:sp>
    </p:spTree>
    <p:extLst>
      <p:ext uri="{BB962C8B-B14F-4D97-AF65-F5344CB8AC3E}">
        <p14:creationId xmlns:p14="http://schemas.microsoft.com/office/powerpoint/2010/main" val="1298290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Next,</a:t>
            </a:r>
            <a:r>
              <a:rPr kumimoji="1" lang="en-US" altLang="ja-JP" baseline="0" dirty="0" smtClean="0"/>
              <a:t> </a:t>
            </a:r>
            <a:r>
              <a:rPr kumimoji="1" lang="en-US" altLang="ja-JP" sz="1200" kern="1200" dirty="0" smtClean="0">
                <a:solidFill>
                  <a:schemeClr val="tx1"/>
                </a:solidFill>
                <a:effectLst/>
                <a:latin typeface="+mn-lt"/>
                <a:ea typeface="+mn-ea"/>
                <a:cs typeface="+mn-cs"/>
              </a:rPr>
              <a:t> we used STAMP to monitor the phonon-</a:t>
            </a:r>
            <a:r>
              <a:rPr kumimoji="1" lang="en-US" altLang="ja-JP" sz="1200" kern="1200" dirty="0" err="1" smtClean="0">
                <a:solidFill>
                  <a:schemeClr val="tx1"/>
                </a:solidFill>
                <a:effectLst/>
                <a:latin typeface="+mn-lt"/>
                <a:ea typeface="+mn-ea"/>
                <a:cs typeface="+mn-cs"/>
              </a:rPr>
              <a:t>polariton</a:t>
            </a:r>
            <a:r>
              <a:rPr kumimoji="1" lang="en-US" altLang="ja-JP" sz="1200" kern="1200" dirty="0" smtClean="0">
                <a:solidFill>
                  <a:schemeClr val="tx1"/>
                </a:solidFill>
                <a:effectLst/>
                <a:latin typeface="+mn-lt"/>
                <a:ea typeface="+mn-ea"/>
                <a:cs typeface="+mn-cs"/>
              </a:rPr>
              <a:t> dynamics on femtosecond timescales.</a:t>
            </a:r>
          </a:p>
          <a:p>
            <a:r>
              <a:rPr kumimoji="1" lang="en-US" altLang="ja-JP" sz="1200" kern="1200" dirty="0" smtClean="0">
                <a:solidFill>
                  <a:schemeClr val="tx1"/>
                </a:solidFill>
                <a:effectLst/>
                <a:latin typeface="+mn-lt"/>
                <a:ea typeface="+mn-ea"/>
                <a:cs typeface="+mn-cs"/>
              </a:rPr>
              <a:t>An excitation pulse was cylindrically focused into a lithium </a:t>
            </a:r>
            <a:r>
              <a:rPr kumimoji="1" lang="en-US" altLang="ja-JP" sz="1200" kern="1200" dirty="0" err="1" smtClean="0">
                <a:solidFill>
                  <a:schemeClr val="tx1"/>
                </a:solidFill>
                <a:effectLst/>
                <a:latin typeface="+mn-lt"/>
                <a:ea typeface="+mn-ea"/>
                <a:cs typeface="+mn-cs"/>
              </a:rPr>
              <a:t>niobate</a:t>
            </a:r>
            <a:r>
              <a:rPr kumimoji="1" lang="en-US" altLang="ja-JP" sz="1200" kern="1200" dirty="0" smtClean="0">
                <a:solidFill>
                  <a:schemeClr val="tx1"/>
                </a:solidFill>
                <a:effectLst/>
                <a:latin typeface="+mn-lt"/>
                <a:ea typeface="+mn-ea"/>
                <a:cs typeface="+mn-cs"/>
              </a:rPr>
              <a:t> wafer.</a:t>
            </a:r>
          </a:p>
          <a:p>
            <a:r>
              <a:rPr kumimoji="1" lang="en-US" altLang="ja-JP" sz="1200" kern="1200" dirty="0" smtClean="0">
                <a:solidFill>
                  <a:schemeClr val="tx1"/>
                </a:solidFill>
                <a:effectLst/>
                <a:latin typeface="+mn-lt"/>
                <a:ea typeface="+mn-ea"/>
                <a:cs typeface="+mn-cs"/>
              </a:rPr>
              <a:t>The dynamics was monitored in a transmission mode.</a:t>
            </a:r>
          </a:p>
          <a:p>
            <a:r>
              <a:rPr kumimoji="1" lang="en-US" altLang="ja-JP" sz="1200" kern="1200" dirty="0" smtClean="0">
                <a:solidFill>
                  <a:schemeClr val="tx1"/>
                </a:solidFill>
                <a:effectLst/>
                <a:latin typeface="+mn-lt"/>
                <a:ea typeface="+mn-ea"/>
                <a:cs typeface="+mn-cs"/>
              </a:rPr>
              <a:t>These are the parameters of an excitation pulse.</a:t>
            </a:r>
          </a:p>
          <a:p>
            <a:r>
              <a:rPr kumimoji="1" lang="en-US" altLang="ja-JP" sz="1200" kern="1200" dirty="0" smtClean="0">
                <a:solidFill>
                  <a:schemeClr val="tx1"/>
                </a:solidFill>
                <a:effectLst/>
                <a:latin typeface="+mn-lt"/>
                <a:ea typeface="+mn-ea"/>
                <a:cs typeface="+mn-cs"/>
              </a:rPr>
              <a:t>Pulse duration was 70 fs, center wavelength was 810 nm, and pulse energy was 40 micro joule.</a:t>
            </a:r>
          </a:p>
          <a:p>
            <a:r>
              <a:rPr kumimoji="1" lang="en-US" altLang="ja-JP" sz="1200" kern="1200" dirty="0" smtClean="0">
                <a:solidFill>
                  <a:schemeClr val="tx1"/>
                </a:solidFill>
                <a:effectLst/>
                <a:latin typeface="+mn-lt"/>
                <a:ea typeface="+mn-ea"/>
                <a:cs typeface="+mn-cs"/>
              </a:rPr>
              <a:t>These are conditions of imaging.</a:t>
            </a:r>
          </a:p>
          <a:p>
            <a:r>
              <a:rPr kumimoji="1" lang="en-US" altLang="ja-JP" sz="1200" kern="1200" dirty="0" smtClean="0">
                <a:solidFill>
                  <a:schemeClr val="tx1"/>
                </a:solidFill>
                <a:effectLst/>
                <a:latin typeface="+mn-lt"/>
                <a:ea typeface="+mn-ea"/>
                <a:cs typeface="+mn-cs"/>
              </a:rPr>
              <a:t>Frame interval were 812 fs and</a:t>
            </a:r>
            <a:r>
              <a:rPr kumimoji="1" lang="en-US" altLang="ja-JP" sz="1200" kern="1200" baseline="0" dirty="0" smtClean="0">
                <a:solidFill>
                  <a:schemeClr val="tx1"/>
                </a:solidFill>
                <a:effectLst/>
                <a:latin typeface="+mn-lt"/>
                <a:ea typeface="+mn-ea"/>
                <a:cs typeface="+mn-cs"/>
              </a:rPr>
              <a:t> 229 fs,</a:t>
            </a:r>
            <a:r>
              <a:rPr kumimoji="1" lang="en-US" altLang="ja-JP" sz="1200" kern="1200" dirty="0" smtClean="0">
                <a:solidFill>
                  <a:schemeClr val="tx1"/>
                </a:solidFill>
                <a:effectLst/>
                <a:latin typeface="+mn-lt"/>
                <a:ea typeface="+mn-ea"/>
                <a:cs typeface="+mn-cs"/>
              </a:rPr>
              <a:t> these are equivalent to 1.23 </a:t>
            </a:r>
            <a:r>
              <a:rPr kumimoji="1" lang="en-US" altLang="ja-JP" sz="1200" kern="1200" dirty="0" err="1" smtClean="0">
                <a:solidFill>
                  <a:schemeClr val="tx1"/>
                </a:solidFill>
                <a:effectLst/>
                <a:latin typeface="+mn-lt"/>
                <a:ea typeface="+mn-ea"/>
                <a:cs typeface="+mn-cs"/>
              </a:rPr>
              <a:t>Tfps</a:t>
            </a:r>
            <a:r>
              <a:rPr kumimoji="1" lang="en-US" altLang="ja-JP" sz="1200" kern="1200" dirty="0" smtClean="0">
                <a:solidFill>
                  <a:schemeClr val="tx1"/>
                </a:solidFill>
                <a:effectLst/>
                <a:latin typeface="+mn-lt"/>
                <a:ea typeface="+mn-ea"/>
                <a:cs typeface="+mn-cs"/>
              </a:rPr>
              <a:t> and 4.37 </a:t>
            </a:r>
            <a:r>
              <a:rPr kumimoji="1" lang="en-US" altLang="ja-JP" sz="1200" kern="1200" dirty="0" err="1" smtClean="0">
                <a:solidFill>
                  <a:schemeClr val="tx1"/>
                </a:solidFill>
                <a:effectLst/>
                <a:latin typeface="+mn-lt"/>
                <a:ea typeface="+mn-ea"/>
                <a:cs typeface="+mn-cs"/>
              </a:rPr>
              <a:t>Tfps</a:t>
            </a:r>
            <a:r>
              <a:rPr kumimoji="1" lang="en-US" altLang="ja-JP" sz="1200" kern="1200" dirty="0" smtClean="0">
                <a:solidFill>
                  <a:schemeClr val="tx1"/>
                </a:solidFill>
                <a:effectLst/>
                <a:latin typeface="+mn-lt"/>
                <a:ea typeface="+mn-ea"/>
                <a:cs typeface="+mn-cs"/>
              </a:rPr>
              <a:t>, respectively.</a:t>
            </a:r>
          </a:p>
          <a:p>
            <a:r>
              <a:rPr kumimoji="1" lang="en-US" altLang="ja-JP" sz="1200" kern="1200" dirty="0" smtClean="0">
                <a:solidFill>
                  <a:schemeClr val="tx1"/>
                </a:solidFill>
                <a:effectLst/>
                <a:latin typeface="+mn-lt"/>
                <a:ea typeface="+mn-ea"/>
                <a:cs typeface="+mn-cs"/>
              </a:rPr>
              <a:t>Exposure time were 1020 fs and 733 fs,</a:t>
            </a:r>
            <a:r>
              <a:rPr kumimoji="1" lang="en-US" altLang="ja-JP" sz="1200" kern="1200" baseline="0" dirty="0" smtClean="0">
                <a:solidFill>
                  <a:schemeClr val="tx1"/>
                </a:solidFill>
                <a:effectLst/>
                <a:latin typeface="+mn-lt"/>
                <a:ea typeface="+mn-ea"/>
                <a:cs typeface="+mn-cs"/>
              </a:rPr>
              <a:t> respectively.</a:t>
            </a:r>
          </a:p>
          <a:p>
            <a:r>
              <a:rPr kumimoji="1" lang="en-US" altLang="ja-JP" sz="1200" kern="1200" baseline="0" dirty="0" smtClean="0">
                <a:solidFill>
                  <a:schemeClr val="tx1"/>
                </a:solidFill>
                <a:effectLst/>
                <a:latin typeface="+mn-lt"/>
                <a:ea typeface="+mn-ea"/>
                <a:cs typeface="+mn-cs"/>
              </a:rPr>
              <a:t>For visualizing phonon wave-packet, we used polarization-gating imaging technique.</a:t>
            </a:r>
            <a:r>
              <a:rPr kumimoji="1" lang="en-US" altLang="ja-JP" sz="1200" kern="1200" dirty="0" smtClean="0">
                <a:solidFill>
                  <a:schemeClr val="tx1"/>
                </a:solidFill>
                <a:effectLst/>
                <a:latin typeface="+mn-lt"/>
                <a:ea typeface="+mn-ea"/>
                <a:cs typeface="+mn-cs"/>
              </a:rPr>
              <a:t>. </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birefringence</a:t>
            </a:r>
            <a:endParaRPr kumimoji="1" lang="ja-JP" altLang="en-US" dirty="0" smtClean="0"/>
          </a:p>
          <a:p>
            <a:pPr marL="0" marR="0" lvl="1" indent="0" algn="l" defTabSz="932871" rtl="0" eaLnBrk="1" fontAlgn="auto" latinLnBrk="0" hangingPunct="1">
              <a:lnSpc>
                <a:spcPct val="100000"/>
              </a:lnSpc>
              <a:spcBef>
                <a:spcPts val="0"/>
              </a:spcBef>
              <a:spcAft>
                <a:spcPts val="0"/>
              </a:spcAft>
              <a:buClrTx/>
              <a:buSzTx/>
              <a:buFontTx/>
              <a:buNone/>
              <a:tabLst/>
              <a:defRPr/>
            </a:pPr>
            <a:endParaRPr lang="en-US" altLang="ja-JP" sz="2200" dirty="0" smtClean="0">
              <a:latin typeface="Arial Narrow" panose="020B0606020202030204" pitchFamily="34" charset="0"/>
            </a:endParaRPr>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17</a:t>
            </a:fld>
            <a:endParaRPr kumimoji="1" lang="ja-JP" altLang="en-US"/>
          </a:p>
        </p:txBody>
      </p:sp>
    </p:spTree>
    <p:extLst>
      <p:ext uri="{BB962C8B-B14F-4D97-AF65-F5344CB8AC3E}">
        <p14:creationId xmlns:p14="http://schemas.microsoft.com/office/powerpoint/2010/main" val="215963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32871" rtl="0" eaLnBrk="1" fontAlgn="auto" latinLnBrk="0" hangingPunct="1">
              <a:lnSpc>
                <a:spcPct val="100000"/>
              </a:lnSpc>
              <a:spcBef>
                <a:spcPts val="0"/>
              </a:spcBef>
              <a:spcAft>
                <a:spcPts val="0"/>
              </a:spcAft>
              <a:buClrTx/>
              <a:buSzTx/>
              <a:buFontTx/>
              <a:buNone/>
              <a:tabLst/>
              <a:defRPr/>
            </a:pPr>
            <a:r>
              <a:rPr kumimoji="1" lang="en-US" altLang="ja-JP" sz="2400" b="0" dirty="0" smtClean="0"/>
              <a:t>Here are the image frames that</a:t>
            </a:r>
            <a:r>
              <a:rPr kumimoji="1" lang="en-US" altLang="ja-JP" sz="2400" b="0" baseline="0" dirty="0" smtClean="0"/>
              <a:t> captured the phonon pulse dynamics with a frame interval of 800 fs, corresponding to a frame rate of 1.2 </a:t>
            </a:r>
            <a:r>
              <a:rPr kumimoji="1" lang="en-US" altLang="ja-JP" sz="2400" b="0" baseline="0" dirty="0" err="1" smtClean="0"/>
              <a:t>Tfps</a:t>
            </a:r>
            <a:r>
              <a:rPr kumimoji="1" lang="en-US" altLang="ja-JP" sz="2400" b="0" baseline="0" dirty="0" smtClean="0"/>
              <a:t>. First, we can see a complex electronic response of the crystal and then the formation and upward propagation of a phonon pulse. With a finer frame interval of 230 fs or a frame rate of 4.4 </a:t>
            </a:r>
            <a:r>
              <a:rPr kumimoji="1" lang="en-US" altLang="ja-JP" sz="2400" b="0" baseline="0" dirty="0" err="1" smtClean="0"/>
              <a:t>Tfps</a:t>
            </a:r>
            <a:r>
              <a:rPr kumimoji="1" lang="en-US" altLang="ja-JP" sz="2400" b="0" baseline="0" dirty="0" smtClean="0"/>
              <a:t>, we can visualize the detailed dynamics of the electronic response at the phonon pulse generation as well as the phonon pulse propagation. Interestingly, the propagation speed of the phonon pulse is as high as one sixth of the speed of light, but our STAMP can temporally resolve this dynamics clearly. Furthermore, from the images, we can perform both time-domain and frequency-domain analysis to identify the THz spectrum of the phonon pulse. </a:t>
            </a:r>
            <a:endParaRPr kumimoji="1" lang="ja-JP" altLang="en-US" sz="2400" b="1" dirty="0" smtClean="0"/>
          </a:p>
          <a:p>
            <a:pPr marL="0" marR="0" lvl="1" indent="0" algn="l" defTabSz="932871" rtl="0" eaLnBrk="1" fontAlgn="auto" latinLnBrk="0" hangingPunct="1">
              <a:lnSpc>
                <a:spcPct val="100000"/>
              </a:lnSpc>
              <a:spcBef>
                <a:spcPts val="0"/>
              </a:spcBef>
              <a:spcAft>
                <a:spcPts val="0"/>
              </a:spcAft>
              <a:buClrTx/>
              <a:buSzTx/>
              <a:buFontTx/>
              <a:buNone/>
              <a:tabLst/>
              <a:defRPr/>
            </a:pPr>
            <a:endParaRPr lang="en-US" altLang="ja-JP" sz="2200" dirty="0" smtClean="0">
              <a:latin typeface="Arial Narrow" panose="020B0606020202030204" pitchFamily="34" charset="0"/>
            </a:endParaRPr>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18</a:t>
            </a:fld>
            <a:endParaRPr kumimoji="1" lang="ja-JP" altLang="en-US"/>
          </a:p>
        </p:txBody>
      </p:sp>
    </p:spTree>
    <p:extLst>
      <p:ext uri="{BB962C8B-B14F-4D97-AF65-F5344CB8AC3E}">
        <p14:creationId xmlns:p14="http://schemas.microsoft.com/office/powerpoint/2010/main" val="242841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1</a:t>
            </a:fld>
            <a:endParaRPr kumimoji="1" lang="ja-JP" altLang="en-US"/>
          </a:p>
        </p:txBody>
      </p:sp>
    </p:spTree>
    <p:extLst>
      <p:ext uri="{BB962C8B-B14F-4D97-AF65-F5344CB8AC3E}">
        <p14:creationId xmlns:p14="http://schemas.microsoft.com/office/powerpoint/2010/main" val="48347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19</a:t>
            </a:fld>
            <a:endParaRPr kumimoji="1" lang="ja-JP" altLang="en-US"/>
          </a:p>
        </p:txBody>
      </p:sp>
    </p:spTree>
    <p:extLst>
      <p:ext uri="{BB962C8B-B14F-4D97-AF65-F5344CB8AC3E}">
        <p14:creationId xmlns:p14="http://schemas.microsoft.com/office/powerpoint/2010/main" val="2895710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20</a:t>
            </a:fld>
            <a:endParaRPr kumimoji="1" lang="ja-JP" altLang="en-US"/>
          </a:p>
        </p:txBody>
      </p:sp>
    </p:spTree>
    <p:extLst>
      <p:ext uri="{BB962C8B-B14F-4D97-AF65-F5344CB8AC3E}">
        <p14:creationId xmlns:p14="http://schemas.microsoft.com/office/powerpoint/2010/main" val="2786827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32871" rtl="0" eaLnBrk="1" fontAlgn="auto" latinLnBrk="0" hangingPunct="1">
              <a:lnSpc>
                <a:spcPct val="100000"/>
              </a:lnSpc>
              <a:spcBef>
                <a:spcPts val="0"/>
              </a:spcBef>
              <a:spcAft>
                <a:spcPts val="0"/>
              </a:spcAft>
              <a:buClrTx/>
              <a:buSzTx/>
              <a:buFontTx/>
              <a:buNone/>
              <a:tabLst/>
              <a:defRPr/>
            </a:pPr>
            <a:endParaRPr lang="en-US" altLang="ja-JP" sz="2200" dirty="0" smtClean="0">
              <a:latin typeface="Arial Narrow" panose="020B0606020202030204" pitchFamily="34" charset="0"/>
            </a:endParaRPr>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21</a:t>
            </a:fld>
            <a:endParaRPr kumimoji="1" lang="ja-JP" altLang="en-US"/>
          </a:p>
        </p:txBody>
      </p:sp>
    </p:spTree>
    <p:extLst>
      <p:ext uri="{BB962C8B-B14F-4D97-AF65-F5344CB8AC3E}">
        <p14:creationId xmlns:p14="http://schemas.microsoft.com/office/powerpoint/2010/main" val="2042570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285814E8-709E-4082-9AEF-18E5FF549EA7}" type="slidenum">
              <a:rPr kumimoji="1" lang="ja-JP" altLang="en-US" smtClean="0"/>
              <a:t>22</a:t>
            </a:fld>
            <a:endParaRPr kumimoji="1" lang="ja-JP" altLang="en-US"/>
          </a:p>
        </p:txBody>
      </p:sp>
    </p:spTree>
    <p:extLst>
      <p:ext uri="{BB962C8B-B14F-4D97-AF65-F5344CB8AC3E}">
        <p14:creationId xmlns:p14="http://schemas.microsoft.com/office/powerpoint/2010/main" val="1533062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23</a:t>
            </a:fld>
            <a:endParaRPr kumimoji="1" lang="ja-JP" altLang="en-US"/>
          </a:p>
        </p:txBody>
      </p:sp>
    </p:spTree>
    <p:extLst>
      <p:ext uri="{BB962C8B-B14F-4D97-AF65-F5344CB8AC3E}">
        <p14:creationId xmlns:p14="http://schemas.microsoft.com/office/powerpoint/2010/main" val="458495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24</a:t>
            </a:fld>
            <a:endParaRPr kumimoji="1" lang="ja-JP" altLang="en-US"/>
          </a:p>
        </p:txBody>
      </p:sp>
    </p:spTree>
    <p:extLst>
      <p:ext uri="{BB962C8B-B14F-4D97-AF65-F5344CB8AC3E}">
        <p14:creationId xmlns:p14="http://schemas.microsoft.com/office/powerpoint/2010/main" val="502495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25</a:t>
            </a:fld>
            <a:endParaRPr kumimoji="1" lang="ja-JP" altLang="en-US"/>
          </a:p>
        </p:txBody>
      </p:sp>
    </p:spTree>
    <p:extLst>
      <p:ext uri="{BB962C8B-B14F-4D97-AF65-F5344CB8AC3E}">
        <p14:creationId xmlns:p14="http://schemas.microsoft.com/office/powerpoint/2010/main" val="602214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26</a:t>
            </a:fld>
            <a:endParaRPr kumimoji="1" lang="ja-JP" altLang="en-US"/>
          </a:p>
        </p:txBody>
      </p:sp>
    </p:spTree>
    <p:extLst>
      <p:ext uri="{BB962C8B-B14F-4D97-AF65-F5344CB8AC3E}">
        <p14:creationId xmlns:p14="http://schemas.microsoft.com/office/powerpoint/2010/main" val="869259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27</a:t>
            </a:fld>
            <a:endParaRPr kumimoji="1" lang="ja-JP" altLang="en-US"/>
          </a:p>
        </p:txBody>
      </p:sp>
    </p:spTree>
    <p:extLst>
      <p:ext uri="{BB962C8B-B14F-4D97-AF65-F5344CB8AC3E}">
        <p14:creationId xmlns:p14="http://schemas.microsoft.com/office/powerpoint/2010/main" val="1873838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28</a:t>
            </a:fld>
            <a:endParaRPr kumimoji="1" lang="ja-JP" altLang="en-US"/>
          </a:p>
        </p:txBody>
      </p:sp>
    </p:spTree>
    <p:extLst>
      <p:ext uri="{BB962C8B-B14F-4D97-AF65-F5344CB8AC3E}">
        <p14:creationId xmlns:p14="http://schemas.microsoft.com/office/powerpoint/2010/main" val="277885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2</a:t>
            </a:fld>
            <a:endParaRPr kumimoji="1" lang="ja-JP" altLang="en-US"/>
          </a:p>
        </p:txBody>
      </p:sp>
    </p:spTree>
    <p:extLst>
      <p:ext uri="{BB962C8B-B14F-4D97-AF65-F5344CB8AC3E}">
        <p14:creationId xmlns:p14="http://schemas.microsoft.com/office/powerpoint/2010/main" val="3211625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29</a:t>
            </a:fld>
            <a:endParaRPr kumimoji="1" lang="ja-JP" altLang="en-US"/>
          </a:p>
        </p:txBody>
      </p:sp>
    </p:spTree>
    <p:extLst>
      <p:ext uri="{BB962C8B-B14F-4D97-AF65-F5344CB8AC3E}">
        <p14:creationId xmlns:p14="http://schemas.microsoft.com/office/powerpoint/2010/main" val="1165633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30</a:t>
            </a:fld>
            <a:endParaRPr kumimoji="1" lang="ja-JP" altLang="en-US"/>
          </a:p>
        </p:txBody>
      </p:sp>
    </p:spTree>
    <p:extLst>
      <p:ext uri="{BB962C8B-B14F-4D97-AF65-F5344CB8AC3E}">
        <p14:creationId xmlns:p14="http://schemas.microsoft.com/office/powerpoint/2010/main" val="3222286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31</a:t>
            </a:fld>
            <a:endParaRPr kumimoji="1" lang="ja-JP" altLang="en-US"/>
          </a:p>
        </p:txBody>
      </p:sp>
    </p:spTree>
    <p:extLst>
      <p:ext uri="{BB962C8B-B14F-4D97-AF65-F5344CB8AC3E}">
        <p14:creationId xmlns:p14="http://schemas.microsoft.com/office/powerpoint/2010/main" val="1681261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32</a:t>
            </a:fld>
            <a:endParaRPr kumimoji="1" lang="ja-JP" altLang="en-US"/>
          </a:p>
        </p:txBody>
      </p:sp>
    </p:spTree>
    <p:extLst>
      <p:ext uri="{BB962C8B-B14F-4D97-AF65-F5344CB8AC3E}">
        <p14:creationId xmlns:p14="http://schemas.microsoft.com/office/powerpoint/2010/main" val="290594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285814E8-709E-4082-9AEF-18E5FF549EA7}" type="slidenum">
              <a:rPr kumimoji="1" lang="ja-JP" altLang="en-US" smtClean="0"/>
              <a:t>33</a:t>
            </a:fld>
            <a:endParaRPr kumimoji="1" lang="ja-JP" altLang="en-US"/>
          </a:p>
        </p:txBody>
      </p:sp>
    </p:spTree>
    <p:extLst>
      <p:ext uri="{BB962C8B-B14F-4D97-AF65-F5344CB8AC3E}">
        <p14:creationId xmlns:p14="http://schemas.microsoft.com/office/powerpoint/2010/main" val="3637754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Control or regulate the</a:t>
            </a:r>
            <a:r>
              <a:rPr kumimoji="1" lang="en-US" altLang="ja-JP" baseline="0" dirty="0" smtClean="0"/>
              <a:t> biological function</a:t>
            </a:r>
          </a:p>
          <a:p>
            <a:r>
              <a:rPr kumimoji="1" lang="en-US" altLang="ja-JP" baseline="0" dirty="0" smtClean="0"/>
              <a:t>We want to know how the acoustic waves interact with our body.</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34</a:t>
            </a:fld>
            <a:endParaRPr kumimoji="1" lang="ja-JP" altLang="en-US"/>
          </a:p>
        </p:txBody>
      </p:sp>
    </p:spTree>
    <p:extLst>
      <p:ext uri="{BB962C8B-B14F-4D97-AF65-F5344CB8AC3E}">
        <p14:creationId xmlns:p14="http://schemas.microsoft.com/office/powerpoint/2010/main" val="3099542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Control or regulate the</a:t>
            </a:r>
            <a:r>
              <a:rPr kumimoji="1" lang="en-US" altLang="ja-JP" baseline="0" dirty="0" smtClean="0"/>
              <a:t> biological function</a:t>
            </a:r>
          </a:p>
          <a:p>
            <a:r>
              <a:rPr kumimoji="1" lang="en-US" altLang="ja-JP" baseline="0" dirty="0" smtClean="0"/>
              <a:t>We want to know how the acoustic waves interact with our body.</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35</a:t>
            </a:fld>
            <a:endParaRPr kumimoji="1" lang="ja-JP" altLang="en-US"/>
          </a:p>
        </p:txBody>
      </p:sp>
    </p:spTree>
    <p:extLst>
      <p:ext uri="{BB962C8B-B14F-4D97-AF65-F5344CB8AC3E}">
        <p14:creationId xmlns:p14="http://schemas.microsoft.com/office/powerpoint/2010/main" val="1751072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Let’s compare the temporal resolution with the spatial resolution. In spatial domain, the resolution</a:t>
            </a:r>
            <a:r>
              <a:rPr kumimoji="1" lang="en-US" altLang="ja-JP" baseline="0" dirty="0" smtClean="0"/>
              <a:t> of human eyes is limited to about 100 um. With the help of the microscope, we can see sub-micrometer objects down to about 100 nm, which is fundamentally limited by the diffraction limit. </a:t>
            </a:r>
            <a:endParaRPr kumimoji="1" lang="en-US" altLang="ja-JP" dirty="0" smtClean="0"/>
          </a:p>
          <a:p>
            <a:r>
              <a:rPr kumimoji="1" lang="en-US" altLang="ja-JP" dirty="0" smtClean="0"/>
              <a:t>On the other hand, in temporal</a:t>
            </a:r>
            <a:r>
              <a:rPr kumimoji="1" lang="en-US" altLang="ja-JP" baseline="0" dirty="0" smtClean="0"/>
              <a:t> domain, the resolution of human eyes is limited to about 10 </a:t>
            </a:r>
            <a:r>
              <a:rPr kumimoji="1" lang="en-US" altLang="ja-JP" baseline="0" dirty="0" err="1" smtClean="0"/>
              <a:t>ms.</a:t>
            </a:r>
            <a:r>
              <a:rPr kumimoji="1" lang="en-US" altLang="ja-JP" baseline="0" dirty="0" smtClean="0"/>
              <a:t> With the help of the conventional high-speed camera, we can observe fast dynamics down to about 1 ns. This limit comes from technical limitations in mechanical and electrical components of the camera such as mechanical scanning, data readout, and shutters. Here I want to emphasize that these limitations are technical, not fundamental, and therefore, there is room for improvement. </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36</a:t>
            </a:fld>
            <a:endParaRPr kumimoji="1" lang="ja-JP" altLang="en-US"/>
          </a:p>
        </p:txBody>
      </p:sp>
    </p:spTree>
    <p:extLst>
      <p:ext uri="{BB962C8B-B14F-4D97-AF65-F5344CB8AC3E}">
        <p14:creationId xmlns:p14="http://schemas.microsoft.com/office/powerpoint/2010/main" val="3054434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sz="1200" b="0" i="0" kern="1200" dirty="0" smtClean="0">
                <a:solidFill>
                  <a:schemeClr val="tx1"/>
                </a:solidFill>
                <a:effectLst/>
                <a:latin typeface="+mn-lt"/>
                <a:ea typeface="+mn-ea"/>
                <a:cs typeface="+mn-cs"/>
              </a:rPr>
              <a:t>Which do you prefer?</a:t>
            </a:r>
            <a:endParaRPr kumimoji="1" lang="ja-JP" altLang="en-US" dirty="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37</a:t>
            </a:fld>
            <a:endParaRPr kumimoji="1" lang="ja-JP" altLang="en-US"/>
          </a:p>
        </p:txBody>
      </p:sp>
    </p:spTree>
    <p:extLst>
      <p:ext uri="{BB962C8B-B14F-4D97-AF65-F5344CB8AC3E}">
        <p14:creationId xmlns:p14="http://schemas.microsoft.com/office/powerpoint/2010/main" val="3934622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kern="1200" dirty="0" smtClean="0">
                <a:solidFill>
                  <a:schemeClr val="tx1"/>
                </a:solidFill>
                <a:effectLst/>
                <a:latin typeface="+mn-lt"/>
                <a:ea typeface="+mn-ea"/>
                <a:cs typeface="+mn-cs"/>
              </a:rPr>
              <a:t>In order to show the utility</a:t>
            </a:r>
            <a:r>
              <a:rPr kumimoji="1" lang="en-US" altLang="ja-JP" sz="1200" b="0" kern="1200" baseline="0" dirty="0" smtClean="0">
                <a:solidFill>
                  <a:schemeClr val="tx1"/>
                </a:solidFill>
                <a:effectLst/>
                <a:latin typeface="+mn-lt"/>
                <a:ea typeface="+mn-ea"/>
                <a:cs typeface="+mn-cs"/>
              </a:rPr>
              <a:t> of STAMP, we used it to observe laser ablation dynamics. Here a powerful pulse excites the glass plate while STAMP monitors its ablation process. Here are the STAMP image frames that indicate the generation of free electrons in the glass followed by the generation of a plume that expands away from the ablation point. The exposure time is 13.8 </a:t>
            </a:r>
            <a:r>
              <a:rPr kumimoji="1" lang="en-US" altLang="ja-JP" sz="1200" b="0" kern="1200" baseline="0" dirty="0" err="1" smtClean="0">
                <a:solidFill>
                  <a:schemeClr val="tx1"/>
                </a:solidFill>
                <a:effectLst/>
                <a:latin typeface="+mn-lt"/>
                <a:ea typeface="+mn-ea"/>
                <a:cs typeface="+mn-cs"/>
              </a:rPr>
              <a:t>ps</a:t>
            </a:r>
            <a:r>
              <a:rPr kumimoji="1" lang="en-US" altLang="ja-JP" sz="1200" b="0" kern="1200" baseline="0" dirty="0" smtClean="0">
                <a:solidFill>
                  <a:schemeClr val="tx1"/>
                </a:solidFill>
                <a:effectLst/>
                <a:latin typeface="+mn-lt"/>
                <a:ea typeface="+mn-ea"/>
                <a:cs typeface="+mn-cs"/>
              </a:rPr>
              <a:t> and the frame interval is 15.3 </a:t>
            </a:r>
            <a:r>
              <a:rPr kumimoji="1" lang="en-US" altLang="ja-JP" sz="1200" b="0" kern="1200" baseline="0" dirty="0" err="1" smtClean="0">
                <a:solidFill>
                  <a:schemeClr val="tx1"/>
                </a:solidFill>
                <a:effectLst/>
                <a:latin typeface="+mn-lt"/>
                <a:ea typeface="+mn-ea"/>
                <a:cs typeface="+mn-cs"/>
              </a:rPr>
              <a:t>ps</a:t>
            </a:r>
            <a:r>
              <a:rPr kumimoji="1" lang="en-US" altLang="ja-JP" sz="1200" b="0" kern="1200" baseline="0" dirty="0" smtClean="0">
                <a:solidFill>
                  <a:schemeClr val="tx1"/>
                </a:solidFill>
                <a:effectLst/>
                <a:latin typeface="+mn-lt"/>
                <a:ea typeface="+mn-ea"/>
                <a:cs typeface="+mn-cs"/>
              </a:rPr>
              <a:t>, which corresponds to a frame rate of 65.4 </a:t>
            </a:r>
            <a:r>
              <a:rPr kumimoji="1" lang="en-US" altLang="ja-JP" sz="1200" b="0" kern="1200" baseline="0" dirty="0" err="1" smtClean="0">
                <a:solidFill>
                  <a:schemeClr val="tx1"/>
                </a:solidFill>
                <a:effectLst/>
                <a:latin typeface="+mn-lt"/>
                <a:ea typeface="+mn-ea"/>
                <a:cs typeface="+mn-cs"/>
              </a:rPr>
              <a:t>Gfps</a:t>
            </a:r>
            <a:r>
              <a:rPr kumimoji="1" lang="en-US" altLang="ja-JP" sz="1200" b="0" kern="1200" baseline="0" dirty="0" smtClean="0">
                <a:solidFill>
                  <a:schemeClr val="tx1"/>
                </a:solidFill>
                <a:effectLst/>
                <a:latin typeface="+mn-lt"/>
                <a:ea typeface="+mn-ea"/>
                <a:cs typeface="+mn-cs"/>
              </a:rPr>
              <a:t>. </a:t>
            </a:r>
            <a:endParaRPr kumimoji="1" lang="en-US" altLang="ja-JP" sz="1200" b="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38</a:t>
            </a:fld>
            <a:endParaRPr kumimoji="1" lang="ja-JP" altLang="en-US"/>
          </a:p>
        </p:txBody>
      </p:sp>
    </p:spTree>
    <p:extLst>
      <p:ext uri="{BB962C8B-B14F-4D97-AF65-F5344CB8AC3E}">
        <p14:creationId xmlns:p14="http://schemas.microsoft.com/office/powerpoint/2010/main" val="203034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3</a:t>
            </a:fld>
            <a:endParaRPr kumimoji="1" lang="ja-JP" altLang="en-US"/>
          </a:p>
        </p:txBody>
      </p:sp>
    </p:spTree>
    <p:extLst>
      <p:ext uri="{BB962C8B-B14F-4D97-AF65-F5344CB8AC3E}">
        <p14:creationId xmlns:p14="http://schemas.microsoft.com/office/powerpoint/2010/main" val="1182304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0" dirty="0" smtClean="0"/>
              <a:t>The</a:t>
            </a:r>
            <a:r>
              <a:rPr kumimoji="1" lang="en-US" altLang="ja-JP" b="0" baseline="0" dirty="0" smtClean="0"/>
              <a:t> next target was observation of phonon pulse dynamics with STAMP. </a:t>
            </a:r>
            <a:r>
              <a:rPr kumimoji="1" lang="en-US" altLang="ja-JP" b="0" baseline="0" dirty="0" err="1" smtClean="0"/>
              <a:t>Phononics</a:t>
            </a:r>
            <a:r>
              <a:rPr kumimoji="1" lang="en-US" altLang="ja-JP" b="0" baseline="0" dirty="0" smtClean="0"/>
              <a:t> has been a hot area of research nowadays as it is important in semiconductor physics and therefore is a good choice as a </a:t>
            </a:r>
            <a:r>
              <a:rPr kumimoji="1" lang="en-US" altLang="ja-JP" b="0" baseline="0" dirty="0" err="1" smtClean="0"/>
              <a:t>testbed</a:t>
            </a:r>
            <a:r>
              <a:rPr kumimoji="1" lang="en-US" altLang="ja-JP" b="0" baseline="0" dirty="0" smtClean="0"/>
              <a:t> for testing STAMP’s high-speed imaging capability. </a:t>
            </a:r>
          </a:p>
          <a:p>
            <a:endParaRPr kumimoji="1" lang="en-US" altLang="ja-JP" b="0" baseline="0" dirty="0" smtClean="0"/>
          </a:p>
          <a:p>
            <a:r>
              <a:rPr kumimoji="1" lang="en-US" altLang="ja-JP" b="0" baseline="0" dirty="0" smtClean="0"/>
              <a:t>We excited this lithium </a:t>
            </a:r>
            <a:r>
              <a:rPr kumimoji="1" lang="en-US" altLang="ja-JP" b="0" baseline="0" dirty="0" err="1" smtClean="0"/>
              <a:t>niobate</a:t>
            </a:r>
            <a:r>
              <a:rPr kumimoji="1" lang="en-US" altLang="ja-JP" b="0" baseline="0" dirty="0" smtClean="0"/>
              <a:t> crystal with a cylindrically focused pulse to produce a phonon pulse via impulsive stimulated Raman scattering while we monitored the light-matter interaction with STAMP. </a:t>
            </a:r>
          </a:p>
          <a:p>
            <a:r>
              <a:rPr kumimoji="1" lang="en-US" altLang="ja-JP" b="0" baseline="0" dirty="0" smtClean="0"/>
              <a:t>This vibration is classified as an optical phonon so the velocity of this phonon pulse is much fast.</a:t>
            </a:r>
            <a:endParaRPr kumimoji="1" lang="en-US" altLang="ja-JP" b="0"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39</a:t>
            </a:fld>
            <a:endParaRPr kumimoji="1" lang="ja-JP" altLang="en-US"/>
          </a:p>
        </p:txBody>
      </p:sp>
    </p:spTree>
    <p:extLst>
      <p:ext uri="{BB962C8B-B14F-4D97-AF65-F5344CB8AC3E}">
        <p14:creationId xmlns:p14="http://schemas.microsoft.com/office/powerpoint/2010/main" val="1663890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smtClean="0"/>
              <a:t>Here are the image frames that</a:t>
            </a:r>
            <a:r>
              <a:rPr kumimoji="1" lang="en-US" altLang="ja-JP" b="0" baseline="0" smtClean="0"/>
              <a:t> captured the phonon pulse dynamics with a frame interval of 800 fs, corresponding to a frame rate of 1.2 Tfps. First, we can see a complex electronic response of the crystal and then the formation and upward propagation of a phonon pulse. With a finer frame interval of 230 fs or a frame rate of 4.4 Tfps, we can visualize the detailed dynamics of the electronic response at the phonon pulse generation as well as the phonon pulse propagation. Interestingly, the propagation speed of the phonon pulse is as high as one sixth of the speed of light, but our STAMP can temporally resolve this dynamics clearly. Furthermore, from the images, we can perform both time-domain and frequency-domain analysis to identify the THz spectrum of the phonon pulse. </a:t>
            </a:r>
            <a:endParaRPr kumimoji="1" lang="ja-JP" altLang="en-US" b="1" smtClean="0"/>
          </a:p>
          <a:p>
            <a:endParaRPr kumimoji="1" lang="ja-JP" altLang="en-US" b="1" dirty="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40</a:t>
            </a:fld>
            <a:endParaRPr kumimoji="1" lang="ja-JP" altLang="en-US"/>
          </a:p>
        </p:txBody>
      </p:sp>
    </p:spTree>
    <p:extLst>
      <p:ext uri="{BB962C8B-B14F-4D97-AF65-F5344CB8AC3E}">
        <p14:creationId xmlns:p14="http://schemas.microsoft.com/office/powerpoint/2010/main" val="3545349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41</a:t>
            </a:fld>
            <a:endParaRPr kumimoji="1" lang="ja-JP" altLang="en-US"/>
          </a:p>
        </p:txBody>
      </p:sp>
    </p:spTree>
    <p:extLst>
      <p:ext uri="{BB962C8B-B14F-4D97-AF65-F5344CB8AC3E}">
        <p14:creationId xmlns:p14="http://schemas.microsoft.com/office/powerpoint/2010/main" val="2580568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42</a:t>
            </a:fld>
            <a:endParaRPr kumimoji="1" lang="ja-JP" altLang="en-US"/>
          </a:p>
        </p:txBody>
      </p:sp>
    </p:spTree>
    <p:extLst>
      <p:ext uri="{BB962C8B-B14F-4D97-AF65-F5344CB8AC3E}">
        <p14:creationId xmlns:p14="http://schemas.microsoft.com/office/powerpoint/2010/main" val="4199680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43</a:t>
            </a:fld>
            <a:endParaRPr kumimoji="1" lang="ja-JP" altLang="en-US"/>
          </a:p>
        </p:txBody>
      </p:sp>
    </p:spTree>
    <p:extLst>
      <p:ext uri="{BB962C8B-B14F-4D97-AF65-F5344CB8AC3E}">
        <p14:creationId xmlns:p14="http://schemas.microsoft.com/office/powerpoint/2010/main" val="96260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44</a:t>
            </a:fld>
            <a:endParaRPr kumimoji="1" lang="ja-JP" altLang="en-US"/>
          </a:p>
        </p:txBody>
      </p:sp>
    </p:spTree>
    <p:extLst>
      <p:ext uri="{BB962C8B-B14F-4D97-AF65-F5344CB8AC3E}">
        <p14:creationId xmlns:p14="http://schemas.microsoft.com/office/powerpoint/2010/main" val="2638497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periscope</a:t>
            </a:r>
            <a:r>
              <a:rPr lang="en-US" baseline="0" smtClean="0"/>
              <a:t> array is the key component of the STAMP system. The image-encoded daughter pulses are diffracted by the first diffraction grating and then focuses onto the periscope array in which each different spectral component reflects back, but comes out at a different height while traveling the same optical path length regardless of wavelength because of this unique structure. Then, the daughter pulses are recombined at the second diffraction grating, but exit at different heights, keeping the spatial profile in each spectral component intact. </a:t>
            </a:r>
            <a:endParaRPr lang="en-US" dirty="0"/>
          </a:p>
        </p:txBody>
      </p:sp>
      <p:sp>
        <p:nvSpPr>
          <p:cNvPr id="4" name="Slide Number Placeholder 3"/>
          <p:cNvSpPr>
            <a:spLocks noGrp="1"/>
          </p:cNvSpPr>
          <p:nvPr>
            <p:ph type="sldNum" sz="quarter" idx="10"/>
          </p:nvPr>
        </p:nvSpPr>
        <p:spPr/>
        <p:txBody>
          <a:bodyPr/>
          <a:lstStyle/>
          <a:p>
            <a:fld id="{9DB349A8-9D9E-4300-9EAF-48EF8E1E3B04}" type="slidenum">
              <a:rPr lang="en-US" smtClean="0"/>
              <a:pPr/>
              <a:t>45</a:t>
            </a:fld>
            <a:endParaRPr lang="en-US"/>
          </a:p>
        </p:txBody>
      </p:sp>
    </p:spTree>
    <p:extLst>
      <p:ext uri="{BB962C8B-B14F-4D97-AF65-F5344CB8AC3E}">
        <p14:creationId xmlns:p14="http://schemas.microsoft.com/office/powerpoint/2010/main" val="1552808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46</a:t>
            </a:fld>
            <a:endParaRPr kumimoji="1" lang="ja-JP" altLang="en-US"/>
          </a:p>
        </p:txBody>
      </p:sp>
    </p:spTree>
    <p:extLst>
      <p:ext uri="{BB962C8B-B14F-4D97-AF65-F5344CB8AC3E}">
        <p14:creationId xmlns:p14="http://schemas.microsoft.com/office/powerpoint/2010/main" val="3934883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47</a:t>
            </a:fld>
            <a:endParaRPr kumimoji="1" lang="ja-JP" altLang="en-US"/>
          </a:p>
        </p:txBody>
      </p:sp>
    </p:spTree>
    <p:extLst>
      <p:ext uri="{BB962C8B-B14F-4D97-AF65-F5344CB8AC3E}">
        <p14:creationId xmlns:p14="http://schemas.microsoft.com/office/powerpoint/2010/main" val="3212912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48</a:t>
            </a:fld>
            <a:endParaRPr kumimoji="1" lang="ja-JP" altLang="en-US"/>
          </a:p>
        </p:txBody>
      </p:sp>
    </p:spTree>
    <p:extLst>
      <p:ext uri="{BB962C8B-B14F-4D97-AF65-F5344CB8AC3E}">
        <p14:creationId xmlns:p14="http://schemas.microsoft.com/office/powerpoint/2010/main" val="180799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So, here I want to introduce a new type of ultrafast imaging method which we call STAMP that stands for sequentially timed all-optical mapping photography. With this method, we can perform motion-picture </a:t>
            </a:r>
            <a:r>
              <a:rPr kumimoji="1" lang="en-US" altLang="ja-JP" sz="1200" kern="1200" baseline="0" dirty="0" err="1" smtClean="0">
                <a:solidFill>
                  <a:schemeClr val="tx1"/>
                </a:solidFill>
                <a:effectLst/>
                <a:latin typeface="+mn-lt"/>
                <a:ea typeface="+mn-ea"/>
                <a:cs typeface="+mn-cs"/>
              </a:rPr>
              <a:t>femtophotography</a:t>
            </a:r>
            <a:r>
              <a:rPr kumimoji="1" lang="en-US" altLang="ja-JP" sz="1200" kern="1200" baseline="0" dirty="0" smtClean="0">
                <a:solidFill>
                  <a:schemeClr val="tx1"/>
                </a:solidFill>
                <a:effectLst/>
                <a:latin typeface="+mn-lt"/>
                <a:ea typeface="+mn-ea"/>
                <a:cs typeface="+mn-cs"/>
              </a:rPr>
              <a:t> of ultrafast dynamics. </a:t>
            </a:r>
            <a:endParaRPr kumimoji="1" lang="en-US"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285814E8-709E-4082-9AEF-18E5FF549EA7}" type="slidenum">
              <a:rPr kumimoji="1" lang="ja-JP" altLang="en-US" smtClean="0"/>
              <a:t>4</a:t>
            </a:fld>
            <a:endParaRPr kumimoji="1" lang="ja-JP" altLang="en-US"/>
          </a:p>
        </p:txBody>
      </p:sp>
    </p:spTree>
    <p:extLst>
      <p:ext uri="{BB962C8B-B14F-4D97-AF65-F5344CB8AC3E}">
        <p14:creationId xmlns:p14="http://schemas.microsoft.com/office/powerpoint/2010/main" val="324691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285814E8-709E-4082-9AEF-18E5FF549EA7}" type="slidenum">
              <a:rPr kumimoji="1" lang="ja-JP" altLang="en-US" smtClean="0"/>
              <a:t>5</a:t>
            </a:fld>
            <a:endParaRPr kumimoji="1" lang="ja-JP" altLang="en-US"/>
          </a:p>
        </p:txBody>
      </p:sp>
    </p:spTree>
    <p:extLst>
      <p:ext uri="{BB962C8B-B14F-4D97-AF65-F5344CB8AC3E}">
        <p14:creationId xmlns:p14="http://schemas.microsoft.com/office/powerpoint/2010/main" val="223939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6</a:t>
            </a:fld>
            <a:endParaRPr kumimoji="1" lang="ja-JP" altLang="en-US"/>
          </a:p>
        </p:txBody>
      </p:sp>
    </p:spTree>
    <p:extLst>
      <p:ext uri="{BB962C8B-B14F-4D97-AF65-F5344CB8AC3E}">
        <p14:creationId xmlns:p14="http://schemas.microsoft.com/office/powerpoint/2010/main" val="192605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This is a rough schematic of STAMP. It consists of an ultrashort pulse source, temporal</a:t>
            </a:r>
            <a:r>
              <a:rPr kumimoji="1" lang="en-US" altLang="ja-JP" sz="1200" kern="1200" baseline="0" dirty="0" smtClean="0">
                <a:solidFill>
                  <a:schemeClr val="tx1"/>
                </a:solidFill>
                <a:effectLst/>
                <a:latin typeface="+mn-lt"/>
                <a:ea typeface="+mn-ea"/>
                <a:cs typeface="+mn-cs"/>
              </a:rPr>
              <a:t> mapping device, spatial mapping device, image sensor, and computer. The ultrashort pulse from the source is temporally stretched and segmented into several daughter pulses by the temporal mapping device. The daughter pulses are incident onto the target as successive flashes for stroboscopic image acquisition. Then, these pulses are separated by the spatial mapping device and incident onto different areas of the image sensor without image deformation. </a:t>
            </a:r>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7</a:t>
            </a:fld>
            <a:endParaRPr kumimoji="1" lang="ja-JP" altLang="en-US"/>
          </a:p>
        </p:txBody>
      </p:sp>
    </p:spTree>
    <p:extLst>
      <p:ext uri="{BB962C8B-B14F-4D97-AF65-F5344CB8AC3E}">
        <p14:creationId xmlns:p14="http://schemas.microsoft.com/office/powerpoint/2010/main" val="70545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257F400-BFD0-48C9-AB20-53C9F00456C6}" type="slidenum">
              <a:rPr kumimoji="1" lang="ja-JP" altLang="en-US" smtClean="0"/>
              <a:t>8</a:t>
            </a:fld>
            <a:endParaRPr kumimoji="1" lang="ja-JP" altLang="en-US"/>
          </a:p>
        </p:txBody>
      </p:sp>
    </p:spTree>
    <p:extLst>
      <p:ext uri="{BB962C8B-B14F-4D97-AF65-F5344CB8AC3E}">
        <p14:creationId xmlns:p14="http://schemas.microsoft.com/office/powerpoint/2010/main" val="2610658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C2BD8853-EA8F-4824-B4C7-8BC8BEA34998}"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46B93D4-4AEF-4A39-A573-CE115455632E}"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A974A5F-BAAD-4D51-A1AC-E1DFC2188994}"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3D85DDD-788B-47BD-8002-0381AD9C5AA2}"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6974904" y="0"/>
            <a:ext cx="2133600" cy="365125"/>
          </a:xfrm>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C09F1B5-5538-4A47-8E0F-14B3A8026973}"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6D0EF7BA-ECF2-45AA-82A7-AD5A0C9E7ECC}" type="datetime1">
              <a:rPr kumimoji="1" lang="ja-JP" altLang="en-US" smtClean="0"/>
              <a:t>2018/9/11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1F6020F4-36C2-429A-9194-55B06753BE99}" type="datetime1">
              <a:rPr kumimoji="1" lang="ja-JP" altLang="en-US" smtClean="0"/>
              <a:t>2018/9/11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2161EEA6-D656-4D13-B51D-6BC876EB401B}" type="datetime1">
              <a:rPr kumimoji="1" lang="ja-JP" altLang="en-US" smtClean="0"/>
              <a:t>2018/9/11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2764D999-4F30-4A9B-A221-DE1FAAF8E4DB}" type="datetime1">
              <a:rPr kumimoji="1" lang="ja-JP" altLang="en-US" smtClean="0"/>
              <a:t>2018/9/11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0131576-2056-4798-810D-7939A2FD003F}" type="datetime1">
              <a:rPr kumimoji="1" lang="ja-JP" altLang="en-US" smtClean="0"/>
              <a:t>2018/9/11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EBD7397-B2C6-4E5D-96C2-96CCBFCCDA41}" type="datetime1">
              <a:rPr kumimoji="1" lang="ja-JP" altLang="en-US" smtClean="0"/>
              <a:t>2018/9/11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D4B7-B0FD-437C-8FD7-92F3B8527EA4}" type="datetime1">
              <a:rPr kumimoji="1" lang="ja-JP" altLang="en-US" smtClean="0"/>
              <a:t>2018/9/11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eg"/><Relationship Id="rId7" Type="http://schemas.openxmlformats.org/officeDocument/2006/relationships/image" Target="../media/image24.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10" Type="http://schemas.openxmlformats.org/officeDocument/2006/relationships/image" Target="../media/image27.jpg"/><Relationship Id="rId4" Type="http://schemas.openxmlformats.org/officeDocument/2006/relationships/image" Target="../media/image21.jpeg"/><Relationship Id="rId9"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6.tiff"/><Relationship Id="rId18" Type="http://schemas.openxmlformats.org/officeDocument/2006/relationships/image" Target="../media/image41.tiff"/><Relationship Id="rId3" Type="http://schemas.openxmlformats.org/officeDocument/2006/relationships/image" Target="../media/image28.tiff"/><Relationship Id="rId7" Type="http://schemas.openxmlformats.org/officeDocument/2006/relationships/image" Target="../media/image27.png"/><Relationship Id="rId12" Type="http://schemas.openxmlformats.org/officeDocument/2006/relationships/image" Target="../media/image35.jpeg"/><Relationship Id="rId17" Type="http://schemas.openxmlformats.org/officeDocument/2006/relationships/image" Target="../media/image40.tiff"/><Relationship Id="rId2" Type="http://schemas.openxmlformats.org/officeDocument/2006/relationships/notesSlide" Target="../notesSlides/notesSlide15.xml"/><Relationship Id="rId16"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31.tiff"/><Relationship Id="rId11" Type="http://schemas.openxmlformats.org/officeDocument/2006/relationships/image" Target="../media/image34.tiff"/><Relationship Id="rId5" Type="http://schemas.openxmlformats.org/officeDocument/2006/relationships/image" Target="../media/image30.tiff"/><Relationship Id="rId15" Type="http://schemas.openxmlformats.org/officeDocument/2006/relationships/image" Target="../media/image38.tiff"/><Relationship Id="rId10" Type="http://schemas.openxmlformats.org/officeDocument/2006/relationships/image" Target="../media/image33.jpeg"/><Relationship Id="rId4" Type="http://schemas.openxmlformats.org/officeDocument/2006/relationships/image" Target="../media/image29.jpeg"/><Relationship Id="rId9" Type="http://schemas.openxmlformats.org/officeDocument/2006/relationships/image" Target="../media/image32.jpeg"/><Relationship Id="rId14" Type="http://schemas.openxmlformats.org/officeDocument/2006/relationships/image" Target="../media/image37.tiff"/></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44.tiff"/><Relationship Id="rId7" Type="http://schemas.openxmlformats.org/officeDocument/2006/relationships/image" Target="../media/image48.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tiff"/><Relationship Id="rId11" Type="http://schemas.openxmlformats.org/officeDocument/2006/relationships/image" Target="../media/image52.jpeg"/><Relationship Id="rId5" Type="http://schemas.openxmlformats.org/officeDocument/2006/relationships/image" Target="../media/image46.tiff"/><Relationship Id="rId10" Type="http://schemas.openxmlformats.org/officeDocument/2006/relationships/image" Target="../media/image51.tiff"/><Relationship Id="rId4" Type="http://schemas.openxmlformats.org/officeDocument/2006/relationships/image" Target="../media/image45.tiff"/><Relationship Id="rId9" Type="http://schemas.openxmlformats.org/officeDocument/2006/relationships/image" Target="../media/image50.tiff"/></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tiff"/><Relationship Id="rId18" Type="http://schemas.openxmlformats.org/officeDocument/2006/relationships/image" Target="../media/image69.tiff"/><Relationship Id="rId3" Type="http://schemas.openxmlformats.org/officeDocument/2006/relationships/image" Target="../media/image54.jpg"/><Relationship Id="rId21" Type="http://schemas.openxmlformats.org/officeDocument/2006/relationships/image" Target="../media/image72.jpeg"/><Relationship Id="rId7" Type="http://schemas.openxmlformats.org/officeDocument/2006/relationships/image" Target="../media/image58.jpg"/><Relationship Id="rId12" Type="http://schemas.openxmlformats.org/officeDocument/2006/relationships/image" Target="../media/image63.tiff"/><Relationship Id="rId17" Type="http://schemas.openxmlformats.org/officeDocument/2006/relationships/image" Target="../media/image68.tiff"/><Relationship Id="rId2" Type="http://schemas.openxmlformats.org/officeDocument/2006/relationships/notesSlide" Target="../notesSlides/notesSlide19.xml"/><Relationship Id="rId16" Type="http://schemas.openxmlformats.org/officeDocument/2006/relationships/image" Target="../media/image67.tiff"/><Relationship Id="rId20" Type="http://schemas.openxmlformats.org/officeDocument/2006/relationships/image" Target="../media/image71.tiff"/><Relationship Id="rId1" Type="http://schemas.openxmlformats.org/officeDocument/2006/relationships/slideLayout" Target="../slideLayouts/slideLayout2.xml"/><Relationship Id="rId6" Type="http://schemas.openxmlformats.org/officeDocument/2006/relationships/image" Target="../media/image57.jpg"/><Relationship Id="rId11" Type="http://schemas.openxmlformats.org/officeDocument/2006/relationships/image" Target="../media/image62.tiff"/><Relationship Id="rId5" Type="http://schemas.openxmlformats.org/officeDocument/2006/relationships/image" Target="../media/image56.jpg"/><Relationship Id="rId15" Type="http://schemas.openxmlformats.org/officeDocument/2006/relationships/image" Target="../media/image66.tiff"/><Relationship Id="rId10" Type="http://schemas.openxmlformats.org/officeDocument/2006/relationships/image" Target="../media/image61.tiff"/><Relationship Id="rId19" Type="http://schemas.openxmlformats.org/officeDocument/2006/relationships/image" Target="../media/image70.tiff"/><Relationship Id="rId4" Type="http://schemas.openxmlformats.org/officeDocument/2006/relationships/image" Target="../media/image55.jpg"/><Relationship Id="rId9" Type="http://schemas.openxmlformats.org/officeDocument/2006/relationships/image" Target="../media/image60.tiff"/><Relationship Id="rId14" Type="http://schemas.openxmlformats.org/officeDocument/2006/relationships/image" Target="../media/image65.tif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8.emf"/><Relationship Id="rId7" Type="http://schemas.openxmlformats.org/officeDocument/2006/relationships/image" Target="../media/image82.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88.tiff"/><Relationship Id="rId13" Type="http://schemas.openxmlformats.org/officeDocument/2006/relationships/image" Target="../media/image93.tiff"/><Relationship Id="rId3" Type="http://schemas.openxmlformats.org/officeDocument/2006/relationships/image" Target="../media/image83.png"/><Relationship Id="rId7" Type="http://schemas.openxmlformats.org/officeDocument/2006/relationships/image" Target="../media/image87.tiff"/><Relationship Id="rId12" Type="http://schemas.openxmlformats.org/officeDocument/2006/relationships/image" Target="../media/image92.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6.tiff"/><Relationship Id="rId11" Type="http://schemas.openxmlformats.org/officeDocument/2006/relationships/image" Target="../media/image91.tiff"/><Relationship Id="rId5" Type="http://schemas.openxmlformats.org/officeDocument/2006/relationships/image" Target="../media/image85.tiff"/><Relationship Id="rId15" Type="http://schemas.openxmlformats.org/officeDocument/2006/relationships/image" Target="../media/image95.tiff"/><Relationship Id="rId10" Type="http://schemas.openxmlformats.org/officeDocument/2006/relationships/image" Target="../media/image90.tiff"/><Relationship Id="rId4" Type="http://schemas.openxmlformats.org/officeDocument/2006/relationships/image" Target="../media/image84.tiff"/><Relationship Id="rId9" Type="http://schemas.openxmlformats.org/officeDocument/2006/relationships/image" Target="../media/image89.tiff"/><Relationship Id="rId14" Type="http://schemas.openxmlformats.org/officeDocument/2006/relationships/image" Target="../media/image94.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2.png"/><Relationship Id="rId12" Type="http://schemas.openxmlformats.org/officeDocument/2006/relationships/image" Target="../media/image12.png"/><Relationship Id="rId17" Type="http://schemas.openxmlformats.org/officeDocument/2006/relationships/image" Target="../media/image106.png"/><Relationship Id="rId2" Type="http://schemas.openxmlformats.org/officeDocument/2006/relationships/notesSlide" Target="../notesSlides/notesSlide27.xml"/><Relationship Id="rId16"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1.png"/><Relationship Id="rId11" Type="http://schemas.microsoft.com/office/2007/relationships/hdphoto" Target="../media/hdphoto3.wdp"/><Relationship Id="rId5" Type="http://schemas.openxmlformats.org/officeDocument/2006/relationships/image" Target="../media/image100.png"/><Relationship Id="rId15" Type="http://schemas.openxmlformats.org/officeDocument/2006/relationships/image" Target="../media/image104.png"/><Relationship Id="rId10" Type="http://schemas.openxmlformats.org/officeDocument/2006/relationships/image" Target="../media/image11.png"/><Relationship Id="rId19" Type="http://schemas.openxmlformats.org/officeDocument/2006/relationships/image" Target="../media/image108.png"/><Relationship Id="rId4" Type="http://schemas.openxmlformats.org/officeDocument/2006/relationships/image" Target="../media/image97.tiff"/><Relationship Id="rId9" Type="http://schemas.microsoft.com/office/2007/relationships/hdphoto" Target="../media/hdphoto2.wdp"/><Relationship Id="rId1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jpe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slideLayout" Target="../slideLayouts/slideLayout2.xml"/><Relationship Id="rId7" Type="http://schemas.openxmlformats.org/officeDocument/2006/relationships/image" Target="../media/image111.jpe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4.jpeg"/><Relationship Id="rId4" Type="http://schemas.openxmlformats.org/officeDocument/2006/relationships/notesSlide" Target="../notesSlides/notesSlide30.xml"/><Relationship Id="rId9" Type="http://schemas.openxmlformats.org/officeDocument/2006/relationships/image" Target="../media/image11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1.jpeg"/><Relationship Id="rId18" Type="http://schemas.openxmlformats.org/officeDocument/2006/relationships/image" Target="../media/image74.jpeg"/><Relationship Id="rId3" Type="http://schemas.openxmlformats.org/officeDocument/2006/relationships/image" Target="../media/image2.jpeg"/><Relationship Id="rId21" Type="http://schemas.openxmlformats.org/officeDocument/2006/relationships/image" Target="../media/image125.png"/><Relationship Id="rId7" Type="http://schemas.openxmlformats.org/officeDocument/2006/relationships/image" Target="../media/image117.jpeg"/><Relationship Id="rId12" Type="http://schemas.openxmlformats.org/officeDocument/2006/relationships/image" Target="../media/image120.jpeg"/><Relationship Id="rId17" Type="http://schemas.openxmlformats.org/officeDocument/2006/relationships/image" Target="../media/image3.jpeg"/><Relationship Id="rId2" Type="http://schemas.openxmlformats.org/officeDocument/2006/relationships/notesSlide" Target="../notesSlides/notesSlide32.xml"/><Relationship Id="rId16" Type="http://schemas.openxmlformats.org/officeDocument/2006/relationships/image" Target="../media/image123.jpeg"/><Relationship Id="rId20"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16.jpeg"/><Relationship Id="rId11" Type="http://schemas.openxmlformats.org/officeDocument/2006/relationships/image" Target="../media/image119.jpeg"/><Relationship Id="rId24" Type="http://schemas.openxmlformats.org/officeDocument/2006/relationships/image" Target="../media/image127.gif"/><Relationship Id="rId5" Type="http://schemas.openxmlformats.org/officeDocument/2006/relationships/image" Target="../media/image21.jpeg"/><Relationship Id="rId15" Type="http://schemas.openxmlformats.org/officeDocument/2006/relationships/image" Target="../media/image122.png"/><Relationship Id="rId23" Type="http://schemas.openxmlformats.org/officeDocument/2006/relationships/image" Target="../media/image126.gif"/><Relationship Id="rId10" Type="http://schemas.openxmlformats.org/officeDocument/2006/relationships/image" Target="../media/image75.jpeg"/><Relationship Id="rId19" Type="http://schemas.openxmlformats.org/officeDocument/2006/relationships/image" Target="../media/image124.jpeg"/><Relationship Id="rId4" Type="http://schemas.openxmlformats.org/officeDocument/2006/relationships/image" Target="../media/image115.jpeg"/><Relationship Id="rId9" Type="http://schemas.openxmlformats.org/officeDocument/2006/relationships/image" Target="../media/image22.jpeg"/><Relationship Id="rId14" Type="http://schemas.openxmlformats.org/officeDocument/2006/relationships/image" Target="../media/image82.jpg"/><Relationship Id="rId22" Type="http://schemas.openxmlformats.org/officeDocument/2006/relationships/image" Target="../media/image24.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3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37.wmf"/><Relationship Id="rId4" Type="http://schemas.openxmlformats.org/officeDocument/2006/relationships/image" Target="../media/image136.png"/></Relationships>
</file>

<file path=ppt/slides/_rels/slide3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2.jpeg"/><Relationship Id="rId7" Type="http://schemas.openxmlformats.org/officeDocument/2006/relationships/image" Target="../media/image47.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 Id="rId9" Type="http://schemas.openxmlformats.org/officeDocument/2006/relationships/image" Target="../media/image49.tif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gif"/><Relationship Id="rId1" Type="http://schemas.microsoft.com/office/2007/relationships/media" Target="../media/media4.gif"/><Relationship Id="rId6" Type="http://schemas.openxmlformats.org/officeDocument/2006/relationships/image" Target="../media/image142.png"/><Relationship Id="rId5" Type="http://schemas.openxmlformats.org/officeDocument/2006/relationships/image" Target="../media/image53.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70.tiff"/><Relationship Id="rId18" Type="http://schemas.openxmlformats.org/officeDocument/2006/relationships/image" Target="../media/image63.tiff"/><Relationship Id="rId3" Type="http://schemas.openxmlformats.org/officeDocument/2006/relationships/image" Target="../media/image54.jpg"/><Relationship Id="rId21" Type="http://schemas.openxmlformats.org/officeDocument/2006/relationships/image" Target="../media/image72.jpeg"/><Relationship Id="rId7" Type="http://schemas.openxmlformats.org/officeDocument/2006/relationships/image" Target="../media/image58.jpg"/><Relationship Id="rId12" Type="http://schemas.openxmlformats.org/officeDocument/2006/relationships/image" Target="../media/image69.tiff"/><Relationship Id="rId17" Type="http://schemas.openxmlformats.org/officeDocument/2006/relationships/image" Target="../media/image62.tiff"/><Relationship Id="rId2" Type="http://schemas.openxmlformats.org/officeDocument/2006/relationships/notesSlide" Target="../notesSlides/notesSlide41.xml"/><Relationship Id="rId16" Type="http://schemas.openxmlformats.org/officeDocument/2006/relationships/image" Target="../media/image61.tiff"/><Relationship Id="rId20" Type="http://schemas.openxmlformats.org/officeDocument/2006/relationships/image" Target="../media/image65.tiff"/><Relationship Id="rId1" Type="http://schemas.openxmlformats.org/officeDocument/2006/relationships/slideLayout" Target="../slideLayouts/slideLayout2.xml"/><Relationship Id="rId6" Type="http://schemas.openxmlformats.org/officeDocument/2006/relationships/image" Target="../media/image57.jpg"/><Relationship Id="rId11" Type="http://schemas.openxmlformats.org/officeDocument/2006/relationships/image" Target="../media/image68.tiff"/><Relationship Id="rId5" Type="http://schemas.openxmlformats.org/officeDocument/2006/relationships/image" Target="../media/image56.jpg"/><Relationship Id="rId15" Type="http://schemas.openxmlformats.org/officeDocument/2006/relationships/image" Target="../media/image60.tiff"/><Relationship Id="rId10" Type="http://schemas.openxmlformats.org/officeDocument/2006/relationships/image" Target="../media/image67.tiff"/><Relationship Id="rId19" Type="http://schemas.openxmlformats.org/officeDocument/2006/relationships/image" Target="../media/image64.tiff"/><Relationship Id="rId4" Type="http://schemas.openxmlformats.org/officeDocument/2006/relationships/image" Target="../media/image55.jpg"/><Relationship Id="rId9" Type="http://schemas.openxmlformats.org/officeDocument/2006/relationships/image" Target="../media/image66.tiff"/><Relationship Id="rId14" Type="http://schemas.openxmlformats.org/officeDocument/2006/relationships/image" Target="../media/image71.tiff"/></Relationships>
</file>

<file path=ppt/slides/_rels/slide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4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50.tiff"/><Relationship Id="rId13" Type="http://schemas.openxmlformats.org/officeDocument/2006/relationships/image" Target="../media/image155.tiff"/><Relationship Id="rId18" Type="http://schemas.openxmlformats.org/officeDocument/2006/relationships/image" Target="../media/image67.tiff"/><Relationship Id="rId3" Type="http://schemas.openxmlformats.org/officeDocument/2006/relationships/image" Target="../media/image145.jpeg"/><Relationship Id="rId21" Type="http://schemas.openxmlformats.org/officeDocument/2006/relationships/image" Target="../media/image70.tiff"/><Relationship Id="rId7" Type="http://schemas.openxmlformats.org/officeDocument/2006/relationships/image" Target="../media/image149.tiff"/><Relationship Id="rId12" Type="http://schemas.openxmlformats.org/officeDocument/2006/relationships/image" Target="../media/image154.tiff"/><Relationship Id="rId17" Type="http://schemas.openxmlformats.org/officeDocument/2006/relationships/image" Target="../media/image66.tiff"/><Relationship Id="rId2" Type="http://schemas.openxmlformats.org/officeDocument/2006/relationships/notesSlide" Target="../notesSlides/notesSlide45.xml"/><Relationship Id="rId16" Type="http://schemas.openxmlformats.org/officeDocument/2006/relationships/image" Target="../media/image158.tiff"/><Relationship Id="rId20" Type="http://schemas.openxmlformats.org/officeDocument/2006/relationships/image" Target="../media/image69.tiff"/><Relationship Id="rId1" Type="http://schemas.openxmlformats.org/officeDocument/2006/relationships/slideLayout" Target="../slideLayouts/slideLayout2.xml"/><Relationship Id="rId6" Type="http://schemas.openxmlformats.org/officeDocument/2006/relationships/image" Target="../media/image148.tiff"/><Relationship Id="rId11" Type="http://schemas.openxmlformats.org/officeDocument/2006/relationships/image" Target="../media/image153.tiff"/><Relationship Id="rId5" Type="http://schemas.openxmlformats.org/officeDocument/2006/relationships/image" Target="../media/image147.tiff"/><Relationship Id="rId15" Type="http://schemas.openxmlformats.org/officeDocument/2006/relationships/image" Target="../media/image157.tiff"/><Relationship Id="rId10" Type="http://schemas.openxmlformats.org/officeDocument/2006/relationships/image" Target="../media/image152.jpeg"/><Relationship Id="rId19" Type="http://schemas.openxmlformats.org/officeDocument/2006/relationships/image" Target="../media/image68.tiff"/><Relationship Id="rId4" Type="http://schemas.openxmlformats.org/officeDocument/2006/relationships/image" Target="../media/image146.tiff"/><Relationship Id="rId9" Type="http://schemas.openxmlformats.org/officeDocument/2006/relationships/image" Target="../media/image151.tiff"/><Relationship Id="rId14" Type="http://schemas.openxmlformats.org/officeDocument/2006/relationships/image" Target="../media/image156.tiff"/><Relationship Id="rId22" Type="http://schemas.openxmlformats.org/officeDocument/2006/relationships/image" Target="../media/image71.tiff"/></Relationships>
</file>

<file path=ppt/slides/_rels/slide4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61.jpeg"/><Relationship Id="rId4" Type="http://schemas.openxmlformats.org/officeDocument/2006/relationships/image" Target="../media/image160.jpeg"/></Relationships>
</file>

<file path=ppt/slides/_rels/slide4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image" Target="../media/image13.wm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notesSlide" Target="../notesSlides/notesSlide7.xml"/><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K.Nakagawa\Documents\D論\nakagawa_Dthesis_final\image\darkroom.JPG"/>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Blur radius="8"/>
                    </a14:imgEffect>
                  </a14:imgLayer>
                </a14:imgProps>
              </a:ext>
              <a:ext uri="{28A0092B-C50C-407E-A947-70E740481C1C}">
                <a14:useLocalDpi xmlns:a14="http://schemas.microsoft.com/office/drawing/2010/main"/>
              </a:ext>
            </a:extLst>
          </a:blip>
          <a:srcRect/>
          <a:stretch>
            <a:fillRect/>
          </a:stretch>
        </p:blipFill>
        <p:spPr bwMode="auto">
          <a:xfrm>
            <a:off x="-1" y="-27384"/>
            <a:ext cx="9148461" cy="7135522"/>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0" y="3219705"/>
            <a:ext cx="9144001" cy="3449655"/>
          </a:xfrm>
          <a:prstGeom prst="rect">
            <a:avLst/>
          </a:prstGeom>
          <a:solidFill>
            <a:srgbClr val="0C2A7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4"/>
          <p:cNvSpPr/>
          <p:nvPr/>
        </p:nvSpPr>
        <p:spPr>
          <a:xfrm>
            <a:off x="-54260" y="3266038"/>
            <a:ext cx="9252520" cy="17008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b="1" dirty="0">
                <a:solidFill>
                  <a:schemeClr val="bg1"/>
                </a:solidFill>
                <a:effectLst>
                  <a:outerShdw blurRad="38100" dist="50800" dir="2700000" algn="tl">
                    <a:srgbClr val="000000">
                      <a:alpha val="75000"/>
                    </a:srgbClr>
                  </a:outerShdw>
                </a:effectLst>
                <a:latin typeface="Arial Narrow" panose="020B0606020202030204" pitchFamily="34" charset="0"/>
                <a:ea typeface="メイリオ" panose="020B0604030504040204" pitchFamily="50" charset="-128"/>
                <a:cs typeface="Arial" panose="020B0604020202020204" pitchFamily="34" charset="0"/>
              </a:rPr>
              <a:t>Single-shot ultrafast imaging using spatiotemporal dispersion of ultrashort pulse</a:t>
            </a:r>
            <a:endParaRPr lang="ja-JP" altLang="en-US" sz="4000" b="1" dirty="0">
              <a:solidFill>
                <a:schemeClr val="bg1"/>
              </a:solidFill>
              <a:effectLst>
                <a:outerShdw blurRad="38100" dist="50800" dir="2700000" algn="tl">
                  <a:srgbClr val="000000">
                    <a:alpha val="75000"/>
                  </a:srgbClr>
                </a:outerShdw>
              </a:effectLst>
              <a:latin typeface="Arial Narrow" panose="020B0606020202030204" pitchFamily="34" charset="0"/>
              <a:ea typeface="メイリオ" panose="020B0604030504040204" pitchFamily="50" charset="-128"/>
              <a:cs typeface="Arial" panose="020B0604020202020204" pitchFamily="34" charset="0"/>
            </a:endParaRPr>
          </a:p>
        </p:txBody>
      </p:sp>
      <p:sp>
        <p:nvSpPr>
          <p:cNvPr id="9" name="テキスト ボックス 8"/>
          <p:cNvSpPr txBox="1"/>
          <p:nvPr/>
        </p:nvSpPr>
        <p:spPr>
          <a:xfrm>
            <a:off x="6227030" y="108486"/>
            <a:ext cx="2874505" cy="1015663"/>
          </a:xfrm>
          <a:prstGeom prst="rect">
            <a:avLst/>
          </a:prstGeom>
          <a:noFill/>
        </p:spPr>
        <p:txBody>
          <a:bodyPr wrap="none" rtlCol="0">
            <a:spAutoFit/>
          </a:bodyPr>
          <a:lstStyle/>
          <a:p>
            <a:pPr algn="ctr"/>
            <a:r>
              <a:rPr kumimoji="1" lang="en-US" altLang="ja-JP" sz="2000" dirty="0" smtClean="0">
                <a:solidFill>
                  <a:schemeClr val="bg1"/>
                </a:solidFill>
                <a:latin typeface="Arial Narrow" panose="020B0606020202030204" pitchFamily="34" charset="0"/>
                <a:ea typeface="+mj-ea"/>
              </a:rPr>
              <a:t>September 11-14, 2018</a:t>
            </a:r>
          </a:p>
          <a:p>
            <a:pPr algn="ctr"/>
            <a:r>
              <a:rPr lang="en-US" altLang="ja-JP" sz="2000" dirty="0" smtClean="0">
                <a:solidFill>
                  <a:schemeClr val="bg1"/>
                </a:solidFill>
                <a:latin typeface="Arial Narrow" panose="020B0606020202030204" pitchFamily="34" charset="0"/>
                <a:ea typeface="+mj-ea"/>
              </a:rPr>
              <a:t>ULITIMA 2018</a:t>
            </a:r>
          </a:p>
          <a:p>
            <a:pPr algn="ctr"/>
            <a:r>
              <a:rPr lang="en-US" altLang="ja-JP" sz="2000" dirty="0">
                <a:solidFill>
                  <a:schemeClr val="bg1"/>
                </a:solidFill>
                <a:latin typeface="Arial Narrow" panose="020B0606020202030204" pitchFamily="34" charset="0"/>
                <a:ea typeface="+mj-ea"/>
              </a:rPr>
              <a:t>Argonne National Laboratory</a:t>
            </a:r>
            <a:endParaRPr lang="en-US" altLang="ja-JP" sz="2000" dirty="0" smtClean="0">
              <a:solidFill>
                <a:schemeClr val="bg1"/>
              </a:solidFill>
              <a:latin typeface="Arial Narrow" panose="020B0606020202030204" pitchFamily="34" charset="0"/>
              <a:ea typeface="+mj-ea"/>
            </a:endParaRPr>
          </a:p>
        </p:txBody>
      </p:sp>
      <p:sp>
        <p:nvSpPr>
          <p:cNvPr id="10" name="テキスト ボックス 9"/>
          <p:cNvSpPr txBox="1"/>
          <p:nvPr/>
        </p:nvSpPr>
        <p:spPr>
          <a:xfrm>
            <a:off x="3513428" y="5013177"/>
            <a:ext cx="5427204" cy="1415772"/>
          </a:xfrm>
          <a:prstGeom prst="rect">
            <a:avLst/>
          </a:prstGeom>
          <a:noFill/>
        </p:spPr>
        <p:txBody>
          <a:bodyPr wrap="square" rtlCol="0">
            <a:spAutoFit/>
          </a:bodyPr>
          <a:lstStyle/>
          <a:p>
            <a:pPr>
              <a:spcBef>
                <a:spcPts val="600"/>
              </a:spcBef>
            </a:pPr>
            <a:r>
              <a:rPr lang="en-US" altLang="ja-JP" sz="3200" b="1" dirty="0" smtClean="0">
                <a:solidFill>
                  <a:schemeClr val="bg1"/>
                </a:solidFill>
                <a:effectLst>
                  <a:outerShdw blurRad="38100" dist="50800" dir="2700000" algn="tl">
                    <a:srgbClr val="000000">
                      <a:alpha val="75000"/>
                    </a:srgbClr>
                  </a:outerShdw>
                </a:effectLst>
                <a:latin typeface="Arial Narrow" panose="020B0606020202030204" pitchFamily="34" charset="0"/>
                <a:cs typeface="Arial" panose="020B0604020202020204" pitchFamily="34" charset="0"/>
              </a:rPr>
              <a:t>Keiichi Nakagawa</a:t>
            </a:r>
          </a:p>
          <a:p>
            <a:pPr marL="268288">
              <a:spcBef>
                <a:spcPts val="600"/>
              </a:spcBef>
            </a:pPr>
            <a:r>
              <a:rPr lang="en-US" altLang="ja-JP" sz="2200" b="1" i="1" dirty="0" smtClean="0">
                <a:solidFill>
                  <a:schemeClr val="bg1"/>
                </a:solidFill>
                <a:effectLst>
                  <a:outerShdw blurRad="38100" dist="50800" dir="2700000" algn="tl">
                    <a:srgbClr val="000000">
                      <a:alpha val="75000"/>
                    </a:srgbClr>
                  </a:outerShdw>
                </a:effectLst>
                <a:latin typeface="Arial Narrow" panose="020B0606020202030204" pitchFamily="34" charset="0"/>
                <a:cs typeface="Arial" panose="020B0604020202020204" pitchFamily="34" charset="0"/>
              </a:rPr>
              <a:t>Dept. Bioengineering, Precision Engineering,</a:t>
            </a:r>
          </a:p>
          <a:p>
            <a:pPr marL="268288">
              <a:spcBef>
                <a:spcPts val="600"/>
              </a:spcBef>
            </a:pPr>
            <a:r>
              <a:rPr lang="en-US" altLang="ja-JP" sz="2200" b="1" i="1" dirty="0" smtClean="0">
                <a:solidFill>
                  <a:schemeClr val="bg1"/>
                </a:solidFill>
                <a:effectLst>
                  <a:outerShdw blurRad="38100" dist="50800" dir="2700000" algn="tl">
                    <a:srgbClr val="000000">
                      <a:alpha val="75000"/>
                    </a:srgbClr>
                  </a:outerShdw>
                </a:effectLst>
                <a:latin typeface="Arial Narrow" panose="020B0606020202030204" pitchFamily="34" charset="0"/>
                <a:cs typeface="Arial" panose="020B0604020202020204" pitchFamily="34" charset="0"/>
              </a:rPr>
              <a:t>The University of Tokyo</a:t>
            </a:r>
            <a:endParaRPr lang="ja-JP" altLang="en-US" sz="2200" b="1" i="1" dirty="0">
              <a:solidFill>
                <a:schemeClr val="bg1"/>
              </a:solidFill>
              <a:effectLst>
                <a:outerShdw blurRad="38100" dist="50800" dir="2700000" algn="tl">
                  <a:srgbClr val="000000">
                    <a:alpha val="75000"/>
                  </a:srgbClr>
                </a:outerShdw>
              </a:effectLst>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523586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9</a:t>
            </a:fld>
            <a:endParaRPr lang="ja-JP" altLang="en-US" dirty="0">
              <a:solidFill>
                <a:schemeClr val="bg1"/>
              </a:solidFill>
            </a:endParaRPr>
          </a:p>
        </p:txBody>
      </p:sp>
      <p:sp>
        <p:nvSpPr>
          <p:cNvPr id="38" name="テキスト ボックス 37"/>
          <p:cNvSpPr txBox="1"/>
          <p:nvPr/>
        </p:nvSpPr>
        <p:spPr>
          <a:xfrm>
            <a:off x="3477858" y="77768"/>
            <a:ext cx="2188420" cy="584775"/>
          </a:xfrm>
          <a:prstGeom prst="rect">
            <a:avLst/>
          </a:prstGeom>
          <a:noFill/>
        </p:spPr>
        <p:txBody>
          <a:bodyPr wrap="none" rtlCol="0">
            <a:spAutoFit/>
          </a:bodyPr>
          <a:lstStyle/>
          <a:p>
            <a:pPr algn="ctr"/>
            <a:r>
              <a:rPr lang="en-US" altLang="ja-JP" sz="3200" dirty="0">
                <a:solidFill>
                  <a:schemeClr val="bg1"/>
                </a:solidFill>
                <a:latin typeface="Arial" panose="020B0604020202020204" pitchFamily="34" charset="0"/>
                <a:cs typeface="Arial" panose="020B0604020202020204" pitchFamily="34" charset="0"/>
              </a:rPr>
              <a:t>I needed…</a:t>
            </a:r>
          </a:p>
        </p:txBody>
      </p:sp>
      <p:sp>
        <p:nvSpPr>
          <p:cNvPr id="5" name="コンテンツ プレースホルダー 1"/>
          <p:cNvSpPr>
            <a:spLocks noGrp="1"/>
          </p:cNvSpPr>
          <p:nvPr>
            <p:ph idx="1"/>
          </p:nvPr>
        </p:nvSpPr>
        <p:spPr>
          <a:xfrm>
            <a:off x="242517" y="980728"/>
            <a:ext cx="8649963" cy="4968552"/>
          </a:xfrm>
        </p:spPr>
        <p:txBody>
          <a:bodyPr>
            <a:noAutofit/>
          </a:bodyPr>
          <a:lstStyle/>
          <a:p>
            <a:pPr marL="457200" indent="-457200">
              <a:buFont typeface="+mj-lt"/>
              <a:buAutoNum type="arabicPeriod"/>
            </a:pPr>
            <a:r>
              <a:rPr lang="en-US" altLang="ja-JP" sz="2400" dirty="0">
                <a:latin typeface="Arial Narrow" panose="020B0606020202030204" pitchFamily="34" charset="0"/>
              </a:rPr>
              <a:t>Sub-nanosecond temporal </a:t>
            </a:r>
            <a:r>
              <a:rPr lang="en-US" altLang="ja-JP" sz="2400" dirty="0" smtClean="0">
                <a:latin typeface="Arial Narrow" panose="020B0606020202030204" pitchFamily="34" charset="0"/>
              </a:rPr>
              <a:t>resolution</a:t>
            </a:r>
            <a:endParaRPr lang="en-US" altLang="ja-JP" sz="2400" b="1" dirty="0" smtClean="0">
              <a:solidFill>
                <a:srgbClr val="C00000"/>
              </a:solidFill>
              <a:latin typeface="Arial Narrow" panose="020B0606020202030204" pitchFamily="34" charset="0"/>
            </a:endParaRPr>
          </a:p>
          <a:p>
            <a:pPr lvl="1">
              <a:buFont typeface="Wingdings" panose="05000000000000000000" pitchFamily="2" charset="2"/>
              <a:buChar char="Ø"/>
            </a:pPr>
            <a:r>
              <a:rPr lang="en-US" altLang="ja-JP" sz="2400" dirty="0" smtClean="0">
                <a:latin typeface="Arial Narrow" panose="020B0606020202030204" pitchFamily="34" charset="0"/>
              </a:rPr>
              <a:t>STAMP achieves </a:t>
            </a:r>
            <a:r>
              <a:rPr lang="en-US" altLang="ja-JP" sz="2400" b="1" dirty="0" smtClean="0">
                <a:solidFill>
                  <a:srgbClr val="C00000"/>
                </a:solidFill>
                <a:latin typeface="Arial Narrow" panose="020B0606020202030204" pitchFamily="34" charset="0"/>
              </a:rPr>
              <a:t>sub-nanosecond resolution</a:t>
            </a:r>
            <a:r>
              <a:rPr lang="en-US" altLang="ja-JP" sz="2400" dirty="0" smtClean="0">
                <a:latin typeface="Arial Narrow" panose="020B0606020202030204" pitchFamily="34" charset="0"/>
              </a:rPr>
              <a:t> in videography</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dirty="0" smtClean="0">
                <a:latin typeface="Arial Narrow" panose="020B0606020202030204" pitchFamily="34" charset="0"/>
              </a:rPr>
              <a:t>Single-shot capability</a:t>
            </a:r>
          </a:p>
          <a:p>
            <a:pPr lvl="1">
              <a:buFont typeface="Wingdings" panose="05000000000000000000" pitchFamily="2" charset="2"/>
              <a:buChar char="Ø"/>
            </a:pPr>
            <a:r>
              <a:rPr lang="en-US" altLang="ja-JP" sz="2400" b="1" dirty="0">
                <a:solidFill>
                  <a:srgbClr val="C00000"/>
                </a:solidFill>
                <a:latin typeface="Arial Narrow" panose="020B0606020202030204" pitchFamily="34" charset="0"/>
              </a:rPr>
              <a:t>M</a:t>
            </a:r>
            <a:r>
              <a:rPr lang="en-US" altLang="ja-JP" sz="2400" b="1" dirty="0" smtClean="0">
                <a:solidFill>
                  <a:srgbClr val="C00000"/>
                </a:solidFill>
                <a:latin typeface="Arial Narrow" panose="020B0606020202030204" pitchFamily="34" charset="0"/>
              </a:rPr>
              <a:t>ultiple frames </a:t>
            </a:r>
            <a:r>
              <a:rPr lang="en-US" altLang="ja-JP" sz="2400" dirty="0" smtClean="0">
                <a:latin typeface="Arial Narrow" panose="020B0606020202030204" pitchFamily="34" charset="0"/>
              </a:rPr>
              <a:t>can be obtained in a single shot</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dirty="0" smtClean="0">
                <a:latin typeface="Arial Narrow" panose="020B0606020202030204" pitchFamily="34" charset="0"/>
              </a:rPr>
              <a:t>Good spatial resolution</a:t>
            </a:r>
            <a:endParaRPr kumimoji="1" lang="en-US" altLang="ja-JP" sz="2400" b="1" dirty="0">
              <a:solidFill>
                <a:srgbClr val="C00000"/>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altLang="ja-JP" sz="2400" dirty="0" smtClean="0">
                <a:latin typeface="Arial Narrow" panose="020B0606020202030204" pitchFamily="34" charset="0"/>
              </a:rPr>
              <a:t>~images quality of conventional microscopes</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dirty="0" smtClean="0">
                <a:latin typeface="Arial Narrow" panose="020B0606020202030204" pitchFamily="34" charset="0"/>
              </a:rPr>
              <a:t>Low photo-damage of cells</a:t>
            </a:r>
            <a:endParaRPr lang="en-US" altLang="ja-JP" sz="2400" dirty="0" smtClean="0">
              <a:solidFill>
                <a:srgbClr val="C00000"/>
              </a:solidFill>
              <a:latin typeface="Arial Narrow" panose="020B0606020202030204" pitchFamily="34" charset="0"/>
            </a:endParaRPr>
          </a:p>
          <a:p>
            <a:pPr lvl="1">
              <a:buFont typeface="Wingdings" panose="05000000000000000000" pitchFamily="2" charset="2"/>
              <a:buChar char="Ø"/>
            </a:pPr>
            <a:r>
              <a:rPr lang="en-US" altLang="ja-JP" sz="2400" b="1" dirty="0" smtClean="0">
                <a:solidFill>
                  <a:srgbClr val="C00000"/>
                </a:solidFill>
                <a:latin typeface="Arial Narrow" panose="020B0606020202030204" pitchFamily="34" charset="0"/>
              </a:rPr>
              <a:t>High-sensitivity imager </a:t>
            </a:r>
            <a:r>
              <a:rPr lang="en-US" altLang="ja-JP" sz="2400" dirty="0" smtClean="0">
                <a:latin typeface="Arial Narrow" panose="020B0606020202030204" pitchFamily="34" charset="0"/>
              </a:rPr>
              <a:t>can be used</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dirty="0" smtClean="0">
                <a:latin typeface="Arial Narrow" panose="020B0606020202030204" pitchFamily="34" charset="0"/>
              </a:rPr>
              <a:t>Capability for visualizing acoustic waves and cells</a:t>
            </a:r>
          </a:p>
          <a:p>
            <a:pPr marL="457200" indent="-457200">
              <a:buFont typeface="+mj-lt"/>
              <a:buAutoNum type="arabicPeriod"/>
            </a:pPr>
            <a:endParaRPr lang="en-US" altLang="ja-JP" sz="2400" b="1" dirty="0">
              <a:solidFill>
                <a:srgbClr val="C00000"/>
              </a:solidFill>
              <a:latin typeface="Arial Narrow" panose="020B0606020202030204" pitchFamily="34" charset="0"/>
            </a:endParaRPr>
          </a:p>
        </p:txBody>
      </p:sp>
      <p:sp>
        <p:nvSpPr>
          <p:cNvPr id="6" name="テキスト ボックス 5"/>
          <p:cNvSpPr txBox="1"/>
          <p:nvPr/>
        </p:nvSpPr>
        <p:spPr>
          <a:xfrm>
            <a:off x="5414077" y="5387361"/>
            <a:ext cx="2082621" cy="1246495"/>
          </a:xfrm>
          <a:prstGeom prst="rect">
            <a:avLst/>
          </a:prstGeom>
          <a:noFill/>
        </p:spPr>
        <p:txBody>
          <a:bodyPr wrap="none" rtlCol="0">
            <a:spAutoFit/>
          </a:bodyPr>
          <a:lstStyle/>
          <a:p>
            <a:pPr marL="342900" indent="-342900" fontAlgn="base">
              <a:spcBef>
                <a:spcPct val="0"/>
              </a:spcBef>
              <a:spcAft>
                <a:spcPct val="0"/>
              </a:spcAft>
              <a:buFont typeface="Wingdings" pitchFamily="2" charset="2"/>
              <a:buChar char="Ø"/>
            </a:pPr>
            <a:r>
              <a:rPr lang="en-US" altLang="ja-JP" sz="2200" dirty="0" smtClean="0">
                <a:solidFill>
                  <a:prstClr val="black"/>
                </a:solidFill>
                <a:latin typeface="Arial Narrow" panose="020B0606020202030204" pitchFamily="34" charset="0"/>
              </a:rPr>
              <a:t>Intensity image</a:t>
            </a:r>
          </a:p>
          <a:p>
            <a:pPr marL="342900" indent="-342900" fontAlgn="base">
              <a:spcBef>
                <a:spcPct val="0"/>
              </a:spcBef>
              <a:spcAft>
                <a:spcPct val="0"/>
              </a:spcAft>
              <a:buFont typeface="Wingdings" pitchFamily="2" charset="2"/>
              <a:buChar char="Ø"/>
            </a:pPr>
            <a:r>
              <a:rPr lang="en-US" altLang="ja-JP" sz="2200" dirty="0" smtClean="0">
                <a:solidFill>
                  <a:prstClr val="black"/>
                </a:solidFill>
                <a:latin typeface="Arial Narrow" panose="020B0606020202030204" pitchFamily="34" charset="0"/>
              </a:rPr>
              <a:t>STAMP</a:t>
            </a:r>
          </a:p>
          <a:p>
            <a:pPr marL="342900" indent="-342900" fontAlgn="base">
              <a:spcBef>
                <a:spcPct val="0"/>
              </a:spcBef>
              <a:spcAft>
                <a:spcPct val="0"/>
              </a:spcAft>
              <a:buFont typeface="Wingdings" pitchFamily="2" charset="2"/>
              <a:buChar char="Ø"/>
            </a:pPr>
            <a:endParaRPr lang="en-US" altLang="ja-JP" sz="900" dirty="0" smtClean="0">
              <a:solidFill>
                <a:prstClr val="black"/>
              </a:solidFill>
              <a:latin typeface="Arial Narrow" panose="020B0606020202030204" pitchFamily="34" charset="0"/>
            </a:endParaRPr>
          </a:p>
          <a:p>
            <a:pPr marL="342900" indent="-342900" fontAlgn="base">
              <a:spcBef>
                <a:spcPct val="0"/>
              </a:spcBef>
              <a:spcAft>
                <a:spcPct val="0"/>
              </a:spcAft>
              <a:buFont typeface="Wingdings" pitchFamily="2" charset="2"/>
              <a:buChar char="Ø"/>
            </a:pPr>
            <a:r>
              <a:rPr lang="en-US" altLang="ja-JP" sz="2200" dirty="0" smtClean="0">
                <a:solidFill>
                  <a:prstClr val="black"/>
                </a:solidFill>
                <a:latin typeface="Arial Narrow" panose="020B0606020202030204" pitchFamily="34" charset="0"/>
              </a:rPr>
              <a:t>DIC</a:t>
            </a:r>
          </a:p>
        </p:txBody>
      </p:sp>
      <mc:AlternateContent xmlns:mc="http://schemas.openxmlformats.org/markup-compatibility/2006" xmlns:a14="http://schemas.microsoft.com/office/drawing/2010/main">
        <mc:Choice Requires="a14">
          <p:sp>
            <p:nvSpPr>
              <p:cNvPr id="7" name="テキスト ボックス 6"/>
              <p:cNvSpPr txBox="1"/>
              <p:nvPr/>
            </p:nvSpPr>
            <p:spPr>
              <a:xfrm>
                <a:off x="701286" y="5726866"/>
                <a:ext cx="2906372" cy="646074"/>
              </a:xfrm>
              <a:prstGeom prst="rect">
                <a:avLst/>
              </a:prstGeom>
              <a:noFill/>
              <a:ln>
                <a:noFill/>
              </a:ln>
            </p:spPr>
            <p:txBody>
              <a:bodyPr wrap="none" rtlCol="0">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ja-JP" altLang="en-US" sz="3200" b="1" i="1" smtClean="0">
                              <a:solidFill>
                                <a:srgbClr val="7030A0"/>
                              </a:solidFill>
                              <a:latin typeface="Cambria Math" panose="02040503050406030204" pitchFamily="18" charset="0"/>
                            </a:rPr>
                          </m:ctrlPr>
                        </m:accPr>
                        <m:e>
                          <m:r>
                            <a:rPr lang="en-US" altLang="ja-JP" sz="3200" b="1" i="1" smtClean="0">
                              <a:solidFill>
                                <a:srgbClr val="FF0000"/>
                              </a:solidFill>
                              <a:latin typeface="Cambria Math"/>
                            </a:rPr>
                            <m:t>𝑨</m:t>
                          </m:r>
                        </m:e>
                      </m:acc>
                      <m:d>
                        <m:dPr>
                          <m:ctrlPr>
                            <a:rPr lang="en-US" altLang="ja-JP" sz="3200" i="1">
                              <a:solidFill>
                                <a:prstClr val="black"/>
                              </a:solidFill>
                              <a:latin typeface="Cambria Math" panose="02040503050406030204" pitchFamily="18" charset="0"/>
                            </a:rPr>
                          </m:ctrlPr>
                        </m:dPr>
                        <m:e>
                          <m:r>
                            <a:rPr lang="en-US" altLang="ja-JP" sz="3200" i="1">
                              <a:solidFill>
                                <a:prstClr val="black"/>
                              </a:solidFill>
                              <a:latin typeface="Cambria Math"/>
                            </a:rPr>
                            <m:t>𝑡</m:t>
                          </m:r>
                        </m:e>
                      </m:d>
                      <m:sSup>
                        <m:sSupPr>
                          <m:ctrlPr>
                            <a:rPr lang="en-US" altLang="ja-JP" sz="3200" i="1" smtClean="0">
                              <a:solidFill>
                                <a:prstClr val="black"/>
                              </a:solidFill>
                              <a:latin typeface="Cambria Math" panose="02040503050406030204" pitchFamily="18" charset="0"/>
                            </a:rPr>
                          </m:ctrlPr>
                        </m:sSupPr>
                        <m:e>
                          <m:r>
                            <a:rPr lang="en-US" altLang="ja-JP" sz="3200" i="1">
                              <a:solidFill>
                                <a:prstClr val="black"/>
                              </a:solidFill>
                              <a:latin typeface="Cambria Math"/>
                              <a:ea typeface="Cambria Math"/>
                            </a:rPr>
                            <m:t>∙</m:t>
                          </m:r>
                          <m:r>
                            <a:rPr lang="en-US" altLang="ja-JP" sz="3200" i="1" smtClean="0">
                              <a:solidFill>
                                <a:prstClr val="black"/>
                              </a:solidFill>
                              <a:latin typeface="Cambria Math"/>
                            </a:rPr>
                            <m:t>𝑒</m:t>
                          </m:r>
                        </m:e>
                        <m:sup>
                          <m:r>
                            <a:rPr lang="en-US" altLang="ja-JP" sz="3200" i="1" smtClean="0">
                              <a:solidFill>
                                <a:prstClr val="black"/>
                              </a:solidFill>
                              <a:latin typeface="Cambria Math"/>
                            </a:rPr>
                            <m:t>(</m:t>
                          </m:r>
                          <m:r>
                            <a:rPr lang="en-US" altLang="ja-JP" sz="3200" i="1" smtClean="0">
                              <a:solidFill>
                                <a:prstClr val="black"/>
                              </a:solidFill>
                              <a:latin typeface="Cambria Math"/>
                            </a:rPr>
                            <m:t>𝑖</m:t>
                          </m:r>
                          <m:r>
                            <a:rPr lang="el-GR" altLang="ja-JP" sz="3200" b="1" i="1" smtClean="0">
                              <a:solidFill>
                                <a:srgbClr val="00B050"/>
                              </a:solidFill>
                              <a:latin typeface="Cambria Math"/>
                            </a:rPr>
                            <m:t>𝝎</m:t>
                          </m:r>
                          <m:r>
                            <a:rPr lang="en-US" altLang="ja-JP" sz="3200" i="1">
                              <a:solidFill>
                                <a:prstClr val="black"/>
                              </a:solidFill>
                              <a:latin typeface="Cambria Math"/>
                            </a:rPr>
                            <m:t>𝑡</m:t>
                          </m:r>
                          <m:r>
                            <a:rPr lang="en-US" altLang="ja-JP" sz="3200" i="1" smtClean="0">
                              <a:solidFill>
                                <a:prstClr val="black"/>
                              </a:solidFill>
                              <a:latin typeface="Cambria Math"/>
                            </a:rPr>
                            <m:t>+</m:t>
                          </m:r>
                          <m:r>
                            <a:rPr lang="en-US" altLang="ja-JP" sz="3200" i="1" smtClean="0">
                              <a:solidFill>
                                <a:prstClr val="black"/>
                              </a:solidFill>
                              <a:latin typeface="Cambria Math"/>
                            </a:rPr>
                            <m:t>𝑖</m:t>
                          </m:r>
                          <m:r>
                            <a:rPr lang="ja-JP" altLang="en-US" sz="3200" b="1" i="1" smtClean="0">
                              <a:solidFill>
                                <a:srgbClr val="0070C0"/>
                              </a:solidFill>
                              <a:latin typeface="Cambria Math"/>
                            </a:rPr>
                            <m:t>𝝋</m:t>
                          </m:r>
                          <m:r>
                            <a:rPr lang="en-US" altLang="ja-JP" sz="3200" i="1" smtClean="0">
                              <a:solidFill>
                                <a:prstClr val="black"/>
                              </a:solidFill>
                              <a:latin typeface="Cambria Math"/>
                            </a:rPr>
                            <m:t>)</m:t>
                          </m:r>
                        </m:sup>
                      </m:sSup>
                    </m:oMath>
                  </m:oMathPara>
                </a14:m>
                <a:endParaRPr lang="ja-JP" altLang="en-US" sz="3200" dirty="0">
                  <a:solidFill>
                    <a:prstClr val="black"/>
                  </a:solidFill>
                  <a:latin typeface="Arial" charset="0"/>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701286" y="5726866"/>
                <a:ext cx="2906372" cy="646074"/>
              </a:xfrm>
              <a:prstGeom prst="rect">
                <a:avLst/>
              </a:prstGeom>
              <a:blipFill>
                <a:blip r:embed="rId3"/>
                <a:stretch>
                  <a:fillRect/>
                </a:stretch>
              </a:blipFill>
              <a:ln>
                <a:noFill/>
              </a:ln>
            </p:spPr>
            <p:txBody>
              <a:bodyPr/>
              <a:lstStyle/>
              <a:p>
                <a:r>
                  <a:rPr lang="en-US">
                    <a:noFill/>
                  </a:rPr>
                  <a:t> </a:t>
                </a:r>
              </a:p>
            </p:txBody>
          </p:sp>
        </mc:Fallback>
      </mc:AlternateContent>
      <p:sp>
        <p:nvSpPr>
          <p:cNvPr id="8" name="テキスト ボックス 7"/>
          <p:cNvSpPr txBox="1"/>
          <p:nvPr/>
        </p:nvSpPr>
        <p:spPr>
          <a:xfrm>
            <a:off x="3707904" y="5366826"/>
            <a:ext cx="1740798" cy="1446550"/>
          </a:xfrm>
          <a:prstGeom prst="rect">
            <a:avLst/>
          </a:prstGeom>
          <a:noFill/>
        </p:spPr>
        <p:txBody>
          <a:bodyPr wrap="none" rtlCol="0">
            <a:spAutoFit/>
          </a:bodyPr>
          <a:lstStyle/>
          <a:p>
            <a:pPr marL="342900" indent="-342900" fontAlgn="base">
              <a:spcBef>
                <a:spcPct val="0"/>
              </a:spcBef>
              <a:spcAft>
                <a:spcPct val="0"/>
              </a:spcAft>
              <a:buFont typeface="Arial" pitchFamily="34" charset="0"/>
              <a:buChar char="•"/>
            </a:pPr>
            <a:r>
              <a:rPr lang="en-US" altLang="ja-JP" sz="2200" dirty="0" smtClean="0">
                <a:solidFill>
                  <a:srgbClr val="FF0000"/>
                </a:solidFill>
                <a:latin typeface="Arial Narrow" panose="020B0606020202030204" pitchFamily="34" charset="0"/>
              </a:rPr>
              <a:t>Amplitude</a:t>
            </a:r>
          </a:p>
          <a:p>
            <a:pPr marL="342900" indent="-342900" fontAlgn="base">
              <a:spcBef>
                <a:spcPct val="0"/>
              </a:spcBef>
              <a:spcAft>
                <a:spcPct val="0"/>
              </a:spcAft>
              <a:buFont typeface="Arial" pitchFamily="34" charset="0"/>
              <a:buChar char="•"/>
            </a:pPr>
            <a:r>
              <a:rPr lang="en-US" altLang="ja-JP" sz="2200" dirty="0" smtClean="0">
                <a:solidFill>
                  <a:srgbClr val="00B050"/>
                </a:solidFill>
                <a:latin typeface="Arial Narrow" panose="020B0606020202030204" pitchFamily="34" charset="0"/>
              </a:rPr>
              <a:t>Wavelength</a:t>
            </a:r>
          </a:p>
          <a:p>
            <a:pPr marL="342900" indent="-342900" fontAlgn="base">
              <a:spcBef>
                <a:spcPct val="0"/>
              </a:spcBef>
              <a:spcAft>
                <a:spcPct val="0"/>
              </a:spcAft>
              <a:buFont typeface="Arial" pitchFamily="34" charset="0"/>
              <a:buChar char="•"/>
            </a:pPr>
            <a:r>
              <a:rPr lang="en-US" altLang="ja-JP" sz="2200" dirty="0" smtClean="0">
                <a:solidFill>
                  <a:srgbClr val="0070C0"/>
                </a:solidFill>
                <a:latin typeface="Arial Narrow" panose="020B0606020202030204" pitchFamily="34" charset="0"/>
              </a:rPr>
              <a:t>Phase</a:t>
            </a:r>
          </a:p>
          <a:p>
            <a:pPr marL="342900" indent="-342900" fontAlgn="base">
              <a:spcBef>
                <a:spcPct val="0"/>
              </a:spcBef>
              <a:spcAft>
                <a:spcPct val="0"/>
              </a:spcAft>
              <a:buFont typeface="Arial" pitchFamily="34" charset="0"/>
              <a:buChar char="•"/>
            </a:pPr>
            <a:r>
              <a:rPr lang="en-US" altLang="ja-JP" sz="2200" dirty="0" smtClean="0">
                <a:solidFill>
                  <a:srgbClr val="7030A0"/>
                </a:solidFill>
                <a:latin typeface="Arial Narrow" panose="020B0606020202030204" pitchFamily="34" charset="0"/>
              </a:rPr>
              <a:t>Polarization</a:t>
            </a:r>
            <a:endParaRPr lang="ja-JP" altLang="en-US" sz="2200" dirty="0">
              <a:solidFill>
                <a:srgbClr val="7030A0"/>
              </a:solidFill>
              <a:latin typeface="Arial Narrow" panose="020B0606020202030204" pitchFamily="34" charset="0"/>
            </a:endParaRPr>
          </a:p>
        </p:txBody>
      </p:sp>
    </p:spTree>
    <p:extLst>
      <p:ext uri="{BB962C8B-B14F-4D97-AF65-F5344CB8AC3E}">
        <p14:creationId xmlns:p14="http://schemas.microsoft.com/office/powerpoint/2010/main" val="1544862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10</a:t>
            </a:fld>
            <a:endParaRPr lang="ja-JP" altLang="en-US" dirty="0">
              <a:solidFill>
                <a:schemeClr val="bg1"/>
              </a:solidFill>
            </a:endParaRPr>
          </a:p>
        </p:txBody>
      </p:sp>
      <p:sp>
        <p:nvSpPr>
          <p:cNvPr id="38" name="テキスト ボックス 37"/>
          <p:cNvSpPr txBox="1"/>
          <p:nvPr/>
        </p:nvSpPr>
        <p:spPr>
          <a:xfrm>
            <a:off x="2638686" y="77768"/>
            <a:ext cx="3866764"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Features of </a:t>
            </a:r>
            <a:r>
              <a:rPr lang="en-US" altLang="ja-JP" sz="3200" dirty="0">
                <a:solidFill>
                  <a:schemeClr val="bg1"/>
                </a:solidFill>
                <a:latin typeface="Arial" panose="020B0604020202020204" pitchFamily="34" charset="0"/>
                <a:cs typeface="Arial" panose="020B0604020202020204" pitchFamily="34" charset="0"/>
              </a:rPr>
              <a:t>STAMP</a:t>
            </a:r>
          </a:p>
        </p:txBody>
      </p:sp>
      <p:sp>
        <p:nvSpPr>
          <p:cNvPr id="5" name="コンテンツ プレースホルダー 1"/>
          <p:cNvSpPr>
            <a:spLocks noGrp="1"/>
          </p:cNvSpPr>
          <p:nvPr>
            <p:ph idx="1"/>
          </p:nvPr>
        </p:nvSpPr>
        <p:spPr>
          <a:xfrm>
            <a:off x="242517" y="980728"/>
            <a:ext cx="8901483" cy="4968552"/>
          </a:xfrm>
        </p:spPr>
        <p:txBody>
          <a:bodyPr>
            <a:noAutofit/>
          </a:bodyPr>
          <a:lstStyle/>
          <a:p>
            <a:pPr marL="457200" indent="-457200">
              <a:buFont typeface="+mj-lt"/>
              <a:buAutoNum type="arabicPeriod"/>
            </a:pPr>
            <a:r>
              <a:rPr lang="en-US" altLang="ja-JP" sz="2400" dirty="0" smtClean="0">
                <a:latin typeface="Arial Narrow" panose="020B0606020202030204" pitchFamily="34" charset="0"/>
              </a:rPr>
              <a:t>High temporal resolution</a:t>
            </a:r>
            <a:endParaRPr lang="en-US" altLang="ja-JP" sz="2400" b="1" dirty="0" smtClean="0">
              <a:solidFill>
                <a:srgbClr val="C00000"/>
              </a:solidFill>
              <a:latin typeface="Arial Narrow" panose="020B0606020202030204" pitchFamily="34" charset="0"/>
            </a:endParaRPr>
          </a:p>
          <a:p>
            <a:pPr lvl="1">
              <a:buFont typeface="Wingdings" panose="05000000000000000000" pitchFamily="2" charset="2"/>
              <a:buChar char="Ø"/>
            </a:pPr>
            <a:r>
              <a:rPr lang="en-US" altLang="ja-JP" sz="2400" dirty="0" smtClean="0">
                <a:latin typeface="Arial Narrow" panose="020B0606020202030204" pitchFamily="34" charset="0"/>
              </a:rPr>
              <a:t>STAMP achieves </a:t>
            </a:r>
            <a:r>
              <a:rPr lang="en-US" altLang="ja-JP" sz="2400" b="1" dirty="0" smtClean="0">
                <a:solidFill>
                  <a:srgbClr val="C00000"/>
                </a:solidFill>
                <a:latin typeface="Arial Narrow" panose="020B0606020202030204" pitchFamily="34" charset="0"/>
              </a:rPr>
              <a:t>femtosecond resolution</a:t>
            </a:r>
            <a:r>
              <a:rPr lang="en-US" altLang="ja-JP" sz="2400" dirty="0" smtClean="0">
                <a:latin typeface="Arial Narrow" panose="020B0606020202030204" pitchFamily="34" charset="0"/>
              </a:rPr>
              <a:t> in videography</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dirty="0" smtClean="0">
                <a:latin typeface="Arial Narrow" panose="020B0606020202030204" pitchFamily="34" charset="0"/>
              </a:rPr>
              <a:t>Single-shot capability</a:t>
            </a:r>
          </a:p>
          <a:p>
            <a:pPr lvl="1">
              <a:buFont typeface="Wingdings" panose="05000000000000000000" pitchFamily="2" charset="2"/>
              <a:buChar char="Ø"/>
            </a:pPr>
            <a:r>
              <a:rPr lang="en-US" altLang="ja-JP" sz="2400" b="1" dirty="0">
                <a:solidFill>
                  <a:srgbClr val="C00000"/>
                </a:solidFill>
                <a:latin typeface="Arial Narrow" panose="020B0606020202030204" pitchFamily="34" charset="0"/>
              </a:rPr>
              <a:t>M</a:t>
            </a:r>
            <a:r>
              <a:rPr lang="en-US" altLang="ja-JP" sz="2400" b="1" dirty="0" smtClean="0">
                <a:solidFill>
                  <a:srgbClr val="C00000"/>
                </a:solidFill>
                <a:latin typeface="Arial Narrow" panose="020B0606020202030204" pitchFamily="34" charset="0"/>
              </a:rPr>
              <a:t>ultiple frames </a:t>
            </a:r>
            <a:r>
              <a:rPr lang="en-US" altLang="ja-JP" sz="2400" dirty="0" smtClean="0">
                <a:latin typeface="Arial Narrow" panose="020B0606020202030204" pitchFamily="34" charset="0"/>
              </a:rPr>
              <a:t>can be obtained in a single shot</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dirty="0" smtClean="0">
                <a:latin typeface="Arial Narrow" panose="020B0606020202030204" pitchFamily="34" charset="0"/>
              </a:rPr>
              <a:t>Good spatial resolution</a:t>
            </a:r>
            <a:endParaRPr kumimoji="1" lang="en-US" altLang="ja-JP" sz="2400" b="1" dirty="0">
              <a:solidFill>
                <a:srgbClr val="C00000"/>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altLang="ja-JP" sz="2400" dirty="0" smtClean="0">
                <a:latin typeface="Arial Narrow" panose="020B0606020202030204" pitchFamily="34" charset="0"/>
              </a:rPr>
              <a:t>~images quality of conventional microscopes</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dirty="0" smtClean="0">
                <a:latin typeface="Arial Narrow" panose="020B0606020202030204" pitchFamily="34" charset="0"/>
              </a:rPr>
              <a:t>Detector</a:t>
            </a:r>
            <a:endParaRPr lang="en-US" altLang="ja-JP" sz="2400" dirty="0" smtClean="0">
              <a:solidFill>
                <a:srgbClr val="C00000"/>
              </a:solidFill>
              <a:latin typeface="Arial Narrow" panose="020B0606020202030204" pitchFamily="34" charset="0"/>
            </a:endParaRPr>
          </a:p>
          <a:p>
            <a:pPr lvl="1">
              <a:buFont typeface="Wingdings" panose="05000000000000000000" pitchFamily="2" charset="2"/>
              <a:buChar char="Ø"/>
            </a:pPr>
            <a:r>
              <a:rPr lang="en-US" altLang="ja-JP" sz="2400" dirty="0" smtClean="0">
                <a:latin typeface="Arial Narrow" panose="020B0606020202030204" pitchFamily="34" charset="0"/>
              </a:rPr>
              <a:t>Cooled CCD, EMCCD, ICCD, high-speed imager, X-ray/IR imager, etc.</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dirty="0" smtClean="0">
                <a:latin typeface="Arial Narrow" panose="020B0606020202030204" pitchFamily="34" charset="0"/>
              </a:rPr>
              <a:t>Compatible </a:t>
            </a:r>
            <a:r>
              <a:rPr lang="en-US" altLang="ja-JP" sz="2400" dirty="0">
                <a:latin typeface="Arial Narrow" panose="020B0606020202030204" pitchFamily="34" charset="0"/>
              </a:rPr>
              <a:t>with </a:t>
            </a:r>
            <a:r>
              <a:rPr lang="en-US" altLang="ja-JP" sz="2400" dirty="0" smtClean="0">
                <a:latin typeface="Arial Narrow" panose="020B0606020202030204" pitchFamily="34" charset="0"/>
              </a:rPr>
              <a:t>conventional imaging </a:t>
            </a:r>
            <a:r>
              <a:rPr lang="en-US" altLang="ja-JP" sz="2400" dirty="0">
                <a:latin typeface="Arial Narrow" panose="020B0606020202030204" pitchFamily="34" charset="0"/>
              </a:rPr>
              <a:t>techniques and </a:t>
            </a:r>
            <a:r>
              <a:rPr lang="en-US" altLang="ja-JP" sz="2400" dirty="0" smtClean="0">
                <a:latin typeface="Arial Narrow" panose="020B0606020202030204" pitchFamily="34" charset="0"/>
              </a:rPr>
              <a:t>instruments</a:t>
            </a:r>
          </a:p>
          <a:p>
            <a:pPr marL="457200" indent="-457200">
              <a:buFont typeface="+mj-lt"/>
              <a:buAutoNum type="arabicPeriod"/>
            </a:pPr>
            <a:endParaRPr lang="en-US" altLang="ja-JP" sz="2400" b="1" dirty="0">
              <a:solidFill>
                <a:srgbClr val="C00000"/>
              </a:solidFill>
              <a:latin typeface="Arial Narrow" panose="020B0606020202030204" pitchFamily="34" charset="0"/>
            </a:endParaRPr>
          </a:p>
        </p:txBody>
      </p:sp>
      <p:sp>
        <p:nvSpPr>
          <p:cNvPr id="6" name="テキスト ボックス 5"/>
          <p:cNvSpPr txBox="1"/>
          <p:nvPr/>
        </p:nvSpPr>
        <p:spPr>
          <a:xfrm>
            <a:off x="5414077" y="5387361"/>
            <a:ext cx="3550411" cy="1446550"/>
          </a:xfrm>
          <a:prstGeom prst="rect">
            <a:avLst/>
          </a:prstGeom>
          <a:noFill/>
        </p:spPr>
        <p:txBody>
          <a:bodyPr wrap="square" rtlCol="0">
            <a:spAutoFit/>
          </a:bodyPr>
          <a:lstStyle/>
          <a:p>
            <a:pPr marL="342900" indent="-342900" fontAlgn="base">
              <a:spcBef>
                <a:spcPct val="0"/>
              </a:spcBef>
              <a:spcAft>
                <a:spcPct val="0"/>
              </a:spcAft>
              <a:buFont typeface="Wingdings" pitchFamily="2" charset="2"/>
              <a:buChar char="Ø"/>
            </a:pPr>
            <a:r>
              <a:rPr lang="en-US" altLang="ja-JP" sz="2200" dirty="0" smtClean="0">
                <a:solidFill>
                  <a:prstClr val="black"/>
                </a:solidFill>
                <a:latin typeface="Arial Narrow" panose="020B0606020202030204" pitchFamily="34" charset="0"/>
              </a:rPr>
              <a:t>Intensity image</a:t>
            </a:r>
          </a:p>
          <a:p>
            <a:pPr marL="342900" indent="-342900" fontAlgn="base">
              <a:spcBef>
                <a:spcPct val="0"/>
              </a:spcBef>
              <a:spcAft>
                <a:spcPct val="0"/>
              </a:spcAft>
              <a:buFont typeface="Wingdings" pitchFamily="2" charset="2"/>
              <a:buChar char="Ø"/>
            </a:pPr>
            <a:r>
              <a:rPr lang="en-US" altLang="ja-JP" sz="2200" dirty="0" smtClean="0">
                <a:solidFill>
                  <a:prstClr val="black"/>
                </a:solidFill>
                <a:latin typeface="Arial Narrow" panose="020B0606020202030204" pitchFamily="34" charset="0"/>
              </a:rPr>
              <a:t>STAMP</a:t>
            </a:r>
          </a:p>
          <a:p>
            <a:pPr marL="342900" indent="-342900" fontAlgn="base">
              <a:spcBef>
                <a:spcPct val="0"/>
              </a:spcBef>
              <a:spcAft>
                <a:spcPct val="0"/>
              </a:spcAft>
              <a:buFont typeface="Wingdings" pitchFamily="2" charset="2"/>
              <a:buChar char="Ø"/>
            </a:pPr>
            <a:r>
              <a:rPr lang="en-US" altLang="ja-JP" sz="2200" dirty="0" smtClean="0">
                <a:solidFill>
                  <a:prstClr val="black"/>
                </a:solidFill>
                <a:latin typeface="Arial Narrow" panose="020B0606020202030204" pitchFamily="34" charset="0"/>
              </a:rPr>
              <a:t>DIC, Holography, Polarization imaging, etc.</a:t>
            </a:r>
          </a:p>
        </p:txBody>
      </p:sp>
      <mc:AlternateContent xmlns:mc="http://schemas.openxmlformats.org/markup-compatibility/2006" xmlns:a14="http://schemas.microsoft.com/office/drawing/2010/main">
        <mc:Choice Requires="a14">
          <p:sp>
            <p:nvSpPr>
              <p:cNvPr id="7" name="テキスト ボックス 6"/>
              <p:cNvSpPr txBox="1"/>
              <p:nvPr/>
            </p:nvSpPr>
            <p:spPr>
              <a:xfrm>
                <a:off x="701286" y="5726866"/>
                <a:ext cx="2906372" cy="646074"/>
              </a:xfrm>
              <a:prstGeom prst="rect">
                <a:avLst/>
              </a:prstGeom>
              <a:noFill/>
              <a:ln>
                <a:noFill/>
              </a:ln>
            </p:spPr>
            <p:txBody>
              <a:bodyPr wrap="none" rtlCol="0">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ja-JP" altLang="en-US" sz="3200" b="1" i="1" smtClean="0">
                              <a:solidFill>
                                <a:srgbClr val="7030A0"/>
                              </a:solidFill>
                              <a:latin typeface="Cambria Math" panose="02040503050406030204" pitchFamily="18" charset="0"/>
                            </a:rPr>
                          </m:ctrlPr>
                        </m:accPr>
                        <m:e>
                          <m:r>
                            <a:rPr lang="en-US" altLang="ja-JP" sz="3200" b="1" i="1" smtClean="0">
                              <a:solidFill>
                                <a:srgbClr val="FF0000"/>
                              </a:solidFill>
                              <a:latin typeface="Cambria Math"/>
                            </a:rPr>
                            <m:t>𝑨</m:t>
                          </m:r>
                        </m:e>
                      </m:acc>
                      <m:d>
                        <m:dPr>
                          <m:ctrlPr>
                            <a:rPr lang="en-US" altLang="ja-JP" sz="3200" i="1">
                              <a:solidFill>
                                <a:prstClr val="black"/>
                              </a:solidFill>
                              <a:latin typeface="Cambria Math" panose="02040503050406030204" pitchFamily="18" charset="0"/>
                            </a:rPr>
                          </m:ctrlPr>
                        </m:dPr>
                        <m:e>
                          <m:r>
                            <a:rPr lang="en-US" altLang="ja-JP" sz="3200" i="1">
                              <a:solidFill>
                                <a:prstClr val="black"/>
                              </a:solidFill>
                              <a:latin typeface="Cambria Math"/>
                            </a:rPr>
                            <m:t>𝑡</m:t>
                          </m:r>
                        </m:e>
                      </m:d>
                      <m:sSup>
                        <m:sSupPr>
                          <m:ctrlPr>
                            <a:rPr lang="en-US" altLang="ja-JP" sz="3200" i="1" smtClean="0">
                              <a:solidFill>
                                <a:prstClr val="black"/>
                              </a:solidFill>
                              <a:latin typeface="Cambria Math" panose="02040503050406030204" pitchFamily="18" charset="0"/>
                            </a:rPr>
                          </m:ctrlPr>
                        </m:sSupPr>
                        <m:e>
                          <m:r>
                            <a:rPr lang="en-US" altLang="ja-JP" sz="3200" i="1">
                              <a:solidFill>
                                <a:prstClr val="black"/>
                              </a:solidFill>
                              <a:latin typeface="Cambria Math"/>
                              <a:ea typeface="Cambria Math"/>
                            </a:rPr>
                            <m:t>∙</m:t>
                          </m:r>
                          <m:r>
                            <a:rPr lang="en-US" altLang="ja-JP" sz="3200" i="1" smtClean="0">
                              <a:solidFill>
                                <a:prstClr val="black"/>
                              </a:solidFill>
                              <a:latin typeface="Cambria Math"/>
                            </a:rPr>
                            <m:t>𝑒</m:t>
                          </m:r>
                        </m:e>
                        <m:sup>
                          <m:r>
                            <a:rPr lang="en-US" altLang="ja-JP" sz="3200" i="1" smtClean="0">
                              <a:solidFill>
                                <a:prstClr val="black"/>
                              </a:solidFill>
                              <a:latin typeface="Cambria Math"/>
                            </a:rPr>
                            <m:t>(</m:t>
                          </m:r>
                          <m:r>
                            <a:rPr lang="en-US" altLang="ja-JP" sz="3200" i="1" smtClean="0">
                              <a:solidFill>
                                <a:prstClr val="black"/>
                              </a:solidFill>
                              <a:latin typeface="Cambria Math"/>
                            </a:rPr>
                            <m:t>𝑖</m:t>
                          </m:r>
                          <m:r>
                            <a:rPr lang="el-GR" altLang="ja-JP" sz="3200" b="1" i="1" smtClean="0">
                              <a:solidFill>
                                <a:srgbClr val="00B050"/>
                              </a:solidFill>
                              <a:latin typeface="Cambria Math"/>
                            </a:rPr>
                            <m:t>𝝎</m:t>
                          </m:r>
                          <m:r>
                            <a:rPr lang="en-US" altLang="ja-JP" sz="3200" i="1">
                              <a:solidFill>
                                <a:prstClr val="black"/>
                              </a:solidFill>
                              <a:latin typeface="Cambria Math"/>
                            </a:rPr>
                            <m:t>𝑡</m:t>
                          </m:r>
                          <m:r>
                            <a:rPr lang="en-US" altLang="ja-JP" sz="3200" i="1" smtClean="0">
                              <a:solidFill>
                                <a:prstClr val="black"/>
                              </a:solidFill>
                              <a:latin typeface="Cambria Math"/>
                            </a:rPr>
                            <m:t>+</m:t>
                          </m:r>
                          <m:r>
                            <a:rPr lang="en-US" altLang="ja-JP" sz="3200" i="1" smtClean="0">
                              <a:solidFill>
                                <a:prstClr val="black"/>
                              </a:solidFill>
                              <a:latin typeface="Cambria Math"/>
                            </a:rPr>
                            <m:t>𝑖</m:t>
                          </m:r>
                          <m:r>
                            <a:rPr lang="ja-JP" altLang="en-US" sz="3200" b="1" i="1" smtClean="0">
                              <a:solidFill>
                                <a:srgbClr val="0070C0"/>
                              </a:solidFill>
                              <a:latin typeface="Cambria Math"/>
                            </a:rPr>
                            <m:t>𝝋</m:t>
                          </m:r>
                          <m:r>
                            <a:rPr lang="en-US" altLang="ja-JP" sz="3200" i="1" smtClean="0">
                              <a:solidFill>
                                <a:prstClr val="black"/>
                              </a:solidFill>
                              <a:latin typeface="Cambria Math"/>
                            </a:rPr>
                            <m:t>)</m:t>
                          </m:r>
                        </m:sup>
                      </m:sSup>
                    </m:oMath>
                  </m:oMathPara>
                </a14:m>
                <a:endParaRPr lang="ja-JP" altLang="en-US" sz="3200" dirty="0">
                  <a:solidFill>
                    <a:prstClr val="black"/>
                  </a:solidFill>
                  <a:latin typeface="Arial" charset="0"/>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701286" y="5726866"/>
                <a:ext cx="2906372" cy="646074"/>
              </a:xfrm>
              <a:prstGeom prst="rect">
                <a:avLst/>
              </a:prstGeom>
              <a:blipFill>
                <a:blip r:embed="rId3"/>
                <a:stretch>
                  <a:fillRect/>
                </a:stretch>
              </a:blipFill>
              <a:ln>
                <a:noFill/>
              </a:ln>
            </p:spPr>
            <p:txBody>
              <a:bodyPr/>
              <a:lstStyle/>
              <a:p>
                <a:r>
                  <a:rPr lang="en-US">
                    <a:noFill/>
                  </a:rPr>
                  <a:t> </a:t>
                </a:r>
              </a:p>
            </p:txBody>
          </p:sp>
        </mc:Fallback>
      </mc:AlternateContent>
      <p:sp>
        <p:nvSpPr>
          <p:cNvPr id="8" name="テキスト ボックス 7"/>
          <p:cNvSpPr txBox="1"/>
          <p:nvPr/>
        </p:nvSpPr>
        <p:spPr>
          <a:xfrm>
            <a:off x="3707904" y="5366826"/>
            <a:ext cx="1740798" cy="1446550"/>
          </a:xfrm>
          <a:prstGeom prst="rect">
            <a:avLst/>
          </a:prstGeom>
          <a:noFill/>
        </p:spPr>
        <p:txBody>
          <a:bodyPr wrap="none" rtlCol="0">
            <a:spAutoFit/>
          </a:bodyPr>
          <a:lstStyle/>
          <a:p>
            <a:pPr marL="342900" indent="-342900" fontAlgn="base">
              <a:spcBef>
                <a:spcPct val="0"/>
              </a:spcBef>
              <a:spcAft>
                <a:spcPct val="0"/>
              </a:spcAft>
              <a:buFont typeface="Arial" pitchFamily="34" charset="0"/>
              <a:buChar char="•"/>
            </a:pPr>
            <a:r>
              <a:rPr lang="en-US" altLang="ja-JP" sz="2200" dirty="0" smtClean="0">
                <a:solidFill>
                  <a:srgbClr val="FF0000"/>
                </a:solidFill>
                <a:latin typeface="Arial Narrow" panose="020B0606020202030204" pitchFamily="34" charset="0"/>
              </a:rPr>
              <a:t>Amplitude</a:t>
            </a:r>
          </a:p>
          <a:p>
            <a:pPr marL="342900" indent="-342900" fontAlgn="base">
              <a:spcBef>
                <a:spcPct val="0"/>
              </a:spcBef>
              <a:spcAft>
                <a:spcPct val="0"/>
              </a:spcAft>
              <a:buFont typeface="Arial" pitchFamily="34" charset="0"/>
              <a:buChar char="•"/>
            </a:pPr>
            <a:r>
              <a:rPr lang="en-US" altLang="ja-JP" sz="2200" dirty="0" smtClean="0">
                <a:solidFill>
                  <a:srgbClr val="00B050"/>
                </a:solidFill>
                <a:latin typeface="Arial Narrow" panose="020B0606020202030204" pitchFamily="34" charset="0"/>
              </a:rPr>
              <a:t>Wavelength</a:t>
            </a:r>
          </a:p>
          <a:p>
            <a:pPr marL="342900" indent="-342900" fontAlgn="base">
              <a:spcBef>
                <a:spcPct val="0"/>
              </a:spcBef>
              <a:spcAft>
                <a:spcPct val="0"/>
              </a:spcAft>
              <a:buFont typeface="Arial" pitchFamily="34" charset="0"/>
              <a:buChar char="•"/>
            </a:pPr>
            <a:r>
              <a:rPr lang="en-US" altLang="ja-JP" sz="2200" dirty="0" smtClean="0">
                <a:solidFill>
                  <a:srgbClr val="0070C0"/>
                </a:solidFill>
                <a:latin typeface="Arial Narrow" panose="020B0606020202030204" pitchFamily="34" charset="0"/>
              </a:rPr>
              <a:t>Phase</a:t>
            </a:r>
          </a:p>
          <a:p>
            <a:pPr marL="342900" indent="-342900" fontAlgn="base">
              <a:spcBef>
                <a:spcPct val="0"/>
              </a:spcBef>
              <a:spcAft>
                <a:spcPct val="0"/>
              </a:spcAft>
              <a:buFont typeface="Arial" pitchFamily="34" charset="0"/>
              <a:buChar char="•"/>
            </a:pPr>
            <a:r>
              <a:rPr lang="en-US" altLang="ja-JP" sz="2200" dirty="0" smtClean="0">
                <a:solidFill>
                  <a:srgbClr val="7030A0"/>
                </a:solidFill>
                <a:latin typeface="Arial Narrow" panose="020B0606020202030204" pitchFamily="34" charset="0"/>
              </a:rPr>
              <a:t>Polarization</a:t>
            </a:r>
            <a:endParaRPr lang="ja-JP" altLang="en-US" sz="2200" dirty="0">
              <a:solidFill>
                <a:srgbClr val="7030A0"/>
              </a:solidFill>
              <a:latin typeface="Arial Narrow" panose="020B0606020202030204" pitchFamily="34" charset="0"/>
            </a:endParaRPr>
          </a:p>
        </p:txBody>
      </p:sp>
    </p:spTree>
    <p:extLst>
      <p:ext uri="{BB962C8B-B14F-4D97-AF65-F5344CB8AC3E}">
        <p14:creationId xmlns:p14="http://schemas.microsoft.com/office/powerpoint/2010/main" val="100110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11</a:t>
            </a:fld>
            <a:endParaRPr lang="ja-JP" altLang="en-US" dirty="0">
              <a:solidFill>
                <a:schemeClr val="bg1"/>
              </a:solidFill>
            </a:endParaRPr>
          </a:p>
        </p:txBody>
      </p:sp>
      <p:sp>
        <p:nvSpPr>
          <p:cNvPr id="38" name="テキスト ボックス 37"/>
          <p:cNvSpPr txBox="1"/>
          <p:nvPr/>
        </p:nvSpPr>
        <p:spPr>
          <a:xfrm>
            <a:off x="2524072" y="77768"/>
            <a:ext cx="4095993" cy="584775"/>
          </a:xfrm>
          <a:prstGeom prst="rect">
            <a:avLst/>
          </a:prstGeom>
          <a:noFill/>
        </p:spPr>
        <p:txBody>
          <a:bodyPr wrap="none" rtlCol="0">
            <a:spAutoFit/>
          </a:bodyPr>
          <a:lstStyle/>
          <a:p>
            <a:pPr algn="ctr"/>
            <a:r>
              <a:rPr lang="en-US" altLang="ja-JP" sz="3200" dirty="0">
                <a:solidFill>
                  <a:schemeClr val="bg1"/>
                </a:solidFill>
                <a:latin typeface="Arial" panose="020B0604020202020204" pitchFamily="34" charset="0"/>
                <a:cs typeface="Arial" panose="020B0604020202020204" pitchFamily="34" charset="0"/>
              </a:rPr>
              <a:t>Limitations of STAMP</a:t>
            </a:r>
          </a:p>
        </p:txBody>
      </p:sp>
      <p:sp>
        <p:nvSpPr>
          <p:cNvPr id="5" name="コンテンツ プレースホルダー 1"/>
          <p:cNvSpPr>
            <a:spLocks noGrp="1"/>
          </p:cNvSpPr>
          <p:nvPr>
            <p:ph idx="1"/>
          </p:nvPr>
        </p:nvSpPr>
        <p:spPr>
          <a:xfrm>
            <a:off x="355493" y="5445224"/>
            <a:ext cx="8217914" cy="1080120"/>
          </a:xfrm>
        </p:spPr>
        <p:txBody>
          <a:bodyPr>
            <a:noAutofit/>
          </a:bodyPr>
          <a:lstStyle/>
          <a:p>
            <a:pPr marL="400050" lvl="1" indent="0">
              <a:buNone/>
            </a:pPr>
            <a:endParaRPr lang="en-US" altLang="ja-JP" sz="600" dirty="0">
              <a:latin typeface="Arial Narrow" panose="020B0606020202030204" pitchFamily="34" charset="0"/>
            </a:endParaRPr>
          </a:p>
          <a:p>
            <a:pPr marL="457200" indent="-457200">
              <a:buFont typeface="+mj-lt"/>
              <a:buAutoNum type="arabicPeriod" startAt="3"/>
            </a:pPr>
            <a:r>
              <a:rPr lang="en-US" altLang="ja-JP" sz="2400" dirty="0">
                <a:latin typeface="Arial Narrow" panose="020B0606020202030204" pitchFamily="34" charset="0"/>
              </a:rPr>
              <a:t>Technical limitations</a:t>
            </a:r>
          </a:p>
          <a:p>
            <a:pPr marL="857250" lvl="1" indent="-457200">
              <a:buFont typeface="Arial" panose="020B0604020202020204" pitchFamily="34" charset="0"/>
              <a:buChar char="•"/>
            </a:pPr>
            <a:r>
              <a:rPr lang="en-US" altLang="ja-JP" sz="2200" dirty="0">
                <a:latin typeface="Arial Narrow" panose="020B0606020202030204" pitchFamily="34" charset="0"/>
              </a:rPr>
              <a:t>Bandwidth of light source, configuration of spatial mapping device, etc</a:t>
            </a:r>
            <a:r>
              <a:rPr lang="en-US" altLang="ja-JP" sz="2200" dirty="0" smtClean="0">
                <a:latin typeface="Arial Narrow" panose="020B0606020202030204" pitchFamily="34" charset="0"/>
              </a:rPr>
              <a:t>.</a:t>
            </a:r>
            <a:endParaRPr lang="en-US" altLang="ja-JP" sz="2200" dirty="0">
              <a:latin typeface="Arial Narrow" panose="020B0606020202030204" pitchFamily="34" charset="0"/>
            </a:endParaRPr>
          </a:p>
        </p:txBody>
      </p:sp>
      <p:pic>
        <p:nvPicPr>
          <p:cNvPr id="6" name="Picture 3" descr="C:\Users\nakagawa\Desktop\puls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270" y="3926757"/>
            <a:ext cx="4521398" cy="11579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3" descr="Macintosh HD:Users:Tamamitsu:Google Drive:graduatethesis:Figure:Fig.12-0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2388" y="3212976"/>
            <a:ext cx="3338084" cy="2376264"/>
          </a:xfrm>
          <a:prstGeom prst="rect">
            <a:avLst/>
          </a:prstGeom>
          <a:noFill/>
          <a:ln>
            <a:noFill/>
          </a:ln>
        </p:spPr>
      </p:pic>
      <p:sp>
        <p:nvSpPr>
          <p:cNvPr id="8" name="コンテンツ プレースホルダー 1"/>
          <p:cNvSpPr txBox="1">
            <a:spLocks/>
          </p:cNvSpPr>
          <p:nvPr/>
        </p:nvSpPr>
        <p:spPr>
          <a:xfrm>
            <a:off x="355492" y="2564904"/>
            <a:ext cx="8032931"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7200" indent="-457200">
              <a:buFont typeface="+mj-lt"/>
              <a:buAutoNum type="arabicPeriod" startAt="2"/>
            </a:pPr>
            <a:r>
              <a:rPr lang="en-US" altLang="ja-JP" sz="2400" dirty="0" smtClean="0">
                <a:latin typeface="Arial Narrow" panose="020B0606020202030204" pitchFamily="34" charset="0"/>
              </a:rPr>
              <a:t>Trade-off between the </a:t>
            </a:r>
            <a:r>
              <a:rPr lang="en-US" altLang="ja-JP" sz="2400" b="1" dirty="0" smtClean="0">
                <a:solidFill>
                  <a:srgbClr val="C00000"/>
                </a:solidFill>
                <a:latin typeface="Arial Narrow" panose="020B0606020202030204" pitchFamily="34" charset="0"/>
              </a:rPr>
              <a:t>exposure time </a:t>
            </a:r>
            <a:r>
              <a:rPr lang="en-US" altLang="ja-JP" sz="2400" dirty="0" smtClean="0">
                <a:latin typeface="Arial Narrow" panose="020B0606020202030204" pitchFamily="34" charset="0"/>
              </a:rPr>
              <a:t>and </a:t>
            </a:r>
            <a:r>
              <a:rPr lang="en-US" altLang="ja-JP" sz="2400" b="1" dirty="0" smtClean="0">
                <a:solidFill>
                  <a:srgbClr val="C00000"/>
                </a:solidFill>
                <a:latin typeface="Arial Narrow" panose="020B0606020202030204" pitchFamily="34" charset="0"/>
              </a:rPr>
              <a:t>number of frames</a:t>
            </a:r>
          </a:p>
        </p:txBody>
      </p:sp>
      <p:sp>
        <p:nvSpPr>
          <p:cNvPr id="9" name="コンテンツ プレースホルダー 1"/>
          <p:cNvSpPr txBox="1">
            <a:spLocks/>
          </p:cNvSpPr>
          <p:nvPr/>
        </p:nvSpPr>
        <p:spPr>
          <a:xfrm>
            <a:off x="355493" y="1036706"/>
            <a:ext cx="8217914" cy="1744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7200" indent="-457200">
              <a:buFont typeface="+mj-lt"/>
              <a:buAutoNum type="arabicPeriod"/>
            </a:pPr>
            <a:r>
              <a:rPr lang="en-US" altLang="ja-JP" sz="2400" dirty="0" smtClean="0">
                <a:latin typeface="Arial Narrow" panose="020B0606020202030204" pitchFamily="34" charset="0"/>
              </a:rPr>
              <a:t>Requirements for the sample</a:t>
            </a:r>
          </a:p>
          <a:p>
            <a:pPr marL="857250" lvl="1" indent="-457200">
              <a:buFont typeface="Arial" pitchFamily="34" charset="0"/>
              <a:buChar char="•"/>
            </a:pPr>
            <a:r>
              <a:rPr lang="en-US" altLang="ja-JP" sz="2200" b="1" dirty="0" smtClean="0">
                <a:solidFill>
                  <a:srgbClr val="C00000"/>
                </a:solidFill>
                <a:latin typeface="Arial Narrow" panose="020B0606020202030204" pitchFamily="34" charset="0"/>
              </a:rPr>
              <a:t>Basically, STAMP cannot capture luminous objects</a:t>
            </a:r>
          </a:p>
          <a:p>
            <a:pPr marL="857250" lvl="1" indent="-457200">
              <a:buFont typeface="Arial" pitchFamily="34" charset="0"/>
              <a:buChar char="•"/>
            </a:pPr>
            <a:r>
              <a:rPr lang="en-US" altLang="ja-JP" sz="2200" dirty="0" smtClean="0">
                <a:latin typeface="Arial Narrow" panose="020B0606020202030204" pitchFamily="34" charset="0"/>
              </a:rPr>
              <a:t>The object does not have any strong dependence on wavelength</a:t>
            </a:r>
          </a:p>
        </p:txBody>
      </p:sp>
    </p:spTree>
    <p:extLst>
      <p:ext uri="{BB962C8B-B14F-4D97-AF65-F5344CB8AC3E}">
        <p14:creationId xmlns:p14="http://schemas.microsoft.com/office/powerpoint/2010/main" val="3869443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2060848"/>
            <a:ext cx="9144000" cy="2592288"/>
          </a:xfrm>
          <a:prstGeom prst="rect">
            <a:avLst/>
          </a:prstGeom>
          <a:solidFill>
            <a:srgbClr val="050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4"/>
          <p:cNvSpPr/>
          <p:nvPr/>
        </p:nvSpPr>
        <p:spPr>
          <a:xfrm>
            <a:off x="0" y="2420888"/>
            <a:ext cx="9144000" cy="18722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dirty="0" smtClean="0">
                <a:latin typeface="Arial" panose="020B0604020202020204" pitchFamily="34" charset="0"/>
                <a:cs typeface="Arial" panose="020B0604020202020204" pitchFamily="34" charset="0"/>
              </a:rPr>
              <a:t>Experimental realization</a:t>
            </a:r>
            <a:endParaRPr lang="en-US" altLang="ja-JP"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659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latin typeface="Arial" panose="020B0604020202020204" pitchFamily="34" charset="0"/>
                <a:cs typeface="Arial" panose="020B0604020202020204" pitchFamily="34" charset="0"/>
              </a:rPr>
              <a:pPr/>
              <a:t>13</a:t>
            </a:fld>
            <a:endParaRPr lang="ja-JP" altLang="en-US" dirty="0">
              <a:solidFill>
                <a:schemeClr val="bg1"/>
              </a:solidFill>
              <a:latin typeface="Arial" panose="020B0604020202020204" pitchFamily="34" charset="0"/>
              <a:cs typeface="Arial" panose="020B0604020202020204" pitchFamily="34" charset="0"/>
            </a:endParaRPr>
          </a:p>
        </p:txBody>
      </p:sp>
      <p:sp>
        <p:nvSpPr>
          <p:cNvPr id="38" name="テキスト ボックス 37"/>
          <p:cNvSpPr txBox="1"/>
          <p:nvPr/>
        </p:nvSpPr>
        <p:spPr>
          <a:xfrm>
            <a:off x="3261437" y="77768"/>
            <a:ext cx="2621231"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Collaborators</a:t>
            </a:r>
          </a:p>
        </p:txBody>
      </p:sp>
      <p:pic>
        <p:nvPicPr>
          <p:cNvPr id="25" name="Picture 2" descr="C:\Users\K.Nakagawa\Desktop\1392781616-b7dc768962fba6da8972cc4927c02815-190.jpg"/>
          <p:cNvPicPr>
            <a:picLocks noChangeAspect="1" noChangeArrowheads="1"/>
          </p:cNvPicPr>
          <p:nvPr/>
        </p:nvPicPr>
        <p:blipFill rotWithShape="1">
          <a:blip r:embed="rId3">
            <a:extLst>
              <a:ext uri="{28A0092B-C50C-407E-A947-70E740481C1C}">
                <a14:useLocalDpi xmlns:a14="http://schemas.microsoft.com/office/drawing/2010/main" val="0"/>
              </a:ext>
            </a:extLst>
          </a:blip>
          <a:srcRect l="8472" r="7898" b="10158"/>
          <a:stretch/>
        </p:blipFill>
        <p:spPr bwMode="auto">
          <a:xfrm>
            <a:off x="1175576" y="1148392"/>
            <a:ext cx="1026889" cy="118800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2309061" y="1488688"/>
            <a:ext cx="1048684" cy="646331"/>
          </a:xfrm>
          <a:prstGeom prst="rect">
            <a:avLst/>
          </a:prstGeom>
          <a:noFill/>
        </p:spPr>
        <p:txBody>
          <a:bodyPr wrap="none" rtlCol="0">
            <a:spAutoFit/>
          </a:bodyPr>
          <a:lstStyle/>
          <a:p>
            <a:pPr algn="ctr"/>
            <a:r>
              <a:rPr lang="en-US" altLang="ja-JP" dirty="0" smtClean="0">
                <a:latin typeface="Arial Narrow" panose="020B0606020202030204" pitchFamily="34" charset="0"/>
              </a:rPr>
              <a:t>A</a:t>
            </a:r>
            <a:r>
              <a:rPr kumimoji="1" lang="en-US" altLang="ja-JP" dirty="0" smtClean="0">
                <a:latin typeface="Arial Narrow" panose="020B0606020202030204" pitchFamily="34" charset="0"/>
              </a:rPr>
              <a:t>. Iwasaki</a:t>
            </a:r>
          </a:p>
          <a:p>
            <a:pPr algn="ctr"/>
            <a:r>
              <a:rPr lang="en-US" altLang="ja-JP" dirty="0" smtClean="0">
                <a:latin typeface="Arial Narrow" panose="020B0606020202030204" pitchFamily="34" charset="0"/>
              </a:rPr>
              <a:t>U. Tokyo</a:t>
            </a:r>
          </a:p>
        </p:txBody>
      </p:sp>
      <p:grpSp>
        <p:nvGrpSpPr>
          <p:cNvPr id="6" name="グループ化 5"/>
          <p:cNvGrpSpPr/>
          <p:nvPr/>
        </p:nvGrpSpPr>
        <p:grpSpPr>
          <a:xfrm>
            <a:off x="4572000" y="1148392"/>
            <a:ext cx="4553541" cy="5113657"/>
            <a:chOff x="4572000" y="1148392"/>
            <a:chExt cx="4553541" cy="5113657"/>
          </a:xfrm>
        </p:grpSpPr>
        <p:sp>
          <p:nvSpPr>
            <p:cNvPr id="18" name="テキスト ボックス 17"/>
            <p:cNvSpPr txBox="1"/>
            <p:nvPr/>
          </p:nvSpPr>
          <p:spPr>
            <a:xfrm>
              <a:off x="5621293" y="1419227"/>
              <a:ext cx="1038939" cy="646331"/>
            </a:xfrm>
            <a:prstGeom prst="rect">
              <a:avLst/>
            </a:prstGeom>
            <a:noFill/>
          </p:spPr>
          <p:txBody>
            <a:bodyPr wrap="none" rtlCol="0">
              <a:spAutoFit/>
            </a:bodyPr>
            <a:lstStyle/>
            <a:p>
              <a:pPr algn="ctr"/>
              <a:r>
                <a:rPr kumimoji="1" lang="en-US" altLang="ja-JP" dirty="0" smtClean="0">
                  <a:latin typeface="Arial Narrow" panose="020B0606020202030204" pitchFamily="34" charset="0"/>
                </a:rPr>
                <a:t>F. Kannari</a:t>
              </a:r>
            </a:p>
            <a:p>
              <a:pPr algn="ctr"/>
              <a:r>
                <a:rPr lang="en-US" altLang="ja-JP" dirty="0" smtClean="0">
                  <a:latin typeface="Arial Narrow" panose="020B0606020202030204" pitchFamily="34" charset="0"/>
                </a:rPr>
                <a:t>Keio Univ.</a:t>
              </a:r>
            </a:p>
          </p:txBody>
        </p:sp>
        <p:pic>
          <p:nvPicPr>
            <p:cNvPr id="16" name="Picture 6" descr="C:\Users\nakagawa\Desktop\kannar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48392"/>
              <a:ext cx="105198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nakagawa\Desktop\大石さん.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679" t="20446" r="13973" b="1"/>
            <a:stretch/>
          </p:blipFill>
          <p:spPr bwMode="auto">
            <a:xfrm>
              <a:off x="6750118" y="1148392"/>
              <a:ext cx="1062242" cy="1188000"/>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7812360" y="1280727"/>
              <a:ext cx="1313181" cy="923330"/>
            </a:xfrm>
            <a:prstGeom prst="rect">
              <a:avLst/>
            </a:prstGeom>
            <a:noFill/>
          </p:spPr>
          <p:txBody>
            <a:bodyPr wrap="none" rtlCol="0">
              <a:spAutoFit/>
            </a:bodyPr>
            <a:lstStyle/>
            <a:p>
              <a:pPr algn="ctr"/>
              <a:r>
                <a:rPr kumimoji="1" lang="en-US" altLang="ja-JP" dirty="0" smtClean="0">
                  <a:latin typeface="Arial Narrow" panose="020B0606020202030204" pitchFamily="34" charset="0"/>
                </a:rPr>
                <a:t>Y. Oishi</a:t>
              </a:r>
            </a:p>
            <a:p>
              <a:pPr algn="ctr"/>
              <a:r>
                <a:rPr lang="en-US" altLang="ja-JP" dirty="0" smtClean="0">
                  <a:latin typeface="Arial Narrow" panose="020B0606020202030204" pitchFamily="34" charset="0"/>
                </a:rPr>
                <a:t>Keio Univ.</a:t>
              </a:r>
            </a:p>
            <a:p>
              <a:pPr algn="ctr"/>
              <a:r>
                <a:rPr lang="en-US" altLang="ja-JP" dirty="0" smtClean="0">
                  <a:latin typeface="Arial Narrow" panose="020B0606020202030204" pitchFamily="34" charset="0"/>
                </a:rPr>
                <a:t>(KEK, Japan)</a:t>
              </a: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316" y="3023549"/>
              <a:ext cx="4467225" cy="3238500"/>
            </a:xfrm>
            <a:prstGeom prst="rect">
              <a:avLst/>
            </a:prstGeom>
          </p:spPr>
        </p:pic>
      </p:grpSp>
      <p:pic>
        <p:nvPicPr>
          <p:cNvPr id="30" name="Picture 4" descr="C:\Users\K.Nakagawa\Desktop\coral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018" y="2926676"/>
            <a:ext cx="2049106" cy="1185536"/>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018" y="4522756"/>
            <a:ext cx="2293284" cy="1532331"/>
          </a:xfrm>
          <a:prstGeom prst="rect">
            <a:avLst/>
          </a:prstGeom>
        </p:spPr>
      </p:pic>
      <p:pic>
        <p:nvPicPr>
          <p:cNvPr id="4" name="図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1277" y="5222843"/>
            <a:ext cx="2293284" cy="1532331"/>
          </a:xfrm>
          <a:prstGeom prst="rect">
            <a:avLst/>
          </a:prstGeom>
        </p:spPr>
      </p:pic>
      <p:pic>
        <p:nvPicPr>
          <p:cNvPr id="5" name="図 4"/>
          <p:cNvPicPr>
            <a:picLocks noChangeAspect="1"/>
          </p:cNvPicPr>
          <p:nvPr/>
        </p:nvPicPr>
        <p:blipFill rotWithShape="1">
          <a:blip r:embed="rId10">
            <a:extLst>
              <a:ext uri="{28A0092B-C50C-407E-A947-70E740481C1C}">
                <a14:useLocalDpi xmlns:a14="http://schemas.microsoft.com/office/drawing/2010/main" val="0"/>
              </a:ext>
            </a:extLst>
          </a:blip>
          <a:srcRect l="6629" t="13250" r="14335" b="14751"/>
          <a:stretch/>
        </p:blipFill>
        <p:spPr>
          <a:xfrm>
            <a:off x="2238155" y="3431706"/>
            <a:ext cx="2293283" cy="1395910"/>
          </a:xfrm>
          <a:prstGeom prst="rect">
            <a:avLst/>
          </a:prstGeom>
        </p:spPr>
      </p:pic>
    </p:spTree>
    <p:extLst>
      <p:ext uri="{BB962C8B-B14F-4D97-AF65-F5344CB8AC3E}">
        <p14:creationId xmlns:p14="http://schemas.microsoft.com/office/powerpoint/2010/main" val="3858886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14</a:t>
            </a:fld>
            <a:endParaRPr lang="ja-JP" altLang="en-US" dirty="0">
              <a:solidFill>
                <a:schemeClr val="bg1"/>
              </a:solidFill>
            </a:endParaRPr>
          </a:p>
        </p:txBody>
      </p:sp>
      <p:sp>
        <p:nvSpPr>
          <p:cNvPr id="38" name="テキスト ボックス 37"/>
          <p:cNvSpPr txBox="1"/>
          <p:nvPr/>
        </p:nvSpPr>
        <p:spPr>
          <a:xfrm>
            <a:off x="1850016" y="77768"/>
            <a:ext cx="5444118"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Proof-of-principle experiment</a:t>
            </a:r>
            <a:endParaRPr lang="en-US" altLang="ja-JP" sz="3200" dirty="0">
              <a:solidFill>
                <a:schemeClr val="bg1"/>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49" r="13111"/>
          <a:stretch/>
        </p:blipFill>
        <p:spPr bwMode="auto">
          <a:xfrm>
            <a:off x="1813108" y="1232466"/>
            <a:ext cx="4712560" cy="27158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p:cNvGrpSpPr/>
          <p:nvPr/>
        </p:nvGrpSpPr>
        <p:grpSpPr>
          <a:xfrm>
            <a:off x="6528703" y="1033152"/>
            <a:ext cx="2544045" cy="2611872"/>
            <a:chOff x="6528703" y="1033152"/>
            <a:chExt cx="2544045" cy="2611872"/>
          </a:xfrm>
        </p:grpSpPr>
        <p:sp>
          <p:nvSpPr>
            <p:cNvPr id="13" name="角丸四角形吹き出し 1024"/>
            <p:cNvSpPr/>
            <p:nvPr/>
          </p:nvSpPr>
          <p:spPr>
            <a:xfrm>
              <a:off x="6528703" y="1033152"/>
              <a:ext cx="2544045" cy="2611872"/>
            </a:xfrm>
            <a:prstGeom prst="wedgeRectCallout">
              <a:avLst>
                <a:gd name="adj1" fmla="val -56222"/>
                <a:gd name="adj2" fmla="val -918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Arial Narrow" panose="020B0606020202030204" pitchFamily="34" charset="0"/>
              </a:endParaRPr>
            </a:p>
          </p:txBody>
        </p:sp>
        <p:sp>
          <p:nvSpPr>
            <p:cNvPr id="14" name="テキスト ボックス 19"/>
            <p:cNvSpPr txBox="1"/>
            <p:nvPr/>
          </p:nvSpPr>
          <p:spPr>
            <a:xfrm>
              <a:off x="6528704" y="1055096"/>
              <a:ext cx="2544044" cy="369332"/>
            </a:xfrm>
            <a:prstGeom prst="rect">
              <a:avLst/>
            </a:prstGeom>
            <a:noFill/>
            <a:ln w="28575">
              <a:noFill/>
            </a:ln>
          </p:spPr>
          <p:txBody>
            <a:bodyPr wrap="square" rtlCol="0">
              <a:spAutoFit/>
            </a:bodyPr>
            <a:lstStyle/>
            <a:p>
              <a:pPr algn="ctr"/>
              <a:r>
                <a:rPr lang="en-US" altLang="ja-JP" b="1" dirty="0" smtClean="0">
                  <a:latin typeface="Arial Narrow" panose="020B0606020202030204" pitchFamily="34" charset="0"/>
                </a:rPr>
                <a:t>Cooled CCD camera</a:t>
              </a:r>
              <a:endParaRPr kumimoji="1" lang="ja-JP" altLang="en-US" b="1" dirty="0">
                <a:latin typeface="Arial Narrow" panose="020B0606020202030204" pitchFamily="34" charset="0"/>
              </a:endParaRPr>
            </a:p>
          </p:txBody>
        </p:sp>
        <p:pic>
          <p:nvPicPr>
            <p:cNvPr id="15" name="Picture 3" descr="C:\Users\nakagawa\Desktop\Dthesis\image\IPgri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78638" y="1925542"/>
              <a:ext cx="1644174" cy="164417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6576552" y="1340768"/>
              <a:ext cx="2198038" cy="584775"/>
            </a:xfrm>
            <a:prstGeom prst="rect">
              <a:avLst/>
            </a:prstGeom>
            <a:noFill/>
          </p:spPr>
          <p:txBody>
            <a:bodyPr wrap="none" rtlCol="0">
              <a:spAutoFit/>
            </a:bodyPr>
            <a:lstStyle/>
            <a:p>
              <a:pPr marL="177800" indent="-177800">
                <a:buFont typeface="Arial" panose="020B0604020202020204" pitchFamily="34" charset="0"/>
                <a:buChar char="•"/>
              </a:pPr>
              <a:r>
                <a:rPr kumimoji="1" lang="en-US" altLang="ja-JP" sz="1600" dirty="0" smtClean="0">
                  <a:latin typeface="Arial Narrow" panose="020B0606020202030204" pitchFamily="34" charset="0"/>
                </a:rPr>
                <a:t>Resolution: 2048×2048</a:t>
              </a:r>
            </a:p>
            <a:p>
              <a:pPr marL="177800" indent="-177800">
                <a:buFont typeface="Arial" panose="020B0604020202020204" pitchFamily="34" charset="0"/>
                <a:buChar char="•"/>
              </a:pPr>
              <a:r>
                <a:rPr kumimoji="1" lang="en-US" altLang="ja-JP" sz="1600" dirty="0" smtClean="0">
                  <a:latin typeface="Arial Narrow" panose="020B0606020202030204" pitchFamily="34" charset="0"/>
                </a:rPr>
                <a:t>QE: 94% @810 nm</a:t>
              </a:r>
              <a:endParaRPr kumimoji="1" lang="ja-JP" altLang="en-US" sz="1600" dirty="0">
                <a:latin typeface="Arial Narrow" panose="020B0606020202030204" pitchFamily="34" charset="0"/>
              </a:endParaRPr>
            </a:p>
          </p:txBody>
        </p:sp>
      </p:grpSp>
      <p:grpSp>
        <p:nvGrpSpPr>
          <p:cNvPr id="17" name="グループ化 16"/>
          <p:cNvGrpSpPr/>
          <p:nvPr/>
        </p:nvGrpSpPr>
        <p:grpSpPr>
          <a:xfrm>
            <a:off x="73542" y="1033153"/>
            <a:ext cx="2754404" cy="2072105"/>
            <a:chOff x="73542" y="1033153"/>
            <a:chExt cx="2754404" cy="2072105"/>
          </a:xfrm>
        </p:grpSpPr>
        <p:sp>
          <p:nvSpPr>
            <p:cNvPr id="18" name="角丸四角形吹き出し 1024"/>
            <p:cNvSpPr/>
            <p:nvPr/>
          </p:nvSpPr>
          <p:spPr>
            <a:xfrm>
              <a:off x="83127" y="1033153"/>
              <a:ext cx="2744819" cy="2072105"/>
            </a:xfrm>
            <a:prstGeom prst="wedgeRectCallout">
              <a:avLst>
                <a:gd name="adj1" fmla="val 29049"/>
                <a:gd name="adj2" fmla="val 57978"/>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Arial Narrow" panose="020B0606020202030204" pitchFamily="34" charset="0"/>
              </a:endParaRPr>
            </a:p>
          </p:txBody>
        </p:sp>
        <p:sp>
          <p:nvSpPr>
            <p:cNvPr id="19" name="テキスト ボックス 18"/>
            <p:cNvSpPr txBox="1"/>
            <p:nvPr/>
          </p:nvSpPr>
          <p:spPr>
            <a:xfrm>
              <a:off x="73542" y="1055097"/>
              <a:ext cx="2709338" cy="369332"/>
            </a:xfrm>
            <a:prstGeom prst="rect">
              <a:avLst/>
            </a:prstGeom>
            <a:noFill/>
          </p:spPr>
          <p:txBody>
            <a:bodyPr wrap="square" rtlCol="0">
              <a:spAutoFit/>
            </a:bodyPr>
            <a:lstStyle/>
            <a:p>
              <a:pPr algn="ctr"/>
              <a:r>
                <a:rPr kumimoji="1" lang="en-US" altLang="ja-JP" b="1" dirty="0" err="1" smtClean="0">
                  <a:latin typeface="Arial Narrow" panose="020B0606020202030204" pitchFamily="34" charset="0"/>
                </a:rPr>
                <a:t>Ti:S</a:t>
              </a:r>
              <a:r>
                <a:rPr kumimoji="1" lang="en-US" altLang="ja-JP" b="1" dirty="0" smtClean="0">
                  <a:latin typeface="Arial Narrow" panose="020B0606020202030204" pitchFamily="34" charset="0"/>
                </a:rPr>
                <a:t> laser with CPA</a:t>
              </a:r>
              <a:endParaRPr kumimoji="1" lang="ja-JP" altLang="en-US" b="1" dirty="0">
                <a:latin typeface="Arial Narrow" panose="020B0606020202030204" pitchFamily="34" charset="0"/>
              </a:endParaRPr>
            </a:p>
          </p:txBody>
        </p:sp>
        <p:sp>
          <p:nvSpPr>
            <p:cNvPr id="20" name="テキスト ボックス 19"/>
            <p:cNvSpPr txBox="1"/>
            <p:nvPr/>
          </p:nvSpPr>
          <p:spPr>
            <a:xfrm>
              <a:off x="91308" y="1427292"/>
              <a:ext cx="2736638" cy="1569660"/>
            </a:xfrm>
            <a:prstGeom prst="rect">
              <a:avLst/>
            </a:prstGeom>
            <a:noFill/>
          </p:spPr>
          <p:txBody>
            <a:bodyPr wrap="square" rtlCol="0">
              <a:spAutoFit/>
            </a:bodyPr>
            <a:lstStyle/>
            <a:p>
              <a:pPr marL="177800" indent="-177800">
                <a:buFont typeface="Arial" panose="020B0604020202020204" pitchFamily="34" charset="0"/>
                <a:buChar char="•"/>
              </a:pPr>
              <a:r>
                <a:rPr kumimoji="1" lang="en-US" altLang="ja-JP" sz="1600" dirty="0" smtClean="0">
                  <a:latin typeface="Arial Narrow" panose="020B0606020202030204" pitchFamily="34" charset="0"/>
                </a:rPr>
                <a:t>Pulse duration: 70 fs</a:t>
              </a:r>
            </a:p>
            <a:p>
              <a:pPr marL="177800" indent="-177800">
                <a:buFont typeface="Arial" panose="020B0604020202020204" pitchFamily="34" charset="0"/>
                <a:buChar char="•"/>
              </a:pPr>
              <a:r>
                <a:rPr lang="en-US" altLang="ja-JP" sz="1600" dirty="0" smtClean="0">
                  <a:latin typeface="Arial Narrow" panose="020B0606020202030204" pitchFamily="34" charset="0"/>
                </a:rPr>
                <a:t>Center wavelength: </a:t>
              </a:r>
              <a:r>
                <a:rPr kumimoji="1" lang="en-US" altLang="ja-JP" sz="1600" dirty="0" smtClean="0">
                  <a:latin typeface="Arial Narrow" panose="020B0606020202030204" pitchFamily="34" charset="0"/>
                </a:rPr>
                <a:t>810 nm</a:t>
              </a:r>
            </a:p>
            <a:p>
              <a:pPr marL="177800" indent="-177800">
                <a:buFont typeface="Arial" panose="020B0604020202020204" pitchFamily="34" charset="0"/>
                <a:buChar char="•"/>
              </a:pPr>
              <a:r>
                <a:rPr lang="en-US" altLang="ja-JP" sz="1600" dirty="0" smtClean="0">
                  <a:latin typeface="Arial Narrow" panose="020B0606020202030204" pitchFamily="34" charset="0"/>
                </a:rPr>
                <a:t>Rep. rate: 1 kHz</a:t>
              </a:r>
              <a:endParaRPr kumimoji="1" lang="en-US" altLang="ja-JP" sz="1600" dirty="0" smtClean="0">
                <a:latin typeface="Arial Narrow" panose="020B0606020202030204" pitchFamily="34" charset="0"/>
              </a:endParaRPr>
            </a:p>
            <a:p>
              <a:pPr marL="177800" indent="-177800">
                <a:buFont typeface="Arial" panose="020B0604020202020204" pitchFamily="34" charset="0"/>
                <a:buChar char="•"/>
              </a:pPr>
              <a:r>
                <a:rPr lang="en-US" altLang="ja-JP" sz="1600" dirty="0" smtClean="0">
                  <a:solidFill>
                    <a:srgbClr val="C00000"/>
                  </a:solidFill>
                  <a:latin typeface="Arial Narrow" panose="020B0606020202030204" pitchFamily="34" charset="0"/>
                </a:rPr>
                <a:t>Single pulse</a:t>
              </a:r>
              <a:r>
                <a:rPr lang="en-US" altLang="ja-JP" sz="1600" dirty="0" smtClean="0">
                  <a:latin typeface="Arial Narrow" panose="020B0606020202030204" pitchFamily="34" charset="0"/>
                </a:rPr>
                <a:t> was generated by an optical chopper and a mechanical shutter</a:t>
              </a:r>
              <a:endParaRPr kumimoji="1" lang="ja-JP" altLang="en-US" sz="1600" dirty="0">
                <a:latin typeface="Arial Narrow" panose="020B0606020202030204" pitchFamily="34" charset="0"/>
              </a:endParaRPr>
            </a:p>
          </p:txBody>
        </p:sp>
      </p:grpSp>
      <p:grpSp>
        <p:nvGrpSpPr>
          <p:cNvPr id="21" name="グループ化 20"/>
          <p:cNvGrpSpPr/>
          <p:nvPr/>
        </p:nvGrpSpPr>
        <p:grpSpPr>
          <a:xfrm>
            <a:off x="5951731" y="4023537"/>
            <a:ext cx="3121017" cy="2773089"/>
            <a:chOff x="5951731" y="3861048"/>
            <a:chExt cx="3121017" cy="2773089"/>
          </a:xfrm>
        </p:grpSpPr>
        <p:pic>
          <p:nvPicPr>
            <p:cNvPr id="22"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1330" y="4580311"/>
              <a:ext cx="2862247" cy="2029840"/>
            </a:xfrm>
            <a:prstGeom prst="rect">
              <a:avLst/>
            </a:prstGeom>
          </p:spPr>
        </p:pic>
        <p:sp>
          <p:nvSpPr>
            <p:cNvPr id="23" name="Rectangular Callout 9"/>
            <p:cNvSpPr/>
            <p:nvPr/>
          </p:nvSpPr>
          <p:spPr>
            <a:xfrm>
              <a:off x="6012160" y="3861048"/>
              <a:ext cx="3060588" cy="2773089"/>
            </a:xfrm>
            <a:prstGeom prst="wedgeRectCallout">
              <a:avLst>
                <a:gd name="adj1" fmla="val -61331"/>
                <a:gd name="adj2" fmla="val -72487"/>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Arial Narrow" panose="020B0606020202030204" pitchFamily="34" charset="0"/>
              </a:endParaRPr>
            </a:p>
          </p:txBody>
        </p:sp>
        <p:sp>
          <p:nvSpPr>
            <p:cNvPr id="24" name="テキスト ボックス 19"/>
            <p:cNvSpPr txBox="1"/>
            <p:nvPr/>
          </p:nvSpPr>
          <p:spPr>
            <a:xfrm>
              <a:off x="5993086" y="3882992"/>
              <a:ext cx="3025337" cy="646331"/>
            </a:xfrm>
            <a:prstGeom prst="rect">
              <a:avLst/>
            </a:prstGeom>
            <a:noFill/>
            <a:ln w="28575">
              <a:noFill/>
            </a:ln>
          </p:spPr>
          <p:txBody>
            <a:bodyPr wrap="square" rtlCol="0">
              <a:spAutoFit/>
            </a:bodyPr>
            <a:lstStyle/>
            <a:p>
              <a:pPr algn="ctr"/>
              <a:r>
                <a:rPr lang="en-US" altLang="ja-JP" b="1" dirty="0" smtClean="0">
                  <a:latin typeface="Arial Narrow" panose="020B0606020202030204" pitchFamily="34" charset="0"/>
                </a:rPr>
                <a:t>Spectral imaging</a:t>
              </a:r>
            </a:p>
            <a:p>
              <a:pPr algn="ctr"/>
              <a:r>
                <a:rPr lang="en-US" altLang="ja-JP" b="1" dirty="0">
                  <a:latin typeface="Arial Narrow" panose="020B0606020202030204" pitchFamily="34" charset="0"/>
                </a:rPr>
                <a:t>w</a:t>
              </a:r>
              <a:r>
                <a:rPr kumimoji="1" lang="en-US" altLang="ja-JP" b="1" dirty="0" smtClean="0">
                  <a:latin typeface="Arial Narrow" panose="020B0606020202030204" pitchFamily="34" charset="0"/>
                </a:rPr>
                <a:t>ith periscope array</a:t>
              </a:r>
              <a:endParaRPr kumimoji="1" lang="ja-JP" altLang="en-US" b="1" dirty="0">
                <a:latin typeface="Arial Narrow" panose="020B0606020202030204" pitchFamily="34" charset="0"/>
              </a:endParaRPr>
            </a:p>
          </p:txBody>
        </p:sp>
        <p:sp>
          <p:nvSpPr>
            <p:cNvPr id="25" name="テキスト ボックス 121"/>
            <p:cNvSpPr txBox="1"/>
            <p:nvPr/>
          </p:nvSpPr>
          <p:spPr>
            <a:xfrm>
              <a:off x="7221696" y="6281808"/>
              <a:ext cx="996533" cy="246221"/>
            </a:xfrm>
            <a:prstGeom prst="rect">
              <a:avLst/>
            </a:prstGeom>
            <a:noFill/>
          </p:spPr>
          <p:txBody>
            <a:bodyPr wrap="square" rtlCol="0">
              <a:spAutoFit/>
            </a:bodyPr>
            <a:lstStyle/>
            <a:p>
              <a:pPr algn="ctr">
                <a:lnSpc>
                  <a:spcPts val="1200"/>
                </a:lnSpc>
              </a:pPr>
              <a:r>
                <a:rPr kumimoji="1" lang="en-US" altLang="ja-JP" sz="1400" dirty="0" smtClean="0">
                  <a:latin typeface="Arial Narrow" panose="020B0606020202030204" pitchFamily="34" charset="0"/>
                </a:rPr>
                <a:t>Mirrors</a:t>
              </a:r>
              <a:endParaRPr kumimoji="1" lang="ja-JP" altLang="en-US" sz="1400" dirty="0">
                <a:latin typeface="Arial Narrow" panose="020B0606020202030204" pitchFamily="34" charset="0"/>
              </a:endParaRPr>
            </a:p>
          </p:txBody>
        </p:sp>
        <p:sp>
          <p:nvSpPr>
            <p:cNvPr id="26" name="テキスト ボックス 121"/>
            <p:cNvSpPr txBox="1"/>
            <p:nvPr/>
          </p:nvSpPr>
          <p:spPr>
            <a:xfrm>
              <a:off x="8060689" y="5642775"/>
              <a:ext cx="996533" cy="451406"/>
            </a:xfrm>
            <a:prstGeom prst="rect">
              <a:avLst/>
            </a:prstGeom>
            <a:noFill/>
          </p:spPr>
          <p:txBody>
            <a:bodyPr wrap="square" rtlCol="0">
              <a:spAutoFit/>
            </a:bodyPr>
            <a:lstStyle/>
            <a:p>
              <a:pPr algn="ctr">
                <a:lnSpc>
                  <a:spcPts val="1400"/>
                </a:lnSpc>
              </a:pPr>
              <a:r>
                <a:rPr kumimoji="1" lang="en-US" altLang="ja-JP" sz="1400" dirty="0" smtClean="0">
                  <a:latin typeface="Arial Narrow" panose="020B0606020202030204" pitchFamily="34" charset="0"/>
                </a:rPr>
                <a:t>Diffraction</a:t>
              </a:r>
            </a:p>
            <a:p>
              <a:pPr algn="ctr">
                <a:lnSpc>
                  <a:spcPts val="1400"/>
                </a:lnSpc>
              </a:pPr>
              <a:r>
                <a:rPr lang="en-US" altLang="ja-JP" sz="1400" dirty="0" smtClean="0">
                  <a:latin typeface="Arial Narrow" panose="020B0606020202030204" pitchFamily="34" charset="0"/>
                </a:rPr>
                <a:t>grating</a:t>
              </a:r>
              <a:endParaRPr kumimoji="1" lang="ja-JP" altLang="en-US" sz="1400" dirty="0">
                <a:latin typeface="Arial Narrow" panose="020B0606020202030204" pitchFamily="34" charset="0"/>
              </a:endParaRPr>
            </a:p>
          </p:txBody>
        </p:sp>
        <p:sp>
          <p:nvSpPr>
            <p:cNvPr id="27" name="テキスト ボックス 121"/>
            <p:cNvSpPr txBox="1"/>
            <p:nvPr/>
          </p:nvSpPr>
          <p:spPr>
            <a:xfrm>
              <a:off x="6732240" y="4509120"/>
              <a:ext cx="996533" cy="451406"/>
            </a:xfrm>
            <a:prstGeom prst="rect">
              <a:avLst/>
            </a:prstGeom>
            <a:noFill/>
          </p:spPr>
          <p:txBody>
            <a:bodyPr wrap="square" rtlCol="0">
              <a:spAutoFit/>
            </a:bodyPr>
            <a:lstStyle/>
            <a:p>
              <a:pPr algn="ctr">
                <a:lnSpc>
                  <a:spcPts val="1400"/>
                </a:lnSpc>
              </a:pPr>
              <a:r>
                <a:rPr kumimoji="1" lang="en-US" altLang="ja-JP" sz="1400" dirty="0" smtClean="0">
                  <a:latin typeface="Arial Narrow" panose="020B0606020202030204" pitchFamily="34" charset="0"/>
                </a:rPr>
                <a:t>Periscope</a:t>
              </a:r>
            </a:p>
            <a:p>
              <a:pPr algn="ctr">
                <a:lnSpc>
                  <a:spcPts val="1400"/>
                </a:lnSpc>
              </a:pPr>
              <a:r>
                <a:rPr lang="en-US" altLang="ja-JP" sz="1400" dirty="0" smtClean="0">
                  <a:latin typeface="Arial Narrow" panose="020B0606020202030204" pitchFamily="34" charset="0"/>
                </a:rPr>
                <a:t>array</a:t>
              </a:r>
              <a:endParaRPr kumimoji="1" lang="ja-JP" altLang="en-US" sz="1400" dirty="0">
                <a:latin typeface="Arial Narrow" panose="020B0606020202030204" pitchFamily="34" charset="0"/>
              </a:endParaRPr>
            </a:p>
          </p:txBody>
        </p:sp>
        <p:sp>
          <p:nvSpPr>
            <p:cNvPr id="28" name="テキスト ボックス 121"/>
            <p:cNvSpPr txBox="1"/>
            <p:nvPr/>
          </p:nvSpPr>
          <p:spPr>
            <a:xfrm>
              <a:off x="5951731" y="4850687"/>
              <a:ext cx="996533" cy="451406"/>
            </a:xfrm>
            <a:prstGeom prst="rect">
              <a:avLst/>
            </a:prstGeom>
            <a:noFill/>
          </p:spPr>
          <p:txBody>
            <a:bodyPr wrap="square" rtlCol="0">
              <a:spAutoFit/>
            </a:bodyPr>
            <a:lstStyle/>
            <a:p>
              <a:pPr algn="ctr">
                <a:lnSpc>
                  <a:spcPts val="1400"/>
                </a:lnSpc>
              </a:pPr>
              <a:r>
                <a:rPr kumimoji="1" lang="en-US" altLang="ja-JP" sz="1400" dirty="0" smtClean="0">
                  <a:latin typeface="Arial Narrow" panose="020B0606020202030204" pitchFamily="34" charset="0"/>
                </a:rPr>
                <a:t>Cylindrical</a:t>
              </a:r>
            </a:p>
            <a:p>
              <a:pPr algn="ctr">
                <a:lnSpc>
                  <a:spcPts val="1400"/>
                </a:lnSpc>
              </a:pPr>
              <a:r>
                <a:rPr lang="en-US" altLang="ja-JP" sz="1400" dirty="0" smtClean="0">
                  <a:latin typeface="Arial Narrow" panose="020B0606020202030204" pitchFamily="34" charset="0"/>
                </a:rPr>
                <a:t>mirror</a:t>
              </a:r>
              <a:endParaRPr kumimoji="1" lang="ja-JP" altLang="en-US" sz="1400" dirty="0">
                <a:latin typeface="Arial Narrow" panose="020B0606020202030204" pitchFamily="34" charset="0"/>
              </a:endParaRPr>
            </a:p>
          </p:txBody>
        </p:sp>
      </p:grpSp>
      <p:grpSp>
        <p:nvGrpSpPr>
          <p:cNvPr id="29" name="グループ化 28"/>
          <p:cNvGrpSpPr/>
          <p:nvPr/>
        </p:nvGrpSpPr>
        <p:grpSpPr>
          <a:xfrm>
            <a:off x="83127" y="4333868"/>
            <a:ext cx="5909959" cy="2479508"/>
            <a:chOff x="83127" y="4333868"/>
            <a:chExt cx="5909959" cy="2479508"/>
          </a:xfrm>
        </p:grpSpPr>
        <p:sp>
          <p:nvSpPr>
            <p:cNvPr id="30" name="テキスト ボックス 19"/>
            <p:cNvSpPr txBox="1"/>
            <p:nvPr/>
          </p:nvSpPr>
          <p:spPr>
            <a:xfrm>
              <a:off x="3163723" y="4355812"/>
              <a:ext cx="2711345" cy="369332"/>
            </a:xfrm>
            <a:prstGeom prst="rect">
              <a:avLst/>
            </a:prstGeom>
            <a:noFill/>
            <a:ln w="28575">
              <a:noFill/>
            </a:ln>
          </p:spPr>
          <p:txBody>
            <a:bodyPr wrap="square" rtlCol="0">
              <a:spAutoFit/>
            </a:bodyPr>
            <a:lstStyle/>
            <a:p>
              <a:pPr algn="ctr"/>
              <a:r>
                <a:rPr lang="en-US" altLang="ja-JP" b="1" dirty="0">
                  <a:latin typeface="Arial Narrow" panose="020B0606020202030204" pitchFamily="34" charset="0"/>
                </a:rPr>
                <a:t>Pulse shaper</a:t>
              </a:r>
              <a:endParaRPr kumimoji="1" lang="ja-JP" altLang="en-US" b="1" dirty="0">
                <a:latin typeface="Arial Narrow" panose="020B0606020202030204" pitchFamily="34" charset="0"/>
              </a:endParaRPr>
            </a:p>
          </p:txBody>
        </p:sp>
        <p:sp>
          <p:nvSpPr>
            <p:cNvPr id="31" name="テキスト ボックス 73"/>
            <p:cNvSpPr txBox="1"/>
            <p:nvPr/>
          </p:nvSpPr>
          <p:spPr>
            <a:xfrm>
              <a:off x="83127" y="4355812"/>
              <a:ext cx="2733715" cy="369332"/>
            </a:xfrm>
            <a:prstGeom prst="rect">
              <a:avLst/>
            </a:prstGeom>
            <a:noFill/>
            <a:ln w="28575">
              <a:noFill/>
            </a:ln>
          </p:spPr>
          <p:txBody>
            <a:bodyPr wrap="square" rtlCol="0">
              <a:spAutoFit/>
            </a:bodyPr>
            <a:lstStyle/>
            <a:p>
              <a:pPr algn="ctr"/>
              <a:r>
                <a:rPr lang="en-US" altLang="ja-JP" b="1" dirty="0">
                  <a:latin typeface="Arial Narrow" panose="020B0606020202030204" pitchFamily="34" charset="0"/>
                </a:rPr>
                <a:t>Pulse stretcher</a:t>
              </a:r>
              <a:endParaRPr kumimoji="1" lang="ja-JP" altLang="en-US" b="1" dirty="0">
                <a:latin typeface="Arial Narrow" panose="020B0606020202030204" pitchFamily="34" charset="0"/>
              </a:endParaRPr>
            </a:p>
          </p:txBody>
        </p:sp>
        <p:sp>
          <p:nvSpPr>
            <p:cNvPr id="32" name="テキスト ボックス 29"/>
            <p:cNvSpPr txBox="1"/>
            <p:nvPr/>
          </p:nvSpPr>
          <p:spPr>
            <a:xfrm>
              <a:off x="2092175" y="6403308"/>
              <a:ext cx="533315" cy="369332"/>
            </a:xfrm>
            <a:prstGeom prst="rect">
              <a:avLst/>
            </a:prstGeom>
            <a:noFill/>
          </p:spPr>
          <p:txBody>
            <a:bodyPr wrap="square" rtlCol="0">
              <a:spAutoFit/>
            </a:bodyPr>
            <a:lstStyle/>
            <a:p>
              <a:pPr algn="ctr"/>
              <a:r>
                <a:rPr kumimoji="1" lang="en-US" altLang="ja-JP" b="1" dirty="0" smtClean="0">
                  <a:latin typeface="Arial Narrow" pitchFamily="34" charset="0"/>
                </a:rPr>
                <a:t>~ </a:t>
              </a:r>
              <a:r>
                <a:rPr kumimoji="1" lang="en-US" altLang="ja-JP" b="1" dirty="0" err="1" smtClean="0">
                  <a:latin typeface="Arial Narrow" pitchFamily="34" charset="0"/>
                </a:rPr>
                <a:t>fs</a:t>
              </a:r>
              <a:endParaRPr kumimoji="1" lang="ja-JP" altLang="en-US" b="1" dirty="0">
                <a:latin typeface="Arial Narrow" pitchFamily="34" charset="0"/>
              </a:endParaRPr>
            </a:p>
          </p:txBody>
        </p:sp>
        <p:sp>
          <p:nvSpPr>
            <p:cNvPr id="33" name="テキスト ボックス 30"/>
            <p:cNvSpPr txBox="1"/>
            <p:nvPr/>
          </p:nvSpPr>
          <p:spPr>
            <a:xfrm>
              <a:off x="1998793" y="5312319"/>
              <a:ext cx="720079" cy="369332"/>
            </a:xfrm>
            <a:prstGeom prst="rect">
              <a:avLst/>
            </a:prstGeom>
            <a:noFill/>
          </p:spPr>
          <p:txBody>
            <a:bodyPr wrap="square" rtlCol="0">
              <a:spAutoFit/>
            </a:bodyPr>
            <a:lstStyle/>
            <a:p>
              <a:pPr algn="ctr"/>
              <a:r>
                <a:rPr kumimoji="1" lang="en-US" altLang="ja-JP" b="1" dirty="0" smtClean="0">
                  <a:latin typeface="Arial Narrow" pitchFamily="34" charset="0"/>
                </a:rPr>
                <a:t>~ </a:t>
              </a:r>
              <a:r>
                <a:rPr kumimoji="1" lang="en-US" altLang="ja-JP" b="1" dirty="0" err="1">
                  <a:latin typeface="Arial Narrow" pitchFamily="34" charset="0"/>
                </a:rPr>
                <a:t>p</a:t>
              </a:r>
              <a:r>
                <a:rPr kumimoji="1" lang="en-US" altLang="ja-JP" b="1" dirty="0" err="1" smtClean="0">
                  <a:latin typeface="Arial Narrow" pitchFamily="34" charset="0"/>
                </a:rPr>
                <a:t>s</a:t>
              </a:r>
              <a:endParaRPr kumimoji="1" lang="ja-JP" altLang="en-US" b="1" dirty="0">
                <a:latin typeface="Arial Narrow" pitchFamily="34" charset="0"/>
              </a:endParaRPr>
            </a:p>
          </p:txBody>
        </p:sp>
        <p:sp>
          <p:nvSpPr>
            <p:cNvPr id="34" name="テキスト ボックス 94"/>
            <p:cNvSpPr txBox="1"/>
            <p:nvPr/>
          </p:nvSpPr>
          <p:spPr>
            <a:xfrm>
              <a:off x="3007069" y="5882126"/>
              <a:ext cx="994154" cy="348813"/>
            </a:xfrm>
            <a:prstGeom prst="rect">
              <a:avLst/>
            </a:prstGeom>
            <a:noFill/>
          </p:spPr>
          <p:txBody>
            <a:bodyPr wrap="square" rtlCol="0">
              <a:spAutoFit/>
            </a:bodyPr>
            <a:lstStyle/>
            <a:p>
              <a:pPr algn="ctr">
                <a:lnSpc>
                  <a:spcPts val="1000"/>
                </a:lnSpc>
              </a:pPr>
              <a:r>
                <a:rPr kumimoji="1" lang="en-US" altLang="ja-JP" sz="1200" dirty="0">
                  <a:latin typeface="Arial Narrow" pitchFamily="34" charset="0"/>
                </a:rPr>
                <a:t>Diffraction </a:t>
              </a:r>
              <a:r>
                <a:rPr kumimoji="1" lang="en-US" altLang="ja-JP" sz="1200" dirty="0" smtClean="0">
                  <a:latin typeface="Arial Narrow" pitchFamily="34" charset="0"/>
                </a:rPr>
                <a:t>grating</a:t>
              </a:r>
              <a:endParaRPr kumimoji="1" lang="ja-JP" altLang="en-US" sz="1200" dirty="0">
                <a:latin typeface="Arial Narrow" pitchFamily="34" charset="0"/>
              </a:endParaRPr>
            </a:p>
          </p:txBody>
        </p:sp>
        <p:sp>
          <p:nvSpPr>
            <p:cNvPr id="35" name="加算記号 177"/>
            <p:cNvSpPr/>
            <p:nvPr/>
          </p:nvSpPr>
          <p:spPr>
            <a:xfrm>
              <a:off x="2827946" y="5458211"/>
              <a:ext cx="328953" cy="328953"/>
            </a:xfrm>
            <a:prstGeom prst="mathPlus">
              <a:avLst>
                <a:gd name="adj1" fmla="val 119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Narrow" panose="020B0606020202030204" pitchFamily="34" charset="0"/>
              </a:endParaRPr>
            </a:p>
          </p:txBody>
        </p:sp>
        <p:pic>
          <p:nvPicPr>
            <p:cNvPr id="39" name="Picture 2" descr="C:\Users\K.Nakagawa\Desktop\NPrevise用Figure\Pulse_shaper5.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800" t="9061" r="2832" b="10869"/>
            <a:stretch/>
          </p:blipFill>
          <p:spPr bwMode="auto">
            <a:xfrm>
              <a:off x="3163722" y="4780183"/>
              <a:ext cx="2681861" cy="186472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テキスト ボックス 127"/>
                <p:cNvSpPr txBox="1"/>
                <p:nvPr/>
              </p:nvSpPr>
              <p:spPr>
                <a:xfrm>
                  <a:off x="4271601" y="5445224"/>
                  <a:ext cx="452842" cy="246221"/>
                </a:xfrm>
                <a:prstGeom prst="rect">
                  <a:avLst/>
                </a:prstGeom>
                <a:noFill/>
              </p:spPr>
              <p:txBody>
                <a:bodyPr wrap="square" rtlCol="0">
                  <a:spAutoFit/>
                </a:bodyPr>
                <a:lstStyle/>
                <a:p>
                  <a:pPr algn="ctr">
                    <a:lnSpc>
                      <a:spcPts val="1200"/>
                    </a:lnSpc>
                  </a:pPr>
                  <a14:m>
                    <m:oMath xmlns:m="http://schemas.openxmlformats.org/officeDocument/2006/math">
                      <m:r>
                        <a:rPr kumimoji="1" lang="ja-JP" altLang="en-US" sz="1400" i="1" smtClean="0">
                          <a:latin typeface="Cambria Math"/>
                        </a:rPr>
                        <m:t>𝜆</m:t>
                      </m:r>
                    </m:oMath>
                  </a14:m>
                  <a:r>
                    <a:rPr kumimoji="1" lang="en-US" altLang="ja-JP" sz="1400" dirty="0" smtClean="0">
                      <a:latin typeface="Arial Narrow" pitchFamily="34" charset="0"/>
                    </a:rPr>
                    <a:t>/2</a:t>
                  </a:r>
                  <a:endParaRPr kumimoji="1" lang="ja-JP" altLang="en-US" sz="1400" dirty="0">
                    <a:latin typeface="Arial Narrow" pitchFamily="34" charset="0"/>
                  </a:endParaRPr>
                </a:p>
              </p:txBody>
            </p:sp>
          </mc:Choice>
          <mc:Fallback xmlns="">
            <p:sp>
              <p:nvSpPr>
                <p:cNvPr id="188" name="テキスト ボックス 127"/>
                <p:cNvSpPr txBox="1">
                  <a:spLocks noRot="1" noChangeAspect="1" noMove="1" noResize="1" noEditPoints="1" noAdjustHandles="1" noChangeArrowheads="1" noChangeShapeType="1" noTextEdit="1"/>
                </p:cNvSpPr>
                <p:nvPr/>
              </p:nvSpPr>
              <p:spPr>
                <a:xfrm>
                  <a:off x="4271601" y="5445224"/>
                  <a:ext cx="452842" cy="246221"/>
                </a:xfrm>
                <a:prstGeom prst="rect">
                  <a:avLst/>
                </a:prstGeom>
                <a:blipFill rotWithShape="1">
                  <a:blip r:embed="rId7"/>
                  <a:stretch>
                    <a:fillRect t="-26829" b="-2195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128"/>
                <p:cNvSpPr txBox="1"/>
                <p:nvPr/>
              </p:nvSpPr>
              <p:spPr>
                <a:xfrm>
                  <a:off x="3876761" y="5572959"/>
                  <a:ext cx="483595" cy="246221"/>
                </a:xfrm>
                <a:prstGeom prst="rect">
                  <a:avLst/>
                </a:prstGeom>
                <a:noFill/>
              </p:spPr>
              <p:txBody>
                <a:bodyPr wrap="square" rtlCol="0">
                  <a:spAutoFit/>
                </a:bodyPr>
                <a:lstStyle/>
                <a:p>
                  <a:pPr algn="ctr">
                    <a:lnSpc>
                      <a:spcPts val="1200"/>
                    </a:lnSpc>
                  </a:pPr>
                  <a14:m>
                    <m:oMath xmlns:m="http://schemas.openxmlformats.org/officeDocument/2006/math">
                      <m:r>
                        <a:rPr kumimoji="1" lang="ja-JP" altLang="en-US" sz="1400" i="1" smtClean="0">
                          <a:latin typeface="Cambria Math"/>
                        </a:rPr>
                        <m:t>𝜆</m:t>
                      </m:r>
                    </m:oMath>
                  </a14:m>
                  <a:r>
                    <a:rPr kumimoji="1" lang="en-US" altLang="ja-JP" sz="1400" dirty="0" smtClean="0">
                      <a:latin typeface="Arial Narrow" pitchFamily="34" charset="0"/>
                    </a:rPr>
                    <a:t>/2</a:t>
                  </a:r>
                  <a:endParaRPr kumimoji="1" lang="ja-JP" altLang="en-US" sz="1400" dirty="0">
                    <a:latin typeface="Arial Narrow" pitchFamily="34" charset="0"/>
                  </a:endParaRPr>
                </a:p>
              </p:txBody>
            </p:sp>
          </mc:Choice>
          <mc:Fallback xmlns="">
            <p:sp>
              <p:nvSpPr>
                <p:cNvPr id="189" name="テキスト ボックス 128"/>
                <p:cNvSpPr txBox="1">
                  <a:spLocks noRot="1" noChangeAspect="1" noMove="1" noResize="1" noEditPoints="1" noAdjustHandles="1" noChangeArrowheads="1" noChangeShapeType="1" noTextEdit="1"/>
                </p:cNvSpPr>
                <p:nvPr/>
              </p:nvSpPr>
              <p:spPr>
                <a:xfrm>
                  <a:off x="3876761" y="5572959"/>
                  <a:ext cx="483595" cy="246221"/>
                </a:xfrm>
                <a:prstGeom prst="rect">
                  <a:avLst/>
                </a:prstGeom>
                <a:blipFill rotWithShape="1">
                  <a:blip r:embed="rId8"/>
                  <a:stretch>
                    <a:fillRect t="-26829" b="-21951"/>
                  </a:stretch>
                </a:blipFill>
              </p:spPr>
              <p:txBody>
                <a:bodyPr/>
                <a:lstStyle/>
                <a:p>
                  <a:r>
                    <a:rPr lang="ja-JP" altLang="en-US">
                      <a:noFill/>
                    </a:rPr>
                    <a:t> </a:t>
                  </a:r>
                </a:p>
              </p:txBody>
            </p:sp>
          </mc:Fallback>
        </mc:AlternateContent>
        <p:sp>
          <p:nvSpPr>
            <p:cNvPr id="42" name="Rectangular Callout 17"/>
            <p:cNvSpPr/>
            <p:nvPr/>
          </p:nvSpPr>
          <p:spPr>
            <a:xfrm>
              <a:off x="83127" y="4333868"/>
              <a:ext cx="2733717" cy="2461035"/>
            </a:xfrm>
            <a:prstGeom prst="wedgeRectCallout">
              <a:avLst>
                <a:gd name="adj1" fmla="val 56415"/>
                <a:gd name="adj2" fmla="val -7429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Narrow" panose="020B0606020202030204" pitchFamily="34" charset="0"/>
              </a:endParaRPr>
            </a:p>
          </p:txBody>
        </p:sp>
        <p:sp>
          <p:nvSpPr>
            <p:cNvPr id="43" name="Rectangular Callout 17"/>
            <p:cNvSpPr/>
            <p:nvPr/>
          </p:nvSpPr>
          <p:spPr>
            <a:xfrm>
              <a:off x="3163723" y="4333868"/>
              <a:ext cx="2711345" cy="2461035"/>
            </a:xfrm>
            <a:prstGeom prst="wedgeRectCallout">
              <a:avLst>
                <a:gd name="adj1" fmla="val -34003"/>
                <a:gd name="adj2" fmla="val -7391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Narrow" panose="020B0606020202030204" pitchFamily="34" charset="0"/>
              </a:endParaRPr>
            </a:p>
          </p:txBody>
        </p:sp>
        <p:sp>
          <p:nvSpPr>
            <p:cNvPr id="44" name="テキスト ボックス 121"/>
            <p:cNvSpPr txBox="1"/>
            <p:nvPr/>
          </p:nvSpPr>
          <p:spPr>
            <a:xfrm>
              <a:off x="3671121" y="6546249"/>
              <a:ext cx="996533" cy="246221"/>
            </a:xfrm>
            <a:prstGeom prst="rect">
              <a:avLst/>
            </a:prstGeom>
            <a:noFill/>
          </p:spPr>
          <p:txBody>
            <a:bodyPr wrap="square" rtlCol="0">
              <a:spAutoFit/>
            </a:bodyPr>
            <a:lstStyle/>
            <a:p>
              <a:pPr algn="ctr">
                <a:lnSpc>
                  <a:spcPts val="1200"/>
                </a:lnSpc>
              </a:pPr>
              <a:r>
                <a:rPr kumimoji="1" lang="en-US" altLang="ja-JP" sz="1400" dirty="0" smtClean="0">
                  <a:latin typeface="Arial Narrow" panose="020B0606020202030204" pitchFamily="34" charset="0"/>
                </a:rPr>
                <a:t>PBS</a:t>
              </a:r>
              <a:endParaRPr kumimoji="1" lang="ja-JP" altLang="en-US" sz="1400" dirty="0">
                <a:latin typeface="Arial Narrow" panose="020B0606020202030204" pitchFamily="34" charset="0"/>
              </a:endParaRPr>
            </a:p>
          </p:txBody>
        </p:sp>
        <p:sp>
          <p:nvSpPr>
            <p:cNvPr id="45" name="テキスト ボックス 121"/>
            <p:cNvSpPr txBox="1"/>
            <p:nvPr/>
          </p:nvSpPr>
          <p:spPr>
            <a:xfrm>
              <a:off x="4223539" y="6141695"/>
              <a:ext cx="996533" cy="246221"/>
            </a:xfrm>
            <a:prstGeom prst="rect">
              <a:avLst/>
            </a:prstGeom>
            <a:noFill/>
          </p:spPr>
          <p:txBody>
            <a:bodyPr wrap="square" rtlCol="0">
              <a:spAutoFit/>
            </a:bodyPr>
            <a:lstStyle/>
            <a:p>
              <a:pPr algn="ctr">
                <a:lnSpc>
                  <a:spcPts val="1200"/>
                </a:lnSpc>
              </a:pPr>
              <a:r>
                <a:rPr kumimoji="1" lang="en-US" altLang="ja-JP" sz="1400" dirty="0" smtClean="0">
                  <a:latin typeface="Arial Narrow" panose="020B0606020202030204" pitchFamily="34" charset="0"/>
                </a:rPr>
                <a:t>Mirrors</a:t>
              </a:r>
              <a:endParaRPr kumimoji="1" lang="ja-JP" altLang="en-US" sz="1400" dirty="0">
                <a:latin typeface="Arial Narrow" panose="020B0606020202030204" pitchFamily="34" charset="0"/>
              </a:endParaRPr>
            </a:p>
          </p:txBody>
        </p:sp>
        <p:sp>
          <p:nvSpPr>
            <p:cNvPr id="46" name="テキスト ボックス 121"/>
            <p:cNvSpPr txBox="1"/>
            <p:nvPr/>
          </p:nvSpPr>
          <p:spPr>
            <a:xfrm>
              <a:off x="4996553" y="6077179"/>
              <a:ext cx="996533" cy="246221"/>
            </a:xfrm>
            <a:prstGeom prst="rect">
              <a:avLst/>
            </a:prstGeom>
            <a:noFill/>
          </p:spPr>
          <p:txBody>
            <a:bodyPr wrap="square" rtlCol="0">
              <a:spAutoFit/>
            </a:bodyPr>
            <a:lstStyle/>
            <a:p>
              <a:pPr algn="ctr">
                <a:lnSpc>
                  <a:spcPts val="1200"/>
                </a:lnSpc>
              </a:pPr>
              <a:r>
                <a:rPr kumimoji="1" lang="en-US" altLang="ja-JP" sz="1400" dirty="0" smtClean="0">
                  <a:latin typeface="Arial Narrow" panose="020B0606020202030204" pitchFamily="34" charset="0"/>
                </a:rPr>
                <a:t>PBS</a:t>
              </a:r>
              <a:endParaRPr kumimoji="1" lang="ja-JP" altLang="en-US" sz="1400" dirty="0">
                <a:latin typeface="Arial Narrow" panose="020B0606020202030204" pitchFamily="34" charset="0"/>
              </a:endParaRPr>
            </a:p>
          </p:txBody>
        </p:sp>
        <p:sp>
          <p:nvSpPr>
            <p:cNvPr id="47" name="テキスト ボックス 121"/>
            <p:cNvSpPr txBox="1"/>
            <p:nvPr/>
          </p:nvSpPr>
          <p:spPr>
            <a:xfrm>
              <a:off x="4961149" y="4748508"/>
              <a:ext cx="996533" cy="451406"/>
            </a:xfrm>
            <a:prstGeom prst="rect">
              <a:avLst/>
            </a:prstGeom>
            <a:noFill/>
          </p:spPr>
          <p:txBody>
            <a:bodyPr wrap="square" rtlCol="0">
              <a:spAutoFit/>
            </a:bodyPr>
            <a:lstStyle/>
            <a:p>
              <a:pPr algn="ctr">
                <a:lnSpc>
                  <a:spcPts val="1400"/>
                </a:lnSpc>
              </a:pPr>
              <a:r>
                <a:rPr kumimoji="1" lang="en-US" altLang="ja-JP" sz="1400" dirty="0" smtClean="0">
                  <a:latin typeface="Arial Narrow" panose="020B0606020202030204" pitchFamily="34" charset="0"/>
                </a:rPr>
                <a:t>Diffraction</a:t>
              </a:r>
            </a:p>
            <a:p>
              <a:pPr algn="ctr">
                <a:lnSpc>
                  <a:spcPts val="1400"/>
                </a:lnSpc>
              </a:pPr>
              <a:r>
                <a:rPr lang="en-US" altLang="ja-JP" sz="1400" dirty="0" smtClean="0">
                  <a:latin typeface="Arial Narrow" panose="020B0606020202030204" pitchFamily="34" charset="0"/>
                </a:rPr>
                <a:t>grating</a:t>
              </a:r>
              <a:endParaRPr kumimoji="1" lang="ja-JP" altLang="en-US" sz="1400" dirty="0">
                <a:latin typeface="Arial Narrow" panose="020B0606020202030204" pitchFamily="34" charset="0"/>
              </a:endParaRPr>
            </a:p>
          </p:txBody>
        </p:sp>
        <p:sp>
          <p:nvSpPr>
            <p:cNvPr id="48" name="テキスト ボックス 121"/>
            <p:cNvSpPr txBox="1"/>
            <p:nvPr/>
          </p:nvSpPr>
          <p:spPr>
            <a:xfrm>
              <a:off x="3163723" y="5071285"/>
              <a:ext cx="996533" cy="246221"/>
            </a:xfrm>
            <a:prstGeom prst="rect">
              <a:avLst/>
            </a:prstGeom>
            <a:noFill/>
          </p:spPr>
          <p:txBody>
            <a:bodyPr wrap="square" rtlCol="0">
              <a:spAutoFit/>
            </a:bodyPr>
            <a:lstStyle/>
            <a:p>
              <a:pPr algn="ctr">
                <a:lnSpc>
                  <a:spcPts val="1200"/>
                </a:lnSpc>
              </a:pPr>
              <a:r>
                <a:rPr kumimoji="1" lang="en-US" altLang="ja-JP" sz="1400" dirty="0" smtClean="0">
                  <a:latin typeface="Arial Narrow" panose="020B0606020202030204" pitchFamily="34" charset="0"/>
                </a:rPr>
                <a:t>Lens</a:t>
              </a:r>
              <a:endParaRPr kumimoji="1" lang="ja-JP" altLang="en-US" sz="1400" dirty="0">
                <a:latin typeface="Arial Narrow" panose="020B0606020202030204" pitchFamily="34" charset="0"/>
              </a:endParaRPr>
            </a:p>
          </p:txBody>
        </p:sp>
        <p:sp>
          <p:nvSpPr>
            <p:cNvPr id="49" name="テキスト ボックス 121"/>
            <p:cNvSpPr txBox="1"/>
            <p:nvPr/>
          </p:nvSpPr>
          <p:spPr>
            <a:xfrm>
              <a:off x="4021128" y="4766955"/>
              <a:ext cx="996533" cy="246221"/>
            </a:xfrm>
            <a:prstGeom prst="rect">
              <a:avLst/>
            </a:prstGeom>
            <a:noFill/>
          </p:spPr>
          <p:txBody>
            <a:bodyPr wrap="square" rtlCol="0">
              <a:spAutoFit/>
            </a:bodyPr>
            <a:lstStyle/>
            <a:p>
              <a:pPr algn="ctr">
                <a:lnSpc>
                  <a:spcPts val="1200"/>
                </a:lnSpc>
              </a:pPr>
              <a:r>
                <a:rPr kumimoji="1" lang="en-US" altLang="ja-JP" sz="1400" dirty="0" smtClean="0">
                  <a:latin typeface="Arial Narrow" panose="020B0606020202030204" pitchFamily="34" charset="0"/>
                </a:rPr>
                <a:t>Lens</a:t>
              </a:r>
              <a:endParaRPr kumimoji="1" lang="ja-JP" altLang="en-US" sz="1400" dirty="0">
                <a:latin typeface="Arial Narrow" panose="020B0606020202030204" pitchFamily="34" charset="0"/>
              </a:endParaRPr>
            </a:p>
          </p:txBody>
        </p:sp>
        <p:sp>
          <p:nvSpPr>
            <p:cNvPr id="50" name="テキスト ボックス 121"/>
            <p:cNvSpPr txBox="1"/>
            <p:nvPr/>
          </p:nvSpPr>
          <p:spPr>
            <a:xfrm>
              <a:off x="3563888" y="4910971"/>
              <a:ext cx="996533" cy="246221"/>
            </a:xfrm>
            <a:prstGeom prst="rect">
              <a:avLst/>
            </a:prstGeom>
            <a:noFill/>
          </p:spPr>
          <p:txBody>
            <a:bodyPr wrap="square" rtlCol="0">
              <a:spAutoFit/>
            </a:bodyPr>
            <a:lstStyle/>
            <a:p>
              <a:pPr algn="ctr">
                <a:lnSpc>
                  <a:spcPts val="1200"/>
                </a:lnSpc>
              </a:pPr>
              <a:r>
                <a:rPr kumimoji="1" lang="en-US" altLang="ja-JP" sz="1400" dirty="0" smtClean="0">
                  <a:latin typeface="Arial Narrow" panose="020B0606020202030204" pitchFamily="34" charset="0"/>
                </a:rPr>
                <a:t>SLM</a:t>
              </a:r>
              <a:endParaRPr kumimoji="1" lang="ja-JP" altLang="en-US" sz="1400" dirty="0">
                <a:latin typeface="Arial Narrow" panose="020B0606020202030204" pitchFamily="34" charset="0"/>
              </a:endParaRPr>
            </a:p>
          </p:txBody>
        </p:sp>
        <p:grpSp>
          <p:nvGrpSpPr>
            <p:cNvPr id="51" name="グループ化 50"/>
            <p:cNvGrpSpPr/>
            <p:nvPr/>
          </p:nvGrpSpPr>
          <p:grpSpPr>
            <a:xfrm>
              <a:off x="179512" y="4741351"/>
              <a:ext cx="1224136" cy="991905"/>
              <a:chOff x="179512" y="4741351"/>
              <a:chExt cx="1224136" cy="991905"/>
            </a:xfrm>
          </p:grpSpPr>
          <p:pic>
            <p:nvPicPr>
              <p:cNvPr id="59" name="Picture 2" descr="C:\Users\nakagawa\Desktop\UWDC\illust of UWDC\論文用\grating-pai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5590"/>
              <a:stretch/>
            </p:blipFill>
            <p:spPr bwMode="auto">
              <a:xfrm>
                <a:off x="179512" y="4741351"/>
                <a:ext cx="1224136" cy="703873"/>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121"/>
              <p:cNvSpPr txBox="1"/>
              <p:nvPr/>
            </p:nvSpPr>
            <p:spPr>
              <a:xfrm>
                <a:off x="179512" y="5394702"/>
                <a:ext cx="1224136" cy="338554"/>
              </a:xfrm>
              <a:prstGeom prst="rect">
                <a:avLst/>
              </a:prstGeom>
              <a:noFill/>
            </p:spPr>
            <p:txBody>
              <a:bodyPr wrap="square" rtlCol="0">
                <a:spAutoFit/>
              </a:bodyPr>
              <a:lstStyle/>
              <a:p>
                <a:pPr algn="ctr"/>
                <a:r>
                  <a:rPr kumimoji="1" lang="en-US" altLang="ja-JP" sz="1600" dirty="0" smtClean="0">
                    <a:latin typeface="Arial Narrow" panose="020B0606020202030204" pitchFamily="34" charset="0"/>
                  </a:rPr>
                  <a:t>G</a:t>
                </a:r>
                <a:r>
                  <a:rPr lang="en-US" altLang="ja-JP" sz="1600" dirty="0" smtClean="0">
                    <a:latin typeface="Arial Narrow" panose="020B0606020202030204" pitchFamily="34" charset="0"/>
                  </a:rPr>
                  <a:t>rating pair</a:t>
                </a:r>
                <a:endParaRPr kumimoji="1" lang="ja-JP" altLang="en-US" sz="1600" dirty="0">
                  <a:latin typeface="Arial Narrow" panose="020B0606020202030204" pitchFamily="34" charset="0"/>
                </a:endParaRPr>
              </a:p>
            </p:txBody>
          </p:sp>
        </p:grpSp>
        <p:grpSp>
          <p:nvGrpSpPr>
            <p:cNvPr id="52" name="グループ化 51"/>
            <p:cNvGrpSpPr/>
            <p:nvPr/>
          </p:nvGrpSpPr>
          <p:grpSpPr>
            <a:xfrm>
              <a:off x="179512" y="5821471"/>
              <a:ext cx="1224137" cy="991905"/>
              <a:chOff x="179512" y="5740851"/>
              <a:chExt cx="1224137" cy="991905"/>
            </a:xfrm>
          </p:grpSpPr>
          <p:pic>
            <p:nvPicPr>
              <p:cNvPr id="57" name="Picture 2" descr="C:\Users\nakagawa\Desktop\3067.jpg"/>
              <p:cNvPicPr>
                <a:picLocks noChangeAspect="1" noChangeArrowheads="1"/>
              </p:cNvPicPr>
              <p:nvPr/>
            </p:nvPicPr>
            <p:blipFill rotWithShape="1">
              <a:blip r:embed="rId10">
                <a:extLst>
                  <a:ext uri="{28A0092B-C50C-407E-A947-70E740481C1C}">
                    <a14:useLocalDpi xmlns:a14="http://schemas.microsoft.com/office/drawing/2010/main" val="0"/>
                  </a:ext>
                </a:extLst>
              </a:blip>
              <a:srcRect t="11592" b="1"/>
              <a:stretch/>
            </p:blipFill>
            <p:spPr bwMode="auto">
              <a:xfrm>
                <a:off x="179512" y="5740851"/>
                <a:ext cx="1220479" cy="705330"/>
              </a:xfrm>
              <a:prstGeom prst="rect">
                <a:avLst/>
              </a:prstGeom>
              <a:noFill/>
              <a:extLst>
                <a:ext uri="{909E8E84-426E-40DD-AFC4-6F175D3DCCD1}">
                  <a14:hiddenFill xmlns:a14="http://schemas.microsoft.com/office/drawing/2010/main">
                    <a:solidFill>
                      <a:srgbClr val="FFFFFF"/>
                    </a:solidFill>
                  </a14:hiddenFill>
                </a:ext>
              </a:extLst>
            </p:spPr>
          </p:pic>
          <p:sp>
            <p:nvSpPr>
              <p:cNvPr id="58" name="テキスト ボックス 121"/>
              <p:cNvSpPr txBox="1"/>
              <p:nvPr/>
            </p:nvSpPr>
            <p:spPr>
              <a:xfrm>
                <a:off x="179513" y="6394202"/>
                <a:ext cx="1224136" cy="338554"/>
              </a:xfrm>
              <a:prstGeom prst="rect">
                <a:avLst/>
              </a:prstGeom>
              <a:noFill/>
            </p:spPr>
            <p:txBody>
              <a:bodyPr wrap="square" rtlCol="0">
                <a:spAutoFit/>
              </a:bodyPr>
              <a:lstStyle/>
              <a:p>
                <a:pPr algn="ctr"/>
                <a:r>
                  <a:rPr kumimoji="1" lang="en-US" altLang="ja-JP" sz="1600" dirty="0" smtClean="0">
                    <a:latin typeface="Arial Narrow" panose="020B0606020202030204" pitchFamily="34" charset="0"/>
                  </a:rPr>
                  <a:t>Glass rods</a:t>
                </a:r>
                <a:endParaRPr kumimoji="1" lang="ja-JP" altLang="en-US" sz="1600" dirty="0">
                  <a:latin typeface="Arial Narrow" panose="020B0606020202030204" pitchFamily="34" charset="0"/>
                </a:endParaRPr>
              </a:p>
            </p:txBody>
          </p:sp>
        </p:grpSp>
        <p:pic>
          <p:nvPicPr>
            <p:cNvPr id="5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2287539" y="5962065"/>
              <a:ext cx="142587" cy="44956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2056027" y="4869160"/>
              <a:ext cx="605610" cy="44956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41"/>
            <p:cNvCxnSpPr>
              <a:cxnSpLocks noChangeAspect="1"/>
            </p:cNvCxnSpPr>
            <p:nvPr/>
          </p:nvCxnSpPr>
          <p:spPr>
            <a:xfrm>
              <a:off x="1619672" y="6186849"/>
              <a:ext cx="303296" cy="0"/>
            </a:xfrm>
            <a:prstGeom prst="straightConnector1">
              <a:avLst/>
            </a:prstGeom>
            <a:ln w="762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6" name="Straight Arrow Connector 41"/>
            <p:cNvCxnSpPr>
              <a:cxnSpLocks noChangeAspect="1"/>
            </p:cNvCxnSpPr>
            <p:nvPr/>
          </p:nvCxnSpPr>
          <p:spPr>
            <a:xfrm>
              <a:off x="1619672" y="5093944"/>
              <a:ext cx="303296" cy="0"/>
            </a:xfrm>
            <a:prstGeom prst="straightConnector1">
              <a:avLst/>
            </a:prstGeom>
            <a:ln w="762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grpSp>
        <p:nvGrpSpPr>
          <p:cNvPr id="61" name="グループ化 60"/>
          <p:cNvGrpSpPr/>
          <p:nvPr/>
        </p:nvGrpSpPr>
        <p:grpSpPr>
          <a:xfrm>
            <a:off x="0" y="3933056"/>
            <a:ext cx="9144000" cy="2856269"/>
            <a:chOff x="0" y="3948292"/>
            <a:chExt cx="9144000" cy="2856269"/>
          </a:xfrm>
        </p:grpSpPr>
        <p:sp>
          <p:nvSpPr>
            <p:cNvPr id="62" name="正方形/長方形 61"/>
            <p:cNvSpPr/>
            <p:nvPr/>
          </p:nvSpPr>
          <p:spPr>
            <a:xfrm>
              <a:off x="0" y="3948292"/>
              <a:ext cx="9144000" cy="2856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グループ化 62"/>
            <p:cNvGrpSpPr/>
            <p:nvPr/>
          </p:nvGrpSpPr>
          <p:grpSpPr>
            <a:xfrm>
              <a:off x="108727" y="4581128"/>
              <a:ext cx="8939476" cy="1673061"/>
              <a:chOff x="108727" y="4237965"/>
              <a:chExt cx="8939476" cy="1673061"/>
            </a:xfrm>
          </p:grpSpPr>
          <p:pic>
            <p:nvPicPr>
              <p:cNvPr id="64" name="Picture 8" descr="C:\Users\nakagawa\Desktop\to_nakagawa_20130815\2b_2\microscopy\1.tif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727" y="4725144"/>
                <a:ext cx="1440000" cy="1185882"/>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65" name="Picture 9" descr="C:\Users\nakagawa\Desktop\to_nakagawa_20130815\2b_2\microscopy\2.tif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06732" y="4725144"/>
                <a:ext cx="1440000" cy="1185882"/>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pic>
            <p:nvPicPr>
              <p:cNvPr id="66" name="Picture 10" descr="C:\Users\nakagawa\Desktop\to_nakagawa_20130815\2b_2\microscopy\3.tif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04737" y="4725144"/>
                <a:ext cx="1440000" cy="1185882"/>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67" name="Picture 11" descr="C:\Users\nakagawa\Desktop\to_nakagawa_20130815\2b_2\microscopy\4.tif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02742" y="4725144"/>
                <a:ext cx="1440000" cy="1185882"/>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pic>
            <p:nvPicPr>
              <p:cNvPr id="68" name="Picture 12" descr="C:\Users\nakagawa\Desktop\to_nakagawa_20130815\2b_2\microscopy\5.tif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10200" y="4725144"/>
                <a:ext cx="1440000" cy="1185882"/>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69" name="Picture 13" descr="C:\Users\nakagawa\Desktop\to_nakagawa_20130815\2b_2\microscopy\6.tif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08203" y="4725144"/>
                <a:ext cx="1440000" cy="1185882"/>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grpSp>
            <p:nvGrpSpPr>
              <p:cNvPr id="70" name="グループ化 62"/>
              <p:cNvGrpSpPr/>
              <p:nvPr/>
            </p:nvGrpSpPr>
            <p:grpSpPr>
              <a:xfrm>
                <a:off x="804082" y="5379181"/>
                <a:ext cx="750526" cy="381000"/>
                <a:chOff x="1771233" y="5399461"/>
                <a:chExt cx="750526" cy="381000"/>
              </a:xfrm>
            </p:grpSpPr>
            <p:cxnSp>
              <p:nvCxnSpPr>
                <p:cNvPr id="77" name="直線コネクタ 60"/>
                <p:cNvCxnSpPr/>
                <p:nvPr/>
              </p:nvCxnSpPr>
              <p:spPr>
                <a:xfrm>
                  <a:off x="1925604" y="5780461"/>
                  <a:ext cx="486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テキスト ボックス 61"/>
                <p:cNvSpPr txBox="1"/>
                <p:nvPr/>
              </p:nvSpPr>
              <p:spPr>
                <a:xfrm>
                  <a:off x="1771233" y="5399461"/>
                  <a:ext cx="75052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b="1" dirty="0" smtClean="0">
                      <a:solidFill>
                        <a:schemeClr val="bg1"/>
                      </a:solidFill>
                      <a:effectLst>
                        <a:outerShdw blurRad="38100" dist="38100" dir="2700000" algn="tl">
                          <a:srgbClr val="000000">
                            <a:alpha val="43137"/>
                          </a:srgbClr>
                        </a:outerShdw>
                      </a:effectLst>
                      <a:latin typeface="Arial Narrow" panose="020B0606020202030204" pitchFamily="34" charset="0"/>
                    </a:rPr>
                    <a:t>50 µm</a:t>
                  </a:r>
                  <a:endParaRPr kumimoji="1" lang="ja-JP" altLang="en-US"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sp>
            <p:nvSpPr>
              <p:cNvPr id="71" name="テキスト ボックス 70"/>
              <p:cNvSpPr txBox="1"/>
              <p:nvPr/>
            </p:nvSpPr>
            <p:spPr>
              <a:xfrm>
                <a:off x="7669192" y="4237965"/>
                <a:ext cx="1330814" cy="400110"/>
              </a:xfrm>
              <a:prstGeom prst="rect">
                <a:avLst/>
              </a:prstGeom>
              <a:noFill/>
            </p:spPr>
            <p:txBody>
              <a:bodyPr wrap="none" rtlCol="0">
                <a:spAutoFit/>
              </a:bodyPr>
              <a:lstStyle/>
              <a:p>
                <a:pPr algn="ctr"/>
                <a:r>
                  <a:rPr kumimoji="1" lang="en-US" altLang="ja-JP" sz="2000" b="1" dirty="0" smtClean="0">
                    <a:effectLst>
                      <a:outerShdw blurRad="38100" dist="38100" dir="2700000" algn="tl">
                        <a:srgbClr val="000000">
                          <a:alpha val="43137"/>
                        </a:srgbClr>
                      </a:outerShdw>
                    </a:effectLst>
                    <a:latin typeface="Arial Narrow" panose="020B0606020202030204" pitchFamily="34" charset="0"/>
                  </a:rPr>
                  <a:t>799-802 nm</a:t>
                </a:r>
                <a:endParaRPr kumimoji="1" lang="ja-JP" altLang="en-US" sz="2000" b="1" dirty="0">
                  <a:effectLst>
                    <a:outerShdw blurRad="38100" dist="38100" dir="2700000" algn="tl">
                      <a:srgbClr val="000000">
                        <a:alpha val="43137"/>
                      </a:srgbClr>
                    </a:outerShdw>
                  </a:effectLst>
                  <a:latin typeface="Arial Narrow" panose="020B0606020202030204" pitchFamily="34" charset="0"/>
                </a:endParaRPr>
              </a:p>
            </p:txBody>
          </p:sp>
          <p:sp>
            <p:nvSpPr>
              <p:cNvPr id="72" name="テキスト ボックス 71"/>
              <p:cNvSpPr txBox="1"/>
              <p:nvPr/>
            </p:nvSpPr>
            <p:spPr>
              <a:xfrm>
                <a:off x="165667" y="4237965"/>
                <a:ext cx="1330814" cy="400110"/>
              </a:xfrm>
              <a:prstGeom prst="rect">
                <a:avLst/>
              </a:prstGeom>
              <a:noFill/>
            </p:spPr>
            <p:txBody>
              <a:bodyPr wrap="none" rtlCol="0">
                <a:spAutoFit/>
              </a:bodyPr>
              <a:lstStyle/>
              <a:p>
                <a:pPr algn="ctr"/>
                <a:r>
                  <a:rPr kumimoji="1" lang="en-US" altLang="ja-JP" sz="2000" b="1" dirty="0" smtClean="0">
                    <a:effectLst>
                      <a:outerShdw blurRad="38100" dist="38100" dir="2700000" algn="tl">
                        <a:srgbClr val="000000">
                          <a:alpha val="43137"/>
                        </a:srgbClr>
                      </a:outerShdw>
                    </a:effectLst>
                    <a:latin typeface="Arial Narrow" panose="020B0606020202030204" pitchFamily="34" charset="0"/>
                  </a:rPr>
                  <a:t>814-817 nm</a:t>
                </a:r>
                <a:endParaRPr kumimoji="1" lang="ja-JP" altLang="en-US" sz="2000" b="1" dirty="0">
                  <a:effectLst>
                    <a:outerShdw blurRad="38100" dist="38100" dir="2700000" algn="tl">
                      <a:srgbClr val="000000">
                        <a:alpha val="43137"/>
                      </a:srgbClr>
                    </a:outerShdw>
                  </a:effectLst>
                  <a:latin typeface="Arial Narrow" panose="020B0606020202030204" pitchFamily="34" charset="0"/>
                </a:endParaRPr>
              </a:p>
            </p:txBody>
          </p:sp>
          <p:sp>
            <p:nvSpPr>
              <p:cNvPr id="73" name="テキスト ボックス 72"/>
              <p:cNvSpPr txBox="1"/>
              <p:nvPr/>
            </p:nvSpPr>
            <p:spPr>
              <a:xfrm>
                <a:off x="1670642" y="4237965"/>
                <a:ext cx="1319272" cy="400110"/>
              </a:xfrm>
              <a:prstGeom prst="rect">
                <a:avLst/>
              </a:prstGeom>
              <a:noFill/>
            </p:spPr>
            <p:txBody>
              <a:bodyPr wrap="none" rtlCol="0">
                <a:spAutoFit/>
              </a:bodyPr>
              <a:lstStyle/>
              <a:p>
                <a:pPr algn="ctr"/>
                <a:r>
                  <a:rPr kumimoji="1" lang="en-US" altLang="ja-JP" sz="2000" b="1" dirty="0" smtClean="0">
                    <a:effectLst>
                      <a:outerShdw blurRad="38100" dist="38100" dir="2700000" algn="tl">
                        <a:srgbClr val="000000">
                          <a:alpha val="43137"/>
                        </a:srgbClr>
                      </a:outerShdw>
                    </a:effectLst>
                    <a:latin typeface="Arial Narrow" panose="020B0606020202030204" pitchFamily="34" charset="0"/>
                  </a:rPr>
                  <a:t>811-814 nm</a:t>
                </a:r>
                <a:endParaRPr kumimoji="1" lang="ja-JP" altLang="en-US" sz="2000" b="1" dirty="0">
                  <a:effectLst>
                    <a:outerShdw blurRad="38100" dist="38100" dir="2700000" algn="tl">
                      <a:srgbClr val="000000">
                        <a:alpha val="43137"/>
                      </a:srgbClr>
                    </a:outerShdw>
                  </a:effectLst>
                  <a:latin typeface="Arial Narrow" panose="020B0606020202030204" pitchFamily="34" charset="0"/>
                </a:endParaRPr>
              </a:p>
            </p:txBody>
          </p:sp>
          <p:sp>
            <p:nvSpPr>
              <p:cNvPr id="74" name="テキスト ボックス 73"/>
              <p:cNvSpPr txBox="1"/>
              <p:nvPr/>
            </p:nvSpPr>
            <p:spPr>
              <a:xfrm>
                <a:off x="3165807" y="4237965"/>
                <a:ext cx="1319272" cy="400110"/>
              </a:xfrm>
              <a:prstGeom prst="rect">
                <a:avLst/>
              </a:prstGeom>
              <a:noFill/>
            </p:spPr>
            <p:txBody>
              <a:bodyPr wrap="none" rtlCol="0">
                <a:spAutoFit/>
              </a:bodyPr>
              <a:lstStyle/>
              <a:p>
                <a:pPr algn="ctr"/>
                <a:r>
                  <a:rPr kumimoji="1" lang="en-US" altLang="ja-JP" sz="2000" b="1" dirty="0" smtClean="0">
                    <a:effectLst>
                      <a:outerShdw blurRad="38100" dist="38100" dir="2700000" algn="tl">
                        <a:srgbClr val="000000">
                          <a:alpha val="43137"/>
                        </a:srgbClr>
                      </a:outerShdw>
                    </a:effectLst>
                    <a:latin typeface="Arial Narrow" panose="020B0606020202030204" pitchFamily="34" charset="0"/>
                  </a:rPr>
                  <a:t>808-811 nm</a:t>
                </a:r>
                <a:endParaRPr kumimoji="1" lang="ja-JP" altLang="en-US" sz="2000" b="1" dirty="0">
                  <a:effectLst>
                    <a:outerShdw blurRad="38100" dist="38100" dir="2700000" algn="tl">
                      <a:srgbClr val="000000">
                        <a:alpha val="43137"/>
                      </a:srgbClr>
                    </a:outerShdw>
                  </a:effectLst>
                  <a:latin typeface="Arial Narrow" panose="020B0606020202030204" pitchFamily="34" charset="0"/>
                </a:endParaRPr>
              </a:p>
            </p:txBody>
          </p:sp>
          <p:sp>
            <p:nvSpPr>
              <p:cNvPr id="75" name="テキスト ボックス 74"/>
              <p:cNvSpPr txBox="1"/>
              <p:nvPr/>
            </p:nvSpPr>
            <p:spPr>
              <a:xfrm>
                <a:off x="4660395" y="4237965"/>
                <a:ext cx="1330814" cy="400110"/>
              </a:xfrm>
              <a:prstGeom prst="rect">
                <a:avLst/>
              </a:prstGeom>
              <a:noFill/>
            </p:spPr>
            <p:txBody>
              <a:bodyPr wrap="none" rtlCol="0">
                <a:spAutoFit/>
              </a:bodyPr>
              <a:lstStyle/>
              <a:p>
                <a:pPr algn="ctr"/>
                <a:r>
                  <a:rPr kumimoji="1" lang="en-US" altLang="ja-JP" sz="2000" b="1" dirty="0" smtClean="0">
                    <a:effectLst>
                      <a:outerShdw blurRad="38100" dist="38100" dir="2700000" algn="tl">
                        <a:srgbClr val="000000">
                          <a:alpha val="43137"/>
                        </a:srgbClr>
                      </a:outerShdw>
                    </a:effectLst>
                    <a:latin typeface="Arial Narrow" panose="020B0606020202030204" pitchFamily="34" charset="0"/>
                  </a:rPr>
                  <a:t>805-808 nm</a:t>
                </a:r>
                <a:endParaRPr kumimoji="1" lang="ja-JP" altLang="en-US" sz="2000" b="1" dirty="0">
                  <a:effectLst>
                    <a:outerShdw blurRad="38100" dist="38100" dir="2700000" algn="tl">
                      <a:srgbClr val="000000">
                        <a:alpha val="43137"/>
                      </a:srgbClr>
                    </a:outerShdw>
                  </a:effectLst>
                  <a:latin typeface="Arial Narrow" panose="020B0606020202030204" pitchFamily="34" charset="0"/>
                </a:endParaRPr>
              </a:p>
            </p:txBody>
          </p:sp>
          <p:sp>
            <p:nvSpPr>
              <p:cNvPr id="76" name="テキスト ボックス 75"/>
              <p:cNvSpPr txBox="1"/>
              <p:nvPr/>
            </p:nvSpPr>
            <p:spPr>
              <a:xfrm>
                <a:off x="6164793" y="4237965"/>
                <a:ext cx="1330814" cy="400110"/>
              </a:xfrm>
              <a:prstGeom prst="rect">
                <a:avLst/>
              </a:prstGeom>
              <a:noFill/>
            </p:spPr>
            <p:txBody>
              <a:bodyPr wrap="none" rtlCol="0">
                <a:spAutoFit/>
              </a:bodyPr>
              <a:lstStyle/>
              <a:p>
                <a:pPr algn="ctr"/>
                <a:r>
                  <a:rPr kumimoji="1" lang="en-US" altLang="ja-JP" sz="2000" b="1" dirty="0" smtClean="0">
                    <a:effectLst>
                      <a:outerShdw blurRad="38100" dist="38100" dir="2700000" algn="tl">
                        <a:srgbClr val="000000">
                          <a:alpha val="43137"/>
                        </a:srgbClr>
                      </a:outerShdw>
                    </a:effectLst>
                    <a:latin typeface="Arial Narrow" panose="020B0606020202030204" pitchFamily="34" charset="0"/>
                  </a:rPr>
                  <a:t>802-805 nm</a:t>
                </a:r>
                <a:endParaRPr kumimoji="1" lang="ja-JP" altLang="en-US" sz="2000" b="1" dirty="0">
                  <a:effectLst>
                    <a:outerShdw blurRad="38100" dist="38100" dir="2700000" algn="tl">
                      <a:srgbClr val="000000">
                        <a:alpha val="43137"/>
                      </a:srgbClr>
                    </a:outerShdw>
                  </a:effectLst>
                  <a:latin typeface="Arial Narrow" panose="020B0606020202030204" pitchFamily="34" charset="0"/>
                </a:endParaRPr>
              </a:p>
            </p:txBody>
          </p:sp>
        </p:grpSp>
      </p:grpSp>
    </p:spTree>
    <p:extLst>
      <p:ext uri="{BB962C8B-B14F-4D97-AF65-F5344CB8AC3E}">
        <p14:creationId xmlns:p14="http://schemas.microsoft.com/office/powerpoint/2010/main" val="880329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15</a:t>
            </a:fld>
            <a:endParaRPr lang="ja-JP" altLang="en-US" dirty="0">
              <a:solidFill>
                <a:schemeClr val="bg1"/>
              </a:solidFill>
            </a:endParaRPr>
          </a:p>
        </p:txBody>
      </p:sp>
      <p:sp>
        <p:nvSpPr>
          <p:cNvPr id="38" name="テキスト ボックス 37"/>
          <p:cNvSpPr txBox="1"/>
          <p:nvPr/>
        </p:nvSpPr>
        <p:spPr>
          <a:xfrm>
            <a:off x="1963827" y="77768"/>
            <a:ext cx="5216493"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Femtosecond laser ablation</a:t>
            </a:r>
            <a:endParaRPr lang="en-US" altLang="ja-JP" sz="3200" dirty="0">
              <a:solidFill>
                <a:schemeClr val="bg1"/>
              </a:solidFill>
              <a:latin typeface="Arial" panose="020B0604020202020204" pitchFamily="34" charset="0"/>
              <a:cs typeface="Arial" panose="020B0604020202020204" pitchFamily="34" charset="0"/>
            </a:endParaRPr>
          </a:p>
        </p:txBody>
      </p:sp>
      <p:sp>
        <p:nvSpPr>
          <p:cNvPr id="11" name="コンテンツ プレースホルダー 2"/>
          <p:cNvSpPr>
            <a:spLocks noGrp="1"/>
          </p:cNvSpPr>
          <p:nvPr>
            <p:ph idx="1"/>
          </p:nvPr>
        </p:nvSpPr>
        <p:spPr>
          <a:xfrm>
            <a:off x="467544" y="1196752"/>
            <a:ext cx="4320480" cy="5545956"/>
          </a:xfrm>
        </p:spPr>
        <p:txBody>
          <a:bodyPr>
            <a:noAutofit/>
          </a:bodyPr>
          <a:lstStyle/>
          <a:p>
            <a:pPr marL="273050" indent="-273050"/>
            <a:r>
              <a:rPr lang="en-US" altLang="ja-JP" sz="2200" dirty="0" smtClean="0">
                <a:latin typeface="Arial Narrow" panose="020B0606020202030204" pitchFamily="34" charset="0"/>
              </a:rPr>
              <a:t>Sample</a:t>
            </a:r>
          </a:p>
          <a:p>
            <a:pPr marL="628650" lvl="1" indent="-273050"/>
            <a:r>
              <a:rPr kumimoji="1" lang="en-US" altLang="ja-JP" sz="2200" dirty="0" smtClean="0">
                <a:latin typeface="Arial Narrow" panose="020B0606020202030204" pitchFamily="34" charset="0"/>
              </a:rPr>
              <a:t>Glass (</a:t>
            </a:r>
            <a:r>
              <a:rPr lang="en-US" altLang="ja-JP" sz="2200" dirty="0" smtClean="0">
                <a:latin typeface="Arial Narrow" panose="020B0606020202030204" pitchFamily="34" charset="0"/>
              </a:rPr>
              <a:t>t = 50 µm)</a:t>
            </a:r>
          </a:p>
          <a:p>
            <a:pPr marL="273050" indent="-273050"/>
            <a:endParaRPr lang="en-US" altLang="ja-JP" sz="1600" dirty="0" smtClean="0">
              <a:latin typeface="Arial Narrow" panose="020B0606020202030204" pitchFamily="34" charset="0"/>
            </a:endParaRPr>
          </a:p>
          <a:p>
            <a:pPr marL="273050" indent="-273050"/>
            <a:r>
              <a:rPr lang="en-US" altLang="ja-JP" sz="2200" dirty="0" smtClean="0">
                <a:latin typeface="Arial Narrow" panose="020B0606020202030204" pitchFamily="34" charset="0"/>
              </a:rPr>
              <a:t>Excitation pulse</a:t>
            </a:r>
          </a:p>
          <a:p>
            <a:pPr marL="628650" lvl="1" indent="-273050"/>
            <a:r>
              <a:rPr kumimoji="1" lang="en-US" altLang="ja-JP" sz="2200" dirty="0" smtClean="0">
                <a:latin typeface="Arial Narrow" panose="020B0606020202030204" pitchFamily="34" charset="0"/>
              </a:rPr>
              <a:t>Pulse duration: 70 fs</a:t>
            </a:r>
          </a:p>
          <a:p>
            <a:pPr marL="628650" lvl="1" indent="-273050"/>
            <a:r>
              <a:rPr lang="en-US" altLang="ja-JP" sz="2200" dirty="0" smtClean="0">
                <a:latin typeface="Arial Narrow" panose="020B0606020202030204" pitchFamily="34" charset="0"/>
              </a:rPr>
              <a:t>Center wavelength: 810 nm</a:t>
            </a:r>
          </a:p>
          <a:p>
            <a:pPr marL="628650" lvl="1" indent="-273050"/>
            <a:r>
              <a:rPr kumimoji="1" lang="en-US" altLang="ja-JP" sz="2200" dirty="0" smtClean="0">
                <a:latin typeface="Arial Narrow" panose="020B0606020202030204" pitchFamily="34" charset="0"/>
              </a:rPr>
              <a:t>Pulse energy: 100 µJ</a:t>
            </a:r>
          </a:p>
          <a:p>
            <a:pPr marL="985838" lvl="2" indent="-177800"/>
            <a:r>
              <a:rPr lang="ja-JP" altLang="en-US" sz="2200" dirty="0" smtClean="0">
                <a:latin typeface="Arial Narrow" panose="020B0606020202030204" pitchFamily="34" charset="0"/>
              </a:rPr>
              <a:t>～ </a:t>
            </a:r>
            <a:r>
              <a:rPr lang="en-US" altLang="ja-JP" sz="2200" dirty="0" smtClean="0">
                <a:latin typeface="Arial Narrow" panose="020B0606020202030204" pitchFamily="34" charset="0"/>
              </a:rPr>
              <a:t>10</a:t>
            </a:r>
            <a:r>
              <a:rPr lang="en-US" altLang="ja-JP" sz="2200" baseline="30000" dirty="0" smtClean="0">
                <a:latin typeface="Arial Narrow" panose="020B0606020202030204" pitchFamily="34" charset="0"/>
              </a:rPr>
              <a:t>15</a:t>
            </a:r>
            <a:r>
              <a:rPr lang="en-US" altLang="ja-JP" sz="2200" dirty="0" smtClean="0">
                <a:latin typeface="Arial Narrow" panose="020B0606020202030204" pitchFamily="34" charset="0"/>
              </a:rPr>
              <a:t> W/cm</a:t>
            </a:r>
            <a:r>
              <a:rPr lang="en-US" altLang="ja-JP" sz="2200" baseline="30000" dirty="0" smtClean="0">
                <a:latin typeface="Arial Narrow" panose="020B0606020202030204" pitchFamily="34" charset="0"/>
              </a:rPr>
              <a:t>2</a:t>
            </a:r>
            <a:endParaRPr lang="en-US" altLang="ja-JP" sz="2200" dirty="0" smtClean="0">
              <a:latin typeface="Arial Narrow" panose="020B0606020202030204" pitchFamily="34" charset="0"/>
            </a:endParaRPr>
          </a:p>
          <a:p>
            <a:pPr marL="273050" indent="-273050"/>
            <a:endParaRPr lang="en-US" altLang="ja-JP" sz="1600" dirty="0" smtClean="0">
              <a:latin typeface="Arial Narrow" panose="020B0606020202030204" pitchFamily="34" charset="0"/>
            </a:endParaRPr>
          </a:p>
          <a:p>
            <a:pPr marL="273050" indent="-273050"/>
            <a:r>
              <a:rPr lang="en-US" altLang="ja-JP" sz="2200" dirty="0" smtClean="0">
                <a:latin typeface="Arial Narrow" panose="020B0606020202030204" pitchFamily="34" charset="0"/>
              </a:rPr>
              <a:t>Imaging</a:t>
            </a:r>
          </a:p>
          <a:p>
            <a:pPr marL="628650" lvl="1" indent="-273050"/>
            <a:r>
              <a:rPr lang="en-US" altLang="ja-JP" sz="2200" dirty="0" smtClean="0">
                <a:latin typeface="Arial Narrow" panose="020B0606020202030204" pitchFamily="34" charset="0"/>
              </a:rPr>
              <a:t>Frame interval: 15.3 </a:t>
            </a:r>
            <a:r>
              <a:rPr lang="en-US" altLang="ja-JP" sz="2200" dirty="0" err="1" smtClean="0">
                <a:latin typeface="Arial Narrow" panose="020B0606020202030204" pitchFamily="34" charset="0"/>
              </a:rPr>
              <a:t>ps</a:t>
            </a:r>
            <a:endParaRPr lang="en-US" altLang="ja-JP" sz="2200" dirty="0" smtClean="0">
              <a:latin typeface="Arial Narrow" panose="020B0606020202030204" pitchFamily="34" charset="0"/>
            </a:endParaRPr>
          </a:p>
          <a:p>
            <a:pPr marL="1028700" lvl="2" indent="-273050"/>
            <a:r>
              <a:rPr lang="en-US" altLang="ja-JP" sz="2200" dirty="0" smtClean="0">
                <a:latin typeface="Arial Narrow" panose="020B0606020202030204" pitchFamily="34" charset="0"/>
              </a:rPr>
              <a:t>65.4 </a:t>
            </a:r>
            <a:r>
              <a:rPr lang="en-US" altLang="ja-JP" sz="2200" dirty="0" err="1" smtClean="0">
                <a:latin typeface="Arial Narrow" panose="020B0606020202030204" pitchFamily="34" charset="0"/>
              </a:rPr>
              <a:t>Gfps</a:t>
            </a:r>
            <a:endParaRPr lang="en-US" altLang="ja-JP" sz="2200" dirty="0" smtClean="0">
              <a:latin typeface="Arial Narrow" panose="020B0606020202030204" pitchFamily="34" charset="0"/>
            </a:endParaRPr>
          </a:p>
          <a:p>
            <a:pPr marL="628650" lvl="1" indent="-273050"/>
            <a:r>
              <a:rPr lang="en-US" altLang="ja-JP" sz="2200" dirty="0" smtClean="0">
                <a:latin typeface="Arial Narrow" panose="020B0606020202030204" pitchFamily="34" charset="0"/>
              </a:rPr>
              <a:t>Exposure time: 13.8 </a:t>
            </a:r>
            <a:r>
              <a:rPr lang="en-US" altLang="ja-JP" sz="2200" dirty="0" err="1" smtClean="0">
                <a:latin typeface="Arial Narrow" panose="020B0606020202030204" pitchFamily="34" charset="0"/>
              </a:rPr>
              <a:t>ps</a:t>
            </a:r>
            <a:endParaRPr lang="en-US" altLang="ja-JP" sz="2200" dirty="0" smtClean="0">
              <a:latin typeface="Arial Narrow" panose="020B0606020202030204" pitchFamily="34" charset="0"/>
            </a:endParaRPr>
          </a:p>
          <a:p>
            <a:pPr marL="628650" lvl="1" indent="-273050"/>
            <a:r>
              <a:rPr lang="en-US" altLang="ja-JP" sz="2200" dirty="0" smtClean="0">
                <a:latin typeface="Arial Narrow" panose="020B0606020202030204" pitchFamily="34" charset="0"/>
              </a:rPr>
              <a:t>Shadowgraph imaging</a:t>
            </a:r>
          </a:p>
        </p:txBody>
      </p:sp>
      <p:pic>
        <p:nvPicPr>
          <p:cNvPr id="12" name="Picture 2" descr="C:\Users\K.Nakagawa\Desktop\ablation_e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727" y="1185269"/>
            <a:ext cx="2869010" cy="2814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nakagawa\Desktop\SMaP\論文投稿\final\Figure\figure2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904" t="9883" r="4692" b="38344"/>
          <a:stretch/>
        </p:blipFill>
        <p:spPr bwMode="auto">
          <a:xfrm>
            <a:off x="5353946" y="4437112"/>
            <a:ext cx="2612572" cy="230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33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16</a:t>
            </a:fld>
            <a:endParaRPr lang="ja-JP" altLang="en-US" dirty="0">
              <a:solidFill>
                <a:schemeClr val="bg1"/>
              </a:solidFill>
            </a:endParaRPr>
          </a:p>
        </p:txBody>
      </p:sp>
      <p:sp>
        <p:nvSpPr>
          <p:cNvPr id="38" name="テキスト ボックス 37"/>
          <p:cNvSpPr txBox="1"/>
          <p:nvPr/>
        </p:nvSpPr>
        <p:spPr>
          <a:xfrm>
            <a:off x="1963827" y="77768"/>
            <a:ext cx="5216493"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Femtosecond laser ablation</a:t>
            </a:r>
            <a:endParaRPr lang="en-US" altLang="ja-JP" sz="3200" dirty="0">
              <a:solidFill>
                <a:schemeClr val="bg1"/>
              </a:solidFill>
              <a:latin typeface="Arial" panose="020B0604020202020204" pitchFamily="34" charset="0"/>
              <a:cs typeface="Arial" panose="020B0604020202020204" pitchFamily="34" charset="0"/>
            </a:endParaRPr>
          </a:p>
        </p:txBody>
      </p:sp>
      <p:grpSp>
        <p:nvGrpSpPr>
          <p:cNvPr id="9" name="グループ化 8"/>
          <p:cNvGrpSpPr/>
          <p:nvPr/>
        </p:nvGrpSpPr>
        <p:grpSpPr>
          <a:xfrm>
            <a:off x="158709" y="1268760"/>
            <a:ext cx="8858583" cy="1914594"/>
            <a:chOff x="-22759" y="2514600"/>
            <a:chExt cx="9166759" cy="1981200"/>
          </a:xfrm>
        </p:grpSpPr>
        <p:sp>
          <p:nvSpPr>
            <p:cNvPr id="10" name="正方形/長方形 9"/>
            <p:cNvSpPr/>
            <p:nvPr/>
          </p:nvSpPr>
          <p:spPr>
            <a:xfrm>
              <a:off x="0" y="2514600"/>
              <a:ext cx="9144000" cy="198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76200" y="2590800"/>
              <a:ext cx="8992268" cy="126000"/>
              <a:chOff x="76200" y="1371600"/>
              <a:chExt cx="8992268" cy="126000"/>
            </a:xfrm>
            <a:solidFill>
              <a:schemeClr val="bg1">
                <a:lumMod val="65000"/>
              </a:schemeClr>
            </a:solidFill>
          </p:grpSpPr>
          <p:sp>
            <p:nvSpPr>
              <p:cNvPr id="74" name="正方形/長方形 73"/>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76200" y="4293600"/>
              <a:ext cx="8992268" cy="126000"/>
              <a:chOff x="76200" y="1371600"/>
              <a:chExt cx="8992268" cy="126000"/>
            </a:xfrm>
            <a:solidFill>
              <a:schemeClr val="bg1">
                <a:lumMod val="65000"/>
              </a:schemeClr>
            </a:solidFill>
          </p:grpSpPr>
          <p:sp>
            <p:nvSpPr>
              <p:cNvPr id="32" name="正方形/長方形 31"/>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169" y="2785198"/>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69823"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083477"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97131"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110785"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624438" y="2785198"/>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61569" y="2784129"/>
              <a:ext cx="715261" cy="477726"/>
            </a:xfrm>
            <a:prstGeom prst="rect">
              <a:avLst/>
            </a:prstGeom>
            <a:noFill/>
          </p:spPr>
          <p:txBody>
            <a:bodyPr wrap="none" rtlCol="0">
              <a:spAutoFit/>
            </a:bodyPr>
            <a:lstStyle/>
            <a:p>
              <a:r>
                <a:rPr kumimoji="1" lang="en-US" altLang="ja-JP"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0 </a:t>
              </a:r>
              <a:r>
                <a:rPr kumimoji="1" lang="en-US" altLang="ja-JP" sz="24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ps</a:t>
              </a:r>
              <a:endParaRPr kumimoji="1" lang="ja-JP" alt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3" name="テキスト ボックス 22"/>
            <p:cNvSpPr txBox="1"/>
            <p:nvPr/>
          </p:nvSpPr>
          <p:spPr>
            <a:xfrm>
              <a:off x="1574191" y="2784129"/>
              <a:ext cx="1080191" cy="477726"/>
            </a:xfrm>
            <a:prstGeom prst="rect">
              <a:avLst/>
            </a:prstGeom>
            <a:noFill/>
          </p:spPr>
          <p:txBody>
            <a:bodyPr wrap="none" rtlCol="0">
              <a:spAutoFit/>
            </a:bodyPr>
            <a:lstStyle/>
            <a:p>
              <a:r>
                <a:rPr kumimoji="1" lang="en-US" altLang="ja-JP"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15.5 </a:t>
              </a:r>
              <a:r>
                <a:rPr kumimoji="1" lang="en-US" altLang="ja-JP" sz="24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ps</a:t>
              </a:r>
              <a:endParaRPr kumimoji="1" lang="ja-JP" alt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4" name="テキスト ボックス 23"/>
            <p:cNvSpPr txBox="1"/>
            <p:nvPr/>
          </p:nvSpPr>
          <p:spPr>
            <a:xfrm>
              <a:off x="3097538" y="2784129"/>
              <a:ext cx="1080191" cy="477726"/>
            </a:xfrm>
            <a:prstGeom prst="rect">
              <a:avLst/>
            </a:prstGeom>
            <a:noFill/>
          </p:spPr>
          <p:txBody>
            <a:bodyPr wrap="none" rtlCol="0">
              <a:spAutoFit/>
            </a:bodyPr>
            <a:lstStyle/>
            <a:p>
              <a:r>
                <a:rPr kumimoji="1" lang="en-US" altLang="ja-JP"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31.0 </a:t>
              </a:r>
              <a:r>
                <a:rPr kumimoji="1" lang="en-US" altLang="ja-JP" sz="24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ps</a:t>
              </a:r>
              <a:endParaRPr kumimoji="1" lang="ja-JP" alt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5" name="テキスト ボックス 24"/>
            <p:cNvSpPr txBox="1"/>
            <p:nvPr/>
          </p:nvSpPr>
          <p:spPr>
            <a:xfrm>
              <a:off x="4594566" y="2784129"/>
              <a:ext cx="1080191" cy="477726"/>
            </a:xfrm>
            <a:prstGeom prst="rect">
              <a:avLst/>
            </a:prstGeom>
            <a:noFill/>
          </p:spPr>
          <p:txBody>
            <a:bodyPr wrap="none" rtlCol="0">
              <a:spAutoFit/>
            </a:bodyPr>
            <a:lstStyle/>
            <a:p>
              <a:r>
                <a:rPr kumimoji="1" lang="en-US" altLang="ja-JP"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46.5 </a:t>
              </a:r>
              <a:r>
                <a:rPr kumimoji="1" lang="en-US" altLang="ja-JP" sz="2400" b="1" dirty="0" err="1">
                  <a:solidFill>
                    <a:schemeClr val="bg1"/>
                  </a:solidFill>
                  <a:effectLst>
                    <a:outerShdw blurRad="38100" dist="38100" dir="2700000" algn="tl">
                      <a:srgbClr val="000000">
                        <a:alpha val="43137"/>
                      </a:srgbClr>
                    </a:outerShdw>
                  </a:effectLst>
                  <a:latin typeface="Arial Narrow" panose="020B0606020202030204" pitchFamily="34" charset="0"/>
                </a:rPr>
                <a:t>p</a:t>
              </a:r>
              <a:r>
                <a:rPr kumimoji="1" lang="en-US" altLang="ja-JP" sz="24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s</a:t>
              </a:r>
              <a:endParaRPr kumimoji="1" lang="ja-JP" alt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6" name="テキスト ボックス 25"/>
            <p:cNvSpPr txBox="1"/>
            <p:nvPr/>
          </p:nvSpPr>
          <p:spPr>
            <a:xfrm>
              <a:off x="6108283" y="2784129"/>
              <a:ext cx="1080191" cy="477726"/>
            </a:xfrm>
            <a:prstGeom prst="rect">
              <a:avLst/>
            </a:prstGeom>
            <a:noFill/>
          </p:spPr>
          <p:txBody>
            <a:bodyPr wrap="none" rtlCol="0">
              <a:spAutoFit/>
            </a:bodyPr>
            <a:lstStyle/>
            <a:p>
              <a:r>
                <a:rPr kumimoji="1" lang="en-US" altLang="ja-JP"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61.5 </a:t>
              </a:r>
              <a:r>
                <a:rPr kumimoji="1" lang="en-US" altLang="ja-JP" sz="2400" b="1" dirty="0" err="1">
                  <a:solidFill>
                    <a:schemeClr val="bg1"/>
                  </a:solidFill>
                  <a:effectLst>
                    <a:outerShdw blurRad="38100" dist="38100" dir="2700000" algn="tl">
                      <a:srgbClr val="000000">
                        <a:alpha val="43137"/>
                      </a:srgbClr>
                    </a:outerShdw>
                  </a:effectLst>
                  <a:latin typeface="Arial Narrow" panose="020B0606020202030204" pitchFamily="34" charset="0"/>
                </a:rPr>
                <a:t>p</a:t>
              </a:r>
              <a:r>
                <a:rPr kumimoji="1" lang="en-US" altLang="ja-JP" sz="24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s</a:t>
              </a:r>
              <a:endParaRPr kumimoji="1" lang="ja-JP" alt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7" name="テキスト ボックス 26"/>
            <p:cNvSpPr txBox="1"/>
            <p:nvPr/>
          </p:nvSpPr>
          <p:spPr>
            <a:xfrm>
              <a:off x="7620606" y="2784129"/>
              <a:ext cx="1080191" cy="477726"/>
            </a:xfrm>
            <a:prstGeom prst="rect">
              <a:avLst/>
            </a:prstGeom>
            <a:noFill/>
          </p:spPr>
          <p:txBody>
            <a:bodyPr wrap="none" rtlCol="0">
              <a:spAutoFit/>
            </a:bodyPr>
            <a:lstStyle/>
            <a:p>
              <a:r>
                <a:rPr kumimoji="1" lang="en-US" altLang="ja-JP"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76.5 </a:t>
              </a:r>
              <a:r>
                <a:rPr kumimoji="1" lang="en-US" altLang="ja-JP" sz="2400" b="1" dirty="0" err="1">
                  <a:solidFill>
                    <a:schemeClr val="bg1"/>
                  </a:solidFill>
                  <a:effectLst>
                    <a:outerShdw blurRad="38100" dist="38100" dir="2700000" algn="tl">
                      <a:srgbClr val="000000">
                        <a:alpha val="43137"/>
                      </a:srgbClr>
                    </a:outerShdw>
                  </a:effectLst>
                  <a:latin typeface="Arial Narrow" panose="020B0606020202030204" pitchFamily="34" charset="0"/>
                </a:rPr>
                <a:t>p</a:t>
              </a:r>
              <a:r>
                <a:rPr kumimoji="1" lang="en-US" altLang="ja-JP" sz="24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s</a:t>
              </a:r>
              <a:endParaRPr kumimoji="1" lang="ja-JP" alt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cxnSp>
          <p:nvCxnSpPr>
            <p:cNvPr id="28" name="直線コネクタ 27"/>
            <p:cNvCxnSpPr/>
            <p:nvPr/>
          </p:nvCxnSpPr>
          <p:spPr>
            <a:xfrm>
              <a:off x="1065600" y="4108231"/>
              <a:ext cx="306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テキスト ボックス 61"/>
            <p:cNvSpPr txBox="1"/>
            <p:nvPr/>
          </p:nvSpPr>
          <p:spPr>
            <a:xfrm>
              <a:off x="743898" y="3733800"/>
              <a:ext cx="898217" cy="3821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b="1" dirty="0">
                  <a:solidFill>
                    <a:schemeClr val="bg1"/>
                  </a:solidFill>
                  <a:effectLst>
                    <a:outerShdw blurRad="38100" dist="38100" dir="2700000" algn="tl">
                      <a:srgbClr val="000000">
                        <a:alpha val="43137"/>
                      </a:srgbClr>
                    </a:outerShdw>
                  </a:effectLst>
                  <a:latin typeface="Arial Narrow" panose="020B0606020202030204" pitchFamily="34" charset="0"/>
                </a:rPr>
                <a:t>2</a:t>
              </a:r>
              <a:r>
                <a:rPr kumimoji="1" lang="en-US" altLang="ja-JP" b="1" dirty="0" smtClean="0">
                  <a:solidFill>
                    <a:schemeClr val="bg1"/>
                  </a:solidFill>
                  <a:effectLst>
                    <a:outerShdw blurRad="38100" dist="38100" dir="2700000" algn="tl">
                      <a:srgbClr val="000000">
                        <a:alpha val="43137"/>
                      </a:srgbClr>
                    </a:outerShdw>
                  </a:effectLst>
                  <a:latin typeface="Arial Narrow" panose="020B0606020202030204" pitchFamily="34" charset="0"/>
                </a:rPr>
                <a:t>0 µm</a:t>
              </a:r>
              <a:endParaRPr kumimoji="1" lang="ja-JP" altLang="en-US"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0" name="テキスト ボックス 88"/>
            <p:cNvSpPr txBox="1"/>
            <p:nvPr/>
          </p:nvSpPr>
          <p:spPr>
            <a:xfrm>
              <a:off x="-22759" y="3578423"/>
              <a:ext cx="620711" cy="318484"/>
            </a:xfrm>
            <a:prstGeom prst="rect">
              <a:avLst/>
            </a:prstGeom>
            <a:noFill/>
          </p:spPr>
          <p:txBody>
            <a:bodyPr wrap="none" rtlCol="0">
              <a:spAutoFit/>
            </a:bodyPr>
            <a:lstStyle/>
            <a:p>
              <a:pPr algn="ctr"/>
              <a:r>
                <a:rPr kumimoji="1" lang="en-US" altLang="ja-JP" sz="1400" b="1" dirty="0" smtClean="0">
                  <a:solidFill>
                    <a:schemeClr val="bg1"/>
                  </a:solidFill>
                  <a:effectLst>
                    <a:outerShdw blurRad="38100" dist="38100" dir="2700000" algn="tl">
                      <a:srgbClr val="000000">
                        <a:alpha val="43137"/>
                      </a:srgbClr>
                    </a:outerShdw>
                  </a:effectLst>
                  <a:latin typeface="Arial Narrow" panose="020B0606020202030204" pitchFamily="34" charset="0"/>
                </a:rPr>
                <a:t>Glass</a:t>
              </a:r>
              <a:endParaRPr kumimoji="1" lang="ja-JP" altLang="en-US" sz="1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1" name="テキスト ボックス 88"/>
            <p:cNvSpPr txBox="1"/>
            <p:nvPr/>
          </p:nvSpPr>
          <p:spPr>
            <a:xfrm>
              <a:off x="0" y="3270646"/>
              <a:ext cx="542846" cy="318484"/>
            </a:xfrm>
            <a:prstGeom prst="rect">
              <a:avLst/>
            </a:prstGeom>
            <a:noFill/>
          </p:spPr>
          <p:txBody>
            <a:bodyPr wrap="square" rtlCol="0">
              <a:spAutoFit/>
            </a:bodyPr>
            <a:lstStyle/>
            <a:p>
              <a:pPr algn="ctr"/>
              <a:r>
                <a:rPr kumimoji="1" lang="en-US" altLang="ja-JP" sz="1400" b="1" dirty="0" smtClean="0">
                  <a:solidFill>
                    <a:schemeClr val="bg1"/>
                  </a:solidFill>
                  <a:effectLst>
                    <a:outerShdw blurRad="38100" dist="38100" dir="2700000" algn="tl">
                      <a:srgbClr val="000000">
                        <a:alpha val="43137"/>
                      </a:srgbClr>
                    </a:outerShdw>
                  </a:effectLst>
                  <a:latin typeface="Arial Narrow" panose="020B0606020202030204" pitchFamily="34" charset="0"/>
                </a:rPr>
                <a:t>Air</a:t>
              </a:r>
              <a:endParaRPr kumimoji="1" lang="ja-JP" altLang="en-US" sz="1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113" name="グループ化 112"/>
          <p:cNvGrpSpPr/>
          <p:nvPr/>
        </p:nvGrpSpPr>
        <p:grpSpPr>
          <a:xfrm>
            <a:off x="5260793" y="3538600"/>
            <a:ext cx="3775702" cy="2698712"/>
            <a:chOff x="0" y="357808"/>
            <a:chExt cx="8579458" cy="6500191"/>
          </a:xfrm>
        </p:grpSpPr>
        <p:pic>
          <p:nvPicPr>
            <p:cNvPr id="114" name="Picture 104"/>
            <p:cNvPicPr>
              <a:picLocks noChangeAspect="1"/>
            </p:cNvPicPr>
            <p:nvPr/>
          </p:nvPicPr>
          <p:blipFill rotWithShape="1">
            <a:blip r:embed="rId9" cstate="print">
              <a:extLst>
                <a:ext uri="{28A0092B-C50C-407E-A947-70E740481C1C}">
                  <a14:useLocalDpi xmlns:a14="http://schemas.microsoft.com/office/drawing/2010/main" val="0"/>
                </a:ext>
              </a:extLst>
            </a:blip>
            <a:srcRect t="5217" r="6209"/>
            <a:stretch/>
          </p:blipFill>
          <p:spPr>
            <a:xfrm>
              <a:off x="0" y="357808"/>
              <a:ext cx="8579458" cy="6500191"/>
            </a:xfrm>
            <a:prstGeom prst="rect">
              <a:avLst/>
            </a:prstGeom>
          </p:spPr>
        </p:pic>
        <p:sp>
          <p:nvSpPr>
            <p:cNvPr id="115" name="Rectangle 101"/>
            <p:cNvSpPr/>
            <p:nvPr/>
          </p:nvSpPr>
          <p:spPr>
            <a:xfrm>
              <a:off x="1371600" y="647114"/>
              <a:ext cx="1981200" cy="2858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116" name="Picture 10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8153" y="647114"/>
              <a:ext cx="4366847" cy="2078249"/>
            </a:xfrm>
            <a:prstGeom prst="rect">
              <a:avLst/>
            </a:prstGeom>
          </p:spPr>
        </p:pic>
        <p:sp>
          <p:nvSpPr>
            <p:cNvPr id="117" name="テキスト ボックス 88"/>
            <p:cNvSpPr txBox="1"/>
            <p:nvPr/>
          </p:nvSpPr>
          <p:spPr>
            <a:xfrm>
              <a:off x="1348150" y="2057401"/>
              <a:ext cx="1486018" cy="624548"/>
            </a:xfrm>
            <a:prstGeom prst="rect">
              <a:avLst/>
            </a:prstGeom>
            <a:noFill/>
          </p:spPr>
          <p:txBody>
            <a:bodyPr wrap="square" rtlCol="0">
              <a:spAutoFit/>
            </a:bodyPr>
            <a:lstStyle/>
            <a:p>
              <a:r>
                <a:rPr kumimoji="1" lang="en-US" altLang="ja-JP" sz="1200" dirty="0" smtClean="0">
                  <a:latin typeface="Arial Narrow" panose="020B0606020202030204" pitchFamily="34" charset="0"/>
                </a:rPr>
                <a:t>Glass</a:t>
              </a:r>
              <a:endParaRPr kumimoji="1" lang="ja-JP" altLang="en-US" sz="1200" dirty="0">
                <a:latin typeface="Arial Narrow" panose="020B0606020202030204" pitchFamily="34" charset="0"/>
              </a:endParaRPr>
            </a:p>
          </p:txBody>
        </p:sp>
        <p:sp>
          <p:nvSpPr>
            <p:cNvPr id="118" name="テキスト ボックス 88"/>
            <p:cNvSpPr txBox="1"/>
            <p:nvPr/>
          </p:nvSpPr>
          <p:spPr>
            <a:xfrm>
              <a:off x="1394330" y="1536431"/>
              <a:ext cx="1338131" cy="624548"/>
            </a:xfrm>
            <a:prstGeom prst="rect">
              <a:avLst/>
            </a:prstGeom>
            <a:noFill/>
          </p:spPr>
          <p:txBody>
            <a:bodyPr wrap="square" rtlCol="0">
              <a:spAutoFit/>
            </a:bodyPr>
            <a:lstStyle/>
            <a:p>
              <a:r>
                <a:rPr kumimoji="1" lang="en-US" altLang="ja-JP" sz="1200" dirty="0" smtClean="0">
                  <a:latin typeface="Arial Narrow" panose="020B0606020202030204" pitchFamily="34" charset="0"/>
                </a:rPr>
                <a:t>Air</a:t>
              </a:r>
              <a:endParaRPr kumimoji="1" lang="ja-JP" altLang="en-US" sz="1200" dirty="0">
                <a:latin typeface="Arial Narrow" panose="020B0606020202030204" pitchFamily="34" charset="0"/>
              </a:endParaRPr>
            </a:p>
          </p:txBody>
        </p:sp>
      </p:grpSp>
      <p:pic>
        <p:nvPicPr>
          <p:cNvPr id="119" name="Picture 2" descr="C:\Users\K.Nakagawa\Documents\D論\nakagawa_Dthesis_final\image\LAtimescal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596" y="3681028"/>
            <a:ext cx="5009751" cy="2338672"/>
          </a:xfrm>
          <a:prstGeom prst="rect">
            <a:avLst/>
          </a:prstGeom>
          <a:noFill/>
          <a:extLst>
            <a:ext uri="{909E8E84-426E-40DD-AFC4-6F175D3DCCD1}">
              <a14:hiddenFill xmlns:a14="http://schemas.microsoft.com/office/drawing/2010/main">
                <a:solidFill>
                  <a:srgbClr val="FFFFFF"/>
                </a:solidFill>
              </a14:hiddenFill>
            </a:ext>
          </a:extLst>
        </p:spPr>
      </p:pic>
      <p:sp>
        <p:nvSpPr>
          <p:cNvPr id="120" name="テキスト ボックス 119"/>
          <p:cNvSpPr txBox="1"/>
          <p:nvPr/>
        </p:nvSpPr>
        <p:spPr>
          <a:xfrm>
            <a:off x="705299" y="6145559"/>
            <a:ext cx="4421339" cy="307777"/>
          </a:xfrm>
          <a:prstGeom prst="rect">
            <a:avLst/>
          </a:prstGeom>
          <a:noFill/>
        </p:spPr>
        <p:txBody>
          <a:bodyPr wrap="none" rtlCol="0">
            <a:spAutoFit/>
          </a:bodyPr>
          <a:lstStyle/>
          <a:p>
            <a:pPr fontAlgn="base">
              <a:spcBef>
                <a:spcPct val="0"/>
              </a:spcBef>
              <a:spcAft>
                <a:spcPct val="0"/>
              </a:spcAft>
            </a:pPr>
            <a:r>
              <a:rPr lang="sv-SE" altLang="ja-JP" sz="1400" dirty="0" smtClean="0">
                <a:solidFill>
                  <a:prstClr val="black"/>
                </a:solidFill>
                <a:latin typeface="Arial Narrow" panose="020B0606020202030204" pitchFamily="34" charset="0"/>
              </a:rPr>
              <a:t>Reproduced from R</a:t>
            </a:r>
            <a:r>
              <a:rPr lang="sv-SE" altLang="ja-JP" sz="1400" dirty="0">
                <a:solidFill>
                  <a:prstClr val="black"/>
                </a:solidFill>
                <a:latin typeface="Arial Narrow" panose="020B0606020202030204" pitchFamily="34" charset="0"/>
              </a:rPr>
              <a:t>. R. Gattass, E. Mazur</a:t>
            </a:r>
            <a:r>
              <a:rPr lang="en-US" altLang="ja-JP" sz="1400" dirty="0" smtClean="0">
                <a:solidFill>
                  <a:prstClr val="black"/>
                </a:solidFill>
                <a:latin typeface="Arial Narrow" panose="020B0606020202030204" pitchFamily="34" charset="0"/>
              </a:rPr>
              <a:t>, </a:t>
            </a:r>
            <a:r>
              <a:rPr lang="en-US" altLang="ja-JP" sz="1400" i="1" dirty="0" smtClean="0">
                <a:solidFill>
                  <a:prstClr val="black"/>
                </a:solidFill>
                <a:latin typeface="Arial Narrow" panose="020B0606020202030204" pitchFamily="34" charset="0"/>
              </a:rPr>
              <a:t>Nature Photon.</a:t>
            </a:r>
            <a:r>
              <a:rPr lang="en-US" altLang="ja-JP" sz="1400" dirty="0" smtClean="0">
                <a:solidFill>
                  <a:prstClr val="black"/>
                </a:solidFill>
                <a:latin typeface="Arial Narrow" panose="020B0606020202030204" pitchFamily="34" charset="0"/>
              </a:rPr>
              <a:t> (2008)</a:t>
            </a:r>
            <a:endParaRPr lang="ja-JP" altLang="en-US" sz="1400" dirty="0">
              <a:solidFill>
                <a:prstClr val="black"/>
              </a:solidFill>
              <a:latin typeface="Arial" charset="0"/>
            </a:endParaRPr>
          </a:p>
        </p:txBody>
      </p:sp>
    </p:spTree>
    <p:extLst>
      <p:ext uri="{BB962C8B-B14F-4D97-AF65-F5344CB8AC3E}">
        <p14:creationId xmlns:p14="http://schemas.microsoft.com/office/powerpoint/2010/main" val="778785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17</a:t>
            </a:fld>
            <a:endParaRPr lang="ja-JP" altLang="en-US" dirty="0">
              <a:solidFill>
                <a:schemeClr val="bg1"/>
              </a:solidFill>
            </a:endParaRPr>
          </a:p>
        </p:txBody>
      </p:sp>
      <p:sp>
        <p:nvSpPr>
          <p:cNvPr id="38" name="テキスト ボックス 37"/>
          <p:cNvSpPr txBox="1"/>
          <p:nvPr/>
        </p:nvSpPr>
        <p:spPr>
          <a:xfrm>
            <a:off x="1508579" y="77768"/>
            <a:ext cx="6126998"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Phonon </a:t>
            </a:r>
            <a:r>
              <a:rPr lang="en-US" altLang="ja-JP" sz="3200" dirty="0" err="1" smtClean="0">
                <a:solidFill>
                  <a:schemeClr val="bg1"/>
                </a:solidFill>
                <a:latin typeface="Arial" panose="020B0604020202020204" pitchFamily="34" charset="0"/>
                <a:cs typeface="Arial" panose="020B0604020202020204" pitchFamily="34" charset="0"/>
              </a:rPr>
              <a:t>polariton</a:t>
            </a:r>
            <a:r>
              <a:rPr lang="en-US" altLang="ja-JP" sz="3200" dirty="0" smtClean="0">
                <a:solidFill>
                  <a:schemeClr val="bg1"/>
                </a:solidFill>
                <a:latin typeface="Arial" panose="020B0604020202020204" pitchFamily="34" charset="0"/>
                <a:cs typeface="Arial" panose="020B0604020202020204" pitchFamily="34" charset="0"/>
              </a:rPr>
              <a:t> (THz radiation)</a:t>
            </a:r>
            <a:endParaRPr lang="en-US" altLang="ja-JP" sz="3200" dirty="0">
              <a:solidFill>
                <a:schemeClr val="bg1"/>
              </a:solidFill>
              <a:latin typeface="Arial" panose="020B0604020202020204" pitchFamily="34" charset="0"/>
              <a:cs typeface="Arial" panose="020B0604020202020204" pitchFamily="34" charset="0"/>
            </a:endParaRPr>
          </a:p>
        </p:txBody>
      </p:sp>
      <p:sp>
        <p:nvSpPr>
          <p:cNvPr id="9" name="コンテンツ プレースホルダー 2"/>
          <p:cNvSpPr txBox="1">
            <a:spLocks/>
          </p:cNvSpPr>
          <p:nvPr/>
        </p:nvSpPr>
        <p:spPr>
          <a:xfrm>
            <a:off x="107504" y="1196752"/>
            <a:ext cx="4464496" cy="55246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273050" indent="-273050"/>
            <a:r>
              <a:rPr lang="en-US" altLang="ja-JP" sz="2200" dirty="0" smtClean="0">
                <a:latin typeface="Arial Narrow" panose="020B0606020202030204" pitchFamily="34" charset="0"/>
              </a:rPr>
              <a:t>Sample</a:t>
            </a:r>
          </a:p>
          <a:p>
            <a:pPr marL="628650" lvl="1" indent="-273050"/>
            <a:r>
              <a:rPr lang="en-US" altLang="ja-JP" sz="2200" dirty="0" smtClean="0">
                <a:latin typeface="Arial Narrow" panose="020B0606020202030204" pitchFamily="34" charset="0"/>
              </a:rPr>
              <a:t>LiNbO</a:t>
            </a:r>
            <a:r>
              <a:rPr lang="en-US" altLang="ja-JP" sz="2200" baseline="-25000" dirty="0" smtClean="0">
                <a:latin typeface="Arial Narrow" panose="020B0606020202030204" pitchFamily="34" charset="0"/>
              </a:rPr>
              <a:t>3</a:t>
            </a:r>
            <a:r>
              <a:rPr lang="ja-JP" altLang="en-US" sz="2200" dirty="0">
                <a:latin typeface="Arial Narrow" panose="020B0606020202030204" pitchFamily="34" charset="0"/>
              </a:rPr>
              <a:t> </a:t>
            </a:r>
            <a:r>
              <a:rPr lang="en-US" altLang="ja-JP" sz="2200" dirty="0" smtClean="0">
                <a:latin typeface="Arial Narrow" panose="020B0606020202030204" pitchFamily="34" charset="0"/>
              </a:rPr>
              <a:t>(t </a:t>
            </a:r>
            <a:r>
              <a:rPr lang="en-US" altLang="ja-JP" sz="2200" dirty="0">
                <a:latin typeface="Arial Narrow" panose="020B0606020202030204" pitchFamily="34" charset="0"/>
              </a:rPr>
              <a:t>=</a:t>
            </a:r>
            <a:r>
              <a:rPr lang="ja-JP" altLang="en-US" sz="2200" dirty="0">
                <a:latin typeface="Arial Narrow" panose="020B0606020202030204" pitchFamily="34" charset="0"/>
              </a:rPr>
              <a:t> </a:t>
            </a:r>
            <a:r>
              <a:rPr lang="en-US" altLang="ja-JP" sz="2200" dirty="0">
                <a:latin typeface="Arial Narrow" panose="020B0606020202030204" pitchFamily="34" charset="0"/>
              </a:rPr>
              <a:t>500 </a:t>
            </a:r>
            <a:r>
              <a:rPr lang="en-US" altLang="ja-JP" sz="2200" dirty="0" smtClean="0">
                <a:latin typeface="Arial Narrow" panose="020B0606020202030204" pitchFamily="34" charset="0"/>
              </a:rPr>
              <a:t>µm</a:t>
            </a:r>
            <a:r>
              <a:rPr lang="en-US" altLang="ja-JP" sz="2200" dirty="0">
                <a:latin typeface="Arial Narrow" panose="020B0606020202030204" pitchFamily="34" charset="0"/>
              </a:rPr>
              <a:t>)</a:t>
            </a:r>
            <a:endParaRPr lang="en-US" altLang="ja-JP" sz="2200" dirty="0" smtClean="0">
              <a:latin typeface="Arial Narrow" panose="020B0606020202030204" pitchFamily="34" charset="0"/>
            </a:endParaRPr>
          </a:p>
          <a:p>
            <a:pPr marL="628650" lvl="1" indent="-273050"/>
            <a:endParaRPr lang="en-US" altLang="ja-JP" sz="2200" dirty="0" smtClean="0">
              <a:latin typeface="Arial Narrow" panose="020B0606020202030204" pitchFamily="34" charset="0"/>
            </a:endParaRPr>
          </a:p>
          <a:p>
            <a:pPr marL="273050" indent="-273050"/>
            <a:r>
              <a:rPr lang="en-US" altLang="ja-JP" sz="2200" dirty="0" smtClean="0">
                <a:latin typeface="Arial Narrow" panose="020B0606020202030204" pitchFamily="34" charset="0"/>
              </a:rPr>
              <a:t>Excitation pulse</a:t>
            </a:r>
          </a:p>
          <a:p>
            <a:pPr marL="628650" lvl="1" indent="-273050"/>
            <a:r>
              <a:rPr lang="en-US" altLang="ja-JP" sz="2200" dirty="0" smtClean="0">
                <a:latin typeface="Arial Narrow" panose="020B0606020202030204" pitchFamily="34" charset="0"/>
              </a:rPr>
              <a:t>Pulse duration: 70 fs</a:t>
            </a:r>
          </a:p>
          <a:p>
            <a:pPr marL="628650" lvl="1" indent="-273050"/>
            <a:r>
              <a:rPr lang="en-US" altLang="ja-JP" sz="2200" dirty="0" smtClean="0">
                <a:latin typeface="Arial Narrow" panose="020B0606020202030204" pitchFamily="34" charset="0"/>
              </a:rPr>
              <a:t>Center wavelength: 810 nm</a:t>
            </a:r>
          </a:p>
          <a:p>
            <a:pPr marL="628650" lvl="1" indent="-273050"/>
            <a:r>
              <a:rPr lang="en-US" altLang="ja-JP" sz="2200" dirty="0" smtClean="0">
                <a:latin typeface="Arial Narrow" panose="020B0606020202030204" pitchFamily="34" charset="0"/>
              </a:rPr>
              <a:t>Pulse energy: 40 µJ</a:t>
            </a:r>
          </a:p>
          <a:p>
            <a:pPr marL="628650" lvl="1" indent="-273050"/>
            <a:endParaRPr lang="en-US" altLang="ja-JP" sz="2200" dirty="0" smtClean="0">
              <a:latin typeface="Arial Narrow" panose="020B0606020202030204" pitchFamily="34" charset="0"/>
            </a:endParaRPr>
          </a:p>
          <a:p>
            <a:pPr marL="273050" indent="-273050"/>
            <a:r>
              <a:rPr lang="en-US" altLang="ja-JP" sz="2200" dirty="0" smtClean="0">
                <a:latin typeface="Arial Narrow" panose="020B0606020202030204" pitchFamily="34" charset="0"/>
              </a:rPr>
              <a:t>Imaging</a:t>
            </a:r>
          </a:p>
          <a:p>
            <a:pPr marL="628650" lvl="1" indent="-273050"/>
            <a:r>
              <a:rPr lang="en-US" altLang="ja-JP" sz="2200" dirty="0" smtClean="0">
                <a:latin typeface="Arial Narrow" panose="020B0606020202030204" pitchFamily="34" charset="0"/>
              </a:rPr>
              <a:t>Frame interval: 812, 229 fs</a:t>
            </a:r>
          </a:p>
          <a:p>
            <a:pPr marL="1028700" lvl="2" indent="-273050"/>
            <a:r>
              <a:rPr lang="en-US" altLang="ja-JP" sz="2200" dirty="0" smtClean="0">
                <a:latin typeface="Arial Narrow" panose="020B0606020202030204" pitchFamily="34" charset="0"/>
              </a:rPr>
              <a:t>1.23, 4.37 </a:t>
            </a:r>
            <a:r>
              <a:rPr lang="en-US" altLang="ja-JP" sz="2200" dirty="0" err="1" smtClean="0">
                <a:latin typeface="Arial Narrow" panose="020B0606020202030204" pitchFamily="34" charset="0"/>
              </a:rPr>
              <a:t>Tfps</a:t>
            </a:r>
            <a:endParaRPr lang="en-US" altLang="ja-JP" sz="2200" dirty="0" smtClean="0">
              <a:latin typeface="Arial Narrow" panose="020B0606020202030204" pitchFamily="34" charset="0"/>
            </a:endParaRPr>
          </a:p>
          <a:p>
            <a:pPr marL="628650" lvl="1" indent="-273050"/>
            <a:r>
              <a:rPr lang="en-US" altLang="ja-JP" sz="2200" dirty="0" smtClean="0">
                <a:latin typeface="Arial Narrow" panose="020B0606020202030204" pitchFamily="34" charset="0"/>
              </a:rPr>
              <a:t>Exposure time: 1020, 733 fs</a:t>
            </a:r>
          </a:p>
          <a:p>
            <a:pPr marL="628650" lvl="1" indent="-273050"/>
            <a:r>
              <a:rPr lang="en-US" altLang="ja-JP" sz="2200" dirty="0" smtClean="0">
                <a:latin typeface="Arial Narrow" panose="020B0606020202030204" pitchFamily="34" charset="0"/>
              </a:rPr>
              <a:t>Polarization-gating imaging</a:t>
            </a:r>
          </a:p>
        </p:txBody>
      </p:sp>
      <p:pic>
        <p:nvPicPr>
          <p:cNvPr id="10" name="Picture 2" descr="C:\Users\K.Nakagawa\Desktop\phonon_e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5465" y="1196752"/>
            <a:ext cx="3733509" cy="3059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nakagawa\Desktop\SMaP\論文投稿\final\Figure\figure2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9" t="10150" r="65637" b="38076"/>
          <a:stretch/>
        </p:blipFill>
        <p:spPr bwMode="auto">
          <a:xfrm>
            <a:off x="6519850" y="4467256"/>
            <a:ext cx="2556283" cy="22541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nakagawa\Desktop\SMaP\論文投稿\final\Figure\figure2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734" t="10150" r="36234" b="38076"/>
          <a:stretch/>
        </p:blipFill>
        <p:spPr bwMode="auto">
          <a:xfrm>
            <a:off x="4081005" y="4467256"/>
            <a:ext cx="2437023" cy="225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508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18</a:t>
            </a:fld>
            <a:endParaRPr lang="ja-JP" altLang="en-US" dirty="0">
              <a:solidFill>
                <a:schemeClr val="bg1"/>
              </a:solidFill>
            </a:endParaRPr>
          </a:p>
        </p:txBody>
      </p:sp>
      <p:sp>
        <p:nvSpPr>
          <p:cNvPr id="38" name="テキスト ボックス 37"/>
          <p:cNvSpPr txBox="1"/>
          <p:nvPr/>
        </p:nvSpPr>
        <p:spPr>
          <a:xfrm>
            <a:off x="1508579" y="77768"/>
            <a:ext cx="6126998"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Phonon </a:t>
            </a:r>
            <a:r>
              <a:rPr lang="en-US" altLang="ja-JP" sz="3200" dirty="0" err="1" smtClean="0">
                <a:solidFill>
                  <a:schemeClr val="bg1"/>
                </a:solidFill>
                <a:latin typeface="Arial" panose="020B0604020202020204" pitchFamily="34" charset="0"/>
                <a:cs typeface="Arial" panose="020B0604020202020204" pitchFamily="34" charset="0"/>
              </a:rPr>
              <a:t>polariton</a:t>
            </a:r>
            <a:r>
              <a:rPr lang="en-US" altLang="ja-JP" sz="3200" dirty="0" smtClean="0">
                <a:solidFill>
                  <a:schemeClr val="bg1"/>
                </a:solidFill>
                <a:latin typeface="Arial" panose="020B0604020202020204" pitchFamily="34" charset="0"/>
                <a:cs typeface="Arial" panose="020B0604020202020204" pitchFamily="34" charset="0"/>
              </a:rPr>
              <a:t> (THz radiation)</a:t>
            </a:r>
            <a:endParaRPr lang="en-US" altLang="ja-JP" sz="3200" dirty="0">
              <a:solidFill>
                <a:schemeClr val="bg1"/>
              </a:solidFill>
              <a:latin typeface="Arial" panose="020B0604020202020204" pitchFamily="34" charset="0"/>
              <a:cs typeface="Arial" panose="020B0604020202020204" pitchFamily="34" charset="0"/>
            </a:endParaRPr>
          </a:p>
        </p:txBody>
      </p:sp>
      <p:grpSp>
        <p:nvGrpSpPr>
          <p:cNvPr id="11" name="グループ化 10"/>
          <p:cNvGrpSpPr/>
          <p:nvPr/>
        </p:nvGrpSpPr>
        <p:grpSpPr>
          <a:xfrm>
            <a:off x="1008239" y="3068960"/>
            <a:ext cx="7113864" cy="1537643"/>
            <a:chOff x="978263" y="695452"/>
            <a:chExt cx="7623082" cy="1647709"/>
          </a:xfrm>
        </p:grpSpPr>
        <p:sp>
          <p:nvSpPr>
            <p:cNvPr id="12" name="正方形/長方形 157"/>
            <p:cNvSpPr/>
            <p:nvPr/>
          </p:nvSpPr>
          <p:spPr>
            <a:xfrm>
              <a:off x="1016202" y="695452"/>
              <a:ext cx="7585143" cy="16477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nvGrpSpPr>
            <p:cNvPr id="13" name="グループ化 158"/>
            <p:cNvGrpSpPr/>
            <p:nvPr/>
          </p:nvGrpSpPr>
          <p:grpSpPr>
            <a:xfrm>
              <a:off x="1059908" y="758825"/>
              <a:ext cx="7478619" cy="104791"/>
              <a:chOff x="76200" y="1371600"/>
              <a:chExt cx="8992268" cy="126000"/>
            </a:xfrm>
            <a:solidFill>
              <a:schemeClr val="bg1">
                <a:lumMod val="65000"/>
              </a:schemeClr>
            </a:solidFill>
          </p:grpSpPr>
          <p:sp>
            <p:nvSpPr>
              <p:cNvPr id="73" name="正方形/長方形 159"/>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74" name="正方形/長方形 160"/>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75" name="正方形/長方形 161"/>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76" name="正方形/長方形 162"/>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77" name="正方形/長方形 163"/>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78" name="正方形/長方形 164"/>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79" name="正方形/長方形 165"/>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80" name="正方形/長方形 166"/>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81" name="正方形/長方形 167"/>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82" name="正方形/長方形 168"/>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83" name="正方形/長方形 169"/>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84" name="正方形/長方形 170"/>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85" name="正方形/長方形 171"/>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86" name="正方形/長方形 172"/>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87" name="正方形/長方形 173"/>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88" name="正方形/長方形 174"/>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89" name="正方形/長方形 175"/>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90" name="正方形/長方形 176"/>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91" name="正方形/長方形 177"/>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92" name="正方形/長方形 178"/>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93" name="正方形/長方形 179"/>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94" name="正方形/長方形 180"/>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95" name="正方形/長方形 181"/>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96" name="正方形/長方形 182"/>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97" name="正方形/長方形 183"/>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98" name="正方形/長方形 184"/>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99" name="正方形/長方形 185"/>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00" name="正方形/長方形 186"/>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01" name="正方形/長方形 187"/>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02" name="正方形/長方形 188"/>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03" name="正方形/長方形 189"/>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04" name="正方形/長方形 190"/>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05" name="正方形/長方形 191"/>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06" name="正方形/長方形 192"/>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07" name="正方形/長方形 193"/>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08" name="正方形/長方形 194"/>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09" name="正方形/長方形 195"/>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10" name="正方形/長方形 196"/>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sp>
            <p:nvSpPr>
              <p:cNvPr id="111" name="正方形/長方形 197"/>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Arial Narrow" panose="020B0606020202030204" pitchFamily="34" charset="0"/>
                </a:endParaRPr>
              </a:p>
            </p:txBody>
          </p:sp>
        </p:grpSp>
        <p:grpSp>
          <p:nvGrpSpPr>
            <p:cNvPr id="16" name="グループ化 198"/>
            <p:cNvGrpSpPr/>
            <p:nvPr/>
          </p:nvGrpSpPr>
          <p:grpSpPr>
            <a:xfrm>
              <a:off x="1059908" y="2174997"/>
              <a:ext cx="7478619" cy="104791"/>
              <a:chOff x="76200" y="1371600"/>
              <a:chExt cx="8992268" cy="126000"/>
            </a:xfrm>
            <a:solidFill>
              <a:schemeClr val="bg1">
                <a:lumMod val="65000"/>
              </a:schemeClr>
            </a:solidFill>
          </p:grpSpPr>
          <p:sp>
            <p:nvSpPr>
              <p:cNvPr id="31" name="正方形/長方形 199"/>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2" name="正方形/長方形 200"/>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3" name="正方形/長方形 201"/>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4" name="正方形/長方形 202"/>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5" name="正方形/長方形 203"/>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9" name="正方形/長方形 204"/>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0" name="正方形/長方形 205"/>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1" name="正方形/長方形 206"/>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2" name="正方形/長方形 207"/>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3" name="正方形/長方形 208"/>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4" name="正方形/長方形 209"/>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5" name="正方形/長方形 210"/>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6" name="正方形/長方形 211"/>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7" name="正方形/長方形 212"/>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8" name="正方形/長方形 213"/>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9" name="正方形/長方形 214"/>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0" name="正方形/長方形 215"/>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1" name="正方形/長方形 216"/>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2" name="正方形/長方形 217"/>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3" name="正方形/長方形 218"/>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4" name="正方形/長方形 219"/>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5" name="正方形/長方形 220"/>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6" name="正方形/長方形 221"/>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7" name="正方形/長方形 222"/>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8" name="正方形/長方形 223"/>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9" name="正方形/長方形 224"/>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0" name="正方形/長方形 225"/>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1" name="正方形/長方形 226"/>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2" name="正方形/長方形 227"/>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3" name="正方形/長方形 228"/>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4" name="正方形/長方形 229"/>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5" name="正方形/長方形 230"/>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6" name="正方形/長方形 231"/>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7" name="正方形/長方形 232"/>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8" name="正方形/長方形 233"/>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9" name="正方形/長方形 234"/>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70" name="正方形/長方形 235"/>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71" name="正方形/長方形 236"/>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72" name="正方形/長方形 237"/>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6912"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18643"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80374"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42104"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103835"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365568"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53"/>
            <p:cNvSpPr txBox="1"/>
            <p:nvPr/>
          </p:nvSpPr>
          <p:spPr>
            <a:xfrm>
              <a:off x="1748517" y="1755323"/>
              <a:ext cx="586096" cy="428750"/>
            </a:xfrm>
            <a:prstGeom prst="rect">
              <a:avLst/>
            </a:prstGeom>
            <a:noFill/>
          </p:spPr>
          <p:txBody>
            <a:bodyPr wrap="none" rtlCol="0">
              <a:spAutoFit/>
            </a:bodyPr>
            <a:lstStyle/>
            <a:p>
              <a:r>
                <a:rPr kumimoji="1" lang="en-US" altLang="ja-JP"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0 </a:t>
              </a:r>
              <a:r>
                <a:rPr kumimoji="1" lang="en-US" altLang="ja-JP" sz="20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4" name="テキスト ボックス 254"/>
            <p:cNvSpPr txBox="1"/>
            <p:nvPr/>
          </p:nvSpPr>
          <p:spPr>
            <a:xfrm>
              <a:off x="2795734" y="1755323"/>
              <a:ext cx="836887" cy="428750"/>
            </a:xfrm>
            <a:prstGeom prst="rect">
              <a:avLst/>
            </a:prstGeom>
            <a:noFill/>
          </p:spPr>
          <p:txBody>
            <a:bodyPr wrap="none" rtlCol="0">
              <a:spAutoFit/>
            </a:bodyPr>
            <a:lstStyle/>
            <a:p>
              <a:r>
                <a:rPr kumimoji="1" lang="en-US" altLang="ja-JP"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780 </a:t>
              </a:r>
              <a:r>
                <a:rPr kumimoji="1" lang="en-US" altLang="ja-JP" sz="20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5" name="テキスト ボックス 255"/>
            <p:cNvSpPr txBox="1"/>
            <p:nvPr/>
          </p:nvSpPr>
          <p:spPr>
            <a:xfrm>
              <a:off x="3871173" y="1755323"/>
              <a:ext cx="962283" cy="428750"/>
            </a:xfrm>
            <a:prstGeom prst="rect">
              <a:avLst/>
            </a:prstGeom>
            <a:noFill/>
          </p:spPr>
          <p:txBody>
            <a:bodyPr wrap="none" rtlCol="0">
              <a:spAutoFit/>
            </a:bodyPr>
            <a:lstStyle/>
            <a:p>
              <a:r>
                <a:rPr kumimoji="1" lang="en-US" altLang="ja-JP"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1590 </a:t>
              </a:r>
              <a:r>
                <a:rPr kumimoji="1" lang="en-US" altLang="ja-JP" sz="20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6" name="テキスト ボックス 256"/>
            <p:cNvSpPr txBox="1"/>
            <p:nvPr/>
          </p:nvSpPr>
          <p:spPr>
            <a:xfrm>
              <a:off x="5153876" y="1755323"/>
              <a:ext cx="962283" cy="428750"/>
            </a:xfrm>
            <a:prstGeom prst="rect">
              <a:avLst/>
            </a:prstGeom>
            <a:noFill/>
          </p:spPr>
          <p:txBody>
            <a:bodyPr wrap="none" rtlCol="0">
              <a:spAutoFit/>
            </a:bodyPr>
            <a:lstStyle/>
            <a:p>
              <a:r>
                <a:rPr kumimoji="1" lang="en-US" altLang="ja-JP"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2400 </a:t>
              </a:r>
              <a:r>
                <a:rPr kumimoji="1" lang="en-US" altLang="ja-JP" sz="20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7" name="テキスト ボックス 257"/>
            <p:cNvSpPr txBox="1"/>
            <p:nvPr/>
          </p:nvSpPr>
          <p:spPr>
            <a:xfrm>
              <a:off x="6380698" y="1755323"/>
              <a:ext cx="962283" cy="428750"/>
            </a:xfrm>
            <a:prstGeom prst="rect">
              <a:avLst/>
            </a:prstGeom>
            <a:noFill/>
          </p:spPr>
          <p:txBody>
            <a:bodyPr wrap="none" rtlCol="0">
              <a:spAutoFit/>
            </a:bodyPr>
            <a:lstStyle/>
            <a:p>
              <a:r>
                <a:rPr kumimoji="1" lang="en-US" altLang="ja-JP"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3255 </a:t>
              </a:r>
              <a:r>
                <a:rPr kumimoji="1" lang="en-US" altLang="ja-JP" sz="20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8" name="テキスト ボックス 258"/>
            <p:cNvSpPr txBox="1"/>
            <p:nvPr/>
          </p:nvSpPr>
          <p:spPr>
            <a:xfrm>
              <a:off x="7634173" y="1755323"/>
              <a:ext cx="962283" cy="428750"/>
            </a:xfrm>
            <a:prstGeom prst="rect">
              <a:avLst/>
            </a:prstGeom>
            <a:noFill/>
          </p:spPr>
          <p:txBody>
            <a:bodyPr wrap="none" rtlCol="0">
              <a:spAutoFit/>
            </a:bodyPr>
            <a:lstStyle/>
            <a:p>
              <a:r>
                <a:rPr kumimoji="1" lang="en-US" altLang="ja-JP"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4035 </a:t>
              </a:r>
              <a:r>
                <a:rPr kumimoji="1" lang="en-US" altLang="ja-JP" sz="20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9" name="テキスト ボックス 61"/>
            <p:cNvSpPr txBox="1"/>
            <p:nvPr/>
          </p:nvSpPr>
          <p:spPr>
            <a:xfrm>
              <a:off x="978263" y="851463"/>
              <a:ext cx="845445" cy="3627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100 µm</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cxnSp>
          <p:nvCxnSpPr>
            <p:cNvPr id="30" name="直線コネクタ 351"/>
            <p:cNvCxnSpPr/>
            <p:nvPr/>
          </p:nvCxnSpPr>
          <p:spPr>
            <a:xfrm>
              <a:off x="1213682" y="1199111"/>
              <a:ext cx="28742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グループ化 2"/>
          <p:cNvGrpSpPr/>
          <p:nvPr/>
        </p:nvGrpSpPr>
        <p:grpSpPr>
          <a:xfrm>
            <a:off x="1198514" y="4797152"/>
            <a:ext cx="7837402" cy="1921022"/>
            <a:chOff x="1198514" y="4797152"/>
            <a:chExt cx="7837402" cy="1921022"/>
          </a:xfrm>
        </p:grpSpPr>
        <p:grpSp>
          <p:nvGrpSpPr>
            <p:cNvPr id="210" name="グループ化 209"/>
            <p:cNvGrpSpPr/>
            <p:nvPr/>
          </p:nvGrpSpPr>
          <p:grpSpPr>
            <a:xfrm>
              <a:off x="1676583" y="4797152"/>
              <a:ext cx="7288167" cy="1700352"/>
              <a:chOff x="1487795" y="908720"/>
              <a:chExt cx="7288167" cy="1700352"/>
            </a:xfrm>
          </p:grpSpPr>
          <p:sp>
            <p:nvSpPr>
              <p:cNvPr id="211" name="Rectangular Callout 242"/>
              <p:cNvSpPr/>
              <p:nvPr/>
            </p:nvSpPr>
            <p:spPr>
              <a:xfrm>
                <a:off x="1487795" y="908720"/>
                <a:ext cx="7288167" cy="1700352"/>
              </a:xfrm>
              <a:prstGeom prst="wedgeRectCallout">
                <a:avLst>
                  <a:gd name="adj1" fmla="val 6379"/>
                  <a:gd name="adj2" fmla="val -6656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nvGrpSpPr>
              <p:cNvPr id="212" name="Group 243"/>
              <p:cNvGrpSpPr>
                <a:grpSpLocks noChangeAspect="1"/>
              </p:cNvGrpSpPr>
              <p:nvPr/>
            </p:nvGrpSpPr>
            <p:grpSpPr>
              <a:xfrm>
                <a:off x="1602396" y="980728"/>
                <a:ext cx="7074060" cy="1540788"/>
                <a:chOff x="267238" y="4678468"/>
                <a:chExt cx="8590767" cy="1871138"/>
              </a:xfrm>
            </p:grpSpPr>
            <p:sp>
              <p:nvSpPr>
                <p:cNvPr id="213" name="正方形/長方形 66"/>
                <p:cNvSpPr/>
                <p:nvPr/>
              </p:nvSpPr>
              <p:spPr>
                <a:xfrm>
                  <a:off x="267238" y="4678468"/>
                  <a:ext cx="8590767" cy="187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nvGrpSpPr>
                <p:cNvPr id="214" name="グループ化 71"/>
                <p:cNvGrpSpPr/>
                <p:nvPr/>
              </p:nvGrpSpPr>
              <p:grpSpPr>
                <a:xfrm>
                  <a:off x="338828" y="4750435"/>
                  <a:ext cx="8448215" cy="119000"/>
                  <a:chOff x="76200" y="1371600"/>
                  <a:chExt cx="8992268" cy="126000"/>
                </a:xfrm>
                <a:solidFill>
                  <a:schemeClr val="bg1">
                    <a:lumMod val="65000"/>
                  </a:schemeClr>
                </a:solidFill>
              </p:grpSpPr>
              <p:sp>
                <p:nvSpPr>
                  <p:cNvPr id="269" name="正方形/長方形 72"/>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0" name="正方形/長方形 73"/>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1" name="正方形/長方形 74"/>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2" name="正方形/長方形 75"/>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3" name="正方形/長方形 76"/>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4" name="正方形/長方形 77"/>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5" name="正方形/長方形 78"/>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6" name="正方形/長方形 79"/>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7" name="正方形/長方形 80"/>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8" name="正方形/長方形 81"/>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9" name="正方形/長方形 82"/>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0" name="正方形/長方形 83"/>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1" name="正方形/長方形 84"/>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2" name="正方形/長方形 85"/>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3" name="正方形/長方形 86"/>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4" name="正方形/長方形 87"/>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5" name="正方形/長方形 88"/>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6" name="正方形/長方形 89"/>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7" name="正方形/長方形 90"/>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8" name="正方形/長方形 91"/>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9" name="正方形/長方形 92"/>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0" name="正方形/長方形 93"/>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1" name="正方形/長方形 94"/>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2" name="正方形/長方形 95"/>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3" name="正方形/長方形 96"/>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4" name="正方形/長方形 97"/>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5" name="正方形/長方形 98"/>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6" name="正方形/長方形 99"/>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7" name="正方形/長方形 100"/>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8" name="正方形/長方形 101"/>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9" name="正方形/長方形 102"/>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0" name="正方形/長方形 103"/>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1" name="正方形/長方形 104"/>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2" name="正方形/長方形 105"/>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3" name="正方形/長方形 106"/>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4" name="正方形/長方形 107"/>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5" name="正方形/長方形 108"/>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6" name="正方形/長方形 109"/>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7" name="正方形/長方形 110"/>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grpSp>
              <p:nvGrpSpPr>
                <p:cNvPr id="215" name="グループ化 111"/>
                <p:cNvGrpSpPr/>
                <p:nvPr/>
              </p:nvGrpSpPr>
              <p:grpSpPr>
                <a:xfrm>
                  <a:off x="338828" y="6358639"/>
                  <a:ext cx="8448215" cy="119000"/>
                  <a:chOff x="76200" y="1371600"/>
                  <a:chExt cx="8992268" cy="126000"/>
                </a:xfrm>
                <a:solidFill>
                  <a:schemeClr val="bg1">
                    <a:lumMod val="65000"/>
                  </a:schemeClr>
                </a:solidFill>
              </p:grpSpPr>
              <p:sp>
                <p:nvSpPr>
                  <p:cNvPr id="230" name="正方形/長方形 112"/>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1" name="正方形/長方形 113"/>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2" name="正方形/長方形 114"/>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3" name="正方形/長方形 115"/>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4" name="正方形/長方形 116"/>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5" name="正方形/長方形 117"/>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6" name="正方形/長方形 118"/>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7" name="正方形/長方形 119"/>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8" name="正方形/長方形 120"/>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9" name="正方形/長方形 121"/>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0" name="正方形/長方形 122"/>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1" name="正方形/長方形 123"/>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2" name="正方形/長方形 124"/>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3" name="正方形/長方形 125"/>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4" name="正方形/長方形 126"/>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5" name="正方形/長方形 127"/>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6" name="正方形/長方形 128"/>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7" name="正方形/長方形 129"/>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8" name="正方形/長方形 130"/>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9" name="正方形/長方形 131"/>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0" name="正方形/長方形 132"/>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1" name="正方形/長方形 133"/>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2" name="正方形/長方形 134"/>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3" name="正方形/長方形 135"/>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4" name="正方形/長方形 136"/>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5" name="正方形/長方形 137"/>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6" name="正方形/長方形 138"/>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7" name="正方形/長方形 139"/>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8" name="正方形/長方形 140"/>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9" name="正方形/長方形 141"/>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0" name="正方形/長方形 142"/>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1" name="正方形/長方形 143"/>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2" name="正方形/長方形 144"/>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3" name="正方形/長方形 145"/>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4" name="正方形/長方形 146"/>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5" name="正方形/長方形 147"/>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6" name="正方形/長方形 148"/>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7" name="正方形/長方形 149"/>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8" name="正方形/長方形 150"/>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pic>
              <p:nvPicPr>
                <p:cNvPr id="216" name="Picture 8"/>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38828"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754871"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3170914"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586957"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003000"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7419043"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222" name="テキスト ボックス 1"/>
                <p:cNvSpPr txBox="1"/>
                <p:nvPr/>
              </p:nvSpPr>
              <p:spPr>
                <a:xfrm>
                  <a:off x="312598" y="4880013"/>
                  <a:ext cx="1054718" cy="448518"/>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2167 fs</a:t>
                  </a:r>
                  <a:endParaRPr kumimoji="1" lang="ja-JP" altLang="en-US" b="1" dirty="0">
                    <a:solidFill>
                      <a:srgbClr val="FFFF00"/>
                    </a:solidFill>
                    <a:effectLst>
                      <a:outerShdw blurRad="38100" dist="38100" dir="2700000" algn="tl">
                        <a:srgbClr val="000000">
                          <a:alpha val="43137"/>
                        </a:srgbClr>
                      </a:outerShdw>
                    </a:effectLst>
                  </a:endParaRPr>
                </a:p>
              </p:txBody>
            </p:sp>
            <p:sp>
              <p:nvSpPr>
                <p:cNvPr id="223" name="テキスト ボックス 248"/>
                <p:cNvSpPr txBox="1"/>
                <p:nvPr/>
              </p:nvSpPr>
              <p:spPr>
                <a:xfrm>
                  <a:off x="1713913" y="4880013"/>
                  <a:ext cx="1054718" cy="448518"/>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2357 fs</a:t>
                  </a:r>
                  <a:endParaRPr kumimoji="1" lang="ja-JP" altLang="en-US" b="1" dirty="0">
                    <a:solidFill>
                      <a:srgbClr val="FFFF00"/>
                    </a:solidFill>
                    <a:effectLst>
                      <a:outerShdw blurRad="38100" dist="38100" dir="2700000" algn="tl">
                        <a:srgbClr val="000000">
                          <a:alpha val="43137"/>
                        </a:srgbClr>
                      </a:outerShdw>
                    </a:effectLst>
                  </a:endParaRPr>
                </a:p>
              </p:txBody>
            </p:sp>
            <p:sp>
              <p:nvSpPr>
                <p:cNvPr id="224" name="テキスト ボックス 249"/>
                <p:cNvSpPr txBox="1"/>
                <p:nvPr/>
              </p:nvSpPr>
              <p:spPr>
                <a:xfrm>
                  <a:off x="3136045" y="4880013"/>
                  <a:ext cx="1054718" cy="448518"/>
                </a:xfrm>
                <a:prstGeom prst="rect">
                  <a:avLst/>
                </a:prstGeom>
                <a:noFill/>
              </p:spPr>
              <p:txBody>
                <a:bodyPr wrap="none" rtlCol="0">
                  <a:spAutoFit/>
                </a:bodyPr>
                <a:lstStyle/>
                <a:p>
                  <a:r>
                    <a:rPr lang="en-US" altLang="ja-JP" b="1" dirty="0" smtClean="0">
                      <a:solidFill>
                        <a:srgbClr val="FFFF00"/>
                      </a:solidFill>
                      <a:effectLst>
                        <a:outerShdw blurRad="38100" dist="38100" dir="2700000" algn="tl">
                          <a:srgbClr val="000000">
                            <a:alpha val="43137"/>
                          </a:srgbClr>
                        </a:outerShdw>
                      </a:effectLst>
                    </a:rPr>
                    <a:t>2517</a:t>
                  </a:r>
                  <a:r>
                    <a:rPr kumimoji="1" lang="en-US" altLang="ja-JP" b="1" dirty="0" smtClean="0">
                      <a:solidFill>
                        <a:srgbClr val="FFFF00"/>
                      </a:solidFill>
                      <a:effectLst>
                        <a:outerShdw blurRad="38100" dist="38100" dir="2700000" algn="tl">
                          <a:srgbClr val="000000">
                            <a:alpha val="43137"/>
                          </a:srgbClr>
                        </a:outerShdw>
                      </a:effectLst>
                    </a:rPr>
                    <a:t> fs</a:t>
                  </a:r>
                  <a:endParaRPr kumimoji="1" lang="ja-JP" altLang="en-US" b="1" dirty="0">
                    <a:solidFill>
                      <a:srgbClr val="FFFF00"/>
                    </a:solidFill>
                    <a:effectLst>
                      <a:outerShdw blurRad="38100" dist="38100" dir="2700000" algn="tl">
                        <a:srgbClr val="000000">
                          <a:alpha val="43137"/>
                        </a:srgbClr>
                      </a:outerShdw>
                    </a:effectLst>
                  </a:endParaRPr>
                </a:p>
              </p:txBody>
            </p:sp>
            <p:sp>
              <p:nvSpPr>
                <p:cNvPr id="225" name="テキスト ボックス 250"/>
                <p:cNvSpPr txBox="1"/>
                <p:nvPr/>
              </p:nvSpPr>
              <p:spPr>
                <a:xfrm>
                  <a:off x="4558179" y="4880013"/>
                  <a:ext cx="1054718" cy="448518"/>
                </a:xfrm>
                <a:prstGeom prst="rect">
                  <a:avLst/>
                </a:prstGeom>
                <a:noFill/>
              </p:spPr>
              <p:txBody>
                <a:bodyPr wrap="none" rtlCol="0">
                  <a:spAutoFit/>
                </a:bodyPr>
                <a:lstStyle/>
                <a:p>
                  <a:r>
                    <a:rPr lang="en-US" altLang="ja-JP" b="1" dirty="0" smtClean="0">
                      <a:solidFill>
                        <a:srgbClr val="FFFF00"/>
                      </a:solidFill>
                      <a:effectLst>
                        <a:outerShdw blurRad="38100" dist="38100" dir="2700000" algn="tl">
                          <a:srgbClr val="000000">
                            <a:alpha val="43137"/>
                          </a:srgbClr>
                        </a:outerShdw>
                      </a:effectLst>
                    </a:rPr>
                    <a:t>2782</a:t>
                  </a:r>
                  <a:r>
                    <a:rPr kumimoji="1" lang="en-US" altLang="ja-JP" b="1" dirty="0" smtClean="0">
                      <a:solidFill>
                        <a:srgbClr val="FFFF00"/>
                      </a:solidFill>
                      <a:effectLst>
                        <a:outerShdw blurRad="38100" dist="38100" dir="2700000" algn="tl">
                          <a:srgbClr val="000000">
                            <a:alpha val="43137"/>
                          </a:srgbClr>
                        </a:outerShdw>
                      </a:effectLst>
                    </a:rPr>
                    <a:t> fs</a:t>
                  </a:r>
                  <a:endParaRPr kumimoji="1" lang="ja-JP" altLang="en-US" b="1" dirty="0">
                    <a:solidFill>
                      <a:srgbClr val="FFFF00"/>
                    </a:solidFill>
                    <a:effectLst>
                      <a:outerShdw blurRad="38100" dist="38100" dir="2700000" algn="tl">
                        <a:srgbClr val="000000">
                          <a:alpha val="43137"/>
                        </a:srgbClr>
                      </a:outerShdw>
                    </a:effectLst>
                  </a:endParaRPr>
                </a:p>
              </p:txBody>
            </p:sp>
            <p:sp>
              <p:nvSpPr>
                <p:cNvPr id="226" name="テキスト ボックス 251"/>
                <p:cNvSpPr txBox="1"/>
                <p:nvPr/>
              </p:nvSpPr>
              <p:spPr>
                <a:xfrm>
                  <a:off x="5962395" y="4880013"/>
                  <a:ext cx="1054718" cy="448518"/>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3052 fs</a:t>
                  </a:r>
                  <a:endParaRPr kumimoji="1" lang="ja-JP" altLang="en-US" b="1" dirty="0">
                    <a:solidFill>
                      <a:srgbClr val="FFFF00"/>
                    </a:solidFill>
                    <a:effectLst>
                      <a:outerShdw blurRad="38100" dist="38100" dir="2700000" algn="tl">
                        <a:srgbClr val="000000">
                          <a:alpha val="43137"/>
                        </a:srgbClr>
                      </a:outerShdw>
                    </a:effectLst>
                  </a:endParaRPr>
                </a:p>
              </p:txBody>
            </p:sp>
            <p:sp>
              <p:nvSpPr>
                <p:cNvPr id="227" name="テキスト ボックス 252"/>
                <p:cNvSpPr txBox="1"/>
                <p:nvPr/>
              </p:nvSpPr>
              <p:spPr>
                <a:xfrm>
                  <a:off x="7380704" y="4880013"/>
                  <a:ext cx="1054718" cy="448518"/>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3297 fs</a:t>
                  </a:r>
                  <a:endParaRPr kumimoji="1" lang="ja-JP" altLang="en-US" b="1" dirty="0">
                    <a:solidFill>
                      <a:srgbClr val="FFFF00"/>
                    </a:solidFill>
                    <a:effectLst>
                      <a:outerShdw blurRad="38100" dist="38100" dir="2700000" algn="tl">
                        <a:srgbClr val="000000">
                          <a:alpha val="43137"/>
                        </a:srgbClr>
                      </a:outerShdw>
                    </a:effectLst>
                  </a:endParaRPr>
                </a:p>
              </p:txBody>
            </p:sp>
            <p:cxnSp>
              <p:nvCxnSpPr>
                <p:cNvPr id="228" name="直線コネクタ 260"/>
                <p:cNvCxnSpPr/>
                <p:nvPr/>
              </p:nvCxnSpPr>
              <p:spPr>
                <a:xfrm>
                  <a:off x="1215653" y="6181553"/>
                  <a:ext cx="34275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9" name="テキスト ボックス 61"/>
                <p:cNvSpPr txBox="1"/>
                <p:nvPr/>
              </p:nvSpPr>
              <p:spPr>
                <a:xfrm>
                  <a:off x="907841" y="5815276"/>
                  <a:ext cx="954420" cy="4111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100 µm</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grpSp>
        <p:sp>
          <p:nvSpPr>
            <p:cNvPr id="313" name="テキスト ボックス 312"/>
            <p:cNvSpPr txBox="1"/>
            <p:nvPr/>
          </p:nvSpPr>
          <p:spPr>
            <a:xfrm>
              <a:off x="1198514" y="6287287"/>
              <a:ext cx="7837402" cy="43088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altLang="ja-JP" sz="2200" dirty="0" smtClean="0">
                  <a:latin typeface="Arial Narrow" panose="020B0606020202030204" pitchFamily="34" charset="0"/>
                </a:rPr>
                <a:t>The speed of wave-packet is calculated from the movie to be </a:t>
              </a:r>
              <a:r>
                <a:rPr kumimoji="1" lang="en-US" altLang="ja-JP" sz="2200" dirty="0" smtClean="0">
                  <a:latin typeface="Arial Narrow" panose="020B0606020202030204" pitchFamily="34" charset="0"/>
                </a:rPr>
                <a:t>4.6×10</a:t>
              </a:r>
              <a:r>
                <a:rPr kumimoji="1" lang="en-US" altLang="ja-JP" sz="2200" baseline="30000" dirty="0" smtClean="0">
                  <a:latin typeface="Arial Narrow" panose="020B0606020202030204" pitchFamily="34" charset="0"/>
                </a:rPr>
                <a:t>7</a:t>
              </a:r>
              <a:r>
                <a:rPr kumimoji="1" lang="en-US" altLang="ja-JP" sz="2200" dirty="0" smtClean="0">
                  <a:latin typeface="Arial Narrow" panose="020B0606020202030204" pitchFamily="34" charset="0"/>
                </a:rPr>
                <a:t> m/s</a:t>
              </a:r>
              <a:endParaRPr kumimoji="1" lang="ja-JP" altLang="en-US" sz="2200" dirty="0">
                <a:latin typeface="Arial Narrow" panose="020B0606020202030204" pitchFamily="34" charset="0"/>
              </a:endParaRPr>
            </a:p>
          </p:txBody>
        </p:sp>
      </p:grpSp>
      <p:grpSp>
        <p:nvGrpSpPr>
          <p:cNvPr id="2" name="グループ化 1"/>
          <p:cNvGrpSpPr/>
          <p:nvPr/>
        </p:nvGrpSpPr>
        <p:grpSpPr>
          <a:xfrm>
            <a:off x="57161" y="826437"/>
            <a:ext cx="8649291" cy="2024467"/>
            <a:chOff x="57161" y="826437"/>
            <a:chExt cx="8649291" cy="2024467"/>
          </a:xfrm>
        </p:grpSpPr>
        <p:grpSp>
          <p:nvGrpSpPr>
            <p:cNvPr id="112" name="グループ化 111"/>
            <p:cNvGrpSpPr/>
            <p:nvPr/>
          </p:nvGrpSpPr>
          <p:grpSpPr>
            <a:xfrm>
              <a:off x="179512" y="1076030"/>
              <a:ext cx="7322964" cy="1774874"/>
              <a:chOff x="165234" y="4565332"/>
              <a:chExt cx="7322964" cy="1774874"/>
            </a:xfrm>
          </p:grpSpPr>
          <p:sp>
            <p:nvSpPr>
              <p:cNvPr id="113" name="Rectangular Callout 4"/>
              <p:cNvSpPr/>
              <p:nvPr/>
            </p:nvSpPr>
            <p:spPr>
              <a:xfrm>
                <a:off x="165234" y="4565332"/>
                <a:ext cx="7322964" cy="1774874"/>
              </a:xfrm>
              <a:prstGeom prst="wedgeRectCallout">
                <a:avLst>
                  <a:gd name="adj1" fmla="val -21527"/>
                  <a:gd name="adj2" fmla="val 6720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nvGrpSpPr>
              <p:cNvPr id="114" name="Group 2"/>
              <p:cNvGrpSpPr>
                <a:grpSpLocks noChangeAspect="1"/>
              </p:cNvGrpSpPr>
              <p:nvPr/>
            </p:nvGrpSpPr>
            <p:grpSpPr>
              <a:xfrm>
                <a:off x="299986" y="4695956"/>
                <a:ext cx="7088260" cy="1543879"/>
                <a:chOff x="267238" y="4678468"/>
                <a:chExt cx="8590767" cy="1871138"/>
              </a:xfrm>
            </p:grpSpPr>
            <p:sp>
              <p:nvSpPr>
                <p:cNvPr id="115" name="正方形/長方形 114"/>
                <p:cNvSpPr/>
                <p:nvPr/>
              </p:nvSpPr>
              <p:spPr>
                <a:xfrm>
                  <a:off x="267238" y="4678468"/>
                  <a:ext cx="8590767" cy="187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nvGrpSpPr>
                <p:cNvPr id="116" name="グループ化 115"/>
                <p:cNvGrpSpPr/>
                <p:nvPr/>
              </p:nvGrpSpPr>
              <p:grpSpPr>
                <a:xfrm>
                  <a:off x="338828" y="4750435"/>
                  <a:ext cx="8448215" cy="119000"/>
                  <a:chOff x="76200" y="1371600"/>
                  <a:chExt cx="8992268" cy="126000"/>
                </a:xfrm>
                <a:solidFill>
                  <a:schemeClr val="bg1">
                    <a:lumMod val="65000"/>
                  </a:schemeClr>
                </a:solidFill>
              </p:grpSpPr>
              <p:sp>
                <p:nvSpPr>
                  <p:cNvPr id="171" name="正方形/長方形 170"/>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2" name="正方形/長方形 171"/>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3" name="正方形/長方形 172"/>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4" name="正方形/長方形 173"/>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5" name="正方形/長方形 174"/>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6" name="正方形/長方形 175"/>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7" name="正方形/長方形 176"/>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8" name="正方形/長方形 177"/>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9" name="正方形/長方形 178"/>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0" name="正方形/長方形 179"/>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1" name="正方形/長方形 180"/>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2" name="正方形/長方形 181"/>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3" name="正方形/長方形 182"/>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4" name="正方形/長方形 183"/>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5" name="正方形/長方形 184"/>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6" name="正方形/長方形 185"/>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7" name="正方形/長方形 186"/>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8" name="正方形/長方形 187"/>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9" name="正方形/長方形 188"/>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0" name="正方形/長方形 189"/>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1" name="正方形/長方形 190"/>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2" name="正方形/長方形 191"/>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3" name="正方形/長方形 192"/>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4" name="正方形/長方形 193"/>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5" name="正方形/長方形 194"/>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6" name="正方形/長方形 195"/>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7" name="正方形/長方形 196"/>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8" name="正方形/長方形 197"/>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9" name="正方形/長方形 198"/>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0" name="正方形/長方形 199"/>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1" name="正方形/長方形 200"/>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2" name="正方形/長方形 201"/>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3" name="正方形/長方形 202"/>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4" name="正方形/長方形 203"/>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5" name="正方形/長方形 204"/>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6" name="正方形/長方形 205"/>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7" name="正方形/長方形 206"/>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8" name="正方形/長方形 207"/>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9" name="正方形/長方形 208"/>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grpSp>
              <p:nvGrpSpPr>
                <p:cNvPr id="117" name="グループ化 116"/>
                <p:cNvGrpSpPr/>
                <p:nvPr/>
              </p:nvGrpSpPr>
              <p:grpSpPr>
                <a:xfrm>
                  <a:off x="338828" y="6358639"/>
                  <a:ext cx="8448215" cy="119000"/>
                  <a:chOff x="76200" y="1371600"/>
                  <a:chExt cx="8992268" cy="126000"/>
                </a:xfrm>
                <a:solidFill>
                  <a:schemeClr val="bg1">
                    <a:lumMod val="65000"/>
                  </a:schemeClr>
                </a:solidFill>
              </p:grpSpPr>
              <p:sp>
                <p:nvSpPr>
                  <p:cNvPr id="132" name="正方形/長方形 131"/>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3" name="正方形/長方形 132"/>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4" name="正方形/長方形 133"/>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5" name="正方形/長方形 134"/>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6" name="正方形/長方形 135"/>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7" name="正方形/長方形 136"/>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8" name="正方形/長方形 137"/>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9" name="正方形/長方形 138"/>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0" name="正方形/長方形 139"/>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1" name="正方形/長方形 140"/>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2" name="正方形/長方形 141"/>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3" name="正方形/長方形 142"/>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4" name="正方形/長方形 143"/>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5" name="正方形/長方形 144"/>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6" name="正方形/長方形 145"/>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7" name="正方形/長方形 146"/>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8" name="正方形/長方形 147"/>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9" name="正方形/長方形 148"/>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0" name="正方形/長方形 149"/>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1" name="正方形/長方形 150"/>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2" name="正方形/長方形 151"/>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3" name="正方形/長方形 152"/>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4" name="正方形/長方形 153"/>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5" name="正方形/長方形 154"/>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6" name="正方形/長方形 155"/>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7" name="正方形/長方形 156"/>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8" name="正方形/長方形 157"/>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9" name="正方形/長方形 158"/>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0" name="正方形/長方形 159"/>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1" name="正方形/長方形 160"/>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2" name="正方形/長方形 161"/>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3" name="正方形/長方形 162"/>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4" name="正方形/長方形 163"/>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5" name="正方形/長方形 164"/>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6" name="正方形/長方形 165"/>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7" name="正方形/長方形 166"/>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8" name="正方形/長方形 167"/>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9" name="正方形/長方形 168"/>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0" name="正方形/長方形 169"/>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pic>
              <p:nvPicPr>
                <p:cNvPr id="118" name="Picture 8"/>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38828"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9"/>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1754871"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3170914"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1"/>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586957"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6003000"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3"/>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7419043"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124" name="テキスト ボックス 123"/>
                <p:cNvSpPr txBox="1"/>
                <p:nvPr/>
              </p:nvSpPr>
              <p:spPr>
                <a:xfrm>
                  <a:off x="277684" y="4888386"/>
                  <a:ext cx="627133"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0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sp>
              <p:nvSpPr>
                <p:cNvPr id="125" name="テキスト ボックス 124"/>
                <p:cNvSpPr txBox="1"/>
                <p:nvPr/>
              </p:nvSpPr>
              <p:spPr>
                <a:xfrm>
                  <a:off x="1678998" y="4888386"/>
                  <a:ext cx="910782"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190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sp>
              <p:nvSpPr>
                <p:cNvPr id="126" name="テキスト ボックス 125"/>
                <p:cNvSpPr txBox="1"/>
                <p:nvPr/>
              </p:nvSpPr>
              <p:spPr>
                <a:xfrm>
                  <a:off x="3101131" y="4888386"/>
                  <a:ext cx="910782"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350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sp>
              <p:nvSpPr>
                <p:cNvPr id="127" name="テキスト ボックス 126"/>
                <p:cNvSpPr txBox="1"/>
                <p:nvPr/>
              </p:nvSpPr>
              <p:spPr>
                <a:xfrm>
                  <a:off x="4523264" y="4888386"/>
                  <a:ext cx="910782"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615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sp>
              <p:nvSpPr>
                <p:cNvPr id="128" name="テキスト ボックス 127"/>
                <p:cNvSpPr txBox="1"/>
                <p:nvPr/>
              </p:nvSpPr>
              <p:spPr>
                <a:xfrm>
                  <a:off x="5927478" y="4888386"/>
                  <a:ext cx="910782"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885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sp>
              <p:nvSpPr>
                <p:cNvPr id="129" name="テキスト ボックス 128"/>
                <p:cNvSpPr txBox="1"/>
                <p:nvPr/>
              </p:nvSpPr>
              <p:spPr>
                <a:xfrm>
                  <a:off x="7345789" y="4888386"/>
                  <a:ext cx="1052605"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1130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cxnSp>
              <p:nvCxnSpPr>
                <p:cNvPr id="130" name="直線コネクタ 260"/>
                <p:cNvCxnSpPr/>
                <p:nvPr/>
              </p:nvCxnSpPr>
              <p:spPr>
                <a:xfrm>
                  <a:off x="1186993" y="5237473"/>
                  <a:ext cx="34275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31" name="テキスト ボックス 61"/>
                <p:cNvSpPr txBox="1"/>
                <p:nvPr/>
              </p:nvSpPr>
              <p:spPr>
                <a:xfrm>
                  <a:off x="906672" y="4888386"/>
                  <a:ext cx="991201" cy="4103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100 µm</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grpSp>
        <p:sp>
          <p:nvSpPr>
            <p:cNvPr id="314" name="テキスト ボックス 313"/>
            <p:cNvSpPr txBox="1"/>
            <p:nvPr/>
          </p:nvSpPr>
          <p:spPr>
            <a:xfrm>
              <a:off x="57161" y="826437"/>
              <a:ext cx="8649291" cy="43088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altLang="ja-JP" sz="2200" dirty="0">
                  <a:latin typeface="Arial Narrow" panose="020B0606020202030204" pitchFamily="34" charset="0"/>
                </a:rPr>
                <a:t>We could observe complex dynamics of phonon wave-packet formation by STAMP.</a:t>
              </a:r>
              <a:endParaRPr kumimoji="1" lang="ja-JP" altLang="en-US" sz="2200" dirty="0">
                <a:latin typeface="Arial Narrow" panose="020B0606020202030204" pitchFamily="34" charset="0"/>
              </a:endParaRPr>
            </a:p>
          </p:txBody>
        </p:sp>
      </p:grpSp>
      <p:pic>
        <p:nvPicPr>
          <p:cNvPr id="312" name="Picture 29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3507" y="1749190"/>
            <a:ext cx="5261866" cy="4941277"/>
          </a:xfrm>
          <a:prstGeom prst="rect">
            <a:avLst/>
          </a:prstGeom>
          <a:ln>
            <a:solidFill>
              <a:schemeClr val="tx1"/>
            </a:solidFill>
          </a:ln>
          <a:effectLst>
            <a:glow rad="101600">
              <a:srgbClr val="C00000">
                <a:alpha val="40000"/>
              </a:srgb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125445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7"/>
            </p:par>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latin typeface="Arial" panose="020B0604020202020204" pitchFamily="34" charset="0"/>
                <a:cs typeface="Arial" panose="020B0604020202020204" pitchFamily="34" charset="0"/>
              </a:rPr>
              <a:pPr/>
              <a:t>1</a:t>
            </a:fld>
            <a:endParaRPr lang="ja-JP" altLang="en-US" dirty="0">
              <a:solidFill>
                <a:schemeClr val="bg1"/>
              </a:solidFill>
              <a:latin typeface="Arial" panose="020B0604020202020204" pitchFamily="34" charset="0"/>
              <a:cs typeface="Arial" panose="020B0604020202020204" pitchFamily="34" charset="0"/>
            </a:endParaRPr>
          </a:p>
        </p:txBody>
      </p:sp>
      <p:sp>
        <p:nvSpPr>
          <p:cNvPr id="38" name="テキスト ボックス 37"/>
          <p:cNvSpPr txBox="1"/>
          <p:nvPr/>
        </p:nvSpPr>
        <p:spPr>
          <a:xfrm>
            <a:off x="971550" y="77768"/>
            <a:ext cx="7201010"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Biomedical Precision Engineering Lab.</a:t>
            </a:r>
          </a:p>
        </p:txBody>
      </p:sp>
      <p:pic>
        <p:nvPicPr>
          <p:cNvPr id="14" name="Picture 2" descr="C:\Users\nakagawa\Desktop\saku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618302"/>
            <a:ext cx="1188001" cy="118800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2267744" y="5951021"/>
            <a:ext cx="1039066" cy="646331"/>
          </a:xfrm>
          <a:prstGeom prst="rect">
            <a:avLst/>
          </a:prstGeom>
          <a:solidFill>
            <a:schemeClr val="bg1"/>
          </a:solidFill>
        </p:spPr>
        <p:txBody>
          <a:bodyPr wrap="none" rtlCol="0">
            <a:spAutoFit/>
          </a:bodyPr>
          <a:lstStyle/>
          <a:p>
            <a:pPr algn="ctr"/>
            <a:r>
              <a:rPr kumimoji="1" lang="en-US" altLang="ja-JP" dirty="0" smtClean="0">
                <a:latin typeface="Arial Narrow" panose="020B0606020202030204" pitchFamily="34" charset="0"/>
              </a:rPr>
              <a:t>I. </a:t>
            </a:r>
            <a:r>
              <a:rPr lang="en-US" altLang="ja-JP" dirty="0" smtClean="0">
                <a:latin typeface="Arial Narrow" panose="020B0606020202030204" pitchFamily="34" charset="0"/>
              </a:rPr>
              <a:t>Sakuma</a:t>
            </a:r>
          </a:p>
          <a:p>
            <a:pPr algn="ctr"/>
            <a:r>
              <a:rPr lang="en-US" altLang="ja-JP" dirty="0" smtClean="0">
                <a:latin typeface="Arial Narrow" panose="020B0606020202030204" pitchFamily="34" charset="0"/>
              </a:rPr>
              <a:t>U. Tokyo</a:t>
            </a:r>
          </a:p>
        </p:txBody>
      </p:sp>
      <p:grpSp>
        <p:nvGrpSpPr>
          <p:cNvPr id="2" name="グループ化 1"/>
          <p:cNvGrpSpPr/>
          <p:nvPr/>
        </p:nvGrpSpPr>
        <p:grpSpPr>
          <a:xfrm>
            <a:off x="5144608" y="908720"/>
            <a:ext cx="3531980" cy="5904656"/>
            <a:chOff x="5144608" y="908720"/>
            <a:chExt cx="3531980" cy="5904656"/>
          </a:xfrm>
        </p:grpSpPr>
        <p:pic>
          <p:nvPicPr>
            <p:cNvPr id="17" name="Picture 12" descr="C:\Users\nakagawa\Desktop\pic_tsukamoto.jpg"/>
            <p:cNvPicPr>
              <a:picLocks noChangeAspect="1" noChangeArrowheads="1"/>
            </p:cNvPicPr>
            <p:nvPr/>
          </p:nvPicPr>
          <p:blipFill rotWithShape="1">
            <a:blip r:embed="rId4">
              <a:extLst>
                <a:ext uri="{28A0092B-C50C-407E-A947-70E740481C1C}">
                  <a14:useLocalDpi xmlns:a14="http://schemas.microsoft.com/office/drawing/2010/main" val="0"/>
                </a:ext>
              </a:extLst>
            </a:blip>
            <a:srcRect l="6308" r="9800" b="20292"/>
            <a:stretch/>
          </p:blipFill>
          <p:spPr bwMode="auto">
            <a:xfrm>
              <a:off x="6185695" y="5625376"/>
              <a:ext cx="936104" cy="1188000"/>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7196946" y="5951021"/>
              <a:ext cx="1335494" cy="646331"/>
            </a:xfrm>
            <a:prstGeom prst="rect">
              <a:avLst/>
            </a:prstGeom>
            <a:solidFill>
              <a:schemeClr val="bg1"/>
            </a:solidFill>
          </p:spPr>
          <p:txBody>
            <a:bodyPr wrap="none" rtlCol="0">
              <a:spAutoFit/>
            </a:bodyPr>
            <a:lstStyle/>
            <a:p>
              <a:pPr algn="ctr"/>
              <a:r>
                <a:rPr kumimoji="1" lang="en-US" altLang="ja-JP" dirty="0" smtClean="0">
                  <a:latin typeface="Arial Narrow" panose="020B0606020202030204" pitchFamily="34" charset="0"/>
                </a:rPr>
                <a:t>A. Tsukamoto</a:t>
              </a:r>
            </a:p>
            <a:p>
              <a:pPr algn="ctr"/>
              <a:r>
                <a:rPr lang="en-US" altLang="ja-JP" dirty="0" smtClean="0">
                  <a:latin typeface="Arial Narrow" panose="020B0606020202030204" pitchFamily="34" charset="0"/>
                </a:rPr>
                <a:t>NDA, Japan</a:t>
              </a:r>
            </a:p>
          </p:txBody>
        </p:sp>
        <p:pic>
          <p:nvPicPr>
            <p:cNvPr id="19" name="Picture 2" descr="C:\Users\K.Nakagawa\Desktop\7 科研・研究助成\申請済み\2016_卓越研究員\Figs\3.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74199" b="62010"/>
            <a:stretch/>
          </p:blipFill>
          <p:spPr bwMode="auto">
            <a:xfrm>
              <a:off x="5232967" y="1766125"/>
              <a:ext cx="1584366" cy="1286852"/>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5293439" y="908720"/>
              <a:ext cx="3101549" cy="830997"/>
            </a:xfrm>
            <a:prstGeom prst="rect">
              <a:avLst/>
            </a:prstGeom>
            <a:noFill/>
          </p:spPr>
          <p:txBody>
            <a:bodyPr wrap="square" rtlCol="0">
              <a:spAutoFit/>
            </a:bodyPr>
            <a:lstStyle/>
            <a:p>
              <a:pPr algn="ctr"/>
              <a:r>
                <a:rPr kumimoji="1" lang="en-US" altLang="ja-JP" sz="2400" dirty="0" smtClean="0">
                  <a:latin typeface="Arial Narrow" panose="020B0606020202030204" pitchFamily="34" charset="0"/>
                </a:rPr>
                <a:t>[Ca</a:t>
              </a:r>
              <a:r>
                <a:rPr kumimoji="1" lang="en-US" altLang="ja-JP" sz="2400" baseline="30000" dirty="0" smtClean="0">
                  <a:latin typeface="Arial Narrow" panose="020B0606020202030204" pitchFamily="34" charset="0"/>
                </a:rPr>
                <a:t>2+</a:t>
              </a:r>
              <a:r>
                <a:rPr kumimoji="1" lang="en-US" altLang="ja-JP" sz="2400" dirty="0" smtClean="0">
                  <a:latin typeface="Arial Narrow" panose="020B0606020202030204" pitchFamily="34" charset="0"/>
                </a:rPr>
                <a:t>] increase evoked by acoustic waves</a:t>
              </a:r>
            </a:p>
          </p:txBody>
        </p:sp>
        <p:pic>
          <p:nvPicPr>
            <p:cNvPr id="21" name="Picture 2" descr="C:\Users\K.Nakagawa\Desktop\7 科研・研究助成\申請済み\2016_卓越研究員\Figs\3.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26094"/>
            <a:stretch/>
          </p:blipFill>
          <p:spPr bwMode="auto">
            <a:xfrm>
              <a:off x="5144608" y="3234004"/>
              <a:ext cx="3531980" cy="23552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K.Nakagawa\Desktop\7 科研・研究助成\申請済み\2016_卓越研究員\Figs\3.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41899" r="74174" b="21971"/>
            <a:stretch/>
          </p:blipFill>
          <p:spPr bwMode="auto">
            <a:xfrm>
              <a:off x="7000056" y="1777618"/>
              <a:ext cx="1585966" cy="122383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6444208" y="2966297"/>
              <a:ext cx="952505" cy="307777"/>
            </a:xfrm>
            <a:prstGeom prst="rect">
              <a:avLst/>
            </a:prstGeom>
            <a:noFill/>
          </p:spPr>
          <p:txBody>
            <a:bodyPr wrap="none" rtlCol="0">
              <a:spAutoFit/>
            </a:bodyPr>
            <a:lstStyle/>
            <a:p>
              <a:r>
                <a:rPr lang="en-US" altLang="ja-JP" sz="1400" dirty="0" smtClean="0">
                  <a:latin typeface="Arial Narrow" panose="020B0606020202030204" pitchFamily="34" charset="0"/>
                </a:rPr>
                <a:t>MDCK cells</a:t>
              </a:r>
              <a:endParaRPr kumimoji="1" lang="ja-JP" altLang="en-US" sz="1400" dirty="0">
                <a:latin typeface="Arial Narrow" panose="020B0606020202030204" pitchFamily="34" charset="0"/>
              </a:endParaRPr>
            </a:p>
          </p:txBody>
        </p:sp>
      </p:grpSp>
      <p:sp>
        <p:nvSpPr>
          <p:cNvPr id="26" name="テキスト ボックス 25"/>
          <p:cNvSpPr txBox="1"/>
          <p:nvPr/>
        </p:nvSpPr>
        <p:spPr>
          <a:xfrm>
            <a:off x="329605" y="1167135"/>
            <a:ext cx="3911774" cy="461665"/>
          </a:xfrm>
          <a:prstGeom prst="rect">
            <a:avLst/>
          </a:prstGeom>
          <a:noFill/>
        </p:spPr>
        <p:txBody>
          <a:bodyPr wrap="square" rtlCol="0">
            <a:spAutoFit/>
          </a:bodyPr>
          <a:lstStyle/>
          <a:p>
            <a:pPr algn="ctr"/>
            <a:r>
              <a:rPr kumimoji="1" lang="en-US" altLang="ja-JP" sz="2400" dirty="0" smtClean="0">
                <a:latin typeface="Arial Narrow" panose="020B0606020202030204" pitchFamily="34" charset="0"/>
              </a:rPr>
              <a:t>Computer assisted surgery</a:t>
            </a:r>
          </a:p>
        </p:txBody>
      </p:sp>
      <p:pic>
        <p:nvPicPr>
          <p:cNvPr id="27" name="図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2031563"/>
            <a:ext cx="4067944" cy="3050958"/>
          </a:xfrm>
          <a:prstGeom prst="rect">
            <a:avLst/>
          </a:prstGeom>
        </p:spPr>
      </p:pic>
    </p:spTree>
    <p:extLst>
      <p:ext uri="{BB962C8B-B14F-4D97-AF65-F5344CB8AC3E}">
        <p14:creationId xmlns:p14="http://schemas.microsoft.com/office/powerpoint/2010/main" val="3827365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19</a:t>
            </a:fld>
            <a:endParaRPr lang="ja-JP" altLang="en-US" dirty="0">
              <a:solidFill>
                <a:schemeClr val="bg1"/>
              </a:solidFill>
            </a:endParaRPr>
          </a:p>
        </p:txBody>
      </p:sp>
      <p:sp>
        <p:nvSpPr>
          <p:cNvPr id="38" name="テキスト ボックス 37"/>
          <p:cNvSpPr txBox="1"/>
          <p:nvPr/>
        </p:nvSpPr>
        <p:spPr>
          <a:xfrm>
            <a:off x="678007" y="77768"/>
            <a:ext cx="7788094"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Visualizing acoustic interaction with cells?</a:t>
            </a:r>
            <a:endParaRPr kumimoji="1" lang="ja-JP" altLang="en-US" sz="3200" dirty="0">
              <a:solidFill>
                <a:schemeClr val="bg1"/>
              </a:solidFill>
              <a:latin typeface="Arial" panose="020B0604020202020204" pitchFamily="34" charset="0"/>
              <a:cs typeface="Arial" panose="020B0604020202020204" pitchFamily="34" charset="0"/>
            </a:endParaRPr>
          </a:p>
        </p:txBody>
      </p:sp>
      <p:pic>
        <p:nvPicPr>
          <p:cNvPr id="35" name="Picture 4" descr="C:\Users\K.Nakagawa\Desktop\nphoton.2014.2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21" y="1010207"/>
            <a:ext cx="8822999" cy="55151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5139685" y="1452893"/>
            <a:ext cx="3600400" cy="365905"/>
          </a:xfrm>
          <a:prstGeom prst="rect">
            <a:avLst/>
          </a:prstGeom>
          <a:noFill/>
        </p:spPr>
        <p:txBody>
          <a:bodyPr wrap="square" rtlCol="0">
            <a:spAutoFit/>
          </a:bodyPr>
          <a:lstStyle/>
          <a:p>
            <a:r>
              <a:rPr lang="en-US" altLang="ja-JP" b="1" i="1" dirty="0" smtClean="0">
                <a:latin typeface="Arial" panose="020B0604020202020204" pitchFamily="34" charset="0"/>
                <a:cs typeface="Arial" panose="020B0604020202020204" pitchFamily="34" charset="0"/>
              </a:rPr>
              <a:t>Nature </a:t>
            </a:r>
            <a:r>
              <a:rPr lang="en-US" altLang="ja-JP" b="1" i="1" dirty="0">
                <a:latin typeface="Arial" panose="020B0604020202020204" pitchFamily="34" charset="0"/>
                <a:cs typeface="Arial" panose="020B0604020202020204" pitchFamily="34" charset="0"/>
              </a:rPr>
              <a:t>Photonics</a:t>
            </a:r>
            <a:r>
              <a:rPr lang="en-US" altLang="ja-JP" i="1" dirty="0">
                <a:latin typeface="Arial" panose="020B0604020202020204" pitchFamily="34" charset="0"/>
                <a:cs typeface="Arial" panose="020B0604020202020204" pitchFamily="34" charset="0"/>
              </a:rPr>
              <a:t> 8, 744 (2014</a:t>
            </a:r>
            <a:r>
              <a:rPr lang="en-US" altLang="ja-JP" i="1" dirty="0" smtClean="0">
                <a:latin typeface="Arial" panose="020B0604020202020204" pitchFamily="34" charset="0"/>
                <a:cs typeface="Arial" panose="020B0604020202020204" pitchFamily="34" charset="0"/>
              </a:rPr>
              <a:t>).</a:t>
            </a:r>
            <a:endParaRPr kumimoji="1" lang="ja-JP" altLang="en-US" i="1" dirty="0">
              <a:latin typeface="Arial" panose="020B0604020202020204" pitchFamily="34" charset="0"/>
              <a:cs typeface="Arial" panose="020B0604020202020204" pitchFamily="34" charset="0"/>
            </a:endParaRPr>
          </a:p>
        </p:txBody>
      </p:sp>
      <p:sp>
        <p:nvSpPr>
          <p:cNvPr id="42" name="正方形/長方形 41"/>
          <p:cNvSpPr/>
          <p:nvPr/>
        </p:nvSpPr>
        <p:spPr>
          <a:xfrm>
            <a:off x="216473" y="3702450"/>
            <a:ext cx="2781983" cy="2561134"/>
          </a:xfrm>
          <a:prstGeom prst="rect">
            <a:avLst/>
          </a:prstGeom>
          <a:noFill/>
          <a:ln>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8901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20</a:t>
            </a:fld>
            <a:endParaRPr lang="ja-JP" altLang="en-US" dirty="0">
              <a:solidFill>
                <a:schemeClr val="bg1"/>
              </a:solidFill>
            </a:endParaRPr>
          </a:p>
        </p:txBody>
      </p:sp>
      <p:sp>
        <p:nvSpPr>
          <p:cNvPr id="38" name="テキスト ボックス 37"/>
          <p:cNvSpPr txBox="1"/>
          <p:nvPr/>
        </p:nvSpPr>
        <p:spPr>
          <a:xfrm>
            <a:off x="689931" y="77768"/>
            <a:ext cx="7764241" cy="584775"/>
          </a:xfrm>
          <a:prstGeom prst="rect">
            <a:avLst/>
          </a:prstGeom>
          <a:noFill/>
        </p:spPr>
        <p:txBody>
          <a:bodyPr wrap="none" rtlCol="0">
            <a:spAutoFit/>
          </a:bodyPr>
          <a:lstStyle/>
          <a:p>
            <a:pPr algn="ctr"/>
            <a:r>
              <a:rPr lang="en-US" altLang="ja-JP" sz="3200" dirty="0">
                <a:solidFill>
                  <a:schemeClr val="bg1"/>
                </a:solidFill>
                <a:latin typeface="Arial" panose="020B0604020202020204" pitchFamily="34" charset="0"/>
                <a:cs typeface="Arial" panose="020B0604020202020204" pitchFamily="34" charset="0"/>
              </a:rPr>
              <a:t>Visualizing acoustic interaction with cells?</a:t>
            </a:r>
            <a:endParaRPr lang="ja-JP" altLang="en-US" sz="3200" dirty="0">
              <a:solidFill>
                <a:schemeClr val="bg1"/>
              </a:solidFill>
              <a:latin typeface="Arial" panose="020B0604020202020204" pitchFamily="34" charset="0"/>
              <a:cs typeface="Arial" panose="020B0604020202020204" pitchFamily="34" charset="0"/>
            </a:endParaRPr>
          </a:p>
        </p:txBody>
      </p:sp>
      <p:grpSp>
        <p:nvGrpSpPr>
          <p:cNvPr id="2" name="グループ化 1"/>
          <p:cNvGrpSpPr/>
          <p:nvPr/>
        </p:nvGrpSpPr>
        <p:grpSpPr>
          <a:xfrm>
            <a:off x="53876" y="3501008"/>
            <a:ext cx="2248501" cy="2168000"/>
            <a:chOff x="53876" y="3501008"/>
            <a:chExt cx="2248501" cy="2168000"/>
          </a:xfrm>
        </p:grpSpPr>
        <p:pic>
          <p:nvPicPr>
            <p:cNvPr id="6" name="Picture 14" descr="C:\Users\nakagawa\Desktop\goda4.jpg"/>
            <p:cNvPicPr>
              <a:picLocks noChangeAspect="1" noChangeArrowheads="1"/>
            </p:cNvPicPr>
            <p:nvPr/>
          </p:nvPicPr>
          <p:blipFill rotWithShape="1">
            <a:blip r:embed="rId3">
              <a:extLst>
                <a:ext uri="{28A0092B-C50C-407E-A947-70E740481C1C}">
                  <a14:useLocalDpi xmlns:a14="http://schemas.microsoft.com/office/drawing/2010/main" val="0"/>
                </a:ext>
              </a:extLst>
            </a:blip>
            <a:srcRect l="32744" r="8855" b="19287"/>
            <a:stretch/>
          </p:blipFill>
          <p:spPr bwMode="auto">
            <a:xfrm>
              <a:off x="718809" y="4571363"/>
              <a:ext cx="877599" cy="109764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53876" y="3501008"/>
              <a:ext cx="2248501" cy="923330"/>
            </a:xfrm>
            <a:prstGeom prst="rect">
              <a:avLst/>
            </a:prstGeom>
            <a:noFill/>
          </p:spPr>
          <p:txBody>
            <a:bodyPr wrap="none" rtlCol="0">
              <a:spAutoFit/>
            </a:bodyPr>
            <a:lstStyle/>
            <a:p>
              <a:r>
                <a:rPr kumimoji="1" lang="en-US" altLang="ja-JP" dirty="0" smtClean="0">
                  <a:latin typeface="Arial Narrow" panose="020B0606020202030204" pitchFamily="34" charset="0"/>
                </a:rPr>
                <a:t>2014 – 2015</a:t>
              </a:r>
            </a:p>
            <a:p>
              <a:r>
                <a:rPr kumimoji="1" lang="en-US" altLang="ja-JP" dirty="0" smtClean="0">
                  <a:latin typeface="Arial Narrow" panose="020B0606020202030204" pitchFamily="34" charset="0"/>
                </a:rPr>
                <a:t>Postdoc</a:t>
              </a:r>
            </a:p>
            <a:p>
              <a:r>
                <a:rPr kumimoji="1" lang="en-US" altLang="ja-JP" dirty="0" smtClean="0">
                  <a:latin typeface="Arial Narrow" panose="020B0606020202030204" pitchFamily="34" charset="0"/>
                </a:rPr>
                <a:t>Goda Lab at Tokyo Univ.</a:t>
              </a:r>
              <a:endParaRPr lang="en-US" altLang="ja-JP" dirty="0" smtClean="0">
                <a:latin typeface="Arial Narrow" panose="020B0606020202030204" pitchFamily="34" charset="0"/>
              </a:endParaRPr>
            </a:p>
          </p:txBody>
        </p:sp>
      </p:grpSp>
      <p:grpSp>
        <p:nvGrpSpPr>
          <p:cNvPr id="3" name="グループ化 2"/>
          <p:cNvGrpSpPr/>
          <p:nvPr/>
        </p:nvGrpSpPr>
        <p:grpSpPr>
          <a:xfrm>
            <a:off x="2411760" y="3509491"/>
            <a:ext cx="1968809" cy="2130516"/>
            <a:chOff x="2411760" y="3509491"/>
            <a:chExt cx="1968809" cy="2130516"/>
          </a:xfrm>
        </p:grpSpPr>
        <p:pic>
          <p:nvPicPr>
            <p:cNvPr id="7" name="Picture 2" descr="C:\Users\K.Nakagawa\Desktop\keith.jpg"/>
            <p:cNvPicPr>
              <a:picLocks noChangeAspect="1" noChangeArrowheads="1"/>
            </p:cNvPicPr>
            <p:nvPr/>
          </p:nvPicPr>
          <p:blipFill rotWithShape="1">
            <a:blip r:embed="rId4">
              <a:extLst>
                <a:ext uri="{28A0092B-C50C-407E-A947-70E740481C1C}">
                  <a14:useLocalDpi xmlns:a14="http://schemas.microsoft.com/office/drawing/2010/main" val="0"/>
                </a:ext>
              </a:extLst>
            </a:blip>
            <a:srcRect b="10267"/>
            <a:stretch/>
          </p:blipFill>
          <p:spPr bwMode="auto">
            <a:xfrm>
              <a:off x="2957365" y="4590014"/>
              <a:ext cx="877599" cy="104999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2411760" y="3509491"/>
              <a:ext cx="1968809" cy="923330"/>
            </a:xfrm>
            <a:prstGeom prst="rect">
              <a:avLst/>
            </a:prstGeom>
            <a:noFill/>
          </p:spPr>
          <p:txBody>
            <a:bodyPr wrap="none" rtlCol="0">
              <a:spAutoFit/>
            </a:bodyPr>
            <a:lstStyle/>
            <a:p>
              <a:pPr marL="342900" indent="-342900">
                <a:buAutoNum type="arabicPlain" startAt="2015"/>
              </a:pPr>
              <a:r>
                <a:rPr kumimoji="1" lang="en-US" altLang="ja-JP" dirty="0" smtClean="0">
                  <a:latin typeface="Arial Narrow" panose="020B0606020202030204" pitchFamily="34" charset="0"/>
                </a:rPr>
                <a:t> - 2016</a:t>
              </a:r>
            </a:p>
            <a:p>
              <a:r>
                <a:rPr kumimoji="1" lang="en-US" altLang="ja-JP" dirty="0" smtClean="0">
                  <a:latin typeface="Arial Narrow" panose="020B0606020202030204" pitchFamily="34" charset="0"/>
                </a:rPr>
                <a:t>Postdoc</a:t>
              </a:r>
            </a:p>
            <a:p>
              <a:r>
                <a:rPr kumimoji="1" lang="en-US" altLang="ja-JP" dirty="0" smtClean="0">
                  <a:latin typeface="Arial Narrow" panose="020B0606020202030204" pitchFamily="34" charset="0"/>
                </a:rPr>
                <a:t>Nelson Group at MIT</a:t>
              </a:r>
              <a:endParaRPr lang="en-US" altLang="ja-JP" dirty="0" smtClean="0">
                <a:latin typeface="Arial Narrow" panose="020B0606020202030204" pitchFamily="34" charset="0"/>
              </a:endParaRPr>
            </a:p>
          </p:txBody>
        </p:sp>
      </p:grpSp>
      <p:grpSp>
        <p:nvGrpSpPr>
          <p:cNvPr id="5" name="グループ化 4"/>
          <p:cNvGrpSpPr/>
          <p:nvPr/>
        </p:nvGrpSpPr>
        <p:grpSpPr>
          <a:xfrm>
            <a:off x="4644008" y="3509491"/>
            <a:ext cx="4392488" cy="2309835"/>
            <a:chOff x="4644008" y="3509491"/>
            <a:chExt cx="4392488" cy="2309835"/>
          </a:xfrm>
        </p:grpSpPr>
        <p:pic>
          <p:nvPicPr>
            <p:cNvPr id="12" name="図 11"/>
            <p:cNvPicPr>
              <a:picLocks noChangeAspect="1"/>
            </p:cNvPicPr>
            <p:nvPr/>
          </p:nvPicPr>
          <p:blipFill rotWithShape="1">
            <a:blip r:embed="rId5" cstate="screen">
              <a:extLst>
                <a:ext uri="{28A0092B-C50C-407E-A947-70E740481C1C}">
                  <a14:useLocalDpi xmlns:a14="http://schemas.microsoft.com/office/drawing/2010/main"/>
                </a:ext>
              </a:extLst>
            </a:blip>
            <a:srcRect r="12656" b="12655"/>
            <a:stretch/>
          </p:blipFill>
          <p:spPr>
            <a:xfrm>
              <a:off x="4644008" y="4270228"/>
              <a:ext cx="2065463" cy="1549098"/>
            </a:xfrm>
            <a:prstGeom prst="rect">
              <a:avLst/>
            </a:prstGeom>
          </p:spPr>
        </p:pic>
        <p:sp>
          <p:nvSpPr>
            <p:cNvPr id="13" name="テキスト ボックス 12"/>
            <p:cNvSpPr txBox="1"/>
            <p:nvPr/>
          </p:nvSpPr>
          <p:spPr>
            <a:xfrm>
              <a:off x="4989028" y="3509491"/>
              <a:ext cx="3556166" cy="646331"/>
            </a:xfrm>
            <a:prstGeom prst="rect">
              <a:avLst/>
            </a:prstGeom>
            <a:noFill/>
          </p:spPr>
          <p:txBody>
            <a:bodyPr wrap="none" rtlCol="0">
              <a:spAutoFit/>
            </a:bodyPr>
            <a:lstStyle/>
            <a:p>
              <a:r>
                <a:rPr kumimoji="1" lang="en-US" altLang="ja-JP" dirty="0" smtClean="0">
                  <a:latin typeface="Arial Narrow" panose="020B0606020202030204" pitchFamily="34" charset="0"/>
                </a:rPr>
                <a:t>2016 - present</a:t>
              </a:r>
            </a:p>
            <a:p>
              <a:r>
                <a:rPr lang="en-US" altLang="ja-JP" dirty="0" smtClean="0">
                  <a:latin typeface="Arial Narrow" panose="020B0606020202030204" pitchFamily="34" charset="0"/>
                </a:rPr>
                <a:t>Assistant Prof -&gt; Lecturer of Tokyo Univ.</a:t>
              </a:r>
            </a:p>
          </p:txBody>
        </p:sp>
        <p:sp>
          <p:nvSpPr>
            <p:cNvPr id="14" name="テキスト ボックス 13"/>
            <p:cNvSpPr txBox="1"/>
            <p:nvPr/>
          </p:nvSpPr>
          <p:spPr>
            <a:xfrm>
              <a:off x="6759389" y="4514845"/>
              <a:ext cx="2277107" cy="1200329"/>
            </a:xfrm>
            <a:prstGeom prst="rect">
              <a:avLst/>
            </a:prstGeom>
            <a:noFill/>
          </p:spPr>
          <p:txBody>
            <a:bodyPr wrap="square" rtlCol="0">
              <a:spAutoFit/>
            </a:bodyPr>
            <a:lstStyle/>
            <a:p>
              <a:r>
                <a:rPr kumimoji="1" lang="en-US" altLang="ja-JP" sz="2400" dirty="0" smtClean="0">
                  <a:solidFill>
                    <a:srgbClr val="0000CC"/>
                  </a:solidFill>
                  <a:latin typeface="Arial Narrow" panose="020B0606020202030204" pitchFamily="34" charset="0"/>
                  <a:cs typeface="Arial" panose="020B0604020202020204" pitchFamily="34" charset="0"/>
                </a:rPr>
                <a:t>I have obtained a femtosecond laser this year!</a:t>
              </a:r>
              <a:endParaRPr lang="en-US" altLang="ja-JP" sz="2400" dirty="0" smtClean="0">
                <a:solidFill>
                  <a:srgbClr val="0000CC"/>
                </a:solidFill>
                <a:latin typeface="Arial Narrow" panose="020B0606020202030204" pitchFamily="34" charset="0"/>
                <a:cs typeface="Arial" panose="020B0604020202020204" pitchFamily="34" charset="0"/>
              </a:endParaRPr>
            </a:p>
          </p:txBody>
        </p:sp>
      </p:grpSp>
      <p:sp>
        <p:nvSpPr>
          <p:cNvPr id="16" name="テキスト ボックス 15"/>
          <p:cNvSpPr txBox="1"/>
          <p:nvPr/>
        </p:nvSpPr>
        <p:spPr>
          <a:xfrm>
            <a:off x="5163852" y="1644807"/>
            <a:ext cx="3672407" cy="830997"/>
          </a:xfrm>
          <a:prstGeom prst="rect">
            <a:avLst/>
          </a:prstGeom>
          <a:noFill/>
        </p:spPr>
        <p:txBody>
          <a:bodyPr wrap="square" rtlCol="0">
            <a:spAutoFit/>
          </a:bodyPr>
          <a:lstStyle/>
          <a:p>
            <a:r>
              <a:rPr kumimoji="1" lang="en-US" altLang="ja-JP" sz="2400" b="1" dirty="0" smtClean="0">
                <a:solidFill>
                  <a:srgbClr val="0000CC"/>
                </a:solidFill>
                <a:latin typeface="Arial" panose="020B0604020202020204" pitchFamily="34" charset="0"/>
                <a:cs typeface="Arial" panose="020B0604020202020204" pitchFamily="34" charset="0"/>
              </a:rPr>
              <a:t>I graduated before doing bio-experiment</a:t>
            </a:r>
            <a:endParaRPr lang="en-US" altLang="ja-JP" sz="2400" b="1" dirty="0" smtClean="0">
              <a:solidFill>
                <a:srgbClr val="0000CC"/>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2171489" y="5982379"/>
            <a:ext cx="4828566" cy="830997"/>
          </a:xfrm>
          <a:prstGeom prst="rect">
            <a:avLst/>
          </a:prstGeom>
          <a:noFill/>
        </p:spPr>
        <p:txBody>
          <a:bodyPr wrap="none" rtlCol="0">
            <a:spAutoFit/>
          </a:bodyPr>
          <a:lstStyle/>
          <a:p>
            <a:pPr algn="ctr"/>
            <a:r>
              <a:rPr kumimoji="1" lang="en-US" altLang="ja-JP" sz="4800" dirty="0" smtClean="0">
                <a:solidFill>
                  <a:srgbClr val="C00000"/>
                </a:solidFill>
                <a:latin typeface="Impact" panose="020B0806030902050204" pitchFamily="34" charset="0"/>
                <a:cs typeface="Arial" panose="020B0604020202020204" pitchFamily="34" charset="0"/>
              </a:rPr>
              <a:t>COMING SOON!</a:t>
            </a:r>
            <a:r>
              <a:rPr kumimoji="1" lang="en-US" altLang="ja-JP" sz="4000" dirty="0" smtClean="0">
                <a:solidFill>
                  <a:srgbClr val="C00000"/>
                </a:solidFill>
                <a:latin typeface="Impact" panose="020B0806030902050204" pitchFamily="34" charset="0"/>
                <a:cs typeface="Arial" panose="020B0604020202020204" pitchFamily="34" charset="0"/>
              </a:rPr>
              <a:t> </a:t>
            </a:r>
            <a:r>
              <a:rPr kumimoji="1" lang="en-US" altLang="ja-JP" sz="2000" dirty="0" smtClean="0">
                <a:solidFill>
                  <a:srgbClr val="C00000"/>
                </a:solidFill>
                <a:latin typeface="Arial Narrow" panose="020B0606020202030204" pitchFamily="34" charset="0"/>
                <a:cs typeface="Arial" panose="020B0604020202020204" pitchFamily="34" charset="0"/>
              </a:rPr>
              <a:t>(hopefully)</a:t>
            </a:r>
            <a:endParaRPr lang="en-US" altLang="ja-JP" sz="2800" dirty="0" smtClean="0">
              <a:solidFill>
                <a:srgbClr val="C00000"/>
              </a:solidFill>
              <a:latin typeface="Arial Narrow" panose="020B0606020202030204" pitchFamily="34" charset="0"/>
              <a:cs typeface="Arial" panose="020B0604020202020204" pitchFamily="34" charset="0"/>
            </a:endParaRPr>
          </a:p>
        </p:txBody>
      </p:sp>
      <p:pic>
        <p:nvPicPr>
          <p:cNvPr id="4" name="図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07704" y="908720"/>
            <a:ext cx="2880320" cy="2372028"/>
          </a:xfrm>
          <a:prstGeom prst="rect">
            <a:avLst/>
          </a:prstGeom>
        </p:spPr>
      </p:pic>
    </p:spTree>
    <p:extLst>
      <p:ext uri="{BB962C8B-B14F-4D97-AF65-F5344CB8AC3E}">
        <p14:creationId xmlns:p14="http://schemas.microsoft.com/office/powerpoint/2010/main" val="286714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21</a:t>
            </a:fld>
            <a:endParaRPr lang="ja-JP" altLang="en-US" dirty="0">
              <a:solidFill>
                <a:schemeClr val="bg1"/>
              </a:solidFill>
            </a:endParaRPr>
          </a:p>
        </p:txBody>
      </p:sp>
      <p:sp>
        <p:nvSpPr>
          <p:cNvPr id="38" name="テキスト ボックス 37"/>
          <p:cNvSpPr txBox="1"/>
          <p:nvPr/>
        </p:nvSpPr>
        <p:spPr>
          <a:xfrm>
            <a:off x="1793918" y="77768"/>
            <a:ext cx="5556329"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25-frame burst-mode imaging</a:t>
            </a:r>
            <a:endParaRPr lang="en-US" altLang="ja-JP" sz="3200" dirty="0">
              <a:solidFill>
                <a:schemeClr val="bg1"/>
              </a:solidFill>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755576" y="964094"/>
            <a:ext cx="3168352" cy="1819769"/>
          </a:xfrm>
          <a:prstGeom prst="rect">
            <a:avLst/>
          </a:prstGeom>
        </p:spPr>
      </p:pic>
      <p:sp>
        <p:nvSpPr>
          <p:cNvPr id="11" name="テキスト ボックス 10"/>
          <p:cNvSpPr txBox="1"/>
          <p:nvPr/>
        </p:nvSpPr>
        <p:spPr>
          <a:xfrm>
            <a:off x="5402622" y="6505599"/>
            <a:ext cx="3330720" cy="307777"/>
          </a:xfrm>
          <a:prstGeom prst="rect">
            <a:avLst/>
          </a:prstGeom>
          <a:noFill/>
        </p:spPr>
        <p:txBody>
          <a:bodyPr wrap="none" rtlCol="0">
            <a:spAutoFit/>
          </a:bodyPr>
          <a:lstStyle/>
          <a:p>
            <a:pPr fontAlgn="base">
              <a:spcBef>
                <a:spcPct val="0"/>
              </a:spcBef>
              <a:spcAft>
                <a:spcPct val="0"/>
              </a:spcAft>
            </a:pPr>
            <a:r>
              <a:rPr lang="sv-SE" altLang="ja-JP" sz="1400" dirty="0" smtClean="0">
                <a:solidFill>
                  <a:prstClr val="black"/>
                </a:solidFill>
                <a:latin typeface="Arial" panose="020B0604020202020204" pitchFamily="34" charset="0"/>
                <a:cs typeface="Arial" panose="020B0604020202020204" pitchFamily="34" charset="0"/>
              </a:rPr>
              <a:t>T. Suzuki </a:t>
            </a:r>
            <a:r>
              <a:rPr lang="sv-SE" altLang="ja-JP" sz="1400" i="1" dirty="0" smtClean="0">
                <a:solidFill>
                  <a:prstClr val="black"/>
                </a:solidFill>
                <a:latin typeface="Arial" panose="020B0604020202020204" pitchFamily="34" charset="0"/>
                <a:cs typeface="Arial" panose="020B0604020202020204" pitchFamily="34" charset="0"/>
              </a:rPr>
              <a:t>et al.,</a:t>
            </a:r>
            <a:r>
              <a:rPr lang="en-US" altLang="ja-JP" sz="1400" i="1" dirty="0" smtClean="0">
                <a:solidFill>
                  <a:prstClr val="black"/>
                </a:solidFill>
                <a:latin typeface="Arial" panose="020B0604020202020204" pitchFamily="34" charset="0"/>
                <a:cs typeface="Arial" panose="020B0604020202020204" pitchFamily="34" charset="0"/>
              </a:rPr>
              <a:t> Appl. Phys. Exp.</a:t>
            </a:r>
            <a:r>
              <a:rPr lang="en-US" altLang="ja-JP" sz="1400" dirty="0" smtClean="0">
                <a:solidFill>
                  <a:prstClr val="black"/>
                </a:solidFill>
                <a:latin typeface="Arial" panose="020B0604020202020204" pitchFamily="34" charset="0"/>
                <a:cs typeface="Arial" panose="020B0604020202020204" pitchFamily="34" charset="0"/>
              </a:rPr>
              <a:t> (2017)</a:t>
            </a:r>
            <a:endParaRPr lang="ja-JP" altLang="en-US" sz="1400" dirty="0">
              <a:solidFill>
                <a:prstClr val="black"/>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4"/>
          <a:stretch>
            <a:fillRect/>
          </a:stretch>
        </p:blipFill>
        <p:spPr>
          <a:xfrm>
            <a:off x="5027460" y="2996952"/>
            <a:ext cx="4081044" cy="3087486"/>
          </a:xfrm>
          <a:prstGeom prst="rect">
            <a:avLst/>
          </a:prstGeom>
        </p:spPr>
      </p:pic>
      <p:sp>
        <p:nvSpPr>
          <p:cNvPr id="12" name="テキスト ボックス 11"/>
          <p:cNvSpPr txBox="1"/>
          <p:nvPr/>
        </p:nvSpPr>
        <p:spPr>
          <a:xfrm>
            <a:off x="4716016" y="808066"/>
            <a:ext cx="3960440" cy="461665"/>
          </a:xfrm>
          <a:prstGeom prst="rect">
            <a:avLst/>
          </a:prstGeom>
          <a:noFill/>
        </p:spPr>
        <p:txBody>
          <a:bodyPr wrap="square" rtlCol="0">
            <a:spAutoFit/>
          </a:bodyPr>
          <a:lstStyle/>
          <a:p>
            <a:pPr algn="ctr"/>
            <a:r>
              <a:rPr lang="en-US" altLang="ja-JP" sz="2400" dirty="0">
                <a:latin typeface="Arial Narrow" panose="020B0606020202030204" pitchFamily="34" charset="0"/>
                <a:cs typeface="Arial" panose="020B0604020202020204" pitchFamily="34" charset="0"/>
              </a:rPr>
              <a:t>STAMP utilizing </a:t>
            </a:r>
            <a:r>
              <a:rPr lang="en-US" altLang="ja-JP" sz="2400" b="1" dirty="0" smtClean="0">
                <a:solidFill>
                  <a:srgbClr val="C00000"/>
                </a:solidFill>
                <a:latin typeface="Arial Narrow" panose="020B0606020202030204" pitchFamily="34" charset="0"/>
                <a:cs typeface="Arial" panose="020B0604020202020204" pitchFamily="34" charset="0"/>
              </a:rPr>
              <a:t>spectral filtering</a:t>
            </a:r>
            <a:endParaRPr kumimoji="1" lang="ja-JP" altLang="en-US" sz="2400" b="1" dirty="0">
              <a:solidFill>
                <a:srgbClr val="C00000"/>
              </a:solidFill>
              <a:latin typeface="Arial Narrow" panose="020B0606020202030204" pitchFamily="34" charset="0"/>
              <a:cs typeface="Arial" panose="020B0604020202020204" pitchFamily="34" charset="0"/>
            </a:endParaRPr>
          </a:p>
        </p:txBody>
      </p:sp>
      <p:sp>
        <p:nvSpPr>
          <p:cNvPr id="13" name="テキスト ボックス 12"/>
          <p:cNvSpPr txBox="1"/>
          <p:nvPr/>
        </p:nvSpPr>
        <p:spPr>
          <a:xfrm>
            <a:off x="4860032" y="2555612"/>
            <a:ext cx="1038938" cy="369332"/>
          </a:xfrm>
          <a:prstGeom prst="rect">
            <a:avLst/>
          </a:prstGeom>
          <a:solidFill>
            <a:schemeClr val="bg1"/>
          </a:solidFill>
        </p:spPr>
        <p:txBody>
          <a:bodyPr wrap="none" rtlCol="0">
            <a:spAutoFit/>
          </a:bodyPr>
          <a:lstStyle/>
          <a:p>
            <a:pPr algn="ctr"/>
            <a:r>
              <a:rPr lang="en-US" altLang="ja-JP" dirty="0">
                <a:latin typeface="Arial Narrow" panose="020B0606020202030204" pitchFamily="34" charset="0"/>
              </a:rPr>
              <a:t>F</a:t>
            </a:r>
            <a:r>
              <a:rPr kumimoji="1" lang="en-US" altLang="ja-JP" dirty="0" smtClean="0">
                <a:latin typeface="Arial Narrow" panose="020B0606020202030204" pitchFamily="34" charset="0"/>
              </a:rPr>
              <a:t>. Kannari</a:t>
            </a:r>
            <a:endParaRPr lang="en-US" altLang="ja-JP" dirty="0" smtClean="0">
              <a:latin typeface="Arial Narrow" panose="020B0606020202030204" pitchFamily="34" charset="0"/>
            </a:endParaRPr>
          </a:p>
        </p:txBody>
      </p:sp>
      <p:sp>
        <p:nvSpPr>
          <p:cNvPr id="16" name="テキスト ボックス 15"/>
          <p:cNvSpPr txBox="1"/>
          <p:nvPr/>
        </p:nvSpPr>
        <p:spPr>
          <a:xfrm>
            <a:off x="7468451" y="1528481"/>
            <a:ext cx="1535998" cy="923330"/>
          </a:xfrm>
          <a:prstGeom prst="rect">
            <a:avLst/>
          </a:prstGeom>
          <a:solidFill>
            <a:schemeClr val="bg1"/>
          </a:solidFill>
        </p:spPr>
        <p:txBody>
          <a:bodyPr wrap="none" rtlCol="0">
            <a:spAutoFit/>
          </a:bodyPr>
          <a:lstStyle/>
          <a:p>
            <a:pPr algn="ctr"/>
            <a:r>
              <a:rPr lang="en-US" altLang="ja-JP" dirty="0" smtClean="0">
                <a:latin typeface="Arial Narrow" panose="020B0606020202030204" pitchFamily="34" charset="0"/>
              </a:rPr>
              <a:t>T</a:t>
            </a:r>
            <a:r>
              <a:rPr kumimoji="1" lang="en-US" altLang="ja-JP" dirty="0" smtClean="0">
                <a:latin typeface="Arial Narrow" panose="020B0606020202030204" pitchFamily="34" charset="0"/>
              </a:rPr>
              <a:t>. Suzuki</a:t>
            </a:r>
          </a:p>
          <a:p>
            <a:pPr algn="ctr"/>
            <a:r>
              <a:rPr kumimoji="1" lang="en-US" altLang="ja-JP" dirty="0" smtClean="0">
                <a:latin typeface="Arial Narrow" panose="020B0606020202030204" pitchFamily="34" charset="0"/>
              </a:rPr>
              <a:t>Ph.D. candidate</a:t>
            </a:r>
          </a:p>
          <a:p>
            <a:pPr algn="ctr"/>
            <a:r>
              <a:rPr kumimoji="1" lang="en-US" altLang="ja-JP" dirty="0" smtClean="0">
                <a:latin typeface="Arial Narrow" panose="020B0606020202030204" pitchFamily="34" charset="0"/>
              </a:rPr>
              <a:t>at Kannari Lab</a:t>
            </a:r>
            <a:endParaRPr lang="en-US" altLang="ja-JP" dirty="0" smtClean="0">
              <a:latin typeface="Arial Narrow" panose="020B0606020202030204" pitchFamily="34" charset="0"/>
            </a:endParaRPr>
          </a:p>
        </p:txBody>
      </p:sp>
      <p:pic>
        <p:nvPicPr>
          <p:cNvPr id="17" name="図 16"/>
          <p:cNvPicPr>
            <a:picLocks noChangeAspect="1"/>
          </p:cNvPicPr>
          <p:nvPr/>
        </p:nvPicPr>
        <p:blipFill rotWithShape="1">
          <a:blip r:embed="rId5" cstate="print">
            <a:extLst>
              <a:ext uri="{28A0092B-C50C-407E-A947-70E740481C1C}">
                <a14:useLocalDpi xmlns:a14="http://schemas.microsoft.com/office/drawing/2010/main" val="0"/>
              </a:ext>
            </a:extLst>
          </a:blip>
          <a:srcRect l="5017"/>
          <a:stretch/>
        </p:blipFill>
        <p:spPr>
          <a:xfrm>
            <a:off x="0" y="3022770"/>
            <a:ext cx="4932040" cy="3061668"/>
          </a:xfrm>
          <a:prstGeom prst="rect">
            <a:avLst/>
          </a:prstGeom>
        </p:spPr>
      </p:pic>
      <p:pic>
        <p:nvPicPr>
          <p:cNvPr id="18" name="図 1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78513" y="1392379"/>
            <a:ext cx="1001976" cy="1132671"/>
          </a:xfrm>
          <a:prstGeom prst="rect">
            <a:avLst/>
          </a:prstGeom>
        </p:spPr>
      </p:pic>
      <p:pic>
        <p:nvPicPr>
          <p:cNvPr id="19" name="図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8021" y="1392380"/>
            <a:ext cx="989856" cy="1132671"/>
          </a:xfrm>
          <a:prstGeom prst="rect">
            <a:avLst/>
          </a:prstGeom>
        </p:spPr>
      </p:pic>
      <p:sp>
        <p:nvSpPr>
          <p:cNvPr id="20" name="テキスト ボックス 19"/>
          <p:cNvSpPr txBox="1"/>
          <p:nvPr/>
        </p:nvSpPr>
        <p:spPr>
          <a:xfrm>
            <a:off x="210821" y="6505598"/>
            <a:ext cx="4510398" cy="307777"/>
          </a:xfrm>
          <a:prstGeom prst="rect">
            <a:avLst/>
          </a:prstGeom>
          <a:noFill/>
        </p:spPr>
        <p:txBody>
          <a:bodyPr wrap="square" rtlCol="0">
            <a:spAutoFit/>
          </a:bodyPr>
          <a:lstStyle/>
          <a:p>
            <a:pPr algn="ctr"/>
            <a:r>
              <a:rPr lang="en-US" altLang="ja-JP" sz="1400" dirty="0" smtClean="0">
                <a:latin typeface="Arial" panose="020B0604020202020204" pitchFamily="34" charset="0"/>
                <a:cs typeface="Arial" panose="020B0604020202020204" pitchFamily="34" charset="0"/>
              </a:rPr>
              <a:t>T. Suzuki </a:t>
            </a:r>
            <a:r>
              <a:rPr lang="en-US" altLang="ja-JP" sz="1400" i="1" dirty="0" smtClean="0">
                <a:latin typeface="Arial" panose="020B0604020202020204" pitchFamily="34" charset="0"/>
                <a:cs typeface="Arial" panose="020B0604020202020204" pitchFamily="34" charset="0"/>
              </a:rPr>
              <a:t>et al.</a:t>
            </a:r>
            <a:r>
              <a:rPr kumimoji="1" lang="en-US" altLang="ja-JP" sz="1400" dirty="0" smtClean="0">
                <a:latin typeface="Arial" panose="020B0604020202020204" pitchFamily="34" charset="0"/>
                <a:cs typeface="Arial" panose="020B0604020202020204" pitchFamily="34" charset="0"/>
              </a:rPr>
              <a:t>, </a:t>
            </a:r>
            <a:r>
              <a:rPr kumimoji="1" lang="en-US" altLang="ja-JP" sz="1400" i="1" dirty="0" smtClean="0">
                <a:latin typeface="Arial" panose="020B0604020202020204" pitchFamily="34" charset="0"/>
                <a:cs typeface="Arial" panose="020B0604020202020204" pitchFamily="34" charset="0"/>
              </a:rPr>
              <a:t>Int. Conf. Ultrafast Phenomena</a:t>
            </a:r>
            <a:r>
              <a:rPr kumimoji="1" lang="en-US" altLang="ja-JP" sz="1400" dirty="0" smtClean="0">
                <a:latin typeface="Arial" panose="020B0604020202020204" pitchFamily="34" charset="0"/>
                <a:cs typeface="Arial" panose="020B0604020202020204" pitchFamily="34" charset="0"/>
              </a:rPr>
              <a:t> (2016)</a:t>
            </a:r>
            <a:endParaRPr kumimoji="1" lang="ja-JP" altLang="en-US" sz="1400" dirty="0">
              <a:latin typeface="Arial" panose="020B0604020202020204" pitchFamily="34" charset="0"/>
              <a:cs typeface="Arial" panose="020B0604020202020204" pitchFamily="34" charset="0"/>
            </a:endParaRPr>
          </a:p>
        </p:txBody>
      </p:sp>
      <p:sp>
        <p:nvSpPr>
          <p:cNvPr id="21" name="テキスト ボックス 20"/>
          <p:cNvSpPr txBox="1"/>
          <p:nvPr/>
        </p:nvSpPr>
        <p:spPr>
          <a:xfrm>
            <a:off x="210821" y="6093296"/>
            <a:ext cx="4510398" cy="400110"/>
          </a:xfrm>
          <a:prstGeom prst="rect">
            <a:avLst/>
          </a:prstGeom>
          <a:noFill/>
        </p:spPr>
        <p:txBody>
          <a:bodyPr wrap="square" rtlCol="0">
            <a:spAutoFit/>
          </a:bodyPr>
          <a:lstStyle/>
          <a:p>
            <a:pPr algn="ctr"/>
            <a:r>
              <a:rPr lang="en-US" altLang="ja-JP" sz="2000" dirty="0">
                <a:latin typeface="Arial" panose="020B0604020202020204" pitchFamily="34" charset="0"/>
                <a:cs typeface="Arial" panose="020B0604020202020204" pitchFamily="34" charset="0"/>
              </a:rPr>
              <a:t>f</a:t>
            </a:r>
            <a:r>
              <a:rPr lang="en-US" altLang="ja-JP" sz="2000" dirty="0" smtClean="0">
                <a:latin typeface="Arial" panose="020B0604020202020204" pitchFamily="34" charset="0"/>
                <a:cs typeface="Arial" panose="020B0604020202020204" pitchFamily="34" charset="0"/>
              </a:rPr>
              <a:t>s laser-induced breakdown in glass</a:t>
            </a:r>
            <a:endParaRPr kumimoji="1" lang="ja-JP" altLang="en-US" sz="2000" dirty="0">
              <a:latin typeface="Arial" panose="020B0604020202020204" pitchFamily="34" charset="0"/>
              <a:cs typeface="Arial" panose="020B0604020202020204" pitchFamily="34" charset="0"/>
            </a:endParaRPr>
          </a:p>
        </p:txBody>
      </p:sp>
      <p:sp>
        <p:nvSpPr>
          <p:cNvPr id="22" name="テキスト ボックス 21"/>
          <p:cNvSpPr txBox="1"/>
          <p:nvPr/>
        </p:nvSpPr>
        <p:spPr>
          <a:xfrm>
            <a:off x="5027460" y="6093296"/>
            <a:ext cx="4081044" cy="400110"/>
          </a:xfrm>
          <a:prstGeom prst="rect">
            <a:avLst/>
          </a:prstGeom>
          <a:noFill/>
        </p:spPr>
        <p:txBody>
          <a:bodyPr wrap="square" rtlCol="0">
            <a:spAutoFit/>
          </a:bodyPr>
          <a:lstStyle/>
          <a:p>
            <a:pPr algn="ctr"/>
            <a:r>
              <a:rPr lang="en-US" altLang="ja-JP" sz="2000" dirty="0" smtClean="0">
                <a:latin typeface="Arial" panose="020B0604020202020204" pitchFamily="34" charset="0"/>
                <a:cs typeface="Arial" panose="020B0604020202020204" pitchFamily="34" charset="0"/>
              </a:rPr>
              <a:t>Phase transition of </a:t>
            </a:r>
            <a:r>
              <a:rPr lang="en-US" altLang="ja-JP" sz="2000" dirty="0">
                <a:latin typeface="Arial" panose="020B0604020202020204" pitchFamily="34" charset="0"/>
                <a:cs typeface="Arial" panose="020B0604020202020204" pitchFamily="34" charset="0"/>
              </a:rPr>
              <a:t>Ge</a:t>
            </a:r>
            <a:r>
              <a:rPr lang="en-US" altLang="ja-JP" sz="2000" baseline="-25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Sb</a:t>
            </a:r>
            <a:r>
              <a:rPr lang="en-US" altLang="ja-JP" sz="2000" baseline="-25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Te</a:t>
            </a:r>
            <a:r>
              <a:rPr lang="en-US" altLang="ja-JP" sz="2000" baseline="-25000" dirty="0">
                <a:latin typeface="Arial" panose="020B0604020202020204" pitchFamily="34" charset="0"/>
                <a:cs typeface="Arial" panose="020B0604020202020204" pitchFamily="34" charset="0"/>
              </a:rPr>
              <a:t>5</a:t>
            </a:r>
            <a:endParaRPr kumimoji="1" lang="ja-JP" altLang="en-US" sz="2000" baseline="-25000" dirty="0">
              <a:latin typeface="Arial" panose="020B0604020202020204" pitchFamily="34" charset="0"/>
              <a:cs typeface="Arial" panose="020B0604020202020204" pitchFamily="34" charset="0"/>
            </a:endParaRPr>
          </a:p>
        </p:txBody>
      </p:sp>
      <p:sp>
        <p:nvSpPr>
          <p:cNvPr id="4" name="テキスト ボックス 3"/>
          <p:cNvSpPr txBox="1"/>
          <p:nvPr/>
        </p:nvSpPr>
        <p:spPr>
          <a:xfrm flipH="1">
            <a:off x="464461" y="3275692"/>
            <a:ext cx="582230" cy="369332"/>
          </a:xfrm>
          <a:prstGeom prst="rect">
            <a:avLst/>
          </a:prstGeom>
          <a:noFill/>
        </p:spPr>
        <p:txBody>
          <a:bodyPr wrap="square" rtlCol="0">
            <a:spAutoFit/>
          </a:bodyPr>
          <a:lstStyle/>
          <a:p>
            <a:r>
              <a:rPr lang="en-US" b="1" dirty="0" smtClean="0">
                <a:latin typeface="Arial Narrow" panose="020B0606020202030204" pitchFamily="34" charset="0"/>
                <a:cs typeface="Arial" panose="020B0604020202020204" pitchFamily="34" charset="0"/>
              </a:rPr>
              <a:t>0 ps</a:t>
            </a:r>
            <a:endParaRPr lang="en-US" b="1" dirty="0">
              <a:latin typeface="Arial Narrow" panose="020B0606020202030204" pitchFamily="34" charset="0"/>
              <a:cs typeface="Arial" panose="020B0604020202020204" pitchFamily="34" charset="0"/>
            </a:endParaRPr>
          </a:p>
        </p:txBody>
      </p:sp>
      <p:sp>
        <p:nvSpPr>
          <p:cNvPr id="23" name="テキスト ボックス 22"/>
          <p:cNvSpPr txBox="1"/>
          <p:nvPr/>
        </p:nvSpPr>
        <p:spPr>
          <a:xfrm flipH="1">
            <a:off x="4268870" y="5723964"/>
            <a:ext cx="894291" cy="369332"/>
          </a:xfrm>
          <a:prstGeom prst="rect">
            <a:avLst/>
          </a:prstGeom>
          <a:noFill/>
        </p:spPr>
        <p:txBody>
          <a:bodyPr wrap="square" rtlCol="0">
            <a:spAutoFit/>
          </a:bodyPr>
          <a:lstStyle/>
          <a:p>
            <a:r>
              <a:rPr lang="en-US" b="1" dirty="0" smtClean="0">
                <a:latin typeface="Arial Narrow" panose="020B0606020202030204" pitchFamily="34" charset="0"/>
                <a:cs typeface="Arial" panose="020B0604020202020204" pitchFamily="34" charset="0"/>
              </a:rPr>
              <a:t>5.5 ps</a:t>
            </a:r>
            <a:endParaRPr lang="en-US" b="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8993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2060848"/>
            <a:ext cx="9144000" cy="2592288"/>
          </a:xfrm>
          <a:prstGeom prst="rect">
            <a:avLst/>
          </a:prstGeom>
          <a:solidFill>
            <a:srgbClr val="050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4"/>
          <p:cNvSpPr/>
          <p:nvPr/>
        </p:nvSpPr>
        <p:spPr>
          <a:xfrm>
            <a:off x="0" y="2420888"/>
            <a:ext cx="9144000" cy="18722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dirty="0" smtClean="0">
                <a:latin typeface="Arial" panose="020B0604020202020204" pitchFamily="34" charset="0"/>
                <a:cs typeface="Arial" panose="020B0604020202020204" pitchFamily="34" charset="0"/>
              </a:rPr>
              <a:t>Directions</a:t>
            </a:r>
            <a:endParaRPr lang="en-US" altLang="ja-JP"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155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23</a:t>
            </a:fld>
            <a:endParaRPr lang="ja-JP" altLang="en-US" dirty="0">
              <a:solidFill>
                <a:schemeClr val="bg1"/>
              </a:solidFill>
            </a:endParaRPr>
          </a:p>
        </p:txBody>
      </p:sp>
      <p:sp>
        <p:nvSpPr>
          <p:cNvPr id="38" name="テキスト ボックス 37"/>
          <p:cNvSpPr txBox="1"/>
          <p:nvPr/>
        </p:nvSpPr>
        <p:spPr>
          <a:xfrm>
            <a:off x="2193952" y="77768"/>
            <a:ext cx="4756237"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Two directions of STAMP</a:t>
            </a:r>
            <a:endParaRPr lang="en-US" altLang="ja-JP" sz="3200" dirty="0">
              <a:solidFill>
                <a:schemeClr val="bg1"/>
              </a:solidFill>
              <a:latin typeface="Arial" panose="020B0604020202020204" pitchFamily="34" charset="0"/>
              <a:cs typeface="Arial" panose="020B0604020202020204" pitchFamily="34" charset="0"/>
            </a:endParaRPr>
          </a:p>
        </p:txBody>
      </p:sp>
      <p:pic>
        <p:nvPicPr>
          <p:cNvPr id="291" name="図 290" descr="Thinking Man Male · Free vector graphic on Pixabay"/>
          <p:cNvPicPr>
            <a:picLocks noChangeAspect="1"/>
          </p:cNvPicPr>
          <p:nvPr/>
        </p:nvPicPr>
        <p:blipFill rotWithShape="1">
          <a:blip r:embed="rId3" cstate="hqprint">
            <a:extLst>
              <a:ext uri="{28A0092B-C50C-407E-A947-70E740481C1C}">
                <a14:useLocalDpi xmlns:a14="http://schemas.microsoft.com/office/drawing/2010/main" val="0"/>
              </a:ext>
            </a:extLst>
          </a:blip>
          <a:srcRect b="42634"/>
          <a:stretch/>
        </p:blipFill>
        <p:spPr>
          <a:xfrm>
            <a:off x="3693281" y="3625430"/>
            <a:ext cx="1166751" cy="1197790"/>
          </a:xfrm>
          <a:prstGeom prst="rect">
            <a:avLst/>
          </a:prstGeom>
        </p:spPr>
      </p:pic>
      <p:sp>
        <p:nvSpPr>
          <p:cNvPr id="292" name="テキスト ボックス 291"/>
          <p:cNvSpPr txBox="1"/>
          <p:nvPr/>
        </p:nvSpPr>
        <p:spPr>
          <a:xfrm>
            <a:off x="5220072" y="3645161"/>
            <a:ext cx="3902658" cy="1200329"/>
          </a:xfrm>
          <a:prstGeom prst="rect">
            <a:avLst/>
          </a:prstGeom>
          <a:noFill/>
        </p:spPr>
        <p:txBody>
          <a:bodyPr wrap="square" rtlCol="0">
            <a:spAutoFit/>
          </a:bodyPr>
          <a:lstStyle/>
          <a:p>
            <a:r>
              <a:rPr kumimoji="0" lang="en-US" altLang="ja-JP" sz="2400" i="1" dirty="0" smtClean="0">
                <a:solidFill>
                  <a:prstClr val="black"/>
                </a:solidFill>
                <a:latin typeface="Arial" panose="020B0604020202020204" pitchFamily="34" charset="0"/>
                <a:ea typeface="ＭＳ ゴシック" panose="020B0609070205080204" pitchFamily="49" charset="-128"/>
                <a:cs typeface="Arial" panose="020B0604020202020204" pitchFamily="34" charset="0"/>
              </a:rPr>
              <a:t>Finding and understanding dynamic behaviors in atomic world</a:t>
            </a:r>
            <a:endParaRPr kumimoji="0" lang="en-US" sz="2400" i="1" dirty="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293" name="テキスト ボックス 292"/>
          <p:cNvSpPr txBox="1"/>
          <p:nvPr/>
        </p:nvSpPr>
        <p:spPr>
          <a:xfrm>
            <a:off x="378461" y="852261"/>
            <a:ext cx="3483485" cy="461665"/>
          </a:xfrm>
          <a:prstGeom prst="rect">
            <a:avLst/>
          </a:prstGeom>
          <a:noFill/>
        </p:spPr>
        <p:txBody>
          <a:bodyPr wrap="square" rtlCol="0">
            <a:spAutoFit/>
          </a:bodyPr>
          <a:lstStyle/>
          <a:p>
            <a:pPr algn="ctr"/>
            <a:r>
              <a:rPr kumimoji="0" lang="en-US" altLang="ja-JP" sz="2400" b="1" dirty="0" smtClean="0">
                <a:solidFill>
                  <a:prstClr val="black"/>
                </a:solidFill>
                <a:latin typeface="Arial" panose="020B0604020202020204" pitchFamily="34" charset="0"/>
                <a:ea typeface="ＭＳ ゴシック" panose="020B0609070205080204" pitchFamily="49" charset="-128"/>
                <a:cs typeface="Arial" panose="020B0604020202020204" pitchFamily="34" charset="0"/>
              </a:rPr>
              <a:t>STAMP</a:t>
            </a:r>
          </a:p>
        </p:txBody>
      </p:sp>
      <p:sp>
        <p:nvSpPr>
          <p:cNvPr id="294" name="テキスト ボックス 293"/>
          <p:cNvSpPr txBox="1"/>
          <p:nvPr/>
        </p:nvSpPr>
        <p:spPr>
          <a:xfrm>
            <a:off x="5220072" y="5464770"/>
            <a:ext cx="3888432" cy="1200329"/>
          </a:xfrm>
          <a:prstGeom prst="rect">
            <a:avLst/>
          </a:prstGeom>
          <a:noFill/>
        </p:spPr>
        <p:txBody>
          <a:bodyPr wrap="square" rtlCol="0">
            <a:spAutoFit/>
          </a:bodyPr>
          <a:lstStyle/>
          <a:p>
            <a:r>
              <a:rPr kumimoji="0" lang="en-US" altLang="ja-JP" sz="2400" i="1" dirty="0" smtClean="0">
                <a:solidFill>
                  <a:prstClr val="black"/>
                </a:solidFill>
                <a:latin typeface="Arial" panose="020B0604020202020204" pitchFamily="34" charset="0"/>
                <a:ea typeface="ＭＳ ゴシック" panose="020B0609070205080204" pitchFamily="49" charset="-128"/>
                <a:cs typeface="Arial" panose="020B0604020202020204" pitchFamily="34" charset="0"/>
              </a:rPr>
              <a:t>New strategy and </a:t>
            </a:r>
            <a:r>
              <a:rPr kumimoji="0" lang="en-US" altLang="ja-JP" sz="2400" i="1" dirty="0" smtClean="0">
                <a:solidFill>
                  <a:prstClr val="black"/>
                </a:solidFill>
                <a:latin typeface="Arial" panose="020B0604020202020204" pitchFamily="34" charset="0"/>
                <a:ea typeface="ＭＳ ゴシック" panose="020B0609070205080204" pitchFamily="49" charset="-128"/>
                <a:cs typeface="Arial" panose="020B0604020202020204" pitchFamily="34" charset="0"/>
              </a:rPr>
              <a:t>method</a:t>
            </a:r>
            <a:endParaRPr kumimoji="0" lang="en-US" altLang="ja-JP" sz="2400" i="1" dirty="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a:p>
            <a:r>
              <a:rPr kumimoji="0" lang="en-US" altLang="ja-JP" sz="2400" i="1" dirty="0">
                <a:solidFill>
                  <a:prstClr val="black"/>
                </a:solidFill>
                <a:latin typeface="Arial" panose="020B0604020202020204" pitchFamily="34" charset="0"/>
                <a:ea typeface="ＭＳ ゴシック" panose="020B0609070205080204" pitchFamily="49" charset="-128"/>
                <a:cs typeface="Arial" panose="020B0604020202020204" pitchFamily="34" charset="0"/>
              </a:rPr>
              <a:t>b</a:t>
            </a:r>
            <a:r>
              <a:rPr kumimoji="0" lang="en-US" altLang="ja-JP" sz="2400" i="1" dirty="0" smtClean="0">
                <a:solidFill>
                  <a:prstClr val="black"/>
                </a:solidFill>
                <a:latin typeface="Arial" panose="020B0604020202020204" pitchFamily="34" charset="0"/>
                <a:ea typeface="ＭＳ ゴシック" panose="020B0609070205080204" pitchFamily="49" charset="-128"/>
                <a:cs typeface="Arial" panose="020B0604020202020204" pitchFamily="34" charset="0"/>
              </a:rPr>
              <a:t>ased on the combination with AI and informatics</a:t>
            </a:r>
            <a:endParaRPr kumimoji="0" lang="en-US" sz="2400" i="1" dirty="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grpSp>
        <p:nvGrpSpPr>
          <p:cNvPr id="296" name="グループ化 295"/>
          <p:cNvGrpSpPr/>
          <p:nvPr/>
        </p:nvGrpSpPr>
        <p:grpSpPr>
          <a:xfrm>
            <a:off x="362361" y="1425325"/>
            <a:ext cx="3601698" cy="1585338"/>
            <a:chOff x="2310583" y="3374768"/>
            <a:chExt cx="6677811" cy="2939333"/>
          </a:xfrm>
        </p:grpSpPr>
        <p:grpSp>
          <p:nvGrpSpPr>
            <p:cNvPr id="297" name="グループ化 296"/>
            <p:cNvGrpSpPr/>
            <p:nvPr/>
          </p:nvGrpSpPr>
          <p:grpSpPr>
            <a:xfrm>
              <a:off x="2310583" y="3374768"/>
              <a:ext cx="6675751" cy="1422383"/>
              <a:chOff x="0" y="2514600"/>
              <a:chExt cx="9298487" cy="1981200"/>
            </a:xfrm>
          </p:grpSpPr>
          <p:sp>
            <p:nvSpPr>
              <p:cNvPr id="395" name="正方形/長方形 394"/>
              <p:cNvSpPr/>
              <p:nvPr/>
            </p:nvSpPr>
            <p:spPr>
              <a:xfrm>
                <a:off x="0" y="2514600"/>
                <a:ext cx="9144000" cy="1981200"/>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nvGrpSpPr>
              <p:cNvPr id="396" name="グループ化 395"/>
              <p:cNvGrpSpPr/>
              <p:nvPr/>
            </p:nvGrpSpPr>
            <p:grpSpPr>
              <a:xfrm>
                <a:off x="76200" y="2590800"/>
                <a:ext cx="8992268" cy="126000"/>
                <a:chOff x="76200" y="1371600"/>
                <a:chExt cx="8992268" cy="126000"/>
              </a:xfrm>
              <a:solidFill>
                <a:sysClr val="window" lastClr="FFFFFF">
                  <a:lumMod val="65000"/>
                </a:sysClr>
              </a:solidFill>
            </p:grpSpPr>
            <p:sp>
              <p:nvSpPr>
                <p:cNvPr id="451" name="正方形/長方形 450"/>
                <p:cNvSpPr/>
                <p:nvPr/>
              </p:nvSpPr>
              <p:spPr>
                <a:xfrm>
                  <a:off x="7620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52" name="正方形/長方形 451"/>
                <p:cNvSpPr/>
                <p:nvPr/>
              </p:nvSpPr>
              <p:spPr>
                <a:xfrm>
                  <a:off x="30952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53" name="正方形/長方形 452"/>
                <p:cNvSpPr/>
                <p:nvPr/>
              </p:nvSpPr>
              <p:spPr>
                <a:xfrm>
                  <a:off x="54284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54" name="正方形/長方形 453"/>
                <p:cNvSpPr/>
                <p:nvPr/>
              </p:nvSpPr>
              <p:spPr>
                <a:xfrm>
                  <a:off x="77616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55" name="正方形/長方形 454"/>
                <p:cNvSpPr/>
                <p:nvPr/>
              </p:nvSpPr>
              <p:spPr>
                <a:xfrm>
                  <a:off x="100949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56" name="正方形/長方形 455"/>
                <p:cNvSpPr/>
                <p:nvPr/>
              </p:nvSpPr>
              <p:spPr>
                <a:xfrm>
                  <a:off x="124281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57" name="正方形/長方形 456"/>
                <p:cNvSpPr/>
                <p:nvPr/>
              </p:nvSpPr>
              <p:spPr>
                <a:xfrm>
                  <a:off x="147613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58" name="正方形/長方形 457"/>
                <p:cNvSpPr/>
                <p:nvPr/>
              </p:nvSpPr>
              <p:spPr>
                <a:xfrm>
                  <a:off x="170946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59" name="正方形/長方形 458"/>
                <p:cNvSpPr/>
                <p:nvPr/>
              </p:nvSpPr>
              <p:spPr>
                <a:xfrm>
                  <a:off x="194278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60" name="正方形/長方形 459"/>
                <p:cNvSpPr/>
                <p:nvPr/>
              </p:nvSpPr>
              <p:spPr>
                <a:xfrm>
                  <a:off x="217610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61" name="正方形/長方形 460"/>
                <p:cNvSpPr/>
                <p:nvPr/>
              </p:nvSpPr>
              <p:spPr>
                <a:xfrm>
                  <a:off x="240943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62" name="正方形/長方形 461"/>
                <p:cNvSpPr/>
                <p:nvPr/>
              </p:nvSpPr>
              <p:spPr>
                <a:xfrm>
                  <a:off x="264275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63" name="正方形/長方形 462"/>
                <p:cNvSpPr/>
                <p:nvPr/>
              </p:nvSpPr>
              <p:spPr>
                <a:xfrm>
                  <a:off x="287607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64" name="正方形/長方形 463"/>
                <p:cNvSpPr/>
                <p:nvPr/>
              </p:nvSpPr>
              <p:spPr>
                <a:xfrm>
                  <a:off x="310939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65" name="正方形/長方形 464"/>
                <p:cNvSpPr/>
                <p:nvPr/>
              </p:nvSpPr>
              <p:spPr>
                <a:xfrm>
                  <a:off x="334272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66" name="正方形/長方形 465"/>
                <p:cNvSpPr/>
                <p:nvPr/>
              </p:nvSpPr>
              <p:spPr>
                <a:xfrm>
                  <a:off x="357604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67" name="正方形/長方形 466"/>
                <p:cNvSpPr/>
                <p:nvPr/>
              </p:nvSpPr>
              <p:spPr>
                <a:xfrm>
                  <a:off x="380936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68" name="正方形/長方形 467"/>
                <p:cNvSpPr/>
                <p:nvPr/>
              </p:nvSpPr>
              <p:spPr>
                <a:xfrm>
                  <a:off x="404269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69" name="正方形/長方形 468"/>
                <p:cNvSpPr/>
                <p:nvPr/>
              </p:nvSpPr>
              <p:spPr>
                <a:xfrm>
                  <a:off x="427601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70" name="正方形/長方形 469"/>
                <p:cNvSpPr/>
                <p:nvPr/>
              </p:nvSpPr>
              <p:spPr>
                <a:xfrm>
                  <a:off x="450933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71" name="正方形/長方形 470"/>
                <p:cNvSpPr/>
                <p:nvPr/>
              </p:nvSpPr>
              <p:spPr>
                <a:xfrm>
                  <a:off x="474266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72" name="正方形/長方形 471"/>
                <p:cNvSpPr/>
                <p:nvPr/>
              </p:nvSpPr>
              <p:spPr>
                <a:xfrm>
                  <a:off x="497598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73" name="正方形/長方形 472"/>
                <p:cNvSpPr/>
                <p:nvPr/>
              </p:nvSpPr>
              <p:spPr>
                <a:xfrm>
                  <a:off x="520930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74" name="正方形/長方形 473"/>
                <p:cNvSpPr/>
                <p:nvPr/>
              </p:nvSpPr>
              <p:spPr>
                <a:xfrm>
                  <a:off x="544262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75" name="正方形/長方形 474"/>
                <p:cNvSpPr/>
                <p:nvPr/>
              </p:nvSpPr>
              <p:spPr>
                <a:xfrm>
                  <a:off x="567595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76" name="正方形/長方形 475"/>
                <p:cNvSpPr/>
                <p:nvPr/>
              </p:nvSpPr>
              <p:spPr>
                <a:xfrm>
                  <a:off x="590927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77" name="正方形/長方形 476"/>
                <p:cNvSpPr/>
                <p:nvPr/>
              </p:nvSpPr>
              <p:spPr>
                <a:xfrm>
                  <a:off x="614259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78" name="正方形/長方形 477"/>
                <p:cNvSpPr/>
                <p:nvPr/>
              </p:nvSpPr>
              <p:spPr>
                <a:xfrm>
                  <a:off x="637592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79" name="正方形/長方形 478"/>
                <p:cNvSpPr/>
                <p:nvPr/>
              </p:nvSpPr>
              <p:spPr>
                <a:xfrm>
                  <a:off x="660924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80" name="正方形/長方形 479"/>
                <p:cNvSpPr/>
                <p:nvPr/>
              </p:nvSpPr>
              <p:spPr>
                <a:xfrm>
                  <a:off x="684256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81" name="正方形/長方形 480"/>
                <p:cNvSpPr/>
                <p:nvPr/>
              </p:nvSpPr>
              <p:spPr>
                <a:xfrm>
                  <a:off x="707589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82" name="正方形/長方形 481"/>
                <p:cNvSpPr/>
                <p:nvPr/>
              </p:nvSpPr>
              <p:spPr>
                <a:xfrm>
                  <a:off x="730921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83" name="正方形/長方形 482"/>
                <p:cNvSpPr/>
                <p:nvPr/>
              </p:nvSpPr>
              <p:spPr>
                <a:xfrm>
                  <a:off x="754253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84" name="正方形/長方形 483"/>
                <p:cNvSpPr/>
                <p:nvPr/>
              </p:nvSpPr>
              <p:spPr>
                <a:xfrm>
                  <a:off x="777585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85" name="正方形/長方形 484"/>
                <p:cNvSpPr/>
                <p:nvPr/>
              </p:nvSpPr>
              <p:spPr>
                <a:xfrm>
                  <a:off x="800918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86" name="正方形/長方形 485"/>
                <p:cNvSpPr/>
                <p:nvPr/>
              </p:nvSpPr>
              <p:spPr>
                <a:xfrm>
                  <a:off x="824250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87" name="正方形/長方形 486"/>
                <p:cNvSpPr/>
                <p:nvPr/>
              </p:nvSpPr>
              <p:spPr>
                <a:xfrm>
                  <a:off x="847582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88" name="正方形/長方形 487"/>
                <p:cNvSpPr/>
                <p:nvPr/>
              </p:nvSpPr>
              <p:spPr>
                <a:xfrm>
                  <a:off x="870915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89" name="正方形/長方形 488"/>
                <p:cNvSpPr/>
                <p:nvPr/>
              </p:nvSpPr>
              <p:spPr>
                <a:xfrm>
                  <a:off x="894246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grpSp>
            <p:nvGrpSpPr>
              <p:cNvPr id="397" name="グループ化 396"/>
              <p:cNvGrpSpPr/>
              <p:nvPr/>
            </p:nvGrpSpPr>
            <p:grpSpPr>
              <a:xfrm>
                <a:off x="76200" y="4293600"/>
                <a:ext cx="8992268" cy="126000"/>
                <a:chOff x="76200" y="1371600"/>
                <a:chExt cx="8992268" cy="126000"/>
              </a:xfrm>
              <a:solidFill>
                <a:sysClr val="window" lastClr="FFFFFF">
                  <a:lumMod val="65000"/>
                </a:sysClr>
              </a:solidFill>
            </p:grpSpPr>
            <p:sp>
              <p:nvSpPr>
                <p:cNvPr id="412" name="正方形/長方形 411"/>
                <p:cNvSpPr/>
                <p:nvPr/>
              </p:nvSpPr>
              <p:spPr>
                <a:xfrm>
                  <a:off x="7620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13" name="正方形/長方形 412"/>
                <p:cNvSpPr/>
                <p:nvPr/>
              </p:nvSpPr>
              <p:spPr>
                <a:xfrm>
                  <a:off x="30952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14" name="正方形/長方形 413"/>
                <p:cNvSpPr/>
                <p:nvPr/>
              </p:nvSpPr>
              <p:spPr>
                <a:xfrm>
                  <a:off x="54284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15" name="正方形/長方形 414"/>
                <p:cNvSpPr/>
                <p:nvPr/>
              </p:nvSpPr>
              <p:spPr>
                <a:xfrm>
                  <a:off x="77616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16" name="正方形/長方形 415"/>
                <p:cNvSpPr/>
                <p:nvPr/>
              </p:nvSpPr>
              <p:spPr>
                <a:xfrm>
                  <a:off x="100949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17" name="正方形/長方形 416"/>
                <p:cNvSpPr/>
                <p:nvPr/>
              </p:nvSpPr>
              <p:spPr>
                <a:xfrm>
                  <a:off x="124281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18" name="正方形/長方形 417"/>
                <p:cNvSpPr/>
                <p:nvPr/>
              </p:nvSpPr>
              <p:spPr>
                <a:xfrm>
                  <a:off x="147613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19" name="正方形/長方形 418"/>
                <p:cNvSpPr/>
                <p:nvPr/>
              </p:nvSpPr>
              <p:spPr>
                <a:xfrm>
                  <a:off x="170946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0" name="正方形/長方形 419"/>
                <p:cNvSpPr/>
                <p:nvPr/>
              </p:nvSpPr>
              <p:spPr>
                <a:xfrm>
                  <a:off x="194278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1" name="正方形/長方形 420"/>
                <p:cNvSpPr/>
                <p:nvPr/>
              </p:nvSpPr>
              <p:spPr>
                <a:xfrm>
                  <a:off x="217610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2" name="正方形/長方形 421"/>
                <p:cNvSpPr/>
                <p:nvPr/>
              </p:nvSpPr>
              <p:spPr>
                <a:xfrm>
                  <a:off x="240943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3" name="正方形/長方形 422"/>
                <p:cNvSpPr/>
                <p:nvPr/>
              </p:nvSpPr>
              <p:spPr>
                <a:xfrm>
                  <a:off x="264275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4" name="正方形/長方形 423"/>
                <p:cNvSpPr/>
                <p:nvPr/>
              </p:nvSpPr>
              <p:spPr>
                <a:xfrm>
                  <a:off x="287607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5" name="正方形/長方形 424"/>
                <p:cNvSpPr/>
                <p:nvPr/>
              </p:nvSpPr>
              <p:spPr>
                <a:xfrm>
                  <a:off x="310939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6" name="正方形/長方形 425"/>
                <p:cNvSpPr/>
                <p:nvPr/>
              </p:nvSpPr>
              <p:spPr>
                <a:xfrm>
                  <a:off x="334272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7" name="正方形/長方形 426"/>
                <p:cNvSpPr/>
                <p:nvPr/>
              </p:nvSpPr>
              <p:spPr>
                <a:xfrm>
                  <a:off x="357604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8" name="正方形/長方形 427"/>
                <p:cNvSpPr/>
                <p:nvPr/>
              </p:nvSpPr>
              <p:spPr>
                <a:xfrm>
                  <a:off x="380936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9" name="正方形/長方形 428"/>
                <p:cNvSpPr/>
                <p:nvPr/>
              </p:nvSpPr>
              <p:spPr>
                <a:xfrm>
                  <a:off x="404269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30" name="正方形/長方形 429"/>
                <p:cNvSpPr/>
                <p:nvPr/>
              </p:nvSpPr>
              <p:spPr>
                <a:xfrm>
                  <a:off x="427601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31" name="正方形/長方形 430"/>
                <p:cNvSpPr/>
                <p:nvPr/>
              </p:nvSpPr>
              <p:spPr>
                <a:xfrm>
                  <a:off x="450933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32" name="正方形/長方形 431"/>
                <p:cNvSpPr/>
                <p:nvPr/>
              </p:nvSpPr>
              <p:spPr>
                <a:xfrm>
                  <a:off x="474266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33" name="正方形/長方形 432"/>
                <p:cNvSpPr/>
                <p:nvPr/>
              </p:nvSpPr>
              <p:spPr>
                <a:xfrm>
                  <a:off x="497598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34" name="正方形/長方形 433"/>
                <p:cNvSpPr/>
                <p:nvPr/>
              </p:nvSpPr>
              <p:spPr>
                <a:xfrm>
                  <a:off x="520930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35" name="正方形/長方形 434"/>
                <p:cNvSpPr/>
                <p:nvPr/>
              </p:nvSpPr>
              <p:spPr>
                <a:xfrm>
                  <a:off x="544262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36" name="正方形/長方形 435"/>
                <p:cNvSpPr/>
                <p:nvPr/>
              </p:nvSpPr>
              <p:spPr>
                <a:xfrm>
                  <a:off x="567595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37" name="正方形/長方形 436"/>
                <p:cNvSpPr/>
                <p:nvPr/>
              </p:nvSpPr>
              <p:spPr>
                <a:xfrm>
                  <a:off x="590927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38" name="正方形/長方形 437"/>
                <p:cNvSpPr/>
                <p:nvPr/>
              </p:nvSpPr>
              <p:spPr>
                <a:xfrm>
                  <a:off x="614259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39" name="正方形/長方形 438"/>
                <p:cNvSpPr/>
                <p:nvPr/>
              </p:nvSpPr>
              <p:spPr>
                <a:xfrm>
                  <a:off x="637592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40" name="正方形/長方形 439"/>
                <p:cNvSpPr/>
                <p:nvPr/>
              </p:nvSpPr>
              <p:spPr>
                <a:xfrm>
                  <a:off x="660924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41" name="正方形/長方形 440"/>
                <p:cNvSpPr/>
                <p:nvPr/>
              </p:nvSpPr>
              <p:spPr>
                <a:xfrm>
                  <a:off x="684256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42" name="正方形/長方形 441"/>
                <p:cNvSpPr/>
                <p:nvPr/>
              </p:nvSpPr>
              <p:spPr>
                <a:xfrm>
                  <a:off x="707589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43" name="正方形/長方形 442"/>
                <p:cNvSpPr/>
                <p:nvPr/>
              </p:nvSpPr>
              <p:spPr>
                <a:xfrm>
                  <a:off x="730921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44" name="正方形/長方形 443"/>
                <p:cNvSpPr/>
                <p:nvPr/>
              </p:nvSpPr>
              <p:spPr>
                <a:xfrm>
                  <a:off x="754253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45" name="正方形/長方形 444"/>
                <p:cNvSpPr/>
                <p:nvPr/>
              </p:nvSpPr>
              <p:spPr>
                <a:xfrm>
                  <a:off x="777585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46" name="正方形/長方形 445"/>
                <p:cNvSpPr/>
                <p:nvPr/>
              </p:nvSpPr>
              <p:spPr>
                <a:xfrm>
                  <a:off x="800918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47" name="正方形/長方形 446"/>
                <p:cNvSpPr/>
                <p:nvPr/>
              </p:nvSpPr>
              <p:spPr>
                <a:xfrm>
                  <a:off x="824250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48" name="正方形/長方形 447"/>
                <p:cNvSpPr/>
                <p:nvPr/>
              </p:nvSpPr>
              <p:spPr>
                <a:xfrm>
                  <a:off x="847582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49" name="正方形/長方形 448"/>
                <p:cNvSpPr/>
                <p:nvPr/>
              </p:nvSpPr>
              <p:spPr>
                <a:xfrm>
                  <a:off x="870915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50" name="正方形/長方形 449"/>
                <p:cNvSpPr/>
                <p:nvPr/>
              </p:nvSpPr>
              <p:spPr>
                <a:xfrm>
                  <a:off x="894246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pic>
            <p:nvPicPr>
              <p:cNvPr id="3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6169" y="2785198"/>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569823"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083477"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597131"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02"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110785"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03" name="Picture 7"/>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24438" y="2785198"/>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404" name="テキスト ボックス 403"/>
              <p:cNvSpPr txBox="1"/>
              <p:nvPr/>
            </p:nvSpPr>
            <p:spPr>
              <a:xfrm>
                <a:off x="28906" y="2693585"/>
                <a:ext cx="1205492" cy="67560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0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ps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05" name="テキスト ボックス 404"/>
              <p:cNvSpPr txBox="1"/>
              <p:nvPr/>
            </p:nvSpPr>
            <p:spPr>
              <a:xfrm>
                <a:off x="1541531" y="2693585"/>
                <a:ext cx="1710542" cy="67560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15.5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ps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06" name="テキスト ボックス 405"/>
              <p:cNvSpPr txBox="1"/>
              <p:nvPr/>
            </p:nvSpPr>
            <p:spPr>
              <a:xfrm>
                <a:off x="3064878" y="2693585"/>
                <a:ext cx="1710542" cy="67560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31.0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ps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07" name="テキスト ボックス 406"/>
              <p:cNvSpPr txBox="1"/>
              <p:nvPr/>
            </p:nvSpPr>
            <p:spPr>
              <a:xfrm>
                <a:off x="4561905" y="2693585"/>
                <a:ext cx="1710542" cy="67560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46.5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ps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08" name="テキスト ボックス 407"/>
              <p:cNvSpPr txBox="1"/>
              <p:nvPr/>
            </p:nvSpPr>
            <p:spPr>
              <a:xfrm>
                <a:off x="6075620" y="2693585"/>
                <a:ext cx="1710542" cy="67560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61.5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ps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09" name="テキスト ボックス 408"/>
              <p:cNvSpPr txBox="1"/>
              <p:nvPr/>
            </p:nvSpPr>
            <p:spPr>
              <a:xfrm>
                <a:off x="7587945" y="2693585"/>
                <a:ext cx="1710542" cy="67560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76.5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ps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cxnSp>
            <p:nvCxnSpPr>
              <p:cNvPr id="410" name="直線コネクタ 409"/>
              <p:cNvCxnSpPr/>
              <p:nvPr/>
            </p:nvCxnSpPr>
            <p:spPr>
              <a:xfrm>
                <a:off x="8601828" y="4134347"/>
                <a:ext cx="306000" cy="0"/>
              </a:xfrm>
              <a:prstGeom prst="line">
                <a:avLst/>
              </a:prstGeom>
              <a:noFill/>
              <a:ln w="28575" cap="flat" cmpd="sng" algn="ctr">
                <a:solidFill>
                  <a:sysClr val="window" lastClr="FFFFFF"/>
                </a:solidFill>
                <a:prstDash val="solid"/>
                <a:miter lim="800000"/>
              </a:ln>
              <a:effectLst>
                <a:outerShdw blurRad="12700" dist="12700" dir="2700000" algn="tl" rotWithShape="0">
                  <a:prstClr val="black">
                    <a:alpha val="50000"/>
                  </a:prstClr>
                </a:outerShdw>
              </a:effectLst>
            </p:spPr>
          </p:cxnSp>
          <p:sp>
            <p:nvSpPr>
              <p:cNvPr id="411" name="テキスト ボックス 61"/>
              <p:cNvSpPr txBox="1"/>
              <p:nvPr/>
            </p:nvSpPr>
            <p:spPr>
              <a:xfrm>
                <a:off x="7940295" y="3569038"/>
                <a:ext cx="1327765" cy="5563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2</a:t>
                </a:r>
                <a:r>
                  <a:rPr kumimoji="0" lang="en-US" altLang="ja-JP"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0 µm</a:t>
                </a:r>
                <a:endParaRPr kumimoji="0"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grpSp>
          <p:nvGrpSpPr>
            <p:cNvPr id="298" name="グループ化 297"/>
            <p:cNvGrpSpPr/>
            <p:nvPr/>
          </p:nvGrpSpPr>
          <p:grpSpPr>
            <a:xfrm>
              <a:off x="2324183" y="4887137"/>
              <a:ext cx="6664211" cy="1426964"/>
              <a:chOff x="333550" y="4671093"/>
              <a:chExt cx="5497840" cy="1177217"/>
            </a:xfrm>
          </p:grpSpPr>
          <p:grpSp>
            <p:nvGrpSpPr>
              <p:cNvPr id="299" name="Group 2"/>
              <p:cNvGrpSpPr>
                <a:grpSpLocks noChangeAspect="1"/>
              </p:cNvGrpSpPr>
              <p:nvPr/>
            </p:nvGrpSpPr>
            <p:grpSpPr>
              <a:xfrm>
                <a:off x="333550" y="4671093"/>
                <a:ext cx="5473390" cy="1177217"/>
                <a:chOff x="267238" y="4678468"/>
                <a:chExt cx="8699741" cy="1871138"/>
              </a:xfrm>
            </p:grpSpPr>
            <p:sp>
              <p:nvSpPr>
                <p:cNvPr id="302" name="正方形/長方形 301"/>
                <p:cNvSpPr/>
                <p:nvPr/>
              </p:nvSpPr>
              <p:spPr>
                <a:xfrm>
                  <a:off x="267238" y="4678468"/>
                  <a:ext cx="8590767" cy="1871138"/>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nvGrpSpPr>
                <p:cNvPr id="303" name="グループ化 302"/>
                <p:cNvGrpSpPr/>
                <p:nvPr/>
              </p:nvGrpSpPr>
              <p:grpSpPr>
                <a:xfrm>
                  <a:off x="338828" y="4750435"/>
                  <a:ext cx="8448215" cy="119000"/>
                  <a:chOff x="76200" y="1371600"/>
                  <a:chExt cx="8992268" cy="126000"/>
                </a:xfrm>
                <a:solidFill>
                  <a:sysClr val="window" lastClr="FFFFFF">
                    <a:lumMod val="65000"/>
                  </a:sysClr>
                </a:solidFill>
              </p:grpSpPr>
              <p:sp>
                <p:nvSpPr>
                  <p:cNvPr id="356" name="正方形/長方形 355"/>
                  <p:cNvSpPr/>
                  <p:nvPr/>
                </p:nvSpPr>
                <p:spPr>
                  <a:xfrm>
                    <a:off x="7620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57" name="正方形/長方形 356"/>
                  <p:cNvSpPr/>
                  <p:nvPr/>
                </p:nvSpPr>
                <p:spPr>
                  <a:xfrm>
                    <a:off x="30952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58" name="正方形/長方形 357"/>
                  <p:cNvSpPr/>
                  <p:nvPr/>
                </p:nvSpPr>
                <p:spPr>
                  <a:xfrm>
                    <a:off x="54284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59" name="正方形/長方形 358"/>
                  <p:cNvSpPr/>
                  <p:nvPr/>
                </p:nvSpPr>
                <p:spPr>
                  <a:xfrm>
                    <a:off x="77616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60" name="正方形/長方形 359"/>
                  <p:cNvSpPr/>
                  <p:nvPr/>
                </p:nvSpPr>
                <p:spPr>
                  <a:xfrm>
                    <a:off x="100949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61" name="正方形/長方形 360"/>
                  <p:cNvSpPr/>
                  <p:nvPr/>
                </p:nvSpPr>
                <p:spPr>
                  <a:xfrm>
                    <a:off x="124281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62" name="正方形/長方形 361"/>
                  <p:cNvSpPr/>
                  <p:nvPr/>
                </p:nvSpPr>
                <p:spPr>
                  <a:xfrm>
                    <a:off x="147613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63" name="正方形/長方形 362"/>
                  <p:cNvSpPr/>
                  <p:nvPr/>
                </p:nvSpPr>
                <p:spPr>
                  <a:xfrm>
                    <a:off x="170946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64" name="正方形/長方形 363"/>
                  <p:cNvSpPr/>
                  <p:nvPr/>
                </p:nvSpPr>
                <p:spPr>
                  <a:xfrm>
                    <a:off x="194278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65" name="正方形/長方形 364"/>
                  <p:cNvSpPr/>
                  <p:nvPr/>
                </p:nvSpPr>
                <p:spPr>
                  <a:xfrm>
                    <a:off x="217610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66" name="正方形/長方形 365"/>
                  <p:cNvSpPr/>
                  <p:nvPr/>
                </p:nvSpPr>
                <p:spPr>
                  <a:xfrm>
                    <a:off x="240943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67" name="正方形/長方形 366"/>
                  <p:cNvSpPr/>
                  <p:nvPr/>
                </p:nvSpPr>
                <p:spPr>
                  <a:xfrm>
                    <a:off x="264275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68" name="正方形/長方形 367"/>
                  <p:cNvSpPr/>
                  <p:nvPr/>
                </p:nvSpPr>
                <p:spPr>
                  <a:xfrm>
                    <a:off x="287607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69" name="正方形/長方形 368"/>
                  <p:cNvSpPr/>
                  <p:nvPr/>
                </p:nvSpPr>
                <p:spPr>
                  <a:xfrm>
                    <a:off x="310939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0" name="正方形/長方形 369"/>
                  <p:cNvSpPr/>
                  <p:nvPr/>
                </p:nvSpPr>
                <p:spPr>
                  <a:xfrm>
                    <a:off x="334272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1" name="正方形/長方形 370"/>
                  <p:cNvSpPr/>
                  <p:nvPr/>
                </p:nvSpPr>
                <p:spPr>
                  <a:xfrm>
                    <a:off x="357604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2" name="正方形/長方形 371"/>
                  <p:cNvSpPr/>
                  <p:nvPr/>
                </p:nvSpPr>
                <p:spPr>
                  <a:xfrm>
                    <a:off x="380936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3" name="正方形/長方形 372"/>
                  <p:cNvSpPr/>
                  <p:nvPr/>
                </p:nvSpPr>
                <p:spPr>
                  <a:xfrm>
                    <a:off x="404269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4" name="正方形/長方形 373"/>
                  <p:cNvSpPr/>
                  <p:nvPr/>
                </p:nvSpPr>
                <p:spPr>
                  <a:xfrm>
                    <a:off x="427601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5" name="正方形/長方形 374"/>
                  <p:cNvSpPr/>
                  <p:nvPr/>
                </p:nvSpPr>
                <p:spPr>
                  <a:xfrm>
                    <a:off x="450933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6" name="正方形/長方形 375"/>
                  <p:cNvSpPr/>
                  <p:nvPr/>
                </p:nvSpPr>
                <p:spPr>
                  <a:xfrm>
                    <a:off x="474266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7" name="正方形/長方形 376"/>
                  <p:cNvSpPr/>
                  <p:nvPr/>
                </p:nvSpPr>
                <p:spPr>
                  <a:xfrm>
                    <a:off x="497598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8" name="正方形/長方形 377"/>
                  <p:cNvSpPr/>
                  <p:nvPr/>
                </p:nvSpPr>
                <p:spPr>
                  <a:xfrm>
                    <a:off x="520930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9" name="正方形/長方形 378"/>
                  <p:cNvSpPr/>
                  <p:nvPr/>
                </p:nvSpPr>
                <p:spPr>
                  <a:xfrm>
                    <a:off x="544262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80" name="正方形/長方形 379"/>
                  <p:cNvSpPr/>
                  <p:nvPr/>
                </p:nvSpPr>
                <p:spPr>
                  <a:xfrm>
                    <a:off x="567595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81" name="正方形/長方形 380"/>
                  <p:cNvSpPr/>
                  <p:nvPr/>
                </p:nvSpPr>
                <p:spPr>
                  <a:xfrm>
                    <a:off x="590927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82" name="正方形/長方形 381"/>
                  <p:cNvSpPr/>
                  <p:nvPr/>
                </p:nvSpPr>
                <p:spPr>
                  <a:xfrm>
                    <a:off x="614259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83" name="正方形/長方形 382"/>
                  <p:cNvSpPr/>
                  <p:nvPr/>
                </p:nvSpPr>
                <p:spPr>
                  <a:xfrm>
                    <a:off x="637592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84" name="正方形/長方形 383"/>
                  <p:cNvSpPr/>
                  <p:nvPr/>
                </p:nvSpPr>
                <p:spPr>
                  <a:xfrm>
                    <a:off x="660924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85" name="正方形/長方形 384"/>
                  <p:cNvSpPr/>
                  <p:nvPr/>
                </p:nvSpPr>
                <p:spPr>
                  <a:xfrm>
                    <a:off x="684256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86" name="正方形/長方形 385"/>
                  <p:cNvSpPr/>
                  <p:nvPr/>
                </p:nvSpPr>
                <p:spPr>
                  <a:xfrm>
                    <a:off x="707589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87" name="正方形/長方形 386"/>
                  <p:cNvSpPr/>
                  <p:nvPr/>
                </p:nvSpPr>
                <p:spPr>
                  <a:xfrm>
                    <a:off x="730921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88" name="正方形/長方形 387"/>
                  <p:cNvSpPr/>
                  <p:nvPr/>
                </p:nvSpPr>
                <p:spPr>
                  <a:xfrm>
                    <a:off x="754253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89" name="正方形/長方形 388"/>
                  <p:cNvSpPr/>
                  <p:nvPr/>
                </p:nvSpPr>
                <p:spPr>
                  <a:xfrm>
                    <a:off x="777585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90" name="正方形/長方形 389"/>
                  <p:cNvSpPr/>
                  <p:nvPr/>
                </p:nvSpPr>
                <p:spPr>
                  <a:xfrm>
                    <a:off x="800918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91" name="正方形/長方形 390"/>
                  <p:cNvSpPr/>
                  <p:nvPr/>
                </p:nvSpPr>
                <p:spPr>
                  <a:xfrm>
                    <a:off x="824250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92" name="正方形/長方形 391"/>
                  <p:cNvSpPr/>
                  <p:nvPr/>
                </p:nvSpPr>
                <p:spPr>
                  <a:xfrm>
                    <a:off x="847582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93" name="正方形/長方形 392"/>
                  <p:cNvSpPr/>
                  <p:nvPr/>
                </p:nvSpPr>
                <p:spPr>
                  <a:xfrm>
                    <a:off x="870915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94" name="正方形/長方形 393"/>
                  <p:cNvSpPr/>
                  <p:nvPr/>
                </p:nvSpPr>
                <p:spPr>
                  <a:xfrm>
                    <a:off x="894246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grpSp>
              <p:nvGrpSpPr>
                <p:cNvPr id="304" name="グループ化 303"/>
                <p:cNvGrpSpPr/>
                <p:nvPr/>
              </p:nvGrpSpPr>
              <p:grpSpPr>
                <a:xfrm>
                  <a:off x="338828" y="6358639"/>
                  <a:ext cx="8448215" cy="119000"/>
                  <a:chOff x="76200" y="1371600"/>
                  <a:chExt cx="8992268" cy="126000"/>
                </a:xfrm>
                <a:solidFill>
                  <a:sysClr val="window" lastClr="FFFFFF">
                    <a:lumMod val="65000"/>
                  </a:sysClr>
                </a:solidFill>
              </p:grpSpPr>
              <p:sp>
                <p:nvSpPr>
                  <p:cNvPr id="317" name="正方形/長方形 316"/>
                  <p:cNvSpPr/>
                  <p:nvPr/>
                </p:nvSpPr>
                <p:spPr>
                  <a:xfrm>
                    <a:off x="7620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18" name="正方形/長方形 317"/>
                  <p:cNvSpPr/>
                  <p:nvPr/>
                </p:nvSpPr>
                <p:spPr>
                  <a:xfrm>
                    <a:off x="30952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19" name="正方形/長方形 318"/>
                  <p:cNvSpPr/>
                  <p:nvPr/>
                </p:nvSpPr>
                <p:spPr>
                  <a:xfrm>
                    <a:off x="54284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0" name="正方形/長方形 319"/>
                  <p:cNvSpPr/>
                  <p:nvPr/>
                </p:nvSpPr>
                <p:spPr>
                  <a:xfrm>
                    <a:off x="77616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1" name="正方形/長方形 320"/>
                  <p:cNvSpPr/>
                  <p:nvPr/>
                </p:nvSpPr>
                <p:spPr>
                  <a:xfrm>
                    <a:off x="100949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2" name="正方形/長方形 321"/>
                  <p:cNvSpPr/>
                  <p:nvPr/>
                </p:nvSpPr>
                <p:spPr>
                  <a:xfrm>
                    <a:off x="124281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3" name="正方形/長方形 322"/>
                  <p:cNvSpPr/>
                  <p:nvPr/>
                </p:nvSpPr>
                <p:spPr>
                  <a:xfrm>
                    <a:off x="147613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4" name="正方形/長方形 323"/>
                  <p:cNvSpPr/>
                  <p:nvPr/>
                </p:nvSpPr>
                <p:spPr>
                  <a:xfrm>
                    <a:off x="170946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5" name="正方形/長方形 324"/>
                  <p:cNvSpPr/>
                  <p:nvPr/>
                </p:nvSpPr>
                <p:spPr>
                  <a:xfrm>
                    <a:off x="194278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6" name="正方形/長方形 325"/>
                  <p:cNvSpPr/>
                  <p:nvPr/>
                </p:nvSpPr>
                <p:spPr>
                  <a:xfrm>
                    <a:off x="217610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7" name="正方形/長方形 326"/>
                  <p:cNvSpPr/>
                  <p:nvPr/>
                </p:nvSpPr>
                <p:spPr>
                  <a:xfrm>
                    <a:off x="240943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8" name="正方形/長方形 327"/>
                  <p:cNvSpPr/>
                  <p:nvPr/>
                </p:nvSpPr>
                <p:spPr>
                  <a:xfrm>
                    <a:off x="264275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9" name="正方形/長方形 328"/>
                  <p:cNvSpPr/>
                  <p:nvPr/>
                </p:nvSpPr>
                <p:spPr>
                  <a:xfrm>
                    <a:off x="287607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0" name="正方形/長方形 329"/>
                  <p:cNvSpPr/>
                  <p:nvPr/>
                </p:nvSpPr>
                <p:spPr>
                  <a:xfrm>
                    <a:off x="310939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1" name="正方形/長方形 330"/>
                  <p:cNvSpPr/>
                  <p:nvPr/>
                </p:nvSpPr>
                <p:spPr>
                  <a:xfrm>
                    <a:off x="334272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2" name="正方形/長方形 331"/>
                  <p:cNvSpPr/>
                  <p:nvPr/>
                </p:nvSpPr>
                <p:spPr>
                  <a:xfrm>
                    <a:off x="357604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3" name="正方形/長方形 332"/>
                  <p:cNvSpPr/>
                  <p:nvPr/>
                </p:nvSpPr>
                <p:spPr>
                  <a:xfrm>
                    <a:off x="380936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4" name="正方形/長方形 333"/>
                  <p:cNvSpPr/>
                  <p:nvPr/>
                </p:nvSpPr>
                <p:spPr>
                  <a:xfrm>
                    <a:off x="404269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5" name="正方形/長方形 334"/>
                  <p:cNvSpPr/>
                  <p:nvPr/>
                </p:nvSpPr>
                <p:spPr>
                  <a:xfrm>
                    <a:off x="427601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6" name="正方形/長方形 335"/>
                  <p:cNvSpPr/>
                  <p:nvPr/>
                </p:nvSpPr>
                <p:spPr>
                  <a:xfrm>
                    <a:off x="450933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7" name="正方形/長方形 336"/>
                  <p:cNvSpPr/>
                  <p:nvPr/>
                </p:nvSpPr>
                <p:spPr>
                  <a:xfrm>
                    <a:off x="474266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8" name="正方形/長方形 337"/>
                  <p:cNvSpPr/>
                  <p:nvPr/>
                </p:nvSpPr>
                <p:spPr>
                  <a:xfrm>
                    <a:off x="497598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9" name="正方形/長方形 338"/>
                  <p:cNvSpPr/>
                  <p:nvPr/>
                </p:nvSpPr>
                <p:spPr>
                  <a:xfrm>
                    <a:off x="520930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40" name="正方形/長方形 339"/>
                  <p:cNvSpPr/>
                  <p:nvPr/>
                </p:nvSpPr>
                <p:spPr>
                  <a:xfrm>
                    <a:off x="544262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41" name="正方形/長方形 340"/>
                  <p:cNvSpPr/>
                  <p:nvPr/>
                </p:nvSpPr>
                <p:spPr>
                  <a:xfrm>
                    <a:off x="567595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42" name="正方形/長方形 341"/>
                  <p:cNvSpPr/>
                  <p:nvPr/>
                </p:nvSpPr>
                <p:spPr>
                  <a:xfrm>
                    <a:off x="590927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43" name="正方形/長方形 342"/>
                  <p:cNvSpPr/>
                  <p:nvPr/>
                </p:nvSpPr>
                <p:spPr>
                  <a:xfrm>
                    <a:off x="614259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44" name="正方形/長方形 343"/>
                  <p:cNvSpPr/>
                  <p:nvPr/>
                </p:nvSpPr>
                <p:spPr>
                  <a:xfrm>
                    <a:off x="637592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45" name="正方形/長方形 344"/>
                  <p:cNvSpPr/>
                  <p:nvPr/>
                </p:nvSpPr>
                <p:spPr>
                  <a:xfrm>
                    <a:off x="6609244"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46" name="正方形/長方形 345"/>
                  <p:cNvSpPr/>
                  <p:nvPr/>
                </p:nvSpPr>
                <p:spPr>
                  <a:xfrm>
                    <a:off x="6842567"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47" name="正方形/長方形 346"/>
                  <p:cNvSpPr/>
                  <p:nvPr/>
                </p:nvSpPr>
                <p:spPr>
                  <a:xfrm>
                    <a:off x="7075890"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48" name="正方形/長方形 347"/>
                  <p:cNvSpPr/>
                  <p:nvPr/>
                </p:nvSpPr>
                <p:spPr>
                  <a:xfrm>
                    <a:off x="7309213"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49" name="正方形/長方形 348"/>
                  <p:cNvSpPr/>
                  <p:nvPr/>
                </p:nvSpPr>
                <p:spPr>
                  <a:xfrm>
                    <a:off x="7542536"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50" name="正方形/長方形 349"/>
                  <p:cNvSpPr/>
                  <p:nvPr/>
                </p:nvSpPr>
                <p:spPr>
                  <a:xfrm>
                    <a:off x="7775859"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51" name="正方形/長方形 350"/>
                  <p:cNvSpPr/>
                  <p:nvPr/>
                </p:nvSpPr>
                <p:spPr>
                  <a:xfrm>
                    <a:off x="8009182"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52" name="正方形/長方形 351"/>
                  <p:cNvSpPr/>
                  <p:nvPr/>
                </p:nvSpPr>
                <p:spPr>
                  <a:xfrm>
                    <a:off x="8242505"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53" name="正方形/長方形 352"/>
                  <p:cNvSpPr/>
                  <p:nvPr/>
                </p:nvSpPr>
                <p:spPr>
                  <a:xfrm>
                    <a:off x="847582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54" name="正方形/長方形 353"/>
                  <p:cNvSpPr/>
                  <p:nvPr/>
                </p:nvSpPr>
                <p:spPr>
                  <a:xfrm>
                    <a:off x="8709151"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55" name="正方形/長方形 354"/>
                  <p:cNvSpPr/>
                  <p:nvPr/>
                </p:nvSpPr>
                <p:spPr>
                  <a:xfrm>
                    <a:off x="8942468" y="1371600"/>
                    <a:ext cx="126000" cy="126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smtClean="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pic>
              <p:nvPicPr>
                <p:cNvPr id="305" name="Picture 8"/>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38828"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9"/>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754871"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3170914"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4586957"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003000"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310" name="Picture 13"/>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419043"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311" name="テキスト ボックス 310"/>
                <p:cNvSpPr txBox="1"/>
                <p:nvPr/>
              </p:nvSpPr>
              <p:spPr>
                <a:xfrm>
                  <a:off x="288547" y="4854431"/>
                  <a:ext cx="1037440" cy="63602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0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fs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12" name="テキスト ボックス 311"/>
                <p:cNvSpPr txBox="1"/>
                <p:nvPr/>
              </p:nvSpPr>
              <p:spPr>
                <a:xfrm>
                  <a:off x="1689862" y="4854431"/>
                  <a:ext cx="1419367" cy="63602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190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fs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13" name="テキスト ボックス 312"/>
                <p:cNvSpPr txBox="1"/>
                <p:nvPr/>
              </p:nvSpPr>
              <p:spPr>
                <a:xfrm>
                  <a:off x="3111993" y="4854431"/>
                  <a:ext cx="1419367" cy="63602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350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fs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14" name="テキスト ボックス 313"/>
                <p:cNvSpPr txBox="1"/>
                <p:nvPr/>
              </p:nvSpPr>
              <p:spPr>
                <a:xfrm>
                  <a:off x="4534124" y="4854431"/>
                  <a:ext cx="1419367" cy="63602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615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fs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15" name="テキスト ボックス 314"/>
                <p:cNvSpPr txBox="1"/>
                <p:nvPr/>
              </p:nvSpPr>
              <p:spPr>
                <a:xfrm>
                  <a:off x="5938337" y="4854431"/>
                  <a:ext cx="1419367" cy="63602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885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fs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16" name="テキスト ボックス 315"/>
                <p:cNvSpPr txBox="1"/>
                <p:nvPr/>
              </p:nvSpPr>
              <p:spPr>
                <a:xfrm>
                  <a:off x="7356649" y="4854431"/>
                  <a:ext cx="1610330" cy="63602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1130 </a:t>
                  </a:r>
                  <a:r>
                    <a:rPr kumimoji="0" lang="en-US" altLang="ja-JP" sz="105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fs</a:t>
                  </a:r>
                  <a:endParaRPr kumimoji="0" lang="ja-JP" altLang="en-US" sz="105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sp>
            <p:nvSpPr>
              <p:cNvPr id="300" name="テキスト ボックス 61"/>
              <p:cNvSpPr txBox="1"/>
              <p:nvPr/>
            </p:nvSpPr>
            <p:spPr>
              <a:xfrm>
                <a:off x="4894730" y="5265310"/>
                <a:ext cx="936660" cy="3295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rPr>
                  <a:t>100 µm</a:t>
                </a:r>
                <a:endParaRPr kumimoji="0"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游ゴシック" panose="020B0400000000000000" pitchFamily="50" charset="-128"/>
                  <a:cs typeface="Arial" panose="020B0604020202020204" pitchFamily="34" charset="0"/>
                </a:endParaRPr>
              </a:p>
            </p:txBody>
          </p:sp>
          <p:cxnSp>
            <p:nvCxnSpPr>
              <p:cNvPr id="301" name="直線コネクタ 351"/>
              <p:cNvCxnSpPr/>
              <p:nvPr/>
            </p:nvCxnSpPr>
            <p:spPr>
              <a:xfrm>
                <a:off x="5378621" y="5610833"/>
                <a:ext cx="204956" cy="0"/>
              </a:xfrm>
              <a:prstGeom prst="line">
                <a:avLst/>
              </a:prstGeom>
              <a:noFill/>
              <a:ln w="28575" cap="flat" cmpd="sng" algn="ctr">
                <a:solidFill>
                  <a:sysClr val="window" lastClr="FFFFFF"/>
                </a:solidFill>
                <a:prstDash val="solid"/>
                <a:miter lim="800000"/>
              </a:ln>
              <a:effectLst/>
            </p:spPr>
          </p:cxnSp>
        </p:grpSp>
      </p:grpSp>
      <p:sp>
        <p:nvSpPr>
          <p:cNvPr id="490" name="右矢印 489"/>
          <p:cNvSpPr/>
          <p:nvPr/>
        </p:nvSpPr>
        <p:spPr>
          <a:xfrm>
            <a:off x="2215243" y="5618975"/>
            <a:ext cx="821679" cy="593074"/>
          </a:xfrm>
          <a:prstGeom prst="rightArrow">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grpSp>
        <p:nvGrpSpPr>
          <p:cNvPr id="492" name="グループ化 491"/>
          <p:cNvGrpSpPr/>
          <p:nvPr/>
        </p:nvGrpSpPr>
        <p:grpSpPr>
          <a:xfrm>
            <a:off x="3785446" y="5718949"/>
            <a:ext cx="1071047" cy="693784"/>
            <a:chOff x="4258713" y="574727"/>
            <a:chExt cx="1628775" cy="1028700"/>
          </a:xfrm>
        </p:grpSpPr>
        <p:sp>
          <p:nvSpPr>
            <p:cNvPr id="493" name="直方体 492"/>
            <p:cNvSpPr/>
            <p:nvPr/>
          </p:nvSpPr>
          <p:spPr bwMode="auto">
            <a:xfrm flipH="1">
              <a:off x="4742901" y="1474840"/>
              <a:ext cx="1136650" cy="128587"/>
            </a:xfrm>
            <a:prstGeom prst="cube">
              <a:avLst>
                <a:gd name="adj" fmla="val 68928"/>
              </a:avLst>
            </a:prstGeom>
            <a:solidFill>
              <a:sysClr val="windowText" lastClr="000000">
                <a:lumMod val="85000"/>
                <a:lumOff val="15000"/>
              </a:sys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94" name="直方体 493"/>
            <p:cNvSpPr/>
            <p:nvPr/>
          </p:nvSpPr>
          <p:spPr bwMode="auto">
            <a:xfrm flipH="1">
              <a:off x="5168351" y="1366890"/>
              <a:ext cx="204787" cy="147637"/>
            </a:xfrm>
            <a:prstGeom prst="cube">
              <a:avLst>
                <a:gd name="adj" fmla="val 16083"/>
              </a:avLst>
            </a:prstGeom>
            <a:solidFill>
              <a:sysClr val="windowText" lastClr="000000">
                <a:lumMod val="85000"/>
                <a:lumOff val="15000"/>
              </a:sys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95" name="直方体 494"/>
            <p:cNvSpPr/>
            <p:nvPr/>
          </p:nvSpPr>
          <p:spPr bwMode="auto">
            <a:xfrm flipH="1">
              <a:off x="4752426" y="574727"/>
              <a:ext cx="1135062" cy="817563"/>
            </a:xfrm>
            <a:prstGeom prst="cube">
              <a:avLst>
                <a:gd name="adj" fmla="val 4141"/>
              </a:avLst>
            </a:prstGeom>
            <a:solidFill>
              <a:sysClr val="windowText" lastClr="000000">
                <a:lumMod val="85000"/>
                <a:lumOff val="15000"/>
              </a:sys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96" name="直方体 495"/>
            <p:cNvSpPr/>
            <p:nvPr/>
          </p:nvSpPr>
          <p:spPr bwMode="auto">
            <a:xfrm flipH="1">
              <a:off x="4258713" y="723952"/>
              <a:ext cx="442913" cy="879475"/>
            </a:xfrm>
            <a:prstGeom prst="cube">
              <a:avLst>
                <a:gd name="adj" fmla="val 27487"/>
              </a:avLst>
            </a:prstGeom>
            <a:solidFill>
              <a:sysClr val="windowText" lastClr="000000">
                <a:lumMod val="85000"/>
                <a:lumOff val="15000"/>
              </a:sys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97" name="平行四辺形 496"/>
            <p:cNvSpPr/>
            <p:nvPr/>
          </p:nvSpPr>
          <p:spPr bwMode="auto">
            <a:xfrm rot="5400000">
              <a:off x="4230138" y="1092252"/>
              <a:ext cx="174625" cy="117475"/>
            </a:xfrm>
            <a:prstGeom prst="parallelogram">
              <a:avLst>
                <a:gd name="adj" fmla="val 103583"/>
              </a:avLst>
            </a:prstGeom>
            <a:solidFill>
              <a:srgbClr val="4472C4">
                <a:lumMod val="75000"/>
              </a:srgb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98" name="正方形/長方形 497"/>
            <p:cNvSpPr/>
            <p:nvPr/>
          </p:nvSpPr>
          <p:spPr bwMode="auto">
            <a:xfrm>
              <a:off x="4376188" y="1187502"/>
              <a:ext cx="325438" cy="50800"/>
            </a:xfrm>
            <a:prstGeom prst="rect">
              <a:avLst/>
            </a:prstGeom>
            <a:solidFill>
              <a:srgbClr val="4472C4">
                <a:lumMod val="75000"/>
              </a:srgb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99" name="正方形/長方形 498"/>
            <p:cNvSpPr/>
            <p:nvPr/>
          </p:nvSpPr>
          <p:spPr bwMode="auto">
            <a:xfrm rot="16200000">
              <a:off x="4158701" y="1203377"/>
              <a:ext cx="754062" cy="46038"/>
            </a:xfrm>
            <a:prstGeom prst="rect">
              <a:avLst/>
            </a:prstGeom>
            <a:solidFill>
              <a:srgbClr val="4472C4">
                <a:lumMod val="75000"/>
              </a:srgb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00" name="正方形/長方形 499"/>
            <p:cNvSpPr/>
            <p:nvPr/>
          </p:nvSpPr>
          <p:spPr>
            <a:xfrm>
              <a:off x="4806066" y="625904"/>
              <a:ext cx="1057323" cy="745696"/>
            </a:xfrm>
            <a:prstGeom prst="rect">
              <a:avLst/>
            </a:prstGeom>
            <a:solidFill>
              <a:srgbClr val="E7E6E6"/>
            </a:solidFill>
            <a:ln w="12700" cap="flat" cmpd="sng" algn="ctr">
              <a:noFill/>
              <a:prstDash val="solid"/>
              <a:miter lim="800000"/>
            </a:ln>
            <a:effectLst/>
          </p:spPr>
          <p:txBody>
            <a:bodyPr rtlCol="0" anchor="ctr"/>
            <a:lstStyle/>
            <a:p>
              <a:pPr algn="ctr">
                <a:defRPr/>
              </a:pPr>
              <a:endParaRPr kumimoji="0" lang="en-US" sz="1600" kern="0" smtClean="0">
                <a:solidFill>
                  <a:prstClr val="white"/>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501" name="テキスト ボックス 500"/>
          <p:cNvSpPr txBox="1"/>
          <p:nvPr/>
        </p:nvSpPr>
        <p:spPr>
          <a:xfrm>
            <a:off x="1914188" y="4474804"/>
            <a:ext cx="1423788" cy="400110"/>
          </a:xfrm>
          <a:prstGeom prst="rect">
            <a:avLst/>
          </a:prstGeom>
          <a:noFill/>
        </p:spPr>
        <p:txBody>
          <a:bodyPr wrap="none" rtlCol="0">
            <a:spAutoFit/>
          </a:bodyPr>
          <a:lstStyle/>
          <a:p>
            <a:pPr algn="ctr"/>
            <a:r>
              <a:rPr kumimoji="0" lang="en-US" altLang="ja-JP" sz="2000" dirty="0" smtClean="0">
                <a:solidFill>
                  <a:prstClr val="black"/>
                </a:solidFill>
                <a:latin typeface="Arial" panose="020B0604020202020204" pitchFamily="34" charset="0"/>
                <a:ea typeface="ＭＳ ゴシック" panose="020B0609070205080204" pitchFamily="49" charset="-128"/>
                <a:cs typeface="Arial" panose="020B0604020202020204" pitchFamily="34" charset="0"/>
              </a:rPr>
              <a:t>For human</a:t>
            </a:r>
          </a:p>
        </p:txBody>
      </p:sp>
      <p:sp>
        <p:nvSpPr>
          <p:cNvPr id="502" name="右矢印 501"/>
          <p:cNvSpPr/>
          <p:nvPr/>
        </p:nvSpPr>
        <p:spPr>
          <a:xfrm>
            <a:off x="2215243" y="3895937"/>
            <a:ext cx="821679" cy="593074"/>
          </a:xfrm>
          <a:prstGeom prst="rightArrow">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3" name="テキスト ボックス 502"/>
          <p:cNvSpPr txBox="1"/>
          <p:nvPr/>
        </p:nvSpPr>
        <p:spPr>
          <a:xfrm>
            <a:off x="1821214" y="6208803"/>
            <a:ext cx="1609736" cy="400110"/>
          </a:xfrm>
          <a:prstGeom prst="rect">
            <a:avLst/>
          </a:prstGeom>
          <a:noFill/>
        </p:spPr>
        <p:txBody>
          <a:bodyPr wrap="none" rtlCol="0">
            <a:spAutoFit/>
          </a:bodyPr>
          <a:lstStyle/>
          <a:p>
            <a:pPr algn="ctr"/>
            <a:r>
              <a:rPr kumimoji="0" lang="en-US" altLang="ja-JP" sz="2000" dirty="0" smtClean="0">
                <a:solidFill>
                  <a:prstClr val="black"/>
                </a:solidFill>
                <a:latin typeface="Arial" panose="020B0604020202020204" pitchFamily="34" charset="0"/>
                <a:ea typeface="ＭＳ ゴシック" panose="020B0609070205080204" pitchFamily="49" charset="-128"/>
                <a:cs typeface="Arial" panose="020B0604020202020204" pitchFamily="34" charset="0"/>
              </a:rPr>
              <a:t>For machine</a:t>
            </a:r>
          </a:p>
        </p:txBody>
      </p:sp>
    </p:spTree>
    <p:extLst>
      <p:ext uri="{BB962C8B-B14F-4D97-AF65-F5344CB8AC3E}">
        <p14:creationId xmlns:p14="http://schemas.microsoft.com/office/powerpoint/2010/main" val="2112576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24</a:t>
            </a:fld>
            <a:endParaRPr lang="ja-JP" altLang="en-US" dirty="0">
              <a:solidFill>
                <a:schemeClr val="bg1"/>
              </a:solidFill>
            </a:endParaRPr>
          </a:p>
        </p:txBody>
      </p:sp>
      <p:sp>
        <p:nvSpPr>
          <p:cNvPr id="38" name="テキスト ボックス 37"/>
          <p:cNvSpPr txBox="1"/>
          <p:nvPr/>
        </p:nvSpPr>
        <p:spPr>
          <a:xfrm>
            <a:off x="2219919" y="77768"/>
            <a:ext cx="4704301"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Jump in SMALL WORLD</a:t>
            </a:r>
            <a:endParaRPr lang="en-US" altLang="ja-JP" sz="3200" dirty="0">
              <a:solidFill>
                <a:schemeClr val="bg1"/>
              </a:solidFill>
              <a:latin typeface="Arial" panose="020B0604020202020204" pitchFamily="34" charset="0"/>
              <a:cs typeface="Arial" panose="020B0604020202020204" pitchFamily="34" charset="0"/>
            </a:endParaRPr>
          </a:p>
        </p:txBody>
      </p:sp>
      <p:sp>
        <p:nvSpPr>
          <p:cNvPr id="42" name="直角三角形 41"/>
          <p:cNvSpPr/>
          <p:nvPr/>
        </p:nvSpPr>
        <p:spPr>
          <a:xfrm rot="10800000">
            <a:off x="5238847" y="1973830"/>
            <a:ext cx="2888097" cy="2888097"/>
          </a:xfrm>
          <a:prstGeom prst="rtTriangle">
            <a:avLst/>
          </a:prstGeom>
          <a:solidFill>
            <a:sysClr val="windowText" lastClr="000000">
              <a:alpha val="2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3" name="正方形/長方形 42"/>
          <p:cNvSpPr/>
          <p:nvPr/>
        </p:nvSpPr>
        <p:spPr>
          <a:xfrm>
            <a:off x="2182228" y="1979610"/>
            <a:ext cx="5940000" cy="432000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44" name="テキスト ボックス 43"/>
          <p:cNvSpPr txBox="1"/>
          <p:nvPr/>
        </p:nvSpPr>
        <p:spPr>
          <a:xfrm>
            <a:off x="1180881" y="1814561"/>
            <a:ext cx="936474" cy="369332"/>
          </a:xfrm>
          <a:prstGeom prst="rect">
            <a:avLst/>
          </a:prstGeom>
          <a:noFill/>
        </p:spPr>
        <p:txBody>
          <a:bodyPr wrap="none" rtlCol="0">
            <a:spAutoFit/>
          </a:bodyPr>
          <a:lstStyle/>
          <a:p>
            <a:pPr algn="r"/>
            <a:r>
              <a:rPr kumimoji="0" lang="en-US" altLang="ja-JP" dirty="0">
                <a:solidFill>
                  <a:prstClr val="black"/>
                </a:solidFill>
                <a:latin typeface="Arial" panose="020B0604020202020204" pitchFamily="34" charset="0"/>
                <a:ea typeface="游ゴシック" panose="020B0400000000000000" pitchFamily="50" charset="-128"/>
                <a:cs typeface="Arial" panose="020B0604020202020204" pitchFamily="34" charset="0"/>
              </a:rPr>
              <a:t>m (10</a:t>
            </a:r>
            <a:r>
              <a:rPr kumimoji="0" lang="en-US" altLang="ja-JP" baseline="30000" dirty="0">
                <a:solidFill>
                  <a:prstClr val="black"/>
                </a:solidFill>
                <a:latin typeface="Arial" panose="020B0604020202020204" pitchFamily="34" charset="0"/>
                <a:ea typeface="游ゴシック" panose="020B0400000000000000" pitchFamily="50" charset="-128"/>
                <a:cs typeface="Arial" panose="020B0604020202020204" pitchFamily="34" charset="0"/>
              </a:rPr>
              <a:t>0</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5" name="テキスト ボックス 44"/>
          <p:cNvSpPr txBox="1"/>
          <p:nvPr/>
        </p:nvSpPr>
        <p:spPr>
          <a:xfrm>
            <a:off x="1660485" y="1251379"/>
            <a:ext cx="1080000" cy="646331"/>
          </a:xfrm>
          <a:prstGeom prst="rect">
            <a:avLst/>
          </a:prstGeom>
          <a:noFill/>
        </p:spPr>
        <p:txBody>
          <a:bodyPr wrap="square" rtlCol="0">
            <a:spAutoFit/>
          </a:bodyPr>
          <a:lstStyle/>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s</a:t>
            </a:r>
          </a:p>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(10</a:t>
            </a:r>
            <a:r>
              <a:rPr kumimoji="0" lang="en-US" altLang="ja-JP"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0</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46" name="直線コネクタ 45"/>
          <p:cNvCxnSpPr/>
          <p:nvPr/>
        </p:nvCxnSpPr>
        <p:spPr>
          <a:xfrm>
            <a:off x="2181436" y="1979610"/>
            <a:ext cx="4320000" cy="4319999"/>
          </a:xfrm>
          <a:prstGeom prst="line">
            <a:avLst/>
          </a:prstGeom>
          <a:noFill/>
          <a:ln w="6350" cap="flat" cmpd="sng" algn="ctr">
            <a:solidFill>
              <a:sysClr val="windowText" lastClr="000000"/>
            </a:solidFill>
            <a:prstDash val="solid"/>
            <a:miter lim="800000"/>
          </a:ln>
          <a:effectLst/>
        </p:spPr>
      </p:cxnSp>
      <p:sp>
        <p:nvSpPr>
          <p:cNvPr id="47" name="テキスト ボックス 46"/>
          <p:cNvSpPr txBox="1"/>
          <p:nvPr/>
        </p:nvSpPr>
        <p:spPr>
          <a:xfrm rot="2700000">
            <a:off x="5176634" y="3080555"/>
            <a:ext cx="3283271" cy="369332"/>
          </a:xfrm>
          <a:prstGeom prst="rect">
            <a:avLst/>
          </a:prstGeom>
          <a:noFill/>
        </p:spPr>
        <p:txBody>
          <a:bodyPr wrap="none" rtlCol="0">
            <a:spAutoFit/>
          </a:bodyPr>
          <a:lstStyle/>
          <a:p>
            <a:pPr algn="ctr"/>
            <a:r>
              <a:rPr kumimoji="0" lang="en-US" altLang="ja-JP" b="1"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Speed of Light: 0.3×10</a:t>
            </a:r>
            <a:r>
              <a:rPr kumimoji="0" lang="en-US" altLang="ja-JP" b="1"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9</a:t>
            </a:r>
            <a:r>
              <a:rPr kumimoji="0" lang="en-US" altLang="ja-JP" b="1"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 m/s</a:t>
            </a:r>
            <a:endParaRPr lang="ja-JP" altLang="en-US"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8" name="テキスト ボックス 47"/>
          <p:cNvSpPr txBox="1"/>
          <p:nvPr/>
        </p:nvSpPr>
        <p:spPr>
          <a:xfrm rot="2700000">
            <a:off x="3462031" y="3398191"/>
            <a:ext cx="3379451" cy="369332"/>
          </a:xfrm>
          <a:prstGeom prst="rect">
            <a:avLst/>
          </a:prstGeom>
          <a:noFill/>
        </p:spPr>
        <p:txBody>
          <a:bodyPr wrap="none" rtlCol="0">
            <a:spAutoFit/>
          </a:bodyPr>
          <a:lstStyle/>
          <a:p>
            <a:pPr algn="ctr"/>
            <a:r>
              <a:rPr kumimoji="0" lang="en-US" altLang="ja-JP" b="1"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Speed of Sound: ~1×10</a:t>
            </a:r>
            <a:r>
              <a:rPr kumimoji="0" lang="en-US" altLang="ja-JP" b="1"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3</a:t>
            </a:r>
            <a:r>
              <a:rPr kumimoji="0" lang="en-US" altLang="ja-JP" b="1"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 m/s</a:t>
            </a:r>
            <a:endParaRPr lang="ja-JP" altLang="en-US"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9" name="テキスト ボックス 48"/>
          <p:cNvSpPr txBox="1"/>
          <p:nvPr/>
        </p:nvSpPr>
        <p:spPr>
          <a:xfrm rot="2700000">
            <a:off x="3672023" y="3398191"/>
            <a:ext cx="774571" cy="369332"/>
          </a:xfrm>
          <a:prstGeom prst="rect">
            <a:avLst/>
          </a:prstGeom>
          <a:noFill/>
        </p:spPr>
        <p:txBody>
          <a:bodyPr wrap="none" rtlCol="0">
            <a:spAutoFit/>
          </a:bodyPr>
          <a:lstStyle/>
          <a:p>
            <a:pPr algn="ctr"/>
            <a:r>
              <a:rPr kumimoji="0" lang="en-US" altLang="ja-JP" b="1"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 m/s</a:t>
            </a:r>
            <a:endParaRPr lang="ja-JP" altLang="en-US"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0" name="テキスト ボックス 49"/>
          <p:cNvSpPr txBox="1"/>
          <p:nvPr/>
        </p:nvSpPr>
        <p:spPr>
          <a:xfrm>
            <a:off x="2739498" y="1251379"/>
            <a:ext cx="1080000" cy="646331"/>
          </a:xfrm>
          <a:prstGeom prst="rect">
            <a:avLst/>
          </a:prstGeom>
          <a:noFill/>
        </p:spPr>
        <p:txBody>
          <a:bodyPr wrap="square" rtlCol="0">
            <a:spAutoFit/>
          </a:bodyPr>
          <a:lstStyle/>
          <a:p>
            <a:pPr algn="ctr"/>
            <a:r>
              <a:rPr kumimoji="0" lang="en-US" altLang="ja-JP" dirty="0" err="1">
                <a:solidFill>
                  <a:prstClr val="black"/>
                </a:solidFill>
                <a:latin typeface="Arial" panose="020B0604020202020204" pitchFamily="34" charset="0"/>
                <a:ea typeface="游ゴシック" panose="020B0400000000000000" pitchFamily="50" charset="-128"/>
                <a:cs typeface="Arial" panose="020B0604020202020204" pitchFamily="34" charset="0"/>
              </a:rPr>
              <a:t>m</a:t>
            </a:r>
            <a:r>
              <a:rPr kumimoji="0" lang="en-US" altLang="ja-JP" dirty="0" err="1" smtClean="0">
                <a:solidFill>
                  <a:prstClr val="black"/>
                </a:solidFill>
                <a:latin typeface="Arial" panose="020B0604020202020204" pitchFamily="34" charset="0"/>
                <a:ea typeface="游ゴシック" panose="020B0400000000000000" pitchFamily="50" charset="-128"/>
                <a:cs typeface="Arial" panose="020B0604020202020204" pitchFamily="34" charset="0"/>
              </a:rPr>
              <a:t>s</a:t>
            </a:r>
            <a:endPar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(10</a:t>
            </a:r>
            <a:r>
              <a:rPr kumimoji="0" lang="en-US" altLang="ja-JP"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-3</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1" name="テキスト ボックス 50"/>
          <p:cNvSpPr txBox="1"/>
          <p:nvPr/>
        </p:nvSpPr>
        <p:spPr>
          <a:xfrm>
            <a:off x="3818512" y="1251379"/>
            <a:ext cx="1080000" cy="646331"/>
          </a:xfrm>
          <a:prstGeom prst="rect">
            <a:avLst/>
          </a:prstGeom>
          <a:noFill/>
        </p:spPr>
        <p:txBody>
          <a:bodyPr wrap="square" rtlCol="0">
            <a:spAutoFit/>
          </a:bodyPr>
          <a:lstStyle/>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µs</a:t>
            </a:r>
          </a:p>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(10</a:t>
            </a:r>
            <a:r>
              <a:rPr kumimoji="0" lang="en-US" altLang="ja-JP"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-6</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2" name="テキスト ボックス 51"/>
          <p:cNvSpPr txBox="1"/>
          <p:nvPr/>
        </p:nvSpPr>
        <p:spPr>
          <a:xfrm>
            <a:off x="4897526" y="1251379"/>
            <a:ext cx="1080000" cy="646331"/>
          </a:xfrm>
          <a:prstGeom prst="rect">
            <a:avLst/>
          </a:prstGeom>
          <a:noFill/>
        </p:spPr>
        <p:txBody>
          <a:bodyPr wrap="square" rtlCol="0">
            <a:spAutoFit/>
          </a:bodyPr>
          <a:lstStyle/>
          <a:p>
            <a:pPr algn="ctr"/>
            <a:r>
              <a:rPr kumimoji="0" lang="en-US" altLang="ja-JP" dirty="0">
                <a:solidFill>
                  <a:prstClr val="black"/>
                </a:solidFill>
                <a:latin typeface="Arial" panose="020B0604020202020204" pitchFamily="34" charset="0"/>
                <a:ea typeface="游ゴシック" panose="020B0400000000000000" pitchFamily="50" charset="-128"/>
                <a:cs typeface="Arial" panose="020B0604020202020204" pitchFamily="34" charset="0"/>
              </a:rPr>
              <a:t>n</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s</a:t>
            </a:r>
          </a:p>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(10</a:t>
            </a:r>
            <a:r>
              <a:rPr kumimoji="0" lang="en-US" altLang="ja-JP"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-9</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3" name="テキスト ボックス 52"/>
          <p:cNvSpPr txBox="1"/>
          <p:nvPr/>
        </p:nvSpPr>
        <p:spPr>
          <a:xfrm>
            <a:off x="5976540" y="1251379"/>
            <a:ext cx="1080000" cy="646331"/>
          </a:xfrm>
          <a:prstGeom prst="rect">
            <a:avLst/>
          </a:prstGeom>
          <a:noFill/>
        </p:spPr>
        <p:txBody>
          <a:bodyPr wrap="square" rtlCol="0">
            <a:spAutoFit/>
          </a:bodyPr>
          <a:lstStyle/>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ps</a:t>
            </a:r>
          </a:p>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(10</a:t>
            </a:r>
            <a:r>
              <a:rPr kumimoji="0" lang="en-US" altLang="ja-JP"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-12</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4" name="テキスト ボックス 53"/>
          <p:cNvSpPr txBox="1"/>
          <p:nvPr/>
        </p:nvSpPr>
        <p:spPr>
          <a:xfrm>
            <a:off x="7055554" y="1251379"/>
            <a:ext cx="1080000" cy="646331"/>
          </a:xfrm>
          <a:prstGeom prst="rect">
            <a:avLst/>
          </a:prstGeom>
          <a:noFill/>
        </p:spPr>
        <p:txBody>
          <a:bodyPr wrap="square" rtlCol="0">
            <a:spAutoFit/>
          </a:bodyPr>
          <a:lstStyle/>
          <a:p>
            <a:pPr algn="ctr"/>
            <a:r>
              <a:rPr kumimoji="0" lang="en-US" altLang="ja-JP" dirty="0">
                <a:solidFill>
                  <a:prstClr val="black"/>
                </a:solidFill>
                <a:latin typeface="Arial" panose="020B0604020202020204" pitchFamily="34" charset="0"/>
                <a:ea typeface="游ゴシック" panose="020B0400000000000000" pitchFamily="50" charset="-128"/>
                <a:cs typeface="Arial" panose="020B0604020202020204" pitchFamily="34" charset="0"/>
              </a:rPr>
              <a:t>f</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s</a:t>
            </a:r>
          </a:p>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(10</a:t>
            </a:r>
            <a:r>
              <a:rPr kumimoji="0" lang="en-US" altLang="ja-JP"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-15</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5" name="テキスト ボックス 54"/>
          <p:cNvSpPr txBox="1"/>
          <p:nvPr/>
        </p:nvSpPr>
        <p:spPr>
          <a:xfrm>
            <a:off x="937225" y="2887978"/>
            <a:ext cx="1180130" cy="369332"/>
          </a:xfrm>
          <a:prstGeom prst="rect">
            <a:avLst/>
          </a:prstGeom>
          <a:noFill/>
        </p:spPr>
        <p:txBody>
          <a:bodyPr wrap="none" rtlCol="0">
            <a:spAutoFit/>
          </a:bodyPr>
          <a:lstStyle/>
          <a:p>
            <a:pPr algn="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mm </a:t>
            </a:r>
            <a:r>
              <a:rPr kumimoji="0" lang="en-US" altLang="ja-JP" dirty="0">
                <a:solidFill>
                  <a:prstClr val="black"/>
                </a:solidFill>
                <a:latin typeface="Arial" panose="020B0604020202020204" pitchFamily="34" charset="0"/>
                <a:ea typeface="游ゴシック" panose="020B0400000000000000" pitchFamily="50" charset="-128"/>
                <a:cs typeface="Arial" panose="020B0604020202020204" pitchFamily="34" charset="0"/>
              </a:rPr>
              <a:t>(</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10</a:t>
            </a:r>
            <a:r>
              <a:rPr kumimoji="0" lang="en-US" altLang="ja-JP"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-3</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6" name="テキスト ボックス 55"/>
          <p:cNvSpPr txBox="1"/>
          <p:nvPr/>
        </p:nvSpPr>
        <p:spPr>
          <a:xfrm>
            <a:off x="996535" y="3961395"/>
            <a:ext cx="1120820" cy="369332"/>
          </a:xfrm>
          <a:prstGeom prst="rect">
            <a:avLst/>
          </a:prstGeom>
          <a:noFill/>
        </p:spPr>
        <p:txBody>
          <a:bodyPr wrap="none" rtlCol="0">
            <a:spAutoFit/>
          </a:bodyPr>
          <a:lstStyle/>
          <a:p>
            <a:pPr algn="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µm </a:t>
            </a:r>
            <a:r>
              <a:rPr kumimoji="0" lang="en-US" altLang="ja-JP" dirty="0">
                <a:solidFill>
                  <a:prstClr val="black"/>
                </a:solidFill>
                <a:latin typeface="Arial" panose="020B0604020202020204" pitchFamily="34" charset="0"/>
                <a:ea typeface="游ゴシック" panose="020B0400000000000000" pitchFamily="50" charset="-128"/>
                <a:cs typeface="Arial" panose="020B0604020202020204" pitchFamily="34" charset="0"/>
              </a:rPr>
              <a:t>(</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10</a:t>
            </a:r>
            <a:r>
              <a:rPr kumimoji="0" lang="en-US" altLang="ja-JP"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-6</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7" name="テキスト ボックス 56"/>
          <p:cNvSpPr txBox="1"/>
          <p:nvPr/>
        </p:nvSpPr>
        <p:spPr>
          <a:xfrm>
            <a:off x="1001345" y="5034812"/>
            <a:ext cx="1116010" cy="369332"/>
          </a:xfrm>
          <a:prstGeom prst="rect">
            <a:avLst/>
          </a:prstGeom>
          <a:noFill/>
        </p:spPr>
        <p:txBody>
          <a:bodyPr wrap="none" rtlCol="0">
            <a:spAutoFit/>
          </a:bodyPr>
          <a:lstStyle/>
          <a:p>
            <a:pPr algn="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nm </a:t>
            </a:r>
            <a:r>
              <a:rPr kumimoji="0" lang="en-US" altLang="ja-JP" dirty="0">
                <a:solidFill>
                  <a:prstClr val="black"/>
                </a:solidFill>
                <a:latin typeface="Arial" panose="020B0604020202020204" pitchFamily="34" charset="0"/>
                <a:ea typeface="游ゴシック" panose="020B0400000000000000" pitchFamily="50" charset="-128"/>
                <a:cs typeface="Arial" panose="020B0604020202020204" pitchFamily="34" charset="0"/>
              </a:rPr>
              <a:t>(</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10</a:t>
            </a:r>
            <a:r>
              <a:rPr kumimoji="0" lang="en-US" altLang="ja-JP"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-9</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58" name="テキスト ボックス 57"/>
          <p:cNvSpPr txBox="1"/>
          <p:nvPr/>
        </p:nvSpPr>
        <p:spPr>
          <a:xfrm>
            <a:off x="916385" y="6108230"/>
            <a:ext cx="1200970" cy="369332"/>
          </a:xfrm>
          <a:prstGeom prst="rect">
            <a:avLst/>
          </a:prstGeom>
          <a:noFill/>
        </p:spPr>
        <p:txBody>
          <a:bodyPr wrap="none" rtlCol="0">
            <a:spAutoFit/>
          </a:bodyPr>
          <a:lstStyle/>
          <a:p>
            <a:pPr algn="r"/>
            <a:r>
              <a:rPr kumimoji="0" lang="en-US" altLang="ja-JP" dirty="0">
                <a:solidFill>
                  <a:prstClr val="black"/>
                </a:solidFill>
                <a:latin typeface="Arial" panose="020B0604020202020204" pitchFamily="34" charset="0"/>
                <a:ea typeface="游ゴシック" panose="020B0400000000000000" pitchFamily="50" charset="-128"/>
                <a:cs typeface="Arial" panose="020B0604020202020204" pitchFamily="34" charset="0"/>
              </a:rPr>
              <a:t>p</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m </a:t>
            </a:r>
            <a:r>
              <a:rPr kumimoji="0" lang="en-US" altLang="ja-JP" dirty="0">
                <a:solidFill>
                  <a:prstClr val="black"/>
                </a:solidFill>
                <a:latin typeface="Arial" panose="020B0604020202020204" pitchFamily="34" charset="0"/>
                <a:ea typeface="游ゴシック" panose="020B0400000000000000" pitchFamily="50" charset="-128"/>
                <a:cs typeface="Arial" panose="020B0604020202020204" pitchFamily="34" charset="0"/>
              </a:rPr>
              <a:t>(</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10</a:t>
            </a:r>
            <a:r>
              <a:rPr kumimoji="0" lang="en-US" altLang="ja-JP" baseline="300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-12</a:t>
            </a: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59" name="直線コネクタ 58"/>
          <p:cNvCxnSpPr/>
          <p:nvPr/>
        </p:nvCxnSpPr>
        <p:spPr>
          <a:xfrm>
            <a:off x="3262228" y="1979610"/>
            <a:ext cx="0" cy="4320000"/>
          </a:xfrm>
          <a:prstGeom prst="line">
            <a:avLst/>
          </a:prstGeom>
          <a:noFill/>
          <a:ln w="6350" cap="flat" cmpd="sng" algn="ctr">
            <a:solidFill>
              <a:sysClr val="window" lastClr="FFFFFF">
                <a:lumMod val="65000"/>
                <a:alpha val="70000"/>
              </a:sysClr>
            </a:solidFill>
            <a:prstDash val="dash"/>
            <a:miter lim="800000"/>
          </a:ln>
          <a:effectLst/>
        </p:spPr>
      </p:cxnSp>
      <p:cxnSp>
        <p:nvCxnSpPr>
          <p:cNvPr id="60" name="直線コネクタ 59"/>
          <p:cNvCxnSpPr/>
          <p:nvPr/>
        </p:nvCxnSpPr>
        <p:spPr>
          <a:xfrm>
            <a:off x="4342228" y="1979610"/>
            <a:ext cx="0" cy="4320000"/>
          </a:xfrm>
          <a:prstGeom prst="line">
            <a:avLst/>
          </a:prstGeom>
          <a:noFill/>
          <a:ln w="6350" cap="flat" cmpd="sng" algn="ctr">
            <a:solidFill>
              <a:sysClr val="window" lastClr="FFFFFF">
                <a:lumMod val="65000"/>
                <a:alpha val="70000"/>
              </a:sysClr>
            </a:solidFill>
            <a:prstDash val="dash"/>
            <a:miter lim="800000"/>
          </a:ln>
          <a:effectLst/>
        </p:spPr>
      </p:cxnSp>
      <p:cxnSp>
        <p:nvCxnSpPr>
          <p:cNvPr id="61" name="直線コネクタ 60"/>
          <p:cNvCxnSpPr/>
          <p:nvPr/>
        </p:nvCxnSpPr>
        <p:spPr>
          <a:xfrm>
            <a:off x="5422228" y="1979610"/>
            <a:ext cx="0" cy="4320000"/>
          </a:xfrm>
          <a:prstGeom prst="line">
            <a:avLst/>
          </a:prstGeom>
          <a:noFill/>
          <a:ln w="6350" cap="flat" cmpd="sng" algn="ctr">
            <a:solidFill>
              <a:sysClr val="window" lastClr="FFFFFF">
                <a:lumMod val="65000"/>
                <a:alpha val="70000"/>
              </a:sysClr>
            </a:solidFill>
            <a:prstDash val="dash"/>
            <a:miter lim="800000"/>
          </a:ln>
          <a:effectLst/>
        </p:spPr>
      </p:cxnSp>
      <p:cxnSp>
        <p:nvCxnSpPr>
          <p:cNvPr id="62" name="直線コネクタ 61"/>
          <p:cNvCxnSpPr/>
          <p:nvPr/>
        </p:nvCxnSpPr>
        <p:spPr>
          <a:xfrm>
            <a:off x="6502228" y="1979610"/>
            <a:ext cx="0" cy="4320000"/>
          </a:xfrm>
          <a:prstGeom prst="line">
            <a:avLst/>
          </a:prstGeom>
          <a:noFill/>
          <a:ln w="6350" cap="flat" cmpd="sng" algn="ctr">
            <a:solidFill>
              <a:sysClr val="window" lastClr="FFFFFF">
                <a:lumMod val="65000"/>
                <a:alpha val="70000"/>
              </a:sysClr>
            </a:solidFill>
            <a:prstDash val="dash"/>
            <a:miter lim="800000"/>
          </a:ln>
          <a:effectLst/>
        </p:spPr>
      </p:cxnSp>
      <p:cxnSp>
        <p:nvCxnSpPr>
          <p:cNvPr id="63" name="直線コネクタ 62"/>
          <p:cNvCxnSpPr/>
          <p:nvPr/>
        </p:nvCxnSpPr>
        <p:spPr>
          <a:xfrm>
            <a:off x="7582228" y="1979610"/>
            <a:ext cx="0" cy="4320000"/>
          </a:xfrm>
          <a:prstGeom prst="line">
            <a:avLst/>
          </a:prstGeom>
          <a:noFill/>
          <a:ln w="6350" cap="flat" cmpd="sng" algn="ctr">
            <a:solidFill>
              <a:sysClr val="window" lastClr="FFFFFF">
                <a:lumMod val="65000"/>
                <a:alpha val="70000"/>
              </a:sysClr>
            </a:solidFill>
            <a:prstDash val="dash"/>
            <a:miter lim="800000"/>
          </a:ln>
          <a:effectLst/>
        </p:spPr>
      </p:cxnSp>
      <p:cxnSp>
        <p:nvCxnSpPr>
          <p:cNvPr id="64" name="直線コネクタ 63"/>
          <p:cNvCxnSpPr/>
          <p:nvPr/>
        </p:nvCxnSpPr>
        <p:spPr>
          <a:xfrm>
            <a:off x="2182228" y="3059610"/>
            <a:ext cx="5940000" cy="0"/>
          </a:xfrm>
          <a:prstGeom prst="line">
            <a:avLst/>
          </a:prstGeom>
          <a:noFill/>
          <a:ln w="6350" cap="flat" cmpd="sng" algn="ctr">
            <a:solidFill>
              <a:sysClr val="window" lastClr="FFFFFF">
                <a:lumMod val="65000"/>
                <a:alpha val="70000"/>
              </a:sysClr>
            </a:solidFill>
            <a:prstDash val="dash"/>
            <a:miter lim="800000"/>
          </a:ln>
          <a:effectLst/>
        </p:spPr>
      </p:cxnSp>
      <p:cxnSp>
        <p:nvCxnSpPr>
          <p:cNvPr id="65" name="直線コネクタ 64"/>
          <p:cNvCxnSpPr/>
          <p:nvPr/>
        </p:nvCxnSpPr>
        <p:spPr>
          <a:xfrm>
            <a:off x="2182228" y="4139610"/>
            <a:ext cx="5940000" cy="0"/>
          </a:xfrm>
          <a:prstGeom prst="line">
            <a:avLst/>
          </a:prstGeom>
          <a:noFill/>
          <a:ln w="6350" cap="flat" cmpd="sng" algn="ctr">
            <a:solidFill>
              <a:sysClr val="window" lastClr="FFFFFF">
                <a:lumMod val="65000"/>
                <a:alpha val="70000"/>
              </a:sysClr>
            </a:solidFill>
            <a:prstDash val="dash"/>
            <a:miter lim="800000"/>
          </a:ln>
          <a:effectLst/>
        </p:spPr>
      </p:cxnSp>
      <p:cxnSp>
        <p:nvCxnSpPr>
          <p:cNvPr id="66" name="直線コネクタ 65"/>
          <p:cNvCxnSpPr/>
          <p:nvPr/>
        </p:nvCxnSpPr>
        <p:spPr>
          <a:xfrm>
            <a:off x="2182228" y="5219610"/>
            <a:ext cx="5940000" cy="0"/>
          </a:xfrm>
          <a:prstGeom prst="line">
            <a:avLst/>
          </a:prstGeom>
          <a:noFill/>
          <a:ln w="6350" cap="flat" cmpd="sng" algn="ctr">
            <a:solidFill>
              <a:sysClr val="window" lastClr="FFFFFF">
                <a:lumMod val="65000"/>
                <a:alpha val="70000"/>
              </a:sysClr>
            </a:solidFill>
            <a:prstDash val="dash"/>
            <a:miter lim="800000"/>
          </a:ln>
          <a:effectLst/>
        </p:spPr>
      </p:cxnSp>
      <p:cxnSp>
        <p:nvCxnSpPr>
          <p:cNvPr id="67" name="直線コネクタ 66"/>
          <p:cNvCxnSpPr/>
          <p:nvPr/>
        </p:nvCxnSpPr>
        <p:spPr>
          <a:xfrm>
            <a:off x="3264212" y="1979610"/>
            <a:ext cx="4320000" cy="4319999"/>
          </a:xfrm>
          <a:prstGeom prst="line">
            <a:avLst/>
          </a:prstGeom>
          <a:noFill/>
          <a:ln w="6350" cap="flat" cmpd="sng" algn="ctr">
            <a:solidFill>
              <a:sysClr val="windowText" lastClr="000000"/>
            </a:solidFill>
            <a:prstDash val="solid"/>
            <a:miter lim="800000"/>
          </a:ln>
          <a:effectLst/>
        </p:spPr>
      </p:cxnSp>
      <p:cxnSp>
        <p:nvCxnSpPr>
          <p:cNvPr id="68" name="直線コネクタ 67"/>
          <p:cNvCxnSpPr/>
          <p:nvPr/>
        </p:nvCxnSpPr>
        <p:spPr>
          <a:xfrm>
            <a:off x="5238849" y="1979610"/>
            <a:ext cx="2882236" cy="2882439"/>
          </a:xfrm>
          <a:prstGeom prst="line">
            <a:avLst/>
          </a:prstGeom>
          <a:noFill/>
          <a:ln w="6350" cap="flat" cmpd="sng" algn="ctr">
            <a:solidFill>
              <a:sysClr val="windowText" lastClr="000000"/>
            </a:solidFill>
            <a:prstDash val="solid"/>
            <a:miter lim="800000"/>
          </a:ln>
          <a:effectLst/>
        </p:spPr>
      </p:cxnSp>
      <p:sp>
        <p:nvSpPr>
          <p:cNvPr id="69" name="テキスト ボックス 68"/>
          <p:cNvSpPr txBox="1"/>
          <p:nvPr/>
        </p:nvSpPr>
        <p:spPr>
          <a:xfrm rot="16200000">
            <a:off x="224402" y="3946531"/>
            <a:ext cx="1091967" cy="461665"/>
          </a:xfrm>
          <a:prstGeom prst="rect">
            <a:avLst/>
          </a:prstGeom>
          <a:noFill/>
        </p:spPr>
        <p:txBody>
          <a:bodyPr wrap="none" rtlCol="0">
            <a:spAutoFit/>
          </a:bodyPr>
          <a:lstStyle/>
          <a:p>
            <a:pPr algn="ctr"/>
            <a:r>
              <a:rPr kumimoji="0" lang="en-US" altLang="ja-JP" sz="2400" b="1"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Space</a:t>
            </a:r>
            <a:endParaRPr kumimoji="0" lang="en-US" sz="2400" b="1" dirty="0">
              <a:solidFill>
                <a:prstClr val="black"/>
              </a:solidFill>
              <a:latin typeface="Arial" panose="020B0604020202020204" pitchFamily="34" charset="0"/>
              <a:cs typeface="Arial" panose="020B0604020202020204" pitchFamily="34" charset="0"/>
            </a:endParaRPr>
          </a:p>
        </p:txBody>
      </p:sp>
      <p:sp>
        <p:nvSpPr>
          <p:cNvPr id="70" name="テキスト ボックス 69"/>
          <p:cNvSpPr txBox="1"/>
          <p:nvPr/>
        </p:nvSpPr>
        <p:spPr>
          <a:xfrm>
            <a:off x="4703614" y="908720"/>
            <a:ext cx="897232" cy="461665"/>
          </a:xfrm>
          <a:prstGeom prst="rect">
            <a:avLst/>
          </a:prstGeom>
          <a:noFill/>
        </p:spPr>
        <p:txBody>
          <a:bodyPr wrap="none" rtlCol="0">
            <a:spAutoFit/>
          </a:bodyPr>
          <a:lstStyle/>
          <a:p>
            <a:pPr algn="ctr"/>
            <a:r>
              <a:rPr kumimoji="0" lang="en-US" altLang="ja-JP" sz="2400" b="1"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Time</a:t>
            </a:r>
            <a:endParaRPr kumimoji="0" lang="en-US" sz="2400" b="1" dirty="0">
              <a:solidFill>
                <a:prstClr val="black"/>
              </a:solidFill>
              <a:latin typeface="Arial" panose="020B0604020202020204" pitchFamily="34" charset="0"/>
              <a:cs typeface="Arial" panose="020B0604020202020204" pitchFamily="34" charset="0"/>
            </a:endParaRPr>
          </a:p>
        </p:txBody>
      </p:sp>
      <p:sp>
        <p:nvSpPr>
          <p:cNvPr id="71" name="平行四辺形 70"/>
          <p:cNvSpPr/>
          <p:nvPr/>
        </p:nvSpPr>
        <p:spPr>
          <a:xfrm flipH="1">
            <a:off x="2182227" y="1973830"/>
            <a:ext cx="5938857" cy="2888097"/>
          </a:xfrm>
          <a:prstGeom prst="parallelogram">
            <a:avLst>
              <a:gd name="adj" fmla="val 99865"/>
            </a:avLst>
          </a:prstGeom>
          <a:solidFill>
            <a:srgbClr val="BF6001">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2" name="フローチャート: 手操作入力 51"/>
          <p:cNvSpPr/>
          <p:nvPr/>
        </p:nvSpPr>
        <p:spPr>
          <a:xfrm rot="16200000">
            <a:off x="5870160" y="4051127"/>
            <a:ext cx="1440127" cy="30617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7"/>
              <a:gd name="connsiteY0" fmla="*/ 4722 h 10000"/>
              <a:gd name="connsiteX1" fmla="*/ 10017 w 10017"/>
              <a:gd name="connsiteY1" fmla="*/ 0 h 10000"/>
              <a:gd name="connsiteX2" fmla="*/ 10017 w 10017"/>
              <a:gd name="connsiteY2" fmla="*/ 10000 h 10000"/>
              <a:gd name="connsiteX3" fmla="*/ 17 w 10017"/>
              <a:gd name="connsiteY3" fmla="*/ 10000 h 10000"/>
              <a:gd name="connsiteX4" fmla="*/ 0 w 10017"/>
              <a:gd name="connsiteY4" fmla="*/ 47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000">
                <a:moveTo>
                  <a:pt x="0" y="4722"/>
                </a:moveTo>
                <a:lnTo>
                  <a:pt x="10017" y="0"/>
                </a:lnTo>
                <a:lnTo>
                  <a:pt x="10017" y="10000"/>
                </a:lnTo>
                <a:lnTo>
                  <a:pt x="17" y="10000"/>
                </a:lnTo>
                <a:cubicBezTo>
                  <a:pt x="11" y="8241"/>
                  <a:pt x="6" y="6481"/>
                  <a:pt x="0" y="4722"/>
                </a:cubicBezTo>
                <a:close/>
              </a:path>
            </a:pathLst>
          </a:custGeom>
          <a:solidFill>
            <a:srgbClr val="BF6001">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3" name="右矢印 72"/>
          <p:cNvSpPr/>
          <p:nvPr/>
        </p:nvSpPr>
        <p:spPr>
          <a:xfrm rot="2700000">
            <a:off x="2328887" y="3405657"/>
            <a:ext cx="2490636" cy="1131493"/>
          </a:xfrm>
          <a:prstGeom prst="rightArrow">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4" name="テキスト ボックス 73"/>
          <p:cNvSpPr txBox="1"/>
          <p:nvPr/>
        </p:nvSpPr>
        <p:spPr>
          <a:xfrm>
            <a:off x="2283699" y="5370056"/>
            <a:ext cx="5227653" cy="830997"/>
          </a:xfrm>
          <a:prstGeom prst="rect">
            <a:avLst/>
          </a:prstGeom>
          <a:solidFill>
            <a:sysClr val="window" lastClr="FFFFFF">
              <a:alpha val="80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smtClean="0">
                <a:ln>
                  <a:noFill/>
                </a:ln>
                <a:solidFill>
                  <a:prstClr val="black"/>
                </a:solidFill>
                <a:effectLst/>
                <a:uLnTx/>
                <a:uFillTx/>
                <a:latin typeface="小塚ゴシック Pro B" panose="020B0800000000000000" pitchFamily="34" charset="-128"/>
                <a:ea typeface="小塚ゴシック Pro B" panose="020B0800000000000000" pitchFamily="34" charset="-128"/>
                <a:cs typeface="Arial" panose="020B0604020202020204" pitchFamily="34" charset="0"/>
              </a:rPr>
              <a:t>We need ultrafast imaging in observation </a:t>
            </a:r>
            <a:r>
              <a:rPr kumimoji="0" lang="en-US" altLang="ja-JP" sz="2400" b="1" kern="0" dirty="0" smtClean="0">
                <a:solidFill>
                  <a:prstClr val="black"/>
                </a:solidFill>
                <a:latin typeface="小塚ゴシック Pro B" panose="020B0800000000000000" pitchFamily="34" charset="-128"/>
                <a:ea typeface="小塚ゴシック Pro B" panose="020B0800000000000000" pitchFamily="34" charset="-128"/>
                <a:cs typeface="Arial" panose="020B0604020202020204" pitchFamily="34" charset="0"/>
              </a:rPr>
              <a:t>of </a:t>
            </a:r>
            <a:r>
              <a:rPr kumimoji="0" lang="en-US" altLang="ja-JP" sz="2400" b="1" i="0" u="none" strike="noStrike" kern="0" cap="none" spc="0" normalizeH="0" baseline="0" noProof="0" dirty="0" smtClean="0">
                <a:ln>
                  <a:noFill/>
                </a:ln>
                <a:solidFill>
                  <a:prstClr val="black"/>
                </a:solidFill>
                <a:effectLst/>
                <a:uLnTx/>
                <a:uFillTx/>
                <a:latin typeface="小塚ゴシック Pro B" panose="020B0800000000000000" pitchFamily="34" charset="-128"/>
                <a:ea typeface="小塚ゴシック Pro B" panose="020B0800000000000000" pitchFamily="34" charset="-128"/>
                <a:cs typeface="Arial" panose="020B0604020202020204" pitchFamily="34" charset="0"/>
              </a:rPr>
              <a:t>atomic-scale </a:t>
            </a:r>
            <a:r>
              <a:rPr kumimoji="0" lang="en-US" altLang="ja-JP" sz="2400" b="1" kern="0" noProof="0" dirty="0" smtClean="0">
                <a:solidFill>
                  <a:prstClr val="black"/>
                </a:solidFill>
                <a:latin typeface="小塚ゴシック Pro B" panose="020B0800000000000000" pitchFamily="34" charset="-128"/>
                <a:ea typeface="小塚ゴシック Pro B" panose="020B0800000000000000" pitchFamily="34" charset="-128"/>
                <a:cs typeface="Arial" panose="020B0604020202020204" pitchFamily="34" charset="0"/>
              </a:rPr>
              <a:t>events</a:t>
            </a:r>
            <a:endParaRPr kumimoji="0" lang="en-US" sz="2400" b="1" i="0" u="none" strike="noStrike" kern="0" cap="none" spc="0" normalizeH="0" baseline="0" noProof="0" dirty="0" smtClean="0">
              <a:ln>
                <a:noFill/>
              </a:ln>
              <a:solidFill>
                <a:prstClr val="black"/>
              </a:solidFill>
              <a:effectLst/>
              <a:uLnTx/>
              <a:uFillTx/>
              <a:latin typeface="小塚ゴシック Pro B" panose="020B0800000000000000" pitchFamily="34" charset="-128"/>
              <a:ea typeface="小塚ゴシック Pro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732643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25</a:t>
            </a:fld>
            <a:endParaRPr lang="ja-JP" altLang="en-US" dirty="0">
              <a:solidFill>
                <a:schemeClr val="bg1"/>
              </a:solidFill>
            </a:endParaRPr>
          </a:p>
        </p:txBody>
      </p:sp>
      <p:sp>
        <p:nvSpPr>
          <p:cNvPr id="38" name="テキスト ボックス 37"/>
          <p:cNvSpPr txBox="1"/>
          <p:nvPr/>
        </p:nvSpPr>
        <p:spPr>
          <a:xfrm>
            <a:off x="699863" y="77768"/>
            <a:ext cx="7744428" cy="584775"/>
          </a:xfrm>
          <a:prstGeom prst="rect">
            <a:avLst/>
          </a:prstGeom>
          <a:noFill/>
        </p:spPr>
        <p:txBody>
          <a:bodyPr wrap="none" rtlCol="0">
            <a:spAutoFit/>
          </a:bodyPr>
          <a:lstStyle/>
          <a:p>
            <a:pPr algn="ctr"/>
            <a:r>
              <a:rPr lang="en-US" altLang="ja-JP" sz="3200" dirty="0">
                <a:solidFill>
                  <a:schemeClr val="bg1"/>
                </a:solidFill>
                <a:latin typeface="Arial" panose="020B0604020202020204" pitchFamily="34" charset="0"/>
                <a:cs typeface="Arial" panose="020B0604020202020204" pitchFamily="34" charset="0"/>
              </a:rPr>
              <a:t>O</a:t>
            </a:r>
            <a:r>
              <a:rPr lang="en-US" altLang="ja-JP" sz="3200" dirty="0" smtClean="0">
                <a:solidFill>
                  <a:schemeClr val="bg1"/>
                </a:solidFill>
                <a:latin typeface="Arial" panose="020B0604020202020204" pitchFamily="34" charset="0"/>
                <a:cs typeface="Arial" panose="020B0604020202020204" pitchFamily="34" charset="0"/>
              </a:rPr>
              <a:t>riginal </a:t>
            </a:r>
            <a:r>
              <a:rPr lang="en-US" altLang="ja-JP" sz="3200" dirty="0" smtClean="0">
                <a:solidFill>
                  <a:schemeClr val="bg1"/>
                </a:solidFill>
                <a:latin typeface="Arial" panose="020B0604020202020204" pitchFamily="34" charset="0"/>
                <a:cs typeface="Arial" panose="020B0604020202020204" pitchFamily="34" charset="0"/>
              </a:rPr>
              <a:t>concept: spatiotemporal mapping</a:t>
            </a:r>
            <a:endParaRPr lang="en-US" altLang="ja-JP" sz="3200" dirty="0">
              <a:solidFill>
                <a:schemeClr val="bg1"/>
              </a:solidFill>
              <a:latin typeface="Arial" panose="020B0604020202020204" pitchFamily="34" charset="0"/>
              <a:cs typeface="Arial" panose="020B0604020202020204" pitchFamily="34" charset="0"/>
            </a:endParaRPr>
          </a:p>
        </p:txBody>
      </p:sp>
      <p:sp>
        <p:nvSpPr>
          <p:cNvPr id="7" name="テキスト ボックス 6"/>
          <p:cNvSpPr txBox="1"/>
          <p:nvPr/>
        </p:nvSpPr>
        <p:spPr>
          <a:xfrm>
            <a:off x="-6672" y="6490211"/>
            <a:ext cx="9150672" cy="323165"/>
          </a:xfrm>
          <a:prstGeom prst="rect">
            <a:avLst/>
          </a:prstGeom>
          <a:noFill/>
        </p:spPr>
        <p:txBody>
          <a:bodyPr wrap="square" rtlCol="0">
            <a:spAutoFit/>
          </a:bodyPr>
          <a:lstStyle/>
          <a:p>
            <a:pPr algn="ctr"/>
            <a:r>
              <a:rPr lang="en-US" altLang="ja-JP" sz="1500" dirty="0">
                <a:latin typeface="Arial Narrow" panose="020B0606020202030204" pitchFamily="34" charset="0"/>
              </a:rPr>
              <a:t>K. Nakagawa, “Spatiotemporal mapping photography for sub-nanosecond single-shot imaging” Doctoral Dissertation (2014).</a:t>
            </a:r>
          </a:p>
        </p:txBody>
      </p:sp>
      <mc:AlternateContent xmlns:mc="http://schemas.openxmlformats.org/markup-compatibility/2006" xmlns:a14="http://schemas.microsoft.com/office/drawing/2010/main">
        <mc:Choice Requires="a14">
          <p:sp>
            <p:nvSpPr>
              <p:cNvPr id="43" name="テキスト ボックス 42"/>
              <p:cNvSpPr txBox="1"/>
              <p:nvPr/>
            </p:nvSpPr>
            <p:spPr>
              <a:xfrm>
                <a:off x="746702" y="4999214"/>
                <a:ext cx="7650595" cy="1384995"/>
              </a:xfrm>
              <a:prstGeom prst="rect">
                <a:avLst/>
              </a:prstGeom>
              <a:noFill/>
            </p:spPr>
            <p:txBody>
              <a:bodyPr wrap="square" rtlCol="0">
                <a:spAutoFit/>
              </a:bodyPr>
              <a:lstStyle/>
              <a:p>
                <a:pPr algn="ctr"/>
                <a:r>
                  <a:rPr lang="en-US" altLang="ja-JP" sz="2800" dirty="0" smtClean="0">
                    <a:latin typeface="Arial Narrow" panose="020B0606020202030204" pitchFamily="34" charset="0"/>
                  </a:rPr>
                  <a:t>The </a:t>
                </a:r>
                <a:r>
                  <a:rPr lang="en-US" altLang="ja-JP" sz="2800" dirty="0">
                    <a:latin typeface="Arial Narrow" panose="020B0606020202030204" pitchFamily="34" charset="0"/>
                  </a:rPr>
                  <a:t>information compressed in the </a:t>
                </a:r>
                <a:r>
                  <a:rPr lang="en-US" altLang="ja-JP" sz="2800" b="1" dirty="0">
                    <a:latin typeface="Arial Narrow" panose="020B0606020202030204" pitchFamily="34" charset="0"/>
                  </a:rPr>
                  <a:t>time </a:t>
                </a:r>
                <a:r>
                  <a:rPr lang="en-US" altLang="ja-JP" sz="2800" b="1" dirty="0" smtClean="0">
                    <a:latin typeface="Arial Narrow" panose="020B0606020202030204" pitchFamily="34" charset="0"/>
                  </a:rPr>
                  <a:t>domain </a:t>
                </a:r>
                <a14:m>
                  <m:oMath xmlns:m="http://schemas.openxmlformats.org/officeDocument/2006/math">
                    <m:r>
                      <a:rPr lang="en-US" altLang="ja-JP" sz="2800" b="1" i="1" smtClean="0">
                        <a:latin typeface="Cambria Math" panose="02040503050406030204" pitchFamily="18" charset="0"/>
                      </a:rPr>
                      <m:t>𝑻</m:t>
                    </m:r>
                  </m:oMath>
                </a14:m>
                <a:endParaRPr lang="en-US" altLang="ja-JP" sz="2800" b="1" dirty="0" smtClean="0">
                  <a:latin typeface="Arial Narrow" panose="020B0606020202030204" pitchFamily="34" charset="0"/>
                </a:endParaRPr>
              </a:p>
              <a:p>
                <a:pPr algn="ctr"/>
                <a:r>
                  <a:rPr lang="en-US" altLang="ja-JP" sz="2800" dirty="0" smtClean="0">
                    <a:latin typeface="Arial Narrow" panose="020B0606020202030204" pitchFamily="34" charset="0"/>
                  </a:rPr>
                  <a:t> </a:t>
                </a:r>
                <a:r>
                  <a:rPr lang="en-US" altLang="ja-JP" sz="2800" dirty="0">
                    <a:latin typeface="Arial Narrow" panose="020B0606020202030204" pitchFamily="34" charset="0"/>
                  </a:rPr>
                  <a:t>is expanded and </a:t>
                </a:r>
                <a:r>
                  <a:rPr lang="en-US" altLang="ja-JP" sz="2800" dirty="0" smtClean="0">
                    <a:latin typeface="Arial Narrow" panose="020B0606020202030204" pitchFamily="34" charset="0"/>
                  </a:rPr>
                  <a:t>detected </a:t>
                </a:r>
                <a:r>
                  <a:rPr lang="en-US" altLang="ja-JP" sz="2800" dirty="0">
                    <a:latin typeface="Arial Narrow" panose="020B0606020202030204" pitchFamily="34" charset="0"/>
                  </a:rPr>
                  <a:t>in the </a:t>
                </a:r>
                <a:r>
                  <a:rPr lang="en-US" altLang="ja-JP" sz="2800" b="1" dirty="0">
                    <a:latin typeface="Arial Narrow" panose="020B0606020202030204" pitchFamily="34" charset="0"/>
                  </a:rPr>
                  <a:t>spatial </a:t>
                </a:r>
                <a:r>
                  <a:rPr lang="en-US" altLang="ja-JP" sz="2800" b="1" dirty="0" smtClean="0">
                    <a:latin typeface="Arial Narrow" panose="020B0606020202030204" pitchFamily="34" charset="0"/>
                  </a:rPr>
                  <a:t>domain </a:t>
                </a:r>
                <a14:m>
                  <m:oMath xmlns:m="http://schemas.openxmlformats.org/officeDocument/2006/math">
                    <m:r>
                      <a:rPr lang="en-US" altLang="ja-JP" sz="2800" b="1" i="1" smtClean="0">
                        <a:latin typeface="Cambria Math" panose="02040503050406030204" pitchFamily="18" charset="0"/>
                      </a:rPr>
                      <m:t>𝑺</m:t>
                    </m:r>
                  </m:oMath>
                </a14:m>
                <a:endParaRPr lang="en-US" altLang="ja-JP" sz="2800" b="1" dirty="0" smtClean="0">
                  <a:latin typeface="Arial Narrow" panose="020B0606020202030204" pitchFamily="34" charset="0"/>
                </a:endParaRPr>
              </a:p>
              <a:p>
                <a:pPr algn="ctr"/>
                <a:r>
                  <a:rPr lang="en-US" altLang="ja-JP" sz="2800" dirty="0">
                    <a:latin typeface="Arial Narrow" panose="020B0606020202030204" pitchFamily="34" charset="0"/>
                  </a:rPr>
                  <a:t>t</a:t>
                </a:r>
                <a:r>
                  <a:rPr lang="en-US" altLang="ja-JP" sz="2800" dirty="0" smtClean="0">
                    <a:latin typeface="Arial Narrow" panose="020B0606020202030204" pitchFamily="34" charset="0"/>
                  </a:rPr>
                  <a:t>hrough the </a:t>
                </a:r>
                <a:r>
                  <a:rPr lang="en-US" altLang="ja-JP" sz="2800" b="1" dirty="0" smtClean="0">
                    <a:latin typeface="Arial Narrow" panose="020B0606020202030204" pitchFamily="34" charset="0"/>
                  </a:rPr>
                  <a:t>parameter </a:t>
                </a:r>
                <a14:m>
                  <m:oMath xmlns:m="http://schemas.openxmlformats.org/officeDocument/2006/math">
                    <m:r>
                      <a:rPr lang="ja-JP" altLang="en-US" sz="2800" b="1" i="1" smtClean="0">
                        <a:latin typeface="Cambria Math" panose="02040503050406030204" pitchFamily="18" charset="0"/>
                      </a:rPr>
                      <m:t>𝝌</m:t>
                    </m:r>
                  </m:oMath>
                </a14:m>
                <a:endParaRPr lang="en-US" altLang="ja-JP" sz="2800" b="1" dirty="0" smtClean="0">
                  <a:latin typeface="Arial Narrow" panose="020B0606020202030204" pitchFamily="34" charset="0"/>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746702" y="4999214"/>
                <a:ext cx="7650595" cy="1384995"/>
              </a:xfrm>
              <a:prstGeom prst="rect">
                <a:avLst/>
              </a:prstGeom>
              <a:blipFill>
                <a:blip r:embed="rId3"/>
                <a:stretch>
                  <a:fillRect t="-4405" b="-11454"/>
                </a:stretch>
              </a:blipFill>
            </p:spPr>
            <p:txBody>
              <a:bodyPr/>
              <a:lstStyle/>
              <a:p>
                <a:r>
                  <a:rPr lang="en-US">
                    <a:noFill/>
                  </a:rPr>
                  <a:t> </a:t>
                </a:r>
              </a:p>
            </p:txBody>
          </p:sp>
        </mc:Fallback>
      </mc:AlternateContent>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176" y="1184955"/>
            <a:ext cx="6012160" cy="3684205"/>
          </a:xfrm>
          <a:prstGeom prst="rect">
            <a:avLst/>
          </a:prstGeom>
        </p:spPr>
      </p:pic>
    </p:spTree>
    <p:extLst>
      <p:ext uri="{BB962C8B-B14F-4D97-AF65-F5344CB8AC3E}">
        <p14:creationId xmlns:p14="http://schemas.microsoft.com/office/powerpoint/2010/main" val="2477958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26</a:t>
            </a:fld>
            <a:endParaRPr lang="ja-JP" altLang="en-US" dirty="0">
              <a:solidFill>
                <a:schemeClr val="bg1"/>
              </a:solidFill>
            </a:endParaRPr>
          </a:p>
        </p:txBody>
      </p:sp>
      <p:sp>
        <p:nvSpPr>
          <p:cNvPr id="38" name="テキスト ボックス 37"/>
          <p:cNvSpPr txBox="1"/>
          <p:nvPr/>
        </p:nvSpPr>
        <p:spPr>
          <a:xfrm>
            <a:off x="769588" y="77768"/>
            <a:ext cx="7604967" cy="584775"/>
          </a:xfrm>
          <a:prstGeom prst="rect">
            <a:avLst/>
          </a:prstGeom>
          <a:noFill/>
        </p:spPr>
        <p:txBody>
          <a:bodyPr wrap="none" rtlCol="0">
            <a:spAutoFit/>
          </a:bodyPr>
          <a:lstStyle/>
          <a:p>
            <a:pPr algn="ctr"/>
            <a:r>
              <a:rPr lang="en-US" altLang="ja-JP" sz="3200" b="1" dirty="0" smtClean="0">
                <a:solidFill>
                  <a:srgbClr val="FFFF00"/>
                </a:solidFill>
                <a:latin typeface="Arial" panose="020B0604020202020204" pitchFamily="34" charset="0"/>
                <a:cs typeface="Arial" panose="020B0604020202020204" pitchFamily="34" charset="0"/>
              </a:rPr>
              <a:t>Spatiotemporal Mapping Photography</a:t>
            </a:r>
            <a:endParaRPr lang="en-US" altLang="ja-JP" sz="3200" b="1" dirty="0">
              <a:solidFill>
                <a:srgbClr val="FFFF00"/>
              </a:solidFill>
              <a:latin typeface="Arial" panose="020B0604020202020204" pitchFamily="34" charset="0"/>
              <a:cs typeface="Arial" panose="020B0604020202020204" pitchFamily="34" charset="0"/>
            </a:endParaRPr>
          </a:p>
        </p:txBody>
      </p:sp>
      <p:sp>
        <p:nvSpPr>
          <p:cNvPr id="7" name="テキスト ボックス 6"/>
          <p:cNvSpPr txBox="1"/>
          <p:nvPr/>
        </p:nvSpPr>
        <p:spPr>
          <a:xfrm>
            <a:off x="-6672" y="6490211"/>
            <a:ext cx="9150672" cy="323165"/>
          </a:xfrm>
          <a:prstGeom prst="rect">
            <a:avLst/>
          </a:prstGeom>
          <a:noFill/>
        </p:spPr>
        <p:txBody>
          <a:bodyPr wrap="square" rtlCol="0">
            <a:spAutoFit/>
          </a:bodyPr>
          <a:lstStyle/>
          <a:p>
            <a:pPr algn="ctr"/>
            <a:r>
              <a:rPr lang="en-US" altLang="ja-JP" sz="1500" dirty="0">
                <a:latin typeface="Arial Narrow" panose="020B0606020202030204" pitchFamily="34" charset="0"/>
              </a:rPr>
              <a:t>K. Nakagawa, “Spatiotemporal mapping photography for sub-nanosecond single-shot imaging” Doctoral Dissertation (2014).</a:t>
            </a:r>
          </a:p>
        </p:txBody>
      </p:sp>
      <p:sp>
        <p:nvSpPr>
          <p:cNvPr id="177" name="テキスト ボックス 176"/>
          <p:cNvSpPr txBox="1"/>
          <p:nvPr/>
        </p:nvSpPr>
        <p:spPr>
          <a:xfrm>
            <a:off x="-1" y="1326408"/>
            <a:ext cx="2178653" cy="646331"/>
          </a:xfrm>
          <a:prstGeom prst="rect">
            <a:avLst/>
          </a:prstGeom>
          <a:noFill/>
        </p:spPr>
        <p:txBody>
          <a:bodyPr wrap="square" rtlCol="0">
            <a:spAutoFit/>
          </a:bodyPr>
          <a:lstStyle/>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Ultrashort pulse of X-ray or electron</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49" name="楕円 148"/>
          <p:cNvSpPr/>
          <p:nvPr/>
        </p:nvSpPr>
        <p:spPr>
          <a:xfrm>
            <a:off x="3049685" y="2608279"/>
            <a:ext cx="216345" cy="216345"/>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50" name="テキスト ボックス 149"/>
          <p:cNvSpPr txBox="1"/>
          <p:nvPr/>
        </p:nvSpPr>
        <p:spPr>
          <a:xfrm>
            <a:off x="3907396" y="1969068"/>
            <a:ext cx="825932" cy="369332"/>
          </a:xfrm>
          <a:prstGeom prst="rect">
            <a:avLst/>
          </a:prstGeom>
          <a:noFill/>
        </p:spPr>
        <p:txBody>
          <a:bodyPr wrap="none" rtlCol="0">
            <a:spAutoFit/>
          </a:bodyPr>
          <a:lstStyle/>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Target</a:t>
            </a:r>
            <a:endParaRPr lang="ja-JP" altLang="en-US"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51" name="テキスト ボックス 150"/>
              <p:cNvSpPr txBox="1"/>
              <p:nvPr/>
            </p:nvSpPr>
            <p:spPr>
              <a:xfrm>
                <a:off x="1741191" y="2174757"/>
                <a:ext cx="701794" cy="338554"/>
              </a:xfrm>
              <a:prstGeom prst="rect">
                <a:avLst/>
              </a:prstGeom>
              <a:noFill/>
            </p:spPr>
            <p:txBody>
              <a:bodyPr wrap="none" rtlCol="0">
                <a:spAutoFit/>
              </a:bodyPr>
              <a:lstStyle/>
              <a:p>
                <a:pPr algn="ctr"/>
                <a14:m>
                  <m:oMath xmlns:m="http://schemas.openxmlformats.org/officeDocument/2006/math">
                    <m:sSub>
                      <m:sSubPr>
                        <m:ctrlPr>
                          <a:rPr lang="en-US" altLang="ja-JP" sz="1600" i="1" dirty="0" smtClean="0">
                            <a:solidFill>
                              <a:prstClr val="black"/>
                            </a:solidFill>
                            <a:latin typeface="Cambria Math" panose="02040503050406030204" pitchFamily="18" charset="0"/>
                            <a:cs typeface="Arial" panose="020B0604020202020204" pitchFamily="34" charset="0"/>
                          </a:rPr>
                        </m:ctrlPr>
                      </m:sSubPr>
                      <m:e>
                        <m:r>
                          <a:rPr lang="en-US" altLang="ja-JP" sz="1600" i="1" dirty="0" smtClean="0">
                            <a:solidFill>
                              <a:prstClr val="black"/>
                            </a:solidFill>
                            <a:latin typeface="Cambria Math" panose="02040503050406030204" pitchFamily="18" charset="0"/>
                            <a:cs typeface="Arial" panose="020B0604020202020204" pitchFamily="34" charset="0"/>
                          </a:rPr>
                          <m:t>𝑡</m:t>
                        </m:r>
                      </m:e>
                      <m:sub>
                        <m:r>
                          <a:rPr lang="en-US" altLang="ja-JP" sz="1600" i="1" dirty="0" smtClean="0">
                            <a:solidFill>
                              <a:prstClr val="black"/>
                            </a:solidFill>
                            <a:latin typeface="Cambria Math" panose="02040503050406030204" pitchFamily="18" charset="0"/>
                            <a:cs typeface="Arial" panose="020B0604020202020204" pitchFamily="34" charset="0"/>
                          </a:rPr>
                          <m:t>3</m:t>
                        </m:r>
                      </m:sub>
                    </m:sSub>
                    <m:r>
                      <a:rPr lang="en-US" altLang="ja-JP" sz="1600" i="1" dirty="0" smtClean="0">
                        <a:solidFill>
                          <a:prstClr val="black"/>
                        </a:solidFill>
                        <a:latin typeface="Cambria Math" panose="02040503050406030204" pitchFamily="18" charset="0"/>
                        <a:cs typeface="Arial" panose="020B0604020202020204" pitchFamily="34" charset="0"/>
                      </a:rPr>
                      <m:t>, </m:t>
                    </m:r>
                    <m:sSub>
                      <m:sSubPr>
                        <m:ctrlPr>
                          <a:rPr lang="en-US" altLang="ja-JP" sz="1600" i="1" dirty="0" smtClean="0">
                            <a:solidFill>
                              <a:prstClr val="black"/>
                            </a:solidFill>
                            <a:latin typeface="Cambria Math" panose="02040503050406030204" pitchFamily="18" charset="0"/>
                            <a:cs typeface="Arial" panose="020B0604020202020204" pitchFamily="34" charset="0"/>
                          </a:rPr>
                        </m:ctrlPr>
                      </m:sSubPr>
                      <m:e>
                        <m:r>
                          <a:rPr lang="ja-JP" altLang="en-US" sz="1600" i="1" dirty="0" smtClean="0">
                            <a:solidFill>
                              <a:prstClr val="black"/>
                            </a:solidFill>
                            <a:latin typeface="Cambria Math" panose="02040503050406030204" pitchFamily="18" charset="0"/>
                            <a:cs typeface="Arial" panose="020B0604020202020204" pitchFamily="34" charset="0"/>
                          </a:rPr>
                          <m:t>𝜒</m:t>
                        </m:r>
                      </m:e>
                      <m:sub>
                        <m:r>
                          <a:rPr lang="en-US" altLang="ja-JP" sz="1600" i="1" dirty="0" smtClean="0">
                            <a:solidFill>
                              <a:prstClr val="black"/>
                            </a:solidFill>
                            <a:latin typeface="Cambria Math" panose="02040503050406030204" pitchFamily="18" charset="0"/>
                            <a:cs typeface="Arial" panose="020B0604020202020204" pitchFamily="34" charset="0"/>
                          </a:rPr>
                          <m:t>3</m:t>
                        </m:r>
                      </m:sub>
                    </m:sSub>
                  </m:oMath>
                </a14:m>
                <a:r>
                  <a:rPr lang="en-US" altLang="ja-JP" sz="16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 </a:t>
                </a:r>
                <a:endParaRPr lang="ja-JP" altLang="en-US" sz="160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51" name="テキスト ボックス 150"/>
              <p:cNvSpPr txBox="1">
                <a:spLocks noRot="1" noChangeAspect="1" noMove="1" noResize="1" noEditPoints="1" noAdjustHandles="1" noChangeArrowheads="1" noChangeShapeType="1" noTextEdit="1"/>
              </p:cNvSpPr>
              <p:nvPr/>
            </p:nvSpPr>
            <p:spPr>
              <a:xfrm>
                <a:off x="1741191" y="2174757"/>
                <a:ext cx="701794" cy="338554"/>
              </a:xfrm>
              <a:prstGeom prst="rect">
                <a:avLst/>
              </a:prstGeom>
              <a:blipFill>
                <a:blip r:embed="rId3"/>
                <a:stretch>
                  <a:fillRect b="-3636"/>
                </a:stretch>
              </a:blipFill>
            </p:spPr>
            <p:txBody>
              <a:bodyPr/>
              <a:lstStyle/>
              <a:p>
                <a:r>
                  <a:rPr lang="en-US">
                    <a:noFill/>
                  </a:rPr>
                  <a:t> </a:t>
                </a:r>
              </a:p>
            </p:txBody>
          </p:sp>
        </mc:Fallback>
      </mc:AlternateContent>
      <p:sp>
        <p:nvSpPr>
          <p:cNvPr id="152" name="楕円 151"/>
          <p:cNvSpPr/>
          <p:nvPr/>
        </p:nvSpPr>
        <p:spPr>
          <a:xfrm>
            <a:off x="1962307" y="2608279"/>
            <a:ext cx="216345" cy="216345"/>
          </a:xfrm>
          <a:prstGeom prst="ellipse">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53" name="楕円 152"/>
          <p:cNvSpPr/>
          <p:nvPr/>
        </p:nvSpPr>
        <p:spPr>
          <a:xfrm>
            <a:off x="2505996" y="2608279"/>
            <a:ext cx="216345" cy="216345"/>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pic>
        <p:nvPicPr>
          <p:cNvPr id="154" name="図 153"/>
          <p:cNvPicPr>
            <a:picLocks noChangeAspect="1"/>
          </p:cNvPicPr>
          <p:nvPr/>
        </p:nvPicPr>
        <p:blipFill rotWithShape="1">
          <a:blip r:embed="rId4" cstate="print">
            <a:extLst>
              <a:ext uri="{28A0092B-C50C-407E-A947-70E740481C1C}">
                <a14:useLocalDpi xmlns:a14="http://schemas.microsoft.com/office/drawing/2010/main" val="0"/>
              </a:ext>
            </a:extLst>
          </a:blip>
          <a:srcRect l="11966" t="19675"/>
          <a:stretch/>
        </p:blipFill>
        <p:spPr>
          <a:xfrm>
            <a:off x="3829013" y="2391468"/>
            <a:ext cx="949803" cy="649967"/>
          </a:xfrm>
          <a:prstGeom prst="rect">
            <a:avLst/>
          </a:prstGeom>
        </p:spPr>
      </p:pic>
      <p:sp>
        <p:nvSpPr>
          <p:cNvPr id="155" name="右矢印 154"/>
          <p:cNvSpPr/>
          <p:nvPr/>
        </p:nvSpPr>
        <p:spPr>
          <a:xfrm>
            <a:off x="3506886" y="2554494"/>
            <a:ext cx="169898" cy="32391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56" name="グループ化 155"/>
          <p:cNvGrpSpPr/>
          <p:nvPr/>
        </p:nvGrpSpPr>
        <p:grpSpPr>
          <a:xfrm>
            <a:off x="7092280" y="2195647"/>
            <a:ext cx="1975795" cy="1141830"/>
            <a:chOff x="8005309" y="1051899"/>
            <a:chExt cx="4138117" cy="2391458"/>
          </a:xfrm>
        </p:grpSpPr>
        <p:cxnSp>
          <p:nvCxnSpPr>
            <p:cNvPr id="157" name="直線矢印コネクタ 156"/>
            <p:cNvCxnSpPr/>
            <p:nvPr/>
          </p:nvCxnSpPr>
          <p:spPr>
            <a:xfrm>
              <a:off x="9158711" y="2669824"/>
              <a:ext cx="2786454" cy="0"/>
            </a:xfrm>
            <a:prstGeom prst="straightConnector1">
              <a:avLst/>
            </a:prstGeom>
            <a:noFill/>
            <a:ln w="28575" cap="flat" cmpd="sng" algn="ctr">
              <a:solidFill>
                <a:sysClr val="windowText" lastClr="000000"/>
              </a:solidFill>
              <a:prstDash val="solid"/>
              <a:miter lim="800000"/>
              <a:tailEnd type="arrow"/>
            </a:ln>
            <a:effectLst/>
          </p:spPr>
        </p:cxnSp>
        <mc:AlternateContent xmlns:mc="http://schemas.openxmlformats.org/markup-compatibility/2006" xmlns:a14="http://schemas.microsoft.com/office/drawing/2010/main">
          <mc:Choice Requires="a14">
            <p:sp>
              <p:nvSpPr>
                <p:cNvPr id="158" name="テキスト ボックス 157"/>
                <p:cNvSpPr txBox="1"/>
                <p:nvPr/>
              </p:nvSpPr>
              <p:spPr>
                <a:xfrm>
                  <a:off x="11224457" y="2669825"/>
                  <a:ext cx="918969" cy="7735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𝑡</m:t>
                            </m:r>
                          </m:e>
                          <m: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1</m:t>
                            </m:r>
                          </m:sub>
                        </m:sSub>
                      </m:oMath>
                    </m:oMathPara>
                  </a14:m>
                  <a:endParaRPr kumimoji="0" lang="ja-JP" altLang="en-US" b="0" i="0" u="none" strike="noStrike" kern="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58" name="テキスト ボックス 157"/>
                <p:cNvSpPr txBox="1">
                  <a:spLocks noRot="1" noChangeAspect="1" noMove="1" noResize="1" noEditPoints="1" noAdjustHandles="1" noChangeArrowheads="1" noChangeShapeType="1" noTextEdit="1"/>
                </p:cNvSpPr>
                <p:nvPr/>
              </p:nvSpPr>
              <p:spPr>
                <a:xfrm>
                  <a:off x="11224457" y="2669825"/>
                  <a:ext cx="918969" cy="7735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テキスト ボックス 158"/>
                <p:cNvSpPr txBox="1"/>
                <p:nvPr/>
              </p:nvSpPr>
              <p:spPr>
                <a:xfrm>
                  <a:off x="10159322" y="2669825"/>
                  <a:ext cx="930117" cy="7735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𝑡</m:t>
                            </m:r>
                          </m:e>
                          <m: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m:t>
                            </m:r>
                          </m:sub>
                        </m:sSub>
                      </m:oMath>
                    </m:oMathPara>
                  </a14:m>
                  <a:endParaRPr kumimoji="0" lang="ja-JP" altLang="en-US" b="0" i="0" u="none" strike="noStrike" kern="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59" name="テキスト ボックス 158"/>
                <p:cNvSpPr txBox="1">
                  <a:spLocks noRot="1" noChangeAspect="1" noMove="1" noResize="1" noEditPoints="1" noAdjustHandles="1" noChangeArrowheads="1" noChangeShapeType="1" noTextEdit="1"/>
                </p:cNvSpPr>
                <p:nvPr/>
              </p:nvSpPr>
              <p:spPr>
                <a:xfrm>
                  <a:off x="10159322" y="2669825"/>
                  <a:ext cx="930117" cy="7735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テキスト ボックス 159"/>
                <p:cNvSpPr txBox="1"/>
                <p:nvPr/>
              </p:nvSpPr>
              <p:spPr>
                <a:xfrm>
                  <a:off x="9110519" y="2669825"/>
                  <a:ext cx="930117" cy="7735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𝑡</m:t>
                            </m:r>
                          </m:e>
                          <m: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sub>
                        </m:sSub>
                      </m:oMath>
                    </m:oMathPara>
                  </a14:m>
                  <a:endParaRPr kumimoji="0" lang="ja-JP" altLang="en-US" b="0" i="0" u="none" strike="noStrike" kern="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60" name="テキスト ボックス 159"/>
                <p:cNvSpPr txBox="1">
                  <a:spLocks noRot="1" noChangeAspect="1" noMove="1" noResize="1" noEditPoints="1" noAdjustHandles="1" noChangeArrowheads="1" noChangeShapeType="1" noTextEdit="1"/>
                </p:cNvSpPr>
                <p:nvPr/>
              </p:nvSpPr>
              <p:spPr>
                <a:xfrm>
                  <a:off x="9110519" y="2669825"/>
                  <a:ext cx="930117" cy="773532"/>
                </a:xfrm>
                <a:prstGeom prst="rect">
                  <a:avLst/>
                </a:prstGeom>
                <a:blipFill>
                  <a:blip r:embed="rId7"/>
                  <a:stretch>
                    <a:fillRect/>
                  </a:stretch>
                </a:blipFill>
              </p:spPr>
              <p:txBody>
                <a:bodyPr/>
                <a:lstStyle/>
                <a:p>
                  <a:r>
                    <a:rPr lang="en-US">
                      <a:noFill/>
                    </a:rPr>
                    <a:t> </a:t>
                  </a:r>
                </a:p>
              </p:txBody>
            </p:sp>
          </mc:Fallback>
        </mc:AlternateContent>
        <p:pic>
          <p:nvPicPr>
            <p:cNvPr id="161" name="Picture 8" descr="C:\Users\nakagawa\Desktop\apple_bullet\Monitor_Screen_export (00200).tif"/>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10120356" y="1052169"/>
              <a:ext cx="1824812" cy="1368610"/>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62" name="Picture 11" descr="C:\Users\nakagawa\Desktop\apple_bullet\Monitor_Screen_export (00259).tif"/>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9063013" y="1052169"/>
              <a:ext cx="1824812" cy="1368610"/>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63" name="Picture 15" descr="C:\Users\nakagawa\Desktop\apple_bullet\Monitor_Screen_export (00320).tif"/>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8005309" y="1051899"/>
              <a:ext cx="1825172" cy="1368881"/>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64" name="テキスト ボックス 163"/>
              <p:cNvSpPr txBox="1"/>
              <p:nvPr/>
            </p:nvSpPr>
            <p:spPr>
              <a:xfrm>
                <a:off x="2287232" y="2174757"/>
                <a:ext cx="701794" cy="338554"/>
              </a:xfrm>
              <a:prstGeom prst="rect">
                <a:avLst/>
              </a:prstGeom>
              <a:noFill/>
            </p:spPr>
            <p:txBody>
              <a:bodyPr wrap="none" rtlCol="0">
                <a:spAutoFit/>
              </a:bodyPr>
              <a:lstStyle/>
              <a:p>
                <a:pPr algn="ctr"/>
                <a14:m>
                  <m:oMath xmlns:m="http://schemas.openxmlformats.org/officeDocument/2006/math">
                    <m:sSub>
                      <m:sSubPr>
                        <m:ctrlPr>
                          <a:rPr lang="en-US" altLang="ja-JP" sz="1600" i="1" dirty="0" smtClean="0">
                            <a:solidFill>
                              <a:prstClr val="black"/>
                            </a:solidFill>
                            <a:latin typeface="Cambria Math" panose="02040503050406030204" pitchFamily="18" charset="0"/>
                            <a:cs typeface="Arial" panose="020B0604020202020204" pitchFamily="34" charset="0"/>
                          </a:rPr>
                        </m:ctrlPr>
                      </m:sSubPr>
                      <m:e>
                        <m:r>
                          <a:rPr lang="en-US" altLang="ja-JP" sz="1600" i="1" dirty="0" smtClean="0">
                            <a:solidFill>
                              <a:prstClr val="black"/>
                            </a:solidFill>
                            <a:latin typeface="Cambria Math" panose="02040503050406030204" pitchFamily="18" charset="0"/>
                            <a:cs typeface="Arial" panose="020B0604020202020204" pitchFamily="34" charset="0"/>
                          </a:rPr>
                          <m:t>𝑡</m:t>
                        </m:r>
                      </m:e>
                      <m:sub>
                        <m:r>
                          <a:rPr lang="en-US" altLang="ja-JP" sz="1600" i="1" dirty="0" smtClean="0">
                            <a:solidFill>
                              <a:prstClr val="black"/>
                            </a:solidFill>
                            <a:latin typeface="Cambria Math" panose="02040503050406030204" pitchFamily="18" charset="0"/>
                            <a:cs typeface="Arial" panose="020B0604020202020204" pitchFamily="34" charset="0"/>
                          </a:rPr>
                          <m:t>2</m:t>
                        </m:r>
                      </m:sub>
                    </m:sSub>
                    <m:r>
                      <a:rPr lang="en-US" altLang="ja-JP" sz="1600" i="1" dirty="0" smtClean="0">
                        <a:solidFill>
                          <a:prstClr val="black"/>
                        </a:solidFill>
                        <a:latin typeface="Cambria Math" panose="02040503050406030204" pitchFamily="18" charset="0"/>
                        <a:cs typeface="Arial" panose="020B0604020202020204" pitchFamily="34" charset="0"/>
                      </a:rPr>
                      <m:t>, </m:t>
                    </m:r>
                    <m:sSub>
                      <m:sSubPr>
                        <m:ctrlPr>
                          <a:rPr lang="en-US" altLang="ja-JP" sz="1600" i="1" dirty="0" smtClean="0">
                            <a:solidFill>
                              <a:prstClr val="black"/>
                            </a:solidFill>
                            <a:latin typeface="Cambria Math" panose="02040503050406030204" pitchFamily="18" charset="0"/>
                            <a:cs typeface="Arial" panose="020B0604020202020204" pitchFamily="34" charset="0"/>
                          </a:rPr>
                        </m:ctrlPr>
                      </m:sSubPr>
                      <m:e>
                        <m:r>
                          <a:rPr lang="ja-JP" altLang="en-US" sz="1600" i="1" dirty="0" smtClean="0">
                            <a:solidFill>
                              <a:prstClr val="black"/>
                            </a:solidFill>
                            <a:latin typeface="Cambria Math" panose="02040503050406030204" pitchFamily="18" charset="0"/>
                            <a:cs typeface="Arial" panose="020B0604020202020204" pitchFamily="34" charset="0"/>
                          </a:rPr>
                          <m:t>𝜒</m:t>
                        </m:r>
                      </m:e>
                      <m:sub>
                        <m:r>
                          <a:rPr lang="en-US" altLang="ja-JP" sz="1600" i="1" dirty="0" smtClean="0">
                            <a:solidFill>
                              <a:prstClr val="black"/>
                            </a:solidFill>
                            <a:latin typeface="Cambria Math" panose="02040503050406030204" pitchFamily="18" charset="0"/>
                            <a:cs typeface="Arial" panose="020B0604020202020204" pitchFamily="34" charset="0"/>
                          </a:rPr>
                          <m:t>2</m:t>
                        </m:r>
                      </m:sub>
                    </m:sSub>
                  </m:oMath>
                </a14:m>
                <a:r>
                  <a:rPr lang="en-US" altLang="ja-JP" sz="16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 </a:t>
                </a:r>
                <a:endParaRPr lang="ja-JP" altLang="en-US" sz="160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64" name="テキスト ボックス 163"/>
              <p:cNvSpPr txBox="1">
                <a:spLocks noRot="1" noChangeAspect="1" noMove="1" noResize="1" noEditPoints="1" noAdjustHandles="1" noChangeArrowheads="1" noChangeShapeType="1" noTextEdit="1"/>
              </p:cNvSpPr>
              <p:nvPr/>
            </p:nvSpPr>
            <p:spPr>
              <a:xfrm>
                <a:off x="2287232" y="2174757"/>
                <a:ext cx="701794" cy="338554"/>
              </a:xfrm>
              <a:prstGeom prst="rect">
                <a:avLst/>
              </a:prstGeom>
              <a:blipFill>
                <a:blip r:embed="rId14"/>
                <a:stretch>
                  <a:fillRect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テキスト ボックス 164"/>
              <p:cNvSpPr txBox="1"/>
              <p:nvPr/>
            </p:nvSpPr>
            <p:spPr>
              <a:xfrm>
                <a:off x="2833314" y="2174757"/>
                <a:ext cx="692305" cy="338554"/>
              </a:xfrm>
              <a:prstGeom prst="rect">
                <a:avLst/>
              </a:prstGeom>
              <a:noFill/>
            </p:spPr>
            <p:txBody>
              <a:bodyPr wrap="none" rtlCol="0">
                <a:spAutoFit/>
              </a:bodyPr>
              <a:lstStyle/>
              <a:p>
                <a:pPr algn="ctr"/>
                <a14:m>
                  <m:oMath xmlns:m="http://schemas.openxmlformats.org/officeDocument/2006/math">
                    <m:sSub>
                      <m:sSubPr>
                        <m:ctrlPr>
                          <a:rPr lang="en-US" altLang="ja-JP" sz="1600" i="1" dirty="0" smtClean="0">
                            <a:solidFill>
                              <a:prstClr val="black"/>
                            </a:solidFill>
                            <a:latin typeface="Cambria Math" panose="02040503050406030204" pitchFamily="18" charset="0"/>
                            <a:cs typeface="Arial" panose="020B0604020202020204" pitchFamily="34" charset="0"/>
                          </a:rPr>
                        </m:ctrlPr>
                      </m:sSubPr>
                      <m:e>
                        <m:r>
                          <a:rPr lang="en-US" altLang="ja-JP" sz="1600" i="1" dirty="0" smtClean="0">
                            <a:solidFill>
                              <a:prstClr val="black"/>
                            </a:solidFill>
                            <a:latin typeface="Cambria Math" panose="02040503050406030204" pitchFamily="18" charset="0"/>
                            <a:cs typeface="Arial" panose="020B0604020202020204" pitchFamily="34" charset="0"/>
                          </a:rPr>
                          <m:t>𝑡</m:t>
                        </m:r>
                      </m:e>
                      <m:sub>
                        <m:r>
                          <a:rPr lang="en-US" altLang="ja-JP" sz="1600" i="1" dirty="0" smtClean="0">
                            <a:solidFill>
                              <a:prstClr val="black"/>
                            </a:solidFill>
                            <a:latin typeface="Cambria Math" panose="02040503050406030204" pitchFamily="18" charset="0"/>
                            <a:cs typeface="Arial" panose="020B0604020202020204" pitchFamily="34" charset="0"/>
                          </a:rPr>
                          <m:t>1</m:t>
                        </m:r>
                      </m:sub>
                    </m:sSub>
                    <m:r>
                      <a:rPr lang="en-US" altLang="ja-JP" sz="1600" i="1" dirty="0" smtClean="0">
                        <a:solidFill>
                          <a:prstClr val="black"/>
                        </a:solidFill>
                        <a:latin typeface="Cambria Math" panose="02040503050406030204" pitchFamily="18" charset="0"/>
                        <a:cs typeface="Arial" panose="020B0604020202020204" pitchFamily="34" charset="0"/>
                      </a:rPr>
                      <m:t>, </m:t>
                    </m:r>
                    <m:sSub>
                      <m:sSubPr>
                        <m:ctrlPr>
                          <a:rPr lang="en-US" altLang="ja-JP" sz="1600" i="1" dirty="0" smtClean="0">
                            <a:solidFill>
                              <a:prstClr val="black"/>
                            </a:solidFill>
                            <a:latin typeface="Cambria Math" panose="02040503050406030204" pitchFamily="18" charset="0"/>
                            <a:cs typeface="Arial" panose="020B0604020202020204" pitchFamily="34" charset="0"/>
                          </a:rPr>
                        </m:ctrlPr>
                      </m:sSubPr>
                      <m:e>
                        <m:r>
                          <a:rPr lang="ja-JP" altLang="en-US" sz="1600" i="1" dirty="0" smtClean="0">
                            <a:solidFill>
                              <a:prstClr val="black"/>
                            </a:solidFill>
                            <a:latin typeface="Cambria Math" panose="02040503050406030204" pitchFamily="18" charset="0"/>
                            <a:cs typeface="Arial" panose="020B0604020202020204" pitchFamily="34" charset="0"/>
                          </a:rPr>
                          <m:t>𝜒</m:t>
                        </m:r>
                      </m:e>
                      <m:sub>
                        <m:r>
                          <a:rPr lang="en-US" altLang="ja-JP" sz="1600" i="1" dirty="0" smtClean="0">
                            <a:solidFill>
                              <a:prstClr val="black"/>
                            </a:solidFill>
                            <a:latin typeface="Cambria Math" panose="02040503050406030204" pitchFamily="18" charset="0"/>
                            <a:cs typeface="Arial" panose="020B0604020202020204" pitchFamily="34" charset="0"/>
                          </a:rPr>
                          <m:t>1</m:t>
                        </m:r>
                      </m:sub>
                    </m:sSub>
                  </m:oMath>
                </a14:m>
                <a:r>
                  <a:rPr lang="en-US" altLang="ja-JP" sz="16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 </a:t>
                </a:r>
                <a:endParaRPr lang="ja-JP" altLang="en-US" sz="160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65" name="テキスト ボックス 164"/>
              <p:cNvSpPr txBox="1">
                <a:spLocks noRot="1" noChangeAspect="1" noMove="1" noResize="1" noEditPoints="1" noAdjustHandles="1" noChangeArrowheads="1" noChangeShapeType="1" noTextEdit="1"/>
              </p:cNvSpPr>
              <p:nvPr/>
            </p:nvSpPr>
            <p:spPr>
              <a:xfrm>
                <a:off x="2833314" y="2174757"/>
                <a:ext cx="692305" cy="338554"/>
              </a:xfrm>
              <a:prstGeom prst="rect">
                <a:avLst/>
              </a:prstGeom>
              <a:blipFill>
                <a:blip r:embed="rId15"/>
                <a:stretch>
                  <a:fillRect b="-3636"/>
                </a:stretch>
              </a:blipFill>
            </p:spPr>
            <p:txBody>
              <a:bodyPr/>
              <a:lstStyle/>
              <a:p>
                <a:r>
                  <a:rPr lang="en-US">
                    <a:noFill/>
                  </a:rPr>
                  <a:t> </a:t>
                </a:r>
              </a:p>
            </p:txBody>
          </p:sp>
        </mc:Fallback>
      </mc:AlternateContent>
      <p:sp>
        <p:nvSpPr>
          <p:cNvPr id="166" name="右矢印 165"/>
          <p:cNvSpPr/>
          <p:nvPr/>
        </p:nvSpPr>
        <p:spPr>
          <a:xfrm>
            <a:off x="6778366" y="2554494"/>
            <a:ext cx="169898" cy="32391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7" name="テキスト ボックス 166"/>
              <p:cNvSpPr txBox="1"/>
              <p:nvPr/>
            </p:nvSpPr>
            <p:spPr>
              <a:xfrm>
                <a:off x="6876256" y="3396137"/>
                <a:ext cx="2283152" cy="861774"/>
              </a:xfrm>
              <a:prstGeom prst="rect">
                <a:avLst/>
              </a:prstGeom>
              <a:noFill/>
            </p:spPr>
            <p:txBody>
              <a:bodyPr wrap="square" rtlCol="0">
                <a:spAutoFit/>
              </a:bodyPr>
              <a:lstStyle/>
              <a:p>
                <a:pPr algn="ctr"/>
                <a:r>
                  <a:rPr kumimoji="0" lang="en-US" altLang="ja-JP" sz="1600" dirty="0">
                    <a:solidFill>
                      <a:prstClr val="black"/>
                    </a:solidFill>
                    <a:latin typeface="Arial" panose="020B0604020202020204" pitchFamily="34" charset="0"/>
                    <a:ea typeface="游ゴシック" panose="020B0400000000000000" pitchFamily="50" charset="-128"/>
                    <a:cs typeface="Arial" panose="020B0604020202020204" pitchFamily="34" charset="0"/>
                  </a:rPr>
                  <a:t>Motion picture </a:t>
                </a:r>
                <a:r>
                  <a:rPr kumimoji="0" lang="en-US" altLang="ja-JP" sz="1600"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reconstructed </a:t>
                </a:r>
                <a:r>
                  <a:rPr kumimoji="0" lang="en-US" altLang="ja-JP" sz="1600" dirty="0">
                    <a:solidFill>
                      <a:prstClr val="black"/>
                    </a:solidFill>
                    <a:latin typeface="Arial" panose="020B0604020202020204" pitchFamily="34" charset="0"/>
                    <a:ea typeface="游ゴシック" panose="020B0400000000000000" pitchFamily="50" charset="-128"/>
                    <a:cs typeface="Arial" panose="020B0604020202020204" pitchFamily="34" charset="0"/>
                  </a:rPr>
                  <a:t>from the relation of</a:t>
                </a:r>
                <a:r>
                  <a:rPr kumimoji="0" lang="en-US" altLang="ja-JP" dirty="0">
                    <a:solidFill>
                      <a:prstClr val="black"/>
                    </a:solidFill>
                    <a:latin typeface="Arial" panose="020B0604020202020204" pitchFamily="34" charset="0"/>
                    <a:ea typeface="游ゴシック" panose="020B0400000000000000" pitchFamily="50" charset="-128"/>
                    <a:cs typeface="Arial" panose="020B0604020202020204" pitchFamily="34" charset="0"/>
                  </a:rPr>
                  <a:t> </a:t>
                </a:r>
                <a14:m>
                  <m:oMath xmlns:m="http://schemas.openxmlformats.org/officeDocument/2006/math">
                    <m:r>
                      <a:rPr kumimoji="0" lang="en-US" altLang="ja-JP" b="1" i="1" smtClean="0">
                        <a:solidFill>
                          <a:prstClr val="black"/>
                        </a:solidFill>
                        <a:latin typeface="Cambria Math" panose="02040503050406030204" pitchFamily="18" charset="0"/>
                        <a:cs typeface="Arial" panose="020B0604020202020204" pitchFamily="34" charset="0"/>
                      </a:rPr>
                      <m:t>𝒕</m:t>
                    </m:r>
                    <m:r>
                      <a:rPr kumimoji="0" lang="en-US" altLang="ja-JP"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kumimoji="0" lang="ja-JP" altLang="en-US" b="1" i="1" smtClean="0">
                        <a:solidFill>
                          <a:prstClr val="black"/>
                        </a:solidFill>
                        <a:latin typeface="Cambria Math" panose="02040503050406030204" pitchFamily="18" charset="0"/>
                        <a:cs typeface="Arial" panose="020B0604020202020204" pitchFamily="34" charset="0"/>
                      </a:rPr>
                      <m:t>𝝌</m:t>
                    </m:r>
                    <m:r>
                      <a:rPr kumimoji="0" lang="ja-JP" altLang="en-US" b="1" i="1" smtClean="0">
                        <a:solidFill>
                          <a:prstClr val="black"/>
                        </a:solidFill>
                        <a:latin typeface="Cambria Math" panose="02040503050406030204" pitchFamily="18" charset="0"/>
                        <a:cs typeface="Arial" panose="020B0604020202020204" pitchFamily="34" charset="0"/>
                      </a:rPr>
                      <m:t>↔</m:t>
                    </m:r>
                    <m:r>
                      <a:rPr kumimoji="0" lang="en-US" altLang="ja-JP" b="1" i="1" smtClean="0">
                        <a:solidFill>
                          <a:prstClr val="black"/>
                        </a:solidFill>
                        <a:latin typeface="Cambria Math" panose="02040503050406030204" pitchFamily="18" charset="0"/>
                        <a:cs typeface="Arial" panose="020B0604020202020204" pitchFamily="34" charset="0"/>
                      </a:rPr>
                      <m:t>𝒔</m:t>
                    </m:r>
                  </m:oMath>
                </a14:m>
                <a:endPar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67" name="テキスト ボックス 166"/>
              <p:cNvSpPr txBox="1">
                <a:spLocks noRot="1" noChangeAspect="1" noMove="1" noResize="1" noEditPoints="1" noAdjustHandles="1" noChangeArrowheads="1" noChangeShapeType="1" noTextEdit="1"/>
              </p:cNvSpPr>
              <p:nvPr/>
            </p:nvSpPr>
            <p:spPr>
              <a:xfrm>
                <a:off x="6876256" y="3396137"/>
                <a:ext cx="2283152" cy="861774"/>
              </a:xfrm>
              <a:prstGeom prst="rect">
                <a:avLst/>
              </a:prstGeom>
              <a:blipFill>
                <a:blip r:embed="rId16"/>
                <a:stretch>
                  <a:fillRect t="-2128" r="-2400" b="-7801"/>
                </a:stretch>
              </a:blipFill>
            </p:spPr>
            <p:txBody>
              <a:bodyPr/>
              <a:lstStyle/>
              <a:p>
                <a:r>
                  <a:rPr lang="en-US">
                    <a:noFill/>
                  </a:rPr>
                  <a:t> </a:t>
                </a:r>
              </a:p>
            </p:txBody>
          </p:sp>
        </mc:Fallback>
      </mc:AlternateContent>
      <p:sp>
        <p:nvSpPr>
          <p:cNvPr id="168" name="右矢印 167"/>
          <p:cNvSpPr/>
          <p:nvPr/>
        </p:nvSpPr>
        <p:spPr>
          <a:xfrm>
            <a:off x="5032910" y="2554494"/>
            <a:ext cx="585187" cy="32391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69" name="グループ化 168"/>
          <p:cNvGrpSpPr/>
          <p:nvPr/>
        </p:nvGrpSpPr>
        <p:grpSpPr>
          <a:xfrm>
            <a:off x="5824001" y="1444374"/>
            <a:ext cx="871451" cy="2527291"/>
            <a:chOff x="7134434" y="1452416"/>
            <a:chExt cx="1494990" cy="4335618"/>
          </a:xfrm>
        </p:grpSpPr>
        <p:pic>
          <p:nvPicPr>
            <p:cNvPr id="170" name="Picture 8" descr="C:\Users\nakagawa\Desktop\apple_bullet\Monitor_Screen_export (00200).tif"/>
            <p:cNvPicPr>
              <a:picLocks noChangeAspect="1" noChangeArrowheads="1"/>
            </p:cNvPicPr>
            <p:nvPr/>
          </p:nvPicPr>
          <p:blipFill rotWithShape="1">
            <a:blip r:embed="rId8" cstate="print">
              <a:duotone>
                <a:prstClr val="black"/>
                <a:srgbClr val="ED7D31">
                  <a:tint val="45000"/>
                  <a:satMod val="400000"/>
                </a:srgb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7134581" y="1875540"/>
              <a:ext cx="1494696" cy="1121024"/>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71" name="Picture 11" descr="C:\Users\nakagawa\Desktop\apple_bullet\Monitor_Screen_export (00259).tif"/>
            <p:cNvPicPr>
              <a:picLocks noChangeAspect="1" noChangeArrowheads="1"/>
            </p:cNvPicPr>
            <p:nvPr/>
          </p:nvPicPr>
          <p:blipFill rotWithShape="1">
            <a:blip r:embed="rId10" cstate="print">
              <a:duotone>
                <a:prstClr val="black"/>
                <a:srgbClr val="70AD47">
                  <a:tint val="45000"/>
                  <a:satMod val="400000"/>
                </a:srgbClr>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7134581" y="3271164"/>
              <a:ext cx="1494696" cy="1121024"/>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72" name="Picture 15" descr="C:\Users\nakagawa\Desktop\apple_bullet\Monitor_Screen_export (00320).tif"/>
            <p:cNvPicPr>
              <a:picLocks noChangeAspect="1" noChangeArrowheads="1"/>
            </p:cNvPicPr>
            <p:nvPr/>
          </p:nvPicPr>
          <p:blipFill rotWithShape="1">
            <a:blip r:embed="rId12" cstate="print">
              <a:duotone>
                <a:prstClr val="black"/>
                <a:srgbClr val="5B9BD5">
                  <a:tint val="45000"/>
                  <a:satMod val="400000"/>
                </a:srgbClr>
              </a:duotone>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7134434" y="4666790"/>
              <a:ext cx="1494990" cy="1121244"/>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3" name="テキスト ボックス 172"/>
                <p:cNvSpPr txBox="1"/>
                <p:nvPr/>
              </p:nvSpPr>
              <p:spPr>
                <a:xfrm>
                  <a:off x="7254606" y="4263769"/>
                  <a:ext cx="1341440" cy="633596"/>
                </a:xfrm>
                <a:prstGeom prst="rect">
                  <a:avLst/>
                </a:prstGeom>
                <a:noFill/>
                <a:scene3d>
                  <a:camera prst="isometricLeftDown"/>
                  <a:lightRig rig="threePt" dir="t"/>
                </a:scene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ja-JP" altLang="en-US"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𝜒</m:t>
                          </m:r>
                        </m:e>
                        <m: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sub>
                      </m:s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 </m:t>
                      </m:r>
                      <m:sSub>
                        <m:sSubPr>
                          <m:ctrlP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𝑠</m:t>
                          </m:r>
                        </m:e>
                        <m: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sub>
                      </m:sSub>
                    </m:oMath>
                  </a14:m>
                  <a:r>
                    <a:rPr kumimoji="0" lang="en-US" altLang="ja-JP" b="0" i="0" u="none" strike="noStrike" kern="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a:t>
                  </a:r>
                  <a:endParaRPr kumimoji="0" lang="ja-JP" altLang="en-US" b="0" i="0" u="none" strike="noStrike" kern="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73" name="テキスト ボックス 172"/>
                <p:cNvSpPr txBox="1">
                  <a:spLocks noRot="1" noChangeAspect="1" noMove="1" noResize="1" noEditPoints="1" noAdjustHandles="1" noChangeArrowheads="1" noChangeShapeType="1" noTextEdit="1"/>
                </p:cNvSpPr>
                <p:nvPr/>
              </p:nvSpPr>
              <p:spPr>
                <a:xfrm>
                  <a:off x="7254606" y="4263769"/>
                  <a:ext cx="1341440" cy="63359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テキスト ボックス 173"/>
                <p:cNvSpPr txBox="1"/>
                <p:nvPr/>
              </p:nvSpPr>
              <p:spPr>
                <a:xfrm>
                  <a:off x="7263734" y="1452416"/>
                  <a:ext cx="1323181" cy="633596"/>
                </a:xfrm>
                <a:prstGeom prst="rect">
                  <a:avLst/>
                </a:prstGeom>
                <a:noFill/>
                <a:scene3d>
                  <a:camera prst="isometricLeftDown"/>
                  <a:lightRig rig="threePt" dir="t"/>
                </a:scene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ja-JP" altLang="en-US"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𝜒</m:t>
                          </m:r>
                        </m:e>
                        <m: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1</m:t>
                          </m:r>
                        </m:sub>
                      </m:s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 </m:t>
                      </m:r>
                      <m:sSub>
                        <m:sSubPr>
                          <m:ctrlP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𝑠</m:t>
                          </m:r>
                        </m:e>
                        <m: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1</m:t>
                          </m:r>
                        </m:sub>
                      </m:sSub>
                    </m:oMath>
                  </a14:m>
                  <a:r>
                    <a:rPr kumimoji="0" lang="en-US" altLang="ja-JP" b="0" i="0" u="none" strike="noStrike" kern="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a:t>
                  </a:r>
                  <a:endParaRPr kumimoji="0" lang="ja-JP" altLang="en-US" b="0" i="0" u="none" strike="noStrike" kern="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74" name="テキスト ボックス 173"/>
                <p:cNvSpPr txBox="1">
                  <a:spLocks noRot="1" noChangeAspect="1" noMove="1" noResize="1" noEditPoints="1" noAdjustHandles="1" noChangeArrowheads="1" noChangeShapeType="1" noTextEdit="1"/>
                </p:cNvSpPr>
                <p:nvPr/>
              </p:nvSpPr>
              <p:spPr>
                <a:xfrm>
                  <a:off x="7263734" y="1452416"/>
                  <a:ext cx="1323181" cy="63359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テキスト ボックス 174"/>
                <p:cNvSpPr txBox="1"/>
                <p:nvPr/>
              </p:nvSpPr>
              <p:spPr>
                <a:xfrm>
                  <a:off x="7254606" y="2869451"/>
                  <a:ext cx="1341440" cy="633596"/>
                </a:xfrm>
                <a:prstGeom prst="rect">
                  <a:avLst/>
                </a:prstGeom>
                <a:noFill/>
                <a:scene3d>
                  <a:camera prst="isometricLeftDown"/>
                  <a:lightRig rig="threePt" dir="t"/>
                </a:scene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ja-JP" altLang="en-US"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𝜒</m:t>
                          </m:r>
                        </m:e>
                        <m: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m:t>
                          </m:r>
                        </m:sub>
                      </m:s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 </m:t>
                      </m:r>
                      <m:sSub>
                        <m:sSubPr>
                          <m:ctrlP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𝑠</m:t>
                          </m:r>
                        </m:e>
                        <m:sub>
                          <m:r>
                            <a:rPr kumimoji="0" lang="en-US" altLang="ja-JP" b="0" i="1" u="none" strike="noStrike" kern="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m:t>
                          </m:r>
                        </m:sub>
                      </m:sSub>
                    </m:oMath>
                  </a14:m>
                  <a:r>
                    <a:rPr kumimoji="0" lang="en-US" altLang="ja-JP" b="0" i="0" u="none" strike="noStrike" kern="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a:t>
                  </a:r>
                  <a:endParaRPr kumimoji="0" lang="ja-JP" altLang="en-US" b="0" i="0" u="none" strike="noStrike" kern="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75" name="テキスト ボックス 174"/>
                <p:cNvSpPr txBox="1">
                  <a:spLocks noRot="1" noChangeAspect="1" noMove="1" noResize="1" noEditPoints="1" noAdjustHandles="1" noChangeArrowheads="1" noChangeShapeType="1" noTextEdit="1"/>
                </p:cNvSpPr>
                <p:nvPr/>
              </p:nvSpPr>
              <p:spPr>
                <a:xfrm>
                  <a:off x="7254606" y="2869451"/>
                  <a:ext cx="1341440" cy="633596"/>
                </a:xfrm>
                <a:prstGeom prst="rect">
                  <a:avLst/>
                </a:prstGeom>
                <a:blipFill>
                  <a:blip r:embed="rId19"/>
                  <a:stretch>
                    <a:fillRect/>
                  </a:stretch>
                </a:blipFill>
              </p:spPr>
              <p:txBody>
                <a:bodyPr/>
                <a:lstStyle/>
                <a:p>
                  <a:r>
                    <a:rPr lang="en-US">
                      <a:noFill/>
                    </a:rPr>
                    <a:t> </a:t>
                  </a:r>
                </a:p>
              </p:txBody>
            </p:sp>
          </mc:Fallback>
        </mc:AlternateContent>
      </p:grpSp>
      <p:sp>
        <p:nvSpPr>
          <p:cNvPr id="176" name="テキスト ボックス 175"/>
          <p:cNvSpPr txBox="1"/>
          <p:nvPr/>
        </p:nvSpPr>
        <p:spPr>
          <a:xfrm>
            <a:off x="5731375" y="1110384"/>
            <a:ext cx="1056700" cy="369332"/>
          </a:xfrm>
          <a:prstGeom prst="rect">
            <a:avLst/>
          </a:prstGeom>
          <a:noFill/>
        </p:spPr>
        <p:txBody>
          <a:bodyPr wrap="none" rtlCol="0">
            <a:spAutoFit/>
          </a:bodyPr>
          <a:lstStyle/>
          <a:p>
            <a:pPr algn="ctr"/>
            <a:r>
              <a:rPr kumimoji="0" lang="en-US" altLang="ja-JP"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Detector</a:t>
            </a:r>
          </a:p>
        </p:txBody>
      </p:sp>
      <p:sp>
        <p:nvSpPr>
          <p:cNvPr id="178" name="右矢印 177"/>
          <p:cNvSpPr/>
          <p:nvPr/>
        </p:nvSpPr>
        <p:spPr>
          <a:xfrm>
            <a:off x="1163624" y="2554494"/>
            <a:ext cx="584577" cy="32391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9" name="楕円 178"/>
          <p:cNvSpPr/>
          <p:nvPr/>
        </p:nvSpPr>
        <p:spPr>
          <a:xfrm>
            <a:off x="564404" y="2608279"/>
            <a:ext cx="216345" cy="21634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80" name="テキスト ボックス 179"/>
          <p:cNvSpPr txBox="1"/>
          <p:nvPr/>
        </p:nvSpPr>
        <p:spPr>
          <a:xfrm>
            <a:off x="709567" y="2948881"/>
            <a:ext cx="1297073" cy="830997"/>
          </a:xfrm>
          <a:prstGeom prst="rect">
            <a:avLst/>
          </a:prstGeom>
          <a:noFill/>
        </p:spPr>
        <p:txBody>
          <a:bodyPr vert="horz" wrap="square" rtlCol="0">
            <a:spAutoFit/>
          </a:bodyPr>
          <a:lstStyle/>
          <a:p>
            <a:pPr algn="ctr"/>
            <a:r>
              <a:rPr kumimoji="0" lang="en-US" altLang="ja-JP" sz="1600" i="1"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Temporal mapping device</a:t>
            </a:r>
            <a:endParaRPr lang="ja-JP" altLang="en-US" sz="1600" i="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82" name="テキスト ボックス 181"/>
          <p:cNvSpPr txBox="1"/>
          <p:nvPr/>
        </p:nvSpPr>
        <p:spPr>
          <a:xfrm>
            <a:off x="4577520" y="2948881"/>
            <a:ext cx="1297073" cy="830997"/>
          </a:xfrm>
          <a:prstGeom prst="rect">
            <a:avLst/>
          </a:prstGeom>
          <a:noFill/>
        </p:spPr>
        <p:txBody>
          <a:bodyPr vert="horz" wrap="square" rtlCol="0">
            <a:spAutoFit/>
          </a:bodyPr>
          <a:lstStyle/>
          <a:p>
            <a:pPr algn="ctr"/>
            <a:r>
              <a:rPr kumimoji="0" lang="en-US" altLang="ja-JP" sz="1600" i="1" dirty="0" smtClean="0">
                <a:solidFill>
                  <a:prstClr val="black"/>
                </a:solidFill>
                <a:latin typeface="Arial" panose="020B0604020202020204" pitchFamily="34" charset="0"/>
                <a:ea typeface="游ゴシック" panose="020B0400000000000000" pitchFamily="50" charset="-128"/>
                <a:cs typeface="Arial" panose="020B0604020202020204" pitchFamily="34" charset="0"/>
              </a:rPr>
              <a:t>Spatial mapping device</a:t>
            </a:r>
            <a:endParaRPr lang="ja-JP" altLang="en-US" sz="1600" i="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2" name="テキスト ボックス 41"/>
          <p:cNvSpPr txBox="1"/>
          <p:nvPr/>
        </p:nvSpPr>
        <p:spPr>
          <a:xfrm rot="20641156">
            <a:off x="2525790" y="1313827"/>
            <a:ext cx="2178653" cy="578882"/>
          </a:xfrm>
          <a:prstGeom prst="round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0" lang="en-US" altLang="ja-JP" sz="2800" dirty="0" smtClean="0">
                <a:solidFill>
                  <a:srgbClr val="C00000"/>
                </a:solidFill>
                <a:latin typeface="Arial" panose="020B0604020202020204" pitchFamily="34" charset="0"/>
                <a:ea typeface="游ゴシック" panose="020B0400000000000000" pitchFamily="50" charset="-128"/>
                <a:cs typeface="Arial" panose="020B0604020202020204" pitchFamily="34" charset="0"/>
              </a:rPr>
              <a:t>Jitter-less</a:t>
            </a:r>
            <a:endParaRPr lang="ja-JP" altLang="en-US" sz="2800" dirty="0">
              <a:solidFill>
                <a:srgbClr val="C00000"/>
              </a:solidFill>
              <a:latin typeface="Arial" panose="020B0604020202020204" pitchFamily="34" charset="0"/>
              <a:ea typeface="游ゴシック" panose="020B0400000000000000" pitchFamily="50" charset="-128"/>
              <a:cs typeface="Arial" panose="020B0604020202020204" pitchFamily="34" charset="0"/>
            </a:endParaRPr>
          </a:p>
        </p:txBody>
      </p:sp>
      <p:sp>
        <p:nvSpPr>
          <p:cNvPr id="44" name="コンテンツ プレースホルダー 2"/>
          <p:cNvSpPr>
            <a:spLocks noGrp="1"/>
          </p:cNvSpPr>
          <p:nvPr>
            <p:ph idx="1"/>
          </p:nvPr>
        </p:nvSpPr>
        <p:spPr>
          <a:xfrm>
            <a:off x="741" y="4185903"/>
            <a:ext cx="9132915" cy="2195425"/>
          </a:xfrm>
        </p:spPr>
        <p:txBody>
          <a:bodyPr>
            <a:noAutofit/>
          </a:bodyPr>
          <a:lstStyle/>
          <a:p>
            <a:pPr marL="0" indent="0">
              <a:buNone/>
            </a:pPr>
            <a:r>
              <a:rPr lang="en-US" altLang="ja-JP" sz="2000" dirty="0" smtClean="0">
                <a:latin typeface="Arial Narrow" panose="020B0606020202030204" pitchFamily="34" charset="0"/>
              </a:rPr>
              <a:t> Keys </a:t>
            </a:r>
            <a:r>
              <a:rPr lang="en-US" altLang="ja-JP" sz="2000" dirty="0" smtClean="0">
                <a:latin typeface="Arial Narrow" panose="020B0606020202030204" pitchFamily="34" charset="0"/>
              </a:rPr>
              <a:t>to achieve:</a:t>
            </a:r>
          </a:p>
          <a:p>
            <a:pPr marL="354013" lvl="1" indent="-261938"/>
            <a:r>
              <a:rPr lang="en-US" altLang="ja-JP" sz="2000" dirty="0">
                <a:latin typeface="Arial Narrow" panose="020B0606020202030204" pitchFamily="34" charset="0"/>
              </a:rPr>
              <a:t>Find a good </a:t>
            </a:r>
            <a:r>
              <a:rPr lang="en-US" altLang="ja-JP" sz="2000" dirty="0" smtClean="0">
                <a:latin typeface="Arial Narrow" panose="020B0606020202030204" pitchFamily="34" charset="0"/>
              </a:rPr>
              <a:t>parameter </a:t>
            </a:r>
            <a:r>
              <a:rPr lang="en-US" altLang="ja-JP" sz="2000" dirty="0">
                <a:latin typeface="Arial Narrow" panose="020B0606020202030204" pitchFamily="34" charset="0"/>
              </a:rPr>
              <a:t>of </a:t>
            </a:r>
            <a:r>
              <a:rPr lang="ja-JP" altLang="en-US" sz="2000" dirty="0">
                <a:latin typeface="Arial Narrow" panose="020B0606020202030204" pitchFamily="34" charset="0"/>
              </a:rPr>
              <a:t>𝝌</a:t>
            </a:r>
            <a:r>
              <a:rPr lang="en-US" altLang="ja-JP" sz="2000" dirty="0">
                <a:latin typeface="Arial Narrow" panose="020B0606020202030204" pitchFamily="34" charset="0"/>
              </a:rPr>
              <a:t>: wavelength, phase, polarization, incident angle, spatial profile (structured, frequency), </a:t>
            </a:r>
            <a:r>
              <a:rPr lang="en-US" altLang="ja-JP" sz="2000" dirty="0" smtClean="0">
                <a:latin typeface="Arial Narrow" panose="020B0606020202030204" pitchFamily="34" charset="0"/>
              </a:rPr>
              <a:t>etc.</a:t>
            </a:r>
          </a:p>
          <a:p>
            <a:pPr marL="754063" lvl="2" indent="-261938"/>
            <a:r>
              <a:rPr lang="en-US" altLang="ja-JP" sz="1800" dirty="0" smtClean="0">
                <a:latin typeface="Arial Narrow" panose="020B0606020202030204" pitchFamily="34" charset="0"/>
              </a:rPr>
              <a:t>cf</a:t>
            </a:r>
            <a:r>
              <a:rPr lang="en-US" altLang="ja-JP" sz="1800" dirty="0">
                <a:latin typeface="Arial Narrow" panose="020B0606020202030204" pitchFamily="34" charset="0"/>
              </a:rPr>
              <a:t>. </a:t>
            </a:r>
            <a:r>
              <a:rPr lang="en-US" altLang="ja-JP" sz="1800" dirty="0" err="1">
                <a:latin typeface="Arial Narrow" panose="020B0606020202030204" pitchFamily="34" charset="0"/>
              </a:rPr>
              <a:t>cranz-schardin</a:t>
            </a:r>
            <a:r>
              <a:rPr lang="en-US" altLang="ja-JP" sz="1800" dirty="0">
                <a:latin typeface="Arial Narrow" panose="020B0606020202030204" pitchFamily="34" charset="0"/>
              </a:rPr>
              <a:t> </a:t>
            </a:r>
            <a:r>
              <a:rPr lang="en-US" altLang="ja-JP" sz="1800" dirty="0" smtClean="0">
                <a:latin typeface="Arial Narrow" panose="020B0606020202030204" pitchFamily="34" charset="0"/>
              </a:rPr>
              <a:t>camera, single-shot spectroscopy with echelon, FRAME</a:t>
            </a:r>
          </a:p>
          <a:p>
            <a:pPr marL="354013" lvl="1" indent="-261938"/>
            <a:r>
              <a:rPr lang="en-US" altLang="ja-JP" sz="2000" dirty="0" smtClean="0">
                <a:latin typeface="Arial Narrow" panose="020B0606020202030204" pitchFamily="34" charset="0"/>
              </a:rPr>
              <a:t>Make good use of</a:t>
            </a:r>
            <a:r>
              <a:rPr lang="en-US" altLang="ja-JP" sz="2000" dirty="0" smtClean="0">
                <a:latin typeface="Arial Narrow" panose="020B0606020202030204" pitchFamily="34" charset="0"/>
              </a:rPr>
              <a:t> the properties </a:t>
            </a:r>
            <a:r>
              <a:rPr lang="en-US" altLang="ja-JP" sz="2000" dirty="0" smtClean="0">
                <a:latin typeface="Arial Narrow" panose="020B0606020202030204" pitchFamily="34" charset="0"/>
              </a:rPr>
              <a:t>of pulse </a:t>
            </a:r>
            <a:r>
              <a:rPr lang="en-US" altLang="ja-JP" sz="2000" dirty="0" smtClean="0">
                <a:latin typeface="Arial Narrow" panose="020B0606020202030204" pitchFamily="34" charset="0"/>
              </a:rPr>
              <a:t>sources: </a:t>
            </a:r>
            <a:r>
              <a:rPr lang="en-US" altLang="ja-JP" sz="2000" dirty="0" smtClean="0">
                <a:latin typeface="Arial Narrow" panose="020B0606020202030204" pitchFamily="34" charset="0"/>
              </a:rPr>
              <a:t>XFEL, plasma </a:t>
            </a:r>
            <a:r>
              <a:rPr lang="en-US" altLang="ja-JP" sz="2000" dirty="0" smtClean="0">
                <a:latin typeface="Arial Narrow" panose="020B0606020202030204" pitchFamily="34" charset="0"/>
              </a:rPr>
              <a:t>accelerated </a:t>
            </a:r>
            <a:r>
              <a:rPr lang="en-US" altLang="ja-JP" sz="2000" dirty="0" smtClean="0">
                <a:latin typeface="Arial Narrow" panose="020B0606020202030204" pitchFamily="34" charset="0"/>
              </a:rPr>
              <a:t>electrons, etc.</a:t>
            </a:r>
          </a:p>
          <a:p>
            <a:pPr marL="354013" lvl="1" indent="-261938"/>
            <a:r>
              <a:rPr lang="en-US" altLang="ja-JP" sz="2000" dirty="0" smtClean="0">
                <a:latin typeface="Arial Narrow" panose="020B0606020202030204" pitchFamily="34" charset="0"/>
              </a:rPr>
              <a:t>Employ computational imaging techniques: compressed sensing, machine learning, etc.</a:t>
            </a:r>
          </a:p>
        </p:txBody>
      </p:sp>
    </p:spTree>
    <p:extLst>
      <p:ext uri="{BB962C8B-B14F-4D97-AF65-F5344CB8AC3E}">
        <p14:creationId xmlns:p14="http://schemas.microsoft.com/office/powerpoint/2010/main" val="2229241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500"/>
                                        <p:tgtEl>
                                          <p:spTgt spid="4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xEl>
                                              <p:pRg st="1" end="1"/>
                                            </p:txEl>
                                          </p:spTgt>
                                        </p:tgtEl>
                                        <p:attrNameLst>
                                          <p:attrName>style.visibility</p:attrName>
                                        </p:attrNameLst>
                                      </p:cBhvr>
                                      <p:to>
                                        <p:strVal val="visible"/>
                                      </p:to>
                                    </p:set>
                                    <p:animEffect transition="in" filter="fade">
                                      <p:cBhvr>
                                        <p:cTn id="16" dur="500"/>
                                        <p:tgtEl>
                                          <p:spTgt spid="44">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Effect transition="in" filter="fade">
                                      <p:cBhvr>
                                        <p:cTn id="19" dur="500"/>
                                        <p:tgtEl>
                                          <p:spTgt spid="44">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xEl>
                                              <p:pRg st="3" end="3"/>
                                            </p:txEl>
                                          </p:spTgt>
                                        </p:tgtEl>
                                        <p:attrNameLst>
                                          <p:attrName>style.visibility</p:attrName>
                                        </p:attrNameLst>
                                      </p:cBhvr>
                                      <p:to>
                                        <p:strVal val="visible"/>
                                      </p:to>
                                    </p:set>
                                    <p:animEffect transition="in" filter="fade">
                                      <p:cBhvr>
                                        <p:cTn id="22" dur="500"/>
                                        <p:tgtEl>
                                          <p:spTgt spid="4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xEl>
                                              <p:pRg st="4" end="4"/>
                                            </p:txEl>
                                          </p:spTgt>
                                        </p:tgtEl>
                                        <p:attrNameLst>
                                          <p:attrName>style.visibility</p:attrName>
                                        </p:attrNameLst>
                                      </p:cBhvr>
                                      <p:to>
                                        <p:strVal val="visible"/>
                                      </p:to>
                                    </p:set>
                                    <p:animEffect transition="in" filter="fade">
                                      <p:cBhvr>
                                        <p:cTn id="25" dur="500"/>
                                        <p:tgtEl>
                                          <p:spTgt spid="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6"/>
            </p:par>
          </p:childTnLst>
        </p:cTn>
      </p:par>
    </p:tnLst>
    <p:bldLst>
      <p:bldP spid="42" grpId="0" animBg="1"/>
      <p:bldP spid="4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27</a:t>
            </a:fld>
            <a:endParaRPr lang="ja-JP" altLang="en-US" dirty="0">
              <a:solidFill>
                <a:schemeClr val="bg1"/>
              </a:solidFill>
            </a:endParaRPr>
          </a:p>
        </p:txBody>
      </p:sp>
      <p:sp>
        <p:nvSpPr>
          <p:cNvPr id="38" name="テキスト ボックス 37"/>
          <p:cNvSpPr txBox="1"/>
          <p:nvPr/>
        </p:nvSpPr>
        <p:spPr>
          <a:xfrm>
            <a:off x="1428427" y="77768"/>
            <a:ext cx="6287299"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High-speed imaging for machines</a:t>
            </a:r>
            <a:endParaRPr lang="en-US" altLang="ja-JP" sz="3200" dirty="0">
              <a:solidFill>
                <a:schemeClr val="bg1"/>
              </a:solidFill>
              <a:latin typeface="Arial" panose="020B0604020202020204" pitchFamily="34" charset="0"/>
              <a:cs typeface="Arial" panose="020B0604020202020204" pitchFamily="34" charset="0"/>
            </a:endParaRPr>
          </a:p>
        </p:txBody>
      </p:sp>
      <p:pic>
        <p:nvPicPr>
          <p:cNvPr id="6" name="図 5" descr="Thinking Man Male · Free vector graphic on Pixabay"/>
          <p:cNvPicPr>
            <a:picLocks noChangeAspect="1"/>
          </p:cNvPicPr>
          <p:nvPr/>
        </p:nvPicPr>
        <p:blipFill rotWithShape="1">
          <a:blip r:embed="rId3" cstate="hqprint">
            <a:extLst>
              <a:ext uri="{28A0092B-C50C-407E-A947-70E740481C1C}">
                <a14:useLocalDpi xmlns:a14="http://schemas.microsoft.com/office/drawing/2010/main" val="0"/>
              </a:ext>
            </a:extLst>
          </a:blip>
          <a:srcRect b="42634"/>
          <a:stretch/>
        </p:blipFill>
        <p:spPr>
          <a:xfrm>
            <a:off x="25960" y="5295225"/>
            <a:ext cx="1166751" cy="1197790"/>
          </a:xfrm>
          <a:prstGeom prst="rect">
            <a:avLst/>
          </a:prstGeom>
        </p:spPr>
      </p:pic>
      <p:grpSp>
        <p:nvGrpSpPr>
          <p:cNvPr id="7" name="グループ化 6"/>
          <p:cNvGrpSpPr/>
          <p:nvPr/>
        </p:nvGrpSpPr>
        <p:grpSpPr>
          <a:xfrm>
            <a:off x="4869105" y="5013176"/>
            <a:ext cx="1071047" cy="693784"/>
            <a:chOff x="4258713" y="574727"/>
            <a:chExt cx="1628775" cy="1028700"/>
          </a:xfrm>
        </p:grpSpPr>
        <p:sp>
          <p:nvSpPr>
            <p:cNvPr id="8" name="直方体 7"/>
            <p:cNvSpPr/>
            <p:nvPr/>
          </p:nvSpPr>
          <p:spPr bwMode="auto">
            <a:xfrm flipH="1">
              <a:off x="4742901" y="1474840"/>
              <a:ext cx="1136650" cy="128587"/>
            </a:xfrm>
            <a:prstGeom prst="cube">
              <a:avLst>
                <a:gd name="adj" fmla="val 68928"/>
              </a:avLst>
            </a:prstGeom>
            <a:solidFill>
              <a:sysClr val="windowText" lastClr="000000">
                <a:lumMod val="85000"/>
                <a:lumOff val="15000"/>
              </a:sys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9" name="直方体 8"/>
            <p:cNvSpPr/>
            <p:nvPr/>
          </p:nvSpPr>
          <p:spPr bwMode="auto">
            <a:xfrm flipH="1">
              <a:off x="5168351" y="1366890"/>
              <a:ext cx="204787" cy="147637"/>
            </a:xfrm>
            <a:prstGeom prst="cube">
              <a:avLst>
                <a:gd name="adj" fmla="val 16083"/>
              </a:avLst>
            </a:prstGeom>
            <a:solidFill>
              <a:sysClr val="windowText" lastClr="000000">
                <a:lumMod val="85000"/>
                <a:lumOff val="15000"/>
              </a:sys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0" name="直方体 9"/>
            <p:cNvSpPr/>
            <p:nvPr/>
          </p:nvSpPr>
          <p:spPr bwMode="auto">
            <a:xfrm flipH="1">
              <a:off x="4752426" y="574727"/>
              <a:ext cx="1135062" cy="817563"/>
            </a:xfrm>
            <a:prstGeom prst="cube">
              <a:avLst>
                <a:gd name="adj" fmla="val 4141"/>
              </a:avLst>
            </a:prstGeom>
            <a:solidFill>
              <a:sysClr val="windowText" lastClr="000000">
                <a:lumMod val="85000"/>
                <a:lumOff val="15000"/>
              </a:sys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1" name="直方体 10"/>
            <p:cNvSpPr/>
            <p:nvPr/>
          </p:nvSpPr>
          <p:spPr bwMode="auto">
            <a:xfrm flipH="1">
              <a:off x="4258713" y="723952"/>
              <a:ext cx="442913" cy="879475"/>
            </a:xfrm>
            <a:prstGeom prst="cube">
              <a:avLst>
                <a:gd name="adj" fmla="val 27487"/>
              </a:avLst>
            </a:prstGeom>
            <a:solidFill>
              <a:sysClr val="windowText" lastClr="000000">
                <a:lumMod val="85000"/>
                <a:lumOff val="15000"/>
              </a:sys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2" name="平行四辺形 11"/>
            <p:cNvSpPr/>
            <p:nvPr/>
          </p:nvSpPr>
          <p:spPr bwMode="auto">
            <a:xfrm rot="5400000">
              <a:off x="4230138" y="1092252"/>
              <a:ext cx="174625" cy="117475"/>
            </a:xfrm>
            <a:prstGeom prst="parallelogram">
              <a:avLst>
                <a:gd name="adj" fmla="val 103583"/>
              </a:avLst>
            </a:prstGeom>
            <a:solidFill>
              <a:srgbClr val="4472C4">
                <a:lumMod val="75000"/>
              </a:srgb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3" name="正方形/長方形 12"/>
            <p:cNvSpPr/>
            <p:nvPr/>
          </p:nvSpPr>
          <p:spPr bwMode="auto">
            <a:xfrm>
              <a:off x="4376188" y="1187502"/>
              <a:ext cx="325438" cy="50800"/>
            </a:xfrm>
            <a:prstGeom prst="rect">
              <a:avLst/>
            </a:prstGeom>
            <a:solidFill>
              <a:srgbClr val="4472C4">
                <a:lumMod val="75000"/>
              </a:srgb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4" name="正方形/長方形 13"/>
            <p:cNvSpPr/>
            <p:nvPr/>
          </p:nvSpPr>
          <p:spPr bwMode="auto">
            <a:xfrm rot="16200000">
              <a:off x="4158701" y="1203377"/>
              <a:ext cx="754062" cy="46038"/>
            </a:xfrm>
            <a:prstGeom prst="rect">
              <a:avLst/>
            </a:prstGeom>
            <a:solidFill>
              <a:srgbClr val="4472C4">
                <a:lumMod val="75000"/>
              </a:srgb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kumimoji="0" lang="ja-JP" altLang="en-US" sz="1800" kern="0" smtClean="0">
                <a:solidFill>
                  <a:prstClr val="black"/>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5" name="正方形/長方形 14"/>
            <p:cNvSpPr/>
            <p:nvPr/>
          </p:nvSpPr>
          <p:spPr>
            <a:xfrm>
              <a:off x="4806066" y="625904"/>
              <a:ext cx="1057323" cy="745696"/>
            </a:xfrm>
            <a:prstGeom prst="rect">
              <a:avLst/>
            </a:prstGeom>
            <a:solidFill>
              <a:srgbClr val="E7E6E6"/>
            </a:solidFill>
            <a:ln w="12700" cap="flat" cmpd="sng" algn="ctr">
              <a:noFill/>
              <a:prstDash val="solid"/>
              <a:miter lim="800000"/>
            </a:ln>
            <a:effectLst/>
          </p:spPr>
          <p:txBody>
            <a:bodyPr rtlCol="0" anchor="ctr"/>
            <a:lstStyle/>
            <a:p>
              <a:pPr algn="ctr">
                <a:defRPr/>
              </a:pPr>
              <a:endParaRPr kumimoji="0" lang="en-US" sz="1600" kern="0" smtClean="0">
                <a:solidFill>
                  <a:prstClr val="white"/>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7" name="テキスト ボックス 16"/>
          <p:cNvSpPr txBox="1"/>
          <p:nvPr/>
        </p:nvSpPr>
        <p:spPr>
          <a:xfrm>
            <a:off x="6172799" y="5453062"/>
            <a:ext cx="2863697" cy="1092607"/>
          </a:xfrm>
          <a:prstGeom prst="rect">
            <a:avLst/>
          </a:prstGeom>
          <a:noFill/>
        </p:spPr>
        <p:txBody>
          <a:bodyPr wrap="square" rtlCol="0">
            <a:spAutoFit/>
          </a:bodyPr>
          <a:lstStyle/>
          <a:p>
            <a:pPr>
              <a:spcAft>
                <a:spcPts val="600"/>
              </a:spcAft>
            </a:pPr>
            <a:r>
              <a:rPr lang="en-US" sz="2000" dirty="0" smtClean="0">
                <a:latin typeface="Arial" panose="020B0604020202020204" pitchFamily="34" charset="0"/>
                <a:cs typeface="Arial" panose="020B0604020202020204" pitchFamily="34" charset="0"/>
              </a:rPr>
              <a:t>&gt;1 </a:t>
            </a:r>
            <a:r>
              <a:rPr lang="en-US" sz="2000" dirty="0" err="1" smtClean="0">
                <a:latin typeface="Arial" panose="020B0604020202020204" pitchFamily="34" charset="0"/>
                <a:cs typeface="Arial" panose="020B0604020202020204" pitchFamily="34" charset="0"/>
              </a:rPr>
              <a:t>kfps</a:t>
            </a:r>
            <a:endParaRPr lang="en-US"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Fast data acquisition</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Data-driven science</a:t>
            </a:r>
            <a:endParaRPr lang="en-US" sz="2000" dirty="0">
              <a:latin typeface="Arial" panose="020B0604020202020204" pitchFamily="34" charset="0"/>
              <a:cs typeface="Arial" panose="020B0604020202020204" pitchFamily="34" charset="0"/>
            </a:endParaRPr>
          </a:p>
        </p:txBody>
      </p:sp>
      <p:sp>
        <p:nvSpPr>
          <p:cNvPr id="18" name="テキスト ボックス 17"/>
          <p:cNvSpPr txBox="1"/>
          <p:nvPr/>
        </p:nvSpPr>
        <p:spPr>
          <a:xfrm>
            <a:off x="611560" y="1124744"/>
            <a:ext cx="3168352"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Advances in</a:t>
            </a:r>
          </a:p>
          <a:p>
            <a:r>
              <a:rPr lang="en-US" sz="2400" b="1" dirty="0" smtClean="0">
                <a:solidFill>
                  <a:srgbClr val="C00000"/>
                </a:solidFill>
                <a:latin typeface="Arial" panose="020B0604020202020204" pitchFamily="34" charset="0"/>
                <a:cs typeface="Arial" panose="020B0604020202020204" pitchFamily="34" charset="0"/>
              </a:rPr>
              <a:t>imager sensor </a:t>
            </a:r>
            <a:r>
              <a:rPr lang="en-US" sz="2400" dirty="0" smtClean="0">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nd </a:t>
            </a:r>
            <a:r>
              <a:rPr lang="en-US" sz="2400" b="1" dirty="0" smtClean="0">
                <a:solidFill>
                  <a:srgbClr val="C00000"/>
                </a:solidFill>
                <a:latin typeface="Arial" panose="020B0604020202020204" pitchFamily="34" charset="0"/>
                <a:cs typeface="Arial" panose="020B0604020202020204" pitchFamily="34" charset="0"/>
              </a:rPr>
              <a:t>optics</a:t>
            </a:r>
            <a:r>
              <a:rPr lang="en-US" sz="2400" dirty="0" smtClean="0">
                <a:latin typeface="Arial" panose="020B0604020202020204" pitchFamily="34" charset="0"/>
                <a:cs typeface="Arial" panose="020B0604020202020204" pitchFamily="34" charset="0"/>
              </a:rPr>
              <a:t> technologies</a:t>
            </a:r>
            <a:endParaRPr lang="en-US" sz="2400" dirty="0">
              <a:latin typeface="Arial" panose="020B0604020202020204" pitchFamily="34" charset="0"/>
              <a:cs typeface="Arial" panose="020B0604020202020204" pitchFamily="34" charset="0"/>
            </a:endParaRPr>
          </a:p>
        </p:txBody>
      </p:sp>
      <p:sp>
        <p:nvSpPr>
          <p:cNvPr id="19" name="テキスト ボックス 18"/>
          <p:cNvSpPr txBox="1"/>
          <p:nvPr/>
        </p:nvSpPr>
        <p:spPr>
          <a:xfrm>
            <a:off x="5004048" y="1124744"/>
            <a:ext cx="3528392"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Advances in</a:t>
            </a:r>
          </a:p>
          <a:p>
            <a:r>
              <a:rPr lang="en-US" sz="2400" b="1" dirty="0">
                <a:solidFill>
                  <a:srgbClr val="C00000"/>
                </a:solidFill>
                <a:latin typeface="Arial" panose="020B0604020202020204" pitchFamily="34" charset="0"/>
                <a:cs typeface="Arial" panose="020B0604020202020204" pitchFamily="34" charset="0"/>
              </a:rPr>
              <a:t>i</a:t>
            </a:r>
            <a:r>
              <a:rPr lang="en-US" sz="2400" b="1" dirty="0" smtClean="0">
                <a:solidFill>
                  <a:srgbClr val="C00000"/>
                </a:solidFill>
                <a:latin typeface="Arial" panose="020B0604020202020204" pitchFamily="34" charset="0"/>
                <a:cs typeface="Arial" panose="020B0604020202020204" pitchFamily="34" charset="0"/>
              </a:rPr>
              <a:t>nformation</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science and technology</a:t>
            </a:r>
            <a:endParaRPr lang="en-US" sz="2400" dirty="0">
              <a:latin typeface="Arial" panose="020B0604020202020204" pitchFamily="34" charset="0"/>
              <a:cs typeface="Arial" panose="020B0604020202020204" pitchFamily="34" charset="0"/>
            </a:endParaRPr>
          </a:p>
        </p:txBody>
      </p:sp>
      <p:sp>
        <p:nvSpPr>
          <p:cNvPr id="20" name="テキスト ボックス 19"/>
          <p:cNvSpPr txBox="1"/>
          <p:nvPr/>
        </p:nvSpPr>
        <p:spPr>
          <a:xfrm>
            <a:off x="1001962" y="5453062"/>
            <a:ext cx="3570038" cy="1092607"/>
          </a:xfrm>
          <a:prstGeom prst="rect">
            <a:avLst/>
          </a:prstGeom>
          <a:noFill/>
        </p:spPr>
        <p:txBody>
          <a:bodyPr wrap="square" rtlCol="0">
            <a:spAutoFit/>
          </a:bodyPr>
          <a:lstStyle/>
          <a:p>
            <a:pPr>
              <a:spcAft>
                <a:spcPts val="600"/>
              </a:spcAft>
            </a:pPr>
            <a:r>
              <a:rPr lang="en-US" sz="2000" dirty="0" smtClean="0">
                <a:latin typeface="Arial" panose="020B0604020202020204" pitchFamily="34" charset="0"/>
                <a:cs typeface="Arial" panose="020B0604020202020204" pitchFamily="34" charset="0"/>
              </a:rPr>
              <a:t>&lt;30 fps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Slow sensing</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Limitation in understanding</a:t>
            </a:r>
            <a:endParaRPr lang="en-US" sz="2000" dirty="0">
              <a:latin typeface="Arial" panose="020B0604020202020204" pitchFamily="34" charset="0"/>
              <a:cs typeface="Arial" panose="020B0604020202020204" pitchFamily="34" charset="0"/>
            </a:endParaRPr>
          </a:p>
        </p:txBody>
      </p:sp>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1683" y="5903438"/>
            <a:ext cx="632205" cy="768123"/>
          </a:xfrm>
          <a:prstGeom prst="rect">
            <a:avLst/>
          </a:prstGeom>
        </p:spPr>
      </p:pic>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599" y="2697022"/>
            <a:ext cx="1008112" cy="1463954"/>
          </a:xfrm>
          <a:prstGeom prst="rect">
            <a:avLst/>
          </a:prstGeom>
        </p:spPr>
      </p:pic>
      <p:sp>
        <p:nvSpPr>
          <p:cNvPr id="25" name="テキスト ボックス 24"/>
          <p:cNvSpPr txBox="1"/>
          <p:nvPr/>
        </p:nvSpPr>
        <p:spPr>
          <a:xfrm>
            <a:off x="1410960" y="3075056"/>
            <a:ext cx="2877929" cy="707886"/>
          </a:xfrm>
          <a:prstGeom prst="rect">
            <a:avLst/>
          </a:prstGeom>
          <a:noFill/>
        </p:spPr>
        <p:txBody>
          <a:bodyPr wrap="square" rtlCol="0">
            <a:spAutoFit/>
          </a:bodyPr>
          <a:lstStyle/>
          <a:p>
            <a:pPr>
              <a:spcAft>
                <a:spcPts val="600"/>
              </a:spcAft>
            </a:pPr>
            <a:r>
              <a:rPr lang="en-US" sz="2000" dirty="0" smtClean="0">
                <a:latin typeface="Arial" panose="020B0604020202020204" pitchFamily="34" charset="0"/>
                <a:cs typeface="Arial" panose="020B0604020202020204" pitchFamily="34" charset="0"/>
              </a:rPr>
              <a:t>compact, cost-effective, easy to use</a:t>
            </a:r>
            <a:endParaRPr lang="en-US" sz="2000" dirty="0">
              <a:latin typeface="Arial" panose="020B0604020202020204" pitchFamily="34" charset="0"/>
              <a:cs typeface="Arial" panose="020B0604020202020204" pitchFamily="34" charset="0"/>
            </a:endParaRPr>
          </a:p>
        </p:txBody>
      </p:sp>
      <p:pic>
        <p:nvPicPr>
          <p:cNvPr id="16" name="図 15"/>
          <p:cNvPicPr>
            <a:picLocks noChangeAspect="1"/>
          </p:cNvPicPr>
          <p:nvPr/>
        </p:nvPicPr>
        <p:blipFill rotWithShape="1">
          <a:blip r:embed="rId6">
            <a:extLst>
              <a:ext uri="{28A0092B-C50C-407E-A947-70E740481C1C}">
                <a14:useLocalDpi xmlns:a14="http://schemas.microsoft.com/office/drawing/2010/main" val="0"/>
              </a:ext>
            </a:extLst>
          </a:blip>
          <a:srcRect l="16525"/>
          <a:stretch/>
        </p:blipFill>
        <p:spPr>
          <a:xfrm>
            <a:off x="5360822" y="2582586"/>
            <a:ext cx="2384575" cy="1692827"/>
          </a:xfrm>
          <a:prstGeom prst="rect">
            <a:avLst/>
          </a:prstGeom>
        </p:spPr>
      </p:pic>
    </p:spTree>
    <p:extLst>
      <p:ext uri="{BB962C8B-B14F-4D97-AF65-F5344CB8AC3E}">
        <p14:creationId xmlns:p14="http://schemas.microsoft.com/office/powerpoint/2010/main" val="381616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28</a:t>
            </a:fld>
            <a:endParaRPr lang="ja-JP" altLang="en-US" dirty="0">
              <a:solidFill>
                <a:schemeClr val="bg1"/>
              </a:solidFill>
            </a:endParaRPr>
          </a:p>
        </p:txBody>
      </p:sp>
      <p:sp>
        <p:nvSpPr>
          <p:cNvPr id="38" name="テキスト ボックス 37"/>
          <p:cNvSpPr txBox="1"/>
          <p:nvPr/>
        </p:nvSpPr>
        <p:spPr>
          <a:xfrm>
            <a:off x="881808" y="77768"/>
            <a:ext cx="7380547"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Ultrafast imaging in high-speed imaging</a:t>
            </a:r>
            <a:endParaRPr lang="en-US" altLang="ja-JP" sz="3200" dirty="0">
              <a:solidFill>
                <a:schemeClr val="bg1"/>
              </a:solidFill>
              <a:latin typeface="Arial" panose="020B0604020202020204" pitchFamily="34" charset="0"/>
              <a:cs typeface="Arial" panose="020B0604020202020204" pitchFamily="34" charset="0"/>
            </a:endParaRPr>
          </a:p>
        </p:txBody>
      </p:sp>
      <p:sp>
        <p:nvSpPr>
          <p:cNvPr id="6" name="テキスト ボックス 5"/>
          <p:cNvSpPr txBox="1"/>
          <p:nvPr/>
        </p:nvSpPr>
        <p:spPr>
          <a:xfrm>
            <a:off x="5248995" y="1052736"/>
            <a:ext cx="3331882" cy="1200329"/>
          </a:xfrm>
          <a:prstGeom prst="rect">
            <a:avLst/>
          </a:prstGeom>
          <a:noFill/>
        </p:spPr>
        <p:txBody>
          <a:bodyPr wrap="square" rtlCol="0">
            <a:spAutoFit/>
          </a:bodyPr>
          <a:lstStyle/>
          <a:p>
            <a:pPr algn="ctr"/>
            <a:r>
              <a:rPr lang="en-US" altLang="ja-JP" sz="2400" i="1" dirty="0" smtClean="0">
                <a:latin typeface="Arial" panose="020B0604020202020204" pitchFamily="34" charset="0"/>
                <a:cs typeface="Arial" panose="020B0604020202020204" pitchFamily="34" charset="0"/>
              </a:rPr>
              <a:t>High-speed vision and information science and technology</a:t>
            </a:r>
          </a:p>
        </p:txBody>
      </p:sp>
      <p:sp>
        <p:nvSpPr>
          <p:cNvPr id="7" name="テキスト ボックス 6"/>
          <p:cNvSpPr txBox="1"/>
          <p:nvPr/>
        </p:nvSpPr>
        <p:spPr>
          <a:xfrm>
            <a:off x="846749" y="1388968"/>
            <a:ext cx="2841987" cy="461665"/>
          </a:xfrm>
          <a:prstGeom prst="rect">
            <a:avLst/>
          </a:prstGeom>
          <a:noFill/>
        </p:spPr>
        <p:txBody>
          <a:bodyPr wrap="square" rtlCol="0">
            <a:spAutoFit/>
          </a:bodyPr>
          <a:lstStyle/>
          <a:p>
            <a:pPr algn="ctr"/>
            <a:r>
              <a:rPr lang="en-US" altLang="ja-JP" sz="2400" i="1" dirty="0" smtClean="0">
                <a:latin typeface="Arial" panose="020B0604020202020204" pitchFamily="34" charset="0"/>
                <a:cs typeface="Arial" panose="020B0604020202020204" pitchFamily="34" charset="0"/>
              </a:rPr>
              <a:t>Ultrafast imaging</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49" r="13111"/>
          <a:stretch/>
        </p:blipFill>
        <p:spPr bwMode="auto">
          <a:xfrm>
            <a:off x="746575" y="2414526"/>
            <a:ext cx="3042337" cy="1929650"/>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2647374"/>
            <a:ext cx="1008112" cy="1463954"/>
          </a:xfrm>
          <a:prstGeom prst="rect">
            <a:avLst/>
          </a:prstGeom>
        </p:spPr>
      </p:pic>
      <p:sp>
        <p:nvSpPr>
          <p:cNvPr id="13" name="乗算 12"/>
          <p:cNvSpPr/>
          <p:nvPr/>
        </p:nvSpPr>
        <p:spPr>
          <a:xfrm>
            <a:off x="4283968" y="3091319"/>
            <a:ext cx="576064" cy="576064"/>
          </a:xfrm>
          <a:prstGeom prst="mathMultiply">
            <a:avLst>
              <a:gd name="adj1" fmla="val 1690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4" name="グループ化 13"/>
          <p:cNvGrpSpPr/>
          <p:nvPr/>
        </p:nvGrpSpPr>
        <p:grpSpPr>
          <a:xfrm>
            <a:off x="7000056" y="2865001"/>
            <a:ext cx="1628775" cy="1028700"/>
            <a:chOff x="4258713" y="574727"/>
            <a:chExt cx="1628775" cy="1028700"/>
          </a:xfrm>
        </p:grpSpPr>
        <p:sp>
          <p:nvSpPr>
            <p:cNvPr id="15" name="直方体 14"/>
            <p:cNvSpPr/>
            <p:nvPr/>
          </p:nvSpPr>
          <p:spPr bwMode="auto">
            <a:xfrm flipH="1">
              <a:off x="4742901" y="1474840"/>
              <a:ext cx="1136650" cy="128587"/>
            </a:xfrm>
            <a:prstGeom prst="cube">
              <a:avLst>
                <a:gd name="adj" fmla="val 68928"/>
              </a:avLst>
            </a:prstGeom>
            <a:solidFill>
              <a:schemeClr val="tx1">
                <a:lumMod val="85000"/>
                <a:lumOff val="1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2000" smtClean="0">
                <a:ea typeface="ＭＳ Ｐゴシック" charset="-128"/>
              </a:endParaRPr>
            </a:p>
          </p:txBody>
        </p:sp>
        <p:sp>
          <p:nvSpPr>
            <p:cNvPr id="16" name="直方体 15"/>
            <p:cNvSpPr/>
            <p:nvPr/>
          </p:nvSpPr>
          <p:spPr bwMode="auto">
            <a:xfrm flipH="1">
              <a:off x="5168351" y="1366890"/>
              <a:ext cx="204787" cy="147637"/>
            </a:xfrm>
            <a:prstGeom prst="cube">
              <a:avLst>
                <a:gd name="adj" fmla="val 16083"/>
              </a:avLst>
            </a:prstGeom>
            <a:solidFill>
              <a:schemeClr val="tx1">
                <a:lumMod val="85000"/>
                <a:lumOff val="1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2000" smtClean="0">
                <a:ea typeface="ＭＳ Ｐゴシック" charset="-128"/>
              </a:endParaRPr>
            </a:p>
          </p:txBody>
        </p:sp>
        <p:sp>
          <p:nvSpPr>
            <p:cNvPr id="17" name="直方体 16"/>
            <p:cNvSpPr/>
            <p:nvPr/>
          </p:nvSpPr>
          <p:spPr bwMode="auto">
            <a:xfrm flipH="1">
              <a:off x="4752426" y="574727"/>
              <a:ext cx="1135062" cy="817563"/>
            </a:xfrm>
            <a:prstGeom prst="cube">
              <a:avLst>
                <a:gd name="adj" fmla="val 4141"/>
              </a:avLst>
            </a:prstGeom>
            <a:solidFill>
              <a:schemeClr val="tx1">
                <a:lumMod val="85000"/>
                <a:lumOff val="1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2000" smtClean="0">
                <a:ea typeface="ＭＳ Ｐゴシック" charset="-128"/>
              </a:endParaRPr>
            </a:p>
          </p:txBody>
        </p:sp>
        <p:sp>
          <p:nvSpPr>
            <p:cNvPr id="18" name="直方体 17"/>
            <p:cNvSpPr/>
            <p:nvPr/>
          </p:nvSpPr>
          <p:spPr bwMode="auto">
            <a:xfrm flipH="1">
              <a:off x="4258713" y="723952"/>
              <a:ext cx="442913" cy="879475"/>
            </a:xfrm>
            <a:prstGeom prst="cube">
              <a:avLst>
                <a:gd name="adj" fmla="val 27487"/>
              </a:avLst>
            </a:prstGeom>
            <a:solidFill>
              <a:schemeClr val="tx1">
                <a:lumMod val="85000"/>
                <a:lumOff val="1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2000" smtClean="0">
                <a:ea typeface="ＭＳ Ｐゴシック" charset="-128"/>
              </a:endParaRPr>
            </a:p>
          </p:txBody>
        </p:sp>
        <p:sp>
          <p:nvSpPr>
            <p:cNvPr id="19" name="平行四辺形 18"/>
            <p:cNvSpPr/>
            <p:nvPr/>
          </p:nvSpPr>
          <p:spPr bwMode="auto">
            <a:xfrm rot="5400000">
              <a:off x="4230138" y="1092252"/>
              <a:ext cx="174625" cy="117475"/>
            </a:xfrm>
            <a:prstGeom prst="parallelogram">
              <a:avLst>
                <a:gd name="adj" fmla="val 103583"/>
              </a:avLst>
            </a:prstGeom>
            <a:solidFill>
              <a:schemeClr val="accent5">
                <a:lumMod val="7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2000" smtClean="0">
                <a:ea typeface="ＭＳ Ｐゴシック" charset="-128"/>
              </a:endParaRPr>
            </a:p>
          </p:txBody>
        </p:sp>
        <p:sp>
          <p:nvSpPr>
            <p:cNvPr id="20" name="正方形/長方形 19"/>
            <p:cNvSpPr/>
            <p:nvPr/>
          </p:nvSpPr>
          <p:spPr bwMode="auto">
            <a:xfrm>
              <a:off x="4376188" y="1187502"/>
              <a:ext cx="325438" cy="50800"/>
            </a:xfrm>
            <a:prstGeom prst="rect">
              <a:avLst/>
            </a:prstGeom>
            <a:solidFill>
              <a:schemeClr val="accent5">
                <a:lumMod val="7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2000" smtClean="0">
                <a:ea typeface="ＭＳ Ｐゴシック" charset="-128"/>
              </a:endParaRPr>
            </a:p>
          </p:txBody>
        </p:sp>
        <p:sp>
          <p:nvSpPr>
            <p:cNvPr id="21" name="正方形/長方形 20"/>
            <p:cNvSpPr/>
            <p:nvPr/>
          </p:nvSpPr>
          <p:spPr bwMode="auto">
            <a:xfrm rot="16200000">
              <a:off x="4158701" y="1203377"/>
              <a:ext cx="754062" cy="46038"/>
            </a:xfrm>
            <a:prstGeom prst="rect">
              <a:avLst/>
            </a:prstGeom>
            <a:solidFill>
              <a:schemeClr val="accent5">
                <a:lumMod val="7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2000" smtClean="0">
                <a:ea typeface="ＭＳ Ｐゴシック" charset="-128"/>
              </a:endParaRPr>
            </a:p>
          </p:txBody>
        </p:sp>
        <p:sp>
          <p:nvSpPr>
            <p:cNvPr id="22" name="正方形/長方形 21"/>
            <p:cNvSpPr/>
            <p:nvPr/>
          </p:nvSpPr>
          <p:spPr>
            <a:xfrm>
              <a:off x="4806066" y="625904"/>
              <a:ext cx="1057323" cy="7456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コンテンツ プレースホルダー 2"/>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21362" t="8587" r="14203" b="8681"/>
          <a:stretch/>
        </p:blipFill>
        <p:spPr>
          <a:xfrm>
            <a:off x="1835696" y="4797152"/>
            <a:ext cx="2023897" cy="1948937"/>
          </a:xfrm>
        </p:spPr>
      </p:pic>
      <p:sp>
        <p:nvSpPr>
          <p:cNvPr id="24" name="テキスト ボックス 23"/>
          <p:cNvSpPr txBox="1"/>
          <p:nvPr/>
        </p:nvSpPr>
        <p:spPr>
          <a:xfrm>
            <a:off x="4199415" y="5557419"/>
            <a:ext cx="2841987" cy="461665"/>
          </a:xfrm>
          <a:prstGeom prst="rect">
            <a:avLst/>
          </a:prstGeom>
          <a:noFill/>
        </p:spPr>
        <p:txBody>
          <a:bodyPr wrap="square" rtlCol="0">
            <a:spAutoFit/>
          </a:bodyPr>
          <a:lstStyle/>
          <a:p>
            <a:pPr algn="ctr"/>
            <a:r>
              <a:rPr lang="en-US" altLang="ja-JP" sz="2400" i="1" dirty="0" err="1">
                <a:latin typeface="Arial" panose="020B0604020202020204" pitchFamily="34" charset="0"/>
                <a:cs typeface="Arial" panose="020B0604020202020204" pitchFamily="34" charset="0"/>
              </a:rPr>
              <a:t>Matryoshka</a:t>
            </a:r>
            <a:r>
              <a:rPr lang="en-US" altLang="ja-JP" sz="2400" i="1" dirty="0">
                <a:latin typeface="Arial" panose="020B0604020202020204" pitchFamily="34" charset="0"/>
                <a:cs typeface="Arial" panose="020B0604020202020204" pitchFamily="34" charset="0"/>
              </a:rPr>
              <a:t> doll</a:t>
            </a:r>
            <a:endParaRPr lang="en-US" altLang="ja-JP" sz="2400"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9074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latin typeface="Arial" panose="020B0604020202020204" pitchFamily="34" charset="0"/>
                <a:cs typeface="Arial" panose="020B0604020202020204" pitchFamily="34" charset="0"/>
              </a:rPr>
              <a:pPr/>
              <a:t>2</a:t>
            </a:fld>
            <a:endParaRPr lang="ja-JP" altLang="en-US" dirty="0">
              <a:solidFill>
                <a:schemeClr val="bg1"/>
              </a:solidFill>
              <a:latin typeface="Arial" panose="020B0604020202020204" pitchFamily="34" charset="0"/>
              <a:cs typeface="Arial" panose="020B0604020202020204" pitchFamily="34" charset="0"/>
            </a:endParaRPr>
          </a:p>
        </p:txBody>
      </p:sp>
      <p:sp>
        <p:nvSpPr>
          <p:cNvPr id="38" name="テキスト ボックス 37"/>
          <p:cNvSpPr txBox="1"/>
          <p:nvPr/>
        </p:nvSpPr>
        <p:spPr>
          <a:xfrm>
            <a:off x="687014" y="77768"/>
            <a:ext cx="7770077"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Motivation: acoustic interaction with cells</a:t>
            </a:r>
          </a:p>
        </p:txBody>
      </p:sp>
      <p:grpSp>
        <p:nvGrpSpPr>
          <p:cNvPr id="13" name="グループ化 12"/>
          <p:cNvGrpSpPr/>
          <p:nvPr/>
        </p:nvGrpSpPr>
        <p:grpSpPr>
          <a:xfrm>
            <a:off x="2415778" y="1458432"/>
            <a:ext cx="4477071" cy="1106472"/>
            <a:chOff x="1533248" y="1180967"/>
            <a:chExt cx="3047455" cy="753153"/>
          </a:xfrm>
        </p:grpSpPr>
        <p:pic>
          <p:nvPicPr>
            <p:cNvPr id="14" name="Picture 2" descr="C:\Users\K.Nakagawa\Documents\D論\nakagawa_Dthesis_final\image\mechstres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3649" b="65518"/>
            <a:stretch/>
          </p:blipFill>
          <p:spPr bwMode="auto">
            <a:xfrm>
              <a:off x="1533248" y="1180967"/>
              <a:ext cx="3047455" cy="663482"/>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1716953" y="1682723"/>
              <a:ext cx="534873" cy="251397"/>
            </a:xfrm>
            <a:prstGeom prst="rect">
              <a:avLst/>
            </a:prstGeom>
            <a:solidFill>
              <a:schemeClr val="bg1"/>
            </a:solidFill>
          </p:spPr>
          <p:txBody>
            <a:bodyPr wrap="none" rtlCol="0">
              <a:spAutoFit/>
            </a:bodyPr>
            <a:lstStyle/>
            <a:p>
              <a:pPr algn="ctr"/>
              <a:r>
                <a:rPr kumimoji="1" lang="en-US" altLang="ja-JP" dirty="0" smtClean="0">
                  <a:latin typeface="Arial Narrow" panose="020B0606020202030204" pitchFamily="34" charset="0"/>
                </a:rPr>
                <a:t>Stretch</a:t>
              </a:r>
              <a:endParaRPr kumimoji="1" lang="ja-JP" altLang="en-US" dirty="0">
                <a:latin typeface="Arial Narrow" panose="020B0606020202030204" pitchFamily="34" charset="0"/>
              </a:endParaRPr>
            </a:p>
          </p:txBody>
        </p:sp>
        <p:sp>
          <p:nvSpPr>
            <p:cNvPr id="16" name="テキスト ボックス 15"/>
            <p:cNvSpPr txBox="1"/>
            <p:nvPr/>
          </p:nvSpPr>
          <p:spPr>
            <a:xfrm>
              <a:off x="2786745" y="1682723"/>
              <a:ext cx="470409" cy="251397"/>
            </a:xfrm>
            <a:prstGeom prst="rect">
              <a:avLst/>
            </a:prstGeom>
            <a:solidFill>
              <a:schemeClr val="bg1"/>
            </a:solidFill>
          </p:spPr>
          <p:txBody>
            <a:bodyPr wrap="none" rtlCol="0">
              <a:spAutoFit/>
            </a:bodyPr>
            <a:lstStyle/>
            <a:p>
              <a:pPr algn="ctr"/>
              <a:r>
                <a:rPr kumimoji="1" lang="en-US" altLang="ja-JP" dirty="0" smtClean="0">
                  <a:latin typeface="Arial Narrow" panose="020B0606020202030204" pitchFamily="34" charset="0"/>
                </a:rPr>
                <a:t>Touch</a:t>
              </a:r>
              <a:endParaRPr kumimoji="1" lang="ja-JP" altLang="en-US" dirty="0">
                <a:latin typeface="Arial Narrow" panose="020B0606020202030204" pitchFamily="34" charset="0"/>
              </a:endParaRPr>
            </a:p>
          </p:txBody>
        </p:sp>
        <p:sp>
          <p:nvSpPr>
            <p:cNvPr id="17" name="テキスト ボックス 16"/>
            <p:cNvSpPr txBox="1"/>
            <p:nvPr/>
          </p:nvSpPr>
          <p:spPr>
            <a:xfrm>
              <a:off x="3617006" y="1682723"/>
              <a:ext cx="850211" cy="251397"/>
            </a:xfrm>
            <a:prstGeom prst="rect">
              <a:avLst/>
            </a:prstGeom>
            <a:solidFill>
              <a:schemeClr val="bg1"/>
            </a:solidFill>
          </p:spPr>
          <p:txBody>
            <a:bodyPr wrap="none" rtlCol="0">
              <a:spAutoFit/>
            </a:bodyPr>
            <a:lstStyle/>
            <a:p>
              <a:pPr algn="ctr"/>
              <a:r>
                <a:rPr kumimoji="1" lang="en-US" altLang="ja-JP" dirty="0" smtClean="0">
                  <a:latin typeface="Arial Narrow" panose="020B0606020202030204" pitchFamily="34" charset="0"/>
                </a:rPr>
                <a:t>Shear stress</a:t>
              </a:r>
              <a:endParaRPr kumimoji="1" lang="ja-JP" altLang="en-US" dirty="0">
                <a:latin typeface="Arial Narrow" panose="020B0606020202030204" pitchFamily="34" charset="0"/>
              </a:endParaRPr>
            </a:p>
          </p:txBody>
        </p:sp>
      </p:grpSp>
      <p:grpSp>
        <p:nvGrpSpPr>
          <p:cNvPr id="2" name="グループ化 1"/>
          <p:cNvGrpSpPr/>
          <p:nvPr/>
        </p:nvGrpSpPr>
        <p:grpSpPr>
          <a:xfrm>
            <a:off x="141547" y="3573016"/>
            <a:ext cx="8487736" cy="3022114"/>
            <a:chOff x="141547" y="3573016"/>
            <a:chExt cx="8487736" cy="3022114"/>
          </a:xfrm>
        </p:grpSpPr>
        <p:sp>
          <p:nvSpPr>
            <p:cNvPr id="23" name="テキスト ボックス 22"/>
            <p:cNvSpPr txBox="1"/>
            <p:nvPr/>
          </p:nvSpPr>
          <p:spPr>
            <a:xfrm>
              <a:off x="5156415" y="4965630"/>
              <a:ext cx="3472868" cy="584775"/>
            </a:xfrm>
            <a:prstGeom prst="rect">
              <a:avLst/>
            </a:prstGeom>
            <a:noFill/>
          </p:spPr>
          <p:txBody>
            <a:bodyPr wrap="square" rtlCol="0">
              <a:spAutoFit/>
            </a:bodyPr>
            <a:lstStyle/>
            <a:p>
              <a:pPr algn="ctr"/>
              <a:r>
                <a:rPr lang="en-US" altLang="ja-JP" sz="3200" dirty="0" smtClean="0">
                  <a:solidFill>
                    <a:srgbClr val="C00000"/>
                  </a:solidFill>
                  <a:latin typeface="Arial" panose="020B0604020202020204" pitchFamily="34" charset="0"/>
                  <a:cs typeface="Arial" panose="020B0604020202020204" pitchFamily="34" charset="0"/>
                </a:rPr>
                <a:t>I want to see it!</a:t>
              </a:r>
              <a:endParaRPr lang="en-US" sz="3200" dirty="0">
                <a:solidFill>
                  <a:srgbClr val="C00000"/>
                </a:solidFill>
                <a:latin typeface="Arial" panose="020B0604020202020204" pitchFamily="34" charset="0"/>
                <a:cs typeface="Arial" panose="020B0604020202020204" pitchFamily="34" charset="0"/>
              </a:endParaRPr>
            </a:p>
          </p:txBody>
        </p:sp>
        <p:grpSp>
          <p:nvGrpSpPr>
            <p:cNvPr id="5" name="グループ化 4"/>
            <p:cNvGrpSpPr/>
            <p:nvPr/>
          </p:nvGrpSpPr>
          <p:grpSpPr>
            <a:xfrm>
              <a:off x="141547" y="3573016"/>
              <a:ext cx="4564487" cy="3022114"/>
              <a:chOff x="2775464" y="3290440"/>
              <a:chExt cx="2701600" cy="1788710"/>
            </a:xfrm>
          </p:grpSpPr>
          <p:pic>
            <p:nvPicPr>
              <p:cNvPr id="24" name="Picture 2" descr="M:\H23医学部実験\120312\P3120140.JPG"/>
              <p:cNvPicPr>
                <a:picLocks noChangeAspect="1" noChangeArrowheads="1"/>
              </p:cNvPicPr>
              <p:nvPr/>
            </p:nvPicPr>
            <p:blipFill rotWithShape="1">
              <a:blip r:embed="rId4">
                <a:extLst>
                  <a:ext uri="{28A0092B-C50C-407E-A947-70E740481C1C}">
                    <a14:useLocalDpi xmlns:a14="http://schemas.microsoft.com/office/drawing/2010/main" val="0"/>
                  </a:ext>
                </a:extLst>
              </a:blip>
              <a:srcRect l="51585" t="53750" r="33004" b="24949"/>
              <a:stretch/>
            </p:blipFill>
            <p:spPr bwMode="auto">
              <a:xfrm>
                <a:off x="3751660" y="3290440"/>
                <a:ext cx="1725404" cy="1788710"/>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2775464" y="3897474"/>
                <a:ext cx="1106844" cy="564711"/>
              </a:xfrm>
              <a:prstGeom prst="rect">
                <a:avLst/>
              </a:prstGeom>
              <a:noFill/>
            </p:spPr>
            <p:txBody>
              <a:bodyPr wrap="square" rtlCol="0">
                <a:spAutoFit/>
              </a:bodyPr>
              <a:lstStyle/>
              <a:p>
                <a:pPr algn="ctr"/>
                <a:r>
                  <a:rPr lang="en-US" altLang="ja-JP" sz="2800" dirty="0" smtClean="0">
                    <a:solidFill>
                      <a:schemeClr val="tx2"/>
                    </a:solidFill>
                    <a:latin typeface="Arial" panose="020B0604020202020204" pitchFamily="34" charset="0"/>
                    <a:cs typeface="Arial" panose="020B0604020202020204" pitchFamily="34" charset="0"/>
                  </a:rPr>
                  <a:t>Acoustic </a:t>
                </a:r>
                <a:r>
                  <a:rPr lang="en-US" altLang="ja-JP" sz="2800" dirty="0">
                    <a:solidFill>
                      <a:schemeClr val="tx2"/>
                    </a:solidFill>
                    <a:latin typeface="Arial" panose="020B0604020202020204" pitchFamily="34" charset="0"/>
                    <a:cs typeface="Arial" panose="020B0604020202020204" pitchFamily="34" charset="0"/>
                  </a:rPr>
                  <a:t>w</a:t>
                </a:r>
                <a:r>
                  <a:rPr kumimoji="1" lang="en-US" altLang="ja-JP" sz="2800" dirty="0" smtClean="0">
                    <a:solidFill>
                      <a:schemeClr val="tx2"/>
                    </a:solidFill>
                    <a:latin typeface="Arial" panose="020B0604020202020204" pitchFamily="34" charset="0"/>
                    <a:cs typeface="Arial" panose="020B0604020202020204" pitchFamily="34" charset="0"/>
                  </a:rPr>
                  <a:t>ave</a:t>
                </a:r>
                <a:endParaRPr kumimoji="1" lang="ja-JP" altLang="en-US" sz="2800" dirty="0">
                  <a:solidFill>
                    <a:schemeClr val="tx2"/>
                  </a:solidFill>
                  <a:latin typeface="Arial" panose="020B0604020202020204" pitchFamily="34" charset="0"/>
                  <a:cs typeface="Arial" panose="020B0604020202020204" pitchFamily="34" charset="0"/>
                </a:endParaRPr>
              </a:p>
            </p:txBody>
          </p:sp>
        </p:grpSp>
        <p:cxnSp>
          <p:nvCxnSpPr>
            <p:cNvPr id="30" name="直線矢印コネクタ 29"/>
            <p:cNvCxnSpPr/>
            <p:nvPr/>
          </p:nvCxnSpPr>
          <p:spPr>
            <a:xfrm>
              <a:off x="2203996" y="5071458"/>
              <a:ext cx="439591" cy="0"/>
            </a:xfrm>
            <a:prstGeom prst="straightConnector1">
              <a:avLst/>
            </a:prstGeom>
            <a:ln w="698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p:cNvCxnSpPr/>
            <p:nvPr/>
          </p:nvCxnSpPr>
          <p:spPr>
            <a:xfrm>
              <a:off x="2067523" y="3706142"/>
              <a:ext cx="0" cy="2736304"/>
            </a:xfrm>
            <a:prstGeom prst="straightConnector1">
              <a:avLst/>
            </a:prstGeom>
            <a:ln w="63500">
              <a:solidFill>
                <a:schemeClr val="accent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746609" y="5642084"/>
              <a:ext cx="1870068" cy="523220"/>
            </a:xfrm>
            <a:prstGeom prst="rect">
              <a:avLst/>
            </a:prstGeom>
            <a:noFill/>
          </p:spPr>
          <p:txBody>
            <a:bodyPr wrap="square" rtlCol="0">
              <a:spAutoFit/>
            </a:bodyPr>
            <a:lstStyle/>
            <a:p>
              <a:pPr algn="ctr"/>
              <a:r>
                <a:rPr lang="en-US" altLang="ja-JP" sz="2800" dirty="0" smtClean="0">
                  <a:solidFill>
                    <a:schemeClr val="bg1"/>
                  </a:solidFill>
                  <a:latin typeface="Arial" panose="020B0604020202020204" pitchFamily="34" charset="0"/>
                  <a:cs typeface="Arial" panose="020B0604020202020204" pitchFamily="34" charset="0"/>
                </a:rPr>
                <a:t>Cell</a:t>
              </a:r>
              <a:endParaRPr kumimoji="1" lang="ja-JP" altLang="en-US" sz="28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4528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29</a:t>
            </a:fld>
            <a:endParaRPr lang="ja-JP" altLang="en-US" dirty="0">
              <a:solidFill>
                <a:schemeClr val="bg1"/>
              </a:solidFill>
            </a:endParaRPr>
          </a:p>
        </p:txBody>
      </p:sp>
      <p:sp>
        <p:nvSpPr>
          <p:cNvPr id="38" name="テキスト ボックス 37"/>
          <p:cNvSpPr txBox="1"/>
          <p:nvPr/>
        </p:nvSpPr>
        <p:spPr>
          <a:xfrm>
            <a:off x="-6256" y="77768"/>
            <a:ext cx="9156674"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Demonstration: Nesting high-speed videography</a:t>
            </a:r>
            <a:endParaRPr lang="en-US" altLang="ja-JP" sz="3200" dirty="0">
              <a:solidFill>
                <a:schemeClr val="bg1"/>
              </a:solidFill>
              <a:latin typeface="Arial" panose="020B0604020202020204" pitchFamily="34" charset="0"/>
              <a:cs typeface="Arial" panose="020B0604020202020204" pitchFamily="34" charset="0"/>
            </a:endParaRPr>
          </a:p>
        </p:txBody>
      </p:sp>
      <p:pic>
        <p:nvPicPr>
          <p:cNvPr id="5" name="Ultrafast imaging_Keiich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9512" y="4797152"/>
            <a:ext cx="8784976" cy="1906461"/>
          </a:xfr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138" y="3618318"/>
            <a:ext cx="4464496" cy="962810"/>
          </a:xfrm>
          <a:prstGeom prst="rect">
            <a:avLst/>
          </a:prstGeom>
        </p:spPr>
      </p:pic>
      <p:pic>
        <p:nvPicPr>
          <p:cNvPr id="110" name="Picture 2" descr="C:\Users\K.Nakagawa\Desktop\ablation_ex.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472" y="987228"/>
            <a:ext cx="2269304" cy="222648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01445" y="1343505"/>
            <a:ext cx="854721" cy="400110"/>
          </a:xfrm>
          <a:prstGeom prst="rect">
            <a:avLst/>
          </a:prstGeom>
          <a:noFill/>
        </p:spPr>
        <p:txBody>
          <a:bodyPr wrap="none" rtlCol="0">
            <a:spAutoFit/>
          </a:bodyPr>
          <a:lstStyle/>
          <a:p>
            <a:r>
              <a:rPr lang="en-US" sz="2000" b="1" i="1" dirty="0" smtClean="0">
                <a:solidFill>
                  <a:srgbClr val="C00000"/>
                </a:solidFill>
                <a:latin typeface="Arial" panose="020B0604020202020204" pitchFamily="34" charset="0"/>
                <a:cs typeface="Arial" panose="020B0604020202020204" pitchFamily="34" charset="0"/>
              </a:rPr>
              <a:t>1 kHz</a:t>
            </a:r>
            <a:endParaRPr lang="en-US" sz="2000" b="1" i="1" dirty="0">
              <a:solidFill>
                <a:srgbClr val="C00000"/>
              </a:solidFill>
              <a:latin typeface="Arial" panose="020B0604020202020204" pitchFamily="34" charset="0"/>
              <a:cs typeface="Arial" panose="020B0604020202020204" pitchFamily="34" charset="0"/>
            </a:endParaRPr>
          </a:p>
        </p:txBody>
      </p:sp>
      <p:sp>
        <p:nvSpPr>
          <p:cNvPr id="111" name="テキスト ボックス 110"/>
          <p:cNvSpPr txBox="1"/>
          <p:nvPr/>
        </p:nvSpPr>
        <p:spPr>
          <a:xfrm>
            <a:off x="505124" y="3129230"/>
            <a:ext cx="1415772" cy="400110"/>
          </a:xfrm>
          <a:prstGeom prst="rect">
            <a:avLst/>
          </a:prstGeom>
          <a:noFill/>
        </p:spPr>
        <p:txBody>
          <a:bodyPr wrap="none" rtlCol="0">
            <a:spAutoFit/>
          </a:bodyPr>
          <a:lstStyle/>
          <a:p>
            <a:r>
              <a:rPr lang="en-US" sz="2000" b="1" i="1" dirty="0" smtClean="0">
                <a:solidFill>
                  <a:srgbClr val="C00000"/>
                </a:solidFill>
                <a:latin typeface="Arial" panose="020B0604020202020204" pitchFamily="34" charset="0"/>
                <a:cs typeface="Arial" panose="020B0604020202020204" pitchFamily="34" charset="0"/>
              </a:rPr>
              <a:t>~100 </a:t>
            </a:r>
            <a:r>
              <a:rPr lang="en-US" sz="2000" b="1" i="1" dirty="0" err="1" smtClean="0">
                <a:solidFill>
                  <a:srgbClr val="C00000"/>
                </a:solidFill>
                <a:latin typeface="Arial" panose="020B0604020202020204" pitchFamily="34" charset="0"/>
                <a:cs typeface="Arial" panose="020B0604020202020204" pitchFamily="34" charset="0"/>
              </a:rPr>
              <a:t>Gfps</a:t>
            </a:r>
            <a:endParaRPr lang="en-US" sz="2000" b="1" i="1" dirty="0" smtClean="0">
              <a:solidFill>
                <a:srgbClr val="C00000"/>
              </a:solidFill>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5374" y="1310272"/>
            <a:ext cx="1672046" cy="1254034"/>
          </a:xfrm>
          <a:prstGeom prst="rect">
            <a:avLst/>
          </a:prstGeom>
        </p:spPr>
      </p:pic>
      <p:sp>
        <p:nvSpPr>
          <p:cNvPr id="112" name="テキスト ボックス 111"/>
          <p:cNvSpPr txBox="1"/>
          <p:nvPr/>
        </p:nvSpPr>
        <p:spPr>
          <a:xfrm>
            <a:off x="3196084" y="2505608"/>
            <a:ext cx="925253" cy="400110"/>
          </a:xfrm>
          <a:prstGeom prst="rect">
            <a:avLst/>
          </a:prstGeom>
          <a:noFill/>
        </p:spPr>
        <p:txBody>
          <a:bodyPr wrap="none" rtlCol="0">
            <a:spAutoFit/>
          </a:bodyPr>
          <a:lstStyle/>
          <a:p>
            <a:r>
              <a:rPr lang="en-US" sz="2000" b="1" i="1" dirty="0" smtClean="0">
                <a:solidFill>
                  <a:srgbClr val="C00000"/>
                </a:solidFill>
                <a:latin typeface="Arial" panose="020B0604020202020204" pitchFamily="34" charset="0"/>
                <a:cs typeface="Arial" panose="020B0604020202020204" pitchFamily="34" charset="0"/>
              </a:rPr>
              <a:t>1 </a:t>
            </a:r>
            <a:r>
              <a:rPr lang="en-US" sz="2000" b="1" i="1" dirty="0" err="1" smtClean="0">
                <a:solidFill>
                  <a:srgbClr val="C00000"/>
                </a:solidFill>
                <a:latin typeface="Arial" panose="020B0604020202020204" pitchFamily="34" charset="0"/>
                <a:cs typeface="Arial" panose="020B0604020202020204" pitchFamily="34" charset="0"/>
              </a:rPr>
              <a:t>kfps</a:t>
            </a:r>
            <a:endParaRPr lang="en-US" sz="2000" b="1" i="1" dirty="0">
              <a:solidFill>
                <a:srgbClr val="C00000"/>
              </a:solidFill>
              <a:latin typeface="Arial" panose="020B0604020202020204" pitchFamily="34" charset="0"/>
              <a:cs typeface="Arial" panose="020B0604020202020204" pitchFamily="34" charset="0"/>
            </a:endParaRPr>
          </a:p>
        </p:txBody>
      </p:sp>
      <p:grpSp>
        <p:nvGrpSpPr>
          <p:cNvPr id="249" name="グループ化 248"/>
          <p:cNvGrpSpPr/>
          <p:nvPr/>
        </p:nvGrpSpPr>
        <p:grpSpPr>
          <a:xfrm>
            <a:off x="4504124" y="1340768"/>
            <a:ext cx="4585222" cy="3208422"/>
            <a:chOff x="4504124" y="1340768"/>
            <a:chExt cx="4585222" cy="3208422"/>
          </a:xfrm>
        </p:grpSpPr>
        <p:sp>
          <p:nvSpPr>
            <p:cNvPr id="113" name="楕円 112"/>
            <p:cNvSpPr/>
            <p:nvPr/>
          </p:nvSpPr>
          <p:spPr>
            <a:xfrm>
              <a:off x="4828891" y="1472137"/>
              <a:ext cx="3939452" cy="2994136"/>
            </a:xfrm>
            <a:prstGeom prst="ellipse">
              <a:avLst/>
            </a:prstGeom>
            <a:solidFill>
              <a:schemeClr val="accent1">
                <a:lumMod val="20000"/>
                <a:lumOff val="80000"/>
              </a:schemeClr>
            </a:solidFill>
            <a:ln>
              <a:noFill/>
            </a:ln>
            <a:effectLst>
              <a:softEdge rad="469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22" name="テキスト ボックス 121"/>
            <p:cNvSpPr txBox="1"/>
            <p:nvPr/>
          </p:nvSpPr>
          <p:spPr>
            <a:xfrm>
              <a:off x="6050288" y="2566175"/>
              <a:ext cx="1496658" cy="707886"/>
            </a:xfrm>
            <a:prstGeom prst="rect">
              <a:avLst/>
            </a:prstGeom>
            <a:noFill/>
          </p:spPr>
          <p:txBody>
            <a:bodyPr wrap="square" rtlCol="0">
              <a:spAutoFit/>
            </a:bodyPr>
            <a:lstStyle/>
            <a:p>
              <a:pPr algn="ctr"/>
              <a:r>
                <a:rPr lang="en-US" altLang="ja-JP" sz="2000" b="1" dirty="0" smtClean="0">
                  <a:latin typeface="Arial" panose="020B0604020202020204" pitchFamily="34" charset="0"/>
                  <a:ea typeface="メイリオ" panose="020B0604030504040204" pitchFamily="50" charset="-128"/>
                  <a:cs typeface="Arial" panose="020B0604020202020204" pitchFamily="34" charset="0"/>
                </a:rPr>
                <a:t>Real-time feedback</a:t>
              </a:r>
            </a:p>
          </p:txBody>
        </p:sp>
        <p:grpSp>
          <p:nvGrpSpPr>
            <p:cNvPr id="123" name="グループ化 122"/>
            <p:cNvGrpSpPr/>
            <p:nvPr/>
          </p:nvGrpSpPr>
          <p:grpSpPr>
            <a:xfrm>
              <a:off x="5793523" y="2043042"/>
              <a:ext cx="2010189" cy="1804288"/>
              <a:chOff x="2651454" y="1457151"/>
              <a:chExt cx="4217823" cy="3528951"/>
            </a:xfrm>
          </p:grpSpPr>
          <p:sp>
            <p:nvSpPr>
              <p:cNvPr id="124" name="円弧 123"/>
              <p:cNvSpPr/>
              <p:nvPr/>
            </p:nvSpPr>
            <p:spPr>
              <a:xfrm>
                <a:off x="2651454" y="1457151"/>
                <a:ext cx="4217823" cy="3445669"/>
              </a:xfrm>
              <a:prstGeom prst="arc">
                <a:avLst>
                  <a:gd name="adj1" fmla="val 7587515"/>
                  <a:gd name="adj2" fmla="val 3578504"/>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25" name="二等辺三角形 124"/>
              <p:cNvSpPr/>
              <p:nvPr/>
            </p:nvSpPr>
            <p:spPr>
              <a:xfrm rot="7172089">
                <a:off x="3428446" y="4536824"/>
                <a:ext cx="597612" cy="30094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grpSp>
          <p:nvGrpSpPr>
            <p:cNvPr id="129" name="グループ化 128"/>
            <p:cNvGrpSpPr/>
            <p:nvPr/>
          </p:nvGrpSpPr>
          <p:grpSpPr>
            <a:xfrm>
              <a:off x="5427010" y="1438885"/>
              <a:ext cx="776264" cy="490272"/>
              <a:chOff x="4258713" y="574727"/>
              <a:chExt cx="1628775" cy="1028700"/>
            </a:xfrm>
          </p:grpSpPr>
          <p:sp>
            <p:nvSpPr>
              <p:cNvPr id="130" name="直方体 129"/>
              <p:cNvSpPr/>
              <p:nvPr/>
            </p:nvSpPr>
            <p:spPr bwMode="auto">
              <a:xfrm flipH="1">
                <a:off x="4742901" y="1474840"/>
                <a:ext cx="1136650" cy="128587"/>
              </a:xfrm>
              <a:prstGeom prst="cube">
                <a:avLst>
                  <a:gd name="adj" fmla="val 68928"/>
                </a:avLst>
              </a:prstGeom>
              <a:solidFill>
                <a:schemeClr val="tx1">
                  <a:lumMod val="85000"/>
                  <a:lumOff val="1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1400" smtClean="0">
                  <a:latin typeface="Arial" panose="020B0604020202020204" pitchFamily="34" charset="0"/>
                  <a:ea typeface="ＭＳ Ｐゴシック" charset="-128"/>
                  <a:cs typeface="Arial" panose="020B0604020202020204" pitchFamily="34" charset="0"/>
                </a:endParaRPr>
              </a:p>
            </p:txBody>
          </p:sp>
          <p:sp>
            <p:nvSpPr>
              <p:cNvPr id="131" name="直方体 130"/>
              <p:cNvSpPr/>
              <p:nvPr/>
            </p:nvSpPr>
            <p:spPr bwMode="auto">
              <a:xfrm flipH="1">
                <a:off x="5168351" y="1366890"/>
                <a:ext cx="204787" cy="147637"/>
              </a:xfrm>
              <a:prstGeom prst="cube">
                <a:avLst>
                  <a:gd name="adj" fmla="val 16083"/>
                </a:avLst>
              </a:prstGeom>
              <a:solidFill>
                <a:schemeClr val="tx1">
                  <a:lumMod val="85000"/>
                  <a:lumOff val="1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1400" smtClean="0">
                  <a:latin typeface="Arial" panose="020B0604020202020204" pitchFamily="34" charset="0"/>
                  <a:ea typeface="ＭＳ Ｐゴシック" charset="-128"/>
                  <a:cs typeface="Arial" panose="020B0604020202020204" pitchFamily="34" charset="0"/>
                </a:endParaRPr>
              </a:p>
            </p:txBody>
          </p:sp>
          <p:sp>
            <p:nvSpPr>
              <p:cNvPr id="132" name="直方体 131"/>
              <p:cNvSpPr/>
              <p:nvPr/>
            </p:nvSpPr>
            <p:spPr bwMode="auto">
              <a:xfrm flipH="1">
                <a:off x="4752426" y="574727"/>
                <a:ext cx="1135062" cy="817563"/>
              </a:xfrm>
              <a:prstGeom prst="cube">
                <a:avLst>
                  <a:gd name="adj" fmla="val 4141"/>
                </a:avLst>
              </a:prstGeom>
              <a:solidFill>
                <a:schemeClr val="tx1">
                  <a:lumMod val="85000"/>
                  <a:lumOff val="1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1400" smtClean="0">
                  <a:latin typeface="Arial" panose="020B0604020202020204" pitchFamily="34" charset="0"/>
                  <a:ea typeface="ＭＳ Ｐゴシック" charset="-128"/>
                  <a:cs typeface="Arial" panose="020B0604020202020204" pitchFamily="34" charset="0"/>
                </a:endParaRPr>
              </a:p>
            </p:txBody>
          </p:sp>
          <p:sp>
            <p:nvSpPr>
              <p:cNvPr id="133" name="直方体 132"/>
              <p:cNvSpPr/>
              <p:nvPr/>
            </p:nvSpPr>
            <p:spPr bwMode="auto">
              <a:xfrm flipH="1">
                <a:off x="4258713" y="723952"/>
                <a:ext cx="442913" cy="879475"/>
              </a:xfrm>
              <a:prstGeom prst="cube">
                <a:avLst>
                  <a:gd name="adj" fmla="val 27487"/>
                </a:avLst>
              </a:prstGeom>
              <a:solidFill>
                <a:schemeClr val="tx1">
                  <a:lumMod val="85000"/>
                  <a:lumOff val="1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1400" smtClean="0">
                  <a:latin typeface="Arial" panose="020B0604020202020204" pitchFamily="34" charset="0"/>
                  <a:ea typeface="ＭＳ Ｐゴシック" charset="-128"/>
                  <a:cs typeface="Arial" panose="020B0604020202020204" pitchFamily="34" charset="0"/>
                </a:endParaRPr>
              </a:p>
            </p:txBody>
          </p:sp>
          <p:sp>
            <p:nvSpPr>
              <p:cNvPr id="134" name="平行四辺形 133"/>
              <p:cNvSpPr/>
              <p:nvPr/>
            </p:nvSpPr>
            <p:spPr bwMode="auto">
              <a:xfrm rot="5400000">
                <a:off x="4230138" y="1092252"/>
                <a:ext cx="174625" cy="117475"/>
              </a:xfrm>
              <a:prstGeom prst="parallelogram">
                <a:avLst>
                  <a:gd name="adj" fmla="val 103583"/>
                </a:avLst>
              </a:prstGeom>
              <a:solidFill>
                <a:schemeClr val="accent5">
                  <a:lumMod val="7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1400" smtClean="0">
                  <a:latin typeface="Arial" panose="020B0604020202020204" pitchFamily="34" charset="0"/>
                  <a:ea typeface="ＭＳ Ｐゴシック" charset="-128"/>
                  <a:cs typeface="Arial" panose="020B0604020202020204" pitchFamily="34" charset="0"/>
                </a:endParaRPr>
              </a:p>
            </p:txBody>
          </p:sp>
          <p:sp>
            <p:nvSpPr>
              <p:cNvPr id="135" name="正方形/長方形 134"/>
              <p:cNvSpPr/>
              <p:nvPr/>
            </p:nvSpPr>
            <p:spPr bwMode="auto">
              <a:xfrm>
                <a:off x="4376188" y="1187502"/>
                <a:ext cx="325438" cy="50800"/>
              </a:xfrm>
              <a:prstGeom prst="rect">
                <a:avLst/>
              </a:prstGeom>
              <a:solidFill>
                <a:schemeClr val="accent5">
                  <a:lumMod val="7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1400" smtClean="0">
                  <a:latin typeface="Arial" panose="020B0604020202020204" pitchFamily="34" charset="0"/>
                  <a:ea typeface="ＭＳ Ｐゴシック" charset="-128"/>
                  <a:cs typeface="Arial" panose="020B0604020202020204" pitchFamily="34" charset="0"/>
                </a:endParaRPr>
              </a:p>
            </p:txBody>
          </p:sp>
          <p:sp>
            <p:nvSpPr>
              <p:cNvPr id="136" name="正方形/長方形 135"/>
              <p:cNvSpPr/>
              <p:nvPr/>
            </p:nvSpPr>
            <p:spPr bwMode="auto">
              <a:xfrm rot="16200000">
                <a:off x="4158701" y="1203377"/>
                <a:ext cx="754062" cy="46038"/>
              </a:xfrm>
              <a:prstGeom prst="rect">
                <a:avLst/>
              </a:prstGeom>
              <a:solidFill>
                <a:schemeClr val="accent5">
                  <a:lumMod val="75000"/>
                </a:schemeClr>
              </a:solidFill>
              <a:ln>
                <a:noFill/>
              </a:ln>
              <a:effectLs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endParaRPr lang="ja-JP" altLang="en-US" sz="1400" smtClean="0">
                  <a:latin typeface="Arial" panose="020B0604020202020204" pitchFamily="34" charset="0"/>
                  <a:ea typeface="ＭＳ Ｐゴシック" charset="-128"/>
                  <a:cs typeface="Arial" panose="020B0604020202020204" pitchFamily="34" charset="0"/>
                </a:endParaRPr>
              </a:p>
            </p:txBody>
          </p:sp>
          <p:sp>
            <p:nvSpPr>
              <p:cNvPr id="137" name="正方形/長方形 136"/>
              <p:cNvSpPr/>
              <p:nvPr/>
            </p:nvSpPr>
            <p:spPr>
              <a:xfrm>
                <a:off x="4806066" y="625904"/>
                <a:ext cx="1057323" cy="7456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grpSp>
          <p:nvGrpSpPr>
            <p:cNvPr id="234" name="グループ化 233"/>
            <p:cNvGrpSpPr/>
            <p:nvPr/>
          </p:nvGrpSpPr>
          <p:grpSpPr>
            <a:xfrm>
              <a:off x="4736994" y="3022005"/>
              <a:ext cx="1055578" cy="360781"/>
              <a:chOff x="429493" y="2936225"/>
              <a:chExt cx="2711498" cy="756999"/>
            </a:xfrm>
          </p:grpSpPr>
          <p:pic>
            <p:nvPicPr>
              <p:cNvPr id="235" name="Picture 2" descr="C:\Users\K.Nakagawa\Desktop\qr.jpg"/>
              <p:cNvPicPr>
                <a:picLocks noChangeAspect="1" noChangeArrowheads="1"/>
              </p:cNvPicPr>
              <p:nvPr/>
            </p:nvPicPr>
            <p:blipFill rotWithShape="1">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l="22779" t="30779" r="22395" b="23194"/>
              <a:stretch/>
            </p:blipFill>
            <p:spPr bwMode="auto">
              <a:xfrm rot="574241">
                <a:off x="2402276" y="3073068"/>
                <a:ext cx="738715" cy="620156"/>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sp>
            <p:nvSpPr>
              <p:cNvPr id="236" name="フリーフォーム 235"/>
              <p:cNvSpPr/>
              <p:nvPr/>
            </p:nvSpPr>
            <p:spPr>
              <a:xfrm>
                <a:off x="429493" y="2936226"/>
                <a:ext cx="350958" cy="637498"/>
              </a:xfrm>
              <a:custGeom>
                <a:avLst/>
                <a:gdLst>
                  <a:gd name="connsiteX0" fmla="*/ 0 w 800100"/>
                  <a:gd name="connsiteY0" fmla="*/ 1066802 h 1079382"/>
                  <a:gd name="connsiteX1" fmla="*/ 200025 w 800100"/>
                  <a:gd name="connsiteY1" fmla="*/ 923927 h 1079382"/>
                  <a:gd name="connsiteX2" fmla="*/ 400050 w 800100"/>
                  <a:gd name="connsiteY2" fmla="*/ 2 h 1079382"/>
                  <a:gd name="connsiteX3" fmla="*/ 600075 w 800100"/>
                  <a:gd name="connsiteY3" fmla="*/ 933452 h 1079382"/>
                  <a:gd name="connsiteX4" fmla="*/ 800100 w 800100"/>
                  <a:gd name="connsiteY4" fmla="*/ 1076327 h 1079382"/>
                  <a:gd name="connsiteX5" fmla="*/ 800100 w 800100"/>
                  <a:gd name="connsiteY5" fmla="*/ 1076327 h 1079382"/>
                  <a:gd name="connsiteX0" fmla="*/ 0 w 800100"/>
                  <a:gd name="connsiteY0" fmla="*/ 1066802 h 1079382"/>
                  <a:gd name="connsiteX1" fmla="*/ 200025 w 800100"/>
                  <a:gd name="connsiteY1" fmla="*/ 923927 h 1079382"/>
                  <a:gd name="connsiteX2" fmla="*/ 400050 w 800100"/>
                  <a:gd name="connsiteY2" fmla="*/ 2 h 1079382"/>
                  <a:gd name="connsiteX3" fmla="*/ 600075 w 800100"/>
                  <a:gd name="connsiteY3" fmla="*/ 933452 h 1079382"/>
                  <a:gd name="connsiteX4" fmla="*/ 800100 w 800100"/>
                  <a:gd name="connsiteY4" fmla="*/ 1076327 h 1079382"/>
                  <a:gd name="connsiteX5" fmla="*/ 800100 w 800100"/>
                  <a:gd name="connsiteY5" fmla="*/ 1076327 h 1079382"/>
                  <a:gd name="connsiteX0" fmla="*/ 0 w 800100"/>
                  <a:gd name="connsiteY0" fmla="*/ 1066802 h 1079382"/>
                  <a:gd name="connsiteX1" fmla="*/ 200025 w 800100"/>
                  <a:gd name="connsiteY1" fmla="*/ 923927 h 1079382"/>
                  <a:gd name="connsiteX2" fmla="*/ 400050 w 800100"/>
                  <a:gd name="connsiteY2" fmla="*/ 2 h 1079382"/>
                  <a:gd name="connsiteX3" fmla="*/ 600075 w 800100"/>
                  <a:gd name="connsiteY3" fmla="*/ 933452 h 1079382"/>
                  <a:gd name="connsiteX4" fmla="*/ 800100 w 800100"/>
                  <a:gd name="connsiteY4" fmla="*/ 1076327 h 1079382"/>
                  <a:gd name="connsiteX5" fmla="*/ 800100 w 800100"/>
                  <a:gd name="connsiteY5" fmla="*/ 1076327 h 1079382"/>
                  <a:gd name="connsiteX0" fmla="*/ 0 w 800100"/>
                  <a:gd name="connsiteY0" fmla="*/ 1066802 h 1076328"/>
                  <a:gd name="connsiteX1" fmla="*/ 200025 w 800100"/>
                  <a:gd name="connsiteY1" fmla="*/ 923927 h 1076328"/>
                  <a:gd name="connsiteX2" fmla="*/ 400050 w 800100"/>
                  <a:gd name="connsiteY2" fmla="*/ 2 h 1076328"/>
                  <a:gd name="connsiteX3" fmla="*/ 600075 w 800100"/>
                  <a:gd name="connsiteY3" fmla="*/ 933452 h 1076328"/>
                  <a:gd name="connsiteX4" fmla="*/ 800100 w 800100"/>
                  <a:gd name="connsiteY4" fmla="*/ 1076327 h 1076328"/>
                  <a:gd name="connsiteX5" fmla="*/ 800100 w 800100"/>
                  <a:gd name="connsiteY5" fmla="*/ 1076327 h 1076328"/>
                  <a:gd name="connsiteX0" fmla="*/ 0 w 1613467"/>
                  <a:gd name="connsiteY0" fmla="*/ 1066802 h 1076328"/>
                  <a:gd name="connsiteX1" fmla="*/ 200025 w 1613467"/>
                  <a:gd name="connsiteY1" fmla="*/ 923927 h 1076328"/>
                  <a:gd name="connsiteX2" fmla="*/ 400050 w 1613467"/>
                  <a:gd name="connsiteY2" fmla="*/ 2 h 1076328"/>
                  <a:gd name="connsiteX3" fmla="*/ 600075 w 1613467"/>
                  <a:gd name="connsiteY3" fmla="*/ 933452 h 1076328"/>
                  <a:gd name="connsiteX4" fmla="*/ 800100 w 1613467"/>
                  <a:gd name="connsiteY4" fmla="*/ 1076327 h 1076328"/>
                  <a:gd name="connsiteX5" fmla="*/ 1613467 w 1613467"/>
                  <a:gd name="connsiteY5" fmla="*/ 459344 h 1076328"/>
                  <a:gd name="connsiteX0" fmla="*/ 0 w 800100"/>
                  <a:gd name="connsiteY0" fmla="*/ 1066802 h 1076328"/>
                  <a:gd name="connsiteX1" fmla="*/ 200025 w 800100"/>
                  <a:gd name="connsiteY1" fmla="*/ 923927 h 1076328"/>
                  <a:gd name="connsiteX2" fmla="*/ 400050 w 800100"/>
                  <a:gd name="connsiteY2" fmla="*/ 2 h 1076328"/>
                  <a:gd name="connsiteX3" fmla="*/ 600075 w 800100"/>
                  <a:gd name="connsiteY3" fmla="*/ 933452 h 1076328"/>
                  <a:gd name="connsiteX4" fmla="*/ 800100 w 800100"/>
                  <a:gd name="connsiteY4" fmla="*/ 1076327 h 107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 h="1076328">
                    <a:moveTo>
                      <a:pt x="0" y="1066802"/>
                    </a:moveTo>
                    <a:cubicBezTo>
                      <a:pt x="72096" y="1053414"/>
                      <a:pt x="127927" y="1086303"/>
                      <a:pt x="200025" y="923927"/>
                    </a:cubicBezTo>
                    <a:cubicBezTo>
                      <a:pt x="272123" y="761551"/>
                      <a:pt x="333375" y="-1585"/>
                      <a:pt x="400050" y="2"/>
                    </a:cubicBezTo>
                    <a:cubicBezTo>
                      <a:pt x="466725" y="1589"/>
                      <a:pt x="517131" y="792630"/>
                      <a:pt x="600075" y="933452"/>
                    </a:cubicBezTo>
                    <a:cubicBezTo>
                      <a:pt x="683019" y="1074274"/>
                      <a:pt x="800100" y="1076327"/>
                      <a:pt x="800100" y="1076327"/>
                    </a:cubicBezTo>
                  </a:path>
                </a:pathLst>
              </a:custGeom>
              <a:gradFill>
                <a:gsLst>
                  <a:gs pos="25000">
                    <a:srgbClr val="0070C0"/>
                  </a:gs>
                  <a:gs pos="0">
                    <a:srgbClr val="7030A0"/>
                  </a:gs>
                  <a:gs pos="50000">
                    <a:srgbClr val="00B050"/>
                  </a:gs>
                  <a:gs pos="75000">
                    <a:srgbClr val="FFC000"/>
                  </a:gs>
                  <a:gs pos="100000">
                    <a:srgbClr val="FF000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sp>
            <p:nvSpPr>
              <p:cNvPr id="237" name="右矢印 236"/>
              <p:cNvSpPr/>
              <p:nvPr/>
            </p:nvSpPr>
            <p:spPr>
              <a:xfrm>
                <a:off x="932065" y="3152231"/>
                <a:ext cx="151887" cy="27676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8" name="フリーフォーム 237"/>
              <p:cNvSpPr/>
              <p:nvPr/>
            </p:nvSpPr>
            <p:spPr>
              <a:xfrm>
                <a:off x="1239748" y="2951133"/>
                <a:ext cx="350958" cy="637498"/>
              </a:xfrm>
              <a:custGeom>
                <a:avLst/>
                <a:gdLst>
                  <a:gd name="connsiteX0" fmla="*/ 0 w 800100"/>
                  <a:gd name="connsiteY0" fmla="*/ 1066802 h 1079382"/>
                  <a:gd name="connsiteX1" fmla="*/ 200025 w 800100"/>
                  <a:gd name="connsiteY1" fmla="*/ 923927 h 1079382"/>
                  <a:gd name="connsiteX2" fmla="*/ 400050 w 800100"/>
                  <a:gd name="connsiteY2" fmla="*/ 2 h 1079382"/>
                  <a:gd name="connsiteX3" fmla="*/ 600075 w 800100"/>
                  <a:gd name="connsiteY3" fmla="*/ 933452 h 1079382"/>
                  <a:gd name="connsiteX4" fmla="*/ 800100 w 800100"/>
                  <a:gd name="connsiteY4" fmla="*/ 1076327 h 1079382"/>
                  <a:gd name="connsiteX5" fmla="*/ 800100 w 800100"/>
                  <a:gd name="connsiteY5" fmla="*/ 1076327 h 1079382"/>
                  <a:gd name="connsiteX0" fmla="*/ 0 w 800100"/>
                  <a:gd name="connsiteY0" fmla="*/ 1066802 h 1079382"/>
                  <a:gd name="connsiteX1" fmla="*/ 200025 w 800100"/>
                  <a:gd name="connsiteY1" fmla="*/ 923927 h 1079382"/>
                  <a:gd name="connsiteX2" fmla="*/ 400050 w 800100"/>
                  <a:gd name="connsiteY2" fmla="*/ 2 h 1079382"/>
                  <a:gd name="connsiteX3" fmla="*/ 600075 w 800100"/>
                  <a:gd name="connsiteY3" fmla="*/ 933452 h 1079382"/>
                  <a:gd name="connsiteX4" fmla="*/ 800100 w 800100"/>
                  <a:gd name="connsiteY4" fmla="*/ 1076327 h 1079382"/>
                  <a:gd name="connsiteX5" fmla="*/ 800100 w 800100"/>
                  <a:gd name="connsiteY5" fmla="*/ 1076327 h 1079382"/>
                  <a:gd name="connsiteX0" fmla="*/ 0 w 800100"/>
                  <a:gd name="connsiteY0" fmla="*/ 1066802 h 1079382"/>
                  <a:gd name="connsiteX1" fmla="*/ 200025 w 800100"/>
                  <a:gd name="connsiteY1" fmla="*/ 923927 h 1079382"/>
                  <a:gd name="connsiteX2" fmla="*/ 400050 w 800100"/>
                  <a:gd name="connsiteY2" fmla="*/ 2 h 1079382"/>
                  <a:gd name="connsiteX3" fmla="*/ 600075 w 800100"/>
                  <a:gd name="connsiteY3" fmla="*/ 933452 h 1079382"/>
                  <a:gd name="connsiteX4" fmla="*/ 800100 w 800100"/>
                  <a:gd name="connsiteY4" fmla="*/ 1076327 h 1079382"/>
                  <a:gd name="connsiteX5" fmla="*/ 800100 w 800100"/>
                  <a:gd name="connsiteY5" fmla="*/ 1076327 h 1079382"/>
                  <a:gd name="connsiteX0" fmla="*/ 0 w 800100"/>
                  <a:gd name="connsiteY0" fmla="*/ 1066802 h 1076328"/>
                  <a:gd name="connsiteX1" fmla="*/ 200025 w 800100"/>
                  <a:gd name="connsiteY1" fmla="*/ 923927 h 1076328"/>
                  <a:gd name="connsiteX2" fmla="*/ 400050 w 800100"/>
                  <a:gd name="connsiteY2" fmla="*/ 2 h 1076328"/>
                  <a:gd name="connsiteX3" fmla="*/ 600075 w 800100"/>
                  <a:gd name="connsiteY3" fmla="*/ 933452 h 1076328"/>
                  <a:gd name="connsiteX4" fmla="*/ 800100 w 800100"/>
                  <a:gd name="connsiteY4" fmla="*/ 1076327 h 1076328"/>
                  <a:gd name="connsiteX5" fmla="*/ 800100 w 800100"/>
                  <a:gd name="connsiteY5" fmla="*/ 1076327 h 1076328"/>
                  <a:gd name="connsiteX0" fmla="*/ 0 w 1613467"/>
                  <a:gd name="connsiteY0" fmla="*/ 1066802 h 1076328"/>
                  <a:gd name="connsiteX1" fmla="*/ 200025 w 1613467"/>
                  <a:gd name="connsiteY1" fmla="*/ 923927 h 1076328"/>
                  <a:gd name="connsiteX2" fmla="*/ 400050 w 1613467"/>
                  <a:gd name="connsiteY2" fmla="*/ 2 h 1076328"/>
                  <a:gd name="connsiteX3" fmla="*/ 600075 w 1613467"/>
                  <a:gd name="connsiteY3" fmla="*/ 933452 h 1076328"/>
                  <a:gd name="connsiteX4" fmla="*/ 800100 w 1613467"/>
                  <a:gd name="connsiteY4" fmla="*/ 1076327 h 1076328"/>
                  <a:gd name="connsiteX5" fmla="*/ 1613467 w 1613467"/>
                  <a:gd name="connsiteY5" fmla="*/ 459344 h 1076328"/>
                  <a:gd name="connsiteX0" fmla="*/ 0 w 800100"/>
                  <a:gd name="connsiteY0" fmla="*/ 1066802 h 1076328"/>
                  <a:gd name="connsiteX1" fmla="*/ 200025 w 800100"/>
                  <a:gd name="connsiteY1" fmla="*/ 923927 h 1076328"/>
                  <a:gd name="connsiteX2" fmla="*/ 400050 w 800100"/>
                  <a:gd name="connsiteY2" fmla="*/ 2 h 1076328"/>
                  <a:gd name="connsiteX3" fmla="*/ 600075 w 800100"/>
                  <a:gd name="connsiteY3" fmla="*/ 933452 h 1076328"/>
                  <a:gd name="connsiteX4" fmla="*/ 800100 w 800100"/>
                  <a:gd name="connsiteY4" fmla="*/ 1076327 h 107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 h="1076328">
                    <a:moveTo>
                      <a:pt x="0" y="1066802"/>
                    </a:moveTo>
                    <a:cubicBezTo>
                      <a:pt x="72096" y="1053414"/>
                      <a:pt x="127927" y="1086303"/>
                      <a:pt x="200025" y="923927"/>
                    </a:cubicBezTo>
                    <a:cubicBezTo>
                      <a:pt x="272123" y="761551"/>
                      <a:pt x="333375" y="-1585"/>
                      <a:pt x="400050" y="2"/>
                    </a:cubicBezTo>
                    <a:cubicBezTo>
                      <a:pt x="466725" y="1589"/>
                      <a:pt x="517131" y="792630"/>
                      <a:pt x="600075" y="933452"/>
                    </a:cubicBezTo>
                    <a:cubicBezTo>
                      <a:pt x="683019" y="1074274"/>
                      <a:pt x="800100" y="1076327"/>
                      <a:pt x="800100" y="1076327"/>
                    </a:cubicBezTo>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sp>
            <p:nvSpPr>
              <p:cNvPr id="239" name="フリーフォーム 238"/>
              <p:cNvSpPr/>
              <p:nvPr/>
            </p:nvSpPr>
            <p:spPr>
              <a:xfrm>
                <a:off x="1746502" y="2936225"/>
                <a:ext cx="451677" cy="642749"/>
              </a:xfrm>
              <a:custGeom>
                <a:avLst/>
                <a:gdLst>
                  <a:gd name="connsiteX0" fmla="*/ 0 w 4334256"/>
                  <a:gd name="connsiteY0" fmla="*/ 2203728 h 2203728"/>
                  <a:gd name="connsiteX1" fmla="*/ 740664 w 4334256"/>
                  <a:gd name="connsiteY1" fmla="*/ 1472208 h 2203728"/>
                  <a:gd name="connsiteX2" fmla="*/ 1444752 w 4334256"/>
                  <a:gd name="connsiteY2" fmla="*/ 24 h 2203728"/>
                  <a:gd name="connsiteX3" fmla="*/ 2167128 w 4334256"/>
                  <a:gd name="connsiteY3" fmla="*/ 1508784 h 2203728"/>
                  <a:gd name="connsiteX4" fmla="*/ 2898648 w 4334256"/>
                  <a:gd name="connsiteY4" fmla="*/ 36600 h 2203728"/>
                  <a:gd name="connsiteX5" fmla="*/ 3611880 w 4334256"/>
                  <a:gd name="connsiteY5" fmla="*/ 1481352 h 2203728"/>
                  <a:gd name="connsiteX6" fmla="*/ 4334256 w 4334256"/>
                  <a:gd name="connsiteY6" fmla="*/ 2194584 h 220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4256" h="2203728">
                    <a:moveTo>
                      <a:pt x="0" y="2203728"/>
                    </a:moveTo>
                    <a:cubicBezTo>
                      <a:pt x="249936" y="2021610"/>
                      <a:pt x="499872" y="1839492"/>
                      <a:pt x="740664" y="1472208"/>
                    </a:cubicBezTo>
                    <a:cubicBezTo>
                      <a:pt x="981456" y="1104924"/>
                      <a:pt x="1207008" y="-6072"/>
                      <a:pt x="1444752" y="24"/>
                    </a:cubicBezTo>
                    <a:cubicBezTo>
                      <a:pt x="1682496" y="6120"/>
                      <a:pt x="1924812" y="1502688"/>
                      <a:pt x="2167128" y="1508784"/>
                    </a:cubicBezTo>
                    <a:cubicBezTo>
                      <a:pt x="2409444" y="1514880"/>
                      <a:pt x="2657856" y="41172"/>
                      <a:pt x="2898648" y="36600"/>
                    </a:cubicBezTo>
                    <a:cubicBezTo>
                      <a:pt x="3139440" y="32028"/>
                      <a:pt x="3372612" y="1121688"/>
                      <a:pt x="3611880" y="1481352"/>
                    </a:cubicBezTo>
                    <a:cubicBezTo>
                      <a:pt x="3851148" y="1841016"/>
                      <a:pt x="4092702" y="2017800"/>
                      <a:pt x="4334256" y="2194584"/>
                    </a:cubicBezTo>
                  </a:path>
                </a:pathLst>
              </a:custGeom>
              <a:gradFill flip="none" rotWithShape="1">
                <a:gsLst>
                  <a:gs pos="25000">
                    <a:srgbClr val="0070C0"/>
                  </a:gs>
                  <a:gs pos="0">
                    <a:srgbClr val="7030A0"/>
                  </a:gs>
                  <a:gs pos="50000">
                    <a:srgbClr val="00B050"/>
                  </a:gs>
                  <a:gs pos="75000">
                    <a:srgbClr val="FFC000"/>
                  </a:gs>
                  <a:gs pos="100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pic>
          <p:nvPicPr>
            <p:cNvPr id="243" name="図 2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5763" y="3022094"/>
              <a:ext cx="1283583" cy="360603"/>
            </a:xfrm>
            <a:prstGeom prst="rect">
              <a:avLst/>
            </a:prstGeom>
          </p:spPr>
        </p:pic>
        <p:sp>
          <p:nvSpPr>
            <p:cNvPr id="119" name="テキスト ボックス 118"/>
            <p:cNvSpPr txBox="1"/>
            <p:nvPr/>
          </p:nvSpPr>
          <p:spPr>
            <a:xfrm>
              <a:off x="4504124" y="2314299"/>
              <a:ext cx="1436028" cy="707886"/>
            </a:xfrm>
            <a:prstGeom prst="rect">
              <a:avLst/>
            </a:prstGeom>
            <a:noFill/>
          </p:spPr>
          <p:txBody>
            <a:bodyPr wrap="square" rtlCol="0">
              <a:spAutoFit/>
            </a:bodyPr>
            <a:lstStyle/>
            <a:p>
              <a:pPr algn="ctr"/>
              <a:r>
                <a:rPr lang="en-US" altLang="ja-JP" sz="2000" dirty="0" smtClean="0">
                  <a:latin typeface="Arial Narrow" panose="020B0606020202030204" pitchFamily="34" charset="0"/>
                  <a:ea typeface="ＭＳ ゴシック" panose="020B0609070205080204" pitchFamily="49" charset="-128"/>
                  <a:cs typeface="Arial" panose="020B0604020202020204" pitchFamily="34" charset="0"/>
                </a:rPr>
                <a:t>Pulse manipulation</a:t>
              </a:r>
            </a:p>
          </p:txBody>
        </p:sp>
        <p:sp>
          <p:nvSpPr>
            <p:cNvPr id="120" name="テキスト ボックス 119"/>
            <p:cNvSpPr txBox="1"/>
            <p:nvPr/>
          </p:nvSpPr>
          <p:spPr>
            <a:xfrm>
              <a:off x="7866864" y="2281961"/>
              <a:ext cx="1161379" cy="707886"/>
            </a:xfrm>
            <a:prstGeom prst="rect">
              <a:avLst/>
            </a:prstGeom>
            <a:noFill/>
          </p:spPr>
          <p:txBody>
            <a:bodyPr wrap="square" rtlCol="0">
              <a:spAutoFit/>
            </a:bodyPr>
            <a:lstStyle/>
            <a:p>
              <a:pPr algn="ctr"/>
              <a:r>
                <a:rPr lang="en-US" altLang="ja-JP" sz="2000" dirty="0" smtClean="0">
                  <a:latin typeface="Arial Narrow" panose="020B0606020202030204" pitchFamily="34" charset="0"/>
                  <a:ea typeface="ＭＳ ゴシック" panose="020B0609070205080204" pitchFamily="49" charset="-128"/>
                  <a:cs typeface="Arial" panose="020B0604020202020204" pitchFamily="34" charset="0"/>
                </a:rPr>
                <a:t>Ultrafast monitoring</a:t>
              </a:r>
            </a:p>
          </p:txBody>
        </p:sp>
        <p:sp>
          <p:nvSpPr>
            <p:cNvPr id="121" name="テキスト ボックス 120"/>
            <p:cNvSpPr txBox="1"/>
            <p:nvPr/>
          </p:nvSpPr>
          <p:spPr>
            <a:xfrm>
              <a:off x="6259103" y="1340768"/>
              <a:ext cx="2303836" cy="707886"/>
            </a:xfrm>
            <a:prstGeom prst="rect">
              <a:avLst/>
            </a:prstGeom>
            <a:noFill/>
          </p:spPr>
          <p:txBody>
            <a:bodyPr wrap="none" rtlCol="0">
              <a:spAutoFit/>
            </a:bodyPr>
            <a:lstStyle/>
            <a:p>
              <a:r>
                <a:rPr lang="en-US" altLang="ja-JP" sz="2000" dirty="0">
                  <a:latin typeface="Arial Narrow" panose="020B0606020202030204" pitchFamily="34" charset="0"/>
                  <a:ea typeface="ＭＳ ゴシック" panose="020B0609070205080204" pitchFamily="49" charset="-128"/>
                  <a:cs typeface="Arial" panose="020B0604020202020204" pitchFamily="34" charset="0"/>
                </a:rPr>
                <a:t>Cyber-physical </a:t>
              </a:r>
              <a:r>
                <a:rPr lang="en-US" altLang="ja-JP" sz="2000" dirty="0" smtClean="0">
                  <a:latin typeface="Arial Narrow" panose="020B0606020202030204" pitchFamily="34" charset="0"/>
                  <a:ea typeface="ＭＳ ゴシック" panose="020B0609070205080204" pitchFamily="49" charset="-128"/>
                  <a:cs typeface="Arial" panose="020B0604020202020204" pitchFamily="34" charset="0"/>
                </a:rPr>
                <a:t>system</a:t>
              </a:r>
            </a:p>
            <a:p>
              <a:r>
                <a:rPr lang="en-US" altLang="ja-JP" sz="2000" dirty="0" smtClean="0">
                  <a:latin typeface="Arial Narrow" panose="020B0606020202030204" pitchFamily="34" charset="0"/>
                  <a:ea typeface="ＭＳ ゴシック" panose="020B0609070205080204" pitchFamily="49" charset="-128"/>
                  <a:cs typeface="Arial" panose="020B0604020202020204" pitchFamily="34" charset="0"/>
                </a:rPr>
                <a:t>Machine learning</a:t>
              </a:r>
              <a:endParaRPr lang="en-US" sz="2000" dirty="0">
                <a:latin typeface="Arial Narrow" panose="020B0606020202030204" pitchFamily="34" charset="0"/>
                <a:ea typeface="ＭＳ ゴシック" panose="020B0609070205080204" pitchFamily="49" charset="-128"/>
                <a:cs typeface="Arial" panose="020B0604020202020204" pitchFamily="34" charset="0"/>
              </a:endParaRPr>
            </a:p>
          </p:txBody>
        </p:sp>
        <p:pic>
          <p:nvPicPr>
            <p:cNvPr id="244" name="図 243"/>
            <p:cNvPicPr>
              <a:picLocks noChangeAspect="1"/>
            </p:cNvPicPr>
            <p:nvPr/>
          </p:nvPicPr>
          <p:blipFill rotWithShape="1">
            <a:blip r:embed="rId10" cstate="print">
              <a:extLst>
                <a:ext uri="{28A0092B-C50C-407E-A947-70E740481C1C}">
                  <a14:useLocalDpi xmlns:a14="http://schemas.microsoft.com/office/drawing/2010/main" val="0"/>
                </a:ext>
              </a:extLst>
            </a:blip>
            <a:srcRect l="15760"/>
            <a:stretch/>
          </p:blipFill>
          <p:spPr>
            <a:xfrm>
              <a:off x="6266788" y="3446136"/>
              <a:ext cx="1063658" cy="775308"/>
            </a:xfrm>
            <a:prstGeom prst="ellipse">
              <a:avLst/>
            </a:prstGeom>
            <a:ln>
              <a:noFill/>
            </a:ln>
            <a:effectLst>
              <a:softEdge rad="112500"/>
            </a:effectLst>
          </p:spPr>
        </p:pic>
        <p:sp>
          <p:nvSpPr>
            <p:cNvPr id="245" name="テキスト ボックス 244"/>
            <p:cNvSpPr txBox="1"/>
            <p:nvPr/>
          </p:nvSpPr>
          <p:spPr>
            <a:xfrm>
              <a:off x="5638275" y="4149080"/>
              <a:ext cx="2320684" cy="400110"/>
            </a:xfrm>
            <a:prstGeom prst="rect">
              <a:avLst/>
            </a:prstGeom>
            <a:noFill/>
          </p:spPr>
          <p:txBody>
            <a:bodyPr wrap="square" rtlCol="0">
              <a:spAutoFit/>
            </a:bodyPr>
            <a:lstStyle/>
            <a:p>
              <a:pPr algn="ctr"/>
              <a:r>
                <a:rPr lang="en-US" altLang="ja-JP" sz="2000" dirty="0" smtClean="0">
                  <a:latin typeface="Arial Narrow" panose="020B0606020202030204" pitchFamily="34" charset="0"/>
                  <a:ea typeface="ＭＳ ゴシック" panose="020B0609070205080204" pitchFamily="49" charset="-128"/>
                  <a:cs typeface="Arial" panose="020B0604020202020204" pitchFamily="34" charset="0"/>
                </a:rPr>
                <a:t>Laser processing</a:t>
              </a:r>
            </a:p>
          </p:txBody>
        </p:sp>
      </p:grpSp>
      <p:sp>
        <p:nvSpPr>
          <p:cNvPr id="247" name="テキスト ボックス 246"/>
          <p:cNvSpPr txBox="1"/>
          <p:nvPr/>
        </p:nvSpPr>
        <p:spPr>
          <a:xfrm>
            <a:off x="158138" y="5293728"/>
            <a:ext cx="673804" cy="400110"/>
          </a:xfrm>
          <a:prstGeom prst="rect">
            <a:avLst/>
          </a:prstGeom>
          <a:noFill/>
        </p:spPr>
        <p:txBody>
          <a:bodyPr wrap="square" rtlCol="0">
            <a:spAutoFit/>
          </a:bodyPr>
          <a:lstStyle/>
          <a:p>
            <a:pPr algn="ctr"/>
            <a:r>
              <a:rPr lang="en-US" altLang="ja-JP" sz="2000" b="1" dirty="0" smtClean="0">
                <a:solidFill>
                  <a:schemeClr val="bg1"/>
                </a:solidFill>
                <a:latin typeface="Arial Narrow" panose="020B0606020202030204" pitchFamily="34" charset="0"/>
                <a:ea typeface="ＭＳ ゴシック" panose="020B0609070205080204" pitchFamily="49" charset="-128"/>
                <a:cs typeface="Arial" panose="020B0604020202020204" pitchFamily="34" charset="0"/>
              </a:rPr>
              <a:t>Air</a:t>
            </a:r>
          </a:p>
        </p:txBody>
      </p:sp>
      <p:sp>
        <p:nvSpPr>
          <p:cNvPr id="248" name="テキスト ボックス 247"/>
          <p:cNvSpPr txBox="1"/>
          <p:nvPr/>
        </p:nvSpPr>
        <p:spPr>
          <a:xfrm>
            <a:off x="23725" y="6282608"/>
            <a:ext cx="988607" cy="400110"/>
          </a:xfrm>
          <a:prstGeom prst="rect">
            <a:avLst/>
          </a:prstGeom>
          <a:noFill/>
        </p:spPr>
        <p:txBody>
          <a:bodyPr wrap="square" rtlCol="0">
            <a:spAutoFit/>
          </a:bodyPr>
          <a:lstStyle/>
          <a:p>
            <a:pPr algn="ctr"/>
            <a:r>
              <a:rPr lang="en-US" altLang="ja-JP" sz="2000" b="1" dirty="0" smtClean="0">
                <a:solidFill>
                  <a:schemeClr val="bg1"/>
                </a:solidFill>
                <a:latin typeface="Arial Narrow" panose="020B0606020202030204" pitchFamily="34" charset="0"/>
                <a:ea typeface="ＭＳ ゴシック" panose="020B0609070205080204" pitchFamily="49" charset="-128"/>
                <a:cs typeface="Arial" panose="020B0604020202020204" pitchFamily="34" charset="0"/>
              </a:rPr>
              <a:t>Glass</a:t>
            </a:r>
          </a:p>
        </p:txBody>
      </p:sp>
    </p:spTree>
    <p:extLst>
      <p:ext uri="{BB962C8B-B14F-4D97-AF65-F5344CB8AC3E}">
        <p14:creationId xmlns:p14="http://schemas.microsoft.com/office/powerpoint/2010/main" val="1103726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5" name="テキスト ボックス 264"/>
          <p:cNvSpPr txBox="1"/>
          <p:nvPr/>
        </p:nvSpPr>
        <p:spPr>
          <a:xfrm>
            <a:off x="3544315" y="77768"/>
            <a:ext cx="2055371" cy="584775"/>
          </a:xfrm>
          <a:prstGeom prst="rect">
            <a:avLst/>
          </a:prstGeom>
          <a:noFill/>
        </p:spPr>
        <p:txBody>
          <a:bodyPr wrap="none" rtlCol="0">
            <a:spAutoFit/>
          </a:bodyPr>
          <a:lstStyle/>
          <a:p>
            <a:pPr algn="ctr"/>
            <a:r>
              <a:rPr lang="en-US" altLang="ja-JP" sz="3200" b="1" dirty="0" smtClean="0">
                <a:solidFill>
                  <a:schemeClr val="bg1"/>
                </a:solidFill>
                <a:latin typeface="Arial" panose="020B0604020202020204" pitchFamily="34" charset="0"/>
                <a:cs typeface="Arial" panose="020B0604020202020204" pitchFamily="34" charset="0"/>
              </a:rPr>
              <a:t>Summary</a:t>
            </a:r>
            <a:endParaRPr kumimoji="1" lang="ja-JP" altLang="en-US" sz="3200" b="1" dirty="0">
              <a:solidFill>
                <a:schemeClr val="bg1"/>
              </a:solidFill>
              <a:latin typeface="Arial" panose="020B0604020202020204" pitchFamily="34" charset="0"/>
              <a:cs typeface="Arial" panose="020B0604020202020204" pitchFamily="34" charset="0"/>
            </a:endParaRPr>
          </a:p>
        </p:txBody>
      </p:sp>
      <p:sp>
        <p:nvSpPr>
          <p:cNvPr id="42"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30</a:t>
            </a:fld>
            <a:endParaRPr lang="ja-JP" altLang="en-US" dirty="0">
              <a:solidFill>
                <a:schemeClr val="bg1"/>
              </a:solidFill>
            </a:endParaRPr>
          </a:p>
        </p:txBody>
      </p:sp>
      <p:sp>
        <p:nvSpPr>
          <p:cNvPr id="2" name="コンテンツ プレースホルダー 1"/>
          <p:cNvSpPr>
            <a:spLocks noGrp="1"/>
          </p:cNvSpPr>
          <p:nvPr>
            <p:ph idx="1"/>
          </p:nvPr>
        </p:nvSpPr>
        <p:spPr>
          <a:xfrm>
            <a:off x="602558" y="1412776"/>
            <a:ext cx="7938884" cy="4968552"/>
          </a:xfrm>
        </p:spPr>
        <p:txBody>
          <a:bodyPr>
            <a:noAutofit/>
          </a:bodyPr>
          <a:lstStyle/>
          <a:p>
            <a:r>
              <a:rPr lang="en-US" altLang="ja-JP" sz="2400" dirty="0" smtClean="0">
                <a:latin typeface="Arial Narrow" panose="020B0606020202030204" pitchFamily="34" charset="0"/>
              </a:rPr>
              <a:t>We </a:t>
            </a:r>
            <a:r>
              <a:rPr lang="en-US" altLang="ja-JP" sz="2400" dirty="0">
                <a:latin typeface="Arial Narrow" panose="020B0606020202030204" pitchFamily="34" charset="0"/>
              </a:rPr>
              <a:t>have developed STAMP (Sequentially Timed All-optical Mapping Photography) </a:t>
            </a:r>
            <a:r>
              <a:rPr lang="en-US" altLang="ja-JP" sz="2400" dirty="0" smtClean="0">
                <a:latin typeface="Arial Narrow" panose="020B0606020202030204" pitchFamily="34" charset="0"/>
              </a:rPr>
              <a:t>for </a:t>
            </a:r>
            <a:r>
              <a:rPr lang="en-US" altLang="ja-JP" sz="2400" b="1" dirty="0" smtClean="0">
                <a:solidFill>
                  <a:srgbClr val="C00000"/>
                </a:solidFill>
                <a:latin typeface="Arial Narrow" panose="020B0606020202030204" pitchFamily="34" charset="0"/>
              </a:rPr>
              <a:t>single-shot sub-nanosecond imaging</a:t>
            </a:r>
            <a:endParaRPr kumimoji="1" lang="en-US" altLang="ja-JP" sz="2400" b="1" dirty="0">
              <a:solidFill>
                <a:srgbClr val="C00000"/>
              </a:solidFill>
              <a:latin typeface="Arial" panose="020B0604020202020204" pitchFamily="34" charset="0"/>
              <a:cs typeface="Arial" panose="020B0604020202020204" pitchFamily="34" charset="0"/>
            </a:endParaRPr>
          </a:p>
          <a:p>
            <a:r>
              <a:rPr lang="en-US" altLang="ja-JP" sz="2400" dirty="0">
                <a:latin typeface="Arial Narrow" panose="020B0606020202030204" pitchFamily="34" charset="0"/>
              </a:rPr>
              <a:t>W</a:t>
            </a:r>
            <a:r>
              <a:rPr lang="en-US" altLang="ja-JP" sz="2400" dirty="0" smtClean="0">
                <a:latin typeface="Arial Narrow" panose="020B0606020202030204" pitchFamily="34" charset="0"/>
              </a:rPr>
              <a:t>e use STAMP </a:t>
            </a:r>
            <a:r>
              <a:rPr lang="en-US" altLang="ja-JP" sz="2400" dirty="0">
                <a:latin typeface="Arial Narrow" panose="020B0606020202030204" pitchFamily="34" charset="0"/>
              </a:rPr>
              <a:t>to monitor laser </a:t>
            </a:r>
            <a:r>
              <a:rPr lang="en-US" altLang="ja-JP" sz="2400" dirty="0" smtClean="0">
                <a:latin typeface="Arial Narrow" panose="020B0606020202030204" pitchFamily="34" charset="0"/>
              </a:rPr>
              <a:t>ablation, phonon-</a:t>
            </a:r>
            <a:r>
              <a:rPr lang="en-US" altLang="ja-JP" sz="2400" dirty="0" err="1" smtClean="0">
                <a:latin typeface="Arial Narrow" panose="020B0606020202030204" pitchFamily="34" charset="0"/>
              </a:rPr>
              <a:t>polariton</a:t>
            </a:r>
            <a:r>
              <a:rPr lang="en-US" altLang="ja-JP" sz="2400" dirty="0" smtClean="0">
                <a:latin typeface="Arial Narrow" panose="020B0606020202030204" pitchFamily="34" charset="0"/>
              </a:rPr>
              <a:t> dynamics, phase transition, and so on.</a:t>
            </a:r>
          </a:p>
          <a:p>
            <a:pPr lvl="1"/>
            <a:r>
              <a:rPr lang="en-US" altLang="ja-JP" sz="2400" dirty="0" smtClean="0">
                <a:latin typeface="Arial Narrow" panose="020B0606020202030204" pitchFamily="34" charset="0"/>
              </a:rPr>
              <a:t>Timescale: 100 fs - 100 ps</a:t>
            </a:r>
          </a:p>
          <a:p>
            <a:pPr lvl="1"/>
            <a:r>
              <a:rPr lang="en-US" altLang="ja-JP" sz="2400" dirty="0" smtClean="0">
                <a:latin typeface="Arial Narrow" panose="020B0606020202030204" pitchFamily="34" charset="0"/>
              </a:rPr>
              <a:t>Number of frames: 25</a:t>
            </a:r>
            <a:endParaRPr lang="en-US" altLang="ja-JP" sz="2000" dirty="0" smtClean="0">
              <a:solidFill>
                <a:srgbClr val="C00000"/>
              </a:solidFill>
              <a:latin typeface="Arial Narrow" panose="020B0606020202030204" pitchFamily="34" charset="0"/>
            </a:endParaRPr>
          </a:p>
          <a:p>
            <a:r>
              <a:rPr lang="en-US" altLang="ja-JP" sz="2400" dirty="0" smtClean="0">
                <a:latin typeface="Arial Narrow" panose="020B0606020202030204" pitchFamily="34" charset="0"/>
              </a:rPr>
              <a:t>We </a:t>
            </a:r>
            <a:r>
              <a:rPr lang="en-US" altLang="ja-JP" sz="2400" dirty="0">
                <a:latin typeface="Arial Narrow" panose="020B0606020202030204" pitchFamily="34" charset="0"/>
              </a:rPr>
              <a:t>are currently developing an advanced STAMP system </a:t>
            </a:r>
            <a:r>
              <a:rPr lang="en-US" altLang="ja-JP" sz="2400" dirty="0" smtClean="0">
                <a:latin typeface="Arial Narrow" panose="020B0606020202030204" pitchFamily="34" charset="0"/>
              </a:rPr>
              <a:t>for observation of </a:t>
            </a:r>
            <a:r>
              <a:rPr lang="en-US" altLang="ja-JP" sz="2400" b="1" dirty="0" smtClean="0">
                <a:solidFill>
                  <a:srgbClr val="C00000"/>
                </a:solidFill>
                <a:latin typeface="Arial Narrow" panose="020B0606020202030204" pitchFamily="34" charset="0"/>
              </a:rPr>
              <a:t>acoustic interaction with cells</a:t>
            </a:r>
          </a:p>
          <a:p>
            <a:endParaRPr lang="en-US" altLang="ja-JP" sz="2400" b="1" dirty="0">
              <a:solidFill>
                <a:srgbClr val="C00000"/>
              </a:solidFill>
              <a:latin typeface="Arial Narrow" panose="020B0606020202030204" pitchFamily="34" charset="0"/>
            </a:endParaRPr>
          </a:p>
          <a:p>
            <a:r>
              <a:rPr lang="en-US" altLang="ja-JP" sz="2400" dirty="0" smtClean="0">
                <a:latin typeface="Arial Narrow" panose="020B0606020202030204" pitchFamily="34" charset="0"/>
              </a:rPr>
              <a:t>Next challenge: videography of ultrafast events in atomic scale</a:t>
            </a:r>
          </a:p>
          <a:p>
            <a:r>
              <a:rPr lang="en-US" altLang="ja-JP" sz="2400" dirty="0" smtClean="0">
                <a:latin typeface="Arial Narrow" panose="020B0606020202030204" pitchFamily="34" charset="0"/>
              </a:rPr>
              <a:t>Strategy of high-speed imaging is changing with advances in image </a:t>
            </a:r>
            <a:r>
              <a:rPr lang="en-US" altLang="ja-JP" sz="2400" dirty="0" smtClean="0">
                <a:latin typeface="Arial Narrow" panose="020B0606020202030204" pitchFamily="34" charset="0"/>
              </a:rPr>
              <a:t>sensor, optics, </a:t>
            </a:r>
            <a:r>
              <a:rPr lang="en-US" altLang="ja-JP" sz="2400" dirty="0" smtClean="0">
                <a:latin typeface="Arial Narrow" panose="020B0606020202030204" pitchFamily="34" charset="0"/>
              </a:rPr>
              <a:t>and </a:t>
            </a:r>
            <a:r>
              <a:rPr lang="en-US" altLang="ja-JP" sz="2400" dirty="0" smtClean="0">
                <a:latin typeface="Arial Narrow" panose="020B0606020202030204" pitchFamily="34" charset="0"/>
              </a:rPr>
              <a:t>information technologies</a:t>
            </a:r>
            <a:endParaRPr lang="en-US" altLang="ja-JP" sz="2400" dirty="0">
              <a:latin typeface="Arial Narrow" panose="020B0606020202030204" pitchFamily="34" charset="0"/>
            </a:endParaRPr>
          </a:p>
        </p:txBody>
      </p:sp>
    </p:spTree>
    <p:extLst>
      <p:ext uri="{BB962C8B-B14F-4D97-AF65-F5344CB8AC3E}">
        <p14:creationId xmlns:p14="http://schemas.microsoft.com/office/powerpoint/2010/main" val="1605874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2702762" y="77768"/>
            <a:ext cx="3738524" cy="584775"/>
          </a:xfrm>
          <a:prstGeom prst="rect">
            <a:avLst/>
          </a:prstGeom>
          <a:noFill/>
        </p:spPr>
        <p:txBody>
          <a:bodyPr wrap="none" rtlCol="0">
            <a:spAutoFit/>
          </a:bodyPr>
          <a:lstStyle/>
          <a:p>
            <a:pPr algn="ctr"/>
            <a:r>
              <a:rPr lang="en-US" altLang="ja-JP" sz="3200" dirty="0">
                <a:solidFill>
                  <a:schemeClr val="bg1"/>
                </a:solidFill>
                <a:latin typeface="Arial" panose="020B0604020202020204" pitchFamily="34" charset="0"/>
                <a:cs typeface="Arial" panose="020B0604020202020204" pitchFamily="34" charset="0"/>
              </a:rPr>
              <a:t>Acknowledgements</a:t>
            </a:r>
          </a:p>
        </p:txBody>
      </p:sp>
      <p:sp>
        <p:nvSpPr>
          <p:cNvPr id="5" name="テキスト ボックス 4"/>
          <p:cNvSpPr txBox="1"/>
          <p:nvPr/>
        </p:nvSpPr>
        <p:spPr>
          <a:xfrm>
            <a:off x="5508104" y="5691375"/>
            <a:ext cx="3256664"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ja-JP" sz="2000" dirty="0" smtClean="0">
                <a:latin typeface="Arial" panose="020B0604020202020204" pitchFamily="34" charset="0"/>
                <a:ea typeface="メイリオ" panose="020B0604030504040204" pitchFamily="50" charset="-128"/>
                <a:cs typeface="Arial" panose="020B0604020202020204" pitchFamily="34" charset="0"/>
              </a:rPr>
              <a:t>ULITIMA  2018</a:t>
            </a:r>
          </a:p>
          <a:p>
            <a:pPr algn="ctr"/>
            <a:r>
              <a:rPr lang="en-US" altLang="ja-JP" sz="2000" dirty="0" smtClean="0">
                <a:latin typeface="Arial" panose="020B0604020202020204" pitchFamily="34" charset="0"/>
                <a:ea typeface="メイリオ" panose="020B0604030504040204" pitchFamily="50" charset="-128"/>
                <a:cs typeface="Arial" panose="020B0604020202020204" pitchFamily="34" charset="0"/>
              </a:rPr>
              <a:t>Committees &amp; Members</a:t>
            </a:r>
          </a:p>
          <a:p>
            <a:pPr algn="ctr"/>
            <a:r>
              <a:rPr lang="en-US" sz="2000" dirty="0" smtClean="0">
                <a:latin typeface="Arial" panose="020B0604020202020204" pitchFamily="34" charset="0"/>
                <a:ea typeface="メイリオ" panose="020B0604030504040204" pitchFamily="50" charset="-128"/>
                <a:cs typeface="Arial" panose="020B0604020202020204" pitchFamily="34" charset="0"/>
              </a:rPr>
              <a:t>Thank you very much!</a:t>
            </a:r>
            <a:endParaRPr lang="en-US" sz="2000" dirty="0">
              <a:latin typeface="Arial" panose="020B0604020202020204" pitchFamily="34" charset="0"/>
              <a:ea typeface="メイリオ" panose="020B0604030504040204" pitchFamily="50" charset="-128"/>
              <a:cs typeface="Arial" panose="020B0604020202020204" pitchFamily="34" charset="0"/>
            </a:endParaRPr>
          </a:p>
        </p:txBody>
      </p:sp>
      <p:pic>
        <p:nvPicPr>
          <p:cNvPr id="9" name="Picture 2" descr="C:\Users\nakagawa\Desktop\saku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74859"/>
            <a:ext cx="998984" cy="9989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nakagawa\Desktop\kobayash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993" y="1174860"/>
            <a:ext cx="998983" cy="9989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nakagawa\Desktop\kannar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2708920"/>
            <a:ext cx="857240" cy="9680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nakagawa\Desktop\hirosaw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0009" y="2718316"/>
            <a:ext cx="841802" cy="9680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nakagawa\Desktop\fujii.jpg"/>
          <p:cNvPicPr>
            <a:picLocks noChangeAspect="1" noChangeArrowheads="1"/>
          </p:cNvPicPr>
          <p:nvPr/>
        </p:nvPicPr>
        <p:blipFill rotWithShape="1">
          <a:blip r:embed="rId7">
            <a:extLst>
              <a:ext uri="{28A0092B-C50C-407E-A947-70E740481C1C}">
                <a14:useLocalDpi xmlns:a14="http://schemas.microsoft.com/office/drawing/2010/main" val="0"/>
              </a:ext>
            </a:extLst>
          </a:blip>
          <a:srcRect l="-1" t="1" r="13850" b="14331"/>
          <a:stretch/>
        </p:blipFill>
        <p:spPr bwMode="auto">
          <a:xfrm>
            <a:off x="4276713" y="2718317"/>
            <a:ext cx="846536" cy="9680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nakagawa\Desktop\中村.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241" t="8456" r="13289" b="20577"/>
          <a:stretch/>
        </p:blipFill>
        <p:spPr bwMode="auto">
          <a:xfrm>
            <a:off x="3250642" y="2721192"/>
            <a:ext cx="857240" cy="9807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nakagawa\Desktop\大石さん.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679" t="20446" r="13973" b="1"/>
          <a:stretch/>
        </p:blipFill>
        <p:spPr bwMode="auto">
          <a:xfrm>
            <a:off x="1205583" y="2718316"/>
            <a:ext cx="865595" cy="968072"/>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32867" y="5301208"/>
            <a:ext cx="4819333" cy="369332"/>
          </a:xfrm>
          <a:prstGeom prst="rect">
            <a:avLst/>
          </a:prstGeom>
          <a:noFill/>
        </p:spPr>
        <p:txBody>
          <a:bodyPr wrap="none" rtlCol="0">
            <a:spAutoFit/>
          </a:bodyPr>
          <a:lstStyle/>
          <a:p>
            <a:r>
              <a:rPr lang="en-US" altLang="ja-JP" dirty="0">
                <a:latin typeface="Arial Narrow" panose="020B0606020202030204" pitchFamily="34" charset="0"/>
              </a:rPr>
              <a:t>Massachusetts Institute of </a:t>
            </a:r>
            <a:r>
              <a:rPr lang="en-US" altLang="ja-JP" dirty="0" smtClean="0">
                <a:latin typeface="Arial Narrow" panose="020B0606020202030204" pitchFamily="34" charset="0"/>
              </a:rPr>
              <a:t>Technology, Nelson Group</a:t>
            </a:r>
            <a:endParaRPr kumimoji="1" lang="ja-JP" altLang="en-US" dirty="0">
              <a:latin typeface="Arial Narrow" panose="020B0606020202030204" pitchFamily="34" charset="0"/>
            </a:endParaRPr>
          </a:p>
        </p:txBody>
      </p:sp>
      <p:pic>
        <p:nvPicPr>
          <p:cNvPr id="23" name="Picture 2" descr="C:\Users\K.Nakagawa\Desktop\keith.jpg"/>
          <p:cNvPicPr>
            <a:picLocks noChangeAspect="1" noChangeArrowheads="1"/>
          </p:cNvPicPr>
          <p:nvPr/>
        </p:nvPicPr>
        <p:blipFill rotWithShape="1">
          <a:blip r:embed="rId10">
            <a:extLst>
              <a:ext uri="{28A0092B-C50C-407E-A947-70E740481C1C}">
                <a14:useLocalDpi xmlns:a14="http://schemas.microsoft.com/office/drawing/2010/main" val="0"/>
              </a:ext>
            </a:extLst>
          </a:blip>
          <a:srcRect b="10267"/>
          <a:stretch/>
        </p:blipFill>
        <p:spPr bwMode="auto">
          <a:xfrm>
            <a:off x="179512" y="5691375"/>
            <a:ext cx="877599" cy="10499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Nakagawa\Desktop\david.jpg"/>
          <p:cNvPicPr>
            <a:picLocks noChangeAspect="1" noChangeArrowheads="1"/>
          </p:cNvPicPr>
          <p:nvPr/>
        </p:nvPicPr>
        <p:blipFill rotWithShape="1">
          <a:blip r:embed="rId11">
            <a:extLst>
              <a:ext uri="{28A0092B-C50C-407E-A947-70E740481C1C}">
                <a14:useLocalDpi xmlns:a14="http://schemas.microsoft.com/office/drawing/2010/main" val="0"/>
              </a:ext>
            </a:extLst>
          </a:blip>
          <a:srcRect b="8556"/>
          <a:stretch/>
        </p:blipFill>
        <p:spPr bwMode="auto">
          <a:xfrm>
            <a:off x="1223236" y="5691375"/>
            <a:ext cx="861177" cy="10499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Nakagawa\Desktop\Leora.jpg"/>
          <p:cNvPicPr>
            <a:picLocks noChangeAspect="1" noChangeArrowheads="1"/>
          </p:cNvPicPr>
          <p:nvPr/>
        </p:nvPicPr>
        <p:blipFill rotWithShape="1">
          <a:blip r:embed="rId12">
            <a:extLst>
              <a:ext uri="{28A0092B-C50C-407E-A947-70E740481C1C}">
                <a14:useLocalDpi xmlns:a14="http://schemas.microsoft.com/office/drawing/2010/main" val="0"/>
              </a:ext>
            </a:extLst>
          </a:blip>
          <a:srcRect b="8556"/>
          <a:stretch/>
        </p:blipFill>
        <p:spPr bwMode="auto">
          <a:xfrm>
            <a:off x="2250538" y="5691375"/>
            <a:ext cx="862111" cy="10499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Nakagawa\Desktop\resized_martynowych.jpg"/>
          <p:cNvPicPr>
            <a:picLocks noChangeAspect="1" noChangeArrowheads="1"/>
          </p:cNvPicPr>
          <p:nvPr/>
        </p:nvPicPr>
        <p:blipFill rotWithShape="1">
          <a:blip r:embed="rId13">
            <a:extLst>
              <a:ext uri="{28A0092B-C50C-407E-A947-70E740481C1C}">
                <a14:useLocalDpi xmlns:a14="http://schemas.microsoft.com/office/drawing/2010/main" val="0"/>
              </a:ext>
            </a:extLst>
          </a:blip>
          <a:srcRect b="8556"/>
          <a:stretch/>
        </p:blipFill>
        <p:spPr bwMode="auto">
          <a:xfrm>
            <a:off x="3278775" y="5691375"/>
            <a:ext cx="861177" cy="104999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K.Nakagawa\Desktop\suzuki.jpg"/>
          <p:cNvPicPr>
            <a:picLocks noChangeAspect="1" noChangeArrowheads="1"/>
          </p:cNvPicPr>
          <p:nvPr/>
        </p:nvPicPr>
        <p:blipFill rotWithShape="1">
          <a:blip r:embed="rId14">
            <a:extLst>
              <a:ext uri="{28A0092B-C50C-407E-A947-70E740481C1C}">
                <a14:useLocalDpi xmlns:a14="http://schemas.microsoft.com/office/drawing/2010/main" val="0"/>
              </a:ext>
            </a:extLst>
          </a:blip>
          <a:srcRect l="11370" r="6799" b="19785"/>
          <a:stretch/>
        </p:blipFill>
        <p:spPr bwMode="auto">
          <a:xfrm>
            <a:off x="5292080" y="2718317"/>
            <a:ext cx="863059" cy="968071"/>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p:cNvSpPr txBox="1"/>
          <p:nvPr/>
        </p:nvSpPr>
        <p:spPr>
          <a:xfrm>
            <a:off x="104775" y="775532"/>
            <a:ext cx="4500336" cy="369332"/>
          </a:xfrm>
          <a:prstGeom prst="rect">
            <a:avLst/>
          </a:prstGeom>
          <a:noFill/>
        </p:spPr>
        <p:txBody>
          <a:bodyPr wrap="none" rtlCol="0">
            <a:spAutoFit/>
          </a:bodyPr>
          <a:lstStyle/>
          <a:p>
            <a:pPr algn="ctr"/>
            <a:r>
              <a:rPr lang="en-US" altLang="ja-JP" dirty="0" smtClean="0">
                <a:latin typeface="Arial Narrow" panose="020B0606020202030204" pitchFamily="34" charset="0"/>
              </a:rPr>
              <a:t>Biomedical Precision Engineering Lab., Univ. Tokyo</a:t>
            </a:r>
            <a:endParaRPr kumimoji="1" lang="ja-JP" altLang="en-US" dirty="0">
              <a:latin typeface="Arial Narrow" panose="020B0606020202030204" pitchFamily="34" charset="0"/>
            </a:endParaRPr>
          </a:p>
        </p:txBody>
      </p:sp>
      <p:sp>
        <p:nvSpPr>
          <p:cNvPr id="48" name="テキスト ボックス 47"/>
          <p:cNvSpPr txBox="1"/>
          <p:nvPr/>
        </p:nvSpPr>
        <p:spPr>
          <a:xfrm>
            <a:off x="4482115" y="3805670"/>
            <a:ext cx="881973" cy="369332"/>
          </a:xfrm>
          <a:prstGeom prst="rect">
            <a:avLst/>
          </a:prstGeom>
          <a:noFill/>
        </p:spPr>
        <p:txBody>
          <a:bodyPr wrap="none" rtlCol="0">
            <a:spAutoFit/>
          </a:bodyPr>
          <a:lstStyle/>
          <a:p>
            <a:pPr algn="ctr"/>
            <a:r>
              <a:rPr lang="en-US" altLang="ja-JP" dirty="0" smtClean="0">
                <a:latin typeface="Arial Narrow" panose="020B0606020202030204" pitchFamily="34" charset="0"/>
              </a:rPr>
              <a:t>K. Goda</a:t>
            </a:r>
            <a:endParaRPr kumimoji="1" lang="ja-JP" altLang="en-US" dirty="0">
              <a:latin typeface="Arial Narrow" panose="020B0606020202030204" pitchFamily="34" charset="0"/>
            </a:endParaRPr>
          </a:p>
        </p:txBody>
      </p:sp>
      <p:sp>
        <p:nvSpPr>
          <p:cNvPr id="49" name="テキスト ボックス 48"/>
          <p:cNvSpPr txBox="1"/>
          <p:nvPr/>
        </p:nvSpPr>
        <p:spPr>
          <a:xfrm>
            <a:off x="104775" y="2260234"/>
            <a:ext cx="2630849" cy="369332"/>
          </a:xfrm>
          <a:prstGeom prst="rect">
            <a:avLst/>
          </a:prstGeom>
          <a:noFill/>
        </p:spPr>
        <p:txBody>
          <a:bodyPr wrap="none" rtlCol="0">
            <a:spAutoFit/>
          </a:bodyPr>
          <a:lstStyle/>
          <a:p>
            <a:pPr algn="ctr"/>
            <a:r>
              <a:rPr lang="en-US" altLang="ja-JP" dirty="0" smtClean="0">
                <a:latin typeface="Arial Narrow" panose="020B0606020202030204" pitchFamily="34" charset="0"/>
              </a:rPr>
              <a:t>Kannari Lab., Keio University</a:t>
            </a:r>
            <a:endParaRPr kumimoji="1" lang="ja-JP" altLang="en-US" dirty="0">
              <a:latin typeface="Arial Narrow" panose="020B0606020202030204" pitchFamily="34" charset="0"/>
            </a:endParaRPr>
          </a:p>
        </p:txBody>
      </p:sp>
      <p:sp>
        <p:nvSpPr>
          <p:cNvPr id="54" name="テキスト ボックス 53"/>
          <p:cNvSpPr txBox="1"/>
          <p:nvPr/>
        </p:nvSpPr>
        <p:spPr>
          <a:xfrm>
            <a:off x="1155436" y="3805670"/>
            <a:ext cx="1109599" cy="369332"/>
          </a:xfrm>
          <a:prstGeom prst="rect">
            <a:avLst/>
          </a:prstGeom>
          <a:noFill/>
        </p:spPr>
        <p:txBody>
          <a:bodyPr wrap="none" rtlCol="0">
            <a:spAutoFit/>
          </a:bodyPr>
          <a:lstStyle/>
          <a:p>
            <a:pPr algn="ctr"/>
            <a:r>
              <a:rPr lang="en-US" altLang="ja-JP" dirty="0" smtClean="0">
                <a:latin typeface="Arial Narrow" panose="020B0606020202030204" pitchFamily="34" charset="0"/>
              </a:rPr>
              <a:t>R. Horisaki</a:t>
            </a:r>
            <a:endParaRPr kumimoji="1" lang="ja-JP" altLang="en-US" dirty="0">
              <a:latin typeface="Arial Narrow" panose="020B0606020202030204" pitchFamily="34" charset="0"/>
            </a:endParaRPr>
          </a:p>
        </p:txBody>
      </p:sp>
      <p:pic>
        <p:nvPicPr>
          <p:cNvPr id="57" name="Picture 5" descr="C:\Users\nakagawa\Desktop\p0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9752" y="1176800"/>
            <a:ext cx="992921" cy="99292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nakagawa\Desktop\ushida.jpg"/>
          <p:cNvPicPr>
            <a:picLocks noChangeAspect="1" noChangeArrowheads="1"/>
          </p:cNvPicPr>
          <p:nvPr/>
        </p:nvPicPr>
        <p:blipFill rotWithShape="1">
          <a:blip r:embed="rId16">
            <a:extLst>
              <a:ext uri="{28A0092B-C50C-407E-A947-70E740481C1C}">
                <a14:useLocalDpi xmlns:a14="http://schemas.microsoft.com/office/drawing/2010/main" val="0"/>
              </a:ext>
            </a:extLst>
          </a:blip>
          <a:srcRect l="10162" r="3083" b="17453"/>
          <a:stretch/>
        </p:blipFill>
        <p:spPr bwMode="auto">
          <a:xfrm>
            <a:off x="3628314" y="4193430"/>
            <a:ext cx="799670" cy="9684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C:\Users\nakagawa\Desktop\pic_tsukamoto.jpg"/>
          <p:cNvPicPr>
            <a:picLocks noChangeAspect="1" noChangeArrowheads="1"/>
          </p:cNvPicPr>
          <p:nvPr/>
        </p:nvPicPr>
        <p:blipFill rotWithShape="1">
          <a:blip r:embed="rId17">
            <a:extLst>
              <a:ext uri="{28A0092B-C50C-407E-A947-70E740481C1C}">
                <a14:useLocalDpi xmlns:a14="http://schemas.microsoft.com/office/drawing/2010/main" val="0"/>
              </a:ext>
            </a:extLst>
          </a:blip>
          <a:srcRect l="6308" r="9800" b="20292"/>
          <a:stretch/>
        </p:blipFill>
        <p:spPr bwMode="auto">
          <a:xfrm>
            <a:off x="2555776" y="4193430"/>
            <a:ext cx="763067" cy="9684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C:\Users\nakagawa\Desktop\goda4.jpg"/>
          <p:cNvPicPr>
            <a:picLocks noChangeAspect="1" noChangeArrowheads="1"/>
          </p:cNvPicPr>
          <p:nvPr/>
        </p:nvPicPr>
        <p:blipFill rotWithShape="1">
          <a:blip r:embed="rId18">
            <a:extLst>
              <a:ext uri="{28A0092B-C50C-407E-A947-70E740481C1C}">
                <a14:useLocalDpi xmlns:a14="http://schemas.microsoft.com/office/drawing/2010/main" val="0"/>
              </a:ext>
            </a:extLst>
          </a:blip>
          <a:srcRect l="32744" r="8855" b="19287"/>
          <a:stretch/>
        </p:blipFill>
        <p:spPr bwMode="auto">
          <a:xfrm>
            <a:off x="4572000" y="4193430"/>
            <a:ext cx="774264" cy="9684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5" descr="C:\Users\nakagawa\Desktop\photo_ryoichihorisaki1.jpg"/>
          <p:cNvPicPr>
            <a:picLocks noChangeAspect="1" noChangeArrowheads="1"/>
          </p:cNvPicPr>
          <p:nvPr/>
        </p:nvPicPr>
        <p:blipFill rotWithShape="1">
          <a:blip r:embed="rId19">
            <a:extLst>
              <a:ext uri="{28A0092B-C50C-407E-A947-70E740481C1C}">
                <a14:useLocalDpi xmlns:a14="http://schemas.microsoft.com/office/drawing/2010/main" val="0"/>
              </a:ext>
            </a:extLst>
          </a:blip>
          <a:srcRect l="4053" r="9081"/>
          <a:stretch/>
        </p:blipFill>
        <p:spPr bwMode="auto">
          <a:xfrm>
            <a:off x="1282511" y="4193430"/>
            <a:ext cx="841217" cy="968400"/>
          </a:xfrm>
          <a:prstGeom prst="rect">
            <a:avLst/>
          </a:prstGeom>
          <a:noFill/>
          <a:extLst>
            <a:ext uri="{909E8E84-426E-40DD-AFC4-6F175D3DCCD1}">
              <a14:hiddenFill xmlns:a14="http://schemas.microsoft.com/office/drawing/2010/main">
                <a:solidFill>
                  <a:srgbClr val="FFFFFF"/>
                </a:solidFill>
              </a14:hiddenFill>
            </a:ext>
          </a:extLst>
        </p:spPr>
      </p:pic>
      <p:sp>
        <p:nvSpPr>
          <p:cNvPr id="65" name="テキスト ボックス 64"/>
          <p:cNvSpPr txBox="1"/>
          <p:nvPr/>
        </p:nvSpPr>
        <p:spPr>
          <a:xfrm>
            <a:off x="104775" y="3805670"/>
            <a:ext cx="1084969" cy="369332"/>
          </a:xfrm>
          <a:prstGeom prst="rect">
            <a:avLst/>
          </a:prstGeom>
          <a:noFill/>
        </p:spPr>
        <p:txBody>
          <a:bodyPr wrap="square" rtlCol="0">
            <a:spAutoFit/>
          </a:bodyPr>
          <a:lstStyle/>
          <a:p>
            <a:pPr algn="ctr"/>
            <a:r>
              <a:rPr lang="en-US" altLang="ja-JP" dirty="0" smtClean="0">
                <a:latin typeface="Arial Narrow" panose="020B0606020202030204" pitchFamily="34" charset="0"/>
              </a:rPr>
              <a:t>A. Iwasaki</a:t>
            </a:r>
            <a:endParaRPr kumimoji="1" lang="ja-JP" altLang="en-US" dirty="0">
              <a:latin typeface="Arial Narrow" panose="020B0606020202030204" pitchFamily="34" charset="0"/>
            </a:endParaRPr>
          </a:p>
        </p:txBody>
      </p:sp>
      <p:pic>
        <p:nvPicPr>
          <p:cNvPr id="69" name="Picture 2" descr="C:\Users\K.Nakagawa\Desktop\1392781616-b7dc768962fba6da8972cc4927c02815-190.jpg"/>
          <p:cNvPicPr>
            <a:picLocks noChangeAspect="1" noChangeArrowheads="1"/>
          </p:cNvPicPr>
          <p:nvPr/>
        </p:nvPicPr>
        <p:blipFill rotWithShape="1">
          <a:blip r:embed="rId20">
            <a:extLst>
              <a:ext uri="{28A0092B-C50C-407E-A947-70E740481C1C}">
                <a14:useLocalDpi xmlns:a14="http://schemas.microsoft.com/office/drawing/2010/main" val="0"/>
              </a:ext>
            </a:extLst>
          </a:blip>
          <a:srcRect l="8472" r="7898" b="10158"/>
          <a:stretch/>
        </p:blipFill>
        <p:spPr bwMode="auto">
          <a:xfrm>
            <a:off x="215368" y="4172845"/>
            <a:ext cx="837070" cy="968400"/>
          </a:xfrm>
          <a:prstGeom prst="rect">
            <a:avLst/>
          </a:prstGeom>
          <a:noFill/>
          <a:extLst>
            <a:ext uri="{909E8E84-426E-40DD-AFC4-6F175D3DCCD1}">
              <a14:hiddenFill xmlns:a14="http://schemas.microsoft.com/office/drawing/2010/main">
                <a:solidFill>
                  <a:srgbClr val="FFFFFF"/>
                </a:solidFill>
              </a14:hiddenFill>
            </a:ext>
          </a:extLst>
        </p:spPr>
      </p:pic>
      <p:sp>
        <p:nvSpPr>
          <p:cNvPr id="70" name="テキスト ボックス 69"/>
          <p:cNvSpPr txBox="1"/>
          <p:nvPr/>
        </p:nvSpPr>
        <p:spPr>
          <a:xfrm>
            <a:off x="2230727" y="3805670"/>
            <a:ext cx="1345186" cy="369332"/>
          </a:xfrm>
          <a:prstGeom prst="rect">
            <a:avLst/>
          </a:prstGeom>
          <a:noFill/>
        </p:spPr>
        <p:txBody>
          <a:bodyPr wrap="square" rtlCol="0">
            <a:spAutoFit/>
          </a:bodyPr>
          <a:lstStyle/>
          <a:p>
            <a:pPr algn="ctr"/>
            <a:r>
              <a:rPr lang="en-US" altLang="ja-JP" dirty="0" smtClean="0">
                <a:latin typeface="Arial Narrow" panose="020B0606020202030204" pitchFamily="34" charset="0"/>
              </a:rPr>
              <a:t>A. Tsukamoto</a:t>
            </a:r>
            <a:endParaRPr kumimoji="1" lang="ja-JP" altLang="en-US" dirty="0">
              <a:latin typeface="Arial Narrow" panose="020B0606020202030204" pitchFamily="34" charset="0"/>
            </a:endParaRPr>
          </a:p>
        </p:txBody>
      </p:sp>
      <p:sp>
        <p:nvSpPr>
          <p:cNvPr id="71" name="テキスト ボックス 70"/>
          <p:cNvSpPr txBox="1"/>
          <p:nvPr/>
        </p:nvSpPr>
        <p:spPr>
          <a:xfrm>
            <a:off x="3541605" y="3805670"/>
            <a:ext cx="974818" cy="369332"/>
          </a:xfrm>
          <a:prstGeom prst="rect">
            <a:avLst/>
          </a:prstGeom>
          <a:noFill/>
        </p:spPr>
        <p:txBody>
          <a:bodyPr wrap="none" rtlCol="0">
            <a:spAutoFit/>
          </a:bodyPr>
          <a:lstStyle/>
          <a:p>
            <a:pPr algn="ctr"/>
            <a:r>
              <a:rPr lang="en-US" altLang="ja-JP" dirty="0" smtClean="0">
                <a:latin typeface="Arial Narrow" panose="020B0606020202030204" pitchFamily="34" charset="0"/>
              </a:rPr>
              <a:t>T. Ushida</a:t>
            </a:r>
            <a:endParaRPr kumimoji="1" lang="ja-JP" altLang="en-US" dirty="0">
              <a:latin typeface="Arial Narrow" panose="020B0606020202030204" pitchFamily="34" charset="0"/>
            </a:endParaRPr>
          </a:p>
        </p:txBody>
      </p:sp>
      <p:pic>
        <p:nvPicPr>
          <p:cNvPr id="3" name="図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37615" y="1052736"/>
            <a:ext cx="2828925" cy="523875"/>
          </a:xfrm>
          <a:prstGeom prst="rect">
            <a:avLst/>
          </a:prstGeom>
        </p:spPr>
      </p:pic>
      <p:pic>
        <p:nvPicPr>
          <p:cNvPr id="72" name="Picture 4" descr="C:\Users\K.Nakagawa\Desktop\corallogo.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92560" y="3971941"/>
            <a:ext cx="1872208" cy="1329267"/>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rotWithShape="1">
          <a:blip r:embed="rId23">
            <a:extLst>
              <a:ext uri="{28A0092B-C50C-407E-A947-70E740481C1C}">
                <a14:useLocalDpi xmlns:a14="http://schemas.microsoft.com/office/drawing/2010/main" val="0"/>
              </a:ext>
            </a:extLst>
          </a:blip>
          <a:srcRect t="23926" b="23155"/>
          <a:stretch/>
        </p:blipFill>
        <p:spPr>
          <a:xfrm>
            <a:off x="6859768" y="2805098"/>
            <a:ext cx="1905000" cy="1008112"/>
          </a:xfrm>
          <a:prstGeom prst="rect">
            <a:avLst/>
          </a:prstGeom>
        </p:spPr>
      </p:pic>
      <p:pic>
        <p:nvPicPr>
          <p:cNvPr id="73" name="Picture 6" descr="C:\Users\K.Nakagawa\Desktop\logo_tsbmi.gif"/>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41286" y="1953668"/>
            <a:ext cx="2476236" cy="75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384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611560" y="3356992"/>
            <a:ext cx="7927065" cy="3312368"/>
          </a:xfrm>
        </p:spPr>
        <p:txBody>
          <a:bodyPr>
            <a:noAutofit/>
          </a:bodyPr>
          <a:lstStyle/>
          <a:p>
            <a:r>
              <a:rPr lang="en-US" altLang="ja-JP" sz="1600" dirty="0" smtClean="0">
                <a:latin typeface="Arial Narrow" panose="020B0606020202030204" pitchFamily="34" charset="0"/>
              </a:rPr>
              <a:t>First demonstration of STAMP</a:t>
            </a:r>
          </a:p>
          <a:p>
            <a:pPr lvl="1"/>
            <a:r>
              <a:rPr lang="en-US" altLang="ja-JP" sz="1600" dirty="0">
                <a:latin typeface="Arial Narrow" panose="020B0606020202030204" pitchFamily="34" charset="0"/>
              </a:rPr>
              <a:t>K. Nakagawa, A. Iwasaki, Y. Oishi, R. Horisaki, A. Tsukamoto, A. Nakamura, K. Hirosawa, H. Liao, T. Ushida, K. Goda, F. Kannari and I. Sakuma</a:t>
            </a:r>
            <a:r>
              <a:rPr lang="en-US" altLang="ja-JP" sz="1600" dirty="0" smtClean="0">
                <a:latin typeface="Arial Narrow" panose="020B0606020202030204" pitchFamily="34" charset="0"/>
              </a:rPr>
              <a:t>, “</a:t>
            </a:r>
            <a:r>
              <a:rPr lang="en-US" altLang="ja-JP" sz="1600" dirty="0">
                <a:latin typeface="Arial Narrow" panose="020B0606020202030204" pitchFamily="34" charset="0"/>
              </a:rPr>
              <a:t>Sequentially timed all-optical mapping photography (STAMP</a:t>
            </a:r>
            <a:r>
              <a:rPr lang="en-US" altLang="ja-JP" sz="1600" dirty="0" smtClean="0">
                <a:latin typeface="Arial Narrow" panose="020B0606020202030204" pitchFamily="34" charset="0"/>
              </a:rPr>
              <a:t>)” </a:t>
            </a:r>
            <a:r>
              <a:rPr lang="en-US" altLang="ja-JP" sz="1600" i="1" dirty="0" smtClean="0">
                <a:latin typeface="Arial Narrow" panose="020B0606020202030204" pitchFamily="34" charset="0"/>
              </a:rPr>
              <a:t>Nature </a:t>
            </a:r>
            <a:r>
              <a:rPr lang="en-US" altLang="ja-JP" sz="1600" i="1" dirty="0">
                <a:latin typeface="Arial Narrow" panose="020B0606020202030204" pitchFamily="34" charset="0"/>
              </a:rPr>
              <a:t>Photonics</a:t>
            </a:r>
            <a:r>
              <a:rPr lang="en-US" altLang="ja-JP" sz="1600" dirty="0">
                <a:latin typeface="Arial Narrow" panose="020B0606020202030204" pitchFamily="34" charset="0"/>
              </a:rPr>
              <a:t> </a:t>
            </a:r>
            <a:r>
              <a:rPr lang="en-US" altLang="ja-JP" sz="1600" b="1" dirty="0">
                <a:latin typeface="Arial Narrow" panose="020B0606020202030204" pitchFamily="34" charset="0"/>
              </a:rPr>
              <a:t>8</a:t>
            </a:r>
            <a:r>
              <a:rPr lang="en-US" altLang="ja-JP" sz="1600" dirty="0">
                <a:latin typeface="Arial Narrow" panose="020B0606020202030204" pitchFamily="34" charset="0"/>
              </a:rPr>
              <a:t>, 695–700 (2014).</a:t>
            </a:r>
          </a:p>
          <a:p>
            <a:pPr lvl="1"/>
            <a:r>
              <a:rPr lang="en-US" altLang="ja-JP" sz="1600" dirty="0" smtClean="0">
                <a:latin typeface="Arial Narrow" panose="020B0606020202030204" pitchFamily="34" charset="0"/>
              </a:rPr>
              <a:t>Interview </a:t>
            </a:r>
            <a:r>
              <a:rPr lang="en-US" altLang="ja-JP" sz="1600" dirty="0">
                <a:latin typeface="Arial Narrow" panose="020B0606020202030204" pitchFamily="34" charset="0"/>
              </a:rPr>
              <a:t>"</a:t>
            </a:r>
            <a:r>
              <a:rPr lang="en-US" altLang="ja-JP" sz="1600" dirty="0" err="1">
                <a:latin typeface="Arial Narrow" panose="020B0606020202030204" pitchFamily="34" charset="0"/>
              </a:rPr>
              <a:t>Femtophotography</a:t>
            </a:r>
            <a:r>
              <a:rPr lang="en-US" altLang="ja-JP" sz="1600" dirty="0">
                <a:latin typeface="Arial Narrow" panose="020B0606020202030204" pitchFamily="34" charset="0"/>
              </a:rPr>
              <a:t>" </a:t>
            </a:r>
            <a:r>
              <a:rPr lang="en-US" altLang="ja-JP" sz="1600" i="1" dirty="0">
                <a:latin typeface="Arial Narrow" panose="020B0606020202030204" pitchFamily="34" charset="0"/>
              </a:rPr>
              <a:t>Nature Photonics </a:t>
            </a:r>
            <a:r>
              <a:rPr lang="en-US" altLang="ja-JP" sz="1600" b="1" dirty="0">
                <a:latin typeface="Arial Narrow" panose="020B0606020202030204" pitchFamily="34" charset="0"/>
              </a:rPr>
              <a:t>8</a:t>
            </a:r>
            <a:r>
              <a:rPr lang="en-US" altLang="ja-JP" sz="1600" dirty="0">
                <a:latin typeface="Arial Narrow" panose="020B0606020202030204" pitchFamily="34" charset="0"/>
              </a:rPr>
              <a:t>, 744 (2014</a:t>
            </a:r>
            <a:r>
              <a:rPr lang="en-US" altLang="ja-JP" sz="1600" dirty="0" smtClean="0">
                <a:latin typeface="Arial Narrow" panose="020B0606020202030204" pitchFamily="34" charset="0"/>
              </a:rPr>
              <a:t>).</a:t>
            </a:r>
            <a:endParaRPr kumimoji="1" lang="en-US" altLang="ja-JP" sz="1600" b="1" dirty="0" smtClean="0">
              <a:solidFill>
                <a:srgbClr val="C00000"/>
              </a:solidFill>
              <a:latin typeface="Arial" panose="020B0604020202020204" pitchFamily="34" charset="0"/>
              <a:cs typeface="Arial" panose="020B0604020202020204" pitchFamily="34" charset="0"/>
            </a:endParaRPr>
          </a:p>
          <a:p>
            <a:r>
              <a:rPr lang="en-US" altLang="ja-JP" sz="1600" dirty="0" smtClean="0">
                <a:latin typeface="Arial Narrow" panose="020B0606020202030204" pitchFamily="34" charset="0"/>
              </a:rPr>
              <a:t>25-frame STAMP</a:t>
            </a:r>
          </a:p>
          <a:p>
            <a:pPr lvl="1"/>
            <a:r>
              <a:rPr lang="en-US" altLang="ja-JP" sz="1600" dirty="0" smtClean="0">
                <a:latin typeface="Arial Narrow" panose="020B0606020202030204" pitchFamily="34" charset="0"/>
              </a:rPr>
              <a:t>T. </a:t>
            </a:r>
            <a:r>
              <a:rPr lang="en-US" altLang="ja-JP" sz="1600" dirty="0">
                <a:latin typeface="Arial Narrow" panose="020B0606020202030204" pitchFamily="34" charset="0"/>
              </a:rPr>
              <a:t>Suzuki, R. </a:t>
            </a:r>
            <a:r>
              <a:rPr lang="en-US" altLang="ja-JP" sz="1600" dirty="0" err="1">
                <a:latin typeface="Arial Narrow" panose="020B0606020202030204" pitchFamily="34" charset="0"/>
              </a:rPr>
              <a:t>Hida</a:t>
            </a:r>
            <a:r>
              <a:rPr lang="en-US" altLang="ja-JP" sz="1600" dirty="0">
                <a:latin typeface="Arial Narrow" panose="020B0606020202030204" pitchFamily="34" charset="0"/>
              </a:rPr>
              <a:t>, Y. Yamaguchi, K. Nakagawa, T. Saiki and F. Kannari</a:t>
            </a:r>
            <a:r>
              <a:rPr lang="en-US" altLang="ja-JP" sz="1600" dirty="0" smtClean="0">
                <a:latin typeface="Arial Narrow" panose="020B0606020202030204" pitchFamily="34" charset="0"/>
              </a:rPr>
              <a:t>, “</a:t>
            </a:r>
            <a:r>
              <a:rPr lang="en-US" altLang="ja-JP" sz="1600" dirty="0">
                <a:latin typeface="Arial Narrow" panose="020B0606020202030204" pitchFamily="34" charset="0"/>
              </a:rPr>
              <a:t>Single-shot 25-frame burst imaging of ultrafast phase transition of Ge</a:t>
            </a:r>
            <a:r>
              <a:rPr lang="en-US" altLang="ja-JP" sz="1600" baseline="-25000" dirty="0">
                <a:latin typeface="Arial Narrow" panose="020B0606020202030204" pitchFamily="34" charset="0"/>
              </a:rPr>
              <a:t>2</a:t>
            </a:r>
            <a:r>
              <a:rPr lang="en-US" altLang="ja-JP" sz="1600" dirty="0">
                <a:latin typeface="Arial Narrow" panose="020B0606020202030204" pitchFamily="34" charset="0"/>
              </a:rPr>
              <a:t>Sb</a:t>
            </a:r>
            <a:r>
              <a:rPr lang="en-US" altLang="ja-JP" sz="1600" baseline="-25000" dirty="0">
                <a:latin typeface="Arial Narrow" panose="020B0606020202030204" pitchFamily="34" charset="0"/>
              </a:rPr>
              <a:t>2</a:t>
            </a:r>
            <a:r>
              <a:rPr lang="en-US" altLang="ja-JP" sz="1600" dirty="0">
                <a:latin typeface="Arial Narrow" panose="020B0606020202030204" pitchFamily="34" charset="0"/>
              </a:rPr>
              <a:t>Te</a:t>
            </a:r>
            <a:r>
              <a:rPr lang="en-US" altLang="ja-JP" sz="1600" baseline="-25000" dirty="0">
                <a:latin typeface="Arial Narrow" panose="020B0606020202030204" pitchFamily="34" charset="0"/>
              </a:rPr>
              <a:t>5</a:t>
            </a:r>
            <a:r>
              <a:rPr lang="en-US" altLang="ja-JP" sz="1600" dirty="0">
                <a:latin typeface="Arial Narrow" panose="020B0606020202030204" pitchFamily="34" charset="0"/>
              </a:rPr>
              <a:t> with a sub-picosecond </a:t>
            </a:r>
            <a:r>
              <a:rPr lang="en-US" altLang="ja-JP" sz="1600" dirty="0" smtClean="0">
                <a:latin typeface="Arial Narrow" panose="020B0606020202030204" pitchFamily="34" charset="0"/>
              </a:rPr>
              <a:t>resolution” </a:t>
            </a:r>
            <a:r>
              <a:rPr lang="en-US" altLang="ja-JP" sz="1600" i="1" dirty="0" smtClean="0">
                <a:latin typeface="Arial Narrow" panose="020B0606020202030204" pitchFamily="34" charset="0"/>
              </a:rPr>
              <a:t>Applied </a:t>
            </a:r>
            <a:r>
              <a:rPr lang="en-US" altLang="ja-JP" sz="1600" i="1" dirty="0">
                <a:latin typeface="Arial Narrow" panose="020B0606020202030204" pitchFamily="34" charset="0"/>
              </a:rPr>
              <a:t>Physics Express </a:t>
            </a:r>
            <a:r>
              <a:rPr lang="en-US" altLang="ja-JP" sz="1600" b="1" dirty="0">
                <a:latin typeface="Arial Narrow" panose="020B0606020202030204" pitchFamily="34" charset="0"/>
              </a:rPr>
              <a:t>10</a:t>
            </a:r>
            <a:r>
              <a:rPr lang="en-US" altLang="ja-JP" sz="1600" dirty="0">
                <a:latin typeface="Arial Narrow" panose="020B0606020202030204" pitchFamily="34" charset="0"/>
              </a:rPr>
              <a:t>, 92502 (2017</a:t>
            </a:r>
            <a:r>
              <a:rPr lang="en-US" altLang="ja-JP" sz="1600" dirty="0" smtClean="0">
                <a:latin typeface="Arial Narrow" panose="020B0606020202030204" pitchFamily="34" charset="0"/>
              </a:rPr>
              <a:t>).</a:t>
            </a:r>
          </a:p>
          <a:p>
            <a:r>
              <a:rPr lang="en-US" altLang="ja-JP" sz="1600" dirty="0" smtClean="0">
                <a:latin typeface="Arial Narrow" panose="020B0606020202030204" pitchFamily="34" charset="0"/>
              </a:rPr>
              <a:t>For details of STAMP</a:t>
            </a:r>
            <a:endParaRPr lang="en-US" altLang="ja-JP" sz="1600" dirty="0">
              <a:latin typeface="Arial Narrow" panose="020B0606020202030204" pitchFamily="34" charset="0"/>
            </a:endParaRPr>
          </a:p>
          <a:p>
            <a:pPr lvl="1"/>
            <a:r>
              <a:rPr lang="en-US" altLang="ja-JP" sz="1600" dirty="0">
                <a:latin typeface="Arial Narrow" panose="020B0606020202030204" pitchFamily="34" charset="0"/>
              </a:rPr>
              <a:t>K. Nakagawa, “Spatiotemporal mapping photography for sub-nanosecond single-shot imaging” </a:t>
            </a:r>
            <a:r>
              <a:rPr lang="en-US" altLang="ja-JP" sz="1600" dirty="0" smtClean="0">
                <a:latin typeface="Arial Narrow" panose="020B0606020202030204" pitchFamily="34" charset="0"/>
              </a:rPr>
              <a:t>Doctoral Dissertation (2014).</a:t>
            </a:r>
            <a:endParaRPr lang="en-US" altLang="ja-JP" sz="1600" dirty="0">
              <a:latin typeface="Arial Narrow" panose="020B0606020202030204" pitchFamily="34" charset="0"/>
            </a:endParaRPr>
          </a:p>
        </p:txBody>
      </p:sp>
      <p:sp>
        <p:nvSpPr>
          <p:cNvPr id="6" name="Rectangle 4"/>
          <p:cNvSpPr/>
          <p:nvPr/>
        </p:nvSpPr>
        <p:spPr>
          <a:xfrm>
            <a:off x="0" y="476672"/>
            <a:ext cx="9144000" cy="13407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dirty="0">
                <a:solidFill>
                  <a:schemeClr val="tx1"/>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rPr>
              <a:t>Thank you for listening</a:t>
            </a:r>
            <a:endParaRPr kumimoji="1" lang="ja-JP" altLang="en-US" sz="4000" dirty="0">
              <a:solidFill>
                <a:schemeClr val="tx1"/>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endParaRPr>
          </a:p>
        </p:txBody>
      </p:sp>
      <p:sp>
        <p:nvSpPr>
          <p:cNvPr id="7" name="テキスト ボックス 6"/>
          <p:cNvSpPr txBox="1"/>
          <p:nvPr/>
        </p:nvSpPr>
        <p:spPr>
          <a:xfrm>
            <a:off x="749390" y="2001034"/>
            <a:ext cx="7645219" cy="707886"/>
          </a:xfrm>
          <a:prstGeom prst="rect">
            <a:avLst/>
          </a:prstGeom>
          <a:noFill/>
        </p:spPr>
        <p:txBody>
          <a:bodyPr wrap="square" rtlCol="0">
            <a:spAutoFit/>
          </a:bodyPr>
          <a:lstStyle/>
          <a:p>
            <a:pPr algn="ctr"/>
            <a:r>
              <a:rPr lang="en-US" altLang="ja-JP" sz="2000" dirty="0" smtClean="0">
                <a:latin typeface="Arial" panose="020B0604020202020204" pitchFamily="34" charset="0"/>
                <a:cs typeface="Arial" panose="020B0604020202020204" pitchFamily="34" charset="0"/>
              </a:rPr>
              <a:t>kei@bmpe.t.u-tokyo.ac.jp</a:t>
            </a:r>
          </a:p>
          <a:p>
            <a:pPr algn="ctr"/>
            <a:r>
              <a:rPr lang="en-US" altLang="ja-JP" sz="2000" dirty="0">
                <a:latin typeface="Arial" panose="020B0604020202020204" pitchFamily="34" charset="0"/>
                <a:cs typeface="Arial" panose="020B0604020202020204" pitchFamily="34" charset="0"/>
              </a:rPr>
              <a:t>https://</a:t>
            </a:r>
            <a:r>
              <a:rPr lang="en-US" altLang="ja-JP" sz="2000" dirty="0" smtClean="0">
                <a:latin typeface="Arial" panose="020B0604020202020204" pitchFamily="34" charset="0"/>
                <a:cs typeface="Arial" panose="020B0604020202020204" pitchFamily="34" charset="0"/>
              </a:rPr>
              <a:t>sites.google.com/site/keinakagawa6</a:t>
            </a:r>
          </a:p>
        </p:txBody>
      </p:sp>
    </p:spTree>
    <p:extLst>
      <p:ext uri="{BB962C8B-B14F-4D97-AF65-F5344CB8AC3E}">
        <p14:creationId xmlns:p14="http://schemas.microsoft.com/office/powerpoint/2010/main" val="2841719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p:nvPr/>
        </p:nvSpPr>
        <p:spPr>
          <a:xfrm>
            <a:off x="0" y="2420888"/>
            <a:ext cx="9144000" cy="18722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057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34</a:t>
            </a:fld>
            <a:endParaRPr lang="ja-JP" altLang="en-US" dirty="0">
              <a:solidFill>
                <a:schemeClr val="bg1"/>
              </a:solidFill>
            </a:endParaRPr>
          </a:p>
        </p:txBody>
      </p:sp>
      <p:sp>
        <p:nvSpPr>
          <p:cNvPr id="38" name="テキスト ボックス 37"/>
          <p:cNvSpPr txBox="1"/>
          <p:nvPr/>
        </p:nvSpPr>
        <p:spPr>
          <a:xfrm>
            <a:off x="1097413" y="77768"/>
            <a:ext cx="6949339"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History of therapeutic acoustic waves</a:t>
            </a:r>
          </a:p>
        </p:txBody>
      </p:sp>
      <p:pic>
        <p:nvPicPr>
          <p:cNvPr id="113" name="Picture 2" descr="C:\Users\nakagawa\Desktop\fry19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077" y="1691712"/>
            <a:ext cx="1480290" cy="1280160"/>
          </a:xfrm>
          <a:prstGeom prst="rect">
            <a:avLst/>
          </a:prstGeom>
          <a:noFill/>
          <a:extLst>
            <a:ext uri="{909E8E84-426E-40DD-AFC4-6F175D3DCCD1}">
              <a14:hiddenFill xmlns:a14="http://schemas.microsoft.com/office/drawing/2010/main">
                <a:solidFill>
                  <a:srgbClr val="FFFFFF"/>
                </a:solidFill>
              </a14:hiddenFill>
            </a:ext>
          </a:extLst>
        </p:spPr>
      </p:pic>
      <p:sp>
        <p:nvSpPr>
          <p:cNvPr id="115" name="テキスト ボックス 6"/>
          <p:cNvSpPr txBox="1"/>
          <p:nvPr/>
        </p:nvSpPr>
        <p:spPr>
          <a:xfrm>
            <a:off x="434659" y="2985056"/>
            <a:ext cx="1194558" cy="312265"/>
          </a:xfrm>
          <a:prstGeom prst="rect">
            <a:avLst/>
          </a:prstGeom>
          <a:noFill/>
        </p:spPr>
        <p:txBody>
          <a:bodyPr wrap="none" rtlCol="0">
            <a:spAutoFit/>
          </a:bodyPr>
          <a:lstStyle/>
          <a:p>
            <a:r>
              <a:rPr lang="en-US" altLang="ja-JP" sz="1429" i="1" dirty="0" smtClean="0">
                <a:latin typeface="Arial Narrow" panose="020B0606020202030204" pitchFamily="34" charset="0"/>
                <a:ea typeface="メイリオ" panose="020B0604030504040204" pitchFamily="50" charset="-128"/>
                <a:cs typeface="Arial" panose="020B0604020202020204" pitchFamily="34" charset="0"/>
              </a:rPr>
              <a:t>Science</a:t>
            </a:r>
            <a:r>
              <a:rPr lang="en-US" altLang="ja-JP" sz="1429" dirty="0" smtClean="0">
                <a:latin typeface="Arial Narrow" panose="020B0606020202030204" pitchFamily="34" charset="0"/>
                <a:ea typeface="メイリオ" panose="020B0604030504040204" pitchFamily="50" charset="-128"/>
                <a:cs typeface="Arial" panose="020B0604020202020204" pitchFamily="34" charset="0"/>
              </a:rPr>
              <a:t> </a:t>
            </a:r>
            <a:r>
              <a:rPr lang="en-US" altLang="ja-JP" sz="1429" dirty="0">
                <a:latin typeface="Arial Narrow" panose="020B0606020202030204" pitchFamily="34" charset="0"/>
                <a:ea typeface="メイリオ" panose="020B0604030504040204" pitchFamily="50" charset="-128"/>
                <a:cs typeface="Arial" panose="020B0604020202020204" pitchFamily="34" charset="0"/>
              </a:rPr>
              <a:t>(1955)</a:t>
            </a:r>
            <a:endParaRPr kumimoji="1" lang="ja-JP" altLang="en-US" sz="1429" dirty="0">
              <a:latin typeface="Arial Narrow" panose="020B0606020202030204" pitchFamily="34" charset="0"/>
              <a:ea typeface="メイリオ" panose="020B0604030504040204" pitchFamily="50" charset="-128"/>
              <a:cs typeface="Arial" panose="020B0604020202020204" pitchFamily="34" charset="0"/>
            </a:endParaRPr>
          </a:p>
        </p:txBody>
      </p:sp>
      <p:sp>
        <p:nvSpPr>
          <p:cNvPr id="117" name="テキスト ボックス 8"/>
          <p:cNvSpPr txBox="1"/>
          <p:nvPr/>
        </p:nvSpPr>
        <p:spPr>
          <a:xfrm>
            <a:off x="4717" y="836712"/>
            <a:ext cx="2839091" cy="823302"/>
          </a:xfrm>
          <a:prstGeom prst="rect">
            <a:avLst/>
          </a:prstGeom>
          <a:noFill/>
        </p:spPr>
        <p:txBody>
          <a:bodyPr wrap="square" rtlCol="0">
            <a:spAutoFit/>
          </a:bodyPr>
          <a:lstStyle/>
          <a:p>
            <a:pPr>
              <a:spcAft>
                <a:spcPts val="300"/>
              </a:spcAft>
            </a:pPr>
            <a:r>
              <a:rPr lang="en-US" altLang="ja-JP" sz="1500" u="sng" dirty="0" smtClean="0">
                <a:latin typeface="Arial" panose="020B0604020202020204" pitchFamily="34" charset="0"/>
                <a:ea typeface="メイリオ" panose="020B0604030504040204" pitchFamily="50" charset="-128"/>
                <a:cs typeface="Arial" panose="020B0604020202020204" pitchFamily="34" charset="0"/>
              </a:rPr>
              <a:t>1950s</a:t>
            </a:r>
          </a:p>
          <a:p>
            <a:r>
              <a:rPr lang="en-US" altLang="ja-JP" sz="1500" dirty="0" smtClean="0">
                <a:latin typeface="Arial" panose="020B0604020202020204" pitchFamily="34" charset="0"/>
                <a:ea typeface="メイリオ" panose="020B0604030504040204" pitchFamily="50" charset="-128"/>
                <a:cs typeface="Arial" panose="020B0604020202020204" pitchFamily="34" charset="0"/>
              </a:rPr>
              <a:t>High intensity focused ultrasound for tumor ablation</a:t>
            </a:r>
            <a:endParaRPr lang="ja-JP" altLang="en-US" sz="1500" dirty="0">
              <a:latin typeface="Arial" panose="020B0604020202020204" pitchFamily="34" charset="0"/>
              <a:ea typeface="メイリオ" panose="020B0604030504040204" pitchFamily="50" charset="-128"/>
              <a:cs typeface="Arial" panose="020B0604020202020204" pitchFamily="34" charset="0"/>
            </a:endParaRPr>
          </a:p>
        </p:txBody>
      </p:sp>
      <p:grpSp>
        <p:nvGrpSpPr>
          <p:cNvPr id="2" name="グループ化 1"/>
          <p:cNvGrpSpPr/>
          <p:nvPr/>
        </p:nvGrpSpPr>
        <p:grpSpPr>
          <a:xfrm>
            <a:off x="1638794" y="3553137"/>
            <a:ext cx="2135526" cy="2324575"/>
            <a:chOff x="1638794" y="3697153"/>
            <a:chExt cx="2135526" cy="2324575"/>
          </a:xfrm>
        </p:grpSpPr>
        <p:sp>
          <p:nvSpPr>
            <p:cNvPr id="114" name="テキスト ボックス 5"/>
            <p:cNvSpPr txBox="1"/>
            <p:nvPr/>
          </p:nvSpPr>
          <p:spPr>
            <a:xfrm>
              <a:off x="2132772" y="5709463"/>
              <a:ext cx="1109599" cy="312265"/>
            </a:xfrm>
            <a:prstGeom prst="rect">
              <a:avLst/>
            </a:prstGeom>
            <a:noFill/>
          </p:spPr>
          <p:txBody>
            <a:bodyPr wrap="none" rtlCol="0">
              <a:spAutoFit/>
            </a:bodyPr>
            <a:lstStyle/>
            <a:p>
              <a:r>
                <a:rPr lang="en-US" altLang="ja-JP" sz="1429" i="1" dirty="0" smtClean="0">
                  <a:latin typeface="Arial Narrow" panose="020B0606020202030204" pitchFamily="34" charset="0"/>
                  <a:ea typeface="メイリオ" panose="020B0604030504040204" pitchFamily="50" charset="-128"/>
                  <a:cs typeface="Arial" panose="020B0604020202020204" pitchFamily="34" charset="0"/>
                </a:rPr>
                <a:t>Lancet</a:t>
              </a:r>
              <a:r>
                <a:rPr lang="en-US" altLang="ja-JP" sz="1429" dirty="0" smtClean="0">
                  <a:latin typeface="Arial Narrow" panose="020B0606020202030204" pitchFamily="34" charset="0"/>
                  <a:ea typeface="メイリオ" panose="020B0604030504040204" pitchFamily="50" charset="-128"/>
                  <a:cs typeface="Arial" panose="020B0604020202020204" pitchFamily="34" charset="0"/>
                </a:rPr>
                <a:t> </a:t>
              </a:r>
              <a:r>
                <a:rPr lang="en-US" altLang="ja-JP" sz="1429" dirty="0">
                  <a:latin typeface="Arial Narrow" panose="020B0606020202030204" pitchFamily="34" charset="0"/>
                  <a:ea typeface="メイリオ" panose="020B0604030504040204" pitchFamily="50" charset="-128"/>
                  <a:cs typeface="Arial" panose="020B0604020202020204" pitchFamily="34" charset="0"/>
                </a:rPr>
                <a:t>(1980)</a:t>
              </a:r>
              <a:endParaRPr kumimoji="1" lang="ja-JP" altLang="en-US" sz="1429" dirty="0">
                <a:latin typeface="Arial Narrow" panose="020B0606020202030204" pitchFamily="34" charset="0"/>
                <a:ea typeface="メイリオ" panose="020B0604030504040204" pitchFamily="50" charset="-128"/>
                <a:cs typeface="Arial" panose="020B0604020202020204" pitchFamily="34" charset="0"/>
              </a:endParaRPr>
            </a:p>
          </p:txBody>
        </p:sp>
        <p:pic>
          <p:nvPicPr>
            <p:cNvPr id="116" name="Picture 5" descr="C:\Users\nakagawa\Desktop\Chaussy1980EID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4402011"/>
              <a:ext cx="2082640" cy="1280160"/>
            </a:xfrm>
            <a:prstGeom prst="rect">
              <a:avLst/>
            </a:prstGeom>
            <a:noFill/>
            <a:extLst>
              <a:ext uri="{909E8E84-426E-40DD-AFC4-6F175D3DCCD1}">
                <a14:hiddenFill xmlns:a14="http://schemas.microsoft.com/office/drawing/2010/main">
                  <a:solidFill>
                    <a:srgbClr val="FFFFFF"/>
                  </a:solidFill>
                </a14:hiddenFill>
              </a:ext>
            </a:extLst>
          </p:spPr>
        </p:pic>
        <p:sp>
          <p:nvSpPr>
            <p:cNvPr id="118" name="テキスト ボックス 9"/>
            <p:cNvSpPr txBox="1"/>
            <p:nvPr/>
          </p:nvSpPr>
          <p:spPr>
            <a:xfrm>
              <a:off x="1638794" y="3697153"/>
              <a:ext cx="2097554" cy="592470"/>
            </a:xfrm>
            <a:prstGeom prst="rect">
              <a:avLst/>
            </a:prstGeom>
            <a:noFill/>
          </p:spPr>
          <p:txBody>
            <a:bodyPr wrap="square" rtlCol="0">
              <a:spAutoFit/>
            </a:bodyPr>
            <a:lstStyle/>
            <a:p>
              <a:pPr>
                <a:spcAft>
                  <a:spcPts val="300"/>
                </a:spcAft>
              </a:pPr>
              <a:r>
                <a:rPr lang="en-US" altLang="ja-JP" sz="1500" u="sng" dirty="0" smtClean="0">
                  <a:latin typeface="Arial" panose="020B0604020202020204" pitchFamily="34" charset="0"/>
                  <a:ea typeface="メイリオ" panose="020B0604030504040204" pitchFamily="50" charset="-128"/>
                  <a:cs typeface="Arial" panose="020B0604020202020204" pitchFamily="34" charset="0"/>
                </a:rPr>
                <a:t>Early 1980s</a:t>
              </a:r>
            </a:p>
            <a:p>
              <a:r>
                <a:rPr lang="en-US" altLang="ja-JP" sz="1500" dirty="0" smtClean="0">
                  <a:latin typeface="Arial" panose="020B0604020202020204" pitchFamily="34" charset="0"/>
                  <a:ea typeface="メイリオ" panose="020B0604030504040204" pitchFamily="50" charset="-128"/>
                  <a:cs typeface="Arial" panose="020B0604020202020204" pitchFamily="34" charset="0"/>
                </a:rPr>
                <a:t>Shock </a:t>
              </a:r>
              <a:r>
                <a:rPr lang="en-US" altLang="ja-JP" sz="1500" dirty="0">
                  <a:latin typeface="Arial" panose="020B0604020202020204" pitchFamily="34" charset="0"/>
                  <a:ea typeface="メイリオ" panose="020B0604030504040204" pitchFamily="50" charset="-128"/>
                  <a:cs typeface="Arial" panose="020B0604020202020204" pitchFamily="34" charset="0"/>
                </a:rPr>
                <a:t>wave lithotripsy</a:t>
              </a:r>
              <a:endParaRPr kumimoji="1" lang="ja-JP" altLang="en-US" sz="1500" dirty="0">
                <a:latin typeface="Arial" panose="020B0604020202020204" pitchFamily="34" charset="0"/>
                <a:ea typeface="メイリオ" panose="020B0604030504040204" pitchFamily="50" charset="-128"/>
                <a:cs typeface="Arial" panose="020B0604020202020204" pitchFamily="34" charset="0"/>
              </a:endParaRPr>
            </a:p>
          </p:txBody>
        </p:sp>
      </p:grpSp>
      <p:grpSp>
        <p:nvGrpSpPr>
          <p:cNvPr id="3" name="グループ化 2"/>
          <p:cNvGrpSpPr/>
          <p:nvPr/>
        </p:nvGrpSpPr>
        <p:grpSpPr>
          <a:xfrm>
            <a:off x="3275856" y="836712"/>
            <a:ext cx="2189769" cy="2460609"/>
            <a:chOff x="3275856" y="908720"/>
            <a:chExt cx="2189769" cy="2460609"/>
          </a:xfrm>
        </p:grpSpPr>
        <p:sp>
          <p:nvSpPr>
            <p:cNvPr id="119" name="テキスト ボックス 10"/>
            <p:cNvSpPr txBox="1"/>
            <p:nvPr/>
          </p:nvSpPr>
          <p:spPr>
            <a:xfrm>
              <a:off x="3275856" y="908720"/>
              <a:ext cx="2189769" cy="823302"/>
            </a:xfrm>
            <a:prstGeom prst="rect">
              <a:avLst/>
            </a:prstGeom>
            <a:noFill/>
          </p:spPr>
          <p:txBody>
            <a:bodyPr wrap="square" rtlCol="0">
              <a:spAutoFit/>
            </a:bodyPr>
            <a:lstStyle/>
            <a:p>
              <a:pPr>
                <a:spcAft>
                  <a:spcPts val="300"/>
                </a:spcAft>
              </a:pPr>
              <a:r>
                <a:rPr lang="en-US" altLang="ja-JP" sz="1500" u="sng" dirty="0" smtClean="0">
                  <a:latin typeface="Arial" panose="020B0604020202020204" pitchFamily="34" charset="0"/>
                  <a:ea typeface="メイリオ" panose="020B0604030504040204" pitchFamily="50" charset="-128"/>
                  <a:cs typeface="Arial" panose="020B0604020202020204" pitchFamily="34" charset="0"/>
                </a:rPr>
                <a:t>Late 1980s</a:t>
              </a:r>
            </a:p>
            <a:p>
              <a:r>
                <a:rPr lang="en-US" altLang="ja-JP" sz="1500" dirty="0" smtClean="0">
                  <a:latin typeface="Arial" panose="020B0604020202020204" pitchFamily="34" charset="0"/>
                  <a:ea typeface="メイリオ" panose="020B0604030504040204" pitchFamily="50" charset="-128"/>
                  <a:cs typeface="Arial" panose="020B0604020202020204" pitchFamily="34" charset="0"/>
                </a:rPr>
                <a:t>Drug and gene delivery by </a:t>
              </a:r>
              <a:r>
                <a:rPr lang="en-US" altLang="ja-JP" sz="1500" dirty="0" err="1" smtClean="0">
                  <a:latin typeface="Arial" panose="020B0604020202020204" pitchFamily="34" charset="0"/>
                  <a:ea typeface="メイリオ" panose="020B0604030504040204" pitchFamily="50" charset="-128"/>
                  <a:cs typeface="Arial" panose="020B0604020202020204" pitchFamily="34" charset="0"/>
                </a:rPr>
                <a:t>sonoporation</a:t>
              </a:r>
              <a:endParaRPr kumimoji="1" lang="ja-JP" altLang="en-US" sz="1500" dirty="0">
                <a:latin typeface="Arial" panose="020B0604020202020204" pitchFamily="34" charset="0"/>
                <a:ea typeface="メイリオ" panose="020B0604030504040204" pitchFamily="50" charset="-128"/>
                <a:cs typeface="Arial" panose="020B0604020202020204" pitchFamily="34" charset="0"/>
              </a:endParaRPr>
            </a:p>
          </p:txBody>
        </p:sp>
        <p:pic>
          <p:nvPicPr>
            <p:cNvPr id="122" name="Picture 2" descr="C:\Users\nakagawa\Desktop\Fechheimer1987TO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501" t="4514" r="26689" b="60463"/>
            <a:stretch/>
          </p:blipFill>
          <p:spPr bwMode="auto">
            <a:xfrm>
              <a:off x="3970601" y="1786819"/>
              <a:ext cx="1146642" cy="1280160"/>
            </a:xfrm>
            <a:prstGeom prst="rect">
              <a:avLst/>
            </a:prstGeom>
            <a:noFill/>
            <a:extLst>
              <a:ext uri="{909E8E84-426E-40DD-AFC4-6F175D3DCCD1}">
                <a14:hiddenFill xmlns:a14="http://schemas.microsoft.com/office/drawing/2010/main">
                  <a:solidFill>
                    <a:srgbClr val="FFFFFF"/>
                  </a:solidFill>
                </a14:hiddenFill>
              </a:ext>
            </a:extLst>
          </p:spPr>
        </p:pic>
        <p:sp>
          <p:nvSpPr>
            <p:cNvPr id="123" name="テキスト ボックス 19"/>
            <p:cNvSpPr txBox="1"/>
            <p:nvPr/>
          </p:nvSpPr>
          <p:spPr>
            <a:xfrm>
              <a:off x="3987520" y="3057064"/>
              <a:ext cx="1071127" cy="312265"/>
            </a:xfrm>
            <a:prstGeom prst="rect">
              <a:avLst/>
            </a:prstGeom>
            <a:noFill/>
          </p:spPr>
          <p:txBody>
            <a:bodyPr wrap="none" rtlCol="0">
              <a:spAutoFit/>
            </a:bodyPr>
            <a:lstStyle/>
            <a:p>
              <a:r>
                <a:rPr lang="en-US" altLang="ja-JP" sz="1429" i="1" dirty="0" smtClean="0">
                  <a:latin typeface="Arial Narrow" panose="020B0606020202030204" pitchFamily="34" charset="0"/>
                  <a:ea typeface="メイリオ" panose="020B0604030504040204" pitchFamily="50" charset="-128"/>
                  <a:cs typeface="Arial" panose="020B0604020202020204" pitchFamily="34" charset="0"/>
                </a:rPr>
                <a:t>PNAS</a:t>
              </a:r>
              <a:r>
                <a:rPr lang="en-US" altLang="ja-JP" sz="1429" dirty="0" smtClean="0">
                  <a:latin typeface="Arial Narrow" panose="020B0606020202030204" pitchFamily="34" charset="0"/>
                  <a:ea typeface="メイリオ" panose="020B0604030504040204" pitchFamily="50" charset="-128"/>
                  <a:cs typeface="Arial" panose="020B0604020202020204" pitchFamily="34" charset="0"/>
                </a:rPr>
                <a:t> </a:t>
              </a:r>
              <a:r>
                <a:rPr lang="en-US" altLang="ja-JP" sz="1429" dirty="0">
                  <a:latin typeface="Arial Narrow" panose="020B0606020202030204" pitchFamily="34" charset="0"/>
                  <a:ea typeface="メイリオ" panose="020B0604030504040204" pitchFamily="50" charset="-128"/>
                  <a:cs typeface="Arial" panose="020B0604020202020204" pitchFamily="34" charset="0"/>
                </a:rPr>
                <a:t>(1987)</a:t>
              </a:r>
              <a:endParaRPr kumimoji="1" lang="ja-JP" altLang="en-US" sz="1429" dirty="0">
                <a:latin typeface="Arial Narrow" panose="020B0606020202030204" pitchFamily="34" charset="0"/>
                <a:ea typeface="メイリオ" panose="020B0604030504040204" pitchFamily="50" charset="-128"/>
                <a:cs typeface="Arial" panose="020B0604020202020204" pitchFamily="34" charset="0"/>
              </a:endParaRPr>
            </a:p>
          </p:txBody>
        </p:sp>
      </p:grpSp>
      <p:sp>
        <p:nvSpPr>
          <p:cNvPr id="125" name="Right Arrow 1"/>
          <p:cNvSpPr/>
          <p:nvPr/>
        </p:nvSpPr>
        <p:spPr>
          <a:xfrm>
            <a:off x="179512" y="5671412"/>
            <a:ext cx="8755314" cy="1125562"/>
          </a:xfrm>
          <a:prstGeom prst="rightArrow">
            <a:avLst>
              <a:gd name="adj1" fmla="val 50000"/>
              <a:gd name="adj2" fmla="val 3905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sp>
        <p:nvSpPr>
          <p:cNvPr id="4" name="テキスト ボックス 3"/>
          <p:cNvSpPr txBox="1"/>
          <p:nvPr/>
        </p:nvSpPr>
        <p:spPr>
          <a:xfrm>
            <a:off x="1147548" y="6021289"/>
            <a:ext cx="2117887" cy="461665"/>
          </a:xfrm>
          <a:prstGeom prst="rect">
            <a:avLst/>
          </a:prstGeom>
          <a:noFill/>
        </p:spPr>
        <p:txBody>
          <a:bodyPr wrap="none" rtlCol="0">
            <a:spAutoFit/>
          </a:bodyPr>
          <a:lstStyle/>
          <a:p>
            <a:pPr algn="ctr"/>
            <a:r>
              <a:rPr lang="en-US" sz="2400" dirty="0" smtClean="0">
                <a:latin typeface="Arial" panose="020B0604020202020204" pitchFamily="34" charset="0"/>
                <a:cs typeface="Arial" panose="020B0604020202020204" pitchFamily="34" charset="0"/>
              </a:rPr>
              <a:t>Ablate / Break</a:t>
            </a:r>
            <a:endParaRPr lang="en-US" sz="2400" dirty="0">
              <a:latin typeface="Arial" panose="020B0604020202020204" pitchFamily="34" charset="0"/>
              <a:cs typeface="Arial" panose="020B0604020202020204" pitchFamily="34" charset="0"/>
            </a:endParaRPr>
          </a:p>
        </p:txBody>
      </p:sp>
      <p:grpSp>
        <p:nvGrpSpPr>
          <p:cNvPr id="7" name="グループ化 6"/>
          <p:cNvGrpSpPr/>
          <p:nvPr/>
        </p:nvGrpSpPr>
        <p:grpSpPr>
          <a:xfrm>
            <a:off x="5006539" y="836712"/>
            <a:ext cx="4137461" cy="5646241"/>
            <a:chOff x="5006539" y="836712"/>
            <a:chExt cx="4137461" cy="5646241"/>
          </a:xfrm>
        </p:grpSpPr>
        <p:grpSp>
          <p:nvGrpSpPr>
            <p:cNvPr id="5" name="グループ化 4"/>
            <p:cNvGrpSpPr/>
            <p:nvPr/>
          </p:nvGrpSpPr>
          <p:grpSpPr>
            <a:xfrm>
              <a:off x="6516216" y="836712"/>
              <a:ext cx="2627784" cy="2460608"/>
              <a:chOff x="6516216" y="908720"/>
              <a:chExt cx="2627784" cy="2460608"/>
            </a:xfrm>
          </p:grpSpPr>
          <p:sp>
            <p:nvSpPr>
              <p:cNvPr id="126" name="テキスト ボックス 11"/>
              <p:cNvSpPr txBox="1"/>
              <p:nvPr/>
            </p:nvSpPr>
            <p:spPr>
              <a:xfrm>
                <a:off x="6516216" y="908720"/>
                <a:ext cx="2627784" cy="592470"/>
              </a:xfrm>
              <a:prstGeom prst="rect">
                <a:avLst/>
              </a:prstGeom>
              <a:noFill/>
            </p:spPr>
            <p:txBody>
              <a:bodyPr wrap="square" rtlCol="0">
                <a:spAutoFit/>
              </a:bodyPr>
              <a:lstStyle/>
              <a:p>
                <a:pPr>
                  <a:spcAft>
                    <a:spcPts val="300"/>
                  </a:spcAft>
                </a:pPr>
                <a:r>
                  <a:rPr lang="en-US" altLang="ja-JP" sz="1500" u="sng" dirty="0" smtClean="0">
                    <a:latin typeface="Arial" panose="020B0604020202020204" pitchFamily="34" charset="0"/>
                    <a:ea typeface="メイリオ" panose="020B0604030504040204" pitchFamily="50" charset="-128"/>
                    <a:cs typeface="Arial" panose="020B0604020202020204" pitchFamily="34" charset="0"/>
                  </a:rPr>
                  <a:t>Recent</a:t>
                </a:r>
              </a:p>
              <a:p>
                <a:r>
                  <a:rPr lang="en-US" altLang="ja-JP" sz="1500" dirty="0" smtClean="0">
                    <a:latin typeface="Arial" panose="020B0604020202020204" pitchFamily="34" charset="0"/>
                    <a:ea typeface="メイリオ" panose="020B0604030504040204" pitchFamily="50" charset="-128"/>
                    <a:cs typeface="Arial" panose="020B0604020202020204" pitchFamily="34" charset="0"/>
                  </a:rPr>
                  <a:t>Ultrasound neuromodulation</a:t>
                </a:r>
                <a:endParaRPr kumimoji="1" lang="ja-JP" altLang="en-US" sz="1500" dirty="0">
                  <a:latin typeface="Arial" panose="020B0604020202020204" pitchFamily="34" charset="0"/>
                  <a:ea typeface="メイリオ" panose="020B0604030504040204" pitchFamily="50" charset="-128"/>
                  <a:cs typeface="Arial" panose="020B0604020202020204" pitchFamily="34" charset="0"/>
                </a:endParaRPr>
              </a:p>
            </p:txBody>
          </p:sp>
          <p:pic>
            <p:nvPicPr>
              <p:cNvPr id="127" name="Picture 2" descr="C:\Users\K.Nakagawa\Desktop\nrneurol.2009.211-f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0900" y="1628800"/>
                <a:ext cx="2412494" cy="1301795"/>
              </a:xfrm>
              <a:prstGeom prst="rect">
                <a:avLst/>
              </a:prstGeom>
              <a:noFill/>
              <a:extLst>
                <a:ext uri="{909E8E84-426E-40DD-AFC4-6F175D3DCCD1}">
                  <a14:hiddenFill xmlns:a14="http://schemas.microsoft.com/office/drawing/2010/main">
                    <a:solidFill>
                      <a:srgbClr val="FFFFFF"/>
                    </a:solidFill>
                  </a14:hiddenFill>
                </a:ext>
              </a:extLst>
            </p:spPr>
          </p:pic>
          <p:sp>
            <p:nvSpPr>
              <p:cNvPr id="128" name="テキスト ボックス 19"/>
              <p:cNvSpPr txBox="1"/>
              <p:nvPr/>
            </p:nvSpPr>
            <p:spPr>
              <a:xfrm>
                <a:off x="7167795" y="3057063"/>
                <a:ext cx="1798121" cy="312265"/>
              </a:xfrm>
              <a:prstGeom prst="rect">
                <a:avLst/>
              </a:prstGeom>
              <a:noFill/>
            </p:spPr>
            <p:txBody>
              <a:bodyPr wrap="none" rtlCol="0">
                <a:spAutoFit/>
              </a:bodyPr>
              <a:lstStyle/>
              <a:p>
                <a:r>
                  <a:rPr lang="en-US" altLang="ja-JP" sz="1429" i="1" dirty="0">
                    <a:latin typeface="Arial Narrow" panose="020B0606020202030204" pitchFamily="34" charset="0"/>
                    <a:ea typeface="メイリオ" panose="020B0604030504040204" pitchFamily="50" charset="-128"/>
                    <a:cs typeface="Arial" panose="020B0604020202020204" pitchFamily="34" charset="0"/>
                  </a:rPr>
                  <a:t>Nat. Rev. Neurol. </a:t>
                </a:r>
                <a:r>
                  <a:rPr lang="en-US" altLang="ja-JP" sz="1429" dirty="0">
                    <a:latin typeface="Arial Narrow" panose="020B0606020202030204" pitchFamily="34" charset="0"/>
                    <a:ea typeface="メイリオ" panose="020B0604030504040204" pitchFamily="50" charset="-128"/>
                    <a:cs typeface="Arial" panose="020B0604020202020204" pitchFamily="34" charset="0"/>
                  </a:rPr>
                  <a:t>(2010)</a:t>
                </a:r>
              </a:p>
            </p:txBody>
          </p:sp>
        </p:grpSp>
        <p:grpSp>
          <p:nvGrpSpPr>
            <p:cNvPr id="6" name="グループ化 5"/>
            <p:cNvGrpSpPr/>
            <p:nvPr/>
          </p:nvGrpSpPr>
          <p:grpSpPr>
            <a:xfrm>
              <a:off x="5006539" y="3356992"/>
              <a:ext cx="2808100" cy="2520720"/>
              <a:chOff x="5006539" y="3501008"/>
              <a:chExt cx="2808100" cy="2520720"/>
            </a:xfrm>
          </p:grpSpPr>
          <p:sp>
            <p:nvSpPr>
              <p:cNvPr id="120" name="テキスト ボックス 11"/>
              <p:cNvSpPr txBox="1"/>
              <p:nvPr/>
            </p:nvSpPr>
            <p:spPr>
              <a:xfrm>
                <a:off x="5006539" y="3501008"/>
                <a:ext cx="2808100" cy="823302"/>
              </a:xfrm>
              <a:prstGeom prst="rect">
                <a:avLst/>
              </a:prstGeom>
              <a:noFill/>
            </p:spPr>
            <p:txBody>
              <a:bodyPr wrap="square" rtlCol="0">
                <a:spAutoFit/>
              </a:bodyPr>
              <a:lstStyle/>
              <a:p>
                <a:pPr>
                  <a:spcAft>
                    <a:spcPts val="300"/>
                  </a:spcAft>
                </a:pPr>
                <a:r>
                  <a:rPr lang="en-US" altLang="ja-JP" sz="1500" u="sng" dirty="0" smtClean="0">
                    <a:latin typeface="Arial" panose="020B0604020202020204" pitchFamily="34" charset="0"/>
                    <a:ea typeface="メイリオ" panose="020B0604030504040204" pitchFamily="50" charset="-128"/>
                    <a:cs typeface="Arial" panose="020B0604020202020204" pitchFamily="34" charset="0"/>
                  </a:rPr>
                  <a:t>2000s</a:t>
                </a:r>
              </a:p>
              <a:p>
                <a:r>
                  <a:rPr lang="en-US" altLang="ja-JP" sz="1500" dirty="0" smtClean="0">
                    <a:latin typeface="Arial" panose="020B0604020202020204" pitchFamily="34" charset="0"/>
                    <a:ea typeface="メイリオ" panose="020B0604030504040204" pitchFamily="50" charset="-128"/>
                    <a:cs typeface="Arial" panose="020B0604020202020204" pitchFamily="34" charset="0"/>
                  </a:rPr>
                  <a:t>Angiogenesis by low-intensity shock wave</a:t>
                </a:r>
                <a:endParaRPr kumimoji="1" lang="ja-JP" altLang="en-US" sz="1500" dirty="0">
                  <a:latin typeface="Arial" panose="020B0604020202020204" pitchFamily="34" charset="0"/>
                  <a:ea typeface="メイリオ" panose="020B0604030504040204" pitchFamily="50" charset="-128"/>
                  <a:cs typeface="Arial" panose="020B0604020202020204" pitchFamily="34" charset="0"/>
                </a:endParaRPr>
              </a:p>
            </p:txBody>
          </p:sp>
          <p:pic>
            <p:nvPicPr>
              <p:cNvPr id="121" name="Picture 2" descr="C:\Users\nakagawa\Desktop\nishidaetal.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6739" b="18384"/>
              <a:stretch/>
            </p:blipFill>
            <p:spPr bwMode="auto">
              <a:xfrm>
                <a:off x="5651248" y="4258540"/>
                <a:ext cx="1459510" cy="1454309"/>
              </a:xfrm>
              <a:prstGeom prst="rect">
                <a:avLst/>
              </a:prstGeom>
              <a:noFill/>
              <a:extLst>
                <a:ext uri="{909E8E84-426E-40DD-AFC4-6F175D3DCCD1}">
                  <a14:hiddenFill xmlns:a14="http://schemas.microsoft.com/office/drawing/2010/main">
                    <a:solidFill>
                      <a:srgbClr val="FFFFFF"/>
                    </a:solidFill>
                  </a14:hiddenFill>
                </a:ext>
              </a:extLst>
            </p:spPr>
          </p:pic>
          <p:sp>
            <p:nvSpPr>
              <p:cNvPr id="124" name="テキスト ボックス 29"/>
              <p:cNvSpPr txBox="1"/>
              <p:nvPr/>
            </p:nvSpPr>
            <p:spPr>
              <a:xfrm>
                <a:off x="5725946" y="5709463"/>
                <a:ext cx="1369286" cy="312265"/>
              </a:xfrm>
              <a:prstGeom prst="rect">
                <a:avLst/>
              </a:prstGeom>
              <a:noFill/>
            </p:spPr>
            <p:txBody>
              <a:bodyPr wrap="none" rtlCol="0">
                <a:spAutoFit/>
              </a:bodyPr>
              <a:lstStyle/>
              <a:p>
                <a:r>
                  <a:rPr lang="en-US" altLang="ja-JP" sz="1429" i="1" dirty="0" smtClean="0">
                    <a:latin typeface="Arial Narrow" panose="020B0606020202030204" pitchFamily="34" charset="0"/>
                    <a:ea typeface="メイリオ" panose="020B0604030504040204" pitchFamily="50" charset="-128"/>
                    <a:cs typeface="Arial" panose="020B0604020202020204" pitchFamily="34" charset="0"/>
                  </a:rPr>
                  <a:t>Circulation</a:t>
                </a:r>
                <a:r>
                  <a:rPr lang="en-US" altLang="ja-JP" sz="1429" dirty="0" smtClean="0">
                    <a:latin typeface="Arial Narrow" panose="020B0606020202030204" pitchFamily="34" charset="0"/>
                    <a:ea typeface="メイリオ" panose="020B0604030504040204" pitchFamily="50" charset="-128"/>
                    <a:cs typeface="Arial" panose="020B0604020202020204" pitchFamily="34" charset="0"/>
                  </a:rPr>
                  <a:t> </a:t>
                </a:r>
                <a:r>
                  <a:rPr lang="en-US" altLang="ja-JP" sz="1429" dirty="0">
                    <a:latin typeface="Arial Narrow" panose="020B0606020202030204" pitchFamily="34" charset="0"/>
                    <a:ea typeface="メイリオ" panose="020B0604030504040204" pitchFamily="50" charset="-128"/>
                    <a:cs typeface="Arial" panose="020B0604020202020204" pitchFamily="34" charset="0"/>
                  </a:rPr>
                  <a:t>(2004)</a:t>
                </a:r>
                <a:endParaRPr kumimoji="1" lang="ja-JP" altLang="en-US" sz="1429" dirty="0">
                  <a:latin typeface="Arial Narrow" panose="020B0606020202030204" pitchFamily="34" charset="0"/>
                  <a:ea typeface="メイリオ" panose="020B0604030504040204" pitchFamily="50" charset="-128"/>
                  <a:cs typeface="Arial" panose="020B0604020202020204" pitchFamily="34" charset="0"/>
                </a:endParaRPr>
              </a:p>
            </p:txBody>
          </p:sp>
        </p:grpSp>
        <p:sp>
          <p:nvSpPr>
            <p:cNvPr id="28" name="テキスト ボックス 27"/>
            <p:cNvSpPr txBox="1"/>
            <p:nvPr/>
          </p:nvSpPr>
          <p:spPr>
            <a:xfrm>
              <a:off x="5465625" y="6021288"/>
              <a:ext cx="2832827" cy="461665"/>
            </a:xfrm>
            <a:prstGeom prst="rect">
              <a:avLst/>
            </a:prstGeom>
            <a:noFill/>
          </p:spPr>
          <p:txBody>
            <a:bodyPr wrap="none" rtlCol="0">
              <a:spAutoFit/>
            </a:bodyPr>
            <a:lstStyle/>
            <a:p>
              <a:pPr algn="ctr"/>
              <a:r>
                <a:rPr lang="en-US" sz="2400" b="1" dirty="0" smtClean="0">
                  <a:solidFill>
                    <a:srgbClr val="C00000"/>
                  </a:solidFill>
                  <a:latin typeface="Arial" panose="020B0604020202020204" pitchFamily="34" charset="0"/>
                  <a:cs typeface="Arial" panose="020B0604020202020204" pitchFamily="34" charset="0"/>
                </a:rPr>
                <a:t>Control / Regulate</a:t>
              </a:r>
              <a:endParaRPr lang="en-US" sz="24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51556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35</a:t>
            </a:fld>
            <a:endParaRPr lang="ja-JP" altLang="en-US" dirty="0">
              <a:solidFill>
                <a:schemeClr val="bg1"/>
              </a:solidFill>
            </a:endParaRPr>
          </a:p>
        </p:txBody>
      </p:sp>
      <p:sp>
        <p:nvSpPr>
          <p:cNvPr id="38" name="テキスト ボックス 37"/>
          <p:cNvSpPr txBox="1"/>
          <p:nvPr/>
        </p:nvSpPr>
        <p:spPr>
          <a:xfrm>
            <a:off x="2126258" y="77768"/>
            <a:ext cx="4891659"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Mechanobiological effects</a:t>
            </a:r>
          </a:p>
        </p:txBody>
      </p:sp>
      <p:grpSp>
        <p:nvGrpSpPr>
          <p:cNvPr id="30" name="グループ化 29"/>
          <p:cNvGrpSpPr/>
          <p:nvPr/>
        </p:nvGrpSpPr>
        <p:grpSpPr>
          <a:xfrm>
            <a:off x="2415778" y="1628802"/>
            <a:ext cx="4477071" cy="1106472"/>
            <a:chOff x="1533248" y="1180967"/>
            <a:chExt cx="3047455" cy="753153"/>
          </a:xfrm>
        </p:grpSpPr>
        <p:pic>
          <p:nvPicPr>
            <p:cNvPr id="31" name="Picture 2" descr="C:\Users\K.Nakagawa\Documents\D論\nakagawa_Dthesis_final\image\mechstres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3649" b="65518"/>
            <a:stretch/>
          </p:blipFill>
          <p:spPr bwMode="auto">
            <a:xfrm>
              <a:off x="1533248" y="1180967"/>
              <a:ext cx="3047455" cy="663482"/>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p:cNvSpPr txBox="1"/>
            <p:nvPr/>
          </p:nvSpPr>
          <p:spPr>
            <a:xfrm>
              <a:off x="1716953" y="1682723"/>
              <a:ext cx="534873" cy="251397"/>
            </a:xfrm>
            <a:prstGeom prst="rect">
              <a:avLst/>
            </a:prstGeom>
            <a:solidFill>
              <a:schemeClr val="bg1"/>
            </a:solidFill>
          </p:spPr>
          <p:txBody>
            <a:bodyPr wrap="none" rtlCol="0">
              <a:spAutoFit/>
            </a:bodyPr>
            <a:lstStyle/>
            <a:p>
              <a:pPr algn="ctr"/>
              <a:r>
                <a:rPr kumimoji="1" lang="en-US" altLang="ja-JP" dirty="0" smtClean="0">
                  <a:latin typeface="Arial Narrow" panose="020B0606020202030204" pitchFamily="34" charset="0"/>
                </a:rPr>
                <a:t>Stretch</a:t>
              </a:r>
              <a:endParaRPr kumimoji="1" lang="ja-JP" altLang="en-US" dirty="0">
                <a:latin typeface="Arial Narrow" panose="020B0606020202030204" pitchFamily="34" charset="0"/>
              </a:endParaRPr>
            </a:p>
          </p:txBody>
        </p:sp>
        <p:sp>
          <p:nvSpPr>
            <p:cNvPr id="33" name="テキスト ボックス 32"/>
            <p:cNvSpPr txBox="1"/>
            <p:nvPr/>
          </p:nvSpPr>
          <p:spPr>
            <a:xfrm>
              <a:off x="2786745" y="1682723"/>
              <a:ext cx="470409" cy="251397"/>
            </a:xfrm>
            <a:prstGeom prst="rect">
              <a:avLst/>
            </a:prstGeom>
            <a:solidFill>
              <a:schemeClr val="bg1"/>
            </a:solidFill>
          </p:spPr>
          <p:txBody>
            <a:bodyPr wrap="none" rtlCol="0">
              <a:spAutoFit/>
            </a:bodyPr>
            <a:lstStyle/>
            <a:p>
              <a:pPr algn="ctr"/>
              <a:r>
                <a:rPr kumimoji="1" lang="en-US" altLang="ja-JP" dirty="0" smtClean="0">
                  <a:latin typeface="Arial Narrow" panose="020B0606020202030204" pitchFamily="34" charset="0"/>
                </a:rPr>
                <a:t>Touch</a:t>
              </a:r>
              <a:endParaRPr kumimoji="1" lang="ja-JP" altLang="en-US" dirty="0">
                <a:latin typeface="Arial Narrow" panose="020B0606020202030204" pitchFamily="34" charset="0"/>
              </a:endParaRPr>
            </a:p>
          </p:txBody>
        </p:sp>
        <p:sp>
          <p:nvSpPr>
            <p:cNvPr id="34" name="テキスト ボックス 33"/>
            <p:cNvSpPr txBox="1"/>
            <p:nvPr/>
          </p:nvSpPr>
          <p:spPr>
            <a:xfrm>
              <a:off x="3617006" y="1682723"/>
              <a:ext cx="850211" cy="251397"/>
            </a:xfrm>
            <a:prstGeom prst="rect">
              <a:avLst/>
            </a:prstGeom>
            <a:solidFill>
              <a:schemeClr val="bg1"/>
            </a:solidFill>
          </p:spPr>
          <p:txBody>
            <a:bodyPr wrap="none" rtlCol="0">
              <a:spAutoFit/>
            </a:bodyPr>
            <a:lstStyle/>
            <a:p>
              <a:pPr algn="ctr"/>
              <a:r>
                <a:rPr kumimoji="1" lang="en-US" altLang="ja-JP" dirty="0" smtClean="0">
                  <a:latin typeface="Arial Narrow" panose="020B0606020202030204" pitchFamily="34" charset="0"/>
                </a:rPr>
                <a:t>Shear stress</a:t>
              </a:r>
              <a:endParaRPr kumimoji="1" lang="ja-JP" altLang="en-US" dirty="0">
                <a:latin typeface="Arial Narrow" panose="020B0606020202030204" pitchFamily="34" charset="0"/>
              </a:endParaRPr>
            </a:p>
          </p:txBody>
        </p:sp>
      </p:grpSp>
      <p:grpSp>
        <p:nvGrpSpPr>
          <p:cNvPr id="8" name="グループ化 7"/>
          <p:cNvGrpSpPr/>
          <p:nvPr/>
        </p:nvGrpSpPr>
        <p:grpSpPr>
          <a:xfrm>
            <a:off x="32535" y="3382158"/>
            <a:ext cx="9039269" cy="3441512"/>
            <a:chOff x="32535" y="3382158"/>
            <a:chExt cx="9039269" cy="3441512"/>
          </a:xfrm>
        </p:grpSpPr>
        <p:pic>
          <p:nvPicPr>
            <p:cNvPr id="39" name="Picture 5" descr="C:\Users\nakagawa\Desktop\UWDC\illust of UWDC\shock-wave-through-the-ce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493338" y="3382158"/>
              <a:ext cx="1991264" cy="174587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nakagawa\Desktop\UWDC\illust of UWDC\shock-wave-through-the-cel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889660" y="3382158"/>
              <a:ext cx="2006377" cy="1802085"/>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32535" y="5715674"/>
              <a:ext cx="4621778" cy="769441"/>
            </a:xfrm>
            <a:prstGeom prst="rect">
              <a:avLst/>
            </a:prstGeom>
            <a:noFill/>
            <a:ln>
              <a:noFill/>
            </a:ln>
          </p:spPr>
          <p:txBody>
            <a:bodyPr wrap="none" rtlCol="0">
              <a:spAutoFit/>
            </a:bodyPr>
            <a:lstStyle/>
            <a:p>
              <a:r>
                <a:rPr lang="en-US" altLang="ja-JP" sz="2200" dirty="0" smtClean="0">
                  <a:latin typeface="Arial Narrow" panose="020B0606020202030204" pitchFamily="34" charset="0"/>
                </a:rPr>
                <a:t>Difference in wavefront</a:t>
              </a:r>
            </a:p>
            <a:p>
              <a:pPr marL="342900" indent="-342900">
                <a:buFont typeface="Wingdings" panose="05000000000000000000" pitchFamily="2" charset="2"/>
                <a:buChar char="Ø"/>
              </a:pPr>
              <a:r>
                <a:rPr kumimoji="1" lang="en-US" altLang="ja-JP" sz="2200" dirty="0" smtClean="0">
                  <a:latin typeface="Arial Narrow" panose="020B0606020202030204" pitchFamily="34" charset="0"/>
                </a:rPr>
                <a:t>Shear stress is loaded to the membrane</a:t>
              </a:r>
              <a:endParaRPr kumimoji="1" lang="ja-JP" altLang="en-US" sz="2200" dirty="0">
                <a:latin typeface="Arial Narrow" panose="020B0606020202030204" pitchFamily="34" charset="0"/>
              </a:endParaRPr>
            </a:p>
          </p:txBody>
        </p:sp>
        <p:sp>
          <p:nvSpPr>
            <p:cNvPr id="43" name="テキスト ボックス 42"/>
            <p:cNvSpPr txBox="1"/>
            <p:nvPr/>
          </p:nvSpPr>
          <p:spPr>
            <a:xfrm>
              <a:off x="4964028" y="5377120"/>
              <a:ext cx="4107776" cy="1446550"/>
            </a:xfrm>
            <a:prstGeom prst="rect">
              <a:avLst/>
            </a:prstGeom>
            <a:noFill/>
            <a:ln>
              <a:noFill/>
            </a:ln>
          </p:spPr>
          <p:txBody>
            <a:bodyPr wrap="square" rtlCol="0">
              <a:spAutoFit/>
            </a:bodyPr>
            <a:lstStyle/>
            <a:p>
              <a:r>
                <a:rPr lang="en-US" altLang="ja-JP" sz="2200" dirty="0" smtClean="0">
                  <a:latin typeface="Arial Narrow" panose="020B0606020202030204" pitchFamily="34" charset="0"/>
                </a:rPr>
                <a:t>Reflection by the nucleus</a:t>
              </a:r>
            </a:p>
            <a:p>
              <a:pPr marL="342900" indent="-342900">
                <a:buFont typeface="Wingdings" panose="05000000000000000000" pitchFamily="2" charset="2"/>
                <a:buChar char="Ø"/>
              </a:pPr>
              <a:r>
                <a:rPr kumimoji="1" lang="en-US" altLang="ja-JP" sz="2200" dirty="0" smtClean="0">
                  <a:latin typeface="Arial Narrow" panose="020B0606020202030204" pitchFamily="34" charset="0"/>
                </a:rPr>
                <a:t>The nucleus is pushed</a:t>
              </a:r>
            </a:p>
            <a:p>
              <a:pPr marL="342900" indent="-342900">
                <a:buFont typeface="Wingdings" panose="05000000000000000000" pitchFamily="2" charset="2"/>
                <a:buChar char="Ø"/>
              </a:pPr>
              <a:r>
                <a:rPr lang="en-US" altLang="ja-JP" sz="2200" dirty="0" smtClean="0">
                  <a:latin typeface="Arial Narrow" panose="020B0606020202030204" pitchFamily="34" charset="0"/>
                </a:rPr>
                <a:t>Effects for the cytoskeleton and membrane</a:t>
              </a:r>
              <a:endParaRPr kumimoji="1" lang="ja-JP" altLang="en-US" sz="2200" dirty="0">
                <a:latin typeface="Arial Narrow" panose="020B0606020202030204" pitchFamily="34" charset="0"/>
              </a:endParaRPr>
            </a:p>
          </p:txBody>
        </p:sp>
      </p:grpSp>
    </p:spTree>
    <p:extLst>
      <p:ext uri="{BB962C8B-B14F-4D97-AF65-F5344CB8AC3E}">
        <p14:creationId xmlns:p14="http://schemas.microsoft.com/office/powerpoint/2010/main" val="4044870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36</a:t>
            </a:fld>
            <a:endParaRPr lang="ja-JP" altLang="en-US" dirty="0">
              <a:solidFill>
                <a:schemeClr val="bg1"/>
              </a:solidFill>
            </a:endParaRPr>
          </a:p>
        </p:txBody>
      </p:sp>
      <p:sp>
        <p:nvSpPr>
          <p:cNvPr id="38" name="テキスト ボックス 37"/>
          <p:cNvSpPr txBox="1"/>
          <p:nvPr/>
        </p:nvSpPr>
        <p:spPr>
          <a:xfrm>
            <a:off x="2338876" y="77768"/>
            <a:ext cx="4466287" cy="584775"/>
          </a:xfrm>
          <a:prstGeom prst="rect">
            <a:avLst/>
          </a:prstGeom>
          <a:noFill/>
        </p:spPr>
        <p:txBody>
          <a:bodyPr wrap="none" rtlCol="0">
            <a:spAutoFit/>
          </a:bodyPr>
          <a:lstStyle/>
          <a:p>
            <a:pPr algn="ctr"/>
            <a:r>
              <a:rPr kumimoji="1" lang="en-US" altLang="ja-JP" sz="3200" dirty="0" smtClean="0">
                <a:solidFill>
                  <a:schemeClr val="bg1"/>
                </a:solidFill>
                <a:latin typeface="Arial" panose="020B0604020202020204" pitchFamily="34" charset="0"/>
                <a:cs typeface="Arial" panose="020B0604020202020204" pitchFamily="34" charset="0"/>
              </a:rPr>
              <a:t>Limitations in resolution</a:t>
            </a:r>
            <a:endParaRPr kumimoji="1" lang="ja-JP" altLang="en-US" sz="3200" dirty="0">
              <a:solidFill>
                <a:schemeClr val="bg1"/>
              </a:solidFill>
              <a:latin typeface="Arial" panose="020B0604020202020204" pitchFamily="34" charset="0"/>
              <a:cs typeface="Arial" panose="020B0604020202020204" pitchFamily="34" charset="0"/>
            </a:endParaRPr>
          </a:p>
        </p:txBody>
      </p:sp>
      <p:grpSp>
        <p:nvGrpSpPr>
          <p:cNvPr id="24" name="グループ化 23"/>
          <p:cNvGrpSpPr/>
          <p:nvPr/>
        </p:nvGrpSpPr>
        <p:grpSpPr>
          <a:xfrm>
            <a:off x="1022859" y="4145598"/>
            <a:ext cx="7346351" cy="648072"/>
            <a:chOff x="212292" y="5373215"/>
            <a:chExt cx="8732970" cy="648072"/>
          </a:xfrm>
        </p:grpSpPr>
        <p:sp>
          <p:nvSpPr>
            <p:cNvPr id="25" name="上矢印 24"/>
            <p:cNvSpPr/>
            <p:nvPr/>
          </p:nvSpPr>
          <p:spPr>
            <a:xfrm rot="5400000">
              <a:off x="4254741" y="1330766"/>
              <a:ext cx="648072" cy="8732970"/>
            </a:xfrm>
            <a:prstGeom prst="upArrow">
              <a:avLst>
                <a:gd name="adj1" fmla="val 58448"/>
                <a:gd name="adj2" fmla="val 5000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b="1">
                <a:solidFill>
                  <a:schemeClr val="bg1"/>
                </a:solidFill>
                <a:latin typeface="Times New Roman" pitchFamily="18" charset="0"/>
                <a:ea typeface="+mj-ea"/>
                <a:cs typeface="Times New Roman" pitchFamily="18" charset="0"/>
              </a:endParaRPr>
            </a:p>
          </p:txBody>
        </p:sp>
        <p:sp>
          <p:nvSpPr>
            <p:cNvPr id="26" name="テキスト ボックス 25"/>
            <p:cNvSpPr txBox="1"/>
            <p:nvPr/>
          </p:nvSpPr>
          <p:spPr>
            <a:xfrm>
              <a:off x="1615526" y="5600399"/>
              <a:ext cx="814059" cy="310341"/>
            </a:xfrm>
            <a:prstGeom prst="rect">
              <a:avLst/>
            </a:prstGeom>
            <a:noFill/>
          </p:spPr>
          <p:txBody>
            <a:bodyPr wrap="none" rtlCol="0">
              <a:spAutoFit/>
            </a:bodyPr>
            <a:lstStyle/>
            <a:p>
              <a:pPr algn="ctr">
                <a:lnSpc>
                  <a:spcPts val="1700"/>
                </a:lnSpc>
              </a:pPr>
              <a:r>
                <a:rPr kumimoji="1" lang="en-US" altLang="ja-JP" sz="2200" dirty="0" smtClean="0">
                  <a:latin typeface="Arial Narrow" panose="020B0606020202030204" pitchFamily="34" charset="0"/>
                  <a:ea typeface="+mj-ea"/>
                  <a:cs typeface="Times New Roman" pitchFamily="18" charset="0"/>
                </a:rPr>
                <a:t>1 ms</a:t>
              </a:r>
              <a:endParaRPr kumimoji="1" lang="en-US" altLang="ja-JP" sz="2200" baseline="30000" dirty="0" smtClean="0">
                <a:latin typeface="Arial Narrow" panose="020B0606020202030204" pitchFamily="34" charset="0"/>
                <a:ea typeface="+mj-ea"/>
                <a:cs typeface="Times New Roman" pitchFamily="18" charset="0"/>
              </a:endParaRPr>
            </a:p>
          </p:txBody>
        </p:sp>
        <p:sp>
          <p:nvSpPr>
            <p:cNvPr id="27" name="テキスト ボックス 26"/>
            <p:cNvSpPr txBox="1"/>
            <p:nvPr/>
          </p:nvSpPr>
          <p:spPr>
            <a:xfrm>
              <a:off x="3233809" y="5600399"/>
              <a:ext cx="777852" cy="310341"/>
            </a:xfrm>
            <a:prstGeom prst="rect">
              <a:avLst/>
            </a:prstGeom>
            <a:noFill/>
          </p:spPr>
          <p:txBody>
            <a:bodyPr wrap="none" rtlCol="0">
              <a:spAutoFit/>
            </a:bodyPr>
            <a:lstStyle/>
            <a:p>
              <a:pPr algn="ctr">
                <a:lnSpc>
                  <a:spcPts val="1700"/>
                </a:lnSpc>
              </a:pPr>
              <a:r>
                <a:rPr kumimoji="1" lang="en-US" altLang="ja-JP" sz="2200" dirty="0" smtClean="0">
                  <a:latin typeface="Arial Narrow" panose="020B0606020202030204" pitchFamily="34" charset="0"/>
                  <a:ea typeface="+mj-ea"/>
                  <a:cs typeface="Times New Roman" pitchFamily="18" charset="0"/>
                </a:rPr>
                <a:t>1 </a:t>
              </a:r>
              <a:r>
                <a:rPr kumimoji="1" lang="en-US" altLang="ja-JP" sz="2200" dirty="0" smtClean="0">
                  <a:latin typeface="Arial Narrow" panose="020B0606020202030204" pitchFamily="34" charset="0"/>
                  <a:ea typeface="+mj-ea"/>
                  <a:cs typeface="Times New Roman" pitchFamily="18" charset="0"/>
                  <a:sym typeface="Symbol"/>
                </a:rPr>
                <a:t>s</a:t>
              </a:r>
              <a:endParaRPr kumimoji="1" lang="ja-JP" altLang="en-US" sz="2200" dirty="0">
                <a:latin typeface="Arial Narrow" panose="020B0606020202030204" pitchFamily="34" charset="0"/>
                <a:ea typeface="+mj-ea"/>
                <a:cs typeface="Times New Roman" pitchFamily="18" charset="0"/>
              </a:endParaRPr>
            </a:p>
          </p:txBody>
        </p:sp>
        <p:sp>
          <p:nvSpPr>
            <p:cNvPr id="28" name="テキスト ボックス 27"/>
            <p:cNvSpPr txBox="1"/>
            <p:nvPr/>
          </p:nvSpPr>
          <p:spPr>
            <a:xfrm>
              <a:off x="4811515" y="5600399"/>
              <a:ext cx="737837" cy="310341"/>
            </a:xfrm>
            <a:prstGeom prst="rect">
              <a:avLst/>
            </a:prstGeom>
            <a:noFill/>
          </p:spPr>
          <p:txBody>
            <a:bodyPr wrap="none" rtlCol="0">
              <a:spAutoFit/>
            </a:bodyPr>
            <a:lstStyle/>
            <a:p>
              <a:pPr algn="ctr">
                <a:lnSpc>
                  <a:spcPts val="1700"/>
                </a:lnSpc>
              </a:pPr>
              <a:r>
                <a:rPr kumimoji="1" lang="en-US" altLang="ja-JP" sz="2200" dirty="0" smtClean="0">
                  <a:latin typeface="Arial Narrow" panose="020B0606020202030204" pitchFamily="34" charset="0"/>
                  <a:ea typeface="+mj-ea"/>
                  <a:cs typeface="Times New Roman" pitchFamily="18" charset="0"/>
                </a:rPr>
                <a:t>1 ns</a:t>
              </a:r>
              <a:endParaRPr kumimoji="1" lang="ja-JP" altLang="en-US" sz="2200" dirty="0">
                <a:latin typeface="Arial Narrow" panose="020B0606020202030204" pitchFamily="34" charset="0"/>
                <a:ea typeface="+mj-ea"/>
                <a:cs typeface="Times New Roman" pitchFamily="18" charset="0"/>
              </a:endParaRPr>
            </a:p>
          </p:txBody>
        </p:sp>
        <p:sp>
          <p:nvSpPr>
            <p:cNvPr id="29" name="テキスト ボックス 28"/>
            <p:cNvSpPr txBox="1"/>
            <p:nvPr/>
          </p:nvSpPr>
          <p:spPr>
            <a:xfrm>
              <a:off x="6366005" y="5600399"/>
              <a:ext cx="737837" cy="310341"/>
            </a:xfrm>
            <a:prstGeom prst="rect">
              <a:avLst/>
            </a:prstGeom>
            <a:noFill/>
          </p:spPr>
          <p:txBody>
            <a:bodyPr wrap="none" rtlCol="0">
              <a:spAutoFit/>
            </a:bodyPr>
            <a:lstStyle/>
            <a:p>
              <a:pPr algn="ctr">
                <a:lnSpc>
                  <a:spcPts val="1700"/>
                </a:lnSpc>
              </a:pPr>
              <a:r>
                <a:rPr kumimoji="1" lang="en-US" altLang="ja-JP" sz="2200" dirty="0" smtClean="0">
                  <a:latin typeface="Arial Narrow" panose="020B0606020202030204" pitchFamily="34" charset="0"/>
                  <a:ea typeface="+mj-ea"/>
                  <a:cs typeface="Times New Roman" pitchFamily="18" charset="0"/>
                </a:rPr>
                <a:t>1 </a:t>
              </a:r>
              <a:r>
                <a:rPr kumimoji="1" lang="en-US" altLang="ja-JP" sz="2200" dirty="0" err="1" smtClean="0">
                  <a:latin typeface="Arial Narrow" panose="020B0606020202030204" pitchFamily="34" charset="0"/>
                  <a:ea typeface="+mj-ea"/>
                  <a:cs typeface="Times New Roman" pitchFamily="18" charset="0"/>
                </a:rPr>
                <a:t>ps</a:t>
              </a:r>
              <a:endParaRPr kumimoji="1" lang="ja-JP" altLang="en-US" sz="2200" dirty="0">
                <a:latin typeface="Arial Narrow" panose="020B0606020202030204" pitchFamily="34" charset="0"/>
                <a:ea typeface="+mj-ea"/>
                <a:cs typeface="Times New Roman" pitchFamily="18" charset="0"/>
              </a:endParaRPr>
            </a:p>
          </p:txBody>
        </p:sp>
        <p:sp>
          <p:nvSpPr>
            <p:cNvPr id="30" name="テキスト ボックス 29"/>
            <p:cNvSpPr txBox="1"/>
            <p:nvPr/>
          </p:nvSpPr>
          <p:spPr>
            <a:xfrm>
              <a:off x="7891818" y="5600399"/>
              <a:ext cx="661614" cy="310341"/>
            </a:xfrm>
            <a:prstGeom prst="rect">
              <a:avLst/>
            </a:prstGeom>
            <a:noFill/>
          </p:spPr>
          <p:txBody>
            <a:bodyPr wrap="none" rtlCol="0">
              <a:spAutoFit/>
            </a:bodyPr>
            <a:lstStyle/>
            <a:p>
              <a:pPr algn="ctr">
                <a:lnSpc>
                  <a:spcPts val="1700"/>
                </a:lnSpc>
              </a:pPr>
              <a:r>
                <a:rPr kumimoji="1" lang="en-US" altLang="ja-JP" sz="2200" dirty="0" smtClean="0">
                  <a:latin typeface="Arial Narrow" panose="020B0606020202030204" pitchFamily="34" charset="0"/>
                  <a:ea typeface="+mj-ea"/>
                  <a:cs typeface="Times New Roman" pitchFamily="18" charset="0"/>
                </a:rPr>
                <a:t>1 </a:t>
              </a:r>
              <a:r>
                <a:rPr kumimoji="1" lang="en-US" altLang="ja-JP" sz="2200" dirty="0" err="1" smtClean="0">
                  <a:latin typeface="Arial Narrow" panose="020B0606020202030204" pitchFamily="34" charset="0"/>
                  <a:ea typeface="+mj-ea"/>
                  <a:cs typeface="Times New Roman" pitchFamily="18" charset="0"/>
                </a:rPr>
                <a:t>fs</a:t>
              </a:r>
              <a:endParaRPr kumimoji="1" lang="ja-JP" altLang="en-US" sz="2200" dirty="0">
                <a:latin typeface="Arial Narrow" panose="020B0606020202030204" pitchFamily="34" charset="0"/>
                <a:ea typeface="+mj-ea"/>
                <a:cs typeface="Times New Roman" pitchFamily="18" charset="0"/>
              </a:endParaRPr>
            </a:p>
          </p:txBody>
        </p:sp>
        <p:sp>
          <p:nvSpPr>
            <p:cNvPr id="33" name="テキスト ボックス 4"/>
            <p:cNvSpPr txBox="1"/>
            <p:nvPr/>
          </p:nvSpPr>
          <p:spPr>
            <a:xfrm>
              <a:off x="220252" y="5600399"/>
              <a:ext cx="585391" cy="310341"/>
            </a:xfrm>
            <a:prstGeom prst="rect">
              <a:avLst/>
            </a:prstGeom>
            <a:noFill/>
          </p:spPr>
          <p:txBody>
            <a:bodyPr wrap="none" rtlCol="0">
              <a:spAutoFit/>
            </a:bodyPr>
            <a:lstStyle/>
            <a:p>
              <a:pPr algn="ctr">
                <a:lnSpc>
                  <a:spcPts val="1700"/>
                </a:lnSpc>
              </a:pPr>
              <a:r>
                <a:rPr kumimoji="1" lang="en-US" altLang="ja-JP" sz="2200" dirty="0" smtClean="0">
                  <a:latin typeface="Arial Narrow" panose="020B0606020202030204" pitchFamily="34" charset="0"/>
                  <a:ea typeface="+mj-ea"/>
                  <a:cs typeface="Times New Roman" pitchFamily="18" charset="0"/>
                </a:rPr>
                <a:t>1 s</a:t>
              </a:r>
              <a:endParaRPr kumimoji="1" lang="en-US" altLang="ja-JP" sz="2200" baseline="30000" dirty="0" smtClean="0">
                <a:latin typeface="Arial Narrow" panose="020B0606020202030204" pitchFamily="34" charset="0"/>
                <a:ea typeface="+mj-ea"/>
                <a:cs typeface="Times New Roman" pitchFamily="18" charset="0"/>
              </a:endParaRPr>
            </a:p>
          </p:txBody>
        </p:sp>
      </p:grpSp>
      <p:grpSp>
        <p:nvGrpSpPr>
          <p:cNvPr id="34" name="グループ化 33"/>
          <p:cNvGrpSpPr/>
          <p:nvPr/>
        </p:nvGrpSpPr>
        <p:grpSpPr>
          <a:xfrm>
            <a:off x="1022859" y="1268760"/>
            <a:ext cx="4834831" cy="648072"/>
            <a:chOff x="212293" y="5373216"/>
            <a:chExt cx="5747402" cy="648072"/>
          </a:xfrm>
        </p:grpSpPr>
        <p:sp>
          <p:nvSpPr>
            <p:cNvPr id="39" name="上矢印 38"/>
            <p:cNvSpPr/>
            <p:nvPr/>
          </p:nvSpPr>
          <p:spPr>
            <a:xfrm rot="5400000">
              <a:off x="2761958" y="2823551"/>
              <a:ext cx="648072" cy="5747402"/>
            </a:xfrm>
            <a:prstGeom prst="upArrow">
              <a:avLst>
                <a:gd name="adj1" fmla="val 58448"/>
                <a:gd name="adj2" fmla="val 5000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b="1">
                <a:solidFill>
                  <a:schemeClr val="bg1"/>
                </a:solidFill>
                <a:latin typeface="Times New Roman" pitchFamily="18" charset="0"/>
                <a:ea typeface="+mj-ea"/>
                <a:cs typeface="Times New Roman" pitchFamily="18" charset="0"/>
              </a:endParaRPr>
            </a:p>
          </p:txBody>
        </p:sp>
        <p:sp>
          <p:nvSpPr>
            <p:cNvPr id="40" name="テキスト ボックス 39"/>
            <p:cNvSpPr txBox="1"/>
            <p:nvPr/>
          </p:nvSpPr>
          <p:spPr>
            <a:xfrm>
              <a:off x="1673161" y="5600399"/>
              <a:ext cx="905526" cy="310341"/>
            </a:xfrm>
            <a:prstGeom prst="rect">
              <a:avLst/>
            </a:prstGeom>
            <a:noFill/>
          </p:spPr>
          <p:txBody>
            <a:bodyPr wrap="none" rtlCol="0">
              <a:spAutoFit/>
            </a:bodyPr>
            <a:lstStyle/>
            <a:p>
              <a:pPr algn="ctr">
                <a:lnSpc>
                  <a:spcPts val="1700"/>
                </a:lnSpc>
              </a:pPr>
              <a:r>
                <a:rPr kumimoji="1" lang="en-US" altLang="ja-JP" sz="2200" dirty="0" smtClean="0">
                  <a:latin typeface="Arial Narrow" panose="020B0606020202030204" pitchFamily="34" charset="0"/>
                  <a:ea typeface="+mj-ea"/>
                  <a:cs typeface="Arial" panose="020B0604020202020204" pitchFamily="34" charset="0"/>
                </a:rPr>
                <a:t>1 mm</a:t>
              </a:r>
              <a:endParaRPr kumimoji="1" lang="en-US" altLang="ja-JP" sz="2200" baseline="30000" dirty="0" smtClean="0">
                <a:latin typeface="Arial Narrow" panose="020B0606020202030204" pitchFamily="34" charset="0"/>
                <a:ea typeface="+mj-ea"/>
                <a:cs typeface="Arial" panose="020B0604020202020204" pitchFamily="34" charset="0"/>
              </a:endParaRPr>
            </a:p>
          </p:txBody>
        </p:sp>
        <p:sp>
          <p:nvSpPr>
            <p:cNvPr id="41" name="テキスト ボックス 40"/>
            <p:cNvSpPr txBox="1"/>
            <p:nvPr/>
          </p:nvSpPr>
          <p:spPr>
            <a:xfrm>
              <a:off x="3291444" y="5600399"/>
              <a:ext cx="869319" cy="310341"/>
            </a:xfrm>
            <a:prstGeom prst="rect">
              <a:avLst/>
            </a:prstGeom>
            <a:noFill/>
          </p:spPr>
          <p:txBody>
            <a:bodyPr wrap="none" rtlCol="0">
              <a:spAutoFit/>
            </a:bodyPr>
            <a:lstStyle/>
            <a:p>
              <a:pPr algn="ctr">
                <a:lnSpc>
                  <a:spcPts val="1700"/>
                </a:lnSpc>
              </a:pPr>
              <a:r>
                <a:rPr kumimoji="1" lang="en-US" altLang="ja-JP" sz="2200" dirty="0" smtClean="0">
                  <a:latin typeface="Arial Narrow" panose="020B0606020202030204" pitchFamily="34" charset="0"/>
                  <a:ea typeface="+mj-ea"/>
                  <a:cs typeface="Arial" panose="020B0604020202020204" pitchFamily="34" charset="0"/>
                </a:rPr>
                <a:t>1 </a:t>
              </a:r>
              <a:r>
                <a:rPr kumimoji="1" lang="en-US" altLang="ja-JP" sz="2200" dirty="0" smtClean="0">
                  <a:latin typeface="Arial Narrow" panose="020B0606020202030204" pitchFamily="34" charset="0"/>
                  <a:ea typeface="+mj-ea"/>
                  <a:cs typeface="Arial" panose="020B0604020202020204" pitchFamily="34" charset="0"/>
                  <a:sym typeface="Symbol"/>
                </a:rPr>
                <a:t>m</a:t>
              </a:r>
              <a:endParaRPr kumimoji="1" lang="ja-JP" altLang="en-US" sz="2200" dirty="0">
                <a:latin typeface="Arial Narrow" panose="020B0606020202030204" pitchFamily="34" charset="0"/>
                <a:ea typeface="+mj-ea"/>
                <a:cs typeface="Arial" panose="020B0604020202020204" pitchFamily="34" charset="0"/>
              </a:endParaRPr>
            </a:p>
          </p:txBody>
        </p:sp>
        <p:sp>
          <p:nvSpPr>
            <p:cNvPr id="42" name="テキスト ボックス 41"/>
            <p:cNvSpPr txBox="1"/>
            <p:nvPr/>
          </p:nvSpPr>
          <p:spPr>
            <a:xfrm>
              <a:off x="4869149" y="5600399"/>
              <a:ext cx="829304" cy="310341"/>
            </a:xfrm>
            <a:prstGeom prst="rect">
              <a:avLst/>
            </a:prstGeom>
            <a:noFill/>
          </p:spPr>
          <p:txBody>
            <a:bodyPr wrap="none" rtlCol="0">
              <a:spAutoFit/>
            </a:bodyPr>
            <a:lstStyle/>
            <a:p>
              <a:pPr algn="ctr">
                <a:lnSpc>
                  <a:spcPts val="1700"/>
                </a:lnSpc>
              </a:pPr>
              <a:r>
                <a:rPr kumimoji="1" lang="en-US" altLang="ja-JP" sz="2200" dirty="0" smtClean="0">
                  <a:latin typeface="Arial Narrow" panose="020B0606020202030204" pitchFamily="34" charset="0"/>
                  <a:ea typeface="+mj-ea"/>
                  <a:cs typeface="Arial" panose="020B0604020202020204" pitchFamily="34" charset="0"/>
                </a:rPr>
                <a:t>1 nm</a:t>
              </a:r>
              <a:endParaRPr kumimoji="1" lang="ja-JP" altLang="en-US" sz="2200" dirty="0">
                <a:latin typeface="Arial Narrow" panose="020B0606020202030204" pitchFamily="34" charset="0"/>
                <a:ea typeface="+mj-ea"/>
                <a:cs typeface="Arial" panose="020B0604020202020204" pitchFamily="34" charset="0"/>
              </a:endParaRPr>
            </a:p>
          </p:txBody>
        </p:sp>
        <p:sp>
          <p:nvSpPr>
            <p:cNvPr id="43" name="テキスト ボックス 4"/>
            <p:cNvSpPr txBox="1"/>
            <p:nvPr/>
          </p:nvSpPr>
          <p:spPr>
            <a:xfrm>
              <a:off x="277886" y="5600399"/>
              <a:ext cx="676858" cy="310341"/>
            </a:xfrm>
            <a:prstGeom prst="rect">
              <a:avLst/>
            </a:prstGeom>
            <a:noFill/>
          </p:spPr>
          <p:txBody>
            <a:bodyPr wrap="none" rtlCol="0">
              <a:spAutoFit/>
            </a:bodyPr>
            <a:lstStyle/>
            <a:p>
              <a:pPr algn="ctr">
                <a:lnSpc>
                  <a:spcPts val="1700"/>
                </a:lnSpc>
              </a:pPr>
              <a:r>
                <a:rPr kumimoji="1" lang="en-US" altLang="ja-JP" sz="2200" dirty="0" smtClean="0">
                  <a:latin typeface="Arial Narrow" panose="020B0606020202030204" pitchFamily="34" charset="0"/>
                  <a:ea typeface="+mj-ea"/>
                  <a:cs typeface="Arial" panose="020B0604020202020204" pitchFamily="34" charset="0"/>
                </a:rPr>
                <a:t>1 m</a:t>
              </a:r>
              <a:endParaRPr kumimoji="1" lang="en-US" altLang="ja-JP" sz="2200" baseline="30000" dirty="0" smtClean="0">
                <a:latin typeface="Arial Narrow" panose="020B0606020202030204" pitchFamily="34" charset="0"/>
                <a:ea typeface="+mj-ea"/>
                <a:cs typeface="Arial" panose="020B0604020202020204" pitchFamily="34" charset="0"/>
              </a:endParaRPr>
            </a:p>
          </p:txBody>
        </p:sp>
      </p:grpSp>
      <p:sp>
        <p:nvSpPr>
          <p:cNvPr id="44" name="テキスト ボックス 43"/>
          <p:cNvSpPr txBox="1"/>
          <p:nvPr/>
        </p:nvSpPr>
        <p:spPr>
          <a:xfrm>
            <a:off x="-36512" y="1361962"/>
            <a:ext cx="1156517" cy="461665"/>
          </a:xfrm>
          <a:prstGeom prst="rect">
            <a:avLst/>
          </a:prstGeom>
          <a:noFill/>
        </p:spPr>
        <p:txBody>
          <a:bodyPr wrap="square" rtlCol="0">
            <a:spAutoFit/>
          </a:bodyPr>
          <a:lstStyle/>
          <a:p>
            <a:pPr algn="ctr"/>
            <a:r>
              <a:rPr kumimoji="1" lang="en-US" altLang="ja-JP" sz="2400" dirty="0" smtClean="0">
                <a:latin typeface="Arial" panose="020B0604020202020204" pitchFamily="34" charset="0"/>
                <a:cs typeface="Arial" panose="020B0604020202020204" pitchFamily="34" charset="0"/>
              </a:rPr>
              <a:t>Space</a:t>
            </a:r>
            <a:endParaRPr kumimoji="1" lang="ja-JP" altLang="en-US" sz="2400" dirty="0">
              <a:latin typeface="Arial" panose="020B0604020202020204" pitchFamily="34" charset="0"/>
              <a:cs typeface="Arial" panose="020B0604020202020204" pitchFamily="34" charset="0"/>
            </a:endParaRPr>
          </a:p>
        </p:txBody>
      </p:sp>
      <p:sp>
        <p:nvSpPr>
          <p:cNvPr id="45" name="テキスト ボックス 44"/>
          <p:cNvSpPr txBox="1"/>
          <p:nvPr/>
        </p:nvSpPr>
        <p:spPr>
          <a:xfrm>
            <a:off x="-36512" y="4248197"/>
            <a:ext cx="1156517" cy="461665"/>
          </a:xfrm>
          <a:prstGeom prst="rect">
            <a:avLst/>
          </a:prstGeom>
          <a:noFill/>
        </p:spPr>
        <p:txBody>
          <a:bodyPr wrap="square" rtlCol="0">
            <a:spAutoFit/>
          </a:bodyPr>
          <a:lstStyle/>
          <a:p>
            <a:pPr algn="ctr"/>
            <a:r>
              <a:rPr kumimoji="1" lang="en-US" altLang="ja-JP" sz="2400" dirty="0" smtClean="0">
                <a:latin typeface="Arial" panose="020B0604020202020204" pitchFamily="34" charset="0"/>
                <a:cs typeface="Arial" panose="020B0604020202020204" pitchFamily="34" charset="0"/>
              </a:rPr>
              <a:t>Time</a:t>
            </a:r>
            <a:endParaRPr kumimoji="1" lang="ja-JP" altLang="en-US" sz="2400" dirty="0">
              <a:latin typeface="Arial" panose="020B0604020202020204" pitchFamily="34" charset="0"/>
              <a:cs typeface="Arial" panose="020B0604020202020204" pitchFamily="34" charset="0"/>
            </a:endParaRPr>
          </a:p>
        </p:txBody>
      </p:sp>
      <p:pic>
        <p:nvPicPr>
          <p:cNvPr id="46" name="Picture 6" descr="C:\Users\nakagawa\Desktop\Eye_ir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95" y="2060848"/>
            <a:ext cx="874038" cy="584379"/>
          </a:xfrm>
          <a:prstGeom prst="rect">
            <a:avLst/>
          </a:prstGeom>
          <a:noFill/>
          <a:extLst>
            <a:ext uri="{909E8E84-426E-40DD-AFC4-6F175D3DCCD1}">
              <a14:hiddenFill xmlns:a14="http://schemas.microsoft.com/office/drawing/2010/main">
                <a:solidFill>
                  <a:srgbClr val="FFFFFF"/>
                </a:solidFill>
              </a14:hiddenFill>
            </a:ext>
          </a:extLst>
        </p:spPr>
      </p:pic>
      <p:sp>
        <p:nvSpPr>
          <p:cNvPr id="47" name="右矢印 46"/>
          <p:cNvSpPr/>
          <p:nvPr/>
        </p:nvSpPr>
        <p:spPr>
          <a:xfrm>
            <a:off x="1076276" y="2066162"/>
            <a:ext cx="1924802" cy="584379"/>
          </a:xfrm>
          <a:prstGeom prst="rightArrow">
            <a:avLst>
              <a:gd name="adj1" fmla="val 70321"/>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2200" dirty="0"/>
          </a:p>
        </p:txBody>
      </p:sp>
      <p:pic>
        <p:nvPicPr>
          <p:cNvPr id="48" name="Picture 6" descr="C:\Users\nakagawa\Desktop\Eye_ir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64" y="4978367"/>
            <a:ext cx="874038" cy="584379"/>
          </a:xfrm>
          <a:prstGeom prst="rect">
            <a:avLst/>
          </a:prstGeom>
          <a:noFill/>
          <a:extLst>
            <a:ext uri="{909E8E84-426E-40DD-AFC4-6F175D3DCCD1}">
              <a14:hiddenFill xmlns:a14="http://schemas.microsoft.com/office/drawing/2010/main">
                <a:solidFill>
                  <a:srgbClr val="FFFFFF"/>
                </a:solidFill>
              </a14:hiddenFill>
            </a:ext>
          </a:extLst>
        </p:spPr>
      </p:pic>
      <p:sp>
        <p:nvSpPr>
          <p:cNvPr id="49" name="右矢印 48"/>
          <p:cNvSpPr/>
          <p:nvPr/>
        </p:nvSpPr>
        <p:spPr>
          <a:xfrm>
            <a:off x="1076276" y="4981406"/>
            <a:ext cx="1016992" cy="584379"/>
          </a:xfrm>
          <a:prstGeom prst="rightArrow">
            <a:avLst>
              <a:gd name="adj1" fmla="val 70321"/>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2200" dirty="0">
              <a:latin typeface="Arial Narrow" panose="020B0606020202030204" pitchFamily="34" charset="0"/>
            </a:endParaRPr>
          </a:p>
        </p:txBody>
      </p:sp>
      <p:sp>
        <p:nvSpPr>
          <p:cNvPr id="50" name="テキスト ボックス 49"/>
          <p:cNvSpPr txBox="1"/>
          <p:nvPr/>
        </p:nvSpPr>
        <p:spPr>
          <a:xfrm>
            <a:off x="971600" y="5055112"/>
            <a:ext cx="1110199" cy="430887"/>
          </a:xfrm>
          <a:prstGeom prst="rect">
            <a:avLst/>
          </a:prstGeom>
          <a:noFill/>
        </p:spPr>
        <p:txBody>
          <a:bodyPr wrap="square" rtlCol="0">
            <a:spAutoFit/>
          </a:bodyPr>
          <a:lstStyle/>
          <a:p>
            <a:pPr algn="ctr"/>
            <a:r>
              <a:rPr lang="en-US" altLang="ja-JP" sz="2200" dirty="0">
                <a:latin typeface="Arial Narrow" panose="020B0606020202030204" pitchFamily="34" charset="0"/>
              </a:rPr>
              <a:t>~10 </a:t>
            </a:r>
            <a:r>
              <a:rPr lang="en-US" altLang="ja-JP" sz="2200" dirty="0" err="1" smtClean="0">
                <a:latin typeface="Arial Narrow" panose="020B0606020202030204" pitchFamily="34" charset="0"/>
              </a:rPr>
              <a:t>ms</a:t>
            </a:r>
            <a:endParaRPr lang="ja-JP" altLang="en-US" sz="2200" dirty="0">
              <a:latin typeface="Arial Narrow" panose="020B0606020202030204" pitchFamily="34" charset="0"/>
            </a:endParaRPr>
          </a:p>
        </p:txBody>
      </p:sp>
      <p:grpSp>
        <p:nvGrpSpPr>
          <p:cNvPr id="51" name="グループ化 50"/>
          <p:cNvGrpSpPr/>
          <p:nvPr/>
        </p:nvGrpSpPr>
        <p:grpSpPr>
          <a:xfrm>
            <a:off x="16327" y="5636775"/>
            <a:ext cx="5162904" cy="929926"/>
            <a:chOff x="16327" y="5636775"/>
            <a:chExt cx="5162904" cy="929926"/>
          </a:xfrm>
        </p:grpSpPr>
        <p:pic>
          <p:nvPicPr>
            <p:cNvPr id="5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41"/>
            <a:stretch/>
          </p:blipFill>
          <p:spPr bwMode="auto">
            <a:xfrm>
              <a:off x="16327" y="5636775"/>
              <a:ext cx="1047251" cy="929926"/>
            </a:xfrm>
            <a:prstGeom prst="rect">
              <a:avLst/>
            </a:prstGeom>
            <a:noFill/>
            <a:extLst>
              <a:ext uri="{909E8E84-426E-40DD-AFC4-6F175D3DCCD1}">
                <a14:hiddenFill xmlns:a14="http://schemas.microsoft.com/office/drawing/2010/main">
                  <a:solidFill>
                    <a:srgbClr val="FFFFFF"/>
                  </a:solidFill>
                </a14:hiddenFill>
              </a:ext>
            </a:extLst>
          </p:spPr>
        </p:pic>
        <p:sp>
          <p:nvSpPr>
            <p:cNvPr id="53" name="右矢印 52"/>
            <p:cNvSpPr/>
            <p:nvPr/>
          </p:nvSpPr>
          <p:spPr>
            <a:xfrm>
              <a:off x="1076276" y="5809549"/>
              <a:ext cx="4102955" cy="584379"/>
            </a:xfrm>
            <a:prstGeom prst="rightArrow">
              <a:avLst>
                <a:gd name="adj1" fmla="val 70321"/>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2200" dirty="0"/>
            </a:p>
          </p:txBody>
        </p:sp>
        <p:sp>
          <p:nvSpPr>
            <p:cNvPr id="54" name="テキスト ボックス 53"/>
            <p:cNvSpPr txBox="1"/>
            <p:nvPr/>
          </p:nvSpPr>
          <p:spPr>
            <a:xfrm>
              <a:off x="2483768" y="5886295"/>
              <a:ext cx="1110199" cy="430887"/>
            </a:xfrm>
            <a:prstGeom prst="rect">
              <a:avLst/>
            </a:prstGeom>
            <a:noFill/>
          </p:spPr>
          <p:txBody>
            <a:bodyPr wrap="square" rtlCol="0">
              <a:spAutoFit/>
            </a:bodyPr>
            <a:lstStyle/>
            <a:p>
              <a:pPr algn="ctr"/>
              <a:r>
                <a:rPr lang="en-US" altLang="ja-JP" sz="2200" dirty="0">
                  <a:latin typeface="Arial Narrow" panose="020B0606020202030204" pitchFamily="34" charset="0"/>
                </a:rPr>
                <a:t>~</a:t>
              </a:r>
              <a:r>
                <a:rPr lang="en-US" altLang="ja-JP" sz="2200" dirty="0" smtClean="0">
                  <a:latin typeface="Arial Narrow" panose="020B0606020202030204" pitchFamily="34" charset="0"/>
                </a:rPr>
                <a:t>1 ns</a:t>
              </a:r>
              <a:endParaRPr lang="ja-JP" altLang="en-US" sz="2200" dirty="0">
                <a:latin typeface="Arial Narrow" panose="020B0606020202030204" pitchFamily="34" charset="0"/>
              </a:endParaRPr>
            </a:p>
          </p:txBody>
        </p:sp>
      </p:grpSp>
      <p:grpSp>
        <p:nvGrpSpPr>
          <p:cNvPr id="55" name="グループ化 54"/>
          <p:cNvGrpSpPr/>
          <p:nvPr/>
        </p:nvGrpSpPr>
        <p:grpSpPr>
          <a:xfrm>
            <a:off x="179512" y="2708921"/>
            <a:ext cx="4164881" cy="955149"/>
            <a:chOff x="179512" y="2708921"/>
            <a:chExt cx="4164881" cy="955149"/>
          </a:xfrm>
        </p:grpSpPr>
        <p:pic>
          <p:nvPicPr>
            <p:cNvPr id="56" name="Picture 2" descr="C:\Program Files (x86)\Microsoft Office\MEDIA\CAGCAT10\j0305257.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2708921"/>
              <a:ext cx="657036" cy="955149"/>
            </a:xfrm>
            <a:prstGeom prst="rect">
              <a:avLst/>
            </a:prstGeom>
            <a:noFill/>
            <a:extLst>
              <a:ext uri="{909E8E84-426E-40DD-AFC4-6F175D3DCCD1}">
                <a14:hiddenFill xmlns:a14="http://schemas.microsoft.com/office/drawing/2010/main">
                  <a:solidFill>
                    <a:srgbClr val="FFFFFF"/>
                  </a:solidFill>
                </a14:hiddenFill>
              </a:ext>
            </a:extLst>
          </p:spPr>
        </p:pic>
        <p:sp>
          <p:nvSpPr>
            <p:cNvPr id="57" name="右矢印 56"/>
            <p:cNvSpPr/>
            <p:nvPr/>
          </p:nvSpPr>
          <p:spPr>
            <a:xfrm>
              <a:off x="1076277" y="2894305"/>
              <a:ext cx="3268116" cy="584379"/>
            </a:xfrm>
            <a:prstGeom prst="rightArrow">
              <a:avLst>
                <a:gd name="adj1" fmla="val 70321"/>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2200" dirty="0"/>
            </a:p>
          </p:txBody>
        </p:sp>
        <p:sp>
          <p:nvSpPr>
            <p:cNvPr id="58" name="テキスト ボックス 57"/>
            <p:cNvSpPr txBox="1"/>
            <p:nvPr/>
          </p:nvSpPr>
          <p:spPr>
            <a:xfrm>
              <a:off x="2092049" y="2971051"/>
              <a:ext cx="1110199" cy="430887"/>
            </a:xfrm>
            <a:prstGeom prst="rect">
              <a:avLst/>
            </a:prstGeom>
            <a:noFill/>
          </p:spPr>
          <p:txBody>
            <a:bodyPr wrap="square" rtlCol="0">
              <a:spAutoFit/>
            </a:bodyPr>
            <a:lstStyle/>
            <a:p>
              <a:pPr algn="ctr"/>
              <a:r>
                <a:rPr lang="en-US" altLang="ja-JP" sz="2200" dirty="0">
                  <a:latin typeface="Arial Narrow" panose="020B0606020202030204" pitchFamily="34" charset="0"/>
                </a:rPr>
                <a:t>~</a:t>
              </a:r>
              <a:r>
                <a:rPr lang="en-US" altLang="ja-JP" sz="2200" dirty="0" smtClean="0">
                  <a:latin typeface="Arial Narrow" panose="020B0606020202030204" pitchFamily="34" charset="0"/>
                </a:rPr>
                <a:t>100 nm</a:t>
              </a:r>
              <a:endParaRPr lang="ja-JP" altLang="en-US" sz="2200" dirty="0">
                <a:latin typeface="Arial Narrow" panose="020B0606020202030204" pitchFamily="34" charset="0"/>
              </a:endParaRPr>
            </a:p>
          </p:txBody>
        </p:sp>
      </p:grpSp>
      <p:sp>
        <p:nvSpPr>
          <p:cNvPr id="59" name="テキスト ボックス 58"/>
          <p:cNvSpPr txBox="1"/>
          <p:nvPr/>
        </p:nvSpPr>
        <p:spPr>
          <a:xfrm>
            <a:off x="1259632" y="2142908"/>
            <a:ext cx="1353656" cy="430887"/>
          </a:xfrm>
          <a:prstGeom prst="rect">
            <a:avLst/>
          </a:prstGeom>
          <a:noFill/>
        </p:spPr>
        <p:txBody>
          <a:bodyPr wrap="square" rtlCol="0">
            <a:spAutoFit/>
          </a:bodyPr>
          <a:lstStyle/>
          <a:p>
            <a:pPr algn="ctr"/>
            <a:r>
              <a:rPr lang="en-US" altLang="ja-JP" sz="2200" dirty="0" smtClean="0">
                <a:latin typeface="Arial Narrow" panose="020B0606020202030204" pitchFamily="34" charset="0"/>
              </a:rPr>
              <a:t>~100 µm</a:t>
            </a:r>
            <a:endParaRPr lang="ja-JP" altLang="en-US" sz="2200" dirty="0">
              <a:latin typeface="Arial Narrow" panose="020B0606020202030204" pitchFamily="34" charset="0"/>
            </a:endParaRPr>
          </a:p>
        </p:txBody>
      </p:sp>
      <p:sp>
        <p:nvSpPr>
          <p:cNvPr id="61" name="テキスト ボックス 60"/>
          <p:cNvSpPr txBox="1"/>
          <p:nvPr/>
        </p:nvSpPr>
        <p:spPr>
          <a:xfrm>
            <a:off x="4355783" y="2751823"/>
            <a:ext cx="2036135" cy="830997"/>
          </a:xfrm>
          <a:prstGeom prst="rect">
            <a:avLst/>
          </a:prstGeom>
          <a:noFill/>
        </p:spPr>
        <p:txBody>
          <a:bodyPr wrap="none" rtlCol="0">
            <a:spAutoFit/>
          </a:bodyPr>
          <a:lstStyle/>
          <a:p>
            <a:pPr algn="ctr"/>
            <a:r>
              <a:rPr lang="en-US" altLang="ja-JP" sz="2400" b="1" dirty="0" smtClean="0">
                <a:latin typeface="Arial Narrow" panose="020B0606020202030204" pitchFamily="34" charset="0"/>
                <a:cs typeface="Arial" panose="020B0604020202020204" pitchFamily="34" charset="0"/>
              </a:rPr>
              <a:t>Diffraction limit</a:t>
            </a:r>
          </a:p>
          <a:p>
            <a:pPr algn="ctr"/>
            <a:r>
              <a:rPr kumimoji="1" lang="en-US" altLang="ja-JP" sz="2400" b="1" dirty="0" smtClean="0">
                <a:latin typeface="Arial Narrow" panose="020B0606020202030204" pitchFamily="34" charset="0"/>
                <a:cs typeface="Arial" panose="020B0604020202020204" pitchFamily="34" charset="0"/>
              </a:rPr>
              <a:t>(</a:t>
            </a:r>
            <a:r>
              <a:rPr kumimoji="1" lang="en-US" altLang="ja-JP" sz="2400" b="1" dirty="0" smtClean="0">
                <a:solidFill>
                  <a:srgbClr val="C00000"/>
                </a:solidFill>
                <a:latin typeface="Arial Narrow" panose="020B0606020202030204" pitchFamily="34" charset="0"/>
                <a:cs typeface="Arial" panose="020B0604020202020204" pitchFamily="34" charset="0"/>
              </a:rPr>
              <a:t>Physical</a:t>
            </a:r>
            <a:r>
              <a:rPr kumimoji="1" lang="en-US" altLang="ja-JP" sz="2400" b="1" dirty="0" smtClean="0">
                <a:latin typeface="Arial Narrow" panose="020B0606020202030204" pitchFamily="34" charset="0"/>
                <a:cs typeface="Arial" panose="020B0604020202020204" pitchFamily="34" charset="0"/>
              </a:rPr>
              <a:t>)</a:t>
            </a:r>
            <a:endParaRPr kumimoji="1" lang="ja-JP" altLang="en-US" sz="2400" b="1" dirty="0">
              <a:latin typeface="Arial Narrow" panose="020B0606020202030204" pitchFamily="34" charset="0"/>
              <a:cs typeface="Arial" panose="020B0604020202020204" pitchFamily="34" charset="0"/>
            </a:endParaRPr>
          </a:p>
        </p:txBody>
      </p:sp>
      <p:sp>
        <p:nvSpPr>
          <p:cNvPr id="67" name="テキスト ボックス 66"/>
          <p:cNvSpPr txBox="1"/>
          <p:nvPr/>
        </p:nvSpPr>
        <p:spPr>
          <a:xfrm>
            <a:off x="5143236" y="5686239"/>
            <a:ext cx="3812261" cy="830997"/>
          </a:xfrm>
          <a:prstGeom prst="rect">
            <a:avLst/>
          </a:prstGeom>
          <a:noFill/>
        </p:spPr>
        <p:txBody>
          <a:bodyPr wrap="none" rtlCol="0">
            <a:spAutoFit/>
          </a:bodyPr>
          <a:lstStyle/>
          <a:p>
            <a:pPr algn="ctr"/>
            <a:r>
              <a:rPr lang="en-US" altLang="ja-JP" sz="2400" b="1" dirty="0" smtClean="0">
                <a:latin typeface="Arial Narrow" panose="020B0606020202030204" pitchFamily="34" charset="0"/>
              </a:rPr>
              <a:t>Mechanical &amp; Electrical Limits</a:t>
            </a:r>
          </a:p>
          <a:p>
            <a:pPr algn="ctr"/>
            <a:r>
              <a:rPr lang="en-US" altLang="ja-JP" sz="2400" b="1" dirty="0" smtClean="0">
                <a:latin typeface="Arial Narrow" panose="020B0606020202030204" pitchFamily="34" charset="0"/>
              </a:rPr>
              <a:t>(</a:t>
            </a:r>
            <a:r>
              <a:rPr lang="en-US" altLang="ja-JP" sz="2400" b="1" dirty="0" smtClean="0">
                <a:solidFill>
                  <a:srgbClr val="C00000"/>
                </a:solidFill>
                <a:latin typeface="Arial Narrow" panose="020B0606020202030204" pitchFamily="34" charset="0"/>
              </a:rPr>
              <a:t>Technical</a:t>
            </a:r>
            <a:r>
              <a:rPr lang="en-US" altLang="ja-JP" sz="2400" b="1" dirty="0" smtClean="0">
                <a:latin typeface="Arial Narrow" panose="020B0606020202030204" pitchFamily="34" charset="0"/>
              </a:rPr>
              <a:t>)</a:t>
            </a:r>
            <a:endParaRPr kumimoji="1" lang="ja-JP" altLang="en-US" sz="2400" b="1" dirty="0">
              <a:latin typeface="Arial Narrow" panose="020B0606020202030204" pitchFamily="34" charset="0"/>
            </a:endParaRPr>
          </a:p>
        </p:txBody>
      </p:sp>
    </p:spTree>
    <p:extLst>
      <p:ext uri="{BB962C8B-B14F-4D97-AF65-F5344CB8AC3E}">
        <p14:creationId xmlns:p14="http://schemas.microsoft.com/office/powerpoint/2010/main" val="2943992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13" name="テキスト ボックス 12"/>
          <p:cNvSpPr txBox="1"/>
          <p:nvPr/>
        </p:nvSpPr>
        <p:spPr>
          <a:xfrm>
            <a:off x="155616" y="77768"/>
            <a:ext cx="8832867" cy="584775"/>
          </a:xfrm>
          <a:prstGeom prst="rect">
            <a:avLst/>
          </a:prstGeom>
          <a:noFill/>
        </p:spPr>
        <p:txBody>
          <a:bodyPr wrap="none" rtlCol="0">
            <a:spAutoFit/>
          </a:bodyPr>
          <a:lstStyle/>
          <a:p>
            <a:pPr algn="ctr"/>
            <a:r>
              <a:rPr lang="en-US" altLang="ja-JP" sz="3200" dirty="0">
                <a:solidFill>
                  <a:schemeClr val="bg1"/>
                </a:solidFill>
                <a:latin typeface="Arial" panose="020B0604020202020204" pitchFamily="34" charset="0"/>
                <a:cs typeface="Arial" panose="020B0604020202020204" pitchFamily="34" charset="0"/>
              </a:rPr>
              <a:t>Imaging of laser ablation dynamics with STAMP</a:t>
            </a:r>
          </a:p>
        </p:txBody>
      </p:sp>
      <p:grpSp>
        <p:nvGrpSpPr>
          <p:cNvPr id="3" name="グループ化 2"/>
          <p:cNvGrpSpPr/>
          <p:nvPr/>
        </p:nvGrpSpPr>
        <p:grpSpPr>
          <a:xfrm>
            <a:off x="179512" y="4585356"/>
            <a:ext cx="8748261" cy="2156012"/>
            <a:chOff x="179512" y="4653136"/>
            <a:chExt cx="8748261" cy="2156012"/>
          </a:xfrm>
        </p:grpSpPr>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2816" t="1826" r="48254" b="71650"/>
            <a:stretch/>
          </p:blipFill>
          <p:spPr>
            <a:xfrm>
              <a:off x="4562377" y="4657270"/>
              <a:ext cx="2335163" cy="1819015"/>
            </a:xfrm>
            <a:prstGeom prst="rect">
              <a:avLst/>
            </a:prstGeom>
          </p:spPr>
        </p:pic>
        <p:pic>
          <p:nvPicPr>
            <p:cNvPr id="14" name="図 13"/>
            <p:cNvPicPr>
              <a:picLocks noChangeAspect="1"/>
            </p:cNvPicPr>
            <p:nvPr/>
          </p:nvPicPr>
          <p:blipFill rotWithShape="1">
            <a:blip r:embed="rId3">
              <a:extLst>
                <a:ext uri="{28A0092B-C50C-407E-A947-70E740481C1C}">
                  <a14:useLocalDpi xmlns:a14="http://schemas.microsoft.com/office/drawing/2010/main" val="0"/>
                </a:ext>
              </a:extLst>
            </a:blip>
            <a:srcRect l="50578" t="72977" b="378"/>
            <a:stretch/>
          </p:blipFill>
          <p:spPr>
            <a:xfrm>
              <a:off x="179512" y="4653136"/>
              <a:ext cx="2358633" cy="1827283"/>
            </a:xfrm>
            <a:prstGeom prst="rect">
              <a:avLst/>
            </a:prstGeom>
          </p:spPr>
        </p:pic>
        <p:sp>
          <p:nvSpPr>
            <p:cNvPr id="16" name="テキスト ボックス 15"/>
            <p:cNvSpPr txBox="1"/>
            <p:nvPr/>
          </p:nvSpPr>
          <p:spPr>
            <a:xfrm>
              <a:off x="2335964" y="5073250"/>
              <a:ext cx="2228916" cy="1015663"/>
            </a:xfrm>
            <a:prstGeom prst="rect">
              <a:avLst/>
            </a:prstGeom>
            <a:noFill/>
          </p:spPr>
          <p:txBody>
            <a:bodyPr wrap="square" rtlCol="0">
              <a:spAutoFit/>
            </a:bodyPr>
            <a:lstStyle/>
            <a:p>
              <a:pPr algn="ctr"/>
              <a:r>
                <a:rPr lang="en-US" altLang="ja-JP" sz="2000" dirty="0" smtClean="0">
                  <a:latin typeface="Arial" panose="020B0604020202020204" pitchFamily="34" charset="0"/>
                  <a:cs typeface="Arial" panose="020B0604020202020204" pitchFamily="34" charset="0"/>
                </a:rPr>
                <a:t>Processing with ns-laser pulse</a:t>
              </a:r>
            </a:p>
            <a:p>
              <a:pPr algn="ctr"/>
              <a:r>
                <a:rPr lang="ja-JP" altLang="en-US" sz="2000" dirty="0" smtClean="0">
                  <a:latin typeface="Arial" panose="020B0604020202020204" pitchFamily="34" charset="0"/>
                  <a:cs typeface="Arial" panose="020B0604020202020204" pitchFamily="34" charset="0"/>
                </a:rPr>
                <a:t>（</a:t>
              </a:r>
              <a:r>
                <a:rPr lang="en-US" altLang="ja-JP" sz="2000" dirty="0" err="1" smtClean="0">
                  <a:latin typeface="Arial" panose="020B0604020202020204" pitchFamily="34" charset="0"/>
                  <a:cs typeface="Arial" panose="020B0604020202020204" pitchFamily="34" charset="0"/>
                </a:rPr>
                <a:t>nano</a:t>
              </a:r>
              <a:r>
                <a:rPr lang="en-US" altLang="ja-JP" sz="2000" dirty="0" smtClean="0">
                  <a:latin typeface="Arial" panose="020B0604020202020204" pitchFamily="34" charset="0"/>
                  <a:cs typeface="Arial" panose="020B0604020202020204" pitchFamily="34" charset="0"/>
                </a:rPr>
                <a:t>: 10</a:t>
              </a:r>
              <a:r>
                <a:rPr lang="en-US" altLang="ja-JP" sz="2000" baseline="30000" dirty="0" smtClean="0">
                  <a:latin typeface="Arial" panose="020B0604020202020204" pitchFamily="34" charset="0"/>
                  <a:cs typeface="Arial" panose="020B0604020202020204" pitchFamily="34" charset="0"/>
                </a:rPr>
                <a:t>-9</a:t>
              </a:r>
              <a:r>
                <a:rPr lang="ja-JP" alt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7" name="テキスト ボックス 16"/>
            <p:cNvSpPr txBox="1"/>
            <p:nvPr/>
          </p:nvSpPr>
          <p:spPr>
            <a:xfrm>
              <a:off x="6948264" y="5058946"/>
              <a:ext cx="1979509" cy="1015663"/>
            </a:xfrm>
            <a:prstGeom prst="rect">
              <a:avLst/>
            </a:prstGeom>
            <a:noFill/>
          </p:spPr>
          <p:txBody>
            <a:bodyPr wrap="square" rtlCol="0">
              <a:spAutoFit/>
            </a:bodyPr>
            <a:lstStyle/>
            <a:p>
              <a:pPr algn="ctr"/>
              <a:r>
                <a:rPr lang="en-US" altLang="ja-JP" sz="2000" dirty="0">
                  <a:latin typeface="Arial" panose="020B0604020202020204" pitchFamily="34" charset="0"/>
                  <a:cs typeface="Arial" panose="020B0604020202020204" pitchFamily="34" charset="0"/>
                </a:rPr>
                <a:t>Processing with </a:t>
              </a:r>
              <a:r>
                <a:rPr lang="en-US" altLang="ja-JP" sz="2000" dirty="0" smtClean="0">
                  <a:latin typeface="Arial" panose="020B0604020202020204" pitchFamily="34" charset="0"/>
                  <a:cs typeface="Arial" panose="020B0604020202020204" pitchFamily="34" charset="0"/>
                </a:rPr>
                <a:t>fs-laser </a:t>
              </a:r>
              <a:r>
                <a:rPr lang="en-US" altLang="ja-JP" sz="2000" dirty="0">
                  <a:latin typeface="Arial" panose="020B0604020202020204" pitchFamily="34" charset="0"/>
                  <a:cs typeface="Arial" panose="020B0604020202020204" pitchFamily="34" charset="0"/>
                </a:rPr>
                <a:t>pulse</a:t>
              </a:r>
            </a:p>
            <a:p>
              <a:pPr algn="ctr"/>
              <a:r>
                <a:rPr lang="ja-JP" altLang="en-US" sz="2000" dirty="0" smtClean="0">
                  <a:latin typeface="Arial" panose="020B0604020202020204" pitchFamily="34" charset="0"/>
                  <a:cs typeface="Arial" panose="020B0604020202020204" pitchFamily="34" charset="0"/>
                </a:rPr>
                <a:t>（</a:t>
              </a:r>
              <a:r>
                <a:rPr lang="en-US" altLang="ja-JP" sz="2000" dirty="0" err="1" smtClean="0">
                  <a:latin typeface="Arial" panose="020B0604020202020204" pitchFamily="34" charset="0"/>
                  <a:cs typeface="Arial" panose="020B0604020202020204" pitchFamily="34" charset="0"/>
                </a:rPr>
                <a:t>femto</a:t>
              </a:r>
              <a:r>
                <a:rPr lang="en-US" altLang="ja-JP" sz="2000" dirty="0" smtClean="0">
                  <a:latin typeface="Arial" panose="020B0604020202020204" pitchFamily="34" charset="0"/>
                  <a:cs typeface="Arial" panose="020B0604020202020204" pitchFamily="34" charset="0"/>
                </a:rPr>
                <a:t>: 10</a:t>
              </a:r>
              <a:r>
                <a:rPr lang="en-US" altLang="ja-JP" sz="2000" baseline="30000" dirty="0" smtClean="0">
                  <a:latin typeface="Arial" panose="020B0604020202020204" pitchFamily="34" charset="0"/>
                  <a:cs typeface="Arial" panose="020B0604020202020204" pitchFamily="34" charset="0"/>
                </a:rPr>
                <a:t>-15</a:t>
              </a:r>
              <a:r>
                <a:rPr lang="ja-JP" alt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8" name="テキスト ボックス 17"/>
            <p:cNvSpPr txBox="1"/>
            <p:nvPr/>
          </p:nvSpPr>
          <p:spPr>
            <a:xfrm>
              <a:off x="3059212" y="6532149"/>
              <a:ext cx="3057760" cy="276999"/>
            </a:xfrm>
            <a:prstGeom prst="rect">
              <a:avLst/>
            </a:prstGeom>
            <a:noFill/>
          </p:spPr>
          <p:txBody>
            <a:bodyPr wrap="none" rtlCol="0">
              <a:spAutoFit/>
            </a:bodyPr>
            <a:lstStyle/>
            <a:p>
              <a:pPr algn="ctr"/>
              <a:r>
                <a:rPr lang="en-US" altLang="ja-JP" sz="1200" dirty="0">
                  <a:latin typeface="Arial" panose="020B0604020202020204" pitchFamily="34" charset="0"/>
                  <a:cs typeface="Arial" panose="020B0604020202020204" pitchFamily="34" charset="0"/>
                </a:rPr>
                <a:t>B. N. </a:t>
              </a:r>
              <a:r>
                <a:rPr lang="en-US" altLang="ja-JP" sz="1200" dirty="0" err="1" smtClean="0">
                  <a:latin typeface="Arial" panose="020B0604020202020204" pitchFamily="34" charset="0"/>
                  <a:cs typeface="Arial" panose="020B0604020202020204" pitchFamily="34" charset="0"/>
                </a:rPr>
                <a:t>Chickov</a:t>
              </a:r>
              <a:r>
                <a:rPr lang="en-US" altLang="ja-JP" sz="1200" dirty="0" smtClean="0">
                  <a:latin typeface="Arial" panose="020B0604020202020204" pitchFamily="34" charset="0"/>
                  <a:cs typeface="Arial" panose="020B0604020202020204" pitchFamily="34" charset="0"/>
                </a:rPr>
                <a:t> </a:t>
              </a:r>
              <a:r>
                <a:rPr lang="en-US" altLang="ja-JP" sz="1200" i="1" dirty="0">
                  <a:latin typeface="Arial" panose="020B0604020202020204" pitchFamily="34" charset="0"/>
                  <a:cs typeface="Arial" panose="020B0604020202020204" pitchFamily="34" charset="0"/>
                </a:rPr>
                <a:t>et. al., </a:t>
              </a:r>
              <a:r>
                <a:rPr lang="en-US" altLang="ja-JP" sz="1200" i="1" dirty="0" smtClean="0">
                  <a:latin typeface="Arial" panose="020B0604020202020204" pitchFamily="34" charset="0"/>
                  <a:cs typeface="Arial" panose="020B0604020202020204" pitchFamily="34" charset="0"/>
                </a:rPr>
                <a:t>Appl. Phys. A </a:t>
              </a:r>
              <a:r>
                <a:rPr lang="en-US" altLang="ja-JP" sz="1200" dirty="0">
                  <a:latin typeface="Arial" panose="020B0604020202020204" pitchFamily="34" charset="0"/>
                  <a:cs typeface="Arial" panose="020B0604020202020204" pitchFamily="34" charset="0"/>
                </a:rPr>
                <a:t>(1996).</a:t>
              </a:r>
              <a:endParaRPr lang="en-US" sz="1200" dirty="0" smtClean="0">
                <a:latin typeface="Arial" panose="020B0604020202020204" pitchFamily="34" charset="0"/>
                <a:cs typeface="Arial" panose="020B0604020202020204" pitchFamily="34" charset="0"/>
              </a:endParaRPr>
            </a:p>
          </p:txBody>
        </p:sp>
      </p:grpSp>
      <p:grpSp>
        <p:nvGrpSpPr>
          <p:cNvPr id="31" name="グループ化 30"/>
          <p:cNvGrpSpPr/>
          <p:nvPr/>
        </p:nvGrpSpPr>
        <p:grpSpPr>
          <a:xfrm>
            <a:off x="0" y="908720"/>
            <a:ext cx="9144000" cy="3385299"/>
            <a:chOff x="0" y="4047119"/>
            <a:chExt cx="9144000" cy="3385299"/>
          </a:xfrm>
          <a:solidFill>
            <a:schemeClr val="bg1"/>
          </a:solidFill>
        </p:grpSpPr>
        <p:sp>
          <p:nvSpPr>
            <p:cNvPr id="30" name="正方形/長方形 29"/>
            <p:cNvSpPr/>
            <p:nvPr/>
          </p:nvSpPr>
          <p:spPr>
            <a:xfrm>
              <a:off x="0" y="4047119"/>
              <a:ext cx="9144000" cy="3385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テキスト ボックス 5"/>
            <p:cNvSpPr txBox="1"/>
            <p:nvPr/>
          </p:nvSpPr>
          <p:spPr>
            <a:xfrm>
              <a:off x="670901" y="7107624"/>
              <a:ext cx="2197589" cy="276999"/>
            </a:xfrm>
            <a:prstGeom prst="rect">
              <a:avLst/>
            </a:prstGeom>
            <a:grpFill/>
            <a:ln>
              <a:noFill/>
            </a:ln>
          </p:spPr>
          <p:txBody>
            <a:bodyPr wrap="none" rtlCol="0">
              <a:spAutoFit/>
            </a:bodyPr>
            <a:lstStyle/>
            <a:p>
              <a:r>
                <a:rPr lang="en-US" altLang="ja-JP" sz="1200" dirty="0">
                  <a:latin typeface="Arial" panose="020B0604020202020204" pitchFamily="34" charset="0"/>
                  <a:cs typeface="Arial" panose="020B0604020202020204" pitchFamily="34" charset="0"/>
                </a:rPr>
                <a:t>http://</a:t>
              </a:r>
              <a:r>
                <a:rPr lang="en-US" altLang="ja-JP" sz="1200" dirty="0" smtClean="0">
                  <a:latin typeface="Arial" panose="020B0604020202020204" pitchFamily="34" charset="0"/>
                  <a:cs typeface="Arial" panose="020B0604020202020204" pitchFamily="34" charset="0"/>
                </a:rPr>
                <a:t>www.allaboutvision.com</a:t>
              </a:r>
              <a:endParaRPr lang="en-US" sz="1200" dirty="0" smtClean="0">
                <a:latin typeface="Arial" panose="020B0604020202020204" pitchFamily="34" charset="0"/>
                <a:cs typeface="Arial" panose="020B0604020202020204" pitchFamily="34" charset="0"/>
              </a:endParaRPr>
            </a:p>
          </p:txBody>
        </p:sp>
        <p:sp>
          <p:nvSpPr>
            <p:cNvPr id="20" name="テキスト ボックス 19"/>
            <p:cNvSpPr txBox="1"/>
            <p:nvPr/>
          </p:nvSpPr>
          <p:spPr>
            <a:xfrm>
              <a:off x="2388563" y="4166165"/>
              <a:ext cx="4366901" cy="523220"/>
            </a:xfrm>
            <a:prstGeom prst="rect">
              <a:avLst/>
            </a:prstGeom>
            <a:grpFill/>
            <a:ln>
              <a:noFill/>
            </a:ln>
          </p:spPr>
          <p:txBody>
            <a:bodyPr wrap="none" rtlCol="0">
              <a:spAutoFit/>
            </a:bodyPr>
            <a:lstStyle/>
            <a:p>
              <a:pPr algn="ctr"/>
              <a:r>
                <a:rPr lang="en-US" altLang="ja-JP" sz="2800" dirty="0" smtClean="0">
                  <a:latin typeface="Arial" panose="020B0604020202020204" pitchFamily="34" charset="0"/>
                  <a:cs typeface="Arial" panose="020B0604020202020204" pitchFamily="34" charset="0"/>
                </a:rPr>
                <a:t>Laser ablation in medicine</a:t>
              </a:r>
            </a:p>
          </p:txBody>
        </p:sp>
        <p:sp>
          <p:nvSpPr>
            <p:cNvPr id="23" name="テキスト ボックス 22"/>
            <p:cNvSpPr txBox="1"/>
            <p:nvPr/>
          </p:nvSpPr>
          <p:spPr>
            <a:xfrm>
              <a:off x="3372542" y="7107624"/>
              <a:ext cx="3109697" cy="276999"/>
            </a:xfrm>
            <a:prstGeom prst="rect">
              <a:avLst/>
            </a:prstGeom>
            <a:grpFill/>
            <a:ln>
              <a:noFill/>
            </a:ln>
          </p:spPr>
          <p:txBody>
            <a:bodyPr wrap="none" rtlCol="0">
              <a:spAutoFit/>
            </a:bodyPr>
            <a:lstStyle/>
            <a:p>
              <a:r>
                <a:rPr lang="en-US" altLang="ja-JP" sz="1200" dirty="0">
                  <a:latin typeface="Arial" panose="020B0604020202020204" pitchFamily="34" charset="0"/>
                  <a:cs typeface="Arial" panose="020B0604020202020204" pitchFamily="34" charset="0"/>
                </a:rPr>
                <a:t>http://www.bbc.com/news/health-27595573</a:t>
              </a:r>
              <a:endParaRPr lang="en-US" sz="1200" dirty="0" smtClean="0">
                <a:latin typeface="Arial" panose="020B0604020202020204" pitchFamily="34" charset="0"/>
                <a:cs typeface="Arial" panose="020B0604020202020204" pitchFamily="34" charset="0"/>
              </a:endParaRPr>
            </a:p>
          </p:txBody>
        </p:sp>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418" y="4932737"/>
              <a:ext cx="2498329" cy="2131561"/>
            </a:xfrm>
            <a:prstGeom prst="rect">
              <a:avLst/>
            </a:prstGeom>
            <a:grpFill/>
            <a:ln>
              <a:noFill/>
            </a:ln>
          </p:spPr>
        </p:pic>
        <p:sp>
          <p:nvSpPr>
            <p:cNvPr id="26" name="テキスト ボックス 25"/>
            <p:cNvSpPr txBox="1"/>
            <p:nvPr/>
          </p:nvSpPr>
          <p:spPr>
            <a:xfrm>
              <a:off x="7226810" y="7107624"/>
              <a:ext cx="1015021" cy="276999"/>
            </a:xfrm>
            <a:prstGeom prst="rect">
              <a:avLst/>
            </a:prstGeom>
            <a:grpFill/>
            <a:ln>
              <a:noFill/>
            </a:ln>
          </p:spPr>
          <p:txBody>
            <a:bodyPr wrap="none" rtlCol="0">
              <a:spAutoFit/>
            </a:bodyPr>
            <a:lstStyle/>
            <a:p>
              <a:r>
                <a:rPr lang="en-US" altLang="ja-JP" sz="1200" dirty="0" smtClean="0">
                  <a:latin typeface="Arial" panose="020B0604020202020204" pitchFamily="34" charset="0"/>
                  <a:cs typeface="Arial" panose="020B0604020202020204" pitchFamily="34" charset="0"/>
                </a:rPr>
                <a:t>© Medtronic</a:t>
              </a:r>
              <a:endParaRPr lang="en-US" sz="1200" dirty="0" smtClean="0">
                <a:latin typeface="Arial" panose="020B0604020202020204" pitchFamily="34" charset="0"/>
                <a:cs typeface="Arial" panose="020B0604020202020204" pitchFamily="34" charset="0"/>
              </a:endParaRPr>
            </a:p>
          </p:txBody>
        </p:sp>
        <p:pic>
          <p:nvPicPr>
            <p:cNvPr id="28" name="図 27"/>
            <p:cNvPicPr>
              <a:picLocks noChangeAspect="1"/>
            </p:cNvPicPr>
            <p:nvPr/>
          </p:nvPicPr>
          <p:blipFill rotWithShape="1">
            <a:blip r:embed="rId5">
              <a:extLst>
                <a:ext uri="{28A0092B-C50C-407E-A947-70E740481C1C}">
                  <a14:useLocalDpi xmlns:a14="http://schemas.microsoft.com/office/drawing/2010/main" val="0"/>
                </a:ext>
              </a:extLst>
            </a:blip>
            <a:srcRect l="5775" r="6651"/>
            <a:stretch/>
          </p:blipFill>
          <p:spPr>
            <a:xfrm>
              <a:off x="251520" y="4932736"/>
              <a:ext cx="2680420" cy="2128488"/>
            </a:xfrm>
            <a:prstGeom prst="rect">
              <a:avLst/>
            </a:prstGeom>
            <a:grpFill/>
            <a:ln>
              <a:noFill/>
            </a:ln>
          </p:spPr>
        </p:pic>
        <p:pic>
          <p:nvPicPr>
            <p:cNvPr id="29" name="図 28"/>
            <p:cNvPicPr>
              <a:picLocks noChangeAspect="1"/>
            </p:cNvPicPr>
            <p:nvPr/>
          </p:nvPicPr>
          <p:blipFill rotWithShape="1">
            <a:blip r:embed="rId6">
              <a:extLst>
                <a:ext uri="{28A0092B-C50C-407E-A947-70E740481C1C}">
                  <a14:useLocalDpi xmlns:a14="http://schemas.microsoft.com/office/drawing/2010/main" val="0"/>
                </a:ext>
              </a:extLst>
            </a:blip>
            <a:srcRect l="8809" r="17289"/>
            <a:stretch/>
          </p:blipFill>
          <p:spPr>
            <a:xfrm>
              <a:off x="3271427" y="4932737"/>
              <a:ext cx="2800504" cy="2131561"/>
            </a:xfrm>
            <a:prstGeom prst="rect">
              <a:avLst/>
            </a:prstGeom>
            <a:grpFill/>
            <a:ln>
              <a:noFill/>
            </a:ln>
          </p:spPr>
        </p:pic>
      </p:grpSp>
    </p:spTree>
    <p:extLst>
      <p:ext uri="{BB962C8B-B14F-4D97-AF65-F5344CB8AC3E}">
        <p14:creationId xmlns:p14="http://schemas.microsoft.com/office/powerpoint/2010/main" val="4285762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 descr="C:\Users\K.Nakagawa\Desktop\ablation_e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6038" y="980957"/>
            <a:ext cx="2963981" cy="2908057"/>
          </a:xfrm>
          <a:prstGeom prst="rect">
            <a:avLst/>
          </a:prstGeom>
          <a:noFill/>
          <a:extLst>
            <a:ext uri="{909E8E84-426E-40DD-AFC4-6F175D3DCCD1}">
              <a14:hiddenFill xmlns:a14="http://schemas.microsoft.com/office/drawing/2010/main">
                <a:solidFill>
                  <a:srgbClr val="FFFFFF"/>
                </a:solidFill>
              </a14:hiddenFill>
            </a:ext>
          </a:extLst>
        </p:spPr>
      </p:pic>
      <p:sp>
        <p:nvSpPr>
          <p:cNvPr id="216" name="コンテンツ プレースホルダー 2"/>
          <p:cNvSpPr>
            <a:spLocks noGrp="1"/>
          </p:cNvSpPr>
          <p:nvPr>
            <p:ph idx="1"/>
          </p:nvPr>
        </p:nvSpPr>
        <p:spPr>
          <a:xfrm>
            <a:off x="4535367" y="1640471"/>
            <a:ext cx="3553977" cy="1648120"/>
          </a:xfrm>
        </p:spPr>
        <p:txBody>
          <a:bodyPr>
            <a:noAutofit/>
          </a:bodyPr>
          <a:lstStyle/>
          <a:p>
            <a:pPr marL="273050" indent="-273050">
              <a:spcBef>
                <a:spcPts val="0"/>
              </a:spcBef>
            </a:pPr>
            <a:r>
              <a:rPr lang="en-US" altLang="ja-JP" sz="2200" b="1" dirty="0" smtClean="0">
                <a:latin typeface="Arial" panose="020B0604020202020204" pitchFamily="34" charset="0"/>
                <a:cs typeface="Arial" panose="020B0604020202020204" pitchFamily="34" charset="0"/>
              </a:rPr>
              <a:t>Excitation pulse</a:t>
            </a:r>
          </a:p>
          <a:p>
            <a:pPr marL="628650" lvl="1" indent="-273050">
              <a:spcBef>
                <a:spcPts val="0"/>
              </a:spcBef>
            </a:pPr>
            <a:r>
              <a:rPr kumimoji="1" lang="en-US" altLang="ja-JP" sz="2200" dirty="0" smtClean="0">
                <a:latin typeface="Arial" panose="020B0604020202020204" pitchFamily="34" charset="0"/>
                <a:cs typeface="Arial" panose="020B0604020202020204" pitchFamily="34" charset="0"/>
              </a:rPr>
              <a:t>Pulse duration: 70 fs</a:t>
            </a:r>
          </a:p>
          <a:p>
            <a:pPr marL="628650" lvl="1" indent="-273050">
              <a:spcBef>
                <a:spcPts val="0"/>
              </a:spcBef>
            </a:pPr>
            <a:r>
              <a:rPr lang="en-US" altLang="ja-JP" sz="2200" dirty="0" smtClean="0">
                <a:latin typeface="Arial" panose="020B0604020202020204" pitchFamily="34" charset="0"/>
                <a:cs typeface="Arial" panose="020B0604020202020204" pitchFamily="34" charset="0"/>
              </a:rPr>
              <a:t>Wavelength: 810 nm</a:t>
            </a:r>
          </a:p>
          <a:p>
            <a:pPr marL="628650" lvl="1" indent="-273050">
              <a:spcBef>
                <a:spcPts val="0"/>
              </a:spcBef>
            </a:pPr>
            <a:r>
              <a:rPr kumimoji="1" lang="en-US" altLang="ja-JP" sz="2200" dirty="0" smtClean="0">
                <a:latin typeface="Arial" panose="020B0604020202020204" pitchFamily="34" charset="0"/>
                <a:cs typeface="Arial" panose="020B0604020202020204" pitchFamily="34" charset="0"/>
              </a:rPr>
              <a:t>Pulse energy: 100 µJ</a:t>
            </a:r>
          </a:p>
        </p:txBody>
      </p:sp>
      <p:sp>
        <p:nvSpPr>
          <p:cNvPr id="6" name="TextBox 5"/>
          <p:cNvSpPr txBox="1"/>
          <p:nvPr/>
        </p:nvSpPr>
        <p:spPr>
          <a:xfrm>
            <a:off x="1587607" y="6391936"/>
            <a:ext cx="7500183"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Corresponding to a frame rate of 65.4 </a:t>
            </a:r>
            <a:r>
              <a:rPr lang="en-US" dirty="0" err="1" smtClean="0">
                <a:latin typeface="Arial" panose="020B0604020202020204" pitchFamily="34" charset="0"/>
                <a:cs typeface="Arial" panose="020B0604020202020204" pitchFamily="34" charset="0"/>
              </a:rPr>
              <a:t>Gfps</a:t>
            </a:r>
            <a:r>
              <a:rPr lang="en-US" dirty="0" smtClean="0">
                <a:latin typeface="Arial" panose="020B0604020202020204" pitchFamily="34" charset="0"/>
                <a:cs typeface="Arial" panose="020B0604020202020204" pitchFamily="34" charset="0"/>
              </a:rPr>
              <a:t> (exposure time = 13.8 </a:t>
            </a:r>
            <a:r>
              <a:rPr lang="en-US" dirty="0" err="1" smtClean="0">
                <a:latin typeface="Arial" panose="020B0604020202020204" pitchFamily="34" charset="0"/>
                <a:cs typeface="Arial" panose="020B0604020202020204" pitchFamily="34" charset="0"/>
              </a:rPr>
              <a:t>ps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grpSp>
        <p:nvGrpSpPr>
          <p:cNvPr id="2" name="グループ化 1"/>
          <p:cNvGrpSpPr/>
          <p:nvPr/>
        </p:nvGrpSpPr>
        <p:grpSpPr>
          <a:xfrm>
            <a:off x="103035" y="4252572"/>
            <a:ext cx="8894649" cy="1914594"/>
            <a:chOff x="68642" y="2491915"/>
            <a:chExt cx="8894649" cy="1914594"/>
          </a:xfrm>
        </p:grpSpPr>
        <p:grpSp>
          <p:nvGrpSpPr>
            <p:cNvPr id="106" name="グループ化 105"/>
            <p:cNvGrpSpPr/>
            <p:nvPr/>
          </p:nvGrpSpPr>
          <p:grpSpPr>
            <a:xfrm>
              <a:off x="68642" y="2491915"/>
              <a:ext cx="8894649" cy="1914594"/>
              <a:chOff x="-60080" y="2514600"/>
              <a:chExt cx="9204080" cy="1981200"/>
            </a:xfrm>
          </p:grpSpPr>
          <p:sp>
            <p:nvSpPr>
              <p:cNvPr id="107" name="正方形/長方形 106"/>
              <p:cNvSpPr/>
              <p:nvPr/>
            </p:nvSpPr>
            <p:spPr>
              <a:xfrm>
                <a:off x="0" y="2514600"/>
                <a:ext cx="9144000" cy="198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08" name="グループ化 107"/>
              <p:cNvGrpSpPr/>
              <p:nvPr/>
            </p:nvGrpSpPr>
            <p:grpSpPr>
              <a:xfrm>
                <a:off x="76200" y="2590800"/>
                <a:ext cx="8992268" cy="126000"/>
                <a:chOff x="76200" y="1371600"/>
                <a:chExt cx="8992268" cy="126000"/>
              </a:xfrm>
              <a:solidFill>
                <a:schemeClr val="bg1">
                  <a:lumMod val="65000"/>
                </a:schemeClr>
              </a:solidFill>
            </p:grpSpPr>
            <p:sp>
              <p:nvSpPr>
                <p:cNvPr id="268" name="正方形/長方形 267"/>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9" name="正方形/長方形 268"/>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0" name="正方形/長方形 269"/>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1" name="正方形/長方形 270"/>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2" name="正方形/長方形 271"/>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3" name="正方形/長方形 272"/>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4" name="正方形/長方形 273"/>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5" name="正方形/長方形 274"/>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6" name="正方形/長方形 275"/>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7" name="正方形/長方形 276"/>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8" name="正方形/長方形 277"/>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9" name="正方形/長方形 278"/>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0" name="正方形/長方形 279"/>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1" name="正方形/長方形 280"/>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2" name="正方形/長方形 281"/>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3" name="正方形/長方形 282"/>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4" name="正方形/長方形 283"/>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5" name="正方形/長方形 284"/>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6" name="正方形/長方形 285"/>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7" name="正方形/長方形 286"/>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8" name="正方形/長方形 287"/>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9" name="正方形/長方形 288"/>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0" name="正方形/長方形 289"/>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1" name="正方形/長方形 290"/>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2" name="正方形/長方形 291"/>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3" name="正方形/長方形 292"/>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4" name="正方形/長方形 293"/>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5" name="正方形/長方形 294"/>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6" name="正方形/長方形 295"/>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7" name="正方形/長方形 296"/>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8" name="正方形/長方形 297"/>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9" name="正方形/長方形 298"/>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00" name="正方形/長方形 299"/>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01" name="正方形/長方形 300"/>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02" name="正方形/長方形 301"/>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03" name="正方形/長方形 302"/>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04" name="正方形/長方形 303"/>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05" name="正方形/長方形 304"/>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06" name="正方形/長方形 305"/>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110" name="グループ化 109"/>
              <p:cNvGrpSpPr/>
              <p:nvPr/>
            </p:nvGrpSpPr>
            <p:grpSpPr>
              <a:xfrm>
                <a:off x="76200" y="4293600"/>
                <a:ext cx="8992268" cy="126000"/>
                <a:chOff x="76200" y="1371600"/>
                <a:chExt cx="8992268" cy="126000"/>
              </a:xfrm>
              <a:solidFill>
                <a:schemeClr val="bg1">
                  <a:lumMod val="65000"/>
                </a:schemeClr>
              </a:solidFill>
            </p:grpSpPr>
            <p:sp>
              <p:nvSpPr>
                <p:cNvPr id="229" name="正方形/長方形 228"/>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0" name="正方形/長方形 229"/>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1" name="正方形/長方形 230"/>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2" name="正方形/長方形 231"/>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3" name="正方形/長方形 232"/>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4" name="正方形/長方形 233"/>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5" name="正方形/長方形 234"/>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6" name="正方形/長方形 235"/>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7" name="正方形/長方形 236"/>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8" name="正方形/長方形 237"/>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9" name="正方形/長方形 238"/>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0" name="正方形/長方形 239"/>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1" name="正方形/長方形 240"/>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2" name="正方形/長方形 241"/>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3" name="正方形/長方形 242"/>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4" name="正方形/長方形 243"/>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5" name="正方形/長方形 244"/>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6" name="正方形/長方形 245"/>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7" name="正方形/長方形 246"/>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8" name="正方形/長方形 247"/>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9" name="正方形/長方形 248"/>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0" name="正方形/長方形 249"/>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1" name="正方形/長方形 250"/>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2" name="正方形/長方形 251"/>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3" name="正方形/長方形 252"/>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4" name="正方形/長方形 253"/>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5" name="正方形/長方形 254"/>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6" name="正方形/長方形 255"/>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7" name="正方形/長方形 256"/>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8" name="正方形/長方形 257"/>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9" name="正方形/長方形 258"/>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0" name="正方形/長方形 259"/>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1" name="正方形/長方形 260"/>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2" name="正方形/長方形 261"/>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3" name="正方形/長方形 262"/>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4" name="正方形/長方形 263"/>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5" name="正方形/長方形 264"/>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6" name="正方形/長方形 265"/>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7" name="正方形/長方形 266"/>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pic>
            <p:nvPicPr>
              <p:cNvPr id="1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6169" y="2785198"/>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569823"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083477"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597131"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110785"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7"/>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24438" y="2785198"/>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219" name="テキスト ボックス 218"/>
              <p:cNvSpPr txBox="1"/>
              <p:nvPr/>
            </p:nvSpPr>
            <p:spPr>
              <a:xfrm>
                <a:off x="61569" y="2784129"/>
                <a:ext cx="668816" cy="382181"/>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 </a:t>
                </a:r>
                <a:r>
                  <a:rPr kumimoji="1" lang="en-US" altLang="ja-JP"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a:t>
                </a:r>
                <a:endParaRPr kumimoji="1" lang="ja-JP" alt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0" name="テキスト ボックス 219"/>
              <p:cNvSpPr txBox="1"/>
              <p:nvPr/>
            </p:nvSpPr>
            <p:spPr>
              <a:xfrm>
                <a:off x="1574191" y="2784129"/>
                <a:ext cx="1000569" cy="382181"/>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15.5 </a:t>
                </a:r>
                <a:r>
                  <a:rPr kumimoji="1" lang="en-US" altLang="ja-JP"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a:t>
                </a:r>
                <a:endParaRPr kumimoji="1" lang="ja-JP" alt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1" name="テキスト ボックス 220"/>
              <p:cNvSpPr txBox="1"/>
              <p:nvPr/>
            </p:nvSpPr>
            <p:spPr>
              <a:xfrm>
                <a:off x="3097538" y="2784129"/>
                <a:ext cx="1000569" cy="382181"/>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31.0 </a:t>
                </a:r>
                <a:r>
                  <a:rPr kumimoji="1" lang="en-US" altLang="ja-JP"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a:t>
                </a:r>
                <a:endParaRPr kumimoji="1" lang="ja-JP" alt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2" name="テキスト ボックス 221"/>
              <p:cNvSpPr txBox="1"/>
              <p:nvPr/>
            </p:nvSpPr>
            <p:spPr>
              <a:xfrm>
                <a:off x="4594566" y="2784129"/>
                <a:ext cx="1000569" cy="382181"/>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46.5 </a:t>
                </a:r>
                <a:r>
                  <a:rPr kumimoji="1" lang="en-US" altLang="ja-JP"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kumimoji="1" lang="en-US" altLang="ja-JP"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endParaRPr kumimoji="1" lang="ja-JP" alt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3" name="テキスト ボックス 222"/>
              <p:cNvSpPr txBox="1"/>
              <p:nvPr/>
            </p:nvSpPr>
            <p:spPr>
              <a:xfrm>
                <a:off x="6108283" y="2784129"/>
                <a:ext cx="1000569" cy="382181"/>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61.5 </a:t>
                </a:r>
                <a:r>
                  <a:rPr kumimoji="1" lang="en-US" altLang="ja-JP"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kumimoji="1" lang="en-US" altLang="ja-JP"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endParaRPr kumimoji="1" lang="ja-JP" alt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4" name="テキスト ボックス 223"/>
              <p:cNvSpPr txBox="1"/>
              <p:nvPr/>
            </p:nvSpPr>
            <p:spPr>
              <a:xfrm>
                <a:off x="7620606" y="2784129"/>
                <a:ext cx="1000569" cy="382181"/>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76.5 </a:t>
                </a:r>
                <a:r>
                  <a:rPr kumimoji="1" lang="en-US" altLang="ja-JP"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kumimoji="1" lang="en-US" altLang="ja-JP"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endParaRPr kumimoji="1" lang="ja-JP" alt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25" name="直線コネクタ 224"/>
              <p:cNvCxnSpPr/>
              <p:nvPr/>
            </p:nvCxnSpPr>
            <p:spPr>
              <a:xfrm>
                <a:off x="1065600" y="4108231"/>
                <a:ext cx="306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6" name="テキスト ボックス 61"/>
              <p:cNvSpPr txBox="1"/>
              <p:nvPr/>
            </p:nvSpPr>
            <p:spPr>
              <a:xfrm>
                <a:off x="718646" y="3721346"/>
                <a:ext cx="883492" cy="3184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kumimoji="1" lang="en-US" altLang="ja-JP" sz="1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 µm</a:t>
                </a:r>
                <a:endParaRPr kumimoji="1" lang="ja-JP" alt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7" name="テキスト ボックス 88"/>
              <p:cNvSpPr txBox="1"/>
              <p:nvPr/>
            </p:nvSpPr>
            <p:spPr>
              <a:xfrm>
                <a:off x="-60080" y="3578423"/>
                <a:ext cx="695357" cy="318484"/>
              </a:xfrm>
              <a:prstGeom prst="rect">
                <a:avLst/>
              </a:prstGeom>
              <a:noFill/>
            </p:spPr>
            <p:txBody>
              <a:bodyPr wrap="none" rtlCol="0">
                <a:spAutoFit/>
              </a:bodyPr>
              <a:lstStyle/>
              <a:p>
                <a:pPr algn="ctr"/>
                <a:r>
                  <a:rPr kumimoji="1" lang="en-US" altLang="ja-JP" sz="1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Glass</a:t>
                </a:r>
                <a:endParaRPr kumimoji="1" lang="ja-JP" alt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8" name="テキスト ボックス 88"/>
              <p:cNvSpPr txBox="1"/>
              <p:nvPr/>
            </p:nvSpPr>
            <p:spPr>
              <a:xfrm>
                <a:off x="0" y="3270646"/>
                <a:ext cx="615436" cy="318484"/>
              </a:xfrm>
              <a:prstGeom prst="rect">
                <a:avLst/>
              </a:prstGeom>
              <a:noFill/>
            </p:spPr>
            <p:txBody>
              <a:bodyPr wrap="square" rtlCol="0">
                <a:spAutoFit/>
              </a:bodyPr>
              <a:lstStyle/>
              <a:p>
                <a:pPr algn="ctr"/>
                <a:r>
                  <a:rPr kumimoji="1" lang="en-US" altLang="ja-JP" sz="1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a:t>
                </a:r>
                <a:endParaRPr kumimoji="1" lang="ja-JP" alt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307" name="下矢印 306"/>
            <p:cNvSpPr/>
            <p:nvPr/>
          </p:nvSpPr>
          <p:spPr>
            <a:xfrm>
              <a:off x="636243" y="3087257"/>
              <a:ext cx="410784" cy="37559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08" name="テキスト ボックス 88"/>
            <p:cNvSpPr txBox="1"/>
            <p:nvPr/>
          </p:nvSpPr>
          <p:spPr>
            <a:xfrm>
              <a:off x="911866" y="2968979"/>
              <a:ext cx="763112" cy="338554"/>
            </a:xfrm>
            <a:prstGeom prst="rect">
              <a:avLst/>
            </a:prstGeom>
            <a:noFill/>
          </p:spPr>
          <p:txBody>
            <a:bodyPr wrap="square" rtlCol="0">
              <a:spAutoFit/>
            </a:bodyPr>
            <a:lstStyle/>
            <a:p>
              <a:pPr algn="ctr"/>
              <a:r>
                <a:rPr kumimoji="1" lang="en-US" altLang="ja-JP"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Laser</a:t>
              </a:r>
              <a:endParaRPr kumimoji="1" lang="ja-JP" alt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309"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310" name="テキスト ボックス 309"/>
          <p:cNvSpPr txBox="1"/>
          <p:nvPr/>
        </p:nvSpPr>
        <p:spPr>
          <a:xfrm>
            <a:off x="155616" y="77768"/>
            <a:ext cx="8832867" cy="584775"/>
          </a:xfrm>
          <a:prstGeom prst="rect">
            <a:avLst/>
          </a:prstGeom>
          <a:noFill/>
        </p:spPr>
        <p:txBody>
          <a:bodyPr wrap="none" rtlCol="0">
            <a:spAutoFit/>
          </a:bodyPr>
          <a:lstStyle/>
          <a:p>
            <a:pPr algn="ctr"/>
            <a:r>
              <a:rPr lang="en-US" altLang="ja-JP" sz="3200" dirty="0">
                <a:solidFill>
                  <a:schemeClr val="bg1"/>
                </a:solidFill>
                <a:latin typeface="Arial" panose="020B0604020202020204" pitchFamily="34" charset="0"/>
                <a:cs typeface="Arial" panose="020B0604020202020204" pitchFamily="34" charset="0"/>
              </a:rPr>
              <a:t>Imaging of laser ablation dynamics with STAMP</a:t>
            </a:r>
          </a:p>
        </p:txBody>
      </p:sp>
    </p:spTree>
    <p:extLst>
      <p:ext uri="{BB962C8B-B14F-4D97-AF65-F5344CB8AC3E}">
        <p14:creationId xmlns:p14="http://schemas.microsoft.com/office/powerpoint/2010/main" val="946205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Arial" panose="020B0604020202020204" pitchFamily="34" charset="0"/>
              <a:ea typeface="メイリオ" panose="020B0604030504040204" pitchFamily="50" charset="-128"/>
              <a:cs typeface="Arial" panose="020B0604020202020204" pitchFamily="34" charset="0"/>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latin typeface="Arial" panose="020B0604020202020204" pitchFamily="34" charset="0"/>
                <a:cs typeface="Arial" panose="020B0604020202020204" pitchFamily="34" charset="0"/>
              </a:rPr>
              <a:pPr/>
              <a:t>3</a:t>
            </a:fld>
            <a:endParaRPr lang="ja-JP" altLang="en-US" dirty="0">
              <a:solidFill>
                <a:schemeClr val="bg1"/>
              </a:solidFill>
              <a:latin typeface="Arial" panose="020B0604020202020204" pitchFamily="34" charset="0"/>
              <a:cs typeface="Arial" panose="020B0604020202020204" pitchFamily="34" charset="0"/>
            </a:endParaRPr>
          </a:p>
        </p:txBody>
      </p:sp>
      <p:sp>
        <p:nvSpPr>
          <p:cNvPr id="38" name="テキスト ボックス 37"/>
          <p:cNvSpPr txBox="1"/>
          <p:nvPr/>
        </p:nvSpPr>
        <p:spPr>
          <a:xfrm>
            <a:off x="3477843" y="77768"/>
            <a:ext cx="2188421"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I needed…</a:t>
            </a:r>
          </a:p>
        </p:txBody>
      </p:sp>
      <p:sp>
        <p:nvSpPr>
          <p:cNvPr id="18" name="コンテンツ プレースホルダー 1"/>
          <p:cNvSpPr>
            <a:spLocks noGrp="1"/>
          </p:cNvSpPr>
          <p:nvPr>
            <p:ph idx="1"/>
          </p:nvPr>
        </p:nvSpPr>
        <p:spPr>
          <a:xfrm>
            <a:off x="242517" y="1340768"/>
            <a:ext cx="8649963" cy="4968552"/>
          </a:xfrm>
        </p:spPr>
        <p:txBody>
          <a:bodyPr>
            <a:noAutofit/>
          </a:bodyPr>
          <a:lstStyle/>
          <a:p>
            <a:pPr marL="457200" indent="-457200">
              <a:buFont typeface="+mj-lt"/>
              <a:buAutoNum type="arabicPeriod"/>
            </a:pPr>
            <a:r>
              <a:rPr lang="en-US" altLang="ja-JP" sz="2400" b="1" dirty="0" smtClean="0">
                <a:solidFill>
                  <a:srgbClr val="C00000"/>
                </a:solidFill>
                <a:latin typeface="Arial Narrow" panose="020B0606020202030204" pitchFamily="34" charset="0"/>
              </a:rPr>
              <a:t>Sub-nanosecond</a:t>
            </a:r>
            <a:r>
              <a:rPr lang="en-US" altLang="ja-JP" sz="2400" dirty="0" smtClean="0">
                <a:latin typeface="Arial Narrow" panose="020B0606020202030204" pitchFamily="34" charset="0"/>
              </a:rPr>
              <a:t> temporal resolution</a:t>
            </a:r>
            <a:endParaRPr lang="en-US" altLang="ja-JP" sz="2400" b="1" dirty="0" smtClean="0">
              <a:solidFill>
                <a:srgbClr val="C00000"/>
              </a:solidFill>
              <a:latin typeface="Arial Narrow" panose="020B0606020202030204" pitchFamily="34" charset="0"/>
            </a:endParaRPr>
          </a:p>
          <a:p>
            <a:pPr lvl="1">
              <a:buFont typeface="Wingdings" panose="05000000000000000000" pitchFamily="2" charset="2"/>
              <a:buChar char="Ø"/>
            </a:pPr>
            <a:r>
              <a:rPr lang="en-US" altLang="ja-JP" sz="2400" dirty="0" smtClean="0">
                <a:latin typeface="Arial Narrow" panose="020B0606020202030204" pitchFamily="34" charset="0"/>
              </a:rPr>
              <a:t>Speed of sound: 1.5 µm/ns</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b="1" dirty="0" smtClean="0">
                <a:solidFill>
                  <a:srgbClr val="C00000"/>
                </a:solidFill>
                <a:latin typeface="Arial Narrow" panose="020B0606020202030204" pitchFamily="34" charset="0"/>
              </a:rPr>
              <a:t>Single-shot </a:t>
            </a:r>
            <a:r>
              <a:rPr lang="en-US" altLang="ja-JP" sz="2400" dirty="0" smtClean="0">
                <a:latin typeface="Arial Narrow" panose="020B0606020202030204" pitchFamily="34" charset="0"/>
              </a:rPr>
              <a:t>capability</a:t>
            </a:r>
          </a:p>
          <a:p>
            <a:pPr lvl="1">
              <a:buFont typeface="Wingdings" panose="05000000000000000000" pitchFamily="2" charset="2"/>
              <a:buChar char="Ø"/>
            </a:pPr>
            <a:r>
              <a:rPr lang="en-US" altLang="ja-JP" sz="2400" dirty="0" smtClean="0">
                <a:latin typeface="Arial Narrow" panose="020B0606020202030204" pitchFamily="34" charset="0"/>
              </a:rPr>
              <a:t>Structure of cell is changed</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dirty="0" smtClean="0">
                <a:latin typeface="Arial Narrow" panose="020B0606020202030204" pitchFamily="34" charset="0"/>
              </a:rPr>
              <a:t>Good spatial resolution</a:t>
            </a:r>
            <a:endParaRPr kumimoji="1" lang="en-US" altLang="ja-JP" sz="2400" b="1" dirty="0">
              <a:solidFill>
                <a:srgbClr val="C00000"/>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altLang="ja-JP" sz="2400" dirty="0" smtClean="0">
                <a:latin typeface="Arial Narrow" panose="020B0606020202030204" pitchFamily="34" charset="0"/>
              </a:rPr>
              <a:t>To analyze complex events</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b="1" dirty="0" smtClean="0">
                <a:solidFill>
                  <a:srgbClr val="C00000"/>
                </a:solidFill>
                <a:latin typeface="Arial Narrow" panose="020B0606020202030204" pitchFamily="34" charset="0"/>
              </a:rPr>
              <a:t>Low photo-damage</a:t>
            </a:r>
            <a:r>
              <a:rPr lang="en-US" altLang="ja-JP" sz="2400" dirty="0" smtClean="0">
                <a:latin typeface="Arial Narrow" panose="020B0606020202030204" pitchFamily="34" charset="0"/>
              </a:rPr>
              <a:t> of cells</a:t>
            </a:r>
            <a:endParaRPr lang="en-US" altLang="ja-JP" sz="2400" dirty="0" smtClean="0">
              <a:solidFill>
                <a:srgbClr val="C00000"/>
              </a:solidFill>
              <a:latin typeface="Arial Narrow" panose="020B0606020202030204" pitchFamily="34" charset="0"/>
            </a:endParaRPr>
          </a:p>
          <a:p>
            <a:pPr lvl="1">
              <a:buFont typeface="Wingdings" panose="05000000000000000000" pitchFamily="2" charset="2"/>
              <a:buChar char="Ø"/>
            </a:pPr>
            <a:r>
              <a:rPr lang="en-US" altLang="ja-JP" sz="2400" dirty="0" smtClean="0">
                <a:latin typeface="Arial Narrow" panose="020B0606020202030204" pitchFamily="34" charset="0"/>
              </a:rPr>
              <a:t>Intensity is focused both spatially and temporally</a:t>
            </a:r>
          </a:p>
          <a:p>
            <a:pPr lvl="1">
              <a:buFont typeface="Wingdings" panose="05000000000000000000" pitchFamily="2" charset="2"/>
              <a:buChar char="Ø"/>
            </a:pPr>
            <a:endParaRPr lang="en-US" altLang="ja-JP" sz="600" dirty="0" smtClean="0">
              <a:latin typeface="Arial Narrow" panose="020B0606020202030204" pitchFamily="34" charset="0"/>
            </a:endParaRPr>
          </a:p>
          <a:p>
            <a:pPr marL="457200" indent="-457200">
              <a:buFont typeface="+mj-lt"/>
              <a:buAutoNum type="arabicPeriod"/>
            </a:pPr>
            <a:r>
              <a:rPr lang="en-US" altLang="ja-JP" sz="2400" dirty="0" smtClean="0">
                <a:latin typeface="Arial Narrow" panose="020B0606020202030204" pitchFamily="34" charset="0"/>
              </a:rPr>
              <a:t>Capability for visualizing acoustic waves and cells</a:t>
            </a:r>
          </a:p>
          <a:p>
            <a:pPr marL="720725" lvl="1" indent="-274638">
              <a:buFont typeface="Wingdings" panose="05000000000000000000" pitchFamily="2" charset="2"/>
              <a:buChar char="Ø"/>
            </a:pPr>
            <a:r>
              <a:rPr lang="en-US" altLang="ja-JP" sz="2400" dirty="0">
                <a:latin typeface="Arial Narrow" panose="020B0606020202030204" pitchFamily="34" charset="0"/>
              </a:rPr>
              <a:t>Differential interference contrast </a:t>
            </a:r>
            <a:r>
              <a:rPr lang="en-US" altLang="ja-JP" sz="2400" dirty="0" smtClean="0">
                <a:latin typeface="Arial Narrow" panose="020B0606020202030204" pitchFamily="34" charset="0"/>
              </a:rPr>
              <a:t>(DIC) microscopy</a:t>
            </a:r>
          </a:p>
          <a:p>
            <a:pPr marL="457200" indent="-457200">
              <a:buFont typeface="+mj-lt"/>
              <a:buAutoNum type="arabicPeriod"/>
            </a:pPr>
            <a:endParaRPr lang="en-US" altLang="ja-JP" sz="2400" b="1" dirty="0">
              <a:solidFill>
                <a:srgbClr val="C00000"/>
              </a:solidFill>
              <a:latin typeface="Arial Narrow" panose="020B0606020202030204" pitchFamily="34" charset="0"/>
            </a:endParaRPr>
          </a:p>
        </p:txBody>
      </p:sp>
      <p:pic>
        <p:nvPicPr>
          <p:cNvPr id="19" name="Picture 2" descr="M:\H23医学部実験\120312\P3120140.JPG"/>
          <p:cNvPicPr>
            <a:picLocks noChangeAspect="1" noChangeArrowheads="1"/>
          </p:cNvPicPr>
          <p:nvPr/>
        </p:nvPicPr>
        <p:blipFill rotWithShape="1">
          <a:blip r:embed="rId3">
            <a:extLst>
              <a:ext uri="{28A0092B-C50C-407E-A947-70E740481C1C}">
                <a14:useLocalDpi xmlns:a14="http://schemas.microsoft.com/office/drawing/2010/main" val="0"/>
              </a:ext>
            </a:extLst>
          </a:blip>
          <a:srcRect l="51585" t="53750" r="33004" b="24949"/>
          <a:stretch/>
        </p:blipFill>
        <p:spPr bwMode="auto">
          <a:xfrm>
            <a:off x="6444208" y="1916832"/>
            <a:ext cx="1725404" cy="178871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矢印コネクタ 19"/>
          <p:cNvCxnSpPr/>
          <p:nvPr/>
        </p:nvCxnSpPr>
        <p:spPr>
          <a:xfrm>
            <a:off x="6660232" y="3353719"/>
            <a:ext cx="1283581" cy="0"/>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6804248" y="3344427"/>
            <a:ext cx="1029449" cy="369332"/>
          </a:xfrm>
          <a:prstGeom prst="rect">
            <a:avLst/>
          </a:prstGeom>
          <a:noFill/>
        </p:spPr>
        <p:txBody>
          <a:bodyPr wrap="none" rtlCol="0">
            <a:spAutoFit/>
          </a:bodyPr>
          <a:lstStyle/>
          <a:p>
            <a:r>
              <a:rPr kumimoji="1" lang="en-US" altLang="ja-JP" dirty="0" smtClean="0">
                <a:solidFill>
                  <a:schemeClr val="bg1"/>
                </a:solidFill>
                <a:latin typeface="Arial" panose="020B0604020202020204" pitchFamily="34" charset="0"/>
                <a:cs typeface="Arial" panose="020B0604020202020204" pitchFamily="34" charset="0"/>
              </a:rPr>
              <a:t>~ 10 µm</a:t>
            </a:r>
            <a:endParaRPr kumimoji="1" lang="ja-JP" altLang="en-US" dirty="0">
              <a:solidFill>
                <a:schemeClr val="bg1"/>
              </a:solidFill>
              <a:latin typeface="Arial" panose="020B0604020202020204" pitchFamily="34" charset="0"/>
              <a:cs typeface="Arial" panose="020B0604020202020204" pitchFamily="34" charset="0"/>
            </a:endParaRPr>
          </a:p>
        </p:txBody>
      </p:sp>
      <p:cxnSp>
        <p:nvCxnSpPr>
          <p:cNvPr id="22" name="直線矢印コネクタ 21"/>
          <p:cNvCxnSpPr/>
          <p:nvPr/>
        </p:nvCxnSpPr>
        <p:spPr>
          <a:xfrm>
            <a:off x="6660232" y="2350547"/>
            <a:ext cx="1283581" cy="0"/>
          </a:xfrm>
          <a:prstGeom prst="straightConnector1">
            <a:avLst/>
          </a:prstGeom>
          <a:ln w="28575">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7144809" y="1936710"/>
            <a:ext cx="1059906" cy="400110"/>
          </a:xfrm>
          <a:prstGeom prst="rect">
            <a:avLst/>
          </a:prstGeom>
          <a:noFill/>
        </p:spPr>
        <p:txBody>
          <a:bodyPr wrap="none" rtlCol="0">
            <a:spAutoFit/>
          </a:bodyPr>
          <a:lstStyle/>
          <a:p>
            <a:r>
              <a:rPr kumimoji="1" lang="en-US" altLang="ja-JP" sz="2000" b="1" dirty="0" smtClean="0">
                <a:solidFill>
                  <a:schemeClr val="accent1">
                    <a:lumMod val="40000"/>
                    <a:lumOff val="60000"/>
                  </a:schemeClr>
                </a:solidFill>
                <a:latin typeface="Arial" panose="020B0604020202020204" pitchFamily="34" charset="0"/>
                <a:cs typeface="Arial" panose="020B0604020202020204" pitchFamily="34" charset="0"/>
              </a:rPr>
              <a:t>~ 10 ns</a:t>
            </a:r>
            <a:endParaRPr kumimoji="1" lang="ja-JP" altLang="en-US" sz="2000" b="1"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6" name="テキスト ボックス 25"/>
          <p:cNvSpPr txBox="1"/>
          <p:nvPr/>
        </p:nvSpPr>
        <p:spPr>
          <a:xfrm>
            <a:off x="6444208" y="1976275"/>
            <a:ext cx="547971" cy="369332"/>
          </a:xfrm>
          <a:prstGeom prst="rect">
            <a:avLst/>
          </a:prstGeom>
          <a:noFill/>
        </p:spPr>
        <p:txBody>
          <a:bodyPr wrap="none" rtlCol="0">
            <a:spAutoFit/>
          </a:bodyPr>
          <a:lstStyle/>
          <a:p>
            <a:r>
              <a:rPr lang="en-US" altLang="ja-JP" dirty="0">
                <a:solidFill>
                  <a:schemeClr val="accent1">
                    <a:lumMod val="40000"/>
                    <a:lumOff val="60000"/>
                  </a:schemeClr>
                </a:solidFill>
                <a:latin typeface="Arial" panose="020B0604020202020204" pitchFamily="34" charset="0"/>
                <a:cs typeface="Arial" panose="020B0604020202020204" pitchFamily="34" charset="0"/>
              </a:rPr>
              <a:t>A</a:t>
            </a:r>
            <a:r>
              <a:rPr kumimoji="1" lang="en-US" altLang="ja-JP" dirty="0" smtClean="0">
                <a:solidFill>
                  <a:schemeClr val="accent1">
                    <a:lumMod val="40000"/>
                    <a:lumOff val="60000"/>
                  </a:schemeClr>
                </a:solidFill>
                <a:latin typeface="Arial" panose="020B0604020202020204" pitchFamily="34" charset="0"/>
                <a:cs typeface="Arial" panose="020B0604020202020204" pitchFamily="34" charset="0"/>
              </a:rPr>
              <a:t>W</a:t>
            </a:r>
            <a:endParaRPr kumimoji="1" lang="ja-JP" altLang="en-US" dirty="0">
              <a:solidFill>
                <a:schemeClr val="accent1">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388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p:cNvSpPr txBox="1">
            <a:spLocks/>
          </p:cNvSpPr>
          <p:nvPr/>
        </p:nvSpPr>
        <p:spPr>
          <a:xfrm>
            <a:off x="4572000" y="3846744"/>
            <a:ext cx="4464496" cy="2966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273050" indent="-273050"/>
            <a:r>
              <a:rPr lang="en-US" altLang="ja-JP" sz="2200" b="1" dirty="0" smtClean="0">
                <a:latin typeface="Arial Narrow" panose="020B0606020202030204" pitchFamily="34" charset="0"/>
              </a:rPr>
              <a:t>Sample</a:t>
            </a:r>
          </a:p>
          <a:p>
            <a:pPr marL="628650" lvl="1" indent="-273050"/>
            <a:r>
              <a:rPr lang="en-US" altLang="ja-JP" sz="2200" dirty="0" smtClean="0">
                <a:latin typeface="Arial Narrow" panose="020B0606020202030204" pitchFamily="34" charset="0"/>
              </a:rPr>
              <a:t>LiNbO</a:t>
            </a:r>
            <a:r>
              <a:rPr lang="en-US" altLang="ja-JP" sz="2200" baseline="-25000" dirty="0" smtClean="0">
                <a:latin typeface="Arial Narrow" panose="020B0606020202030204" pitchFamily="34" charset="0"/>
              </a:rPr>
              <a:t>3</a:t>
            </a:r>
            <a:r>
              <a:rPr lang="ja-JP" altLang="en-US" sz="2200" dirty="0">
                <a:latin typeface="Arial Narrow" panose="020B0606020202030204" pitchFamily="34" charset="0"/>
              </a:rPr>
              <a:t> </a:t>
            </a:r>
            <a:r>
              <a:rPr lang="en-US" altLang="ja-JP" sz="2200" dirty="0" smtClean="0">
                <a:latin typeface="Arial Narrow" panose="020B0606020202030204" pitchFamily="34" charset="0"/>
              </a:rPr>
              <a:t>(thickness </a:t>
            </a:r>
            <a:r>
              <a:rPr lang="en-US" altLang="ja-JP" sz="2200" dirty="0">
                <a:latin typeface="Arial Narrow" panose="020B0606020202030204" pitchFamily="34" charset="0"/>
              </a:rPr>
              <a:t>=</a:t>
            </a:r>
            <a:r>
              <a:rPr lang="ja-JP" altLang="en-US" sz="2200" dirty="0">
                <a:latin typeface="Arial Narrow" panose="020B0606020202030204" pitchFamily="34" charset="0"/>
              </a:rPr>
              <a:t> </a:t>
            </a:r>
            <a:r>
              <a:rPr lang="en-US" altLang="ja-JP" sz="2200" dirty="0">
                <a:latin typeface="Arial Narrow" panose="020B0606020202030204" pitchFamily="34" charset="0"/>
              </a:rPr>
              <a:t>500 </a:t>
            </a:r>
            <a:r>
              <a:rPr lang="en-US" altLang="ja-JP" sz="2200" dirty="0" smtClean="0">
                <a:latin typeface="Arial Narrow" panose="020B0606020202030204" pitchFamily="34" charset="0"/>
              </a:rPr>
              <a:t>µm</a:t>
            </a:r>
            <a:r>
              <a:rPr lang="en-US" altLang="ja-JP" sz="2200" dirty="0">
                <a:latin typeface="Arial Narrow" panose="020B0606020202030204" pitchFamily="34" charset="0"/>
              </a:rPr>
              <a:t>)</a:t>
            </a:r>
            <a:endParaRPr lang="en-US" altLang="ja-JP" sz="2200" dirty="0" smtClean="0">
              <a:latin typeface="Arial Narrow" panose="020B0606020202030204" pitchFamily="34" charset="0"/>
            </a:endParaRPr>
          </a:p>
          <a:p>
            <a:pPr marL="628650" lvl="1" indent="-273050"/>
            <a:endParaRPr lang="en-US" altLang="ja-JP" sz="2200" dirty="0" smtClean="0">
              <a:latin typeface="Arial Narrow" panose="020B0606020202030204" pitchFamily="34" charset="0"/>
            </a:endParaRPr>
          </a:p>
          <a:p>
            <a:pPr marL="273050" indent="-273050"/>
            <a:r>
              <a:rPr lang="en-US" altLang="ja-JP" sz="2200" b="1" dirty="0" smtClean="0">
                <a:latin typeface="Arial Narrow" panose="020B0606020202030204" pitchFamily="34" charset="0"/>
              </a:rPr>
              <a:t>Excitation pulse</a:t>
            </a:r>
          </a:p>
          <a:p>
            <a:pPr marL="628650" lvl="1" indent="-273050"/>
            <a:r>
              <a:rPr lang="en-US" altLang="ja-JP" sz="2200" dirty="0" smtClean="0">
                <a:latin typeface="Arial Narrow" panose="020B0606020202030204" pitchFamily="34" charset="0"/>
              </a:rPr>
              <a:t>Pulse duration: 70 fs</a:t>
            </a:r>
          </a:p>
          <a:p>
            <a:pPr marL="628650" lvl="1" indent="-273050"/>
            <a:r>
              <a:rPr lang="en-US" altLang="ja-JP" sz="2200" dirty="0" smtClean="0">
                <a:latin typeface="Arial Narrow" panose="020B0606020202030204" pitchFamily="34" charset="0"/>
              </a:rPr>
              <a:t>Center wavelength: 810 nm</a:t>
            </a:r>
          </a:p>
          <a:p>
            <a:pPr marL="628650" lvl="1" indent="-273050"/>
            <a:r>
              <a:rPr lang="en-US" altLang="ja-JP" sz="2200" dirty="0" smtClean="0">
                <a:latin typeface="Arial Narrow" panose="020B0606020202030204" pitchFamily="34" charset="0"/>
              </a:rPr>
              <a:t>Pulse energy: 40 µJ</a:t>
            </a:r>
          </a:p>
          <a:p>
            <a:pPr marL="628650" lvl="1" indent="-273050"/>
            <a:endParaRPr lang="en-US" altLang="ja-JP" sz="2200" dirty="0" smtClean="0">
              <a:latin typeface="Arial Narrow" panose="020B0606020202030204" pitchFamily="34" charset="0"/>
            </a:endParaRPr>
          </a:p>
        </p:txBody>
      </p:sp>
      <p:pic>
        <p:nvPicPr>
          <p:cNvPr id="18434" name="Picture 2" descr="C:\Users\K.Nakagawa\Desktop\phonon_e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573016"/>
            <a:ext cx="3733509" cy="3059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honon67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36712"/>
            <a:ext cx="4626076" cy="2395894"/>
          </a:xfrm>
          <a:prstGeom prst="rect">
            <a:avLst/>
          </a:prstGeom>
        </p:spPr>
      </p:pic>
      <p:cxnSp>
        <p:nvCxnSpPr>
          <p:cNvPr id="17" name="Straight Arrow Connector 16"/>
          <p:cNvCxnSpPr/>
          <p:nvPr/>
        </p:nvCxnSpPr>
        <p:spPr>
          <a:xfrm flipH="1">
            <a:off x="4064197" y="1569037"/>
            <a:ext cx="1440259" cy="150067"/>
          </a:xfrm>
          <a:prstGeom prst="straightConnector1">
            <a:avLst/>
          </a:prstGeom>
          <a:ln>
            <a:headEnd w="lg" len="lg"/>
            <a:tailEnd type="triangle" w="lg" len="lg"/>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flipH="1">
            <a:off x="4551214" y="1569037"/>
            <a:ext cx="953242" cy="359503"/>
          </a:xfrm>
          <a:prstGeom prst="straightConnector1">
            <a:avLst/>
          </a:prstGeom>
          <a:ln>
            <a:headEnd w="lg" len="lg"/>
            <a:tailEnd type="triangle" w="lg" len="lg"/>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flipH="1">
            <a:off x="4372627" y="1585283"/>
            <a:ext cx="1131829" cy="736130"/>
          </a:xfrm>
          <a:prstGeom prst="straightConnector1">
            <a:avLst/>
          </a:prstGeom>
          <a:ln>
            <a:headEnd w="lg" len="lg"/>
            <a:tailEnd type="triangle" w="lg" len="lg"/>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5500601" y="1354450"/>
            <a:ext cx="1056700"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Atoms</a:t>
            </a:r>
            <a:endParaRPr lang="en-US" sz="2400" dirty="0">
              <a:latin typeface="Arial" panose="020B0604020202020204" pitchFamily="34" charset="0"/>
              <a:cs typeface="Arial" panose="020B0604020202020204" pitchFamily="34" charset="0"/>
            </a:endParaRPr>
          </a:p>
        </p:txBody>
      </p:sp>
      <p:sp>
        <p:nvSpPr>
          <p:cNvPr id="23" name="Rectangle 22"/>
          <p:cNvSpPr/>
          <p:nvPr/>
        </p:nvSpPr>
        <p:spPr>
          <a:xfrm>
            <a:off x="4867762" y="2464191"/>
            <a:ext cx="4104456" cy="1015663"/>
          </a:xfrm>
          <a:prstGeom prst="rect">
            <a:avLst/>
          </a:prstGeom>
        </p:spPr>
        <p:txBody>
          <a:bodyPr wrap="square">
            <a:spAutoFit/>
          </a:bodyPr>
          <a:lstStyle/>
          <a:p>
            <a:r>
              <a:rPr lang="en-US" sz="2000" b="1" dirty="0" smtClean="0">
                <a:latin typeface="Arial Narrow" panose="020B0606020202030204" pitchFamily="34" charset="0"/>
              </a:rPr>
              <a:t>Phonon-</a:t>
            </a:r>
            <a:r>
              <a:rPr lang="en-US" sz="2000" b="1" dirty="0" err="1" smtClean="0">
                <a:latin typeface="Arial Narrow" panose="020B0606020202030204" pitchFamily="34" charset="0"/>
              </a:rPr>
              <a:t>polariton</a:t>
            </a:r>
            <a:r>
              <a:rPr lang="en-US" sz="2000" b="1" dirty="0" smtClean="0">
                <a:latin typeface="Arial Narrow" panose="020B0606020202030204" pitchFamily="34" charset="0"/>
              </a:rPr>
              <a:t>: </a:t>
            </a:r>
            <a:r>
              <a:rPr lang="en-US" sz="2000" dirty="0" smtClean="0">
                <a:latin typeface="Arial Narrow" panose="020B0606020202030204" pitchFamily="34" charset="0"/>
              </a:rPr>
              <a:t> collective lattice vibrational waves excited by electromagnetic waves</a:t>
            </a:r>
            <a:endParaRPr lang="en-US" sz="2000" dirty="0">
              <a:latin typeface="Arial Narrow" panose="020B0606020202030204" pitchFamily="34" charset="0"/>
            </a:endParaRPr>
          </a:p>
        </p:txBody>
      </p:sp>
      <p:sp>
        <p:nvSpPr>
          <p:cNvPr id="12"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144393" y="77768"/>
            <a:ext cx="8855309" cy="584775"/>
          </a:xfrm>
          <a:prstGeom prst="rect">
            <a:avLst/>
          </a:prstGeom>
          <a:noFill/>
        </p:spPr>
        <p:txBody>
          <a:bodyPr wrap="none" rtlCol="0">
            <a:spAutoFit/>
          </a:bodyPr>
          <a:lstStyle/>
          <a:p>
            <a:pPr algn="ctr"/>
            <a:r>
              <a:rPr lang="en-US" altLang="ja-JP" sz="3200" dirty="0">
                <a:solidFill>
                  <a:schemeClr val="bg1"/>
                </a:solidFill>
                <a:latin typeface="Arial" panose="020B0604020202020204" pitchFamily="34" charset="0"/>
                <a:cs typeface="Arial" panose="020B0604020202020204" pitchFamily="34" charset="0"/>
              </a:rPr>
              <a:t>Imaging of </a:t>
            </a:r>
            <a:r>
              <a:rPr lang="en-US" altLang="ja-JP" sz="3200" dirty="0" smtClean="0">
                <a:solidFill>
                  <a:schemeClr val="bg1"/>
                </a:solidFill>
                <a:latin typeface="Arial" panose="020B0604020202020204" pitchFamily="34" charset="0"/>
                <a:cs typeface="Arial" panose="020B0604020202020204" pitchFamily="34" charset="0"/>
              </a:rPr>
              <a:t>phonon pulse </a:t>
            </a:r>
            <a:r>
              <a:rPr lang="en-US" altLang="ja-JP" sz="3200" dirty="0">
                <a:solidFill>
                  <a:schemeClr val="bg1"/>
                </a:solidFill>
                <a:latin typeface="Arial" panose="020B0604020202020204" pitchFamily="34" charset="0"/>
                <a:cs typeface="Arial" panose="020B0604020202020204" pitchFamily="34" charset="0"/>
              </a:rPr>
              <a:t>dynamics with STAMP</a:t>
            </a:r>
          </a:p>
        </p:txBody>
      </p:sp>
    </p:spTree>
    <p:extLst>
      <p:ext uri="{BB962C8B-B14F-4D97-AF65-F5344CB8AC3E}">
        <p14:creationId xmlns:p14="http://schemas.microsoft.com/office/powerpoint/2010/main" val="293588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1" name="グループ化 300"/>
          <p:cNvGrpSpPr/>
          <p:nvPr/>
        </p:nvGrpSpPr>
        <p:grpSpPr>
          <a:xfrm>
            <a:off x="1011486" y="3068960"/>
            <a:ext cx="7110617" cy="1537643"/>
            <a:chOff x="981743" y="695452"/>
            <a:chExt cx="7619602" cy="1647709"/>
          </a:xfrm>
        </p:grpSpPr>
        <p:sp>
          <p:nvSpPr>
            <p:cNvPr id="302" name="正方形/長方形 157"/>
            <p:cNvSpPr/>
            <p:nvPr/>
          </p:nvSpPr>
          <p:spPr>
            <a:xfrm>
              <a:off x="1016202" y="695452"/>
              <a:ext cx="7585143" cy="16477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nvGrpSpPr>
            <p:cNvPr id="303" name="グループ化 158"/>
            <p:cNvGrpSpPr/>
            <p:nvPr/>
          </p:nvGrpSpPr>
          <p:grpSpPr>
            <a:xfrm>
              <a:off x="1059908" y="758825"/>
              <a:ext cx="7478619" cy="104791"/>
              <a:chOff x="76200" y="1371600"/>
              <a:chExt cx="8992268" cy="126000"/>
            </a:xfrm>
            <a:solidFill>
              <a:schemeClr val="bg1">
                <a:lumMod val="65000"/>
              </a:schemeClr>
            </a:solidFill>
          </p:grpSpPr>
          <p:sp>
            <p:nvSpPr>
              <p:cNvPr id="358" name="正方形/長方形 159"/>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59" name="正方形/長方形 160"/>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60" name="正方形/長方形 161"/>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61" name="正方形/長方形 162"/>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62" name="正方形/長方形 163"/>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63" name="正方形/長方形 164"/>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64" name="正方形/長方形 165"/>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65" name="正方形/長方形 166"/>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66" name="正方形/長方形 167"/>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67" name="正方形/長方形 168"/>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68" name="正方形/長方形 169"/>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69" name="正方形/長方形 170"/>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70" name="正方形/長方形 171"/>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71" name="正方形/長方形 172"/>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72" name="正方形/長方形 173"/>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73" name="正方形/長方形 174"/>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74" name="正方形/長方形 175"/>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75" name="正方形/長方形 176"/>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76" name="正方形/長方形 177"/>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77" name="正方形/長方形 178"/>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78" name="正方形/長方形 179"/>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79" name="正方形/長方形 180"/>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80" name="正方形/長方形 181"/>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81" name="正方形/長方形 182"/>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82" name="正方形/長方形 183"/>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83" name="正方形/長方形 184"/>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84" name="正方形/長方形 185"/>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85" name="正方形/長方形 186"/>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86" name="正方形/長方形 187"/>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87" name="正方形/長方形 188"/>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88" name="正方形/長方形 189"/>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89" name="正方形/長方形 190"/>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90" name="正方形/長方形 191"/>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91" name="正方形/長方形 192"/>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92" name="正方形/長方形 193"/>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93" name="正方形/長方形 194"/>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94" name="正方形/長方形 195"/>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95" name="正方形/長方形 196"/>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sp>
            <p:nvSpPr>
              <p:cNvPr id="396" name="正方形/長方形 197"/>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latin typeface="Arial Narrow" panose="020B0606020202030204" pitchFamily="34" charset="0"/>
                </a:endParaRPr>
              </a:p>
            </p:txBody>
          </p:sp>
        </p:grpSp>
        <p:grpSp>
          <p:nvGrpSpPr>
            <p:cNvPr id="304" name="グループ化 198"/>
            <p:cNvGrpSpPr/>
            <p:nvPr/>
          </p:nvGrpSpPr>
          <p:grpSpPr>
            <a:xfrm>
              <a:off x="1059908" y="2174997"/>
              <a:ext cx="7478619" cy="104791"/>
              <a:chOff x="76200" y="1371600"/>
              <a:chExt cx="8992268" cy="126000"/>
            </a:xfrm>
            <a:solidFill>
              <a:schemeClr val="bg1">
                <a:lumMod val="65000"/>
              </a:schemeClr>
            </a:solidFill>
          </p:grpSpPr>
          <p:sp>
            <p:nvSpPr>
              <p:cNvPr id="319" name="正方形/長方形 199"/>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0" name="正方形/長方形 200"/>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1" name="正方形/長方形 201"/>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2" name="正方形/長方形 202"/>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3" name="正方形/長方形 203"/>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4" name="正方形/長方形 204"/>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5" name="正方形/長方形 205"/>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6" name="正方形/長方形 206"/>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7" name="正方形/長方形 207"/>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8" name="正方形/長方形 208"/>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9" name="正方形/長方形 209"/>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0" name="正方形/長方形 210"/>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1" name="正方形/長方形 211"/>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2" name="正方形/長方形 212"/>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3" name="正方形/長方形 213"/>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4" name="正方形/長方形 214"/>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5" name="正方形/長方形 215"/>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6" name="正方形/長方形 216"/>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7" name="正方形/長方形 217"/>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8" name="正方形/長方形 218"/>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9" name="正方形/長方形 219"/>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0" name="正方形/長方形 220"/>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1" name="正方形/長方形 221"/>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2" name="正方形/長方形 222"/>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3" name="正方形/長方形 223"/>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4" name="正方形/長方形 224"/>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5" name="正方形/長方形 225"/>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6" name="正方形/長方形 226"/>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7" name="正方形/長方形 227"/>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8" name="正方形/長方形 228"/>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9" name="正方形/長方形 229"/>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0" name="正方形/長方形 230"/>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1" name="正方形/長方形 231"/>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2" name="正方形/長方形 232"/>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3" name="正方形/長方形 233"/>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4" name="正方形/長方形 234"/>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5" name="正方形/長方形 235"/>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6" name="正方形/長方形 236"/>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7" name="正方形/長方形 237"/>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pic>
          <p:nvPicPr>
            <p:cNvPr id="30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6912"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18643"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80374"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42104"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103835"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pic>
          <p:nvPicPr>
            <p:cNvPr id="310" name="Picture 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365568" y="920503"/>
              <a:ext cx="1181640" cy="1197607"/>
            </a:xfrm>
            <a:prstGeom prst="rect">
              <a:avLst/>
            </a:prstGeom>
            <a:noFill/>
            <a:extLst>
              <a:ext uri="{909E8E84-426E-40DD-AFC4-6F175D3DCCD1}">
                <a14:hiddenFill xmlns:a14="http://schemas.microsoft.com/office/drawing/2010/main">
                  <a:solidFill>
                    <a:srgbClr val="FFFFFF"/>
                  </a:solidFill>
                </a14:hiddenFill>
              </a:ext>
            </a:extLst>
          </p:spPr>
        </p:pic>
        <p:sp>
          <p:nvSpPr>
            <p:cNvPr id="311" name="テキスト ボックス 253"/>
            <p:cNvSpPr txBox="1"/>
            <p:nvPr/>
          </p:nvSpPr>
          <p:spPr>
            <a:xfrm>
              <a:off x="1748517" y="1755323"/>
              <a:ext cx="507079" cy="362788"/>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0 </a:t>
              </a:r>
              <a:r>
                <a:rPr kumimoji="1" lang="en-US" altLang="ja-JP" sz="16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12" name="テキスト ボックス 254"/>
            <p:cNvSpPr txBox="1"/>
            <p:nvPr/>
          </p:nvSpPr>
          <p:spPr>
            <a:xfrm>
              <a:off x="2795733" y="1755323"/>
              <a:ext cx="706338" cy="362788"/>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780 </a:t>
              </a:r>
              <a:r>
                <a:rPr kumimoji="1" lang="en-US" altLang="ja-JP" sz="16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13" name="テキスト ボックス 255"/>
            <p:cNvSpPr txBox="1"/>
            <p:nvPr/>
          </p:nvSpPr>
          <p:spPr>
            <a:xfrm>
              <a:off x="4009927" y="1755323"/>
              <a:ext cx="805967" cy="362788"/>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1590 </a:t>
              </a:r>
              <a:r>
                <a:rPr kumimoji="1" lang="en-US" altLang="ja-JP" sz="16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14" name="テキスト ボックス 256"/>
            <p:cNvSpPr txBox="1"/>
            <p:nvPr/>
          </p:nvSpPr>
          <p:spPr>
            <a:xfrm>
              <a:off x="5292629" y="1755323"/>
              <a:ext cx="805967" cy="362788"/>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2400 </a:t>
              </a:r>
              <a:r>
                <a:rPr kumimoji="1" lang="en-US" altLang="ja-JP" sz="16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15" name="テキスト ボックス 257"/>
            <p:cNvSpPr txBox="1"/>
            <p:nvPr/>
          </p:nvSpPr>
          <p:spPr>
            <a:xfrm>
              <a:off x="6519453" y="1755323"/>
              <a:ext cx="805967" cy="362788"/>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3255 </a:t>
              </a:r>
              <a:r>
                <a:rPr kumimoji="1" lang="en-US" altLang="ja-JP" sz="16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16" name="テキスト ボックス 258"/>
            <p:cNvSpPr txBox="1"/>
            <p:nvPr/>
          </p:nvSpPr>
          <p:spPr>
            <a:xfrm>
              <a:off x="7772926" y="1755323"/>
              <a:ext cx="805967" cy="362788"/>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4035 </a:t>
              </a:r>
              <a:r>
                <a:rPr kumimoji="1" lang="en-US" altLang="ja-JP" sz="16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fs</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17" name="テキスト ボックス 61"/>
            <p:cNvSpPr txBox="1"/>
            <p:nvPr/>
          </p:nvSpPr>
          <p:spPr>
            <a:xfrm>
              <a:off x="981743" y="900429"/>
              <a:ext cx="734129" cy="2968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1200" b="1" dirty="0" smtClean="0">
                  <a:solidFill>
                    <a:schemeClr val="bg1"/>
                  </a:solidFill>
                  <a:effectLst>
                    <a:outerShdw blurRad="38100" dist="38100" dir="2700000" algn="tl">
                      <a:srgbClr val="000000">
                        <a:alpha val="43137"/>
                      </a:srgbClr>
                    </a:outerShdw>
                  </a:effectLst>
                  <a:latin typeface="Arial Narrow" panose="020B0606020202030204" pitchFamily="34" charset="0"/>
                </a:rPr>
                <a:t>100 µm</a:t>
              </a:r>
              <a:endParaRPr kumimoji="1" lang="ja-JP" altLang="en-US" sz="1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cxnSp>
          <p:nvCxnSpPr>
            <p:cNvPr id="318" name="直線コネクタ 351"/>
            <p:cNvCxnSpPr/>
            <p:nvPr/>
          </p:nvCxnSpPr>
          <p:spPr>
            <a:xfrm>
              <a:off x="1213682" y="1199111"/>
              <a:ext cx="28742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2" name="TextBox 5"/>
          <p:cNvSpPr txBox="1"/>
          <p:nvPr/>
        </p:nvSpPr>
        <p:spPr>
          <a:xfrm>
            <a:off x="3059832" y="2714990"/>
            <a:ext cx="5718605" cy="369332"/>
          </a:xfrm>
          <a:prstGeom prst="rect">
            <a:avLst/>
          </a:prstGeom>
          <a:noFill/>
        </p:spPr>
        <p:txBody>
          <a:bodyPr wrap="square" rtlCol="0">
            <a:spAutoFit/>
          </a:bodyPr>
          <a:lstStyle/>
          <a:p>
            <a:pPr algn="ctr"/>
            <a:r>
              <a:rPr lang="en-US" dirty="0">
                <a:latin typeface="Arial Narrow" panose="020B0606020202030204" pitchFamily="34" charset="0"/>
              </a:rPr>
              <a:t>Frame interval: </a:t>
            </a:r>
            <a:r>
              <a:rPr lang="en-US" dirty="0" smtClean="0">
                <a:latin typeface="Arial Narrow" panose="020B0606020202030204" pitchFamily="34" charset="0"/>
              </a:rPr>
              <a:t>800 </a:t>
            </a:r>
            <a:r>
              <a:rPr lang="en-US" dirty="0">
                <a:latin typeface="Arial Narrow" panose="020B0606020202030204" pitchFamily="34" charset="0"/>
              </a:rPr>
              <a:t>fs (Corresponding to a frame rate of </a:t>
            </a:r>
            <a:r>
              <a:rPr lang="en-US" dirty="0" smtClean="0">
                <a:latin typeface="Arial Narrow" panose="020B0606020202030204" pitchFamily="34" charset="0"/>
              </a:rPr>
              <a:t>1.2 </a:t>
            </a:r>
            <a:r>
              <a:rPr lang="en-US" dirty="0" err="1">
                <a:latin typeface="Arial Narrow" panose="020B0606020202030204" pitchFamily="34" charset="0"/>
              </a:rPr>
              <a:t>Tfps</a:t>
            </a:r>
            <a:r>
              <a:rPr lang="en-US" dirty="0">
                <a:latin typeface="Arial Narrow" panose="020B0606020202030204" pitchFamily="34" charset="0"/>
              </a:rPr>
              <a:t>)</a:t>
            </a:r>
          </a:p>
        </p:txBody>
      </p:sp>
      <p:grpSp>
        <p:nvGrpSpPr>
          <p:cNvPr id="104" name="グループ化 103"/>
          <p:cNvGrpSpPr/>
          <p:nvPr/>
        </p:nvGrpSpPr>
        <p:grpSpPr>
          <a:xfrm>
            <a:off x="179512" y="994730"/>
            <a:ext cx="7322964" cy="1774874"/>
            <a:chOff x="165234" y="4565332"/>
            <a:chExt cx="7322964" cy="1774874"/>
          </a:xfrm>
        </p:grpSpPr>
        <p:sp>
          <p:nvSpPr>
            <p:cNvPr id="105" name="Rectangular Callout 4"/>
            <p:cNvSpPr/>
            <p:nvPr/>
          </p:nvSpPr>
          <p:spPr>
            <a:xfrm>
              <a:off x="165234" y="4565332"/>
              <a:ext cx="7322964" cy="1774874"/>
            </a:xfrm>
            <a:prstGeom prst="wedgeRectCallout">
              <a:avLst>
                <a:gd name="adj1" fmla="val -21527"/>
                <a:gd name="adj2" fmla="val 6720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grpSp>
          <p:nvGrpSpPr>
            <p:cNvPr id="106" name="Group 2"/>
            <p:cNvGrpSpPr>
              <a:grpSpLocks noChangeAspect="1"/>
            </p:cNvGrpSpPr>
            <p:nvPr/>
          </p:nvGrpSpPr>
          <p:grpSpPr>
            <a:xfrm>
              <a:off x="299986" y="4695956"/>
              <a:ext cx="7088260" cy="1543879"/>
              <a:chOff x="267238" y="4678468"/>
              <a:chExt cx="8590767" cy="1871138"/>
            </a:xfrm>
          </p:grpSpPr>
          <p:sp>
            <p:nvSpPr>
              <p:cNvPr id="107" name="正方形/長方形 106"/>
              <p:cNvSpPr/>
              <p:nvPr/>
            </p:nvSpPr>
            <p:spPr>
              <a:xfrm>
                <a:off x="267238" y="4678468"/>
                <a:ext cx="8590767" cy="187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grpSp>
            <p:nvGrpSpPr>
              <p:cNvPr id="108" name="グループ化 107"/>
              <p:cNvGrpSpPr/>
              <p:nvPr/>
            </p:nvGrpSpPr>
            <p:grpSpPr>
              <a:xfrm>
                <a:off x="338828" y="4750435"/>
                <a:ext cx="8448215" cy="119000"/>
                <a:chOff x="76200" y="1371600"/>
                <a:chExt cx="8992268" cy="126000"/>
              </a:xfrm>
              <a:solidFill>
                <a:schemeClr val="bg1">
                  <a:lumMod val="65000"/>
                </a:schemeClr>
              </a:solidFill>
            </p:grpSpPr>
            <p:sp>
              <p:nvSpPr>
                <p:cNvPr id="163" name="正方形/長方形 162"/>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64" name="正方形/長方形 163"/>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65" name="正方形/長方形 164"/>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66" name="正方形/長方形 165"/>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67" name="正方形/長方形 166"/>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68" name="正方形/長方形 167"/>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69" name="正方形/長方形 168"/>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70" name="正方形/長方形 169"/>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71" name="正方形/長方形 170"/>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72" name="正方形/長方形 171"/>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73" name="正方形/長方形 172"/>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74" name="正方形/長方形 173"/>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75" name="正方形/長方形 174"/>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76" name="正方形/長方形 175"/>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77" name="正方形/長方形 176"/>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78" name="正方形/長方形 177"/>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79" name="正方形/長方形 178"/>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80" name="正方形/長方形 179"/>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81" name="正方形/長方形 180"/>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82" name="正方形/長方形 181"/>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83" name="正方形/長方形 182"/>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84" name="正方形/長方形 183"/>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85" name="正方形/長方形 184"/>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86" name="正方形/長方形 185"/>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87" name="正方形/長方形 186"/>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88" name="正方形/長方形 187"/>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89" name="正方形/長方形 188"/>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90" name="正方形/長方形 189"/>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91" name="正方形/長方形 190"/>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92" name="正方形/長方形 191"/>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93" name="正方形/長方形 192"/>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94" name="正方形/長方形 193"/>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95" name="正方形/長方形 194"/>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96" name="正方形/長方形 195"/>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97" name="正方形/長方形 196"/>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98" name="正方形/長方形 197"/>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99" name="正方形/長方形 198"/>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00" name="正方形/長方形 199"/>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01" name="正方形/長方形 200"/>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grpSp>
          <p:grpSp>
            <p:nvGrpSpPr>
              <p:cNvPr id="109" name="グループ化 108"/>
              <p:cNvGrpSpPr/>
              <p:nvPr/>
            </p:nvGrpSpPr>
            <p:grpSpPr>
              <a:xfrm>
                <a:off x="338828" y="6358639"/>
                <a:ext cx="8448215" cy="119000"/>
                <a:chOff x="76200" y="1371600"/>
                <a:chExt cx="8992268" cy="126000"/>
              </a:xfrm>
              <a:solidFill>
                <a:schemeClr val="bg1">
                  <a:lumMod val="65000"/>
                </a:schemeClr>
              </a:solidFill>
            </p:grpSpPr>
            <p:sp>
              <p:nvSpPr>
                <p:cNvPr id="124" name="正方形/長方形 123"/>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25" name="正方形/長方形 124"/>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26" name="正方形/長方形 125"/>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27" name="正方形/長方形 126"/>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28" name="正方形/長方形 127"/>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29" name="正方形/長方形 128"/>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30" name="正方形/長方形 129"/>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31" name="正方形/長方形 130"/>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32" name="正方形/長方形 131"/>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33" name="正方形/長方形 132"/>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34" name="正方形/長方形 133"/>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35" name="正方形/長方形 134"/>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36" name="正方形/長方形 135"/>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37" name="正方形/長方形 136"/>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38" name="正方形/長方形 137"/>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39" name="正方形/長方形 138"/>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40" name="正方形/長方形 139"/>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41" name="正方形/長方形 140"/>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42" name="正方形/長方形 141"/>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43" name="正方形/長方形 142"/>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44" name="正方形/長方形 143"/>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45" name="正方形/長方形 144"/>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46" name="正方形/長方形 145"/>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47" name="正方形/長方形 146"/>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48" name="正方形/長方形 147"/>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49" name="正方形/長方形 148"/>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50" name="正方形/長方形 149"/>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51" name="正方形/長方形 150"/>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52" name="正方形/長方形 151"/>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53" name="正方形/長方形 152"/>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54" name="正方形/長方形 153"/>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55" name="正方形/長方形 154"/>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56" name="正方形/長方形 155"/>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57" name="正方形/長方形 156"/>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58" name="正方形/長方形 157"/>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59" name="正方形/長方形 158"/>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60" name="正方形/長方形 159"/>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61" name="正方形/長方形 160"/>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162" name="正方形/長方形 161"/>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grpSp>
          <p:pic>
            <p:nvPicPr>
              <p:cNvPr id="110" name="Picture 8"/>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38828"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754871"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3170914"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586957"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003000"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7419043"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116" name="テキスト ボックス 115"/>
              <p:cNvSpPr txBox="1"/>
              <p:nvPr/>
            </p:nvSpPr>
            <p:spPr>
              <a:xfrm>
                <a:off x="277684" y="4888386"/>
                <a:ext cx="596827" cy="373017"/>
              </a:xfrm>
              <a:prstGeom prst="rect">
                <a:avLst/>
              </a:prstGeom>
              <a:noFill/>
            </p:spPr>
            <p:txBody>
              <a:bodyPr wrap="none" rtlCol="0">
                <a:spAutoFit/>
              </a:bodyPr>
              <a:lstStyle/>
              <a:p>
                <a:r>
                  <a:rPr kumimoji="1" lang="en-US" altLang="ja-JP" sz="1400" b="1" dirty="0" smtClean="0">
                    <a:solidFill>
                      <a:srgbClr val="FFFF00"/>
                    </a:solidFill>
                    <a:effectLst>
                      <a:outerShdw blurRad="38100" dist="38100" dir="2700000" algn="tl">
                        <a:srgbClr val="000000">
                          <a:alpha val="43137"/>
                        </a:srgbClr>
                      </a:outerShdw>
                    </a:effectLst>
                  </a:rPr>
                  <a:t>0 </a:t>
                </a:r>
                <a:r>
                  <a:rPr kumimoji="1" lang="en-US" altLang="ja-JP" sz="1400" b="1" dirty="0" err="1" smtClean="0">
                    <a:solidFill>
                      <a:srgbClr val="FFFF00"/>
                    </a:solidFill>
                    <a:effectLst>
                      <a:outerShdw blurRad="38100" dist="38100" dir="2700000" algn="tl">
                        <a:srgbClr val="000000">
                          <a:alpha val="43137"/>
                        </a:srgbClr>
                      </a:outerShdw>
                    </a:effectLst>
                  </a:rPr>
                  <a:t>fs</a:t>
                </a:r>
                <a:endParaRPr kumimoji="1" lang="ja-JP" altLang="en-US" sz="1400" b="1" dirty="0">
                  <a:solidFill>
                    <a:srgbClr val="FFFF00"/>
                  </a:solidFill>
                  <a:effectLst>
                    <a:outerShdw blurRad="38100" dist="38100" dir="2700000" algn="tl">
                      <a:srgbClr val="000000">
                        <a:alpha val="43137"/>
                      </a:srgbClr>
                    </a:outerShdw>
                  </a:effectLst>
                </a:endParaRPr>
              </a:p>
            </p:txBody>
          </p:sp>
          <p:sp>
            <p:nvSpPr>
              <p:cNvPr id="117" name="テキスト ボックス 116"/>
              <p:cNvSpPr txBox="1"/>
              <p:nvPr/>
            </p:nvSpPr>
            <p:spPr>
              <a:xfrm>
                <a:off x="1678998" y="4888386"/>
                <a:ext cx="837733" cy="373017"/>
              </a:xfrm>
              <a:prstGeom prst="rect">
                <a:avLst/>
              </a:prstGeom>
              <a:noFill/>
            </p:spPr>
            <p:txBody>
              <a:bodyPr wrap="none" rtlCol="0">
                <a:spAutoFit/>
              </a:bodyPr>
              <a:lstStyle/>
              <a:p>
                <a:r>
                  <a:rPr kumimoji="1" lang="en-US" altLang="ja-JP" sz="1400" b="1" dirty="0" smtClean="0">
                    <a:solidFill>
                      <a:srgbClr val="FFFF00"/>
                    </a:solidFill>
                    <a:effectLst>
                      <a:outerShdw blurRad="38100" dist="38100" dir="2700000" algn="tl">
                        <a:srgbClr val="000000">
                          <a:alpha val="43137"/>
                        </a:srgbClr>
                      </a:outerShdw>
                    </a:effectLst>
                  </a:rPr>
                  <a:t>190 </a:t>
                </a:r>
                <a:r>
                  <a:rPr kumimoji="1" lang="en-US" altLang="ja-JP" sz="1400" b="1" dirty="0" err="1" smtClean="0">
                    <a:solidFill>
                      <a:srgbClr val="FFFF00"/>
                    </a:solidFill>
                    <a:effectLst>
                      <a:outerShdw blurRad="38100" dist="38100" dir="2700000" algn="tl">
                        <a:srgbClr val="000000">
                          <a:alpha val="43137"/>
                        </a:srgbClr>
                      </a:outerShdw>
                    </a:effectLst>
                  </a:rPr>
                  <a:t>fs</a:t>
                </a:r>
                <a:endParaRPr kumimoji="1" lang="ja-JP" altLang="en-US" sz="1400" b="1" dirty="0">
                  <a:solidFill>
                    <a:srgbClr val="FFFF00"/>
                  </a:solidFill>
                  <a:effectLst>
                    <a:outerShdw blurRad="38100" dist="38100" dir="2700000" algn="tl">
                      <a:srgbClr val="000000">
                        <a:alpha val="43137"/>
                      </a:srgbClr>
                    </a:outerShdw>
                  </a:effectLst>
                </a:endParaRPr>
              </a:p>
            </p:txBody>
          </p:sp>
          <p:sp>
            <p:nvSpPr>
              <p:cNvPr id="118" name="テキスト ボックス 117"/>
              <p:cNvSpPr txBox="1"/>
              <p:nvPr/>
            </p:nvSpPr>
            <p:spPr>
              <a:xfrm>
                <a:off x="3101131" y="4888386"/>
                <a:ext cx="837733" cy="373017"/>
              </a:xfrm>
              <a:prstGeom prst="rect">
                <a:avLst/>
              </a:prstGeom>
              <a:noFill/>
            </p:spPr>
            <p:txBody>
              <a:bodyPr wrap="none" rtlCol="0">
                <a:spAutoFit/>
              </a:bodyPr>
              <a:lstStyle/>
              <a:p>
                <a:r>
                  <a:rPr kumimoji="1" lang="en-US" altLang="ja-JP" sz="1400" b="1" dirty="0" smtClean="0">
                    <a:solidFill>
                      <a:srgbClr val="FFFF00"/>
                    </a:solidFill>
                    <a:effectLst>
                      <a:outerShdw blurRad="38100" dist="38100" dir="2700000" algn="tl">
                        <a:srgbClr val="000000">
                          <a:alpha val="43137"/>
                        </a:srgbClr>
                      </a:outerShdw>
                    </a:effectLst>
                  </a:rPr>
                  <a:t>350 </a:t>
                </a:r>
                <a:r>
                  <a:rPr kumimoji="1" lang="en-US" altLang="ja-JP" sz="1400" b="1" dirty="0" err="1" smtClean="0">
                    <a:solidFill>
                      <a:srgbClr val="FFFF00"/>
                    </a:solidFill>
                    <a:effectLst>
                      <a:outerShdw blurRad="38100" dist="38100" dir="2700000" algn="tl">
                        <a:srgbClr val="000000">
                          <a:alpha val="43137"/>
                        </a:srgbClr>
                      </a:outerShdw>
                    </a:effectLst>
                  </a:rPr>
                  <a:t>fs</a:t>
                </a:r>
                <a:endParaRPr kumimoji="1" lang="ja-JP" altLang="en-US" sz="1400" b="1" dirty="0">
                  <a:solidFill>
                    <a:srgbClr val="FFFF00"/>
                  </a:solidFill>
                  <a:effectLst>
                    <a:outerShdw blurRad="38100" dist="38100" dir="2700000" algn="tl">
                      <a:srgbClr val="000000">
                        <a:alpha val="43137"/>
                      </a:srgbClr>
                    </a:outerShdw>
                  </a:effectLst>
                </a:endParaRPr>
              </a:p>
            </p:txBody>
          </p:sp>
          <p:sp>
            <p:nvSpPr>
              <p:cNvPr id="119" name="テキスト ボックス 118"/>
              <p:cNvSpPr txBox="1"/>
              <p:nvPr/>
            </p:nvSpPr>
            <p:spPr>
              <a:xfrm>
                <a:off x="4523264" y="4888386"/>
                <a:ext cx="837733" cy="373017"/>
              </a:xfrm>
              <a:prstGeom prst="rect">
                <a:avLst/>
              </a:prstGeom>
              <a:noFill/>
            </p:spPr>
            <p:txBody>
              <a:bodyPr wrap="none" rtlCol="0">
                <a:spAutoFit/>
              </a:bodyPr>
              <a:lstStyle/>
              <a:p>
                <a:r>
                  <a:rPr kumimoji="1" lang="en-US" altLang="ja-JP" sz="1400" b="1" dirty="0" smtClean="0">
                    <a:solidFill>
                      <a:srgbClr val="FFFF00"/>
                    </a:solidFill>
                    <a:effectLst>
                      <a:outerShdw blurRad="38100" dist="38100" dir="2700000" algn="tl">
                        <a:srgbClr val="000000">
                          <a:alpha val="43137"/>
                        </a:srgbClr>
                      </a:outerShdw>
                    </a:effectLst>
                  </a:rPr>
                  <a:t>615 </a:t>
                </a:r>
                <a:r>
                  <a:rPr kumimoji="1" lang="en-US" altLang="ja-JP" sz="1400" b="1" dirty="0" err="1" smtClean="0">
                    <a:solidFill>
                      <a:srgbClr val="FFFF00"/>
                    </a:solidFill>
                    <a:effectLst>
                      <a:outerShdw blurRad="38100" dist="38100" dir="2700000" algn="tl">
                        <a:srgbClr val="000000">
                          <a:alpha val="43137"/>
                        </a:srgbClr>
                      </a:outerShdw>
                    </a:effectLst>
                  </a:rPr>
                  <a:t>fs</a:t>
                </a:r>
                <a:endParaRPr kumimoji="1" lang="ja-JP" altLang="en-US" sz="1400" b="1" dirty="0">
                  <a:solidFill>
                    <a:srgbClr val="FFFF00"/>
                  </a:solidFill>
                  <a:effectLst>
                    <a:outerShdw blurRad="38100" dist="38100" dir="2700000" algn="tl">
                      <a:srgbClr val="000000">
                        <a:alpha val="43137"/>
                      </a:srgbClr>
                    </a:outerShdw>
                  </a:effectLst>
                </a:endParaRPr>
              </a:p>
            </p:txBody>
          </p:sp>
          <p:sp>
            <p:nvSpPr>
              <p:cNvPr id="120" name="テキスト ボックス 119"/>
              <p:cNvSpPr txBox="1"/>
              <p:nvPr/>
            </p:nvSpPr>
            <p:spPr>
              <a:xfrm>
                <a:off x="5927478" y="4888386"/>
                <a:ext cx="837733" cy="373017"/>
              </a:xfrm>
              <a:prstGeom prst="rect">
                <a:avLst/>
              </a:prstGeom>
              <a:noFill/>
            </p:spPr>
            <p:txBody>
              <a:bodyPr wrap="none" rtlCol="0">
                <a:spAutoFit/>
              </a:bodyPr>
              <a:lstStyle/>
              <a:p>
                <a:r>
                  <a:rPr kumimoji="1" lang="en-US" altLang="ja-JP" sz="1400" b="1" dirty="0" smtClean="0">
                    <a:solidFill>
                      <a:srgbClr val="FFFF00"/>
                    </a:solidFill>
                    <a:effectLst>
                      <a:outerShdw blurRad="38100" dist="38100" dir="2700000" algn="tl">
                        <a:srgbClr val="000000">
                          <a:alpha val="43137"/>
                        </a:srgbClr>
                      </a:outerShdw>
                    </a:effectLst>
                  </a:rPr>
                  <a:t>885 </a:t>
                </a:r>
                <a:r>
                  <a:rPr kumimoji="1" lang="en-US" altLang="ja-JP" sz="1400" b="1" dirty="0" err="1" smtClean="0">
                    <a:solidFill>
                      <a:srgbClr val="FFFF00"/>
                    </a:solidFill>
                    <a:effectLst>
                      <a:outerShdw blurRad="38100" dist="38100" dir="2700000" algn="tl">
                        <a:srgbClr val="000000">
                          <a:alpha val="43137"/>
                        </a:srgbClr>
                      </a:outerShdw>
                    </a:effectLst>
                  </a:rPr>
                  <a:t>fs</a:t>
                </a:r>
                <a:endParaRPr kumimoji="1" lang="ja-JP" altLang="en-US" sz="1400" b="1" dirty="0">
                  <a:solidFill>
                    <a:srgbClr val="FFFF00"/>
                  </a:solidFill>
                  <a:effectLst>
                    <a:outerShdw blurRad="38100" dist="38100" dir="2700000" algn="tl">
                      <a:srgbClr val="000000">
                        <a:alpha val="43137"/>
                      </a:srgbClr>
                    </a:outerShdw>
                  </a:effectLst>
                </a:endParaRPr>
              </a:p>
            </p:txBody>
          </p:sp>
          <p:sp>
            <p:nvSpPr>
              <p:cNvPr id="121" name="テキスト ボックス 120"/>
              <p:cNvSpPr txBox="1"/>
              <p:nvPr/>
            </p:nvSpPr>
            <p:spPr>
              <a:xfrm>
                <a:off x="7345789" y="4888386"/>
                <a:ext cx="946219" cy="373017"/>
              </a:xfrm>
              <a:prstGeom prst="rect">
                <a:avLst/>
              </a:prstGeom>
              <a:noFill/>
            </p:spPr>
            <p:txBody>
              <a:bodyPr wrap="none" rtlCol="0">
                <a:spAutoFit/>
              </a:bodyPr>
              <a:lstStyle/>
              <a:p>
                <a:r>
                  <a:rPr kumimoji="1" lang="en-US" altLang="ja-JP" sz="1400" b="1" dirty="0" smtClean="0">
                    <a:solidFill>
                      <a:srgbClr val="FFFF00"/>
                    </a:solidFill>
                    <a:effectLst>
                      <a:outerShdw blurRad="38100" dist="38100" dir="2700000" algn="tl">
                        <a:srgbClr val="000000">
                          <a:alpha val="43137"/>
                        </a:srgbClr>
                      </a:outerShdw>
                    </a:effectLst>
                  </a:rPr>
                  <a:t>1130 </a:t>
                </a:r>
                <a:r>
                  <a:rPr kumimoji="1" lang="en-US" altLang="ja-JP" sz="1400" b="1" dirty="0" err="1" smtClean="0">
                    <a:solidFill>
                      <a:srgbClr val="FFFF00"/>
                    </a:solidFill>
                    <a:effectLst>
                      <a:outerShdw blurRad="38100" dist="38100" dir="2700000" algn="tl">
                        <a:srgbClr val="000000">
                          <a:alpha val="43137"/>
                        </a:srgbClr>
                      </a:outerShdw>
                    </a:effectLst>
                  </a:rPr>
                  <a:t>fs</a:t>
                </a:r>
                <a:endParaRPr kumimoji="1" lang="ja-JP" altLang="en-US" sz="1400" b="1" dirty="0">
                  <a:solidFill>
                    <a:srgbClr val="FFFF00"/>
                  </a:solidFill>
                  <a:effectLst>
                    <a:outerShdw blurRad="38100" dist="38100" dir="2700000" algn="tl">
                      <a:srgbClr val="000000">
                        <a:alpha val="43137"/>
                      </a:srgbClr>
                    </a:outerShdw>
                  </a:effectLst>
                </a:endParaRPr>
              </a:p>
            </p:txBody>
          </p:sp>
          <p:cxnSp>
            <p:nvCxnSpPr>
              <p:cNvPr id="122" name="直線コネクタ 260"/>
              <p:cNvCxnSpPr/>
              <p:nvPr/>
            </p:nvCxnSpPr>
            <p:spPr>
              <a:xfrm>
                <a:off x="1186993" y="5237473"/>
                <a:ext cx="34275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テキスト ボックス 61"/>
              <p:cNvSpPr txBox="1"/>
              <p:nvPr/>
            </p:nvSpPr>
            <p:spPr>
              <a:xfrm>
                <a:off x="906672" y="4888386"/>
                <a:ext cx="991201" cy="4120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1200" b="1" dirty="0" smtClean="0">
                    <a:solidFill>
                      <a:schemeClr val="bg1"/>
                    </a:solidFill>
                    <a:effectLst>
                      <a:outerShdw blurRad="38100" dist="38100" dir="2700000" algn="tl">
                        <a:srgbClr val="000000">
                          <a:alpha val="43137"/>
                        </a:srgbClr>
                      </a:outerShdw>
                    </a:effectLst>
                    <a:latin typeface="Arial Narrow" panose="020B0606020202030204" pitchFamily="34" charset="0"/>
                  </a:rPr>
                  <a:t>100 µm</a:t>
                </a:r>
                <a:endParaRPr kumimoji="1" lang="ja-JP" altLang="en-US" sz="1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grpSp>
      <p:grpSp>
        <p:nvGrpSpPr>
          <p:cNvPr id="202" name="グループ化 201"/>
          <p:cNvGrpSpPr/>
          <p:nvPr/>
        </p:nvGrpSpPr>
        <p:grpSpPr>
          <a:xfrm>
            <a:off x="1676583" y="4869160"/>
            <a:ext cx="7288167" cy="1700352"/>
            <a:chOff x="1487795" y="908720"/>
            <a:chExt cx="7288167" cy="1700352"/>
          </a:xfrm>
        </p:grpSpPr>
        <p:sp>
          <p:nvSpPr>
            <p:cNvPr id="203" name="Rectangular Callout 242"/>
            <p:cNvSpPr/>
            <p:nvPr/>
          </p:nvSpPr>
          <p:spPr>
            <a:xfrm>
              <a:off x="1487795" y="908720"/>
              <a:ext cx="7288167" cy="1700352"/>
            </a:xfrm>
            <a:prstGeom prst="wedgeRectCallout">
              <a:avLst>
                <a:gd name="adj1" fmla="val 6379"/>
                <a:gd name="adj2" fmla="val -6656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grpSp>
          <p:nvGrpSpPr>
            <p:cNvPr id="204" name="Group 243"/>
            <p:cNvGrpSpPr>
              <a:grpSpLocks noChangeAspect="1"/>
            </p:cNvGrpSpPr>
            <p:nvPr/>
          </p:nvGrpSpPr>
          <p:grpSpPr>
            <a:xfrm>
              <a:off x="1602396" y="980728"/>
              <a:ext cx="7074060" cy="1540788"/>
              <a:chOff x="267238" y="4678468"/>
              <a:chExt cx="8590767" cy="1871138"/>
            </a:xfrm>
          </p:grpSpPr>
          <p:sp>
            <p:nvSpPr>
              <p:cNvPr id="205" name="正方形/長方形 66"/>
              <p:cNvSpPr/>
              <p:nvPr/>
            </p:nvSpPr>
            <p:spPr>
              <a:xfrm>
                <a:off x="267238" y="4678468"/>
                <a:ext cx="8590767" cy="187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grpSp>
            <p:nvGrpSpPr>
              <p:cNvPr id="206" name="グループ化 71"/>
              <p:cNvGrpSpPr/>
              <p:nvPr/>
            </p:nvGrpSpPr>
            <p:grpSpPr>
              <a:xfrm>
                <a:off x="338828" y="4750435"/>
                <a:ext cx="8448215" cy="119000"/>
                <a:chOff x="76200" y="1371600"/>
                <a:chExt cx="8992268" cy="126000"/>
              </a:xfrm>
              <a:solidFill>
                <a:schemeClr val="bg1">
                  <a:lumMod val="65000"/>
                </a:schemeClr>
              </a:solidFill>
            </p:grpSpPr>
            <p:sp>
              <p:nvSpPr>
                <p:cNvPr id="261" name="正方形/長方形 72"/>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62" name="正方形/長方形 73"/>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63" name="正方形/長方形 74"/>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64" name="正方形/長方形 75"/>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65" name="正方形/長方形 76"/>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66" name="正方形/長方形 77"/>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67" name="正方形/長方形 78"/>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68" name="正方形/長方形 79"/>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69" name="正方形/長方形 80"/>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70" name="正方形/長方形 81"/>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71" name="正方形/長方形 82"/>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72" name="正方形/長方形 83"/>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73" name="正方形/長方形 84"/>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74" name="正方形/長方形 85"/>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75" name="正方形/長方形 86"/>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76" name="正方形/長方形 87"/>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77" name="正方形/長方形 88"/>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78" name="正方形/長方形 89"/>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79" name="正方形/長方形 90"/>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80" name="正方形/長方形 91"/>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81" name="正方形/長方形 92"/>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82" name="正方形/長方形 93"/>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83" name="正方形/長方形 94"/>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84" name="正方形/長方形 95"/>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85" name="正方形/長方形 96"/>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86" name="正方形/長方形 97"/>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87" name="正方形/長方形 98"/>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88" name="正方形/長方形 99"/>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89" name="正方形/長方形 100"/>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90" name="正方形/長方形 101"/>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91" name="正方形/長方形 102"/>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92" name="正方形/長方形 103"/>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93" name="正方形/長方形 104"/>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94" name="正方形/長方形 105"/>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95" name="正方形/長方形 106"/>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96" name="正方形/長方形 107"/>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97" name="正方形/長方形 108"/>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98" name="正方形/長方形 109"/>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99" name="正方形/長方形 110"/>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grpSp>
          <p:grpSp>
            <p:nvGrpSpPr>
              <p:cNvPr id="207" name="グループ化 111"/>
              <p:cNvGrpSpPr/>
              <p:nvPr/>
            </p:nvGrpSpPr>
            <p:grpSpPr>
              <a:xfrm>
                <a:off x="338828" y="6358639"/>
                <a:ext cx="8448215" cy="119000"/>
                <a:chOff x="76200" y="1371600"/>
                <a:chExt cx="8992268" cy="126000"/>
              </a:xfrm>
              <a:solidFill>
                <a:schemeClr val="bg1">
                  <a:lumMod val="65000"/>
                </a:schemeClr>
              </a:solidFill>
            </p:grpSpPr>
            <p:sp>
              <p:nvSpPr>
                <p:cNvPr id="222" name="正方形/長方形 112"/>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23" name="正方形/長方形 113"/>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24" name="正方形/長方形 114"/>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25" name="正方形/長方形 115"/>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26" name="正方形/長方形 116"/>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27" name="正方形/長方形 117"/>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28" name="正方形/長方形 118"/>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29" name="正方形/長方形 119"/>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30" name="正方形/長方形 120"/>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31" name="正方形/長方形 121"/>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32" name="正方形/長方形 122"/>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33" name="正方形/長方形 123"/>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34" name="正方形/長方形 124"/>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35" name="正方形/長方形 125"/>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36" name="正方形/長方形 126"/>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37" name="正方形/長方形 127"/>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38" name="正方形/長方形 128"/>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39" name="正方形/長方形 129"/>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40" name="正方形/長方形 130"/>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41" name="正方形/長方形 131"/>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42" name="正方形/長方形 132"/>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43" name="正方形/長方形 133"/>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44" name="正方形/長方形 134"/>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45" name="正方形/長方形 135"/>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46" name="正方形/長方形 136"/>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47" name="正方形/長方形 137"/>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48" name="正方形/長方形 138"/>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49" name="正方形/長方形 139"/>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50" name="正方形/長方形 140"/>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51" name="正方形/長方形 141"/>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52" name="正方形/長方形 142"/>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53" name="正方形/長方形 143"/>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54" name="正方形/長方形 144"/>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55" name="正方形/長方形 145"/>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56" name="正方形/長方形 146"/>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57" name="正方形/長方形 147"/>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58" name="正方形/長方形 148"/>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59" name="正方形/長方形 149"/>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sp>
              <p:nvSpPr>
                <p:cNvPr id="260" name="正方形/長方形 150"/>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endParaRPr>
                </a:p>
              </p:txBody>
            </p:sp>
          </p:grpSp>
          <p:pic>
            <p:nvPicPr>
              <p:cNvPr id="208" name="Picture 8"/>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38828"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9"/>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1754871"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10"/>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3170914"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1"/>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586957"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1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6003000"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13"/>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7419043"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214" name="テキスト ボックス 1"/>
              <p:cNvSpPr txBox="1"/>
              <p:nvPr/>
            </p:nvSpPr>
            <p:spPr>
              <a:xfrm>
                <a:off x="312598" y="4880013"/>
                <a:ext cx="870406" cy="373765"/>
              </a:xfrm>
              <a:prstGeom prst="rect">
                <a:avLst/>
              </a:prstGeom>
              <a:noFill/>
            </p:spPr>
            <p:txBody>
              <a:bodyPr wrap="none" rtlCol="0">
                <a:spAutoFit/>
              </a:bodyPr>
              <a:lstStyle/>
              <a:p>
                <a:r>
                  <a:rPr kumimoji="1" lang="en-US" altLang="ja-JP" sz="1400" b="1" dirty="0" smtClean="0">
                    <a:solidFill>
                      <a:srgbClr val="FFFF00"/>
                    </a:solidFill>
                    <a:effectLst>
                      <a:outerShdw blurRad="38100" dist="38100" dir="2700000" algn="tl">
                        <a:srgbClr val="000000">
                          <a:alpha val="43137"/>
                        </a:srgbClr>
                      </a:outerShdw>
                    </a:effectLst>
                  </a:rPr>
                  <a:t>2167 fs</a:t>
                </a:r>
                <a:endParaRPr kumimoji="1" lang="ja-JP" altLang="en-US" sz="1400" b="1" dirty="0">
                  <a:solidFill>
                    <a:srgbClr val="FFFF00"/>
                  </a:solidFill>
                  <a:effectLst>
                    <a:outerShdw blurRad="38100" dist="38100" dir="2700000" algn="tl">
                      <a:srgbClr val="000000">
                        <a:alpha val="43137"/>
                      </a:srgbClr>
                    </a:outerShdw>
                  </a:effectLst>
                </a:endParaRPr>
              </a:p>
            </p:txBody>
          </p:sp>
          <p:sp>
            <p:nvSpPr>
              <p:cNvPr id="215" name="テキスト ボックス 248"/>
              <p:cNvSpPr txBox="1"/>
              <p:nvPr/>
            </p:nvSpPr>
            <p:spPr>
              <a:xfrm>
                <a:off x="1713913" y="4880013"/>
                <a:ext cx="870406" cy="373765"/>
              </a:xfrm>
              <a:prstGeom prst="rect">
                <a:avLst/>
              </a:prstGeom>
              <a:noFill/>
            </p:spPr>
            <p:txBody>
              <a:bodyPr wrap="none" rtlCol="0">
                <a:spAutoFit/>
              </a:bodyPr>
              <a:lstStyle/>
              <a:p>
                <a:r>
                  <a:rPr kumimoji="1" lang="en-US" altLang="ja-JP" sz="1400" b="1" dirty="0" smtClean="0">
                    <a:solidFill>
                      <a:srgbClr val="FFFF00"/>
                    </a:solidFill>
                    <a:effectLst>
                      <a:outerShdw blurRad="38100" dist="38100" dir="2700000" algn="tl">
                        <a:srgbClr val="000000">
                          <a:alpha val="43137"/>
                        </a:srgbClr>
                      </a:outerShdw>
                    </a:effectLst>
                  </a:rPr>
                  <a:t>2357 fs</a:t>
                </a:r>
                <a:endParaRPr kumimoji="1" lang="ja-JP" altLang="en-US" sz="1400" b="1" dirty="0">
                  <a:solidFill>
                    <a:srgbClr val="FFFF00"/>
                  </a:solidFill>
                  <a:effectLst>
                    <a:outerShdw blurRad="38100" dist="38100" dir="2700000" algn="tl">
                      <a:srgbClr val="000000">
                        <a:alpha val="43137"/>
                      </a:srgbClr>
                    </a:outerShdw>
                  </a:effectLst>
                </a:endParaRPr>
              </a:p>
            </p:txBody>
          </p:sp>
          <p:sp>
            <p:nvSpPr>
              <p:cNvPr id="216" name="テキスト ボックス 249"/>
              <p:cNvSpPr txBox="1"/>
              <p:nvPr/>
            </p:nvSpPr>
            <p:spPr>
              <a:xfrm>
                <a:off x="3136045" y="4880013"/>
                <a:ext cx="870406" cy="373765"/>
              </a:xfrm>
              <a:prstGeom prst="rect">
                <a:avLst/>
              </a:prstGeom>
              <a:noFill/>
            </p:spPr>
            <p:txBody>
              <a:bodyPr wrap="none" rtlCol="0">
                <a:spAutoFit/>
              </a:bodyPr>
              <a:lstStyle/>
              <a:p>
                <a:r>
                  <a:rPr lang="en-US" altLang="ja-JP" sz="1400" b="1" dirty="0" smtClean="0">
                    <a:solidFill>
                      <a:srgbClr val="FFFF00"/>
                    </a:solidFill>
                    <a:effectLst>
                      <a:outerShdw blurRad="38100" dist="38100" dir="2700000" algn="tl">
                        <a:srgbClr val="000000">
                          <a:alpha val="43137"/>
                        </a:srgbClr>
                      </a:outerShdw>
                    </a:effectLst>
                  </a:rPr>
                  <a:t>2517</a:t>
                </a:r>
                <a:r>
                  <a:rPr kumimoji="1" lang="en-US" altLang="ja-JP" sz="1400" b="1" dirty="0" smtClean="0">
                    <a:solidFill>
                      <a:srgbClr val="FFFF00"/>
                    </a:solidFill>
                    <a:effectLst>
                      <a:outerShdw blurRad="38100" dist="38100" dir="2700000" algn="tl">
                        <a:srgbClr val="000000">
                          <a:alpha val="43137"/>
                        </a:srgbClr>
                      </a:outerShdw>
                    </a:effectLst>
                  </a:rPr>
                  <a:t> fs</a:t>
                </a:r>
                <a:endParaRPr kumimoji="1" lang="ja-JP" altLang="en-US" sz="1400" b="1" dirty="0">
                  <a:solidFill>
                    <a:srgbClr val="FFFF00"/>
                  </a:solidFill>
                  <a:effectLst>
                    <a:outerShdw blurRad="38100" dist="38100" dir="2700000" algn="tl">
                      <a:srgbClr val="000000">
                        <a:alpha val="43137"/>
                      </a:srgbClr>
                    </a:outerShdw>
                  </a:effectLst>
                </a:endParaRPr>
              </a:p>
            </p:txBody>
          </p:sp>
          <p:sp>
            <p:nvSpPr>
              <p:cNvPr id="217" name="テキスト ボックス 250"/>
              <p:cNvSpPr txBox="1"/>
              <p:nvPr/>
            </p:nvSpPr>
            <p:spPr>
              <a:xfrm>
                <a:off x="4558179" y="4880013"/>
                <a:ext cx="870406" cy="373765"/>
              </a:xfrm>
              <a:prstGeom prst="rect">
                <a:avLst/>
              </a:prstGeom>
              <a:noFill/>
            </p:spPr>
            <p:txBody>
              <a:bodyPr wrap="none" rtlCol="0">
                <a:spAutoFit/>
              </a:bodyPr>
              <a:lstStyle/>
              <a:p>
                <a:r>
                  <a:rPr lang="en-US" altLang="ja-JP" sz="1400" b="1" dirty="0" smtClean="0">
                    <a:solidFill>
                      <a:srgbClr val="FFFF00"/>
                    </a:solidFill>
                    <a:effectLst>
                      <a:outerShdw blurRad="38100" dist="38100" dir="2700000" algn="tl">
                        <a:srgbClr val="000000">
                          <a:alpha val="43137"/>
                        </a:srgbClr>
                      </a:outerShdw>
                    </a:effectLst>
                  </a:rPr>
                  <a:t>2782</a:t>
                </a:r>
                <a:r>
                  <a:rPr kumimoji="1" lang="en-US" altLang="ja-JP" sz="1400" b="1" dirty="0" smtClean="0">
                    <a:solidFill>
                      <a:srgbClr val="FFFF00"/>
                    </a:solidFill>
                    <a:effectLst>
                      <a:outerShdw blurRad="38100" dist="38100" dir="2700000" algn="tl">
                        <a:srgbClr val="000000">
                          <a:alpha val="43137"/>
                        </a:srgbClr>
                      </a:outerShdw>
                    </a:effectLst>
                  </a:rPr>
                  <a:t> fs</a:t>
                </a:r>
                <a:endParaRPr kumimoji="1" lang="ja-JP" altLang="en-US" sz="1400" b="1" dirty="0">
                  <a:solidFill>
                    <a:srgbClr val="FFFF00"/>
                  </a:solidFill>
                  <a:effectLst>
                    <a:outerShdw blurRad="38100" dist="38100" dir="2700000" algn="tl">
                      <a:srgbClr val="000000">
                        <a:alpha val="43137"/>
                      </a:srgbClr>
                    </a:outerShdw>
                  </a:effectLst>
                </a:endParaRPr>
              </a:p>
            </p:txBody>
          </p:sp>
          <p:sp>
            <p:nvSpPr>
              <p:cNvPr id="218" name="テキスト ボックス 251"/>
              <p:cNvSpPr txBox="1"/>
              <p:nvPr/>
            </p:nvSpPr>
            <p:spPr>
              <a:xfrm>
                <a:off x="5962395" y="4880013"/>
                <a:ext cx="870406" cy="373765"/>
              </a:xfrm>
              <a:prstGeom prst="rect">
                <a:avLst/>
              </a:prstGeom>
              <a:noFill/>
            </p:spPr>
            <p:txBody>
              <a:bodyPr wrap="none" rtlCol="0">
                <a:spAutoFit/>
              </a:bodyPr>
              <a:lstStyle/>
              <a:p>
                <a:r>
                  <a:rPr kumimoji="1" lang="en-US" altLang="ja-JP" sz="1400" b="1" dirty="0" smtClean="0">
                    <a:solidFill>
                      <a:srgbClr val="FFFF00"/>
                    </a:solidFill>
                    <a:effectLst>
                      <a:outerShdw blurRad="38100" dist="38100" dir="2700000" algn="tl">
                        <a:srgbClr val="000000">
                          <a:alpha val="43137"/>
                        </a:srgbClr>
                      </a:outerShdw>
                    </a:effectLst>
                  </a:rPr>
                  <a:t>3052 fs</a:t>
                </a:r>
                <a:endParaRPr kumimoji="1" lang="ja-JP" altLang="en-US" sz="1400" b="1" dirty="0">
                  <a:solidFill>
                    <a:srgbClr val="FFFF00"/>
                  </a:solidFill>
                  <a:effectLst>
                    <a:outerShdw blurRad="38100" dist="38100" dir="2700000" algn="tl">
                      <a:srgbClr val="000000">
                        <a:alpha val="43137"/>
                      </a:srgbClr>
                    </a:outerShdw>
                  </a:effectLst>
                </a:endParaRPr>
              </a:p>
            </p:txBody>
          </p:sp>
          <p:sp>
            <p:nvSpPr>
              <p:cNvPr id="219" name="テキスト ボックス 252"/>
              <p:cNvSpPr txBox="1"/>
              <p:nvPr/>
            </p:nvSpPr>
            <p:spPr>
              <a:xfrm>
                <a:off x="7380704" y="4880013"/>
                <a:ext cx="870406" cy="373765"/>
              </a:xfrm>
              <a:prstGeom prst="rect">
                <a:avLst/>
              </a:prstGeom>
              <a:noFill/>
            </p:spPr>
            <p:txBody>
              <a:bodyPr wrap="none" rtlCol="0">
                <a:spAutoFit/>
              </a:bodyPr>
              <a:lstStyle/>
              <a:p>
                <a:r>
                  <a:rPr kumimoji="1" lang="en-US" altLang="ja-JP" sz="1400" b="1" dirty="0" smtClean="0">
                    <a:solidFill>
                      <a:srgbClr val="FFFF00"/>
                    </a:solidFill>
                    <a:effectLst>
                      <a:outerShdw blurRad="38100" dist="38100" dir="2700000" algn="tl">
                        <a:srgbClr val="000000">
                          <a:alpha val="43137"/>
                        </a:srgbClr>
                      </a:outerShdw>
                    </a:effectLst>
                  </a:rPr>
                  <a:t>3297 fs</a:t>
                </a:r>
                <a:endParaRPr kumimoji="1" lang="ja-JP" altLang="en-US" sz="1400" b="1" dirty="0">
                  <a:solidFill>
                    <a:srgbClr val="FFFF00"/>
                  </a:solidFill>
                  <a:effectLst>
                    <a:outerShdw blurRad="38100" dist="38100" dir="2700000" algn="tl">
                      <a:srgbClr val="000000">
                        <a:alpha val="43137"/>
                      </a:srgbClr>
                    </a:outerShdw>
                  </a:effectLst>
                </a:endParaRPr>
              </a:p>
            </p:txBody>
          </p:sp>
          <p:cxnSp>
            <p:nvCxnSpPr>
              <p:cNvPr id="220" name="直線コネクタ 260"/>
              <p:cNvCxnSpPr/>
              <p:nvPr/>
            </p:nvCxnSpPr>
            <p:spPr>
              <a:xfrm>
                <a:off x="1215653" y="6181553"/>
                <a:ext cx="34275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1" name="テキスト ボックス 61"/>
              <p:cNvSpPr txBox="1"/>
              <p:nvPr/>
            </p:nvSpPr>
            <p:spPr>
              <a:xfrm>
                <a:off x="907841" y="5815276"/>
                <a:ext cx="954420" cy="4120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1200" b="1" dirty="0" smtClean="0">
                    <a:solidFill>
                      <a:schemeClr val="bg1"/>
                    </a:solidFill>
                    <a:effectLst>
                      <a:outerShdw blurRad="38100" dist="38100" dir="2700000" algn="tl">
                        <a:srgbClr val="000000">
                          <a:alpha val="43137"/>
                        </a:srgbClr>
                      </a:outerShdw>
                    </a:effectLst>
                    <a:latin typeface="Arial Narrow" panose="020B0606020202030204" pitchFamily="34" charset="0"/>
                  </a:rPr>
                  <a:t>100 µm</a:t>
                </a:r>
                <a:endParaRPr kumimoji="1" lang="ja-JP" altLang="en-US" sz="1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grpSp>
      <p:sp>
        <p:nvSpPr>
          <p:cNvPr id="398" name="TextBox 5"/>
          <p:cNvSpPr txBox="1"/>
          <p:nvPr/>
        </p:nvSpPr>
        <p:spPr>
          <a:xfrm>
            <a:off x="3343730" y="6516052"/>
            <a:ext cx="5836782" cy="369332"/>
          </a:xfrm>
          <a:prstGeom prst="rect">
            <a:avLst/>
          </a:prstGeom>
          <a:noFill/>
        </p:spPr>
        <p:txBody>
          <a:bodyPr wrap="square" rtlCol="0">
            <a:spAutoFit/>
          </a:bodyPr>
          <a:lstStyle/>
          <a:p>
            <a:pPr algn="ctr"/>
            <a:r>
              <a:rPr lang="en-US" dirty="0">
                <a:latin typeface="Arial Narrow" panose="020B0606020202030204" pitchFamily="34" charset="0"/>
              </a:rPr>
              <a:t>Frame interval: 230 fs (Corresponding to a frame rate of 4.4 </a:t>
            </a:r>
            <a:r>
              <a:rPr lang="en-US" dirty="0" err="1">
                <a:latin typeface="Arial Narrow" panose="020B0606020202030204" pitchFamily="34" charset="0"/>
              </a:rPr>
              <a:t>Tfps</a:t>
            </a:r>
            <a:r>
              <a:rPr lang="en-US" dirty="0">
                <a:latin typeface="Arial Narrow" panose="020B0606020202030204" pitchFamily="34" charset="0"/>
              </a:rPr>
              <a:t>)</a:t>
            </a:r>
          </a:p>
        </p:txBody>
      </p:sp>
      <p:pic>
        <p:nvPicPr>
          <p:cNvPr id="399" name="Picture 29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4151" y="1756670"/>
            <a:ext cx="5261866" cy="4941277"/>
          </a:xfrm>
          <a:prstGeom prst="rect">
            <a:avLst/>
          </a:prstGeom>
          <a:ln>
            <a:solidFill>
              <a:schemeClr val="tx1"/>
            </a:solidFill>
          </a:ln>
          <a:effectLst>
            <a:glow rad="101600">
              <a:srgbClr val="C00000">
                <a:alpha val="40000"/>
              </a:srgbClr>
            </a:glow>
            <a:outerShdw blurRad="50800" dist="38100" dir="2700000" algn="tl" rotWithShape="0">
              <a:prstClr val="black">
                <a:alpha val="40000"/>
              </a:prstClr>
            </a:outerShdw>
          </a:effectLst>
        </p:spPr>
      </p:pic>
      <p:sp>
        <p:nvSpPr>
          <p:cNvPr id="400"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1" name="テキスト ボックス 400"/>
          <p:cNvSpPr txBox="1"/>
          <p:nvPr/>
        </p:nvSpPr>
        <p:spPr>
          <a:xfrm>
            <a:off x="144393" y="77768"/>
            <a:ext cx="8855309" cy="584775"/>
          </a:xfrm>
          <a:prstGeom prst="rect">
            <a:avLst/>
          </a:prstGeom>
          <a:noFill/>
        </p:spPr>
        <p:txBody>
          <a:bodyPr wrap="none" rtlCol="0">
            <a:spAutoFit/>
          </a:bodyPr>
          <a:lstStyle/>
          <a:p>
            <a:pPr algn="ctr"/>
            <a:r>
              <a:rPr lang="en-US" altLang="ja-JP" sz="3200" dirty="0">
                <a:solidFill>
                  <a:schemeClr val="bg1"/>
                </a:solidFill>
                <a:latin typeface="Arial" panose="020B0604020202020204" pitchFamily="34" charset="0"/>
                <a:cs typeface="Arial" panose="020B0604020202020204" pitchFamily="34" charset="0"/>
              </a:rPr>
              <a:t>Imaging of </a:t>
            </a:r>
            <a:r>
              <a:rPr lang="en-US" altLang="ja-JP" sz="3200" dirty="0" smtClean="0">
                <a:solidFill>
                  <a:schemeClr val="bg1"/>
                </a:solidFill>
                <a:latin typeface="Arial" panose="020B0604020202020204" pitchFamily="34" charset="0"/>
                <a:cs typeface="Arial" panose="020B0604020202020204" pitchFamily="34" charset="0"/>
              </a:rPr>
              <a:t>phonon pulse </a:t>
            </a:r>
            <a:r>
              <a:rPr lang="en-US" altLang="ja-JP" sz="3200" dirty="0">
                <a:solidFill>
                  <a:schemeClr val="bg1"/>
                </a:solidFill>
                <a:latin typeface="Arial" panose="020B0604020202020204" pitchFamily="34" charset="0"/>
                <a:cs typeface="Arial" panose="020B0604020202020204" pitchFamily="34" charset="0"/>
              </a:rPr>
              <a:t>dynamics with STAMP</a:t>
            </a:r>
          </a:p>
        </p:txBody>
      </p:sp>
    </p:spTree>
    <p:extLst>
      <p:ext uri="{BB962C8B-B14F-4D97-AF65-F5344CB8AC3E}">
        <p14:creationId xmlns:p14="http://schemas.microsoft.com/office/powerpoint/2010/main" val="1606166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9"/>
                                        </p:tgtEl>
                                        <p:attrNameLst>
                                          <p:attrName>style.visibility</p:attrName>
                                        </p:attrNameLst>
                                      </p:cBhvr>
                                      <p:to>
                                        <p:strVal val="visible"/>
                                      </p:to>
                                    </p:set>
                                    <p:animEffect transition="in" filter="fade">
                                      <p:cBhvr>
                                        <p:cTn id="15"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41</a:t>
            </a:fld>
            <a:endParaRPr lang="ja-JP" altLang="en-US" dirty="0">
              <a:solidFill>
                <a:schemeClr val="bg1"/>
              </a:solidFill>
            </a:endParaRPr>
          </a:p>
        </p:txBody>
      </p:sp>
      <p:sp>
        <p:nvSpPr>
          <p:cNvPr id="38" name="テキスト ボックス 37"/>
          <p:cNvSpPr txBox="1"/>
          <p:nvPr/>
        </p:nvSpPr>
        <p:spPr>
          <a:xfrm>
            <a:off x="1975032" y="77768"/>
            <a:ext cx="5194050" cy="584775"/>
          </a:xfrm>
          <a:prstGeom prst="rect">
            <a:avLst/>
          </a:prstGeom>
          <a:noFill/>
        </p:spPr>
        <p:txBody>
          <a:bodyPr wrap="none" rtlCol="0">
            <a:spAutoFit/>
          </a:bodyPr>
          <a:lstStyle/>
          <a:p>
            <a:pPr algn="ctr"/>
            <a:r>
              <a:rPr lang="ja-JP" altLang="en-US" sz="3200" dirty="0" smtClean="0">
                <a:solidFill>
                  <a:schemeClr val="bg1"/>
                </a:solidFill>
              </a:rPr>
              <a:t>高速度イメージングの必要性</a:t>
            </a:r>
            <a:endParaRPr lang="en-US" altLang="ja-JP" sz="3200" dirty="0" smtClean="0">
              <a:solidFill>
                <a:schemeClr val="bg1"/>
              </a:solidFill>
            </a:endParaRPr>
          </a:p>
        </p:txBody>
      </p:sp>
      <p:sp>
        <p:nvSpPr>
          <p:cNvPr id="12" name="テキスト ボックス 11"/>
          <p:cNvSpPr txBox="1"/>
          <p:nvPr/>
        </p:nvSpPr>
        <p:spPr>
          <a:xfrm>
            <a:off x="2183538" y="5752054"/>
            <a:ext cx="5412798" cy="430887"/>
          </a:xfrm>
          <a:prstGeom prst="rect">
            <a:avLst/>
          </a:prstGeom>
          <a:noFill/>
        </p:spPr>
        <p:txBody>
          <a:bodyPr wrap="square" rtlCol="0">
            <a:spAutoFit/>
          </a:bodyPr>
          <a:lstStyle/>
          <a:p>
            <a:r>
              <a:rPr kumimoji="1" lang="en-US" altLang="ja-JP" sz="2200" dirty="0" smtClean="0"/>
              <a:t>=  </a:t>
            </a:r>
            <a:r>
              <a:rPr lang="en-US" altLang="ja-JP" sz="2200" dirty="0" smtClean="0"/>
              <a:t>100 </a:t>
            </a:r>
            <a:r>
              <a:rPr lang="en-US" altLang="ja-JP" sz="2200" dirty="0"/>
              <a:t>µm (</a:t>
            </a:r>
            <a:r>
              <a:rPr lang="ja-JP" altLang="en-US" sz="2200" dirty="0"/>
              <a:t>髪の毛の太さ</a:t>
            </a:r>
            <a:r>
              <a:rPr lang="en-US" altLang="ja-JP" sz="2200" dirty="0"/>
              <a:t>) </a:t>
            </a:r>
            <a:r>
              <a:rPr kumimoji="1" lang="en-US" altLang="ja-JP" sz="2200" dirty="0" smtClean="0"/>
              <a:t>/ </a:t>
            </a:r>
            <a:r>
              <a:rPr kumimoji="1" lang="en-US" altLang="ja-JP" sz="2200" b="1" dirty="0" smtClean="0"/>
              <a:t>10 µs</a:t>
            </a:r>
          </a:p>
        </p:txBody>
      </p:sp>
      <p:pic>
        <p:nvPicPr>
          <p:cNvPr id="13" name="Picture 2" descr="C:\Users\K.Nakagawa\Desktop\_68964204_620607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96752"/>
            <a:ext cx="7056784" cy="3969441"/>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3554558" y="4858416"/>
            <a:ext cx="4545834" cy="307777"/>
          </a:xfrm>
          <a:prstGeom prst="rect">
            <a:avLst/>
          </a:prstGeom>
          <a:solidFill>
            <a:schemeClr val="bg1"/>
          </a:solidFill>
          <a:ln>
            <a:solidFill>
              <a:schemeClr val="tx1"/>
            </a:solidFill>
          </a:ln>
        </p:spPr>
        <p:txBody>
          <a:bodyPr wrap="square" rtlCol="0">
            <a:spAutoFit/>
          </a:bodyPr>
          <a:lstStyle/>
          <a:p>
            <a:pPr algn="ctr"/>
            <a:r>
              <a:rPr lang="en-US" altLang="ja-JP" sz="1400" dirty="0"/>
              <a:t>http://www.bbc.com/news/science-environment-23462815</a:t>
            </a:r>
            <a:endParaRPr kumimoji="1" lang="ja-JP" altLang="en-US" sz="1400" dirty="0"/>
          </a:p>
        </p:txBody>
      </p:sp>
      <p:sp>
        <p:nvSpPr>
          <p:cNvPr id="15" name="テキスト ボックス 14"/>
          <p:cNvSpPr txBox="1"/>
          <p:nvPr/>
        </p:nvSpPr>
        <p:spPr>
          <a:xfrm>
            <a:off x="2183538" y="6201738"/>
            <a:ext cx="5412798" cy="430887"/>
          </a:xfrm>
          <a:prstGeom prst="rect">
            <a:avLst/>
          </a:prstGeom>
          <a:noFill/>
        </p:spPr>
        <p:txBody>
          <a:bodyPr wrap="square" rtlCol="0">
            <a:spAutoFit/>
          </a:bodyPr>
          <a:lstStyle/>
          <a:p>
            <a:r>
              <a:rPr lang="en-US" altLang="ja-JP" sz="2200" dirty="0" smtClean="0"/>
              <a:t>=  100 </a:t>
            </a:r>
            <a:r>
              <a:rPr lang="en-US" altLang="ja-JP" sz="2200" dirty="0"/>
              <a:t>p</a:t>
            </a:r>
            <a:r>
              <a:rPr lang="en-US" altLang="ja-JP" sz="2200" dirty="0" smtClean="0"/>
              <a:t>m </a:t>
            </a:r>
            <a:r>
              <a:rPr lang="en-US" altLang="ja-JP" sz="2200" dirty="0"/>
              <a:t>(</a:t>
            </a:r>
            <a:r>
              <a:rPr lang="ja-JP" altLang="en-US" sz="2200" dirty="0"/>
              <a:t>原子の大きさ</a:t>
            </a:r>
            <a:r>
              <a:rPr lang="en-US" altLang="ja-JP" sz="2200" dirty="0" smtClean="0"/>
              <a:t>) / </a:t>
            </a:r>
            <a:r>
              <a:rPr lang="en-US" altLang="ja-JP" sz="2200" b="1" dirty="0" smtClean="0">
                <a:solidFill>
                  <a:srgbClr val="C00000"/>
                </a:solidFill>
              </a:rPr>
              <a:t>10 </a:t>
            </a:r>
            <a:r>
              <a:rPr lang="en-US" altLang="ja-JP" sz="2200" b="1" dirty="0" err="1" smtClean="0">
                <a:solidFill>
                  <a:srgbClr val="C00000"/>
                </a:solidFill>
              </a:rPr>
              <a:t>ps</a:t>
            </a:r>
            <a:endParaRPr lang="en-US" altLang="ja-JP" sz="2200" b="1" dirty="0" smtClean="0">
              <a:solidFill>
                <a:srgbClr val="C00000"/>
              </a:solidFill>
            </a:endParaRPr>
          </a:p>
        </p:txBody>
      </p:sp>
      <p:sp>
        <p:nvSpPr>
          <p:cNvPr id="16" name="テキスト ボックス 15"/>
          <p:cNvSpPr txBox="1"/>
          <p:nvPr/>
        </p:nvSpPr>
        <p:spPr>
          <a:xfrm>
            <a:off x="2183538" y="5302369"/>
            <a:ext cx="6384398" cy="430887"/>
          </a:xfrm>
          <a:prstGeom prst="rect">
            <a:avLst/>
          </a:prstGeom>
          <a:noFill/>
        </p:spPr>
        <p:txBody>
          <a:bodyPr wrap="square" rtlCol="0">
            <a:spAutoFit/>
          </a:bodyPr>
          <a:lstStyle/>
          <a:p>
            <a:r>
              <a:rPr lang="en-US" altLang="ja-JP" sz="2200" dirty="0" smtClean="0"/>
              <a:t>=  100 mm / </a:t>
            </a:r>
            <a:r>
              <a:rPr lang="en-US" altLang="ja-JP" sz="2200" b="1" dirty="0" smtClean="0"/>
              <a:t>10 </a:t>
            </a:r>
            <a:r>
              <a:rPr lang="en-US" altLang="ja-JP" sz="2200" b="1" dirty="0" err="1" smtClean="0"/>
              <a:t>ms</a:t>
            </a:r>
            <a:r>
              <a:rPr lang="ja-JP" altLang="en-US" sz="2200" b="1" dirty="0"/>
              <a:t>　</a:t>
            </a:r>
            <a:r>
              <a:rPr lang="ja-JP" altLang="en-US" sz="2200" dirty="0" smtClean="0"/>
              <a:t>←人間の目（と脳）では分解不可</a:t>
            </a:r>
            <a:endParaRPr lang="en-US" altLang="ja-JP" sz="2200" dirty="0" smtClean="0"/>
          </a:p>
        </p:txBody>
      </p:sp>
      <p:sp>
        <p:nvSpPr>
          <p:cNvPr id="17" name="テキスト ボックス 16"/>
          <p:cNvSpPr txBox="1"/>
          <p:nvPr/>
        </p:nvSpPr>
        <p:spPr>
          <a:xfrm>
            <a:off x="251520" y="5302369"/>
            <a:ext cx="2016224" cy="430887"/>
          </a:xfrm>
          <a:prstGeom prst="rect">
            <a:avLst/>
          </a:prstGeom>
          <a:noFill/>
        </p:spPr>
        <p:txBody>
          <a:bodyPr wrap="square" rtlCol="0">
            <a:spAutoFit/>
          </a:bodyPr>
          <a:lstStyle/>
          <a:p>
            <a:pPr algn="r"/>
            <a:r>
              <a:rPr kumimoji="1" lang="en-US" altLang="ja-JP" sz="2200" dirty="0" smtClean="0"/>
              <a:t>100 m / </a:t>
            </a:r>
            <a:r>
              <a:rPr kumimoji="1" lang="en-US" altLang="ja-JP" sz="2200" b="1" dirty="0" smtClean="0"/>
              <a:t>10 s</a:t>
            </a:r>
          </a:p>
        </p:txBody>
      </p:sp>
      <p:sp>
        <p:nvSpPr>
          <p:cNvPr id="18" name="テキスト ボックス 17"/>
          <p:cNvSpPr txBox="1"/>
          <p:nvPr/>
        </p:nvSpPr>
        <p:spPr>
          <a:xfrm>
            <a:off x="6514391" y="2492896"/>
            <a:ext cx="683200" cy="430887"/>
          </a:xfrm>
          <a:prstGeom prst="rect">
            <a:avLst/>
          </a:prstGeom>
          <a:solidFill>
            <a:srgbClr val="FFFF00"/>
          </a:solidFill>
        </p:spPr>
        <p:txBody>
          <a:bodyPr wrap="none" rtlCol="0">
            <a:spAutoFit/>
          </a:bodyPr>
          <a:lstStyle/>
          <a:p>
            <a:r>
              <a:rPr kumimoji="1" lang="en-US" altLang="ja-JP" sz="2200" dirty="0" smtClean="0"/>
              <a:t>9.63</a:t>
            </a:r>
            <a:endParaRPr kumimoji="1" lang="ja-JP" altLang="en-US" sz="2200" dirty="0"/>
          </a:p>
        </p:txBody>
      </p:sp>
      <p:sp>
        <p:nvSpPr>
          <p:cNvPr id="19" name="テキスト ボックス 18"/>
          <p:cNvSpPr txBox="1"/>
          <p:nvPr/>
        </p:nvSpPr>
        <p:spPr>
          <a:xfrm>
            <a:off x="5004048" y="1927285"/>
            <a:ext cx="683200" cy="430887"/>
          </a:xfrm>
          <a:prstGeom prst="rect">
            <a:avLst/>
          </a:prstGeom>
          <a:solidFill>
            <a:schemeClr val="bg1">
              <a:lumMod val="75000"/>
            </a:schemeClr>
          </a:solidFill>
        </p:spPr>
        <p:txBody>
          <a:bodyPr wrap="none" rtlCol="0">
            <a:spAutoFit/>
          </a:bodyPr>
          <a:lstStyle/>
          <a:p>
            <a:r>
              <a:rPr kumimoji="1" lang="en-US" altLang="ja-JP" sz="2200" dirty="0" smtClean="0"/>
              <a:t>9.75</a:t>
            </a:r>
            <a:endParaRPr kumimoji="1" lang="ja-JP" altLang="en-US" sz="2200" dirty="0"/>
          </a:p>
        </p:txBody>
      </p:sp>
      <p:sp>
        <p:nvSpPr>
          <p:cNvPr id="20" name="テキスト ボックス 19"/>
          <p:cNvSpPr txBox="1"/>
          <p:nvPr/>
        </p:nvSpPr>
        <p:spPr>
          <a:xfrm>
            <a:off x="4412122" y="2573615"/>
            <a:ext cx="683200" cy="430887"/>
          </a:xfrm>
          <a:prstGeom prst="rect">
            <a:avLst/>
          </a:prstGeom>
          <a:solidFill>
            <a:srgbClr val="FFC000"/>
          </a:solidFill>
        </p:spPr>
        <p:txBody>
          <a:bodyPr wrap="none" rtlCol="0">
            <a:spAutoFit/>
          </a:bodyPr>
          <a:lstStyle/>
          <a:p>
            <a:r>
              <a:rPr kumimoji="1" lang="en-US" altLang="ja-JP" sz="2200" dirty="0" smtClean="0"/>
              <a:t>9.79</a:t>
            </a:r>
            <a:endParaRPr kumimoji="1" lang="ja-JP" altLang="en-US" sz="2200" dirty="0"/>
          </a:p>
        </p:txBody>
      </p:sp>
      <p:sp>
        <p:nvSpPr>
          <p:cNvPr id="21" name="テキスト ボックス 20"/>
          <p:cNvSpPr txBox="1"/>
          <p:nvPr/>
        </p:nvSpPr>
        <p:spPr>
          <a:xfrm>
            <a:off x="4320848" y="1340768"/>
            <a:ext cx="683200" cy="430887"/>
          </a:xfrm>
          <a:prstGeom prst="rect">
            <a:avLst/>
          </a:prstGeom>
          <a:solidFill>
            <a:schemeClr val="bg1"/>
          </a:solidFill>
        </p:spPr>
        <p:txBody>
          <a:bodyPr wrap="none" rtlCol="0">
            <a:spAutoFit/>
          </a:bodyPr>
          <a:lstStyle/>
          <a:p>
            <a:r>
              <a:rPr kumimoji="1" lang="en-US" altLang="ja-JP" sz="2200" dirty="0" smtClean="0"/>
              <a:t>9.80</a:t>
            </a:r>
            <a:endParaRPr kumimoji="1" lang="ja-JP" altLang="en-US" sz="2200" dirty="0"/>
          </a:p>
        </p:txBody>
      </p:sp>
      <p:sp>
        <p:nvSpPr>
          <p:cNvPr id="22" name="テキスト ボックス 21"/>
          <p:cNvSpPr txBox="1"/>
          <p:nvPr/>
        </p:nvSpPr>
        <p:spPr>
          <a:xfrm>
            <a:off x="1043608" y="1196752"/>
            <a:ext cx="2088232" cy="646331"/>
          </a:xfrm>
          <a:prstGeom prst="rect">
            <a:avLst/>
          </a:prstGeom>
          <a:solidFill>
            <a:schemeClr val="bg1"/>
          </a:solidFill>
          <a:ln>
            <a:solidFill>
              <a:schemeClr val="tx1"/>
            </a:solidFill>
          </a:ln>
        </p:spPr>
        <p:txBody>
          <a:bodyPr wrap="square" rtlCol="0">
            <a:spAutoFit/>
          </a:bodyPr>
          <a:lstStyle/>
          <a:p>
            <a:pPr algn="ctr"/>
            <a:r>
              <a:rPr lang="en-US" altLang="ja-JP" dirty="0"/>
              <a:t>Olympics 100m final at London 2012</a:t>
            </a:r>
            <a:endParaRPr kumimoji="1" lang="ja-JP" altLang="en-US" dirty="0"/>
          </a:p>
        </p:txBody>
      </p:sp>
    </p:spTree>
    <p:extLst>
      <p:ext uri="{BB962C8B-B14F-4D97-AF65-F5344CB8AC3E}">
        <p14:creationId xmlns:p14="http://schemas.microsoft.com/office/powerpoint/2010/main" val="2603024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animBg="1"/>
      <p:bldP spid="19" grpId="0" animBg="1"/>
      <p:bldP spid="20" grpId="0" animBg="1"/>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42</a:t>
            </a:fld>
            <a:endParaRPr lang="ja-JP" altLang="en-US" dirty="0">
              <a:solidFill>
                <a:schemeClr val="bg1"/>
              </a:solidFill>
            </a:endParaRPr>
          </a:p>
        </p:txBody>
      </p:sp>
      <p:sp>
        <p:nvSpPr>
          <p:cNvPr id="38" name="テキスト ボックス 37"/>
          <p:cNvSpPr txBox="1"/>
          <p:nvPr/>
        </p:nvSpPr>
        <p:spPr>
          <a:xfrm>
            <a:off x="2264371" y="77768"/>
            <a:ext cx="4615366" cy="584775"/>
          </a:xfrm>
          <a:prstGeom prst="rect">
            <a:avLst/>
          </a:prstGeom>
          <a:noFill/>
        </p:spPr>
        <p:txBody>
          <a:bodyPr wrap="none" rtlCol="0">
            <a:spAutoFit/>
          </a:bodyPr>
          <a:lstStyle/>
          <a:p>
            <a:pPr algn="ctr"/>
            <a:r>
              <a:rPr lang="ja-JP" altLang="en-US" sz="3200" dirty="0" smtClean="0">
                <a:solidFill>
                  <a:schemeClr val="bg1"/>
                </a:solidFill>
              </a:rPr>
              <a:t>細胞レベルの音響作用？</a:t>
            </a:r>
            <a:endParaRPr lang="en-US" altLang="ja-JP" sz="3200" dirty="0" smtClean="0">
              <a:solidFill>
                <a:schemeClr val="bg1"/>
              </a:solidFill>
            </a:endParaRPr>
          </a:p>
        </p:txBody>
      </p:sp>
      <p:sp>
        <p:nvSpPr>
          <p:cNvPr id="5" name="テキスト ボックス 4"/>
          <p:cNvSpPr txBox="1"/>
          <p:nvPr/>
        </p:nvSpPr>
        <p:spPr>
          <a:xfrm>
            <a:off x="251520" y="1249596"/>
            <a:ext cx="8640960" cy="523220"/>
          </a:xfrm>
          <a:prstGeom prst="rect">
            <a:avLst/>
          </a:prstGeom>
          <a:noFill/>
        </p:spPr>
        <p:txBody>
          <a:bodyPr wrap="square" rtlCol="0">
            <a:spAutoFit/>
          </a:bodyPr>
          <a:lstStyle/>
          <a:p>
            <a:pPr algn="ctr"/>
            <a:r>
              <a:rPr lang="ja-JP" altLang="en-US" sz="2800" dirty="0" smtClean="0">
                <a:latin typeface="Arial" panose="020B0604020202020204" pitchFamily="34" charset="0"/>
                <a:cs typeface="Arial" panose="020B0604020202020204" pitchFamily="34" charset="0"/>
              </a:rPr>
              <a:t>音響波面を</a:t>
            </a:r>
            <a:r>
              <a:rPr lang="ja-JP" altLang="en-US" sz="2800" b="1" dirty="0" smtClean="0">
                <a:solidFill>
                  <a:srgbClr val="C00000"/>
                </a:solidFill>
                <a:latin typeface="Arial" panose="020B0604020202020204" pitchFamily="34" charset="0"/>
                <a:cs typeface="Arial" panose="020B0604020202020204" pitchFamily="34" charset="0"/>
              </a:rPr>
              <a:t>観察すれば</a:t>
            </a:r>
            <a:r>
              <a:rPr lang="ja-JP" altLang="en-US" sz="2800" dirty="0" smtClean="0">
                <a:latin typeface="Arial" panose="020B0604020202020204" pitchFamily="34" charset="0"/>
                <a:cs typeface="Arial" panose="020B0604020202020204" pitchFamily="34" charset="0"/>
              </a:rPr>
              <a:t>物理作用が推測できる</a:t>
            </a:r>
            <a:endParaRPr lang="en-US" sz="2800" dirty="0">
              <a:latin typeface="Arial" panose="020B0604020202020204" pitchFamily="34" charset="0"/>
              <a:cs typeface="Arial" panose="020B0604020202020204" pitchFamily="34" charset="0"/>
            </a:endParaRPr>
          </a:p>
        </p:txBody>
      </p:sp>
      <p:pic>
        <p:nvPicPr>
          <p:cNvPr id="7" name="Picture 5" descr="C:\Users\nakagawa\Desktop\UWDC\illust of UWDC\shock-wave-through-the-ce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43608" y="2406905"/>
            <a:ext cx="2520280" cy="2209694"/>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5148064" y="5057308"/>
            <a:ext cx="3579826" cy="1107996"/>
          </a:xfrm>
          <a:prstGeom prst="rect">
            <a:avLst/>
          </a:prstGeom>
          <a:noFill/>
          <a:ln>
            <a:noFill/>
          </a:ln>
        </p:spPr>
        <p:txBody>
          <a:bodyPr wrap="none" rtlCol="0">
            <a:spAutoFit/>
          </a:bodyPr>
          <a:lstStyle/>
          <a:p>
            <a:r>
              <a:rPr lang="ja-JP" altLang="en-US" sz="2200" dirty="0" smtClean="0"/>
              <a:t>細胞核での反射</a:t>
            </a:r>
            <a:endParaRPr lang="en-US" altLang="ja-JP" sz="2200" dirty="0" smtClean="0"/>
          </a:p>
          <a:p>
            <a:pPr marL="342900" indent="-342900">
              <a:buFont typeface="Wingdings" panose="05000000000000000000" pitchFamily="2" charset="2"/>
              <a:buChar char="Ø"/>
            </a:pPr>
            <a:r>
              <a:rPr kumimoji="1" lang="ja-JP" altLang="en-US" sz="2200" dirty="0" smtClean="0"/>
              <a:t>細胞核への運動量付与</a:t>
            </a:r>
            <a:endParaRPr kumimoji="1" lang="en-US" altLang="ja-JP" sz="2200" dirty="0" smtClean="0"/>
          </a:p>
          <a:p>
            <a:pPr marL="342900" indent="-342900">
              <a:buFont typeface="Wingdings" panose="05000000000000000000" pitchFamily="2" charset="2"/>
              <a:buChar char="Ø"/>
            </a:pPr>
            <a:r>
              <a:rPr kumimoji="1" lang="ja-JP" altLang="en-US" sz="2200" dirty="0" smtClean="0"/>
              <a:t>細胞</a:t>
            </a:r>
            <a:r>
              <a:rPr kumimoji="1" lang="ja-JP" altLang="en-US" sz="2200" dirty="0"/>
              <a:t>骨格</a:t>
            </a:r>
            <a:r>
              <a:rPr kumimoji="1" lang="ja-JP" altLang="en-US" sz="2200" dirty="0" smtClean="0"/>
              <a:t>や膜への影響も</a:t>
            </a:r>
            <a:endParaRPr kumimoji="1" lang="ja-JP" altLang="en-US" sz="2200" dirty="0"/>
          </a:p>
        </p:txBody>
      </p:sp>
      <p:pic>
        <p:nvPicPr>
          <p:cNvPr id="10" name="Picture 5" descr="C:\Users\nakagawa\Desktop\UWDC\illust of UWDC\shock-wave-through-the-ce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60984" y="2371331"/>
            <a:ext cx="2539408" cy="228084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755576" y="5226586"/>
            <a:ext cx="3256020" cy="769441"/>
          </a:xfrm>
          <a:prstGeom prst="rect">
            <a:avLst/>
          </a:prstGeom>
          <a:noFill/>
          <a:ln>
            <a:noFill/>
          </a:ln>
        </p:spPr>
        <p:txBody>
          <a:bodyPr wrap="none" rtlCol="0">
            <a:spAutoFit/>
          </a:bodyPr>
          <a:lstStyle/>
          <a:p>
            <a:r>
              <a:rPr lang="ja-JP" altLang="en-US" sz="2200" dirty="0" smtClean="0"/>
              <a:t>細胞内外での波面のずれ</a:t>
            </a:r>
            <a:endParaRPr lang="en-US" altLang="ja-JP" sz="2200" dirty="0" smtClean="0"/>
          </a:p>
          <a:p>
            <a:pPr marL="342900" indent="-342900">
              <a:buFont typeface="Wingdings" panose="05000000000000000000" pitchFamily="2" charset="2"/>
              <a:buChar char="Ø"/>
            </a:pPr>
            <a:r>
              <a:rPr kumimoji="1" lang="ja-JP" altLang="en-US" sz="2200" dirty="0" smtClean="0"/>
              <a:t>細胞</a:t>
            </a:r>
            <a:r>
              <a:rPr kumimoji="1" lang="ja-JP" altLang="en-US" sz="2200" dirty="0"/>
              <a:t>膜</a:t>
            </a:r>
            <a:r>
              <a:rPr kumimoji="1" lang="ja-JP" altLang="en-US" sz="2200" dirty="0" smtClean="0"/>
              <a:t>へのせん断力</a:t>
            </a:r>
            <a:endParaRPr kumimoji="1" lang="ja-JP" altLang="en-US" sz="2200" dirty="0"/>
          </a:p>
        </p:txBody>
      </p:sp>
    </p:spTree>
    <p:extLst>
      <p:ext uri="{BB962C8B-B14F-4D97-AF65-F5344CB8AC3E}">
        <p14:creationId xmlns:p14="http://schemas.microsoft.com/office/powerpoint/2010/main" val="250566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43</a:t>
            </a:fld>
            <a:endParaRPr lang="ja-JP" altLang="en-US" dirty="0">
              <a:solidFill>
                <a:schemeClr val="bg1"/>
              </a:solidFill>
            </a:endParaRPr>
          </a:p>
        </p:txBody>
      </p:sp>
      <p:sp>
        <p:nvSpPr>
          <p:cNvPr id="38" name="テキスト ボックス 37"/>
          <p:cNvSpPr txBox="1"/>
          <p:nvPr/>
        </p:nvSpPr>
        <p:spPr>
          <a:xfrm>
            <a:off x="2496005" y="77768"/>
            <a:ext cx="4152098" cy="584775"/>
          </a:xfrm>
          <a:prstGeom prst="rect">
            <a:avLst/>
          </a:prstGeom>
          <a:noFill/>
        </p:spPr>
        <p:txBody>
          <a:bodyPr wrap="none" rtlCol="0">
            <a:spAutoFit/>
          </a:bodyPr>
          <a:lstStyle/>
          <a:p>
            <a:pPr algn="ctr"/>
            <a:r>
              <a:rPr lang="ja-JP" altLang="en-US" sz="3200" dirty="0" smtClean="0">
                <a:solidFill>
                  <a:schemeClr val="bg1"/>
                </a:solidFill>
              </a:rPr>
              <a:t>撮影技術と超短パルス</a:t>
            </a:r>
            <a:endParaRPr lang="en-US" altLang="ja-JP" sz="3200" dirty="0" smtClean="0">
              <a:solidFill>
                <a:schemeClr val="bg1"/>
              </a:solidFill>
            </a:endParaRPr>
          </a:p>
        </p:txBody>
      </p:sp>
      <p:pic>
        <p:nvPicPr>
          <p:cNvPr id="34" name="Picture 3" descr="C:\Users\K.Nakagawa\Desktop\camera-history---コピー.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741" y="1124744"/>
            <a:ext cx="7391603" cy="565724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グループ化 34"/>
          <p:cNvGrpSpPr/>
          <p:nvPr/>
        </p:nvGrpSpPr>
        <p:grpSpPr>
          <a:xfrm>
            <a:off x="6516216" y="2085188"/>
            <a:ext cx="2166967" cy="1343811"/>
            <a:chOff x="7092280" y="2085188"/>
            <a:chExt cx="2166967" cy="1343811"/>
          </a:xfrm>
        </p:grpSpPr>
        <p:sp>
          <p:nvSpPr>
            <p:cNvPr id="39" name="下矢印 38"/>
            <p:cNvSpPr/>
            <p:nvPr/>
          </p:nvSpPr>
          <p:spPr>
            <a:xfrm>
              <a:off x="7092280" y="2085188"/>
              <a:ext cx="576064" cy="1343811"/>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0" name="テキスト ボックス 39"/>
            <p:cNvSpPr txBox="1"/>
            <p:nvPr/>
          </p:nvSpPr>
          <p:spPr>
            <a:xfrm>
              <a:off x="7668747" y="2401724"/>
              <a:ext cx="1590500" cy="584775"/>
            </a:xfrm>
            <a:prstGeom prst="rect">
              <a:avLst/>
            </a:prstGeom>
            <a:noFill/>
          </p:spPr>
          <p:txBody>
            <a:bodyPr wrap="none" rtlCol="0">
              <a:spAutoFit/>
            </a:bodyPr>
            <a:lstStyle/>
            <a:p>
              <a:r>
                <a:rPr kumimoji="1" lang="en-US" altLang="ja-JP" sz="3200" b="1" dirty="0" smtClean="0">
                  <a:solidFill>
                    <a:srgbClr val="C00000"/>
                  </a:solidFill>
                  <a:latin typeface="Arial" panose="020B0604020202020204" pitchFamily="34" charset="0"/>
                  <a:cs typeface="Arial" panose="020B0604020202020204" pitchFamily="34" charset="0"/>
                </a:rPr>
                <a:t>STAMP</a:t>
              </a:r>
              <a:endParaRPr kumimoji="1" lang="ja-JP" altLang="en-US" sz="3200" b="1" dirty="0">
                <a:solidFill>
                  <a:srgbClr val="C00000"/>
                </a:solidFill>
                <a:latin typeface="Arial" panose="020B0604020202020204" pitchFamily="34" charset="0"/>
                <a:cs typeface="Arial" panose="020B0604020202020204" pitchFamily="34" charset="0"/>
              </a:endParaRPr>
            </a:p>
          </p:txBody>
        </p:sp>
      </p:grpSp>
      <p:sp>
        <p:nvSpPr>
          <p:cNvPr id="41" name="テキスト ボックス 40"/>
          <p:cNvSpPr txBox="1"/>
          <p:nvPr/>
        </p:nvSpPr>
        <p:spPr>
          <a:xfrm>
            <a:off x="2300487" y="1693838"/>
            <a:ext cx="1576073" cy="769441"/>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ja-JP" altLang="en-US" sz="2200" b="1" dirty="0" smtClean="0">
                <a:solidFill>
                  <a:schemeClr val="tx1"/>
                </a:solidFill>
                <a:latin typeface="Arial" panose="020B0604020202020204" pitchFamily="34" charset="0"/>
                <a:cs typeface="Arial" panose="020B0604020202020204" pitchFamily="34" charset="0"/>
              </a:rPr>
              <a:t>超短パルス</a:t>
            </a:r>
            <a:endParaRPr lang="en-US" altLang="ja-JP" sz="2200" b="1" dirty="0" smtClean="0">
              <a:solidFill>
                <a:schemeClr val="tx1"/>
              </a:solidFill>
              <a:latin typeface="Arial" panose="020B0604020202020204" pitchFamily="34" charset="0"/>
              <a:cs typeface="Arial" panose="020B0604020202020204" pitchFamily="34" charset="0"/>
            </a:endParaRPr>
          </a:p>
          <a:p>
            <a:pPr algn="ctr"/>
            <a:r>
              <a:rPr kumimoji="1" lang="ja-JP" altLang="en-US" sz="2200" b="1" dirty="0" smtClean="0">
                <a:solidFill>
                  <a:schemeClr val="tx1"/>
                </a:solidFill>
                <a:latin typeface="Arial" panose="020B0604020202020204" pitchFamily="34" charset="0"/>
                <a:cs typeface="Arial" panose="020B0604020202020204" pitchFamily="34" charset="0"/>
              </a:rPr>
              <a:t>「光」</a:t>
            </a:r>
            <a:endParaRPr kumimoji="1" lang="en-US" altLang="ja-JP" sz="2200" b="1" dirty="0" smtClean="0">
              <a:solidFill>
                <a:schemeClr val="tx1"/>
              </a:solidFill>
              <a:latin typeface="Arial" panose="020B0604020202020204" pitchFamily="34" charset="0"/>
              <a:cs typeface="Arial" panose="020B0604020202020204" pitchFamily="34" charset="0"/>
            </a:endParaRPr>
          </a:p>
        </p:txBody>
      </p:sp>
      <p:cxnSp>
        <p:nvCxnSpPr>
          <p:cNvPr id="42" name="直線コネクタ 41"/>
          <p:cNvCxnSpPr/>
          <p:nvPr/>
        </p:nvCxnSpPr>
        <p:spPr>
          <a:xfrm>
            <a:off x="971600" y="3573016"/>
            <a:ext cx="6084168" cy="0"/>
          </a:xfrm>
          <a:prstGeom prst="line">
            <a:avLst/>
          </a:prstGeom>
          <a:ln w="57150">
            <a:solidFill>
              <a:srgbClr val="C00000">
                <a:alpha val="25000"/>
              </a:srgbClr>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6264188" y="6487091"/>
            <a:ext cx="2808312" cy="307777"/>
          </a:xfrm>
          <a:prstGeom prst="rect">
            <a:avLst/>
          </a:prstGeom>
          <a:noFill/>
        </p:spPr>
        <p:txBody>
          <a:bodyPr wrap="square" rtlCol="0">
            <a:spAutoFit/>
          </a:bodyPr>
          <a:lstStyle/>
          <a:p>
            <a:pPr algn="r"/>
            <a:r>
              <a:rPr lang="ja-JP" altLang="en-US" sz="1400" dirty="0">
                <a:latin typeface="Arial" panose="020B0604020202020204" pitchFamily="34" charset="0"/>
                <a:cs typeface="Arial" panose="020B0604020202020204" pitchFamily="34" charset="0"/>
              </a:rPr>
              <a:t>中川桂一，レーザー</a:t>
            </a:r>
            <a:r>
              <a:rPr lang="ja-JP" altLang="en-US" sz="1400" dirty="0" smtClean="0">
                <a:latin typeface="Arial" panose="020B0604020202020204" pitchFamily="34" charset="0"/>
                <a:cs typeface="Arial" panose="020B0604020202020204" pitchFamily="34" charset="0"/>
              </a:rPr>
              <a:t>研究 </a:t>
            </a:r>
            <a:r>
              <a:rPr lang="en-US" altLang="ja-JP" sz="1400" dirty="0" smtClean="0">
                <a:latin typeface="Arial" panose="020B0604020202020204" pitchFamily="34" charset="0"/>
                <a:cs typeface="Arial" panose="020B0604020202020204" pitchFamily="34" charset="0"/>
              </a:rPr>
              <a:t>(</a:t>
            </a:r>
            <a:r>
              <a:rPr lang="en-US" altLang="ja-JP" sz="1400" dirty="0">
                <a:latin typeface="Arial" panose="020B0604020202020204" pitchFamily="34" charset="0"/>
                <a:cs typeface="Arial" panose="020B0604020202020204" pitchFamily="34" charset="0"/>
              </a:rPr>
              <a:t>2015</a:t>
            </a:r>
            <a:r>
              <a:rPr lang="en-US" altLang="ja-JP" sz="1400" dirty="0" smtClean="0">
                <a:latin typeface="Arial" panose="020B0604020202020204" pitchFamily="34" charset="0"/>
                <a:cs typeface="Arial" panose="020B0604020202020204" pitchFamily="34" charset="0"/>
              </a:rPr>
              <a:t>)</a:t>
            </a:r>
            <a:endParaRPr kumimoji="1" lang="ja-JP" altLang="en-US" sz="1400" dirty="0">
              <a:latin typeface="Arial" panose="020B0604020202020204" pitchFamily="34" charset="0"/>
              <a:cs typeface="Arial" panose="020B0604020202020204" pitchFamily="34" charset="0"/>
            </a:endParaRPr>
          </a:p>
        </p:txBody>
      </p:sp>
      <p:cxnSp>
        <p:nvCxnSpPr>
          <p:cNvPr id="33" name="直線矢印コネクタ 32"/>
          <p:cNvCxnSpPr/>
          <p:nvPr/>
        </p:nvCxnSpPr>
        <p:spPr>
          <a:xfrm flipV="1">
            <a:off x="2363805" y="3953364"/>
            <a:ext cx="3299758" cy="2091501"/>
          </a:xfrm>
          <a:prstGeom prst="straightConnector1">
            <a:avLst/>
          </a:prstGeom>
          <a:ln w="152400">
            <a:solidFill>
              <a:schemeClr val="accent1">
                <a:lumMod val="60000"/>
                <a:lumOff val="40000"/>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971600" y="3953364"/>
            <a:ext cx="2262158" cy="746358"/>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200" b="1" dirty="0" smtClean="0">
                <a:solidFill>
                  <a:schemeClr val="tx1"/>
                </a:solidFill>
                <a:latin typeface="ＭＳ ゴシック" panose="020B0609070205080204" pitchFamily="49" charset="-128"/>
                <a:ea typeface="ＭＳ ゴシック" panose="020B0609070205080204" pitchFamily="49" charset="-128"/>
                <a:cs typeface="Arial" panose="020B0604020202020204" pitchFamily="34" charset="0"/>
              </a:rPr>
              <a:t>撮影技術</a:t>
            </a:r>
            <a:endParaRPr lang="en-US" altLang="ja-JP" sz="2200" b="1" dirty="0" smtClean="0">
              <a:solidFill>
                <a:schemeClr val="tx1"/>
              </a:solidFill>
              <a:latin typeface="ＭＳ ゴシック" panose="020B0609070205080204" pitchFamily="49" charset="-128"/>
              <a:ea typeface="ＭＳ ゴシック" panose="020B0609070205080204" pitchFamily="49" charset="-128"/>
              <a:cs typeface="Arial" panose="020B0604020202020204" pitchFamily="34" charset="0"/>
            </a:endParaRPr>
          </a:p>
          <a:p>
            <a:pPr>
              <a:spcBef>
                <a:spcPts val="300"/>
              </a:spcBef>
            </a:pPr>
            <a:r>
              <a:rPr kumimoji="1" lang="ja-JP" altLang="en-US" dirty="0" smtClean="0">
                <a:solidFill>
                  <a:schemeClr val="tx1"/>
                </a:solidFill>
                <a:latin typeface="ＭＳ ゴシック" panose="020B0609070205080204" pitchFamily="49" charset="-128"/>
                <a:ea typeface="ＭＳ ゴシック" panose="020B0609070205080204" pitchFamily="49" charset="-128"/>
                <a:cs typeface="Arial" panose="020B0604020202020204" pitchFamily="34" charset="0"/>
              </a:rPr>
              <a:t>機械・電気デバイス</a:t>
            </a:r>
            <a:endParaRPr kumimoji="1" lang="en-US" altLang="ja-JP" dirty="0" smtClean="0">
              <a:solidFill>
                <a:schemeClr val="tx1"/>
              </a:solidFill>
              <a:latin typeface="ＭＳ ゴシック" panose="020B0609070205080204" pitchFamily="49" charset="-128"/>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3323152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44</a:t>
            </a:fld>
            <a:endParaRPr lang="ja-JP" altLang="en-US" dirty="0">
              <a:solidFill>
                <a:schemeClr val="bg1"/>
              </a:solidFill>
            </a:endParaRPr>
          </a:p>
        </p:txBody>
      </p:sp>
      <p:sp>
        <p:nvSpPr>
          <p:cNvPr id="38" name="テキスト ボックス 37"/>
          <p:cNvSpPr txBox="1"/>
          <p:nvPr/>
        </p:nvSpPr>
        <p:spPr>
          <a:xfrm>
            <a:off x="2967289" y="77768"/>
            <a:ext cx="3209533"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STAMP</a:t>
            </a:r>
            <a:r>
              <a:rPr lang="ja-JP" altLang="en-US" sz="3200" dirty="0" smtClean="0">
                <a:solidFill>
                  <a:schemeClr val="bg1"/>
                </a:solidFill>
              </a:rPr>
              <a:t>の撮影例</a:t>
            </a:r>
            <a:endParaRPr lang="en-US" altLang="ja-JP" sz="3200" dirty="0" smtClean="0">
              <a:solidFill>
                <a:schemeClr val="bg1"/>
              </a:solidFill>
            </a:endParaRPr>
          </a:p>
        </p:txBody>
      </p:sp>
      <p:pic>
        <p:nvPicPr>
          <p:cNvPr id="6" name="Picture 2" descr="C:\Users\K.Nakagawa\Desktop\ablation_e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811" y="980728"/>
            <a:ext cx="2304256" cy="22607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6"/>
          <p:cNvGrpSpPr/>
          <p:nvPr/>
        </p:nvGrpSpPr>
        <p:grpSpPr>
          <a:xfrm>
            <a:off x="2580810" y="1469140"/>
            <a:ext cx="6476489" cy="1389603"/>
            <a:chOff x="-89731" y="2514600"/>
            <a:chExt cx="9233731" cy="1981200"/>
          </a:xfrm>
        </p:grpSpPr>
        <p:sp>
          <p:nvSpPr>
            <p:cNvPr id="8" name="正方形/長方形 7"/>
            <p:cNvSpPr/>
            <p:nvPr/>
          </p:nvSpPr>
          <p:spPr>
            <a:xfrm>
              <a:off x="0" y="2514600"/>
              <a:ext cx="9144000" cy="198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nvGrpSpPr>
            <p:cNvPr id="9" name="グループ化 8"/>
            <p:cNvGrpSpPr/>
            <p:nvPr/>
          </p:nvGrpSpPr>
          <p:grpSpPr>
            <a:xfrm>
              <a:off x="76200" y="2590800"/>
              <a:ext cx="8992268" cy="126000"/>
              <a:chOff x="76200" y="1371600"/>
              <a:chExt cx="8992268" cy="126000"/>
            </a:xfrm>
            <a:solidFill>
              <a:schemeClr val="bg1">
                <a:lumMod val="65000"/>
              </a:schemeClr>
            </a:solidFill>
          </p:grpSpPr>
          <p:sp>
            <p:nvSpPr>
              <p:cNvPr id="69" name="正方形/長方形 68"/>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0" name="正方形/長方形 69"/>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1" name="正方形/長方形 70"/>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2" name="正方形/長方形 71"/>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3" name="正方形/長方形 72"/>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4" name="正方形/長方形 73"/>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5" name="正方形/長方形 74"/>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6" name="正方形/長方形 75"/>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7" name="正方形/長方形 76"/>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8" name="正方形/長方形 77"/>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9" name="正方形/長方形 78"/>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0" name="正方形/長方形 79"/>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1" name="正方形/長方形 80"/>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2" name="正方形/長方形 81"/>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3" name="正方形/長方形 82"/>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4" name="正方形/長方形 83"/>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5" name="正方形/長方形 84"/>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6" name="正方形/長方形 85"/>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7" name="正方形/長方形 86"/>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8" name="正方形/長方形 87"/>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9" name="正方形/長方形 88"/>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0" name="正方形/長方形 89"/>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1" name="正方形/長方形 90"/>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2" name="正方形/長方形 91"/>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3" name="正方形/長方形 92"/>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4" name="正方形/長方形 93"/>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5" name="正方形/長方形 94"/>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6" name="正方形/長方形 95"/>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7" name="正方形/長方形 96"/>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8" name="正方形/長方形 97"/>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9" name="正方形/長方形 98"/>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0" name="正方形/長方形 99"/>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1" name="正方形/長方形 100"/>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2" name="正方形/長方形 101"/>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3" name="正方形/長方形 102"/>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4" name="正方形/長方形 103"/>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5" name="正方形/長方形 104"/>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6" name="正方形/長方形 105"/>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7" name="正方形/長方形 106"/>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nvGrpSpPr>
            <p:cNvPr id="10" name="グループ化 9"/>
            <p:cNvGrpSpPr/>
            <p:nvPr/>
          </p:nvGrpSpPr>
          <p:grpSpPr>
            <a:xfrm>
              <a:off x="76200" y="4293600"/>
              <a:ext cx="8992268" cy="126000"/>
              <a:chOff x="76200" y="1371600"/>
              <a:chExt cx="8992268" cy="126000"/>
            </a:xfrm>
            <a:solidFill>
              <a:schemeClr val="bg1">
                <a:lumMod val="65000"/>
              </a:schemeClr>
            </a:solidFill>
          </p:grpSpPr>
          <p:sp>
            <p:nvSpPr>
              <p:cNvPr id="27" name="正方形/長方形 26"/>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正方形/長方形 27"/>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9" name="正方形/長方形 28"/>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正方形/長方形 29"/>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正方形/長方形 30"/>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 name="正方形/長方形 31"/>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 name="正方形/長方形 32"/>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 name="正方形/長方形 33"/>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 name="正方形/長方形 34"/>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9" name="正方形/長方形 38"/>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0" name="正方形/長方形 39"/>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1" name="正方形/長方形 40"/>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2" name="正方形/長方形 41"/>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3" name="正方形/長方形 42"/>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4" name="正方形/長方形 43"/>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5" name="正方形/長方形 44"/>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6" name="正方形/長方形 45"/>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7" name="正方形/長方形 46"/>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8" name="正方形/長方形 47"/>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9" name="正方形/長方形 48"/>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0" name="正方形/長方形 49"/>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1" name="正方形/長方形 50"/>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2" name="正方形/長方形 51"/>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3" name="正方形/長方形 52"/>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4" name="正方形/長方形 53"/>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5" name="正方形/長方形 54"/>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6" name="正方形/長方形 55"/>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7" name="正方形/長方形 56"/>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8" name="正方形/長方形 57"/>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9" name="正方形/長方形 58"/>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0" name="正方形/長方形 59"/>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1" name="正方形/長方形 60"/>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2" name="正方形/長方形 61"/>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3" name="正方形/長方形 62"/>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4" name="正方形/長方形 63"/>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5" name="正方形/長方形 64"/>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6" name="正方形/長方形 65"/>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7" name="正方形/長方形 66"/>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8" name="正方形/長方形 67"/>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6169" y="2785198"/>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569823"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083477"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597131"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110785" y="278519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24438" y="2785198"/>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61569" y="2784129"/>
              <a:ext cx="848360" cy="482687"/>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 </a:t>
              </a:r>
              <a:r>
                <a:rPr kumimoji="1" lang="en-US" altLang="ja-JP" sz="16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a:t>
              </a:r>
              <a:endParaRPr kumimoji="1" lang="ja-JP" alt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テキスト ボックス 17"/>
            <p:cNvSpPr txBox="1"/>
            <p:nvPr/>
          </p:nvSpPr>
          <p:spPr>
            <a:xfrm>
              <a:off x="1574191" y="2784129"/>
              <a:ext cx="1255169" cy="482687"/>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15.5 </a:t>
              </a:r>
              <a:r>
                <a:rPr kumimoji="1" lang="en-US" altLang="ja-JP" sz="16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a:t>
              </a:r>
              <a:endParaRPr kumimoji="1" lang="ja-JP" alt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テキスト ボックス 18"/>
            <p:cNvSpPr txBox="1"/>
            <p:nvPr/>
          </p:nvSpPr>
          <p:spPr>
            <a:xfrm>
              <a:off x="3097537" y="2784129"/>
              <a:ext cx="1255169" cy="482687"/>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31.0 </a:t>
              </a:r>
              <a:r>
                <a:rPr kumimoji="1" lang="en-US" altLang="ja-JP" sz="16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a:t>
              </a:r>
              <a:endParaRPr kumimoji="1" lang="ja-JP" alt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テキスト ボックス 19"/>
            <p:cNvSpPr txBox="1"/>
            <p:nvPr/>
          </p:nvSpPr>
          <p:spPr>
            <a:xfrm>
              <a:off x="4594566" y="2784129"/>
              <a:ext cx="1255169" cy="482687"/>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46.5 </a:t>
              </a:r>
              <a:r>
                <a:rPr kumimoji="1" lang="en-US" altLang="ja-JP" sz="1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kumimoji="1" lang="en-US" altLang="ja-JP" sz="16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endParaRPr kumimoji="1" lang="ja-JP" alt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テキスト ボックス 20"/>
            <p:cNvSpPr txBox="1"/>
            <p:nvPr/>
          </p:nvSpPr>
          <p:spPr>
            <a:xfrm>
              <a:off x="6108284" y="2784129"/>
              <a:ext cx="1255169" cy="482687"/>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61.5 </a:t>
              </a:r>
              <a:r>
                <a:rPr kumimoji="1" lang="en-US" altLang="ja-JP" sz="1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kumimoji="1" lang="en-US" altLang="ja-JP" sz="16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endParaRPr kumimoji="1" lang="ja-JP" alt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テキスト ボックス 21"/>
            <p:cNvSpPr txBox="1"/>
            <p:nvPr/>
          </p:nvSpPr>
          <p:spPr>
            <a:xfrm>
              <a:off x="7620606" y="2784129"/>
              <a:ext cx="1255169" cy="482687"/>
            </a:xfrm>
            <a:prstGeom prst="rect">
              <a:avLst/>
            </a:prstGeom>
            <a:noFill/>
          </p:spPr>
          <p:txBody>
            <a:bodyPr wrap="none" rtlCol="0">
              <a:spAutoFit/>
            </a:bodyPr>
            <a:lstStyle/>
            <a:p>
              <a:r>
                <a:rPr kumimoji="1" lang="en-US" altLang="ja-JP"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76.5 </a:t>
              </a:r>
              <a:r>
                <a:rPr kumimoji="1" lang="en-US" altLang="ja-JP" sz="1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kumimoji="1" lang="en-US" altLang="ja-JP" sz="16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endParaRPr kumimoji="1" lang="ja-JP" alt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3" name="直線コネクタ 22"/>
            <p:cNvCxnSpPr/>
            <p:nvPr/>
          </p:nvCxnSpPr>
          <p:spPr>
            <a:xfrm>
              <a:off x="1065600" y="4108231"/>
              <a:ext cx="306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テキスト ボックス 61"/>
            <p:cNvSpPr txBox="1"/>
            <p:nvPr/>
          </p:nvSpPr>
          <p:spPr>
            <a:xfrm>
              <a:off x="684439" y="3716644"/>
              <a:ext cx="1025021" cy="3949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1200" b="1" dirty="0">
                  <a:solidFill>
                    <a:schemeClr val="bg1"/>
                  </a:solidFill>
                  <a:effectLst>
                    <a:outerShdw blurRad="38100" dist="38100" dir="2700000" algn="tl">
                      <a:srgbClr val="000000">
                        <a:alpha val="43137"/>
                      </a:srgbClr>
                    </a:outerShdw>
                  </a:effectLst>
                  <a:latin typeface="Arial Narrow" panose="020B0606020202030204" pitchFamily="34" charset="0"/>
                </a:rPr>
                <a:t>2</a:t>
              </a:r>
              <a:r>
                <a:rPr kumimoji="1" lang="en-US" altLang="ja-JP" sz="1200" b="1" dirty="0" smtClean="0">
                  <a:solidFill>
                    <a:schemeClr val="bg1"/>
                  </a:solidFill>
                  <a:effectLst>
                    <a:outerShdw blurRad="38100" dist="38100" dir="2700000" algn="tl">
                      <a:srgbClr val="000000">
                        <a:alpha val="43137"/>
                      </a:srgbClr>
                    </a:outerShdw>
                  </a:effectLst>
                  <a:latin typeface="Arial Narrow" panose="020B0606020202030204" pitchFamily="34" charset="0"/>
                </a:rPr>
                <a:t>0 µm</a:t>
              </a:r>
              <a:endParaRPr kumimoji="1" lang="ja-JP" altLang="en-US" sz="1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5" name="テキスト ボックス 88"/>
            <p:cNvSpPr txBox="1"/>
            <p:nvPr/>
          </p:nvSpPr>
          <p:spPr>
            <a:xfrm>
              <a:off x="-89731" y="3578423"/>
              <a:ext cx="754657" cy="394926"/>
            </a:xfrm>
            <a:prstGeom prst="rect">
              <a:avLst/>
            </a:prstGeom>
            <a:noFill/>
          </p:spPr>
          <p:txBody>
            <a:bodyPr wrap="none" rtlCol="0">
              <a:spAutoFit/>
            </a:bodyPr>
            <a:lstStyle/>
            <a:p>
              <a:pPr algn="ctr"/>
              <a:r>
                <a:rPr kumimoji="1" lang="en-US" altLang="ja-JP" sz="1200" b="1" dirty="0" smtClean="0">
                  <a:solidFill>
                    <a:schemeClr val="bg1"/>
                  </a:solidFill>
                  <a:effectLst>
                    <a:outerShdw blurRad="38100" dist="38100" dir="2700000" algn="tl">
                      <a:srgbClr val="000000">
                        <a:alpha val="43137"/>
                      </a:srgbClr>
                    </a:outerShdw>
                  </a:effectLst>
                  <a:latin typeface="Arial Narrow" panose="020B0606020202030204" pitchFamily="34" charset="0"/>
                </a:rPr>
                <a:t>Glass</a:t>
              </a:r>
              <a:endParaRPr kumimoji="1" lang="ja-JP" altLang="en-US" sz="1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6" name="テキスト ボックス 88"/>
            <p:cNvSpPr txBox="1"/>
            <p:nvPr/>
          </p:nvSpPr>
          <p:spPr>
            <a:xfrm>
              <a:off x="0" y="3270647"/>
              <a:ext cx="542846" cy="394926"/>
            </a:xfrm>
            <a:prstGeom prst="rect">
              <a:avLst/>
            </a:prstGeom>
            <a:noFill/>
          </p:spPr>
          <p:txBody>
            <a:bodyPr wrap="square" rtlCol="0">
              <a:spAutoFit/>
            </a:bodyPr>
            <a:lstStyle/>
            <a:p>
              <a:pPr algn="ctr"/>
              <a:r>
                <a:rPr kumimoji="1" lang="en-US" altLang="ja-JP" sz="1200" b="1" dirty="0" smtClean="0">
                  <a:solidFill>
                    <a:schemeClr val="bg1"/>
                  </a:solidFill>
                  <a:effectLst>
                    <a:outerShdw blurRad="38100" dist="38100" dir="2700000" algn="tl">
                      <a:srgbClr val="000000">
                        <a:alpha val="43137"/>
                      </a:srgbClr>
                    </a:outerShdw>
                  </a:effectLst>
                  <a:latin typeface="Arial Narrow" panose="020B0606020202030204" pitchFamily="34" charset="0"/>
                </a:rPr>
                <a:t>Air</a:t>
              </a:r>
              <a:endParaRPr kumimoji="1" lang="ja-JP" altLang="en-US" sz="1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pic>
        <p:nvPicPr>
          <p:cNvPr id="108" name="Picture 2" descr="C:\Users\K.Nakagawa\Desktop\phonon_ex.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149" y="4077071"/>
            <a:ext cx="2348918" cy="1924893"/>
          </a:xfrm>
          <a:prstGeom prst="rect">
            <a:avLst/>
          </a:prstGeom>
          <a:noFill/>
          <a:extLst>
            <a:ext uri="{909E8E84-426E-40DD-AFC4-6F175D3DCCD1}">
              <a14:hiddenFill xmlns:a14="http://schemas.microsoft.com/office/drawing/2010/main">
                <a:solidFill>
                  <a:srgbClr val="FFFFFF"/>
                </a:solidFill>
              </a14:hiddenFill>
            </a:ext>
          </a:extLst>
        </p:spPr>
      </p:pic>
      <p:grpSp>
        <p:nvGrpSpPr>
          <p:cNvPr id="109" name="グループ化 108"/>
          <p:cNvGrpSpPr>
            <a:grpSpLocks noChangeAspect="1"/>
          </p:cNvGrpSpPr>
          <p:nvPr/>
        </p:nvGrpSpPr>
        <p:grpSpPr>
          <a:xfrm>
            <a:off x="2647294" y="3429000"/>
            <a:ext cx="6354200" cy="1372232"/>
            <a:chOff x="-38975" y="1101000"/>
            <a:chExt cx="9174062" cy="1981200"/>
          </a:xfrm>
        </p:grpSpPr>
        <p:sp>
          <p:nvSpPr>
            <p:cNvPr id="110" name="正方形/長方形 109"/>
            <p:cNvSpPr/>
            <p:nvPr/>
          </p:nvSpPr>
          <p:spPr>
            <a:xfrm>
              <a:off x="-38975" y="1101000"/>
              <a:ext cx="9174062" cy="198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nvGrpSpPr>
            <p:cNvPr id="111" name="グループ化 110"/>
            <p:cNvGrpSpPr/>
            <p:nvPr/>
          </p:nvGrpSpPr>
          <p:grpSpPr>
            <a:xfrm>
              <a:off x="52552" y="1177200"/>
              <a:ext cx="8992268" cy="126000"/>
              <a:chOff x="76200" y="1371600"/>
              <a:chExt cx="8992268" cy="126000"/>
            </a:xfrm>
            <a:solidFill>
              <a:schemeClr val="bg1">
                <a:lumMod val="65000"/>
              </a:schemeClr>
            </a:solidFill>
          </p:grpSpPr>
          <p:sp>
            <p:nvSpPr>
              <p:cNvPr id="166" name="正方形/長方形 165"/>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67" name="正方形/長方形 166"/>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68" name="正方形/長方形 167"/>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69" name="正方形/長方形 168"/>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70" name="正方形/長方形 169"/>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71" name="正方形/長方形 170"/>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72" name="正方形/長方形 171"/>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73" name="正方形/長方形 172"/>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74" name="正方形/長方形 173"/>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75" name="正方形/長方形 174"/>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76" name="正方形/長方形 175"/>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77" name="正方形/長方形 176"/>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78" name="正方形/長方形 177"/>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79" name="正方形/長方形 178"/>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80" name="正方形/長方形 179"/>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81" name="正方形/長方形 180"/>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82" name="正方形/長方形 181"/>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83" name="正方形/長方形 182"/>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84" name="正方形/長方形 183"/>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85" name="正方形/長方形 184"/>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86" name="正方形/長方形 185"/>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87" name="正方形/長方形 186"/>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88" name="正方形/長方形 187"/>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89" name="正方形/長方形 188"/>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90" name="正方形/長方形 189"/>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91" name="正方形/長方形 190"/>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92" name="正方形/長方形 191"/>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93" name="正方形/長方形 192"/>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94" name="正方形/長方形 193"/>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95" name="正方形/長方形 194"/>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96" name="正方形/長方形 195"/>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97" name="正方形/長方形 196"/>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98" name="正方形/長方形 197"/>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199" name="正方形/長方形 198"/>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200" name="正方形/長方形 199"/>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201" name="正方形/長方形 200"/>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202" name="正方形/長方形 201"/>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203" name="正方形/長方形 202"/>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204" name="正方形/長方形 203"/>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grpSp>
          <p:nvGrpSpPr>
            <p:cNvPr id="112" name="グループ化 111"/>
            <p:cNvGrpSpPr/>
            <p:nvPr/>
          </p:nvGrpSpPr>
          <p:grpSpPr>
            <a:xfrm>
              <a:off x="52552" y="2880000"/>
              <a:ext cx="8992268" cy="126000"/>
              <a:chOff x="76200" y="1371600"/>
              <a:chExt cx="8992268" cy="126000"/>
            </a:xfrm>
            <a:solidFill>
              <a:schemeClr val="bg1">
                <a:lumMod val="65000"/>
              </a:schemeClr>
            </a:solidFill>
          </p:grpSpPr>
          <p:sp>
            <p:nvSpPr>
              <p:cNvPr id="127" name="正方形/長方形 126"/>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8" name="正方形/長方形 127"/>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9" name="正方形/長方形 128"/>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0" name="正方形/長方形 129"/>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1" name="正方形/長方形 130"/>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2" name="正方形/長方形 131"/>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3" name="正方形/長方形 132"/>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4" name="正方形/長方形 133"/>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5" name="正方形/長方形 134"/>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6" name="正方形/長方形 135"/>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7" name="正方形/長方形 136"/>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8" name="正方形/長方形 137"/>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9" name="正方形/長方形 138"/>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0" name="正方形/長方形 139"/>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1" name="正方形/長方形 140"/>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2" name="正方形/長方形 141"/>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3" name="正方形/長方形 142"/>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4" name="正方形/長方形 143"/>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5" name="正方形/長方形 144"/>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6" name="正方形/長方形 145"/>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7" name="正方形/長方形 146"/>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8" name="正方形/長方形 147"/>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9" name="正方形/長方形 148"/>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0" name="正方形/長方形 149"/>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1" name="正方形/長方形 150"/>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2" name="正方形/長方形 151"/>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3" name="正方形/長方形 152"/>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4" name="正方形/長方形 153"/>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5" name="正方形/長方形 154"/>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6" name="正方形/長方形 155"/>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7" name="正方形/長方形 156"/>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8" name="正方形/長方形 157"/>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9" name="正方形/長方形 158"/>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0" name="正方形/長方形 159"/>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1" name="正方形/長方形 160"/>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2" name="正方形/長方形 161"/>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3" name="正方形/長方形 162"/>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4" name="正方形/長方形 163"/>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5" name="正方形/長方形 164"/>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pic>
          <p:nvPicPr>
            <p:cNvPr id="11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1342" y="1371600"/>
              <a:ext cx="1440000" cy="143999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1556451" y="13716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3073552" y="13716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5"/>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590653" y="13716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6107754" y="13716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7"/>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7624857" y="1371600"/>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9" name="テキスト ボックス 118"/>
            <p:cNvSpPr txBox="1"/>
            <p:nvPr/>
          </p:nvSpPr>
          <p:spPr>
            <a:xfrm>
              <a:off x="39351" y="1371600"/>
              <a:ext cx="667262" cy="476262"/>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rPr>
                <a:t>0 </a:t>
              </a:r>
              <a:r>
                <a:rPr kumimoji="1" lang="en-US" altLang="ja-JP" b="1" dirty="0" err="1" smtClean="0">
                  <a:solidFill>
                    <a:schemeClr val="bg1"/>
                  </a:solidFill>
                  <a:effectLst>
                    <a:outerShdw blurRad="38100" dist="38100" dir="2700000" algn="tl">
                      <a:srgbClr val="000000">
                        <a:alpha val="43137"/>
                      </a:srgbClr>
                    </a:outerShdw>
                  </a:effectLst>
                </a:rPr>
                <a:t>fs</a:t>
              </a:r>
              <a:endParaRPr kumimoji="1" lang="ja-JP" altLang="en-US" b="1" dirty="0">
                <a:solidFill>
                  <a:schemeClr val="bg1"/>
                </a:solidFill>
                <a:effectLst>
                  <a:outerShdw blurRad="38100" dist="38100" dir="2700000" algn="tl">
                    <a:srgbClr val="000000">
                      <a:alpha val="43137"/>
                    </a:srgbClr>
                  </a:outerShdw>
                </a:effectLst>
              </a:endParaRPr>
            </a:p>
          </p:txBody>
        </p:sp>
        <p:sp>
          <p:nvSpPr>
            <p:cNvPr id="120" name="テキスト ボックス 119"/>
            <p:cNvSpPr txBox="1"/>
            <p:nvPr/>
          </p:nvSpPr>
          <p:spPr>
            <a:xfrm>
              <a:off x="1547910" y="1371600"/>
              <a:ext cx="969060" cy="476262"/>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rPr>
                <a:t>780 </a:t>
              </a:r>
              <a:r>
                <a:rPr kumimoji="1" lang="en-US" altLang="ja-JP" b="1" dirty="0" err="1" smtClean="0">
                  <a:solidFill>
                    <a:schemeClr val="bg1"/>
                  </a:solidFill>
                  <a:effectLst>
                    <a:outerShdw blurRad="38100" dist="38100" dir="2700000" algn="tl">
                      <a:srgbClr val="000000">
                        <a:alpha val="43137"/>
                      </a:srgbClr>
                    </a:outerShdw>
                  </a:effectLst>
                </a:rPr>
                <a:t>fs</a:t>
              </a:r>
              <a:endParaRPr kumimoji="1" lang="ja-JP" altLang="en-US" b="1" dirty="0">
                <a:solidFill>
                  <a:schemeClr val="bg1"/>
                </a:solidFill>
                <a:effectLst>
                  <a:outerShdw blurRad="38100" dist="38100" dir="2700000" algn="tl">
                    <a:srgbClr val="000000">
                      <a:alpha val="43137"/>
                    </a:srgbClr>
                  </a:outerShdw>
                </a:effectLst>
              </a:endParaRPr>
            </a:p>
          </p:txBody>
        </p:sp>
        <p:sp>
          <p:nvSpPr>
            <p:cNvPr id="121" name="テキスト ボックス 120"/>
            <p:cNvSpPr txBox="1"/>
            <p:nvPr/>
          </p:nvSpPr>
          <p:spPr>
            <a:xfrm>
              <a:off x="3070391" y="1371600"/>
              <a:ext cx="1119959" cy="476262"/>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rPr>
                <a:t>1590 </a:t>
              </a:r>
              <a:r>
                <a:rPr kumimoji="1" lang="en-US" altLang="ja-JP" b="1" dirty="0" err="1" smtClean="0">
                  <a:solidFill>
                    <a:schemeClr val="bg1"/>
                  </a:solidFill>
                  <a:effectLst>
                    <a:outerShdw blurRad="38100" dist="38100" dir="2700000" algn="tl">
                      <a:srgbClr val="000000">
                        <a:alpha val="43137"/>
                      </a:srgbClr>
                    </a:outerShdw>
                  </a:effectLst>
                </a:rPr>
                <a:t>fs</a:t>
              </a:r>
              <a:endParaRPr kumimoji="1" lang="ja-JP" altLang="en-US" b="1" dirty="0">
                <a:solidFill>
                  <a:schemeClr val="bg1"/>
                </a:solidFill>
                <a:effectLst>
                  <a:outerShdw blurRad="38100" dist="38100" dir="2700000" algn="tl">
                    <a:srgbClr val="000000">
                      <a:alpha val="43137"/>
                    </a:srgbClr>
                  </a:outerShdw>
                </a:effectLst>
              </a:endParaRPr>
            </a:p>
          </p:txBody>
        </p:sp>
        <p:sp>
          <p:nvSpPr>
            <p:cNvPr id="122" name="テキスト ボックス 121"/>
            <p:cNvSpPr txBox="1"/>
            <p:nvPr/>
          </p:nvSpPr>
          <p:spPr>
            <a:xfrm>
              <a:off x="4590653" y="1371600"/>
              <a:ext cx="1119959" cy="476262"/>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rPr>
                <a:t>2400 </a:t>
              </a:r>
              <a:r>
                <a:rPr kumimoji="1" lang="en-US" altLang="ja-JP" b="1" dirty="0" err="1" smtClean="0">
                  <a:solidFill>
                    <a:schemeClr val="bg1"/>
                  </a:solidFill>
                  <a:effectLst>
                    <a:outerShdw blurRad="38100" dist="38100" dir="2700000" algn="tl">
                      <a:srgbClr val="000000">
                        <a:alpha val="43137"/>
                      </a:srgbClr>
                    </a:outerShdw>
                  </a:effectLst>
                </a:rPr>
                <a:t>fs</a:t>
              </a:r>
              <a:endParaRPr kumimoji="1" lang="ja-JP" altLang="en-US" b="1" dirty="0">
                <a:solidFill>
                  <a:schemeClr val="bg1"/>
                </a:solidFill>
                <a:effectLst>
                  <a:outerShdw blurRad="38100" dist="38100" dir="2700000" algn="tl">
                    <a:srgbClr val="000000">
                      <a:alpha val="43137"/>
                    </a:srgbClr>
                  </a:outerShdw>
                </a:effectLst>
              </a:endParaRPr>
            </a:p>
          </p:txBody>
        </p:sp>
        <p:sp>
          <p:nvSpPr>
            <p:cNvPr id="123" name="テキスト ボックス 122"/>
            <p:cNvSpPr txBox="1"/>
            <p:nvPr/>
          </p:nvSpPr>
          <p:spPr>
            <a:xfrm>
              <a:off x="6107753" y="1371600"/>
              <a:ext cx="1119959" cy="476262"/>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rPr>
                <a:t>3255 </a:t>
              </a:r>
              <a:r>
                <a:rPr kumimoji="1" lang="en-US" altLang="ja-JP" b="1" dirty="0" err="1" smtClean="0">
                  <a:solidFill>
                    <a:schemeClr val="bg1"/>
                  </a:solidFill>
                  <a:effectLst>
                    <a:outerShdw blurRad="38100" dist="38100" dir="2700000" algn="tl">
                      <a:srgbClr val="000000">
                        <a:alpha val="43137"/>
                      </a:srgbClr>
                    </a:outerShdw>
                  </a:effectLst>
                </a:rPr>
                <a:t>fs</a:t>
              </a:r>
              <a:endParaRPr kumimoji="1" lang="ja-JP" altLang="en-US" b="1" dirty="0">
                <a:solidFill>
                  <a:schemeClr val="bg1"/>
                </a:solidFill>
                <a:effectLst>
                  <a:outerShdw blurRad="38100" dist="38100" dir="2700000" algn="tl">
                    <a:srgbClr val="000000">
                      <a:alpha val="43137"/>
                    </a:srgbClr>
                  </a:outerShdw>
                </a:effectLst>
              </a:endParaRPr>
            </a:p>
          </p:txBody>
        </p:sp>
        <p:sp>
          <p:nvSpPr>
            <p:cNvPr id="124" name="テキスト ボックス 123"/>
            <p:cNvSpPr txBox="1"/>
            <p:nvPr/>
          </p:nvSpPr>
          <p:spPr>
            <a:xfrm>
              <a:off x="7637792" y="1371600"/>
              <a:ext cx="1119959" cy="476262"/>
            </a:xfrm>
            <a:prstGeom prst="rect">
              <a:avLst/>
            </a:prstGeom>
            <a:noFill/>
          </p:spPr>
          <p:txBody>
            <a:bodyPr wrap="none" rtlCol="0">
              <a:spAutoFit/>
            </a:bodyPr>
            <a:lstStyle/>
            <a:p>
              <a:r>
                <a:rPr kumimoji="1" lang="en-US" altLang="ja-JP" b="1" dirty="0" smtClean="0">
                  <a:solidFill>
                    <a:schemeClr val="bg1"/>
                  </a:solidFill>
                  <a:effectLst>
                    <a:outerShdw blurRad="38100" dist="38100" dir="2700000" algn="tl">
                      <a:srgbClr val="000000">
                        <a:alpha val="43137"/>
                      </a:srgbClr>
                    </a:outerShdw>
                  </a:effectLst>
                </a:rPr>
                <a:t>4035 </a:t>
              </a:r>
              <a:r>
                <a:rPr kumimoji="1" lang="en-US" altLang="ja-JP" b="1" dirty="0" err="1" smtClean="0">
                  <a:solidFill>
                    <a:schemeClr val="bg1"/>
                  </a:solidFill>
                  <a:effectLst>
                    <a:outerShdw blurRad="38100" dist="38100" dir="2700000" algn="tl">
                      <a:srgbClr val="000000">
                        <a:alpha val="43137"/>
                      </a:srgbClr>
                    </a:outerShdw>
                  </a:effectLst>
                </a:rPr>
                <a:t>fs</a:t>
              </a:r>
              <a:endParaRPr kumimoji="1" lang="ja-JP" altLang="en-US" b="1" dirty="0">
                <a:solidFill>
                  <a:schemeClr val="bg1"/>
                </a:solidFill>
                <a:effectLst>
                  <a:outerShdw blurRad="38100" dist="38100" dir="2700000" algn="tl">
                    <a:srgbClr val="000000">
                      <a:alpha val="43137"/>
                    </a:srgbClr>
                  </a:outerShdw>
                </a:effectLst>
              </a:endParaRPr>
            </a:p>
          </p:txBody>
        </p:sp>
        <p:sp>
          <p:nvSpPr>
            <p:cNvPr id="125" name="テキスト ボックス 61"/>
            <p:cNvSpPr txBox="1"/>
            <p:nvPr/>
          </p:nvSpPr>
          <p:spPr>
            <a:xfrm>
              <a:off x="524767" y="1290148"/>
              <a:ext cx="1192539" cy="4887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100 µm</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cxnSp>
          <p:nvCxnSpPr>
            <p:cNvPr id="126" name="直線コネクタ 125"/>
            <p:cNvCxnSpPr/>
            <p:nvPr/>
          </p:nvCxnSpPr>
          <p:spPr>
            <a:xfrm>
              <a:off x="979767" y="1739889"/>
              <a:ext cx="345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5" name="グループ化 204"/>
          <p:cNvGrpSpPr/>
          <p:nvPr/>
        </p:nvGrpSpPr>
        <p:grpSpPr>
          <a:xfrm>
            <a:off x="2567947" y="4980068"/>
            <a:ext cx="6540557" cy="1585241"/>
            <a:chOff x="165234" y="4565332"/>
            <a:chExt cx="7322964" cy="1774874"/>
          </a:xfrm>
        </p:grpSpPr>
        <p:sp>
          <p:nvSpPr>
            <p:cNvPr id="206" name="Rectangular Callout 4"/>
            <p:cNvSpPr/>
            <p:nvPr/>
          </p:nvSpPr>
          <p:spPr>
            <a:xfrm>
              <a:off x="165234" y="4565332"/>
              <a:ext cx="7322964" cy="1774874"/>
            </a:xfrm>
            <a:prstGeom prst="wedgeRectCallout">
              <a:avLst>
                <a:gd name="adj1" fmla="val -33402"/>
                <a:gd name="adj2" fmla="val -7476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nvGrpSpPr>
            <p:cNvPr id="207" name="Group 2"/>
            <p:cNvGrpSpPr>
              <a:grpSpLocks noChangeAspect="1"/>
            </p:cNvGrpSpPr>
            <p:nvPr/>
          </p:nvGrpSpPr>
          <p:grpSpPr>
            <a:xfrm>
              <a:off x="299986" y="4695956"/>
              <a:ext cx="7088260" cy="1543879"/>
              <a:chOff x="267238" y="4678468"/>
              <a:chExt cx="8590767" cy="1871138"/>
            </a:xfrm>
          </p:grpSpPr>
          <p:sp>
            <p:nvSpPr>
              <p:cNvPr id="208" name="正方形/長方形 207"/>
              <p:cNvSpPr/>
              <p:nvPr/>
            </p:nvSpPr>
            <p:spPr>
              <a:xfrm>
                <a:off x="267238" y="4678468"/>
                <a:ext cx="8590767" cy="187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nvGrpSpPr>
              <p:cNvPr id="209" name="グループ化 208"/>
              <p:cNvGrpSpPr/>
              <p:nvPr/>
            </p:nvGrpSpPr>
            <p:grpSpPr>
              <a:xfrm>
                <a:off x="338828" y="4750435"/>
                <a:ext cx="8448215" cy="119000"/>
                <a:chOff x="76200" y="1371600"/>
                <a:chExt cx="8992268" cy="126000"/>
              </a:xfrm>
              <a:solidFill>
                <a:schemeClr val="bg1">
                  <a:lumMod val="65000"/>
                </a:schemeClr>
              </a:solidFill>
            </p:grpSpPr>
            <p:sp>
              <p:nvSpPr>
                <p:cNvPr id="264" name="正方形/長方形 263"/>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5" name="正方形/長方形 264"/>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6" name="正方形/長方形 265"/>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7" name="正方形/長方形 266"/>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8" name="正方形/長方形 267"/>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9" name="正方形/長方形 268"/>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0" name="正方形/長方形 269"/>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1" name="正方形/長方形 270"/>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2" name="正方形/長方形 271"/>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3" name="正方形/長方形 272"/>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4" name="正方形/長方形 273"/>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5" name="正方形/長方形 274"/>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6" name="正方形/長方形 275"/>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7" name="正方形/長方形 276"/>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8" name="正方形/長方形 277"/>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9" name="正方形/長方形 278"/>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0" name="正方形/長方形 279"/>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1" name="正方形/長方形 280"/>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2" name="正方形/長方形 281"/>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3" name="正方形/長方形 282"/>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4" name="正方形/長方形 283"/>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5" name="正方形/長方形 284"/>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6" name="正方形/長方形 285"/>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7" name="正方形/長方形 286"/>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8" name="正方形/長方形 287"/>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9" name="正方形/長方形 288"/>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0" name="正方形/長方形 289"/>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1" name="正方形/長方形 290"/>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2" name="正方形/長方形 291"/>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3" name="正方形/長方形 292"/>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4" name="正方形/長方形 293"/>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5" name="正方形/長方形 294"/>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6" name="正方形/長方形 295"/>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7" name="正方形/長方形 296"/>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8" name="正方形/長方形 297"/>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9" name="正方形/長方形 298"/>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0" name="正方形/長方形 299"/>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1" name="正方形/長方形 300"/>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2" name="正方形/長方形 301"/>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grpSp>
            <p:nvGrpSpPr>
              <p:cNvPr id="210" name="グループ化 209"/>
              <p:cNvGrpSpPr/>
              <p:nvPr/>
            </p:nvGrpSpPr>
            <p:grpSpPr>
              <a:xfrm>
                <a:off x="338828" y="6358639"/>
                <a:ext cx="8448215" cy="119000"/>
                <a:chOff x="76200" y="1371600"/>
                <a:chExt cx="8992268" cy="126000"/>
              </a:xfrm>
              <a:solidFill>
                <a:schemeClr val="bg1">
                  <a:lumMod val="65000"/>
                </a:schemeClr>
              </a:solidFill>
            </p:grpSpPr>
            <p:sp>
              <p:nvSpPr>
                <p:cNvPr id="225" name="正方形/長方形 224"/>
                <p:cNvSpPr/>
                <p:nvPr/>
              </p:nvSpPr>
              <p:spPr>
                <a:xfrm>
                  <a:off x="7620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6" name="正方形/長方形 225"/>
                <p:cNvSpPr/>
                <p:nvPr/>
              </p:nvSpPr>
              <p:spPr>
                <a:xfrm>
                  <a:off x="30952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7" name="正方形/長方形 226"/>
                <p:cNvSpPr/>
                <p:nvPr/>
              </p:nvSpPr>
              <p:spPr>
                <a:xfrm>
                  <a:off x="54284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8" name="正方形/長方形 227"/>
                <p:cNvSpPr/>
                <p:nvPr/>
              </p:nvSpPr>
              <p:spPr>
                <a:xfrm>
                  <a:off x="77616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9" name="正方形/長方形 228"/>
                <p:cNvSpPr/>
                <p:nvPr/>
              </p:nvSpPr>
              <p:spPr>
                <a:xfrm>
                  <a:off x="100949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0" name="正方形/長方形 229"/>
                <p:cNvSpPr/>
                <p:nvPr/>
              </p:nvSpPr>
              <p:spPr>
                <a:xfrm>
                  <a:off x="124281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1" name="正方形/長方形 230"/>
                <p:cNvSpPr/>
                <p:nvPr/>
              </p:nvSpPr>
              <p:spPr>
                <a:xfrm>
                  <a:off x="147613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2" name="正方形/長方形 231"/>
                <p:cNvSpPr/>
                <p:nvPr/>
              </p:nvSpPr>
              <p:spPr>
                <a:xfrm>
                  <a:off x="170946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3" name="正方形/長方形 232"/>
                <p:cNvSpPr/>
                <p:nvPr/>
              </p:nvSpPr>
              <p:spPr>
                <a:xfrm>
                  <a:off x="194278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4" name="正方形/長方形 233"/>
                <p:cNvSpPr/>
                <p:nvPr/>
              </p:nvSpPr>
              <p:spPr>
                <a:xfrm>
                  <a:off x="217610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5" name="正方形/長方形 234"/>
                <p:cNvSpPr/>
                <p:nvPr/>
              </p:nvSpPr>
              <p:spPr>
                <a:xfrm>
                  <a:off x="240943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6" name="正方形/長方形 235"/>
                <p:cNvSpPr/>
                <p:nvPr/>
              </p:nvSpPr>
              <p:spPr>
                <a:xfrm>
                  <a:off x="264275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7" name="正方形/長方形 236"/>
                <p:cNvSpPr/>
                <p:nvPr/>
              </p:nvSpPr>
              <p:spPr>
                <a:xfrm>
                  <a:off x="287607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8" name="正方形/長方形 237"/>
                <p:cNvSpPr/>
                <p:nvPr/>
              </p:nvSpPr>
              <p:spPr>
                <a:xfrm>
                  <a:off x="310939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9" name="正方形/長方形 238"/>
                <p:cNvSpPr/>
                <p:nvPr/>
              </p:nvSpPr>
              <p:spPr>
                <a:xfrm>
                  <a:off x="334272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0" name="正方形/長方形 239"/>
                <p:cNvSpPr/>
                <p:nvPr/>
              </p:nvSpPr>
              <p:spPr>
                <a:xfrm>
                  <a:off x="357604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1" name="正方形/長方形 240"/>
                <p:cNvSpPr/>
                <p:nvPr/>
              </p:nvSpPr>
              <p:spPr>
                <a:xfrm>
                  <a:off x="38093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2" name="正方形/長方形 241"/>
                <p:cNvSpPr/>
                <p:nvPr/>
              </p:nvSpPr>
              <p:spPr>
                <a:xfrm>
                  <a:off x="404269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3" name="正方形/長方形 242"/>
                <p:cNvSpPr/>
                <p:nvPr/>
              </p:nvSpPr>
              <p:spPr>
                <a:xfrm>
                  <a:off x="427601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4" name="正方形/長方形 243"/>
                <p:cNvSpPr/>
                <p:nvPr/>
              </p:nvSpPr>
              <p:spPr>
                <a:xfrm>
                  <a:off x="450933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5" name="正方形/長方形 244"/>
                <p:cNvSpPr/>
                <p:nvPr/>
              </p:nvSpPr>
              <p:spPr>
                <a:xfrm>
                  <a:off x="474266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6" name="正方形/長方形 245"/>
                <p:cNvSpPr/>
                <p:nvPr/>
              </p:nvSpPr>
              <p:spPr>
                <a:xfrm>
                  <a:off x="497598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7" name="正方形/長方形 246"/>
                <p:cNvSpPr/>
                <p:nvPr/>
              </p:nvSpPr>
              <p:spPr>
                <a:xfrm>
                  <a:off x="520930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8" name="正方形/長方形 247"/>
                <p:cNvSpPr/>
                <p:nvPr/>
              </p:nvSpPr>
              <p:spPr>
                <a:xfrm>
                  <a:off x="544262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9" name="正方形/長方形 248"/>
                <p:cNvSpPr/>
                <p:nvPr/>
              </p:nvSpPr>
              <p:spPr>
                <a:xfrm>
                  <a:off x="567595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0" name="正方形/長方形 249"/>
                <p:cNvSpPr/>
                <p:nvPr/>
              </p:nvSpPr>
              <p:spPr>
                <a:xfrm>
                  <a:off x="590927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1" name="正方形/長方形 250"/>
                <p:cNvSpPr/>
                <p:nvPr/>
              </p:nvSpPr>
              <p:spPr>
                <a:xfrm>
                  <a:off x="614259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2" name="正方形/長方形 251"/>
                <p:cNvSpPr/>
                <p:nvPr/>
              </p:nvSpPr>
              <p:spPr>
                <a:xfrm>
                  <a:off x="637592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3" name="正方形/長方形 252"/>
                <p:cNvSpPr/>
                <p:nvPr/>
              </p:nvSpPr>
              <p:spPr>
                <a:xfrm>
                  <a:off x="6609244"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4" name="正方形/長方形 253"/>
                <p:cNvSpPr/>
                <p:nvPr/>
              </p:nvSpPr>
              <p:spPr>
                <a:xfrm>
                  <a:off x="6842567"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5" name="正方形/長方形 254"/>
                <p:cNvSpPr/>
                <p:nvPr/>
              </p:nvSpPr>
              <p:spPr>
                <a:xfrm>
                  <a:off x="7075890"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6" name="正方形/長方形 255"/>
                <p:cNvSpPr/>
                <p:nvPr/>
              </p:nvSpPr>
              <p:spPr>
                <a:xfrm>
                  <a:off x="7309213"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7" name="正方形/長方形 256"/>
                <p:cNvSpPr/>
                <p:nvPr/>
              </p:nvSpPr>
              <p:spPr>
                <a:xfrm>
                  <a:off x="7542536"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8" name="正方形/長方形 257"/>
                <p:cNvSpPr/>
                <p:nvPr/>
              </p:nvSpPr>
              <p:spPr>
                <a:xfrm>
                  <a:off x="7775859"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9" name="正方形/長方形 258"/>
                <p:cNvSpPr/>
                <p:nvPr/>
              </p:nvSpPr>
              <p:spPr>
                <a:xfrm>
                  <a:off x="8009182"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0" name="正方形/長方形 259"/>
                <p:cNvSpPr/>
                <p:nvPr/>
              </p:nvSpPr>
              <p:spPr>
                <a:xfrm>
                  <a:off x="8242505"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1" name="正方形/長方形 260"/>
                <p:cNvSpPr/>
                <p:nvPr/>
              </p:nvSpPr>
              <p:spPr>
                <a:xfrm>
                  <a:off x="847582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2" name="正方形/長方形 261"/>
                <p:cNvSpPr/>
                <p:nvPr/>
              </p:nvSpPr>
              <p:spPr>
                <a:xfrm>
                  <a:off x="8709151"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3" name="正方形/長方形 262"/>
                <p:cNvSpPr/>
                <p:nvPr/>
              </p:nvSpPr>
              <p:spPr>
                <a:xfrm>
                  <a:off x="8942468" y="1371600"/>
                  <a:ext cx="126000" cy="12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pic>
            <p:nvPicPr>
              <p:cNvPr id="211" name="Picture 8"/>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338828"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9"/>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1754871"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10"/>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3170914"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11"/>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4586957"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12"/>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6003000"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13"/>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7419043" y="4930036"/>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217" name="テキスト ボックス 216"/>
              <p:cNvSpPr txBox="1"/>
              <p:nvPr/>
            </p:nvSpPr>
            <p:spPr>
              <a:xfrm>
                <a:off x="277684" y="4888386"/>
                <a:ext cx="627133"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0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sp>
            <p:nvSpPr>
              <p:cNvPr id="218" name="テキスト ボックス 217"/>
              <p:cNvSpPr txBox="1"/>
              <p:nvPr/>
            </p:nvSpPr>
            <p:spPr>
              <a:xfrm>
                <a:off x="1678998" y="4888386"/>
                <a:ext cx="910782"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190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sp>
            <p:nvSpPr>
              <p:cNvPr id="219" name="テキスト ボックス 218"/>
              <p:cNvSpPr txBox="1"/>
              <p:nvPr/>
            </p:nvSpPr>
            <p:spPr>
              <a:xfrm>
                <a:off x="3101131" y="4888386"/>
                <a:ext cx="910782"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350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sp>
            <p:nvSpPr>
              <p:cNvPr id="220" name="テキスト ボックス 219"/>
              <p:cNvSpPr txBox="1"/>
              <p:nvPr/>
            </p:nvSpPr>
            <p:spPr>
              <a:xfrm>
                <a:off x="4523264" y="4888386"/>
                <a:ext cx="910782"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615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sp>
            <p:nvSpPr>
              <p:cNvPr id="221" name="テキスト ボックス 220"/>
              <p:cNvSpPr txBox="1"/>
              <p:nvPr/>
            </p:nvSpPr>
            <p:spPr>
              <a:xfrm>
                <a:off x="5927478" y="4888386"/>
                <a:ext cx="910782"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885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sp>
            <p:nvSpPr>
              <p:cNvPr id="222" name="テキスト ボックス 221"/>
              <p:cNvSpPr txBox="1"/>
              <p:nvPr/>
            </p:nvSpPr>
            <p:spPr>
              <a:xfrm>
                <a:off x="7345789" y="4888386"/>
                <a:ext cx="1052605" cy="447620"/>
              </a:xfrm>
              <a:prstGeom prst="rect">
                <a:avLst/>
              </a:prstGeom>
              <a:noFill/>
            </p:spPr>
            <p:txBody>
              <a:bodyPr wrap="none" rtlCol="0">
                <a:spAutoFit/>
              </a:bodyPr>
              <a:lstStyle/>
              <a:p>
                <a:r>
                  <a:rPr kumimoji="1" lang="en-US" altLang="ja-JP" b="1" dirty="0" smtClean="0">
                    <a:solidFill>
                      <a:srgbClr val="FFFF00"/>
                    </a:solidFill>
                    <a:effectLst>
                      <a:outerShdw blurRad="38100" dist="38100" dir="2700000" algn="tl">
                        <a:srgbClr val="000000">
                          <a:alpha val="43137"/>
                        </a:srgbClr>
                      </a:outerShdw>
                    </a:effectLst>
                  </a:rPr>
                  <a:t>1130 </a:t>
                </a:r>
                <a:r>
                  <a:rPr kumimoji="1" lang="en-US" altLang="ja-JP" b="1" dirty="0" err="1" smtClean="0">
                    <a:solidFill>
                      <a:srgbClr val="FFFF00"/>
                    </a:solidFill>
                    <a:effectLst>
                      <a:outerShdw blurRad="38100" dist="38100" dir="2700000" algn="tl">
                        <a:srgbClr val="000000">
                          <a:alpha val="43137"/>
                        </a:srgbClr>
                      </a:outerShdw>
                    </a:effectLst>
                  </a:rPr>
                  <a:t>fs</a:t>
                </a:r>
                <a:endParaRPr kumimoji="1" lang="ja-JP" altLang="en-US" b="1" dirty="0">
                  <a:solidFill>
                    <a:srgbClr val="FFFF00"/>
                  </a:solidFill>
                  <a:effectLst>
                    <a:outerShdw blurRad="38100" dist="38100" dir="2700000" algn="tl">
                      <a:srgbClr val="000000">
                        <a:alpha val="43137"/>
                      </a:srgbClr>
                    </a:outerShdw>
                  </a:effectLst>
                </a:endParaRPr>
              </a:p>
            </p:txBody>
          </p:sp>
          <p:cxnSp>
            <p:nvCxnSpPr>
              <p:cNvPr id="223" name="直線コネクタ 260"/>
              <p:cNvCxnSpPr/>
              <p:nvPr/>
            </p:nvCxnSpPr>
            <p:spPr>
              <a:xfrm>
                <a:off x="1186993" y="5237473"/>
                <a:ext cx="34275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4" name="テキスト ボックス 61"/>
              <p:cNvSpPr txBox="1"/>
              <p:nvPr/>
            </p:nvSpPr>
            <p:spPr>
              <a:xfrm>
                <a:off x="785733" y="4816089"/>
                <a:ext cx="1145273" cy="45940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100 µm</a:t>
                </a:r>
                <a:endParaRPr kumimoji="1" lang="ja-JP" altLang="en-US"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grpSp>
    </p:spTree>
    <p:extLst>
      <p:ext uri="{BB962C8B-B14F-4D97-AF65-F5344CB8AC3E}">
        <p14:creationId xmlns:p14="http://schemas.microsoft.com/office/powerpoint/2010/main" val="2887995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4" y="4496400"/>
            <a:ext cx="4516016" cy="22360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692156"/>
            <a:ext cx="4176464" cy="2025101"/>
          </a:xfrm>
          <a:prstGeom prst="rect">
            <a:avLst/>
          </a:prstGeom>
        </p:spPr>
      </p:pic>
      <p:sp>
        <p:nvSpPr>
          <p:cNvPr id="8" name="TextBox 7"/>
          <p:cNvSpPr txBox="1"/>
          <p:nvPr/>
        </p:nvSpPr>
        <p:spPr>
          <a:xfrm>
            <a:off x="0" y="692696"/>
            <a:ext cx="8316416" cy="830997"/>
          </a:xfrm>
          <a:prstGeom prst="rect">
            <a:avLst/>
          </a:prstGeom>
          <a:noFill/>
        </p:spPr>
        <p:txBody>
          <a:bodyPr wrap="square" rtlCol="0">
            <a:spAutoFit/>
          </a:bodyPr>
          <a:lstStyle/>
          <a:p>
            <a:r>
              <a:rPr lang="en-US" altLang="ja-JP" sz="2400" dirty="0" smtClean="0">
                <a:latin typeface="Arial Narrow" pitchFamily="34" charset="0"/>
              </a:rPr>
              <a:t>The periscope array spatially separates image-encoded daughter pulses while satisfying the condition for image formation</a:t>
            </a:r>
          </a:p>
        </p:txBody>
      </p:sp>
      <p:sp>
        <p:nvSpPr>
          <p:cNvPr id="9" name="タイトル 1"/>
          <p:cNvSpPr txBox="1">
            <a:spLocks/>
          </p:cNvSpPr>
          <p:nvPr/>
        </p:nvSpPr>
        <p:spPr>
          <a:xfrm>
            <a:off x="0" y="0"/>
            <a:ext cx="9144000" cy="676490"/>
          </a:xfrm>
          <a:prstGeom prst="rect">
            <a:avLst/>
          </a:prstGeom>
          <a:solidFill>
            <a:srgbClr val="000046"/>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600" b="1" dirty="0" smtClean="0">
                <a:solidFill>
                  <a:schemeClr val="bg1"/>
                </a:solidFill>
                <a:latin typeface="Arial Narrow" panose="020B0606020202030204" pitchFamily="34" charset="0"/>
              </a:rPr>
              <a:t>Periscope array</a:t>
            </a:r>
            <a:endParaRPr lang="ja-JP" altLang="en-US" sz="3600" b="1" dirty="0">
              <a:solidFill>
                <a:schemeClr val="bg1"/>
              </a:solidFill>
              <a:latin typeface="Arial Narrow" panose="020B0606020202030204" pitchFamily="34" charset="0"/>
            </a:endParaRPr>
          </a:p>
        </p:txBody>
      </p:sp>
      <p:pic>
        <p:nvPicPr>
          <p:cNvPr id="10" name="Picture 2" descr="C:\Users\K.Nakagawa\Desktop\Clipboard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554" t="61550" r="1624" b="3126"/>
          <a:stretch/>
        </p:blipFill>
        <p:spPr bwMode="auto">
          <a:xfrm>
            <a:off x="2627784" y="1649044"/>
            <a:ext cx="3888432" cy="282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798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46</a:t>
            </a:fld>
            <a:endParaRPr lang="ja-JP" altLang="en-US" dirty="0">
              <a:solidFill>
                <a:schemeClr val="bg1"/>
              </a:solidFill>
            </a:endParaRPr>
          </a:p>
        </p:txBody>
      </p:sp>
      <p:sp>
        <p:nvSpPr>
          <p:cNvPr id="38" name="テキスト ボックス 37"/>
          <p:cNvSpPr txBox="1"/>
          <p:nvPr/>
        </p:nvSpPr>
        <p:spPr>
          <a:xfrm>
            <a:off x="3248616" y="77768"/>
            <a:ext cx="2646878" cy="584775"/>
          </a:xfrm>
          <a:prstGeom prst="rect">
            <a:avLst/>
          </a:prstGeom>
          <a:noFill/>
        </p:spPr>
        <p:txBody>
          <a:bodyPr wrap="none" rtlCol="0">
            <a:spAutoFit/>
          </a:bodyPr>
          <a:lstStyle/>
          <a:p>
            <a:pPr algn="ctr"/>
            <a:r>
              <a:rPr lang="ja-JP" altLang="en-US" sz="3200" dirty="0" smtClean="0">
                <a:solidFill>
                  <a:schemeClr val="bg1"/>
                </a:solidFill>
                <a:latin typeface="Arial" panose="020B0604020202020204" pitchFamily="34" charset="0"/>
                <a:cs typeface="Arial" panose="020B0604020202020204" pitchFamily="34" charset="0"/>
              </a:rPr>
              <a:t>空間写像装置</a:t>
            </a:r>
            <a:endParaRPr kumimoji="1" lang="ja-JP" altLang="en-US" sz="3200" dirty="0">
              <a:solidFill>
                <a:schemeClr val="bg1"/>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037" y="1839307"/>
            <a:ext cx="5129926" cy="2342344"/>
          </a:xfrm>
          <a:prstGeom prst="rect">
            <a:avLst/>
          </a:prstGeom>
        </p:spPr>
      </p:pic>
      <p:sp>
        <p:nvSpPr>
          <p:cNvPr id="11" name="テキスト ボックス 121"/>
          <p:cNvSpPr txBox="1"/>
          <p:nvPr/>
        </p:nvSpPr>
        <p:spPr>
          <a:xfrm>
            <a:off x="1655676" y="6388643"/>
            <a:ext cx="5832648" cy="307777"/>
          </a:xfrm>
          <a:prstGeom prst="rect">
            <a:avLst/>
          </a:prstGeom>
          <a:noFill/>
        </p:spPr>
        <p:txBody>
          <a:bodyPr wrap="square" rtlCol="0">
            <a:spAutoFit/>
          </a:bodyPr>
          <a:lstStyle/>
          <a:p>
            <a:pPr algn="ctr"/>
            <a:r>
              <a:rPr lang="en-US" altLang="ja-JP" sz="1400" dirty="0" smtClean="0">
                <a:latin typeface="Arial" panose="020B0604020202020204" pitchFamily="34" charset="0"/>
                <a:ea typeface="ＭＳ ゴシック" panose="020B0609070205080204" pitchFamily="49" charset="-128"/>
                <a:cs typeface="Arial" panose="020B0604020202020204" pitchFamily="34" charset="0"/>
              </a:rPr>
              <a:t>M. Tamamitsu, Y. Kitagawa, K. Nakagawa et al.,</a:t>
            </a:r>
            <a:r>
              <a:rPr lang="en-US" altLang="ja-JP" sz="1400" dirty="0">
                <a:latin typeface="Arial" panose="020B0604020202020204" pitchFamily="34" charset="0"/>
                <a:ea typeface="ＭＳ ゴシック" panose="020B0609070205080204" pitchFamily="49" charset="-128"/>
                <a:cs typeface="Arial" panose="020B0604020202020204" pitchFamily="34" charset="0"/>
              </a:rPr>
              <a:t> Opt. </a:t>
            </a:r>
            <a:r>
              <a:rPr lang="en-US" altLang="ja-JP" sz="1400" dirty="0" smtClean="0">
                <a:latin typeface="Arial" panose="020B0604020202020204" pitchFamily="34" charset="0"/>
                <a:ea typeface="ＭＳ ゴシック" panose="020B0609070205080204" pitchFamily="49" charset="-128"/>
                <a:cs typeface="Arial" panose="020B0604020202020204" pitchFamily="34" charset="0"/>
              </a:rPr>
              <a:t>Eng. </a:t>
            </a:r>
            <a:r>
              <a:rPr lang="en-US" altLang="ja-JP" sz="1400" dirty="0">
                <a:latin typeface="Arial" panose="020B0604020202020204" pitchFamily="34" charset="0"/>
                <a:ea typeface="ＭＳ ゴシック" panose="020B0609070205080204" pitchFamily="49" charset="-128"/>
                <a:cs typeface="Arial" panose="020B0604020202020204" pitchFamily="34" charset="0"/>
              </a:rPr>
              <a:t>(</a:t>
            </a:r>
            <a:r>
              <a:rPr lang="en-US" altLang="ja-JP" sz="1400" dirty="0" smtClean="0">
                <a:latin typeface="Arial" panose="020B0604020202020204" pitchFamily="34" charset="0"/>
                <a:ea typeface="ＭＳ ゴシック" panose="020B0609070205080204" pitchFamily="49" charset="-128"/>
                <a:cs typeface="Arial" panose="020B0604020202020204" pitchFamily="34" charset="0"/>
              </a:rPr>
              <a:t>2015)</a:t>
            </a:r>
          </a:p>
        </p:txBody>
      </p:sp>
      <p:pic>
        <p:nvPicPr>
          <p:cNvPr id="12" name="Picture 4" descr="C:\Users\K.Nakagawa\Desktop\9 進行中\15_CLEO\Slide_Figs\Slice25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4975" y="4328349"/>
            <a:ext cx="1123976" cy="1122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Cov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3315"/>
          <a:stretch/>
        </p:blipFill>
        <p:spPr bwMode="auto">
          <a:xfrm>
            <a:off x="457200" y="4259420"/>
            <a:ext cx="4114800" cy="1993396"/>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21"/>
          <p:cNvSpPr txBox="1"/>
          <p:nvPr/>
        </p:nvSpPr>
        <p:spPr>
          <a:xfrm>
            <a:off x="5369053" y="5573034"/>
            <a:ext cx="3502732" cy="738664"/>
          </a:xfrm>
          <a:prstGeom prst="rect">
            <a:avLst/>
          </a:prstGeom>
          <a:noFill/>
        </p:spPr>
        <p:txBody>
          <a:bodyPr wrap="square" rtlCol="0">
            <a:spAutoFit/>
          </a:bodyPr>
          <a:lstStyle/>
          <a:p>
            <a:pPr algn="ctr"/>
            <a:r>
              <a:rPr lang="ja-JP" altLang="en-US" sz="1400" dirty="0" smtClean="0">
                <a:latin typeface="Arial" panose="020B0604020202020204" pitchFamily="34" charset="0"/>
                <a:ea typeface="ＭＳ ゴシック" panose="020B0609070205080204" pitchFamily="49" charset="-128"/>
                <a:cs typeface="Arial" panose="020B0604020202020204" pitchFamily="34" charset="0"/>
              </a:rPr>
              <a:t>スライス</a:t>
            </a:r>
            <a:r>
              <a:rPr lang="ja-JP" altLang="en-US" sz="1400" dirty="0">
                <a:latin typeface="Arial" panose="020B0604020202020204" pitchFamily="34" charset="0"/>
                <a:ea typeface="ＭＳ ゴシック" panose="020B0609070205080204" pitchFamily="49" charset="-128"/>
                <a:cs typeface="Arial" panose="020B0604020202020204" pitchFamily="34" charset="0"/>
              </a:rPr>
              <a:t>ミラ</a:t>
            </a:r>
            <a:r>
              <a:rPr lang="ja-JP" altLang="en-US" sz="1400" dirty="0" smtClean="0">
                <a:latin typeface="Arial" panose="020B0604020202020204" pitchFamily="34" charset="0"/>
                <a:ea typeface="ＭＳ ゴシック" panose="020B0609070205080204" pitchFamily="49" charset="-128"/>
                <a:cs typeface="Arial" panose="020B0604020202020204" pitchFamily="34" charset="0"/>
              </a:rPr>
              <a:t>ーは</a:t>
            </a:r>
            <a:endParaRPr lang="en-US" altLang="ja-JP" sz="1400" dirty="0" smtClean="0">
              <a:latin typeface="Arial" panose="020B0604020202020204" pitchFamily="34" charset="0"/>
              <a:ea typeface="ＭＳ ゴシック" panose="020B0609070205080204" pitchFamily="49" charset="-128"/>
              <a:cs typeface="Arial" panose="020B0604020202020204" pitchFamily="34" charset="0"/>
            </a:endParaRPr>
          </a:p>
          <a:p>
            <a:pPr algn="ctr"/>
            <a:r>
              <a:rPr lang="ja-JP" altLang="en-US" sz="1400" dirty="0" smtClean="0">
                <a:latin typeface="Arial" panose="020B0604020202020204" pitchFamily="34" charset="0"/>
                <a:ea typeface="ＭＳ ゴシック" panose="020B0609070205080204" pitchFamily="49" charset="-128"/>
                <a:cs typeface="Arial" panose="020B0604020202020204" pitchFamily="34" charset="0"/>
              </a:rPr>
              <a:t>理化学研究所先端光学素子開発チーム，</a:t>
            </a:r>
            <a:endParaRPr lang="en-US" altLang="ja-JP" sz="1400" dirty="0" smtClean="0">
              <a:latin typeface="Arial" panose="020B0604020202020204" pitchFamily="34" charset="0"/>
              <a:ea typeface="ＭＳ ゴシック" panose="020B0609070205080204" pitchFamily="49" charset="-128"/>
              <a:cs typeface="Arial" panose="020B0604020202020204" pitchFamily="34" charset="0"/>
            </a:endParaRPr>
          </a:p>
          <a:p>
            <a:pPr algn="ctr"/>
            <a:r>
              <a:rPr lang="ja-JP" altLang="en-US" sz="1400" dirty="0" smtClean="0">
                <a:latin typeface="Arial" panose="020B0604020202020204" pitchFamily="34" charset="0"/>
                <a:ea typeface="ＭＳ ゴシック" panose="020B0609070205080204" pitchFamily="49" charset="-128"/>
                <a:cs typeface="Arial" panose="020B0604020202020204" pitchFamily="34" charset="0"/>
              </a:rPr>
              <a:t>東大天文学専攻との共同開発</a:t>
            </a:r>
            <a:endParaRPr lang="en-US" altLang="ja-JP" sz="1400" dirty="0" smtClean="0">
              <a:latin typeface="Arial" panose="020B0604020202020204" pitchFamily="34" charset="0"/>
              <a:ea typeface="ＭＳ ゴシック" panose="020B0609070205080204" pitchFamily="49" charset="-128"/>
              <a:cs typeface="Arial" panose="020B0604020202020204" pitchFamily="34" charset="0"/>
            </a:endParaRPr>
          </a:p>
        </p:txBody>
      </p:sp>
      <p:sp>
        <p:nvSpPr>
          <p:cNvPr id="15" name="テキスト ボックス 14"/>
          <p:cNvSpPr txBox="1"/>
          <p:nvPr/>
        </p:nvSpPr>
        <p:spPr>
          <a:xfrm>
            <a:off x="467357" y="908331"/>
            <a:ext cx="8209299" cy="830997"/>
          </a:xfrm>
          <a:prstGeom prst="rect">
            <a:avLst/>
          </a:prstGeom>
          <a:noFill/>
        </p:spPr>
        <p:txBody>
          <a:bodyPr wrap="none" rtlCol="0">
            <a:spAutoFit/>
          </a:bodyPr>
          <a:lstStyle/>
          <a:p>
            <a:pPr algn="ctr"/>
            <a:r>
              <a:rPr lang="ja-JP" altLang="en-US" sz="2400" dirty="0" smtClean="0"/>
              <a:t>当研究グループによる新しいスペクトラルイメージングシステム</a:t>
            </a:r>
            <a:endParaRPr lang="en-US" altLang="ja-JP" sz="2400" dirty="0" smtClean="0"/>
          </a:p>
          <a:p>
            <a:pPr algn="ctr"/>
            <a:r>
              <a:rPr lang="ja-JP" altLang="en-US" sz="2400" dirty="0" smtClean="0"/>
              <a:t>今回は６分割スライスミラーを利用</a:t>
            </a:r>
            <a:endParaRPr lang="en-US" sz="2400" dirty="0"/>
          </a:p>
        </p:txBody>
      </p:sp>
    </p:spTree>
    <p:extLst>
      <p:ext uri="{BB962C8B-B14F-4D97-AF65-F5344CB8AC3E}">
        <p14:creationId xmlns:p14="http://schemas.microsoft.com/office/powerpoint/2010/main" val="2451934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47</a:t>
            </a:fld>
            <a:endParaRPr lang="ja-JP" altLang="en-US" dirty="0">
              <a:solidFill>
                <a:schemeClr val="bg1"/>
              </a:solidFill>
            </a:endParaRPr>
          </a:p>
        </p:txBody>
      </p:sp>
      <p:sp>
        <p:nvSpPr>
          <p:cNvPr id="38" name="テキスト ボックス 37"/>
          <p:cNvSpPr txBox="1"/>
          <p:nvPr/>
        </p:nvSpPr>
        <p:spPr>
          <a:xfrm>
            <a:off x="1804323" y="77768"/>
            <a:ext cx="5535490" cy="584775"/>
          </a:xfrm>
          <a:prstGeom prst="rect">
            <a:avLst/>
          </a:prstGeom>
          <a:noFill/>
        </p:spPr>
        <p:txBody>
          <a:bodyPr wrap="none" rtlCol="0">
            <a:spAutoFit/>
          </a:bodyPr>
          <a:lstStyle/>
          <a:p>
            <a:pPr algn="ctr"/>
            <a:r>
              <a:rPr lang="en-US" altLang="ja-JP" sz="3200" dirty="0">
                <a:solidFill>
                  <a:schemeClr val="bg1"/>
                </a:solidFill>
                <a:latin typeface="Arial" panose="020B0604020202020204" pitchFamily="34" charset="0"/>
                <a:cs typeface="Arial" panose="020B0604020202020204" pitchFamily="34" charset="0"/>
              </a:rPr>
              <a:t>4</a:t>
            </a:r>
            <a:r>
              <a:rPr lang="en-US" altLang="ja-JP" sz="3200" dirty="0" smtClean="0">
                <a:solidFill>
                  <a:schemeClr val="bg1"/>
                </a:solidFill>
                <a:latin typeface="Arial" panose="020B0604020202020204" pitchFamily="34" charset="0"/>
                <a:cs typeface="Arial" panose="020B0604020202020204" pitchFamily="34" charset="0"/>
              </a:rPr>
              <a:t>. Low photo-damage of cells</a:t>
            </a:r>
          </a:p>
        </p:txBody>
      </p:sp>
      <p:sp>
        <p:nvSpPr>
          <p:cNvPr id="31" name="テキスト ボックス 30"/>
          <p:cNvSpPr txBox="1"/>
          <p:nvPr/>
        </p:nvSpPr>
        <p:spPr>
          <a:xfrm>
            <a:off x="1181900" y="1393612"/>
            <a:ext cx="1883657" cy="461665"/>
          </a:xfrm>
          <a:prstGeom prst="rect">
            <a:avLst/>
          </a:prstGeom>
          <a:noFill/>
        </p:spPr>
        <p:txBody>
          <a:bodyPr wrap="none" rtlCol="0">
            <a:spAutoFit/>
          </a:bodyPr>
          <a:lstStyle/>
          <a:p>
            <a:pPr algn="ctr"/>
            <a:r>
              <a:rPr kumimoji="1" lang="en-US" altLang="ja-JP" sz="2400" dirty="0" smtClean="0">
                <a:latin typeface="Arial" panose="020B0604020202020204" pitchFamily="34" charset="0"/>
                <a:cs typeface="Arial" panose="020B0604020202020204" pitchFamily="34" charset="0"/>
              </a:rPr>
              <a:t>Tissue</a:t>
            </a:r>
            <a:r>
              <a:rPr lang="ja-JP" altLang="en-US" sz="2400" dirty="0">
                <a:latin typeface="Arial" panose="020B0604020202020204" pitchFamily="34" charset="0"/>
                <a:cs typeface="Arial" panose="020B0604020202020204" pitchFamily="34" charset="0"/>
              </a:rPr>
              <a:t> </a:t>
            </a:r>
            <a:r>
              <a:rPr lang="en-US" altLang="ja-JP" sz="2400" dirty="0" smtClean="0">
                <a:latin typeface="Arial" panose="020B0604020202020204" pitchFamily="34" charset="0"/>
                <a:cs typeface="Arial" panose="020B0604020202020204" pitchFamily="34" charset="0"/>
              </a:rPr>
              <a:t>(</a:t>
            </a:r>
            <a:r>
              <a:rPr kumimoji="1" lang="en-US" altLang="ja-JP" sz="2400" dirty="0" smtClean="0">
                <a:latin typeface="Arial" panose="020B0604020202020204" pitchFamily="34" charset="0"/>
                <a:cs typeface="Arial" panose="020B0604020202020204" pitchFamily="34" charset="0"/>
              </a:rPr>
              <a:t>mm)</a:t>
            </a:r>
            <a:endParaRPr kumimoji="1" lang="ja-JP" altLang="en-US" sz="2400" dirty="0">
              <a:latin typeface="Arial" panose="020B0604020202020204" pitchFamily="34" charset="0"/>
              <a:cs typeface="Arial" panose="020B0604020202020204" pitchFamily="34" charset="0"/>
            </a:endParaRPr>
          </a:p>
        </p:txBody>
      </p:sp>
      <p:sp>
        <p:nvSpPr>
          <p:cNvPr id="42" name="テキスト ボックス 41"/>
          <p:cNvSpPr txBox="1"/>
          <p:nvPr/>
        </p:nvSpPr>
        <p:spPr>
          <a:xfrm>
            <a:off x="6187994" y="1393612"/>
            <a:ext cx="1651414" cy="523220"/>
          </a:xfrm>
          <a:prstGeom prst="rect">
            <a:avLst/>
          </a:prstGeom>
          <a:noFill/>
        </p:spPr>
        <p:txBody>
          <a:bodyPr wrap="none" rtlCol="0">
            <a:spAutoFit/>
          </a:bodyPr>
          <a:lstStyle/>
          <a:p>
            <a:pPr algn="ctr"/>
            <a:r>
              <a:rPr kumimoji="1" lang="en-US" altLang="ja-JP" sz="2800" dirty="0" smtClean="0">
                <a:latin typeface="Arial" panose="020B0604020202020204" pitchFamily="34" charset="0"/>
                <a:cs typeface="Arial" panose="020B0604020202020204" pitchFamily="34" charset="0"/>
              </a:rPr>
              <a:t>Cell (µm)</a:t>
            </a:r>
            <a:endParaRPr kumimoji="1" lang="ja-JP" altLang="en-US" sz="2800" dirty="0">
              <a:latin typeface="Arial" panose="020B0604020202020204" pitchFamily="34" charset="0"/>
              <a:cs typeface="Arial" panose="020B0604020202020204" pitchFamily="34" charset="0"/>
            </a:endParaRPr>
          </a:p>
        </p:txBody>
      </p:sp>
      <p:sp>
        <p:nvSpPr>
          <p:cNvPr id="53" name="テキスト ボックス 52"/>
          <p:cNvSpPr txBox="1"/>
          <p:nvPr/>
        </p:nvSpPr>
        <p:spPr>
          <a:xfrm>
            <a:off x="3460961" y="951111"/>
            <a:ext cx="2222082"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kumimoji="1" lang="en-US" altLang="ja-JP" sz="2400" dirty="0" smtClean="0">
                <a:latin typeface="Arial" panose="020B0604020202020204" pitchFamily="34" charset="0"/>
                <a:cs typeface="Arial" panose="020B0604020202020204" pitchFamily="34" charset="0"/>
              </a:rPr>
              <a:t>Photon density</a:t>
            </a:r>
            <a:endParaRPr kumimoji="1" lang="ja-JP" altLang="en-US" sz="2400" dirty="0">
              <a:latin typeface="Arial" panose="020B0604020202020204" pitchFamily="34" charset="0"/>
              <a:cs typeface="Arial" panose="020B0604020202020204" pitchFamily="34" charset="0"/>
            </a:endParaRPr>
          </a:p>
        </p:txBody>
      </p:sp>
      <p:sp>
        <p:nvSpPr>
          <p:cNvPr id="54" name="テキスト ボックス 53"/>
          <p:cNvSpPr txBox="1"/>
          <p:nvPr/>
        </p:nvSpPr>
        <p:spPr>
          <a:xfrm>
            <a:off x="3554734" y="3861048"/>
            <a:ext cx="2034531"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kumimoji="1" lang="en-US" altLang="ja-JP" sz="2400" dirty="0" smtClean="0">
                <a:latin typeface="Arial" panose="020B0604020202020204" pitchFamily="34" charset="0"/>
                <a:cs typeface="Arial" panose="020B0604020202020204" pitchFamily="34" charset="0"/>
              </a:rPr>
              <a:t>Spatially: </a:t>
            </a:r>
            <a:r>
              <a:rPr kumimoji="1" lang="en-US" altLang="ja-JP" sz="2400" b="1" dirty="0" smtClean="0">
                <a:solidFill>
                  <a:srgbClr val="C00000"/>
                </a:solidFill>
                <a:latin typeface="Arial" panose="020B0604020202020204" pitchFamily="34" charset="0"/>
                <a:cs typeface="Arial" panose="020B0604020202020204" pitchFamily="34" charset="0"/>
              </a:rPr>
              <a:t>10</a:t>
            </a:r>
            <a:r>
              <a:rPr kumimoji="1" lang="en-US" altLang="ja-JP" sz="2400" b="1" baseline="30000" dirty="0" smtClean="0">
                <a:solidFill>
                  <a:srgbClr val="C00000"/>
                </a:solidFill>
                <a:latin typeface="Arial" panose="020B0604020202020204" pitchFamily="34" charset="0"/>
                <a:cs typeface="Arial" panose="020B0604020202020204" pitchFamily="34" charset="0"/>
              </a:rPr>
              <a:t>6</a:t>
            </a:r>
            <a:endParaRPr kumimoji="1" lang="ja-JP" altLang="en-US" sz="2400" b="1" baseline="30000" dirty="0">
              <a:solidFill>
                <a:srgbClr val="C00000"/>
              </a:solidFill>
              <a:latin typeface="Arial" panose="020B0604020202020204" pitchFamily="34" charset="0"/>
              <a:cs typeface="Arial" panose="020B0604020202020204" pitchFamily="34" charset="0"/>
            </a:endParaRPr>
          </a:p>
        </p:txBody>
      </p:sp>
      <p:sp>
        <p:nvSpPr>
          <p:cNvPr id="55" name="テキスト ボックス 54"/>
          <p:cNvSpPr txBox="1"/>
          <p:nvPr/>
        </p:nvSpPr>
        <p:spPr>
          <a:xfrm>
            <a:off x="3392253" y="6277691"/>
            <a:ext cx="2359493" cy="461665"/>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kumimoji="1" lang="en-US" altLang="ja-JP" sz="2400" dirty="0" smtClean="0">
                <a:latin typeface="Arial" panose="020B0604020202020204" pitchFamily="34" charset="0"/>
                <a:cs typeface="Arial" panose="020B0604020202020204" pitchFamily="34" charset="0"/>
              </a:rPr>
              <a:t>Temporally: </a:t>
            </a:r>
            <a:r>
              <a:rPr kumimoji="1" lang="en-US" altLang="ja-JP" sz="2400" b="1" dirty="0" smtClean="0">
                <a:solidFill>
                  <a:schemeClr val="accent6">
                    <a:lumMod val="75000"/>
                  </a:schemeClr>
                </a:solidFill>
                <a:latin typeface="Arial" panose="020B0604020202020204" pitchFamily="34" charset="0"/>
                <a:cs typeface="Arial" panose="020B0604020202020204" pitchFamily="34" charset="0"/>
              </a:rPr>
              <a:t>10</a:t>
            </a:r>
            <a:r>
              <a:rPr kumimoji="1" lang="en-US" altLang="ja-JP" sz="2400" b="1" baseline="30000" dirty="0" smtClean="0">
                <a:solidFill>
                  <a:schemeClr val="accent6">
                    <a:lumMod val="75000"/>
                  </a:schemeClr>
                </a:solidFill>
                <a:latin typeface="Arial" panose="020B0604020202020204" pitchFamily="34" charset="0"/>
                <a:cs typeface="Arial" panose="020B0604020202020204" pitchFamily="34" charset="0"/>
              </a:rPr>
              <a:t>3</a:t>
            </a:r>
            <a:endParaRPr kumimoji="1" lang="ja-JP" altLang="en-US" sz="2400" b="1" baseline="30000" dirty="0">
              <a:solidFill>
                <a:schemeClr val="accent6">
                  <a:lumMod val="75000"/>
                </a:schemeClr>
              </a:solidFill>
              <a:latin typeface="Arial" panose="020B0604020202020204" pitchFamily="34" charset="0"/>
              <a:cs typeface="Arial" panose="020B0604020202020204" pitchFamily="34" charset="0"/>
            </a:endParaRPr>
          </a:p>
        </p:txBody>
      </p:sp>
      <p:sp>
        <p:nvSpPr>
          <p:cNvPr id="2" name="台形 1"/>
          <p:cNvSpPr/>
          <p:nvPr/>
        </p:nvSpPr>
        <p:spPr>
          <a:xfrm>
            <a:off x="1096041" y="5665355"/>
            <a:ext cx="2055374" cy="388764"/>
          </a:xfrm>
          <a:prstGeom prst="trapezoid">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6" name="台形 55"/>
          <p:cNvSpPr/>
          <p:nvPr/>
        </p:nvSpPr>
        <p:spPr>
          <a:xfrm>
            <a:off x="6923416" y="4221088"/>
            <a:ext cx="180570" cy="1833031"/>
          </a:xfrm>
          <a:prstGeom prst="trapezoid">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 name="直線矢印コネクタ 4"/>
          <p:cNvCxnSpPr/>
          <p:nvPr/>
        </p:nvCxnSpPr>
        <p:spPr>
          <a:xfrm>
            <a:off x="611560" y="6054119"/>
            <a:ext cx="30243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3635896" y="5845644"/>
            <a:ext cx="689035" cy="369332"/>
          </a:xfrm>
          <a:prstGeom prst="rect">
            <a:avLst/>
          </a:prstGeom>
          <a:noFill/>
        </p:spPr>
        <p:txBody>
          <a:bodyPr wrap="none" rtlCol="0">
            <a:spAutoFit/>
          </a:bodyPr>
          <a:lstStyle/>
          <a:p>
            <a:pPr algn="ctr"/>
            <a:r>
              <a:rPr kumimoji="1" lang="en-US" altLang="ja-JP" dirty="0" smtClean="0">
                <a:latin typeface="Arial" panose="020B0604020202020204" pitchFamily="34" charset="0"/>
                <a:cs typeface="Arial" panose="020B0604020202020204" pitchFamily="34" charset="0"/>
              </a:rPr>
              <a:t>Time</a:t>
            </a:r>
            <a:endParaRPr kumimoji="1" lang="ja-JP" altLang="en-US" dirty="0">
              <a:latin typeface="Arial" panose="020B0604020202020204" pitchFamily="34" charset="0"/>
              <a:cs typeface="Arial" panose="020B0604020202020204" pitchFamily="34" charset="0"/>
            </a:endParaRPr>
          </a:p>
        </p:txBody>
      </p:sp>
      <p:cxnSp>
        <p:nvCxnSpPr>
          <p:cNvPr id="59" name="直線矢印コネクタ 58"/>
          <p:cNvCxnSpPr/>
          <p:nvPr/>
        </p:nvCxnSpPr>
        <p:spPr>
          <a:xfrm>
            <a:off x="6383701" y="6054119"/>
            <a:ext cx="1260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7621741" y="5845643"/>
            <a:ext cx="689035" cy="369332"/>
          </a:xfrm>
          <a:prstGeom prst="rect">
            <a:avLst/>
          </a:prstGeom>
          <a:noFill/>
        </p:spPr>
        <p:txBody>
          <a:bodyPr wrap="none" rtlCol="0">
            <a:spAutoFit/>
          </a:bodyPr>
          <a:lstStyle/>
          <a:p>
            <a:pPr algn="ctr"/>
            <a:r>
              <a:rPr kumimoji="1" lang="en-US" altLang="ja-JP" dirty="0" smtClean="0">
                <a:latin typeface="Arial" panose="020B0604020202020204" pitchFamily="34" charset="0"/>
                <a:cs typeface="Arial" panose="020B0604020202020204" pitchFamily="34" charset="0"/>
              </a:rPr>
              <a:t>Time</a:t>
            </a:r>
            <a:endParaRPr kumimoji="1" lang="ja-JP" altLang="en-US" dirty="0">
              <a:latin typeface="Arial" panose="020B0604020202020204" pitchFamily="34" charset="0"/>
              <a:cs typeface="Arial" panose="020B0604020202020204" pitchFamily="34" charset="0"/>
            </a:endParaRPr>
          </a:p>
        </p:txBody>
      </p:sp>
      <p:sp>
        <p:nvSpPr>
          <p:cNvPr id="61" name="台形 60"/>
          <p:cNvSpPr/>
          <p:nvPr/>
        </p:nvSpPr>
        <p:spPr>
          <a:xfrm rot="10800000">
            <a:off x="1522177" y="2350834"/>
            <a:ext cx="1203103" cy="1148220"/>
          </a:xfrm>
          <a:prstGeom prst="trapezoid">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62" name="直線矢印コネクタ 61"/>
          <p:cNvCxnSpPr/>
          <p:nvPr/>
        </p:nvCxnSpPr>
        <p:spPr>
          <a:xfrm>
            <a:off x="611560" y="3501938"/>
            <a:ext cx="30243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3651173" y="3293463"/>
            <a:ext cx="838691" cy="369332"/>
          </a:xfrm>
          <a:prstGeom prst="rect">
            <a:avLst/>
          </a:prstGeom>
          <a:noFill/>
        </p:spPr>
        <p:txBody>
          <a:bodyPr wrap="none" rtlCol="0">
            <a:spAutoFit/>
          </a:bodyPr>
          <a:lstStyle/>
          <a:p>
            <a:pPr algn="ctr"/>
            <a:r>
              <a:rPr kumimoji="1" lang="en-US" altLang="ja-JP" dirty="0" smtClean="0">
                <a:latin typeface="Arial" panose="020B0604020202020204" pitchFamily="34" charset="0"/>
                <a:cs typeface="Arial" panose="020B0604020202020204" pitchFamily="34" charset="0"/>
              </a:rPr>
              <a:t>Space</a:t>
            </a:r>
            <a:endParaRPr kumimoji="1" lang="ja-JP" altLang="en-US" dirty="0">
              <a:latin typeface="Arial" panose="020B0604020202020204" pitchFamily="34" charset="0"/>
              <a:cs typeface="Arial" panose="020B0604020202020204" pitchFamily="34" charset="0"/>
            </a:endParaRPr>
          </a:p>
        </p:txBody>
      </p:sp>
      <p:sp>
        <p:nvSpPr>
          <p:cNvPr id="64" name="台形 63"/>
          <p:cNvSpPr/>
          <p:nvPr/>
        </p:nvSpPr>
        <p:spPr>
          <a:xfrm rot="10800000">
            <a:off x="6412150" y="2348838"/>
            <a:ext cx="1203103" cy="1148220"/>
          </a:xfrm>
          <a:prstGeom prst="trapezoid">
            <a:avLst>
              <a:gd name="adj" fmla="val 50471"/>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65" name="直線矢印コネクタ 64"/>
          <p:cNvCxnSpPr/>
          <p:nvPr/>
        </p:nvCxnSpPr>
        <p:spPr>
          <a:xfrm>
            <a:off x="6383701" y="3499942"/>
            <a:ext cx="1260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7621741" y="3291467"/>
            <a:ext cx="838691" cy="369332"/>
          </a:xfrm>
          <a:prstGeom prst="rect">
            <a:avLst/>
          </a:prstGeom>
          <a:noFill/>
        </p:spPr>
        <p:txBody>
          <a:bodyPr wrap="none" rtlCol="0">
            <a:spAutoFit/>
          </a:bodyPr>
          <a:lstStyle/>
          <a:p>
            <a:pPr algn="ctr"/>
            <a:r>
              <a:rPr kumimoji="1" lang="en-US" altLang="ja-JP" dirty="0" smtClean="0">
                <a:latin typeface="Arial" panose="020B0604020202020204" pitchFamily="34" charset="0"/>
                <a:cs typeface="Arial" panose="020B0604020202020204" pitchFamily="34" charset="0"/>
              </a:rPr>
              <a:t>Space</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73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48</a:t>
            </a:fld>
            <a:endParaRPr lang="ja-JP" altLang="en-US" dirty="0">
              <a:solidFill>
                <a:schemeClr val="bg1"/>
              </a:solidFill>
            </a:endParaRPr>
          </a:p>
        </p:txBody>
      </p:sp>
      <p:sp>
        <p:nvSpPr>
          <p:cNvPr id="38" name="テキスト ボックス 37"/>
          <p:cNvSpPr txBox="1"/>
          <p:nvPr/>
        </p:nvSpPr>
        <p:spPr>
          <a:xfrm>
            <a:off x="818998" y="77768"/>
            <a:ext cx="7506157"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5. Capability for visualizing AW and cells</a:t>
            </a:r>
          </a:p>
        </p:txBody>
      </p:sp>
      <p:sp>
        <p:nvSpPr>
          <p:cNvPr id="22" name="テキスト ボックス 21"/>
          <p:cNvSpPr txBox="1"/>
          <p:nvPr/>
        </p:nvSpPr>
        <p:spPr>
          <a:xfrm>
            <a:off x="1433650" y="5162681"/>
            <a:ext cx="6276700" cy="1200329"/>
          </a:xfrm>
          <a:prstGeom prst="rect">
            <a:avLst/>
          </a:prstGeom>
          <a:noFill/>
        </p:spPr>
        <p:txBody>
          <a:bodyPr wrap="square" rtlCol="0">
            <a:spAutoFit/>
          </a:bodyPr>
          <a:lstStyle/>
          <a:p>
            <a:pPr algn="ctr"/>
            <a:r>
              <a:rPr lang="en-US" altLang="ja-JP" sz="2400" b="1" dirty="0" smtClean="0">
                <a:solidFill>
                  <a:prstClr val="black"/>
                </a:solidFill>
                <a:latin typeface="Arial" panose="020B0604020202020204" pitchFamily="34" charset="0"/>
                <a:cs typeface="Arial" panose="020B0604020202020204" pitchFamily="34" charset="0"/>
              </a:rPr>
              <a:t>Differential </a:t>
            </a:r>
            <a:r>
              <a:rPr lang="en-US" altLang="ja-JP" sz="2400" b="1" dirty="0">
                <a:solidFill>
                  <a:prstClr val="black"/>
                </a:solidFill>
                <a:latin typeface="Arial" panose="020B0604020202020204" pitchFamily="34" charset="0"/>
                <a:cs typeface="Arial" panose="020B0604020202020204" pitchFamily="34" charset="0"/>
              </a:rPr>
              <a:t>interference contrast </a:t>
            </a:r>
            <a:r>
              <a:rPr lang="en-US" altLang="ja-JP" sz="2400" dirty="0" smtClean="0">
                <a:solidFill>
                  <a:prstClr val="black"/>
                </a:solidFill>
                <a:latin typeface="Arial" panose="020B0604020202020204" pitchFamily="34" charset="0"/>
                <a:cs typeface="Arial" panose="020B0604020202020204" pitchFamily="34" charset="0"/>
              </a:rPr>
              <a:t>is used to detect the wavefront of acoustic waves and the shape of cell with high contrast</a:t>
            </a:r>
            <a:endParaRPr lang="en-US" altLang="ja-JP" sz="2400" dirty="0">
              <a:solidFill>
                <a:prstClr val="black"/>
              </a:solidFill>
              <a:latin typeface="Arial" panose="020B0604020202020204" pitchFamily="34" charset="0"/>
              <a:cs typeface="Arial" panose="020B0604020202020204" pitchFamily="34" charset="0"/>
            </a:endParaRPr>
          </a:p>
        </p:txBody>
      </p:sp>
      <p:grpSp>
        <p:nvGrpSpPr>
          <p:cNvPr id="2" name="グループ化 1"/>
          <p:cNvGrpSpPr/>
          <p:nvPr/>
        </p:nvGrpSpPr>
        <p:grpSpPr>
          <a:xfrm>
            <a:off x="755576" y="1052736"/>
            <a:ext cx="7633406" cy="2666025"/>
            <a:chOff x="337807" y="2851207"/>
            <a:chExt cx="6063384" cy="2117683"/>
          </a:xfrm>
        </p:grpSpPr>
        <p:sp>
          <p:nvSpPr>
            <p:cNvPr id="29" name="正方形/長方形 28"/>
            <p:cNvSpPr/>
            <p:nvPr/>
          </p:nvSpPr>
          <p:spPr>
            <a:xfrm flipH="1">
              <a:off x="1095577" y="3403317"/>
              <a:ext cx="1401036" cy="1175074"/>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0" name="円/楕円 40"/>
            <p:cNvSpPr/>
            <p:nvPr/>
          </p:nvSpPr>
          <p:spPr>
            <a:xfrm rot="8769991">
              <a:off x="1472183" y="3677814"/>
              <a:ext cx="579011" cy="57900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31" name="直線コネクタ 30"/>
            <p:cNvCxnSpPr/>
            <p:nvPr/>
          </p:nvCxnSpPr>
          <p:spPr>
            <a:xfrm rot="16200000">
              <a:off x="845863" y="3970835"/>
              <a:ext cx="792000" cy="0"/>
            </a:xfrm>
            <a:prstGeom prst="line">
              <a:avLst/>
            </a:prstGeom>
            <a:ln w="28575">
              <a:solidFill>
                <a:srgbClr val="1F05BB"/>
              </a:solidFill>
            </a:ln>
          </p:spPr>
          <p:style>
            <a:lnRef idx="1">
              <a:schemeClr val="accent1"/>
            </a:lnRef>
            <a:fillRef idx="0">
              <a:schemeClr val="accent1"/>
            </a:fillRef>
            <a:effectRef idx="0">
              <a:schemeClr val="accent1"/>
            </a:effectRef>
            <a:fontRef idx="minor">
              <a:schemeClr val="tx1"/>
            </a:fontRef>
          </p:style>
        </p:cxnSp>
        <p:sp>
          <p:nvSpPr>
            <p:cNvPr id="32" name="円/楕円 40"/>
            <p:cNvSpPr/>
            <p:nvPr/>
          </p:nvSpPr>
          <p:spPr>
            <a:xfrm rot="8769991">
              <a:off x="1619839" y="3802133"/>
              <a:ext cx="330373" cy="3303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33" name="直線矢印コネクタ 32"/>
            <p:cNvCxnSpPr/>
            <p:nvPr/>
          </p:nvCxnSpPr>
          <p:spPr>
            <a:xfrm>
              <a:off x="1285262" y="3967318"/>
              <a:ext cx="1826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337807" y="3753223"/>
              <a:ext cx="950202" cy="513395"/>
            </a:xfrm>
            <a:prstGeom prst="rect">
              <a:avLst/>
            </a:prstGeom>
            <a:noFill/>
          </p:spPr>
          <p:txBody>
            <a:bodyPr wrap="square" rtlCol="0">
              <a:spAutoFit/>
            </a:bodyPr>
            <a:lstStyle/>
            <a:p>
              <a:pPr algn="ctr"/>
              <a:r>
                <a:rPr lang="en-US" altLang="ja-JP" dirty="0" smtClean="0">
                  <a:latin typeface="Arial" panose="020B0604020202020204" pitchFamily="34" charset="0"/>
                  <a:cs typeface="Arial" panose="020B0604020202020204" pitchFamily="34" charset="0"/>
                </a:rPr>
                <a:t>Acoustic wave</a:t>
              </a:r>
              <a:endParaRPr lang="en-US" dirty="0">
                <a:latin typeface="Arial" panose="020B0604020202020204" pitchFamily="34" charset="0"/>
                <a:cs typeface="Arial" panose="020B0604020202020204" pitchFamily="34" charset="0"/>
              </a:endParaRPr>
            </a:p>
          </p:txBody>
        </p:sp>
        <p:cxnSp>
          <p:nvCxnSpPr>
            <p:cNvPr id="35" name="直線矢印コネクタ 34"/>
            <p:cNvCxnSpPr/>
            <p:nvPr/>
          </p:nvCxnSpPr>
          <p:spPr>
            <a:xfrm>
              <a:off x="3491880" y="4573078"/>
              <a:ext cx="216024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flipV="1">
              <a:off x="3635896" y="3257184"/>
              <a:ext cx="0" cy="1359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483914" y="4388412"/>
              <a:ext cx="917277" cy="317816"/>
            </a:xfrm>
            <a:prstGeom prst="rect">
              <a:avLst/>
            </a:prstGeom>
            <a:noFill/>
          </p:spPr>
          <p:txBody>
            <a:bodyPr wrap="square" rtlCol="0">
              <a:spAutoFit/>
            </a:bodyPr>
            <a:lstStyle/>
            <a:p>
              <a:pPr algn="ctr"/>
              <a:r>
                <a:rPr lang="en-US" altLang="ja-JP" sz="2000" dirty="0" smtClean="0">
                  <a:latin typeface="Arial" panose="020B0604020202020204" pitchFamily="34" charset="0"/>
                  <a:cs typeface="Arial" panose="020B0604020202020204" pitchFamily="34" charset="0"/>
                </a:rPr>
                <a:t>Space</a:t>
              </a:r>
              <a:endParaRPr lang="en-US" sz="2000" dirty="0">
                <a:latin typeface="Arial" panose="020B0604020202020204" pitchFamily="34" charset="0"/>
                <a:cs typeface="Arial" panose="020B0604020202020204" pitchFamily="34" charset="0"/>
              </a:endParaRPr>
            </a:p>
          </p:txBody>
        </p:sp>
        <p:sp>
          <p:nvSpPr>
            <p:cNvPr id="41" name="テキスト ボックス 40"/>
            <p:cNvSpPr txBox="1"/>
            <p:nvPr/>
          </p:nvSpPr>
          <p:spPr>
            <a:xfrm rot="16200000">
              <a:off x="2305366" y="3503679"/>
              <a:ext cx="1867233" cy="562290"/>
            </a:xfrm>
            <a:prstGeom prst="rect">
              <a:avLst/>
            </a:prstGeom>
            <a:noFill/>
          </p:spPr>
          <p:txBody>
            <a:bodyPr wrap="square" rtlCol="0">
              <a:spAutoFit/>
            </a:bodyPr>
            <a:lstStyle/>
            <a:p>
              <a:pPr algn="ctr"/>
              <a:r>
                <a:rPr lang="en-US" altLang="ja-JP" sz="2000" dirty="0" smtClean="0">
                  <a:latin typeface="Arial" panose="020B0604020202020204" pitchFamily="34" charset="0"/>
                  <a:cs typeface="Arial" panose="020B0604020202020204" pitchFamily="34" charset="0"/>
                </a:rPr>
                <a:t>Pressure: refractive index</a:t>
              </a:r>
              <a:endParaRPr lang="en-US" sz="2000" dirty="0">
                <a:latin typeface="Arial" panose="020B0604020202020204" pitchFamily="34" charset="0"/>
                <a:cs typeface="Arial" panose="020B0604020202020204" pitchFamily="34" charset="0"/>
              </a:endParaRPr>
            </a:p>
          </p:txBody>
        </p:sp>
        <p:cxnSp>
          <p:nvCxnSpPr>
            <p:cNvPr id="42" name="直線コネクタ 41"/>
            <p:cNvCxnSpPr/>
            <p:nvPr/>
          </p:nvCxnSpPr>
          <p:spPr>
            <a:xfrm flipH="1" flipV="1">
              <a:off x="4860032" y="3451309"/>
              <a:ext cx="42115" cy="1113329"/>
            </a:xfrm>
            <a:prstGeom prst="line">
              <a:avLst/>
            </a:prstGeom>
            <a:ln w="28575">
              <a:solidFill>
                <a:srgbClr val="1F05BB"/>
              </a:solidFill>
            </a:ln>
          </p:spPr>
          <p:style>
            <a:lnRef idx="1">
              <a:schemeClr val="accent1"/>
            </a:lnRef>
            <a:fillRef idx="0">
              <a:schemeClr val="accent1"/>
            </a:fillRef>
            <a:effectRef idx="0">
              <a:schemeClr val="accent1"/>
            </a:effectRef>
            <a:fontRef idx="minor">
              <a:schemeClr val="tx1"/>
            </a:fontRef>
          </p:style>
        </p:cxnSp>
        <p:sp>
          <p:nvSpPr>
            <p:cNvPr id="43" name="フリーフォーム 42"/>
            <p:cNvSpPr/>
            <p:nvPr/>
          </p:nvSpPr>
          <p:spPr>
            <a:xfrm>
              <a:off x="3635896" y="3458264"/>
              <a:ext cx="1215237" cy="1158303"/>
            </a:xfrm>
            <a:custGeom>
              <a:avLst/>
              <a:gdLst>
                <a:gd name="connsiteX0" fmla="*/ 1164657 w 1164657"/>
                <a:gd name="connsiteY0" fmla="*/ 0 h 1206722"/>
                <a:gd name="connsiteX1" fmla="*/ 866273 w 1164657"/>
                <a:gd name="connsiteY1" fmla="*/ 1135781 h 1206722"/>
                <a:gd name="connsiteX2" fmla="*/ 365760 w 1164657"/>
                <a:gd name="connsiteY2" fmla="*/ 1097280 h 1206722"/>
                <a:gd name="connsiteX3" fmla="*/ 0 w 1164657"/>
                <a:gd name="connsiteY3" fmla="*/ 1183907 h 1206722"/>
              </a:gdLst>
              <a:ahLst/>
              <a:cxnLst>
                <a:cxn ang="0">
                  <a:pos x="connsiteX0" y="connsiteY0"/>
                </a:cxn>
                <a:cxn ang="0">
                  <a:pos x="connsiteX1" y="connsiteY1"/>
                </a:cxn>
                <a:cxn ang="0">
                  <a:pos x="connsiteX2" y="connsiteY2"/>
                </a:cxn>
                <a:cxn ang="0">
                  <a:pos x="connsiteX3" y="connsiteY3"/>
                </a:cxn>
              </a:cxnLst>
              <a:rect l="l" t="t" r="r" b="b"/>
              <a:pathLst>
                <a:path w="1164657" h="1206722">
                  <a:moveTo>
                    <a:pt x="1164657" y="0"/>
                  </a:moveTo>
                  <a:cubicBezTo>
                    <a:pt x="1082039" y="476450"/>
                    <a:pt x="999422" y="952901"/>
                    <a:pt x="866273" y="1135781"/>
                  </a:cubicBezTo>
                  <a:cubicBezTo>
                    <a:pt x="733123" y="1318661"/>
                    <a:pt x="510139" y="1089259"/>
                    <a:pt x="365760" y="1097280"/>
                  </a:cubicBezTo>
                  <a:cubicBezTo>
                    <a:pt x="221381" y="1105301"/>
                    <a:pt x="110690" y="1144604"/>
                    <a:pt x="0" y="1183907"/>
                  </a:cubicBez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4" name="直線矢印コネクタ 43"/>
            <p:cNvCxnSpPr/>
            <p:nvPr/>
          </p:nvCxnSpPr>
          <p:spPr>
            <a:xfrm>
              <a:off x="4783957" y="3306502"/>
              <a:ext cx="1826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5" name="テキスト ボックス 44"/>
                <p:cNvSpPr txBox="1"/>
                <p:nvPr/>
              </p:nvSpPr>
              <p:spPr>
                <a:xfrm>
                  <a:off x="4902147" y="3549346"/>
                  <a:ext cx="1398045" cy="817816"/>
                </a:xfrm>
                <a:prstGeom prst="rect">
                  <a:avLst/>
                </a:prstGeom>
                <a:noFill/>
              </p:spPr>
              <p:txBody>
                <a:bodyPr wrap="square" rtlCol="0">
                  <a:spAutoFit/>
                </a:bodyPr>
                <a:lstStyle/>
                <a:p>
                  <a:pPr algn="ctr"/>
                  <a:r>
                    <a:rPr lang="en-US" altLang="ja-JP" sz="2000" dirty="0" smtClean="0">
                      <a:solidFill>
                        <a:schemeClr val="tx1"/>
                      </a:solidFill>
                      <a:latin typeface="Arial" panose="020B0604020202020204" pitchFamily="34" charset="0"/>
                      <a:cs typeface="Arial" panose="020B0604020202020204" pitchFamily="34" charset="0"/>
                    </a:rPr>
                    <a:t>Wavefront</a:t>
                  </a:r>
                </a:p>
                <a:p>
                  <a:pPr algn="ctr"/>
                  <a14:m>
                    <m:oMath xmlns:m="http://schemas.openxmlformats.org/officeDocument/2006/math">
                      <m:f>
                        <m:fPr>
                          <m:ctrlPr>
                            <a:rPr lang="en-US" altLang="ja-JP" sz="2800" b="1" i="1" smtClean="0">
                              <a:solidFill>
                                <a:schemeClr val="tx1"/>
                              </a:solidFill>
                              <a:latin typeface="Cambria Math" panose="02040503050406030204" pitchFamily="18" charset="0"/>
                              <a:cs typeface="Arial" panose="020B0604020202020204" pitchFamily="34" charset="0"/>
                            </a:rPr>
                          </m:ctrlPr>
                        </m:fPr>
                        <m:num>
                          <m:r>
                            <a:rPr lang="en-US" altLang="ja-JP" sz="2800" b="1" i="1" smtClean="0">
                              <a:solidFill>
                                <a:schemeClr val="tx1"/>
                              </a:solidFill>
                              <a:latin typeface="Cambria Math" panose="02040503050406030204" pitchFamily="18" charset="0"/>
                              <a:cs typeface="Arial" panose="020B0604020202020204" pitchFamily="34" charset="0"/>
                            </a:rPr>
                            <m:t>𝝏</m:t>
                          </m:r>
                          <m:r>
                            <a:rPr lang="en-US" altLang="ja-JP" sz="2800" b="1" i="1" smtClean="0">
                              <a:solidFill>
                                <a:schemeClr val="tx1"/>
                              </a:solidFill>
                              <a:latin typeface="Cambria Math" panose="02040503050406030204" pitchFamily="18" charset="0"/>
                              <a:cs typeface="Arial" panose="020B0604020202020204" pitchFamily="34" charset="0"/>
                            </a:rPr>
                            <m:t>𝑷</m:t>
                          </m:r>
                        </m:num>
                        <m:den>
                          <m:r>
                            <a:rPr lang="en-US" altLang="ja-JP" sz="2800" b="1" i="1" smtClean="0">
                              <a:solidFill>
                                <a:schemeClr val="tx1"/>
                              </a:solidFill>
                              <a:latin typeface="Cambria Math" panose="02040503050406030204" pitchFamily="18" charset="0"/>
                              <a:cs typeface="Arial" panose="020B0604020202020204" pitchFamily="34" charset="0"/>
                            </a:rPr>
                            <m:t>𝝏</m:t>
                          </m:r>
                          <m:r>
                            <a:rPr lang="en-US" altLang="ja-JP" sz="2800" b="1" i="1" smtClean="0">
                              <a:solidFill>
                                <a:schemeClr val="tx1"/>
                              </a:solidFill>
                              <a:latin typeface="Cambria Math" panose="02040503050406030204" pitchFamily="18" charset="0"/>
                              <a:cs typeface="Arial" panose="020B0604020202020204" pitchFamily="34" charset="0"/>
                            </a:rPr>
                            <m:t>𝒙</m:t>
                          </m:r>
                        </m:den>
                      </m:f>
                      <m:r>
                        <a:rPr lang="ja-JP" altLang="en-US" sz="2800" b="1" i="1">
                          <a:solidFill>
                            <a:schemeClr val="tx1"/>
                          </a:solidFill>
                          <a:latin typeface="Cambria Math" panose="02040503050406030204" pitchFamily="18" charset="0"/>
                          <a:cs typeface="Arial" panose="020B0604020202020204" pitchFamily="34" charset="0"/>
                        </a:rPr>
                        <m:t>：</m:t>
                      </m:r>
                    </m:oMath>
                  </a14:m>
                  <a:r>
                    <a:rPr lang="en-US" altLang="ja-JP" sz="2000" b="1" dirty="0" smtClean="0">
                      <a:solidFill>
                        <a:schemeClr val="tx1"/>
                      </a:solidFill>
                      <a:latin typeface="Arial" panose="020B0604020202020204" pitchFamily="34" charset="0"/>
                      <a:cs typeface="Arial" panose="020B0604020202020204" pitchFamily="34" charset="0"/>
                    </a:rPr>
                    <a:t>large</a:t>
                  </a:r>
                  <a:endParaRPr lang="en-US" sz="2000" b="1" dirty="0">
                    <a:solidFill>
                      <a:schemeClr val="tx1"/>
                    </a:solidFill>
                    <a:latin typeface="Arial" panose="020B0604020202020204" pitchFamily="34" charset="0"/>
                    <a:cs typeface="Arial" panose="020B0604020202020204" pitchFamily="34" charset="0"/>
                  </a:endParaRPr>
                </a:p>
              </p:txBody>
            </p:sp>
          </mc:Choice>
          <mc:Fallback xmlns="">
            <p:sp>
              <p:nvSpPr>
                <p:cNvPr id="45" name="テキスト ボックス 44"/>
                <p:cNvSpPr txBox="1">
                  <a:spLocks noRot="1" noChangeAspect="1" noMove="1" noResize="1" noEditPoints="1" noAdjustHandles="1" noChangeArrowheads="1" noChangeShapeType="1" noTextEdit="1"/>
                </p:cNvSpPr>
                <p:nvPr/>
              </p:nvSpPr>
              <p:spPr>
                <a:xfrm>
                  <a:off x="4902147" y="3549346"/>
                  <a:ext cx="1398045" cy="817816"/>
                </a:xfrm>
                <a:prstGeom prst="rect">
                  <a:avLst/>
                </a:prstGeom>
                <a:blipFill>
                  <a:blip r:embed="rId3"/>
                  <a:stretch>
                    <a:fillRect t="-2959"/>
                  </a:stretch>
                </a:blipFill>
              </p:spPr>
              <p:txBody>
                <a:bodyPr/>
                <a:lstStyle/>
                <a:p>
                  <a:r>
                    <a:rPr lang="en-US">
                      <a:noFill/>
                    </a:rPr>
                    <a:t> </a:t>
                  </a:r>
                </a:p>
              </p:txBody>
            </p:sp>
          </mc:Fallback>
        </mc:AlternateContent>
        <p:sp>
          <p:nvSpPr>
            <p:cNvPr id="48" name="円弧 47"/>
            <p:cNvSpPr/>
            <p:nvPr/>
          </p:nvSpPr>
          <p:spPr>
            <a:xfrm rot="11100471">
              <a:off x="1271856" y="4047465"/>
              <a:ext cx="3417809" cy="921425"/>
            </a:xfrm>
            <a:prstGeom prst="arc">
              <a:avLst>
                <a:gd name="adj1" fmla="val 11012815"/>
                <a:gd name="adj2" fmla="val 21467722"/>
              </a:avLst>
            </a:prstGeom>
            <a:ln>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51" name="テキスト ボックス 50"/>
            <p:cNvSpPr txBox="1"/>
            <p:nvPr/>
          </p:nvSpPr>
          <p:spPr>
            <a:xfrm>
              <a:off x="1951914" y="4074378"/>
              <a:ext cx="590240" cy="293369"/>
            </a:xfrm>
            <a:prstGeom prst="rect">
              <a:avLst/>
            </a:prstGeom>
            <a:noFill/>
          </p:spPr>
          <p:txBody>
            <a:bodyPr wrap="square" rtlCol="0">
              <a:spAutoFit/>
            </a:bodyPr>
            <a:lstStyle/>
            <a:p>
              <a:pPr algn="ctr"/>
              <a:r>
                <a:rPr lang="en-US" altLang="ja-JP" dirty="0">
                  <a:latin typeface="Arial" panose="020B0604020202020204" pitchFamily="34" charset="0"/>
                  <a:cs typeface="Arial" panose="020B0604020202020204" pitchFamily="34" charset="0"/>
                </a:rPr>
                <a:t>C</a:t>
              </a:r>
              <a:r>
                <a:rPr lang="en-US" altLang="ja-JP" dirty="0" smtClean="0">
                  <a:latin typeface="Arial" panose="020B0604020202020204" pitchFamily="34" charset="0"/>
                  <a:cs typeface="Arial" panose="020B0604020202020204" pitchFamily="34" charset="0"/>
                </a:rPr>
                <a:t>ell</a:t>
              </a:r>
              <a:endParaRPr lang="en-US" dirty="0">
                <a:latin typeface="Arial" panose="020B0604020202020204" pitchFamily="34" charset="0"/>
                <a:cs typeface="Arial" panose="020B0604020202020204" pitchFamily="34" charset="0"/>
              </a:endParaRPr>
            </a:p>
          </p:txBody>
        </p:sp>
      </p:grpSp>
      <p:sp>
        <p:nvSpPr>
          <p:cNvPr id="50" name="テキスト ボックス 49"/>
          <p:cNvSpPr txBox="1"/>
          <p:nvPr/>
        </p:nvSpPr>
        <p:spPr>
          <a:xfrm>
            <a:off x="2589725" y="4293096"/>
            <a:ext cx="3964547" cy="523220"/>
          </a:xfrm>
          <a:prstGeom prst="rect">
            <a:avLst/>
          </a:prstGeom>
          <a:noFill/>
        </p:spPr>
        <p:txBody>
          <a:bodyPr wrap="none" rtlCol="0">
            <a:spAutoFit/>
          </a:bodyPr>
          <a:lstStyle/>
          <a:p>
            <a:pPr algn="ctr"/>
            <a:r>
              <a:rPr kumimoji="1" lang="en-US" altLang="ja-JP" sz="2800" b="1" i="1" dirty="0" smtClean="0">
                <a:solidFill>
                  <a:srgbClr val="C00000"/>
                </a:solidFill>
                <a:latin typeface="Arial" panose="020B0604020202020204" pitchFamily="34" charset="0"/>
                <a:cs typeface="Arial" panose="020B0604020202020204" pitchFamily="34" charset="0"/>
              </a:rPr>
              <a:t>Polarization</a:t>
            </a:r>
            <a:r>
              <a:rPr kumimoji="1" lang="en-US" altLang="ja-JP" sz="2400" dirty="0" smtClean="0">
                <a:latin typeface="Arial" panose="020B0604020202020204" pitchFamily="34" charset="0"/>
                <a:cs typeface="Arial" panose="020B0604020202020204" pitchFamily="34" charset="0"/>
              </a:rPr>
              <a:t> and </a:t>
            </a:r>
            <a:r>
              <a:rPr kumimoji="1" lang="en-US" altLang="ja-JP" sz="2800" b="1" i="1" dirty="0" smtClean="0">
                <a:solidFill>
                  <a:srgbClr val="C00000"/>
                </a:solidFill>
                <a:latin typeface="Arial" panose="020B0604020202020204" pitchFamily="34" charset="0"/>
                <a:cs typeface="Arial" panose="020B0604020202020204" pitchFamily="34" charset="0"/>
              </a:rPr>
              <a:t>Phase</a:t>
            </a:r>
            <a:endParaRPr kumimoji="1" lang="ja-JP" altLang="en-US" sz="2800" b="1" i="1" dirty="0">
              <a:solidFill>
                <a:srgbClr val="C00000"/>
              </a:solidFill>
              <a:latin typeface="Arial" panose="020B0604020202020204" pitchFamily="34" charset="0"/>
              <a:cs typeface="Arial" panose="020B0604020202020204" pitchFamily="34" charset="0"/>
            </a:endParaRPr>
          </a:p>
        </p:txBody>
      </p:sp>
      <p:sp>
        <p:nvSpPr>
          <p:cNvPr id="8" name="曲折矢印 7"/>
          <p:cNvSpPr/>
          <p:nvPr/>
        </p:nvSpPr>
        <p:spPr>
          <a:xfrm>
            <a:off x="1838633" y="4398438"/>
            <a:ext cx="732967" cy="648072"/>
          </a:xfrm>
          <a:prstGeom prst="ben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89280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Nakagawa\Desktop\cmyk_cover（湾曲強）背景黒_光源下_横長トリム用.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265" b="15523"/>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p:nvPr/>
        </p:nvSpPr>
        <p:spPr>
          <a:xfrm>
            <a:off x="0" y="116632"/>
            <a:ext cx="9144000" cy="25202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b="1" dirty="0" smtClean="0">
                <a:solidFill>
                  <a:srgbClr val="FFFF00"/>
                </a:solidFill>
                <a:latin typeface="Arial" panose="020B0604020202020204" pitchFamily="34" charset="0"/>
                <a:ea typeface="メイリオ" panose="020B0604030504040204" pitchFamily="50" charset="-128"/>
                <a:cs typeface="Arial" panose="020B0604020202020204" pitchFamily="34" charset="0"/>
              </a:rPr>
              <a:t>Sequentially Timed All-optical </a:t>
            </a:r>
            <a:r>
              <a:rPr lang="en-US" altLang="ja-JP" sz="4000" b="1" dirty="0">
                <a:solidFill>
                  <a:srgbClr val="FFFF00"/>
                </a:solidFill>
                <a:latin typeface="Arial" panose="020B0604020202020204" pitchFamily="34" charset="0"/>
                <a:ea typeface="メイリオ" panose="020B0604030504040204" pitchFamily="50" charset="-128"/>
                <a:cs typeface="Arial" panose="020B0604020202020204" pitchFamily="34" charset="0"/>
              </a:rPr>
              <a:t>M</a:t>
            </a:r>
            <a:r>
              <a:rPr lang="en-US" altLang="ja-JP" sz="4000" b="1" dirty="0" smtClean="0">
                <a:solidFill>
                  <a:srgbClr val="FFFF00"/>
                </a:solidFill>
                <a:latin typeface="Arial" panose="020B0604020202020204" pitchFamily="34" charset="0"/>
                <a:ea typeface="メイリオ" panose="020B0604030504040204" pitchFamily="50" charset="-128"/>
                <a:cs typeface="Arial" panose="020B0604020202020204" pitchFamily="34" charset="0"/>
              </a:rPr>
              <a:t>apping Photography</a:t>
            </a:r>
          </a:p>
          <a:p>
            <a:pPr algn="ctr"/>
            <a:r>
              <a:rPr kumimoji="1" lang="en-US" altLang="ja-JP" sz="4000" b="1" dirty="0" smtClean="0">
                <a:solidFill>
                  <a:srgbClr val="FFFF00"/>
                </a:solidFill>
                <a:latin typeface="Arial" panose="020B0604020202020204" pitchFamily="34" charset="0"/>
                <a:ea typeface="メイリオ" panose="020B0604030504040204" pitchFamily="50" charset="-128"/>
                <a:cs typeface="Arial" panose="020B0604020202020204" pitchFamily="34" charset="0"/>
              </a:rPr>
              <a:t>(STAMP)</a:t>
            </a:r>
            <a:endParaRPr kumimoji="1" lang="ja-JP" altLang="en-US" sz="4000" b="1" dirty="0">
              <a:solidFill>
                <a:srgbClr val="FFFF00"/>
              </a:solidFill>
              <a:latin typeface="Arial" panose="020B0604020202020204" pitchFamily="34" charset="0"/>
              <a:ea typeface="メイリオ" panose="020B0604030504040204" pitchFamily="50" charset="-128"/>
              <a:cs typeface="Arial" panose="020B0604020202020204" pitchFamily="34" charset="0"/>
            </a:endParaRPr>
          </a:p>
        </p:txBody>
      </p:sp>
      <p:sp>
        <p:nvSpPr>
          <p:cNvPr id="6" name="テキスト ボックス 5"/>
          <p:cNvSpPr txBox="1"/>
          <p:nvPr/>
        </p:nvSpPr>
        <p:spPr>
          <a:xfrm>
            <a:off x="30990" y="5157192"/>
            <a:ext cx="4929156" cy="646331"/>
          </a:xfrm>
          <a:prstGeom prst="rect">
            <a:avLst/>
          </a:prstGeom>
          <a:noFill/>
          <a:ln w="19050">
            <a:noFill/>
          </a:ln>
        </p:spPr>
        <p:txBody>
          <a:bodyPr wrap="square" rtlCol="0">
            <a:spAutoFit/>
          </a:bodyPr>
          <a:lstStyle/>
          <a:p>
            <a:r>
              <a:rPr kumimoji="1" lang="en-US" altLang="ja-JP" dirty="0" smtClean="0">
                <a:solidFill>
                  <a:schemeClr val="bg1"/>
                </a:solidFill>
                <a:latin typeface="Arial Narrow" panose="020B0606020202030204" pitchFamily="34" charset="0"/>
              </a:rPr>
              <a:t>K. Nakagawa </a:t>
            </a:r>
            <a:r>
              <a:rPr kumimoji="1" lang="en-US" altLang="ja-JP" i="1" dirty="0" smtClean="0">
                <a:solidFill>
                  <a:schemeClr val="bg1"/>
                </a:solidFill>
                <a:latin typeface="Arial Narrow" panose="020B0606020202030204" pitchFamily="34" charset="0"/>
              </a:rPr>
              <a:t>et al.</a:t>
            </a:r>
            <a:endParaRPr lang="en-US" altLang="ja-JP" dirty="0">
              <a:solidFill>
                <a:schemeClr val="bg1"/>
              </a:solidFill>
              <a:latin typeface="Arial Narrow" panose="020B0606020202030204" pitchFamily="34" charset="0"/>
            </a:endParaRPr>
          </a:p>
          <a:p>
            <a:r>
              <a:rPr kumimoji="1" lang="en-US" altLang="ja-JP" i="1" dirty="0" smtClean="0">
                <a:solidFill>
                  <a:schemeClr val="bg1"/>
                </a:solidFill>
                <a:latin typeface="Arial Narrow" panose="020B0606020202030204" pitchFamily="34" charset="0"/>
              </a:rPr>
              <a:t>Nature Photonics</a:t>
            </a:r>
            <a:r>
              <a:rPr kumimoji="1" lang="en-US" altLang="ja-JP" dirty="0" smtClean="0">
                <a:solidFill>
                  <a:schemeClr val="bg1"/>
                </a:solidFill>
                <a:latin typeface="Arial Narrow" panose="020B0606020202030204" pitchFamily="34" charset="0"/>
              </a:rPr>
              <a:t> </a:t>
            </a:r>
            <a:r>
              <a:rPr kumimoji="1" lang="en-US" altLang="ja-JP" b="1" dirty="0" smtClean="0">
                <a:solidFill>
                  <a:schemeClr val="bg1"/>
                </a:solidFill>
                <a:latin typeface="Arial Narrow" panose="020B0606020202030204" pitchFamily="34" charset="0"/>
              </a:rPr>
              <a:t>8</a:t>
            </a:r>
            <a:r>
              <a:rPr kumimoji="1" lang="en-US" altLang="ja-JP" dirty="0" smtClean="0">
                <a:solidFill>
                  <a:schemeClr val="bg1"/>
                </a:solidFill>
                <a:latin typeface="Arial Narrow" panose="020B0606020202030204" pitchFamily="34" charset="0"/>
              </a:rPr>
              <a:t>, 695 (2014)</a:t>
            </a:r>
            <a:endParaRPr kumimoji="1" lang="ja-JP" altLang="en-US" dirty="0">
              <a:solidFill>
                <a:schemeClr val="bg1"/>
              </a:solidFill>
              <a:latin typeface="Arial Narrow" panose="020B0606020202030204" pitchFamily="34" charset="0"/>
            </a:endParaRPr>
          </a:p>
        </p:txBody>
      </p:sp>
      <p:sp>
        <p:nvSpPr>
          <p:cNvPr id="7" name="テキスト ボックス 6"/>
          <p:cNvSpPr txBox="1"/>
          <p:nvPr/>
        </p:nvSpPr>
        <p:spPr>
          <a:xfrm>
            <a:off x="0" y="5982379"/>
            <a:ext cx="9133656" cy="830997"/>
          </a:xfrm>
          <a:prstGeom prst="rect">
            <a:avLst/>
          </a:prstGeom>
          <a:noFill/>
        </p:spPr>
        <p:txBody>
          <a:bodyPr wrap="square" rtlCol="0">
            <a:spAutoFit/>
          </a:bodyPr>
          <a:lstStyle/>
          <a:p>
            <a:r>
              <a:rPr lang="en-US" altLang="ja-JP" sz="1600" dirty="0" smtClean="0">
                <a:solidFill>
                  <a:schemeClr val="bg1"/>
                </a:solidFill>
                <a:latin typeface="Arial Narrow" panose="020B0606020202030204" pitchFamily="34" charset="0"/>
                <a:cs typeface="Arial" panose="020B0604020202020204" pitchFamily="34" charset="0"/>
              </a:rPr>
              <a:t>Japanese Patent 6120280,</a:t>
            </a:r>
          </a:p>
          <a:p>
            <a:r>
              <a:rPr lang="en-US" altLang="ja-JP" sz="1600" dirty="0" smtClean="0">
                <a:solidFill>
                  <a:schemeClr val="bg1"/>
                </a:solidFill>
                <a:latin typeface="Arial Narrow" panose="020B0606020202030204" pitchFamily="34" charset="0"/>
                <a:cs typeface="Arial" panose="020B0604020202020204" pitchFamily="34" charset="0"/>
              </a:rPr>
              <a:t>I. Sakuma, K. Nakagawa, A. Iwasaki, F. Kannari, Y. Oishi, A. Tsukamoto</a:t>
            </a:r>
          </a:p>
          <a:p>
            <a:r>
              <a:rPr lang="en-US" altLang="ja-JP" sz="1600" dirty="0" smtClean="0">
                <a:solidFill>
                  <a:schemeClr val="bg1"/>
                </a:solidFill>
                <a:latin typeface="Arial Narrow" panose="020B0606020202030204" pitchFamily="34" charset="0"/>
                <a:cs typeface="Arial" panose="020B0604020202020204" pitchFamily="34" charset="0"/>
              </a:rPr>
              <a:t>Filing date: Aug 20, 2013, Issue date: Apr 7, 2017</a:t>
            </a:r>
            <a:endParaRPr kumimoji="1" lang="ja-JP" altLang="en-US" sz="1600"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482539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2060848"/>
            <a:ext cx="9144000" cy="2592288"/>
          </a:xfrm>
          <a:prstGeom prst="rect">
            <a:avLst/>
          </a:prstGeom>
          <a:solidFill>
            <a:srgbClr val="050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4"/>
          <p:cNvSpPr/>
          <p:nvPr/>
        </p:nvSpPr>
        <p:spPr>
          <a:xfrm>
            <a:off x="0" y="2420888"/>
            <a:ext cx="9144000" cy="18722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4000" dirty="0" smtClean="0">
                <a:latin typeface="Arial" panose="020B0604020202020204" pitchFamily="34" charset="0"/>
                <a:cs typeface="Arial" panose="020B0604020202020204" pitchFamily="34" charset="0"/>
              </a:rPr>
              <a:t>Principle</a:t>
            </a:r>
            <a:endParaRPr lang="en-US" altLang="ja-JP"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7704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6</a:t>
            </a:fld>
            <a:endParaRPr lang="ja-JP" altLang="en-US" dirty="0">
              <a:solidFill>
                <a:schemeClr val="bg1"/>
              </a:solidFill>
            </a:endParaRPr>
          </a:p>
        </p:txBody>
      </p:sp>
      <p:sp>
        <p:nvSpPr>
          <p:cNvPr id="38" name="テキスト ボックス 37"/>
          <p:cNvSpPr txBox="1"/>
          <p:nvPr/>
        </p:nvSpPr>
        <p:spPr>
          <a:xfrm>
            <a:off x="589888" y="77768"/>
            <a:ext cx="7964361" cy="584775"/>
          </a:xfrm>
          <a:prstGeom prst="rect">
            <a:avLst/>
          </a:prstGeom>
          <a:noFill/>
        </p:spPr>
        <p:txBody>
          <a:bodyPr wrap="none" rtlCol="0">
            <a:spAutoFit/>
          </a:bodyPr>
          <a:lstStyle/>
          <a:p>
            <a:pPr algn="ctr"/>
            <a:r>
              <a:rPr lang="en-US" altLang="ja-JP" sz="3200" dirty="0">
                <a:solidFill>
                  <a:schemeClr val="bg1"/>
                </a:solidFill>
                <a:latin typeface="Arial Narrow" panose="020B0606020202030204" pitchFamily="34" charset="0"/>
                <a:cs typeface="Arial" panose="020B0604020202020204" pitchFamily="34" charset="0"/>
              </a:rPr>
              <a:t>Sequentially </a:t>
            </a:r>
            <a:r>
              <a:rPr lang="en-US" altLang="ja-JP" sz="3200" dirty="0" smtClean="0">
                <a:solidFill>
                  <a:schemeClr val="bg1"/>
                </a:solidFill>
                <a:latin typeface="Arial Narrow" panose="020B0606020202030204" pitchFamily="34" charset="0"/>
                <a:cs typeface="Arial" panose="020B0604020202020204" pitchFamily="34" charset="0"/>
              </a:rPr>
              <a:t>Timed </a:t>
            </a:r>
            <a:r>
              <a:rPr lang="en-US" altLang="ja-JP" sz="3200" dirty="0">
                <a:solidFill>
                  <a:schemeClr val="bg1"/>
                </a:solidFill>
                <a:latin typeface="Arial Narrow" panose="020B0606020202030204" pitchFamily="34" charset="0"/>
                <a:cs typeface="Arial" panose="020B0604020202020204" pitchFamily="34" charset="0"/>
              </a:rPr>
              <a:t>All-optical </a:t>
            </a:r>
            <a:r>
              <a:rPr lang="en-US" altLang="ja-JP" sz="3200" dirty="0">
                <a:solidFill>
                  <a:srgbClr val="FFFF00"/>
                </a:solidFill>
                <a:latin typeface="Arial Narrow" panose="020B0606020202030204" pitchFamily="34" charset="0"/>
                <a:cs typeface="Arial" panose="020B0604020202020204" pitchFamily="34" charset="0"/>
              </a:rPr>
              <a:t>Mapping</a:t>
            </a:r>
            <a:r>
              <a:rPr lang="en-US" altLang="ja-JP" sz="3200" dirty="0">
                <a:solidFill>
                  <a:schemeClr val="bg1"/>
                </a:solidFill>
                <a:latin typeface="Arial Narrow" panose="020B0606020202030204" pitchFamily="34" charset="0"/>
                <a:cs typeface="Arial" panose="020B0604020202020204" pitchFamily="34" charset="0"/>
              </a:rPr>
              <a:t> Photography</a:t>
            </a:r>
          </a:p>
        </p:txBody>
      </p:sp>
      <p:pic>
        <p:nvPicPr>
          <p:cNvPr id="22" name="Monitor_Screen_export_中間動画.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467" b="17172"/>
          <a:stretch/>
        </p:blipFill>
        <p:spPr>
          <a:xfrm>
            <a:off x="3563888" y="1599382"/>
            <a:ext cx="2521193" cy="1849582"/>
          </a:xfrm>
          <a:prstGeom prst="rect">
            <a:avLst/>
          </a:prstGeom>
        </p:spPr>
      </p:pic>
      <p:sp>
        <p:nvSpPr>
          <p:cNvPr id="23" name="テキスト ボックス 22"/>
          <p:cNvSpPr txBox="1"/>
          <p:nvPr/>
        </p:nvSpPr>
        <p:spPr>
          <a:xfrm>
            <a:off x="35496" y="1925576"/>
            <a:ext cx="3308723" cy="1200329"/>
          </a:xfrm>
          <a:prstGeom prst="rect">
            <a:avLst/>
          </a:prstGeom>
          <a:noFill/>
        </p:spPr>
        <p:txBody>
          <a:bodyPr wrap="square" rtlCol="0">
            <a:spAutoFit/>
          </a:bodyPr>
          <a:lstStyle/>
          <a:p>
            <a:pPr algn="ctr"/>
            <a:r>
              <a:rPr lang="en-US" altLang="ja-JP" sz="2400" dirty="0" smtClean="0">
                <a:latin typeface="Arial" panose="020B0604020202020204" pitchFamily="34" charset="0"/>
                <a:cs typeface="Arial" panose="020B0604020202020204" pitchFamily="34" charset="0"/>
              </a:rPr>
              <a:t>Time domain</a:t>
            </a:r>
          </a:p>
          <a:p>
            <a:pPr algn="ctr"/>
            <a:r>
              <a:rPr lang="en-US" altLang="ja-JP" sz="2400" dirty="0" smtClean="0">
                <a:latin typeface="Arial" panose="020B0604020202020204" pitchFamily="34" charset="0"/>
                <a:cs typeface="Arial" panose="020B0604020202020204" pitchFamily="34" charset="0"/>
              </a:rPr>
              <a:t> – </a:t>
            </a:r>
          </a:p>
          <a:p>
            <a:pPr algn="ctr"/>
            <a:r>
              <a:rPr lang="en-US" altLang="ja-JP" sz="2400" dirty="0" smtClean="0">
                <a:latin typeface="Arial" panose="020B0604020202020204" pitchFamily="34" charset="0"/>
                <a:cs typeface="Arial" panose="020B0604020202020204" pitchFamily="34" charset="0"/>
              </a:rPr>
              <a:t>Spectral domain</a:t>
            </a:r>
            <a:endParaRPr kumimoji="1" lang="ja-JP" altLang="en-US" sz="2400" dirty="0">
              <a:latin typeface="Arial" panose="020B0604020202020204" pitchFamily="34" charset="0"/>
              <a:cs typeface="Arial" panose="020B0604020202020204" pitchFamily="34" charset="0"/>
            </a:endParaRPr>
          </a:p>
        </p:txBody>
      </p:sp>
      <p:sp>
        <p:nvSpPr>
          <p:cNvPr id="24" name="テキスト ボックス 23"/>
          <p:cNvSpPr txBox="1"/>
          <p:nvPr/>
        </p:nvSpPr>
        <p:spPr>
          <a:xfrm>
            <a:off x="35496" y="4949912"/>
            <a:ext cx="3308723" cy="1200329"/>
          </a:xfrm>
          <a:prstGeom prst="rect">
            <a:avLst/>
          </a:prstGeom>
          <a:noFill/>
        </p:spPr>
        <p:txBody>
          <a:bodyPr wrap="square" rtlCol="0">
            <a:spAutoFit/>
          </a:bodyPr>
          <a:lstStyle/>
          <a:p>
            <a:pPr algn="ctr"/>
            <a:r>
              <a:rPr lang="en-US" altLang="ja-JP" sz="2400" dirty="0" smtClean="0">
                <a:latin typeface="Arial" panose="020B0604020202020204" pitchFamily="34" charset="0"/>
                <a:cs typeface="Arial" panose="020B0604020202020204" pitchFamily="34" charset="0"/>
              </a:rPr>
              <a:t>Spectral domain</a:t>
            </a:r>
          </a:p>
          <a:p>
            <a:pPr algn="ctr"/>
            <a:r>
              <a:rPr lang="en-US" altLang="ja-JP" sz="2400" dirty="0" smtClean="0">
                <a:latin typeface="Arial" panose="020B0604020202020204" pitchFamily="34" charset="0"/>
                <a:cs typeface="Arial" panose="020B0604020202020204" pitchFamily="34" charset="0"/>
              </a:rPr>
              <a:t> – </a:t>
            </a:r>
          </a:p>
          <a:p>
            <a:pPr algn="ctr"/>
            <a:r>
              <a:rPr lang="en-US" altLang="ja-JP" sz="2400" dirty="0" smtClean="0">
                <a:latin typeface="Arial" panose="020B0604020202020204" pitchFamily="34" charset="0"/>
                <a:cs typeface="Arial" panose="020B0604020202020204" pitchFamily="34" charset="0"/>
              </a:rPr>
              <a:t>Spatial domain</a:t>
            </a:r>
            <a:endParaRPr kumimoji="1" lang="ja-JP" altLang="en-US" sz="2400" dirty="0">
              <a:latin typeface="Arial" panose="020B0604020202020204" pitchFamily="34" charset="0"/>
              <a:cs typeface="Arial" panose="020B0604020202020204" pitchFamily="34" charset="0"/>
            </a:endParaRPr>
          </a:p>
        </p:txBody>
      </p:sp>
      <p:grpSp>
        <p:nvGrpSpPr>
          <p:cNvPr id="25" name="グループ化 24"/>
          <p:cNvGrpSpPr/>
          <p:nvPr/>
        </p:nvGrpSpPr>
        <p:grpSpPr>
          <a:xfrm>
            <a:off x="3594162" y="4842679"/>
            <a:ext cx="5292079" cy="1298903"/>
            <a:chOff x="3766183" y="4584065"/>
            <a:chExt cx="5292079" cy="1298903"/>
          </a:xfrm>
        </p:grpSpPr>
        <p:pic>
          <p:nvPicPr>
            <p:cNvPr id="26" name="Picture 8" descr="C:\Users\nakagawa\Desktop\apple_bullet\Monitor_Screen_export (00200).tif"/>
            <p:cNvPicPr>
              <a:picLocks noChangeAspect="1" noChangeArrowheads="1"/>
            </p:cNvPicPr>
            <p:nvPr/>
          </p:nvPicPr>
          <p:blipFill rotWithShape="1">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3766183" y="4584192"/>
              <a:ext cx="1731529" cy="12986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C:\Users\nakagawa\Desktop\apple_bullet\Monitor_Screen_export (00259).tif"/>
            <p:cNvPicPr>
              <a:picLocks noChangeAspect="1" noChangeArrowheads="1"/>
            </p:cNvPicPr>
            <p:nvPr/>
          </p:nvPicPr>
          <p:blipFill rotWithShape="1">
            <a:blip r:embed="rId8" cstate="print">
              <a:duotone>
                <a:prstClr val="black"/>
                <a:srgbClr val="00B050">
                  <a:tint val="45000"/>
                  <a:satMod val="400000"/>
                </a:srgb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5546288" y="4584192"/>
              <a:ext cx="1731529" cy="12986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nakagawa\Desktop\apple_bullet\Monitor_Screen_export (00320).tif"/>
            <p:cNvPicPr>
              <a:picLocks noChangeAspect="1" noChangeArrowheads="1"/>
            </p:cNvPicPr>
            <p:nvPr/>
          </p:nvPicPr>
          <p:blipFill rotWithShape="1">
            <a:blip r:embed="rId10" cstate="print">
              <a:duotone>
                <a:prstClr val="black"/>
                <a:srgbClr val="0070C0">
                  <a:tint val="45000"/>
                  <a:satMod val="400000"/>
                </a:srgbClr>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7326393" y="4584065"/>
              <a:ext cx="1731869" cy="12989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グループ化 28"/>
          <p:cNvGrpSpPr/>
          <p:nvPr/>
        </p:nvGrpSpPr>
        <p:grpSpPr>
          <a:xfrm>
            <a:off x="4252176" y="6037041"/>
            <a:ext cx="4009273" cy="462739"/>
            <a:chOff x="4427688" y="5990597"/>
            <a:chExt cx="4009273" cy="462739"/>
          </a:xfrm>
        </p:grpSpPr>
        <p:sp>
          <p:nvSpPr>
            <p:cNvPr id="30" name="テキスト ボックス 29"/>
            <p:cNvSpPr txBox="1"/>
            <p:nvPr/>
          </p:nvSpPr>
          <p:spPr>
            <a:xfrm>
              <a:off x="4427688" y="5990597"/>
              <a:ext cx="452368" cy="461665"/>
            </a:xfrm>
            <a:prstGeom prst="rect">
              <a:avLst/>
            </a:prstGeom>
            <a:noFill/>
          </p:spPr>
          <p:txBody>
            <a:bodyPr wrap="none" rtlCol="0">
              <a:spAutoFit/>
            </a:bodyPr>
            <a:lstStyle/>
            <a:p>
              <a:pPr algn="ctr"/>
              <a:r>
                <a:rPr kumimoji="1" lang="en-US" altLang="ja-JP" sz="2400" dirty="0" smtClean="0">
                  <a:latin typeface="Arial" panose="020B0604020202020204" pitchFamily="34" charset="0"/>
                  <a:cs typeface="Arial" panose="020B0604020202020204" pitchFamily="34" charset="0"/>
                </a:rPr>
                <a:t>s</a:t>
              </a:r>
              <a:r>
                <a:rPr kumimoji="1" lang="en-US" altLang="ja-JP" sz="2400" baseline="-25000" dirty="0" smtClean="0">
                  <a:latin typeface="Arial" panose="020B0604020202020204" pitchFamily="34" charset="0"/>
                  <a:cs typeface="Arial" panose="020B0604020202020204" pitchFamily="34" charset="0"/>
                </a:rPr>
                <a:t>1</a:t>
              </a:r>
              <a:endParaRPr kumimoji="1" lang="ja-JP" altLang="en-US" sz="2400" baseline="-25000" dirty="0">
                <a:latin typeface="Arial" panose="020B0604020202020204" pitchFamily="34" charset="0"/>
                <a:cs typeface="Arial" panose="020B0604020202020204" pitchFamily="34" charset="0"/>
              </a:endParaRPr>
            </a:p>
          </p:txBody>
        </p:sp>
        <p:sp>
          <p:nvSpPr>
            <p:cNvPr id="32" name="テキスト ボックス 31"/>
            <p:cNvSpPr txBox="1"/>
            <p:nvPr/>
          </p:nvSpPr>
          <p:spPr>
            <a:xfrm>
              <a:off x="6206140" y="5990597"/>
              <a:ext cx="452368" cy="461665"/>
            </a:xfrm>
            <a:prstGeom prst="rect">
              <a:avLst/>
            </a:prstGeom>
            <a:noFill/>
          </p:spPr>
          <p:txBody>
            <a:bodyPr wrap="none" rtlCol="0">
              <a:spAutoFit/>
            </a:bodyPr>
            <a:lstStyle/>
            <a:p>
              <a:pPr algn="ctr"/>
              <a:r>
                <a:rPr kumimoji="1" lang="en-US" altLang="ja-JP" sz="2400" dirty="0" smtClean="0">
                  <a:latin typeface="Arial" panose="020B0604020202020204" pitchFamily="34" charset="0"/>
                  <a:cs typeface="Arial" panose="020B0604020202020204" pitchFamily="34" charset="0"/>
                </a:rPr>
                <a:t>s</a:t>
              </a:r>
              <a:r>
                <a:rPr kumimoji="1" lang="en-US" altLang="ja-JP" sz="2400" baseline="-25000" dirty="0" smtClean="0">
                  <a:latin typeface="Arial" panose="020B0604020202020204" pitchFamily="34" charset="0"/>
                  <a:cs typeface="Arial" panose="020B0604020202020204" pitchFamily="34" charset="0"/>
                </a:rPr>
                <a:t>2</a:t>
              </a:r>
              <a:endParaRPr kumimoji="1" lang="ja-JP" altLang="en-US" sz="2400" baseline="-25000" dirty="0">
                <a:latin typeface="Arial" panose="020B0604020202020204" pitchFamily="34" charset="0"/>
                <a:cs typeface="Arial" panose="020B0604020202020204" pitchFamily="34" charset="0"/>
              </a:endParaRPr>
            </a:p>
          </p:txBody>
        </p:sp>
        <p:sp>
          <p:nvSpPr>
            <p:cNvPr id="33" name="テキスト ボックス 32"/>
            <p:cNvSpPr txBox="1"/>
            <p:nvPr/>
          </p:nvSpPr>
          <p:spPr>
            <a:xfrm>
              <a:off x="7984593" y="5991671"/>
              <a:ext cx="452368" cy="461665"/>
            </a:xfrm>
            <a:prstGeom prst="rect">
              <a:avLst/>
            </a:prstGeom>
            <a:noFill/>
          </p:spPr>
          <p:txBody>
            <a:bodyPr wrap="none" rtlCol="0">
              <a:spAutoFit/>
            </a:bodyPr>
            <a:lstStyle/>
            <a:p>
              <a:pPr algn="ctr"/>
              <a:r>
                <a:rPr kumimoji="1" lang="en-US" altLang="ja-JP" sz="2400" dirty="0" smtClean="0">
                  <a:latin typeface="Arial" panose="020B0604020202020204" pitchFamily="34" charset="0"/>
                  <a:cs typeface="Arial" panose="020B0604020202020204" pitchFamily="34" charset="0"/>
                </a:rPr>
                <a:t>s</a:t>
              </a:r>
              <a:r>
                <a:rPr kumimoji="1" lang="en-US" altLang="ja-JP" sz="2400" baseline="-25000" dirty="0" smtClean="0">
                  <a:latin typeface="Arial" panose="020B0604020202020204" pitchFamily="34" charset="0"/>
                  <a:cs typeface="Arial" panose="020B0604020202020204" pitchFamily="34" charset="0"/>
                </a:rPr>
                <a:t>3</a:t>
              </a:r>
              <a:endParaRPr kumimoji="1" lang="ja-JP" altLang="en-US" sz="2400" baseline="-25000" dirty="0">
                <a:latin typeface="Arial" panose="020B0604020202020204" pitchFamily="34" charset="0"/>
                <a:cs typeface="Arial" panose="020B0604020202020204" pitchFamily="34" charset="0"/>
              </a:endParaRPr>
            </a:p>
          </p:txBody>
        </p:sp>
      </p:grpSp>
      <p:grpSp>
        <p:nvGrpSpPr>
          <p:cNvPr id="34" name="グループ化 33"/>
          <p:cNvGrpSpPr/>
          <p:nvPr/>
        </p:nvGrpSpPr>
        <p:grpSpPr>
          <a:xfrm>
            <a:off x="3521470" y="4450171"/>
            <a:ext cx="5437121" cy="2083917"/>
            <a:chOff x="1129714" y="2978280"/>
            <a:chExt cx="5437121" cy="2083917"/>
          </a:xfrm>
        </p:grpSpPr>
        <p:sp>
          <p:nvSpPr>
            <p:cNvPr id="35" name="正方形/長方形 34"/>
            <p:cNvSpPr/>
            <p:nvPr/>
          </p:nvSpPr>
          <p:spPr>
            <a:xfrm>
              <a:off x="1129714" y="2978280"/>
              <a:ext cx="5437121" cy="208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39" name="グループ化 38"/>
            <p:cNvGrpSpPr/>
            <p:nvPr/>
          </p:nvGrpSpPr>
          <p:grpSpPr>
            <a:xfrm>
              <a:off x="1129714" y="3128311"/>
              <a:ext cx="5437121" cy="1783855"/>
              <a:chOff x="-73747" y="4586188"/>
              <a:chExt cx="5437121" cy="1783855"/>
            </a:xfrm>
          </p:grpSpPr>
          <p:grpSp>
            <p:nvGrpSpPr>
              <p:cNvPr id="40" name="グループ化 39"/>
              <p:cNvGrpSpPr/>
              <p:nvPr/>
            </p:nvGrpSpPr>
            <p:grpSpPr>
              <a:xfrm>
                <a:off x="-73747" y="4586188"/>
                <a:ext cx="5437121" cy="1783855"/>
                <a:chOff x="-73747" y="4586188"/>
                <a:chExt cx="5437121" cy="1783855"/>
              </a:xfrm>
            </p:grpSpPr>
            <p:grpSp>
              <p:nvGrpSpPr>
                <p:cNvPr id="46" name="グループ化 45"/>
                <p:cNvGrpSpPr/>
                <p:nvPr/>
              </p:nvGrpSpPr>
              <p:grpSpPr>
                <a:xfrm>
                  <a:off x="-73747" y="4586188"/>
                  <a:ext cx="5437121" cy="1783855"/>
                  <a:chOff x="-110263" y="5233516"/>
                  <a:chExt cx="5437121" cy="1783855"/>
                </a:xfrm>
              </p:grpSpPr>
              <p:sp>
                <p:nvSpPr>
                  <p:cNvPr id="51" name="フローチャート: 処理 50"/>
                  <p:cNvSpPr/>
                  <p:nvPr/>
                </p:nvSpPr>
                <p:spPr>
                  <a:xfrm>
                    <a:off x="-110263" y="5233516"/>
                    <a:ext cx="5437121" cy="178385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52" name="グループ化 51"/>
                  <p:cNvGrpSpPr/>
                  <p:nvPr/>
                </p:nvGrpSpPr>
                <p:grpSpPr>
                  <a:xfrm>
                    <a:off x="-73747" y="5288475"/>
                    <a:ext cx="5364089" cy="104932"/>
                    <a:chOff x="-72009" y="5288475"/>
                    <a:chExt cx="5364089" cy="104932"/>
                  </a:xfrm>
                </p:grpSpPr>
                <p:sp>
                  <p:nvSpPr>
                    <p:cNvPr id="99" name="フローチャート: 処理 98"/>
                    <p:cNvSpPr/>
                    <p:nvPr/>
                  </p:nvSpPr>
                  <p:spPr>
                    <a:xfrm>
                      <a:off x="-72009"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00" name="フローチャート: 処理 99"/>
                    <p:cNvSpPr/>
                    <p:nvPr/>
                  </p:nvSpPr>
                  <p:spPr>
                    <a:xfrm>
                      <a:off x="97558"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01" name="フローチャート: 処理 100"/>
                    <p:cNvSpPr/>
                    <p:nvPr/>
                  </p:nvSpPr>
                  <p:spPr>
                    <a:xfrm>
                      <a:off x="267125"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02" name="フローチャート: 処理 101"/>
                    <p:cNvSpPr/>
                    <p:nvPr/>
                  </p:nvSpPr>
                  <p:spPr>
                    <a:xfrm>
                      <a:off x="436692"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03" name="フローチャート: 処理 102"/>
                    <p:cNvSpPr/>
                    <p:nvPr/>
                  </p:nvSpPr>
                  <p:spPr>
                    <a:xfrm>
                      <a:off x="606259"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04" name="フローチャート: 処理 103"/>
                    <p:cNvSpPr/>
                    <p:nvPr/>
                  </p:nvSpPr>
                  <p:spPr>
                    <a:xfrm>
                      <a:off x="775826"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05" name="フローチャート: 処理 104"/>
                    <p:cNvSpPr/>
                    <p:nvPr/>
                  </p:nvSpPr>
                  <p:spPr>
                    <a:xfrm>
                      <a:off x="945393"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06" name="フローチャート: 処理 105"/>
                    <p:cNvSpPr/>
                    <p:nvPr/>
                  </p:nvSpPr>
                  <p:spPr>
                    <a:xfrm>
                      <a:off x="1114960"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07" name="フローチャート: 処理 106"/>
                    <p:cNvSpPr/>
                    <p:nvPr/>
                  </p:nvSpPr>
                  <p:spPr>
                    <a:xfrm>
                      <a:off x="1284527"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08" name="フローチャート: 処理 107"/>
                    <p:cNvSpPr/>
                    <p:nvPr/>
                  </p:nvSpPr>
                  <p:spPr>
                    <a:xfrm>
                      <a:off x="1454094"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09" name="フローチャート: 処理 108"/>
                    <p:cNvSpPr/>
                    <p:nvPr/>
                  </p:nvSpPr>
                  <p:spPr>
                    <a:xfrm>
                      <a:off x="1623661"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0" name="フローチャート: 処理 109"/>
                    <p:cNvSpPr/>
                    <p:nvPr/>
                  </p:nvSpPr>
                  <p:spPr>
                    <a:xfrm>
                      <a:off x="1793228"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1" name="フローチャート: 処理 110"/>
                    <p:cNvSpPr/>
                    <p:nvPr/>
                  </p:nvSpPr>
                  <p:spPr>
                    <a:xfrm>
                      <a:off x="1962795"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2" name="フローチャート: 処理 111"/>
                    <p:cNvSpPr/>
                    <p:nvPr/>
                  </p:nvSpPr>
                  <p:spPr>
                    <a:xfrm>
                      <a:off x="2132362"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3" name="フローチャート: 処理 112"/>
                    <p:cNvSpPr/>
                    <p:nvPr/>
                  </p:nvSpPr>
                  <p:spPr>
                    <a:xfrm>
                      <a:off x="2301929"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4" name="フローチャート: 処理 113"/>
                    <p:cNvSpPr/>
                    <p:nvPr/>
                  </p:nvSpPr>
                  <p:spPr>
                    <a:xfrm>
                      <a:off x="2471496"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5" name="フローチャート: 処理 114"/>
                    <p:cNvSpPr/>
                    <p:nvPr/>
                  </p:nvSpPr>
                  <p:spPr>
                    <a:xfrm>
                      <a:off x="2641063"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6" name="フローチャート: 処理 115"/>
                    <p:cNvSpPr/>
                    <p:nvPr/>
                  </p:nvSpPr>
                  <p:spPr>
                    <a:xfrm>
                      <a:off x="2810630"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7" name="フローチャート: 処理 116"/>
                    <p:cNvSpPr/>
                    <p:nvPr/>
                  </p:nvSpPr>
                  <p:spPr>
                    <a:xfrm>
                      <a:off x="2980197"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8" name="フローチャート: 処理 117"/>
                    <p:cNvSpPr/>
                    <p:nvPr/>
                  </p:nvSpPr>
                  <p:spPr>
                    <a:xfrm>
                      <a:off x="3149764"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9" name="フローチャート: 処理 118"/>
                    <p:cNvSpPr/>
                    <p:nvPr/>
                  </p:nvSpPr>
                  <p:spPr>
                    <a:xfrm>
                      <a:off x="3319331"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0" name="フローチャート: 処理 119"/>
                    <p:cNvSpPr/>
                    <p:nvPr/>
                  </p:nvSpPr>
                  <p:spPr>
                    <a:xfrm>
                      <a:off x="3488898"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1" name="フローチャート: 処理 120"/>
                    <p:cNvSpPr/>
                    <p:nvPr/>
                  </p:nvSpPr>
                  <p:spPr>
                    <a:xfrm>
                      <a:off x="3658465"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2" name="フローチャート: 処理 121"/>
                    <p:cNvSpPr/>
                    <p:nvPr/>
                  </p:nvSpPr>
                  <p:spPr>
                    <a:xfrm>
                      <a:off x="3828032"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3" name="フローチャート: 処理 122"/>
                    <p:cNvSpPr/>
                    <p:nvPr/>
                  </p:nvSpPr>
                  <p:spPr>
                    <a:xfrm>
                      <a:off x="3997599"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4" name="フローチャート: 処理 123"/>
                    <p:cNvSpPr/>
                    <p:nvPr/>
                  </p:nvSpPr>
                  <p:spPr>
                    <a:xfrm>
                      <a:off x="4167166"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5" name="フローチャート: 処理 124"/>
                    <p:cNvSpPr/>
                    <p:nvPr/>
                  </p:nvSpPr>
                  <p:spPr>
                    <a:xfrm>
                      <a:off x="4336733"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6" name="フローチャート: 処理 125"/>
                    <p:cNvSpPr/>
                    <p:nvPr/>
                  </p:nvSpPr>
                  <p:spPr>
                    <a:xfrm>
                      <a:off x="4506300"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7" name="フローチャート: 処理 126"/>
                    <p:cNvSpPr/>
                    <p:nvPr/>
                  </p:nvSpPr>
                  <p:spPr>
                    <a:xfrm>
                      <a:off x="4675867"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8" name="フローチャート: 処理 127"/>
                    <p:cNvSpPr/>
                    <p:nvPr/>
                  </p:nvSpPr>
                  <p:spPr>
                    <a:xfrm>
                      <a:off x="4845434"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9" name="フローチャート: 処理 128"/>
                    <p:cNvSpPr/>
                    <p:nvPr/>
                  </p:nvSpPr>
                  <p:spPr>
                    <a:xfrm>
                      <a:off x="5015001"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30" name="フローチャート: 処理 129"/>
                    <p:cNvSpPr/>
                    <p:nvPr/>
                  </p:nvSpPr>
                  <p:spPr>
                    <a:xfrm>
                      <a:off x="5184575"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57" name="グループ化 56"/>
                  <p:cNvGrpSpPr/>
                  <p:nvPr/>
                </p:nvGrpSpPr>
                <p:grpSpPr>
                  <a:xfrm>
                    <a:off x="-73747" y="6850311"/>
                    <a:ext cx="5364089" cy="104932"/>
                    <a:chOff x="-72009" y="5288475"/>
                    <a:chExt cx="5364089" cy="104932"/>
                  </a:xfrm>
                </p:grpSpPr>
                <p:sp>
                  <p:nvSpPr>
                    <p:cNvPr id="67" name="フローチャート: 処理 66"/>
                    <p:cNvSpPr/>
                    <p:nvPr/>
                  </p:nvSpPr>
                  <p:spPr>
                    <a:xfrm>
                      <a:off x="-72009"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68" name="フローチャート: 処理 67"/>
                    <p:cNvSpPr/>
                    <p:nvPr/>
                  </p:nvSpPr>
                  <p:spPr>
                    <a:xfrm>
                      <a:off x="97558"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69" name="フローチャート: 処理 68"/>
                    <p:cNvSpPr/>
                    <p:nvPr/>
                  </p:nvSpPr>
                  <p:spPr>
                    <a:xfrm>
                      <a:off x="267125"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0" name="フローチャート: 処理 69"/>
                    <p:cNvSpPr/>
                    <p:nvPr/>
                  </p:nvSpPr>
                  <p:spPr>
                    <a:xfrm>
                      <a:off x="436692"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1" name="フローチャート: 処理 70"/>
                    <p:cNvSpPr/>
                    <p:nvPr/>
                  </p:nvSpPr>
                  <p:spPr>
                    <a:xfrm>
                      <a:off x="606259"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2" name="フローチャート: 処理 71"/>
                    <p:cNvSpPr/>
                    <p:nvPr/>
                  </p:nvSpPr>
                  <p:spPr>
                    <a:xfrm>
                      <a:off x="775826"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3" name="フローチャート: 処理 72"/>
                    <p:cNvSpPr/>
                    <p:nvPr/>
                  </p:nvSpPr>
                  <p:spPr>
                    <a:xfrm>
                      <a:off x="945393"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4" name="フローチャート: 処理 73"/>
                    <p:cNvSpPr/>
                    <p:nvPr/>
                  </p:nvSpPr>
                  <p:spPr>
                    <a:xfrm>
                      <a:off x="1114960"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5" name="フローチャート: 処理 74"/>
                    <p:cNvSpPr/>
                    <p:nvPr/>
                  </p:nvSpPr>
                  <p:spPr>
                    <a:xfrm>
                      <a:off x="1284527"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6" name="フローチャート: 処理 75"/>
                    <p:cNvSpPr/>
                    <p:nvPr/>
                  </p:nvSpPr>
                  <p:spPr>
                    <a:xfrm>
                      <a:off x="1454094"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7" name="フローチャート: 処理 76"/>
                    <p:cNvSpPr/>
                    <p:nvPr/>
                  </p:nvSpPr>
                  <p:spPr>
                    <a:xfrm>
                      <a:off x="1623661"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8" name="フローチャート: 処理 77"/>
                    <p:cNvSpPr/>
                    <p:nvPr/>
                  </p:nvSpPr>
                  <p:spPr>
                    <a:xfrm>
                      <a:off x="1793228"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9" name="フローチャート: 処理 78"/>
                    <p:cNvSpPr/>
                    <p:nvPr/>
                  </p:nvSpPr>
                  <p:spPr>
                    <a:xfrm>
                      <a:off x="1962795"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0" name="フローチャート: 処理 79"/>
                    <p:cNvSpPr/>
                    <p:nvPr/>
                  </p:nvSpPr>
                  <p:spPr>
                    <a:xfrm>
                      <a:off x="2132362"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1" name="フローチャート: 処理 80"/>
                    <p:cNvSpPr/>
                    <p:nvPr/>
                  </p:nvSpPr>
                  <p:spPr>
                    <a:xfrm>
                      <a:off x="2301929"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2" name="フローチャート: 処理 81"/>
                    <p:cNvSpPr/>
                    <p:nvPr/>
                  </p:nvSpPr>
                  <p:spPr>
                    <a:xfrm>
                      <a:off x="2471496"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3" name="フローチャート: 処理 82"/>
                    <p:cNvSpPr/>
                    <p:nvPr/>
                  </p:nvSpPr>
                  <p:spPr>
                    <a:xfrm>
                      <a:off x="2641063"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4" name="フローチャート: 処理 83"/>
                    <p:cNvSpPr/>
                    <p:nvPr/>
                  </p:nvSpPr>
                  <p:spPr>
                    <a:xfrm>
                      <a:off x="2810630"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5" name="フローチャート: 処理 84"/>
                    <p:cNvSpPr/>
                    <p:nvPr/>
                  </p:nvSpPr>
                  <p:spPr>
                    <a:xfrm>
                      <a:off x="2980197"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6" name="フローチャート: 処理 85"/>
                    <p:cNvSpPr/>
                    <p:nvPr/>
                  </p:nvSpPr>
                  <p:spPr>
                    <a:xfrm>
                      <a:off x="3149764"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7" name="フローチャート: 処理 86"/>
                    <p:cNvSpPr/>
                    <p:nvPr/>
                  </p:nvSpPr>
                  <p:spPr>
                    <a:xfrm>
                      <a:off x="3319331"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8" name="フローチャート: 処理 87"/>
                    <p:cNvSpPr/>
                    <p:nvPr/>
                  </p:nvSpPr>
                  <p:spPr>
                    <a:xfrm>
                      <a:off x="3488898"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9" name="フローチャート: 処理 88"/>
                    <p:cNvSpPr/>
                    <p:nvPr/>
                  </p:nvSpPr>
                  <p:spPr>
                    <a:xfrm>
                      <a:off x="3658465"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0" name="フローチャート: 処理 89"/>
                    <p:cNvSpPr/>
                    <p:nvPr/>
                  </p:nvSpPr>
                  <p:spPr>
                    <a:xfrm>
                      <a:off x="3828032"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1" name="フローチャート: 処理 90"/>
                    <p:cNvSpPr/>
                    <p:nvPr/>
                  </p:nvSpPr>
                  <p:spPr>
                    <a:xfrm>
                      <a:off x="3997599"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2" name="フローチャート: 処理 91"/>
                    <p:cNvSpPr/>
                    <p:nvPr/>
                  </p:nvSpPr>
                  <p:spPr>
                    <a:xfrm>
                      <a:off x="4167166"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3" name="フローチャート: 処理 92"/>
                    <p:cNvSpPr/>
                    <p:nvPr/>
                  </p:nvSpPr>
                  <p:spPr>
                    <a:xfrm>
                      <a:off x="4336733"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4" name="フローチャート: 処理 93"/>
                    <p:cNvSpPr/>
                    <p:nvPr/>
                  </p:nvSpPr>
                  <p:spPr>
                    <a:xfrm>
                      <a:off x="4506300"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5" name="フローチャート: 処理 94"/>
                    <p:cNvSpPr/>
                    <p:nvPr/>
                  </p:nvSpPr>
                  <p:spPr>
                    <a:xfrm>
                      <a:off x="4675867"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6" name="フローチャート: 処理 95"/>
                    <p:cNvSpPr/>
                    <p:nvPr/>
                  </p:nvSpPr>
                  <p:spPr>
                    <a:xfrm>
                      <a:off x="4845434"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7" name="フローチャート: 処理 96"/>
                    <p:cNvSpPr/>
                    <p:nvPr/>
                  </p:nvSpPr>
                  <p:spPr>
                    <a:xfrm>
                      <a:off x="5015001"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8" name="フローチャート: 処理 97"/>
                    <p:cNvSpPr/>
                    <p:nvPr/>
                  </p:nvSpPr>
                  <p:spPr>
                    <a:xfrm>
                      <a:off x="5184575" y="5288475"/>
                      <a:ext cx="107505" cy="104932"/>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grpSp>
              <p:nvGrpSpPr>
                <p:cNvPr id="47" name="グループ化 46"/>
                <p:cNvGrpSpPr/>
                <p:nvPr/>
              </p:nvGrpSpPr>
              <p:grpSpPr>
                <a:xfrm>
                  <a:off x="-1226" y="4828664"/>
                  <a:ext cx="5292079" cy="1298903"/>
                  <a:chOff x="3766183" y="4584065"/>
                  <a:chExt cx="5292079" cy="1298903"/>
                </a:xfrm>
              </p:grpSpPr>
              <p:pic>
                <p:nvPicPr>
                  <p:cNvPr id="48" name="Picture 8" descr="C:\Users\nakagawa\Desktop\apple_bullet\Monitor_Screen_export (00200).tif"/>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3766183" y="4584192"/>
                    <a:ext cx="1731529" cy="129864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 descr="C:\Users\nakagawa\Desktop\apple_bullet\Monitor_Screen_export (00259).tif"/>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5546288" y="4584192"/>
                    <a:ext cx="1731529" cy="129864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5" descr="C:\Users\nakagawa\Desktop\apple_bullet\Monitor_Screen_export (00320).tif"/>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7326393" y="4584065"/>
                    <a:ext cx="1731869" cy="129890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1" name="グループ化 40"/>
              <p:cNvGrpSpPr/>
              <p:nvPr/>
            </p:nvGrpSpPr>
            <p:grpSpPr>
              <a:xfrm>
                <a:off x="-2167" y="4746079"/>
                <a:ext cx="3944889" cy="461665"/>
                <a:chOff x="-2167" y="4746079"/>
                <a:chExt cx="3944889" cy="461665"/>
              </a:xfrm>
            </p:grpSpPr>
            <p:sp>
              <p:nvSpPr>
                <p:cNvPr id="43" name="テキスト ボックス 42"/>
                <p:cNvSpPr txBox="1"/>
                <p:nvPr/>
              </p:nvSpPr>
              <p:spPr>
                <a:xfrm>
                  <a:off x="-2167" y="4746079"/>
                  <a:ext cx="391454" cy="461665"/>
                </a:xfrm>
                <a:prstGeom prst="rect">
                  <a:avLst/>
                </a:prstGeom>
                <a:noFill/>
              </p:spPr>
              <p:txBody>
                <a:bodyPr wrap="none" rtlCol="0">
                  <a:spAutoFit/>
                </a:bodyPr>
                <a:lstStyle/>
                <a:p>
                  <a:pPr algn="ctr"/>
                  <a:r>
                    <a:rPr kumimoji="1" lang="en-US" altLang="ja-JP"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kumimoji="1" lang="en-US" altLang="ja-JP" sz="2400"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kumimoji="1" lang="ja-JP" altLang="en-US" sz="2400" baseline="-25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テキスト ボックス 43"/>
                <p:cNvSpPr txBox="1"/>
                <p:nvPr/>
              </p:nvSpPr>
              <p:spPr>
                <a:xfrm>
                  <a:off x="1775686" y="4746079"/>
                  <a:ext cx="391454" cy="461665"/>
                </a:xfrm>
                <a:prstGeom prst="rect">
                  <a:avLst/>
                </a:prstGeom>
                <a:noFill/>
              </p:spPr>
              <p:txBody>
                <a:bodyPr wrap="none" rtlCol="0">
                  <a:spAutoFit/>
                </a:bodyPr>
                <a:lstStyle/>
                <a:p>
                  <a:pPr algn="ctr"/>
                  <a:r>
                    <a:rPr kumimoji="1" lang="en-US" altLang="ja-JP"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kumimoji="1" lang="en-US" altLang="ja-JP" sz="2400"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kumimoji="1" lang="ja-JP" altLang="en-US" sz="2400" baseline="-25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テキスト ボックス 44"/>
                <p:cNvSpPr txBox="1"/>
                <p:nvPr/>
              </p:nvSpPr>
              <p:spPr>
                <a:xfrm>
                  <a:off x="3551268" y="4746079"/>
                  <a:ext cx="391454" cy="461665"/>
                </a:xfrm>
                <a:prstGeom prst="rect">
                  <a:avLst/>
                </a:prstGeom>
                <a:noFill/>
              </p:spPr>
              <p:txBody>
                <a:bodyPr wrap="none" rtlCol="0">
                  <a:spAutoFit/>
                </a:bodyPr>
                <a:lstStyle/>
                <a:p>
                  <a:pPr algn="ctr"/>
                  <a:r>
                    <a:rPr kumimoji="1" lang="en-US" altLang="ja-JP"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kumimoji="1" lang="en-US" altLang="ja-JP" sz="2400"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kumimoji="1" lang="ja-JP" altLang="en-US" sz="2400" baseline="-25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grpSp>
      <p:grpSp>
        <p:nvGrpSpPr>
          <p:cNvPr id="131" name="グループ化 130"/>
          <p:cNvGrpSpPr/>
          <p:nvPr/>
        </p:nvGrpSpPr>
        <p:grpSpPr>
          <a:xfrm>
            <a:off x="3203848" y="1982474"/>
            <a:ext cx="5700124" cy="1626739"/>
            <a:chOff x="3375869" y="1723860"/>
            <a:chExt cx="5700124" cy="1626739"/>
          </a:xfrm>
        </p:grpSpPr>
        <p:pic>
          <p:nvPicPr>
            <p:cNvPr id="132" name="Picture 15" descr="C:\Users\nakagawa\Desktop\apple_bullet\Monitor_Screen_export (00320).tif"/>
            <p:cNvPicPr>
              <a:picLocks noChangeAspect="1" noChangeArrowheads="1"/>
            </p:cNvPicPr>
            <p:nvPr/>
          </p:nvPicPr>
          <p:blipFill rotWithShape="1">
            <a:blip r:embed="rId10" cstate="print">
              <a:duotone>
                <a:prstClr val="black"/>
                <a:srgbClr val="0070C0">
                  <a:tint val="45000"/>
                  <a:satMod val="400000"/>
                </a:srgbClr>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7687713" y="1723860"/>
              <a:ext cx="1388280" cy="1041211"/>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sp>
          <p:nvSpPr>
            <p:cNvPr id="133" name="テキスト ボックス 132"/>
            <p:cNvSpPr txBox="1"/>
            <p:nvPr/>
          </p:nvSpPr>
          <p:spPr>
            <a:xfrm>
              <a:off x="8632277" y="2888934"/>
              <a:ext cx="391454" cy="461665"/>
            </a:xfrm>
            <a:prstGeom prst="rect">
              <a:avLst/>
            </a:prstGeom>
            <a:noFill/>
          </p:spPr>
          <p:txBody>
            <a:bodyPr wrap="none" rtlCol="0">
              <a:spAutoFit/>
            </a:bodyPr>
            <a:lstStyle/>
            <a:p>
              <a:pPr algn="ctr"/>
              <a:r>
                <a:rPr kumimoji="1" lang="en-US" altLang="ja-JP" sz="2400" dirty="0" smtClean="0">
                  <a:latin typeface="Arial" panose="020B0604020202020204" pitchFamily="34" charset="0"/>
                  <a:cs typeface="Arial" panose="020B0604020202020204" pitchFamily="34" charset="0"/>
                </a:rPr>
                <a:t>t</a:t>
              </a:r>
              <a:r>
                <a:rPr kumimoji="1" lang="en-US" altLang="ja-JP" sz="2400" baseline="-25000" dirty="0" smtClean="0">
                  <a:latin typeface="Arial" panose="020B0604020202020204" pitchFamily="34" charset="0"/>
                  <a:cs typeface="Arial" panose="020B0604020202020204" pitchFamily="34" charset="0"/>
                </a:rPr>
                <a:t>3</a:t>
              </a:r>
              <a:endParaRPr kumimoji="1" lang="ja-JP" altLang="en-US" sz="2400" baseline="-25000" dirty="0">
                <a:latin typeface="Arial" panose="020B0604020202020204" pitchFamily="34" charset="0"/>
                <a:cs typeface="Arial" panose="020B0604020202020204" pitchFamily="34" charset="0"/>
              </a:endParaRPr>
            </a:p>
          </p:txBody>
        </p:sp>
        <p:pic>
          <p:nvPicPr>
            <p:cNvPr id="134" name="Picture 2" descr="C:\Users\K.Nakagawa\AppData\Local\Microsoft\Windows\Temporary Internet Files\Content.IE5\G3MVZFH7\MC900239897[1].wmf"/>
            <p:cNvPicPr>
              <a:picLocks noChangeAspect="1" noChangeArrowheads="1"/>
            </p:cNvPicPr>
            <p:nvPr/>
          </p:nvPicPr>
          <p:blipFill>
            <a:blip r:embed="rId1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flipV="1">
              <a:off x="3375869" y="1946122"/>
              <a:ext cx="923887" cy="8789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5" name="グループ化 134"/>
          <p:cNvGrpSpPr/>
          <p:nvPr/>
        </p:nvGrpSpPr>
        <p:grpSpPr>
          <a:xfrm>
            <a:off x="3384000" y="1628736"/>
            <a:ext cx="4855989" cy="1986870"/>
            <a:chOff x="3556021" y="1370122"/>
            <a:chExt cx="4855989" cy="1986870"/>
          </a:xfrm>
        </p:grpSpPr>
        <p:pic>
          <p:nvPicPr>
            <p:cNvPr id="136" name="Picture 11" descr="C:\Users\nakagawa\Desktop\apple_bullet\Monitor_Screen_export (00259).tif"/>
            <p:cNvPicPr>
              <a:picLocks noChangeAspect="1" noChangeArrowheads="1"/>
            </p:cNvPicPr>
            <p:nvPr/>
          </p:nvPicPr>
          <p:blipFill rotWithShape="1">
            <a:blip r:embed="rId8" cstate="print">
              <a:duotone>
                <a:prstClr val="black"/>
                <a:srgbClr val="00B050">
                  <a:tint val="45000"/>
                  <a:satMod val="400000"/>
                </a:srgb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7024003" y="1723982"/>
              <a:ext cx="1388007" cy="1041006"/>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sp>
          <p:nvSpPr>
            <p:cNvPr id="137" name="テキスト ボックス 136"/>
            <p:cNvSpPr txBox="1"/>
            <p:nvPr/>
          </p:nvSpPr>
          <p:spPr>
            <a:xfrm>
              <a:off x="7981081" y="2895327"/>
              <a:ext cx="391454" cy="461665"/>
            </a:xfrm>
            <a:prstGeom prst="rect">
              <a:avLst/>
            </a:prstGeom>
            <a:noFill/>
          </p:spPr>
          <p:txBody>
            <a:bodyPr wrap="none" rtlCol="0">
              <a:spAutoFit/>
            </a:bodyPr>
            <a:lstStyle/>
            <a:p>
              <a:pPr algn="ctr"/>
              <a:r>
                <a:rPr kumimoji="1" lang="en-US" altLang="ja-JP" sz="2400" dirty="0" smtClean="0">
                  <a:latin typeface="Arial" panose="020B0604020202020204" pitchFamily="34" charset="0"/>
                  <a:cs typeface="Arial" panose="020B0604020202020204" pitchFamily="34" charset="0"/>
                </a:rPr>
                <a:t>t</a:t>
              </a:r>
              <a:r>
                <a:rPr kumimoji="1" lang="en-US" altLang="ja-JP" sz="2400" baseline="-25000" dirty="0" smtClean="0">
                  <a:latin typeface="Arial" panose="020B0604020202020204" pitchFamily="34" charset="0"/>
                  <a:cs typeface="Arial" panose="020B0604020202020204" pitchFamily="34" charset="0"/>
                </a:rPr>
                <a:t>2</a:t>
              </a:r>
              <a:endParaRPr kumimoji="1" lang="ja-JP" altLang="en-US" sz="2400" baseline="-25000" dirty="0">
                <a:latin typeface="Arial" panose="020B0604020202020204" pitchFamily="34" charset="0"/>
                <a:cs typeface="Arial" panose="020B0604020202020204" pitchFamily="34" charset="0"/>
              </a:endParaRPr>
            </a:p>
          </p:txBody>
        </p:sp>
        <p:pic>
          <p:nvPicPr>
            <p:cNvPr id="138" name="Picture 2" descr="C:\Users\K.Nakagawa\AppData\Local\Microsoft\Windows\Temporary Internet Files\Content.IE5\G3MVZFH7\MC900239897[1].wmf"/>
            <p:cNvPicPr>
              <a:picLocks noChangeAspect="1" noChangeArrowheads="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flipV="1">
              <a:off x="3556021" y="1370122"/>
              <a:ext cx="923887" cy="8789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グループ化 138"/>
          <p:cNvGrpSpPr/>
          <p:nvPr/>
        </p:nvGrpSpPr>
        <p:grpSpPr>
          <a:xfrm>
            <a:off x="3563888" y="1052736"/>
            <a:ext cx="5372595" cy="2562870"/>
            <a:chOff x="3735909" y="794122"/>
            <a:chExt cx="5372595" cy="2562870"/>
          </a:xfrm>
        </p:grpSpPr>
        <p:pic>
          <p:nvPicPr>
            <p:cNvPr id="140" name="Picture 8" descr="C:\Users\nakagawa\Desktop\apple_bullet\Monitor_Screen_export (00200).tif"/>
            <p:cNvPicPr>
              <a:picLocks noChangeAspect="1" noChangeArrowheads="1"/>
            </p:cNvPicPr>
            <p:nvPr/>
          </p:nvPicPr>
          <p:blipFill rotWithShape="1">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10020" b="14980"/>
            <a:stretch/>
          </p:blipFill>
          <p:spPr bwMode="auto">
            <a:xfrm>
              <a:off x="6360292" y="1723982"/>
              <a:ext cx="1388007" cy="1041006"/>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cxnSp>
          <p:nvCxnSpPr>
            <p:cNvPr id="141" name="直線矢印コネクタ 140"/>
            <p:cNvCxnSpPr/>
            <p:nvPr/>
          </p:nvCxnSpPr>
          <p:spPr>
            <a:xfrm>
              <a:off x="6903964" y="2954503"/>
              <a:ext cx="22045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2" name="テキスト ボックス 141"/>
            <p:cNvSpPr txBox="1"/>
            <p:nvPr/>
          </p:nvSpPr>
          <p:spPr>
            <a:xfrm>
              <a:off x="7329884" y="2895327"/>
              <a:ext cx="391454" cy="461665"/>
            </a:xfrm>
            <a:prstGeom prst="rect">
              <a:avLst/>
            </a:prstGeom>
            <a:noFill/>
          </p:spPr>
          <p:txBody>
            <a:bodyPr wrap="none" rtlCol="0">
              <a:spAutoFit/>
            </a:bodyPr>
            <a:lstStyle/>
            <a:p>
              <a:pPr algn="ctr"/>
              <a:r>
                <a:rPr kumimoji="1" lang="en-US" altLang="ja-JP" sz="2400" dirty="0" smtClean="0">
                  <a:latin typeface="Arial" panose="020B0604020202020204" pitchFamily="34" charset="0"/>
                  <a:cs typeface="Arial" panose="020B0604020202020204" pitchFamily="34" charset="0"/>
                </a:rPr>
                <a:t>t</a:t>
              </a:r>
              <a:r>
                <a:rPr kumimoji="1" lang="en-US" altLang="ja-JP" sz="2400" baseline="-25000" dirty="0" smtClean="0">
                  <a:latin typeface="Arial" panose="020B0604020202020204" pitchFamily="34" charset="0"/>
                  <a:cs typeface="Arial" panose="020B0604020202020204" pitchFamily="34" charset="0"/>
                </a:rPr>
                <a:t>1</a:t>
              </a:r>
              <a:endParaRPr kumimoji="1" lang="ja-JP" altLang="en-US" sz="2400" baseline="-25000" dirty="0">
                <a:latin typeface="Arial" panose="020B0604020202020204" pitchFamily="34" charset="0"/>
                <a:cs typeface="Arial" panose="020B0604020202020204" pitchFamily="34" charset="0"/>
              </a:endParaRPr>
            </a:p>
          </p:txBody>
        </p:sp>
        <p:pic>
          <p:nvPicPr>
            <p:cNvPr id="143" name="Picture 2" descr="C:\Users\K.Nakagawa\AppData\Local\Microsoft\Windows\Temporary Internet Files\Content.IE5\G3MVZFH7\MC900239897[1].wmf"/>
            <p:cNvPicPr>
              <a:picLocks noChangeAspect="1" noChangeArrowheads="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flipV="1">
              <a:off x="3735909" y="794122"/>
              <a:ext cx="923887" cy="8789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4" name="グループ化 143"/>
          <p:cNvGrpSpPr/>
          <p:nvPr/>
        </p:nvGrpSpPr>
        <p:grpSpPr>
          <a:xfrm>
            <a:off x="4832027" y="3023685"/>
            <a:ext cx="3456385" cy="1744049"/>
            <a:chOff x="5004048" y="2765071"/>
            <a:chExt cx="3456385" cy="1744049"/>
          </a:xfrm>
        </p:grpSpPr>
        <p:cxnSp>
          <p:nvCxnSpPr>
            <p:cNvPr id="145" name="直線矢印コネクタ 144"/>
            <p:cNvCxnSpPr/>
            <p:nvPr/>
          </p:nvCxnSpPr>
          <p:spPr>
            <a:xfrm flipH="1">
              <a:off x="5004048" y="2765071"/>
              <a:ext cx="2007646" cy="17440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6" name="直線矢印コネクタ 145"/>
            <p:cNvCxnSpPr/>
            <p:nvPr/>
          </p:nvCxnSpPr>
          <p:spPr>
            <a:xfrm flipH="1">
              <a:off x="6633376" y="2765071"/>
              <a:ext cx="1114923" cy="174404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7" name="直線矢印コネクタ 146"/>
            <p:cNvCxnSpPr/>
            <p:nvPr/>
          </p:nvCxnSpPr>
          <p:spPr>
            <a:xfrm flipH="1">
              <a:off x="8207286" y="2840143"/>
              <a:ext cx="253147" cy="166897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7157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500"/>
                                        <p:tgtEl>
                                          <p:spTgt spid="144"/>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1"/>
            </p:par>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2"/>
                                        </p:tgtEl>
                                      </p:cBhvr>
                                    </p:cmd>
                                  </p:childTnLst>
                                </p:cTn>
                              </p:par>
                            </p:childTnLst>
                          </p:cTn>
                        </p:par>
                      </p:childTnLst>
                    </p:cTn>
                  </p:par>
                </p:childTnLst>
              </p:cTn>
              <p:nextCondLst>
                <p:cond evt="onClick" delay="0">
                  <p:tgtEl>
                    <p:spTgt spid="22"/>
                  </p:tgtEl>
                </p:cond>
              </p:nextCondLst>
            </p:seq>
            <p:video>
              <p:cMediaNode vol="80000">
                <p:cTn id="37" fill="hold" display="0">
                  <p:stCondLst>
                    <p:cond delay="indefinite"/>
                  </p:stCondLst>
                </p:cTn>
                <p:tgtEl>
                  <p:spTgt spid="2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7</a:t>
            </a:fld>
            <a:endParaRPr lang="ja-JP" altLang="en-US" dirty="0">
              <a:solidFill>
                <a:schemeClr val="bg1"/>
              </a:solidFill>
            </a:endParaRPr>
          </a:p>
        </p:txBody>
      </p:sp>
      <p:sp>
        <p:nvSpPr>
          <p:cNvPr id="38" name="テキスト ボックス 37"/>
          <p:cNvSpPr txBox="1"/>
          <p:nvPr/>
        </p:nvSpPr>
        <p:spPr>
          <a:xfrm>
            <a:off x="1772264" y="77768"/>
            <a:ext cx="5599611"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Basic configuration of STAMP</a:t>
            </a:r>
            <a:endParaRPr lang="en-US" altLang="ja-JP" sz="3200" dirty="0">
              <a:solidFill>
                <a:schemeClr val="bg1"/>
              </a:solidFill>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49" r="13111"/>
          <a:stretch/>
        </p:blipFill>
        <p:spPr bwMode="auto">
          <a:xfrm>
            <a:off x="1038593" y="1196752"/>
            <a:ext cx="7037723" cy="5325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350" t="2845" r="37876" b="57354"/>
          <a:stretch/>
        </p:blipFill>
        <p:spPr bwMode="auto">
          <a:xfrm>
            <a:off x="1343393" y="1576074"/>
            <a:ext cx="1491292"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746066" y="5805474"/>
            <a:ext cx="2426137" cy="769441"/>
          </a:xfrm>
          <a:prstGeom prst="rect">
            <a:avLst/>
          </a:prstGeom>
          <a:noFill/>
        </p:spPr>
        <p:txBody>
          <a:bodyPr wrap="square" rtlCol="0">
            <a:spAutoFit/>
          </a:bodyPr>
          <a:lstStyle/>
          <a:p>
            <a:pPr algn="ctr"/>
            <a:r>
              <a:rPr kumimoji="1" lang="en-US" altLang="ja-JP" sz="2200" dirty="0" smtClean="0">
                <a:latin typeface="Arial Narrow" pitchFamily="34" charset="0"/>
              </a:rPr>
              <a:t>Temporal</a:t>
            </a:r>
          </a:p>
          <a:p>
            <a:pPr algn="ctr"/>
            <a:r>
              <a:rPr kumimoji="1" lang="en-US" altLang="ja-JP" sz="2200" dirty="0">
                <a:latin typeface="Arial Narrow" pitchFamily="34" charset="0"/>
              </a:rPr>
              <a:t>m</a:t>
            </a:r>
            <a:r>
              <a:rPr kumimoji="1" lang="en-US" altLang="ja-JP" sz="2200" dirty="0" smtClean="0">
                <a:latin typeface="Arial Narrow" pitchFamily="34" charset="0"/>
              </a:rPr>
              <a:t>apping device</a:t>
            </a:r>
            <a:endParaRPr kumimoji="1" lang="ja-JP" altLang="en-US" sz="2200" dirty="0">
              <a:latin typeface="Arial Narrow" pitchFamily="34" charset="0"/>
            </a:endParaRPr>
          </a:p>
        </p:txBody>
      </p:sp>
      <p:sp>
        <p:nvSpPr>
          <p:cNvPr id="8" name="テキスト ボックス 7"/>
          <p:cNvSpPr txBox="1"/>
          <p:nvPr/>
        </p:nvSpPr>
        <p:spPr>
          <a:xfrm>
            <a:off x="5293183" y="5203109"/>
            <a:ext cx="1857258" cy="769441"/>
          </a:xfrm>
          <a:prstGeom prst="rect">
            <a:avLst/>
          </a:prstGeom>
          <a:noFill/>
        </p:spPr>
        <p:txBody>
          <a:bodyPr wrap="square" rtlCol="0">
            <a:spAutoFit/>
          </a:bodyPr>
          <a:lstStyle/>
          <a:p>
            <a:pPr algn="ctr"/>
            <a:r>
              <a:rPr kumimoji="1" lang="en-US" altLang="ja-JP" sz="2200" dirty="0" smtClean="0">
                <a:latin typeface="Arial Narrow" pitchFamily="34" charset="0"/>
              </a:rPr>
              <a:t>Spatial</a:t>
            </a:r>
          </a:p>
          <a:p>
            <a:pPr algn="ctr"/>
            <a:r>
              <a:rPr kumimoji="1" lang="en-US" altLang="ja-JP" sz="2200" dirty="0">
                <a:latin typeface="Arial Narrow" pitchFamily="34" charset="0"/>
              </a:rPr>
              <a:t>m</a:t>
            </a:r>
            <a:r>
              <a:rPr kumimoji="1" lang="en-US" altLang="ja-JP" sz="2200" dirty="0" smtClean="0">
                <a:latin typeface="Arial Narrow" pitchFamily="34" charset="0"/>
              </a:rPr>
              <a:t>apping device</a:t>
            </a:r>
            <a:endParaRPr kumimoji="1" lang="ja-JP" altLang="en-US" sz="2200" dirty="0">
              <a:latin typeface="Arial Narrow" pitchFamily="34" charset="0"/>
            </a:endParaRPr>
          </a:p>
        </p:txBody>
      </p:sp>
      <p:sp>
        <p:nvSpPr>
          <p:cNvPr id="9" name="テキスト ボックス 8"/>
          <p:cNvSpPr txBox="1"/>
          <p:nvPr/>
        </p:nvSpPr>
        <p:spPr>
          <a:xfrm>
            <a:off x="7086127" y="4818388"/>
            <a:ext cx="1360388" cy="769441"/>
          </a:xfrm>
          <a:prstGeom prst="rect">
            <a:avLst/>
          </a:prstGeom>
          <a:noFill/>
        </p:spPr>
        <p:txBody>
          <a:bodyPr wrap="square" rtlCol="0">
            <a:spAutoFit/>
          </a:bodyPr>
          <a:lstStyle/>
          <a:p>
            <a:pPr algn="ctr"/>
            <a:r>
              <a:rPr kumimoji="1" lang="en-US" altLang="ja-JP" sz="2200" dirty="0" smtClean="0">
                <a:latin typeface="Arial Narrow" pitchFamily="34" charset="0"/>
              </a:rPr>
              <a:t>Image sensor</a:t>
            </a:r>
            <a:endParaRPr kumimoji="1" lang="ja-JP" altLang="en-US" sz="2200" dirty="0">
              <a:latin typeface="Arial Narrow" pitchFamily="34" charset="0"/>
            </a:endParaRPr>
          </a:p>
        </p:txBody>
      </p:sp>
      <p:sp>
        <p:nvSpPr>
          <p:cNvPr id="10" name="テキスト ボックス 9"/>
          <p:cNvSpPr txBox="1"/>
          <p:nvPr/>
        </p:nvSpPr>
        <p:spPr>
          <a:xfrm>
            <a:off x="5541618" y="1499872"/>
            <a:ext cx="1360388" cy="430887"/>
          </a:xfrm>
          <a:prstGeom prst="rect">
            <a:avLst/>
          </a:prstGeom>
          <a:noFill/>
        </p:spPr>
        <p:txBody>
          <a:bodyPr wrap="square" rtlCol="0">
            <a:spAutoFit/>
          </a:bodyPr>
          <a:lstStyle/>
          <a:p>
            <a:pPr algn="ctr"/>
            <a:r>
              <a:rPr kumimoji="1" lang="en-US" altLang="ja-JP" sz="2200" dirty="0" smtClean="0">
                <a:latin typeface="Arial Narrow" pitchFamily="34" charset="0"/>
              </a:rPr>
              <a:t>Computer</a:t>
            </a:r>
            <a:endParaRPr kumimoji="1" lang="ja-JP" altLang="en-US" sz="2200" dirty="0">
              <a:latin typeface="Arial Narrow" pitchFamily="34" charset="0"/>
            </a:endParaRPr>
          </a:p>
        </p:txBody>
      </p:sp>
      <p:sp>
        <p:nvSpPr>
          <p:cNvPr id="11" name="テキスト ボックス 10"/>
          <p:cNvSpPr txBox="1"/>
          <p:nvPr/>
        </p:nvSpPr>
        <p:spPr>
          <a:xfrm>
            <a:off x="2598747" y="3289074"/>
            <a:ext cx="1360388" cy="769441"/>
          </a:xfrm>
          <a:prstGeom prst="rect">
            <a:avLst/>
          </a:prstGeom>
          <a:noFill/>
        </p:spPr>
        <p:txBody>
          <a:bodyPr wrap="square" rtlCol="0">
            <a:spAutoFit/>
          </a:bodyPr>
          <a:lstStyle/>
          <a:p>
            <a:pPr algn="ctr"/>
            <a:r>
              <a:rPr kumimoji="1" lang="en-US" altLang="ja-JP" sz="2200" dirty="0" smtClean="0">
                <a:latin typeface="Arial Narrow" pitchFamily="34" charset="0"/>
              </a:rPr>
              <a:t>Daughter</a:t>
            </a:r>
          </a:p>
          <a:p>
            <a:pPr algn="ctr"/>
            <a:r>
              <a:rPr lang="en-US" altLang="ja-JP" sz="2200" dirty="0" smtClean="0">
                <a:latin typeface="Arial Narrow" pitchFamily="34" charset="0"/>
              </a:rPr>
              <a:t>pulses</a:t>
            </a:r>
            <a:endParaRPr kumimoji="1" lang="ja-JP" altLang="en-US" sz="2200" dirty="0">
              <a:latin typeface="Arial Narrow" pitchFamily="34" charset="0"/>
            </a:endParaRPr>
          </a:p>
        </p:txBody>
      </p:sp>
      <p:cxnSp>
        <p:nvCxnSpPr>
          <p:cNvPr id="12" name="直線矢印コネクタ 11"/>
          <p:cNvCxnSpPr/>
          <p:nvPr/>
        </p:nvCxnSpPr>
        <p:spPr>
          <a:xfrm flipV="1">
            <a:off x="2726205" y="3082302"/>
            <a:ext cx="0" cy="1182987"/>
          </a:xfrm>
          <a:prstGeom prst="straightConnector1">
            <a:avLst/>
          </a:prstGeom>
          <a:ln w="381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55791" y="2008330"/>
            <a:ext cx="1360388" cy="430887"/>
          </a:xfrm>
          <a:prstGeom prst="rect">
            <a:avLst/>
          </a:prstGeom>
          <a:noFill/>
        </p:spPr>
        <p:txBody>
          <a:bodyPr wrap="square" rtlCol="0">
            <a:spAutoFit/>
          </a:bodyPr>
          <a:lstStyle/>
          <a:p>
            <a:pPr algn="ctr"/>
            <a:r>
              <a:rPr kumimoji="1" lang="en-US" altLang="ja-JP" sz="2200" dirty="0" smtClean="0">
                <a:latin typeface="Arial Narrow" pitchFamily="34" charset="0"/>
              </a:rPr>
              <a:t>Target</a:t>
            </a:r>
            <a:endParaRPr kumimoji="1" lang="ja-JP" altLang="en-US" sz="2200" dirty="0">
              <a:latin typeface="Arial Narrow" pitchFamily="34" charset="0"/>
            </a:endParaRPr>
          </a:p>
        </p:txBody>
      </p:sp>
      <p:sp>
        <p:nvSpPr>
          <p:cNvPr id="14" name="角丸四角形吹き出し 13"/>
          <p:cNvSpPr/>
          <p:nvPr/>
        </p:nvSpPr>
        <p:spPr>
          <a:xfrm>
            <a:off x="1114794" y="1499872"/>
            <a:ext cx="2801385" cy="3034029"/>
          </a:xfrm>
          <a:prstGeom prst="wedgeRoundRectCallout">
            <a:avLst>
              <a:gd name="adj1" fmla="val 84431"/>
              <a:gd name="adj2" fmla="val 55451"/>
              <a:gd name="adj3" fmla="val 16667"/>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573" t="52532" r="46557" b="4349"/>
          <a:stretch/>
        </p:blipFill>
        <p:spPr bwMode="auto">
          <a:xfrm>
            <a:off x="1557643" y="2965228"/>
            <a:ext cx="960570" cy="1408920"/>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200393" y="4614387"/>
            <a:ext cx="1676400" cy="769441"/>
          </a:xfrm>
          <a:prstGeom prst="rect">
            <a:avLst/>
          </a:prstGeom>
          <a:noFill/>
        </p:spPr>
        <p:txBody>
          <a:bodyPr wrap="square" rtlCol="0">
            <a:spAutoFit/>
          </a:bodyPr>
          <a:lstStyle/>
          <a:p>
            <a:pPr algn="ctr"/>
            <a:r>
              <a:rPr kumimoji="1" lang="en-US" altLang="ja-JP" sz="2200" dirty="0" smtClean="0">
                <a:latin typeface="Arial Narrow" pitchFamily="34" charset="0"/>
              </a:rPr>
              <a:t>Ultrashort</a:t>
            </a:r>
          </a:p>
          <a:p>
            <a:pPr algn="ctr"/>
            <a:r>
              <a:rPr kumimoji="1" lang="en-US" altLang="ja-JP" sz="2200" dirty="0" smtClean="0">
                <a:latin typeface="Arial Narrow" pitchFamily="34" charset="0"/>
              </a:rPr>
              <a:t>pulse source</a:t>
            </a:r>
            <a:endParaRPr kumimoji="1" lang="ja-JP" altLang="en-US" sz="2200" dirty="0">
              <a:latin typeface="Arial Narrow" pitchFamily="34" charset="0"/>
            </a:endParaRPr>
          </a:p>
        </p:txBody>
      </p:sp>
    </p:spTree>
    <p:extLst>
      <p:ext uri="{BB962C8B-B14F-4D97-AF65-F5344CB8AC3E}">
        <p14:creationId xmlns:p14="http://schemas.microsoft.com/office/powerpoint/2010/main" val="508424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p:nvPr/>
        </p:nvSpPr>
        <p:spPr>
          <a:xfrm>
            <a:off x="0" y="0"/>
            <a:ext cx="9144000" cy="740312"/>
          </a:xfrm>
          <a:prstGeom prst="rect">
            <a:avLst/>
          </a:prstGeom>
          <a:solidFill>
            <a:srgbClr val="050139"/>
          </a:solid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2"/>
          <p:cNvSpPr>
            <a:spLocks noGrp="1"/>
          </p:cNvSpPr>
          <p:nvPr>
            <p:ph type="sldNum" sz="quarter" idx="12"/>
          </p:nvPr>
        </p:nvSpPr>
        <p:spPr>
          <a:xfrm>
            <a:off x="7000056" y="4911"/>
            <a:ext cx="2133600" cy="365125"/>
          </a:xfrm>
        </p:spPr>
        <p:txBody>
          <a:bodyPr/>
          <a:lstStyle/>
          <a:p>
            <a:fld id="{D2D8002D-B5B0-4BAC-B1F6-782DDCCE6D9C}" type="slidenum">
              <a:rPr lang="ja-JP" altLang="en-US" smtClean="0">
                <a:solidFill>
                  <a:schemeClr val="bg1"/>
                </a:solidFill>
              </a:rPr>
              <a:pPr/>
              <a:t>8</a:t>
            </a:fld>
            <a:endParaRPr lang="ja-JP" altLang="en-US" dirty="0">
              <a:solidFill>
                <a:schemeClr val="bg1"/>
              </a:solidFill>
            </a:endParaRPr>
          </a:p>
        </p:txBody>
      </p:sp>
      <p:sp>
        <p:nvSpPr>
          <p:cNvPr id="38" name="テキスト ボックス 37"/>
          <p:cNvSpPr txBox="1"/>
          <p:nvPr/>
        </p:nvSpPr>
        <p:spPr>
          <a:xfrm>
            <a:off x="2604219" y="77768"/>
            <a:ext cx="3935694" cy="584775"/>
          </a:xfrm>
          <a:prstGeom prst="rect">
            <a:avLst/>
          </a:prstGeom>
          <a:noFill/>
        </p:spPr>
        <p:txBody>
          <a:bodyPr wrap="none" rtlCol="0">
            <a:spAutoFit/>
          </a:bodyPr>
          <a:lstStyle/>
          <a:p>
            <a:pPr algn="ctr"/>
            <a:r>
              <a:rPr lang="en-US" altLang="ja-JP" sz="3200" dirty="0" smtClean="0">
                <a:solidFill>
                  <a:schemeClr val="bg1"/>
                </a:solidFill>
                <a:latin typeface="Arial" panose="020B0604020202020204" pitchFamily="34" charset="0"/>
                <a:cs typeface="Arial" panose="020B0604020202020204" pitchFamily="34" charset="0"/>
              </a:rPr>
              <a:t>Operation of STAMP</a:t>
            </a:r>
            <a:endParaRPr lang="en-US" altLang="ja-JP" sz="3200" dirty="0">
              <a:solidFill>
                <a:schemeClr val="bg1"/>
              </a:solidFill>
              <a:latin typeface="Arial" panose="020B0604020202020204" pitchFamily="34" charset="0"/>
              <a:cs typeface="Arial" panose="020B0604020202020204" pitchFamily="34" charset="0"/>
            </a:endParaRPr>
          </a:p>
        </p:txBody>
      </p:sp>
      <p:pic>
        <p:nvPicPr>
          <p:cNvPr id="5" name="smp_v07a_2000k.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1631385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5"/>
                                        </p:tgtEl>
                                      </p:cBhvr>
                                    </p:cmd>
                                  </p:childTnLst>
                                </p:cTn>
                              </p:par>
                            </p:childTnLst>
                          </p:cTn>
                        </p:par>
                      </p:childTnLst>
                    </p:cTn>
                  </p:par>
                </p:childTnLst>
              </p:cTn>
              <p:nextCondLst>
                <p:cond evt="onClick" delay="0">
                  <p:tgtEl>
                    <p:spTgt spid="5"/>
                  </p:tgtEl>
                </p:cond>
              </p:nextCondLst>
            </p:seq>
            <p:video fullScrn="1">
              <p:cMediaNode vol="80000">
                <p:cTn id="8"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32992</TotalTime>
  <Words>3355</Words>
  <Application>Microsoft Office PowerPoint</Application>
  <PresentationFormat>画面に合わせる (4:3)</PresentationFormat>
  <Paragraphs>706</Paragraphs>
  <Slides>49</Slides>
  <Notes>49</Notes>
  <HiddenSlides>0</HiddenSlides>
  <MMClips>4</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49</vt:i4>
      </vt:variant>
    </vt:vector>
  </HeadingPairs>
  <TitlesOfParts>
    <vt:vector size="63" baseType="lpstr">
      <vt:lpstr>ＭＳ Ｐゴシック</vt:lpstr>
      <vt:lpstr>ＭＳ ゴシック</vt:lpstr>
      <vt:lpstr>メイリオ</vt:lpstr>
      <vt:lpstr>小塚ゴシック Pro B</vt:lpstr>
      <vt:lpstr>游ゴシック</vt:lpstr>
      <vt:lpstr>Arial</vt:lpstr>
      <vt:lpstr>Arial Narrow</vt:lpstr>
      <vt:lpstr>Calibri</vt:lpstr>
      <vt:lpstr>Cambria Math</vt:lpstr>
      <vt:lpstr>Impact</vt:lpstr>
      <vt:lpstr>Symbol</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K.Nakagawa</dc:creator>
  <cp:lastModifiedBy>K. Nakagawa</cp:lastModifiedBy>
  <cp:revision>2553</cp:revision>
  <cp:lastPrinted>2016-08-15T03:30:05Z</cp:lastPrinted>
  <dcterms:created xsi:type="dcterms:W3CDTF">2014-11-04T01:40:18Z</dcterms:created>
  <dcterms:modified xsi:type="dcterms:W3CDTF">2018-09-11T16:19:08Z</dcterms:modified>
</cp:coreProperties>
</file>