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6" r:id="rId25"/>
    <p:sldId id="294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A8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193E-2B5D-4242-A319-531973E71BC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0D9B-518B-4A26-90BF-33883D810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3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C0D9B-518B-4A26-90BF-33883D810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F810-6EF7-432D-9278-72580A92C064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CE15-BB70-4202-BB96-57EC2E6D3572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020-F1A4-4AFA-AAAE-CD2EF9591D47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0172-93E1-42A5-8D30-0CAE5FA95F1F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8EFB-F9F7-406D-8F7D-D82E6EC1D819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16B7-4664-40E6-90B8-778114069857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56DD-8651-43A3-B2D7-DF4F462CB9E1}" type="datetime1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C36F-A3A6-4A69-B7F6-2E7AB753BB5B}" type="datetime1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CCB0-27C2-493D-99BB-5DA8571AB9C0}" type="datetime1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1BD1-F916-4242-9BD8-3A528B9ACB61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BA8A-1253-4412-AA53-C6CEDF49E4A4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7C78-D322-4EB6-B3BB-E487C3C15E02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0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203A8C"/>
                </a:solidFill>
              </a:rPr>
              <a:t>Mu2e Remote Handling Review </a:t>
            </a:r>
            <a:r>
              <a:rPr lang="en-US" sz="3600" dirty="0">
                <a:solidFill>
                  <a:srgbClr val="203A8C"/>
                </a:solidFill>
              </a:rPr>
              <a:t> </a:t>
            </a:r>
            <a:r>
              <a:rPr lang="en-US" sz="3600" dirty="0" smtClean="0">
                <a:solidFill>
                  <a:srgbClr val="203A8C"/>
                </a:solidFill>
              </a:rPr>
              <a:t>           Baseline Horizontal Design</a:t>
            </a:r>
            <a:endParaRPr lang="en-US" sz="3600" dirty="0">
              <a:solidFill>
                <a:srgbClr val="203A8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6400800" cy="1295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smtClean="0">
                <a:solidFill>
                  <a:srgbClr val="203A8C"/>
                </a:solidFill>
              </a:rPr>
              <a:t>Mike Campbell</a:t>
            </a:r>
          </a:p>
          <a:p>
            <a:pPr algn="l"/>
            <a:r>
              <a:rPr lang="en-US" sz="2400" dirty="0" smtClean="0">
                <a:solidFill>
                  <a:srgbClr val="203A8C"/>
                </a:solidFill>
              </a:rPr>
              <a:t>L2 Engineer - Accelerator </a:t>
            </a:r>
          </a:p>
          <a:p>
            <a:pPr algn="l"/>
            <a:r>
              <a:rPr lang="en-US" sz="2400" dirty="0" smtClean="0">
                <a:solidFill>
                  <a:srgbClr val="203A8C"/>
                </a:solidFill>
              </a:rPr>
              <a:t>L4 Engineer/Designer – Target Remote Handling</a:t>
            </a:r>
          </a:p>
          <a:p>
            <a:pPr algn="l"/>
            <a:r>
              <a:rPr lang="en-US" sz="2400" dirty="0" smtClean="0">
                <a:solidFill>
                  <a:srgbClr val="203A8C"/>
                </a:solidFill>
              </a:rPr>
              <a:t>3-3-2015</a:t>
            </a:r>
            <a:endParaRPr lang="en-US" sz="2400" dirty="0">
              <a:solidFill>
                <a:srgbClr val="203A8C"/>
              </a:solidFill>
            </a:endParaRPr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140" y="4800600"/>
            <a:ext cx="1394460" cy="82296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685800" y="3124200"/>
            <a:ext cx="7924800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1" y="1219211"/>
            <a:ext cx="3567113" cy="900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dirty="0"/>
              <a:t>R</a:t>
            </a:r>
            <a:r>
              <a:rPr lang="en-US" dirty="0" smtClean="0"/>
              <a:t>obot retracts its’ telescoping target handling arm to remove target assembly</a:t>
            </a:r>
            <a:endParaRPr lang="en-US" dirty="0"/>
          </a:p>
          <a:p>
            <a:pPr marL="342900" indent="-342900">
              <a:buFont typeface="+mj-lt"/>
              <a:buAutoNum type="arabicPeriod" startAt="10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0"/>
            </a:pPr>
            <a:r>
              <a:rPr lang="en-US" dirty="0"/>
              <a:t>Robot moves on its’ floor rails to </a:t>
            </a:r>
            <a:r>
              <a:rPr lang="en-US" dirty="0" smtClean="0"/>
              <a:t>back position </a:t>
            </a:r>
            <a:r>
              <a:rPr lang="en-US" dirty="0"/>
              <a:t>behind </a:t>
            </a:r>
            <a:r>
              <a:rPr lang="en-US" dirty="0" smtClean="0"/>
              <a:t>cask</a:t>
            </a:r>
          </a:p>
          <a:p>
            <a:pPr marL="342900" indent="-342900">
              <a:buFont typeface="+mj-lt"/>
              <a:buAutoNum type="arabicPeriod" startAt="10"/>
            </a:pPr>
            <a:endParaRPr lang="en-US" sz="1000" dirty="0"/>
          </a:p>
          <a:p>
            <a:pPr marL="342900" indent="-342900">
              <a:buFont typeface="+mj-lt"/>
              <a:buAutoNum type="arabicPeriod" startAt="10"/>
            </a:pPr>
            <a:r>
              <a:rPr lang="en-US" dirty="0" smtClean="0"/>
              <a:t>Robot </a:t>
            </a:r>
            <a:r>
              <a:rPr lang="en-US" dirty="0"/>
              <a:t>places </a:t>
            </a:r>
            <a:r>
              <a:rPr lang="en-US" dirty="0" smtClean="0"/>
              <a:t>target </a:t>
            </a:r>
            <a:r>
              <a:rPr lang="en-US" dirty="0"/>
              <a:t>into </a:t>
            </a:r>
            <a:r>
              <a:rPr lang="en-US" dirty="0" smtClean="0"/>
              <a:t>cask (lower half of chamber), </a:t>
            </a:r>
            <a:r>
              <a:rPr lang="en-US" dirty="0"/>
              <a:t>releases it, retracts </a:t>
            </a:r>
            <a:r>
              <a:rPr lang="en-US" dirty="0" smtClean="0"/>
              <a:t>arm</a:t>
            </a:r>
            <a:endParaRPr lang="en-US" sz="1000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8" y="6400800"/>
            <a:ext cx="5943601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5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3820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The sliding shield door opens and the robot returns to the RH room, positioning itself behind the staging frame, the sliding shield door then closes</a:t>
            </a:r>
            <a:endParaRPr lang="en-US" dirty="0"/>
          </a:p>
          <a:p>
            <a:pPr marL="342900" indent="-342900">
              <a:buFont typeface="+mj-lt"/>
              <a:buAutoNum type="arabicPeriod" startAt="13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en-US" dirty="0" smtClean="0"/>
              <a:t>A new target assembly will have been pre-staged in the staging frame as part of the RH task set-up.  Using its’ camera and arm, the robot retrieves the new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5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</p:spTree>
    <p:extLst>
      <p:ext uri="{BB962C8B-B14F-4D97-AF65-F5344CB8AC3E}">
        <p14:creationId xmlns:p14="http://schemas.microsoft.com/office/powerpoint/2010/main" val="412095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US" dirty="0" smtClean="0"/>
              <a:t>The </a:t>
            </a:r>
            <a:r>
              <a:rPr lang="en-US" dirty="0"/>
              <a:t>sliding shield door opens and the robot returns to the </a:t>
            </a:r>
            <a:r>
              <a:rPr lang="en-US" dirty="0" smtClean="0"/>
              <a:t>TH, </a:t>
            </a:r>
            <a:r>
              <a:rPr lang="en-US" dirty="0"/>
              <a:t>positioning itself </a:t>
            </a:r>
            <a:r>
              <a:rPr lang="en-US" dirty="0" smtClean="0"/>
              <a:t>again behind </a:t>
            </a:r>
            <a:r>
              <a:rPr lang="en-US" dirty="0"/>
              <a:t>the </a:t>
            </a:r>
            <a:r>
              <a:rPr lang="en-US" dirty="0" smtClean="0"/>
              <a:t>PS, </a:t>
            </a:r>
            <a:r>
              <a:rPr lang="en-US" dirty="0"/>
              <a:t>the sliding shield door then </a:t>
            </a:r>
            <a:r>
              <a:rPr lang="en-US" dirty="0" smtClean="0"/>
              <a:t>closes</a:t>
            </a:r>
            <a:endParaRPr lang="en-US" dirty="0"/>
          </a:p>
          <a:p>
            <a:pPr marL="342900" indent="-342900">
              <a:buFont typeface="+mj-lt"/>
              <a:buAutoNum type="arabicPeriod" startAt="15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US" dirty="0" smtClean="0"/>
              <a:t>Using </a:t>
            </a:r>
            <a:r>
              <a:rPr lang="en-US" dirty="0"/>
              <a:t>its’ camera and arm, the robot </a:t>
            </a:r>
            <a:r>
              <a:rPr lang="en-US" dirty="0" smtClean="0"/>
              <a:t>places </a:t>
            </a:r>
            <a:r>
              <a:rPr lang="en-US" dirty="0"/>
              <a:t>the new </a:t>
            </a:r>
            <a:r>
              <a:rPr lang="en-US" dirty="0" smtClean="0"/>
              <a:t>target, latching it into place on the mounting surface using its’ end of arm tooling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7"/>
            </a:pPr>
            <a:r>
              <a:rPr lang="en-US" dirty="0" smtClean="0"/>
              <a:t>Similar to before, the robot returns to the RH room through the doorway, retrieves the new window, then travels back to its’ position behind the PS in the TH</a:t>
            </a:r>
            <a:endParaRPr lang="en-US" dirty="0"/>
          </a:p>
          <a:p>
            <a:pPr marL="342900" indent="-342900">
              <a:buFont typeface="+mj-lt"/>
              <a:buAutoNum type="arabicPeriod" startAt="17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7"/>
            </a:pPr>
            <a:r>
              <a:rPr lang="en-US" dirty="0" smtClean="0"/>
              <a:t>Robot places the new window, then proceeds to tighten the bolts around the perimeter.  Any desired star pattern tightening sequence can be programmed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3820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en-US" dirty="0" smtClean="0"/>
              <a:t>The sliding shield door opens, the robot returns to the RH room, and the door closes</a:t>
            </a:r>
            <a:endParaRPr lang="en-US" dirty="0"/>
          </a:p>
          <a:p>
            <a:pPr marL="342900" indent="-342900">
              <a:buFont typeface="+mj-lt"/>
              <a:buAutoNum type="arabicPeriod" startAt="19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19"/>
            </a:pPr>
            <a:r>
              <a:rPr lang="en-US" dirty="0" smtClean="0"/>
              <a:t>The cask is manually pulled back toward the M4 </a:t>
            </a:r>
            <a:r>
              <a:rPr lang="en-US" dirty="0" err="1" smtClean="0"/>
              <a:t>beamline</a:t>
            </a:r>
            <a:r>
              <a:rPr lang="en-US" dirty="0" smtClean="0"/>
              <a:t>.  Once under crane coverage there, the cask front door is placed onto it.  The target exchange process    is now complete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8" y="6400800"/>
            <a:ext cx="5943601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5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710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Design Details:  The RC Target Assembly and its’ Mount </a:t>
            </a:r>
            <a:r>
              <a:rPr lang="en-US" dirty="0">
                <a:solidFill>
                  <a:srgbClr val="203A8C"/>
                </a:solidFill>
              </a:rPr>
              <a:t>I</a:t>
            </a:r>
            <a:r>
              <a:rPr lang="en-US" dirty="0" smtClean="0">
                <a:solidFill>
                  <a:srgbClr val="203A8C"/>
                </a:solidFill>
              </a:rPr>
              <a:t>nside the PS / HRS</a:t>
            </a:r>
            <a:endParaRPr lang="en-US" dirty="0">
              <a:solidFill>
                <a:srgbClr val="203A8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pic>
        <p:nvPicPr>
          <p:cNvPr id="8" name="Picture 4" descr="C:\Users\mikecam\Desktop\ss01temp.jpg"/>
          <p:cNvPicPr>
            <a:picLocks noChangeAspect="1" noChangeArrowheads="1"/>
          </p:cNvPicPr>
          <p:nvPr/>
        </p:nvPicPr>
        <p:blipFill rotWithShape="1">
          <a:blip r:embed="rId2" cstate="print"/>
          <a:srcRect l="29982" r="29572"/>
          <a:stretch/>
        </p:blipFill>
        <p:spPr bwMode="auto">
          <a:xfrm>
            <a:off x="542925" y="874156"/>
            <a:ext cx="4341901" cy="5236464"/>
          </a:xfrm>
          <a:prstGeom prst="rect">
            <a:avLst/>
          </a:prstGeom>
          <a:noFill/>
        </p:spPr>
      </p:pic>
      <p:pic>
        <p:nvPicPr>
          <p:cNvPr id="11" name="Picture 10" descr="cctarget-15.jpg"/>
          <p:cNvPicPr>
            <a:picLocks noChangeAspect="1"/>
          </p:cNvPicPr>
          <p:nvPr/>
        </p:nvPicPr>
        <p:blipFill>
          <a:blip r:embed="rId3" cstate="print"/>
          <a:srcRect l="26182" r="4909"/>
          <a:stretch>
            <a:fillRect/>
          </a:stretch>
        </p:blipFill>
        <p:spPr>
          <a:xfrm>
            <a:off x="5019829" y="855107"/>
            <a:ext cx="3581091" cy="253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s04.jpg"/>
          <p:cNvPicPr>
            <a:picLocks/>
          </p:cNvPicPr>
          <p:nvPr/>
        </p:nvPicPr>
        <p:blipFill rotWithShape="1">
          <a:blip r:embed="rId4" cstate="print"/>
          <a:srcRect l="18202" t="19028" r="31685" b="1717"/>
          <a:stretch/>
        </p:blipFill>
        <p:spPr>
          <a:xfrm>
            <a:off x="5019829" y="3528849"/>
            <a:ext cx="3602477" cy="25817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2718233"/>
            <a:ext cx="70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Target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98964" y="3000813"/>
            <a:ext cx="318374" cy="417986"/>
          </a:xfrm>
          <a:prstGeom prst="straightConnector1">
            <a:avLst/>
          </a:prstGeom>
          <a:ln w="12700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8964" y="4267200"/>
            <a:ext cx="76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Spokes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88400" y="4114801"/>
            <a:ext cx="350000" cy="228599"/>
          </a:xfrm>
          <a:prstGeom prst="straightConnector1">
            <a:avLst/>
          </a:prstGeom>
          <a:ln w="12700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41025" y="9906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3x Spring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Latches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3657602" y="1282988"/>
            <a:ext cx="283423" cy="88612"/>
          </a:xfrm>
          <a:prstGeom prst="straightConnector1">
            <a:avLst/>
          </a:prstGeom>
          <a:ln w="12700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6702" y="5535370"/>
            <a:ext cx="188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Outer Ring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(a.k.a. the “Bicycle Wheel”)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00870" y="5029200"/>
            <a:ext cx="175000" cy="506171"/>
          </a:xfrm>
          <a:prstGeom prst="straightConnector1">
            <a:avLst/>
          </a:prstGeom>
          <a:ln w="12700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3620" y="990600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dirty="0" smtClean="0">
                <a:solidFill>
                  <a:schemeClr val="bg1"/>
                </a:solidFill>
              </a:rPr>
              <a:t>x Grip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Handles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114426" y="1575375"/>
            <a:ext cx="561974" cy="405825"/>
          </a:xfrm>
          <a:prstGeom prst="straightConnector1">
            <a:avLst/>
          </a:prstGeom>
          <a:ln w="12700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91323" y="875615"/>
            <a:ext cx="172996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Spring Latch Detail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04848" y="3528849"/>
            <a:ext cx="14450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3x Mounting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Features Inside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HRS Bore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Locate, Clamp,</a:t>
            </a:r>
          </a:p>
          <a:p>
            <a:r>
              <a:rPr lang="en-US" sz="1600" dirty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nd Latch the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Bicycle Wheel</a:t>
            </a:r>
          </a:p>
          <a:p>
            <a:r>
              <a:rPr lang="en-US" sz="1600" dirty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t the 12, 4,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and 8 </a:t>
            </a:r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-clock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Positions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05600" y="3886200"/>
            <a:ext cx="399249" cy="457200"/>
          </a:xfrm>
          <a:prstGeom prst="straightConnector1">
            <a:avLst/>
          </a:prstGeom>
          <a:ln w="12700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5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649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Design Details:  The Robot Basic Structure and Its’ X / Y Motion Axes</a:t>
            </a:r>
            <a:endParaRPr lang="en-US" dirty="0">
              <a:solidFill>
                <a:srgbClr val="203A8C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64632"/>
            <a:ext cx="8141017" cy="522293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451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Design Details:  The Robot Dual Z Motion Axes</a:t>
            </a:r>
            <a:endParaRPr lang="en-US" dirty="0">
              <a:solidFill>
                <a:srgbClr val="203A8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6400800"/>
            <a:ext cx="59436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pic>
        <p:nvPicPr>
          <p:cNvPr id="8" name="Picture 4" descr="C:\Users\mikecam\Desktop\ss01temp.jpg"/>
          <p:cNvPicPr>
            <a:picLocks noChangeAspect="1" noChangeArrowheads="1"/>
          </p:cNvPicPr>
          <p:nvPr/>
        </p:nvPicPr>
        <p:blipFill>
          <a:blip r:embed="rId2" cstate="print"/>
          <a:srcRect l="70869" r="5451"/>
          <a:stretch>
            <a:fillRect/>
          </a:stretch>
        </p:blipFill>
        <p:spPr bwMode="auto">
          <a:xfrm>
            <a:off x="6181725" y="874156"/>
            <a:ext cx="2462862" cy="52134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/>
          <a:stretch/>
        </p:blipFill>
        <p:spPr>
          <a:xfrm>
            <a:off x="552449" y="864631"/>
            <a:ext cx="7035928" cy="52229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645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Design Details:  Upper Z Axis – Handles the Target Access Window</a:t>
            </a:r>
            <a:endParaRPr lang="en-US" dirty="0">
              <a:solidFill>
                <a:srgbClr val="203A8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pic>
        <p:nvPicPr>
          <p:cNvPr id="8" name="Picture 4" descr="C:\Users\mikecam\Desktop\ss01temp.jpg"/>
          <p:cNvPicPr>
            <a:picLocks noChangeAspect="1" noChangeArrowheads="1"/>
          </p:cNvPicPr>
          <p:nvPr/>
        </p:nvPicPr>
        <p:blipFill>
          <a:blip r:embed="rId2" cstate="print"/>
          <a:srcRect l="70869" r="5451"/>
          <a:stretch>
            <a:fillRect/>
          </a:stretch>
        </p:blipFill>
        <p:spPr bwMode="auto">
          <a:xfrm>
            <a:off x="6181725" y="874155"/>
            <a:ext cx="2462862" cy="522293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" y="874156"/>
            <a:ext cx="6686550" cy="52229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649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3A8C"/>
                </a:solidFill>
              </a:rPr>
              <a:t>Design Details:  Upper Z Axis – Handles the Target Access Window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64628"/>
            <a:ext cx="8141017" cy="52158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57201"/>
            <a:ext cx="784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Outline:</a:t>
            </a:r>
          </a:p>
          <a:p>
            <a:endParaRPr lang="en-US" dirty="0"/>
          </a:p>
          <a:p>
            <a:pPr marL="400050" indent="-400050">
              <a:buFont typeface="+mj-lt"/>
              <a:buAutoNum type="alphaUcPeriod"/>
            </a:pPr>
            <a:r>
              <a:rPr lang="en-US" dirty="0" smtClean="0"/>
              <a:t>Requirements, Assumptions, and </a:t>
            </a:r>
            <a:r>
              <a:rPr lang="en-US" dirty="0"/>
              <a:t>Design </a:t>
            </a:r>
            <a:r>
              <a:rPr lang="en-US" dirty="0" smtClean="0"/>
              <a:t>Constraint</a:t>
            </a:r>
            <a:r>
              <a:rPr lang="en-US" dirty="0"/>
              <a:t>s</a:t>
            </a:r>
            <a:endParaRPr lang="en-US" dirty="0" smtClean="0"/>
          </a:p>
          <a:p>
            <a:pPr marL="400050" indent="-400050">
              <a:buAutoNum type="alphaUcPeriod"/>
            </a:pPr>
            <a:endParaRPr lang="en-US" sz="1000" dirty="0" smtClean="0"/>
          </a:p>
          <a:p>
            <a:pPr marL="400050" indent="-400050">
              <a:buAutoNum type="alphaUcPeriod"/>
            </a:pPr>
            <a:r>
              <a:rPr lang="en-US" dirty="0" smtClean="0"/>
              <a:t>Basic Layout of the RH (Remote Handling) System</a:t>
            </a:r>
          </a:p>
          <a:p>
            <a:pPr marL="400050" indent="-400050">
              <a:buAutoNum type="alphaUcPeriod"/>
            </a:pPr>
            <a:endParaRPr lang="en-US" sz="1000" dirty="0"/>
          </a:p>
          <a:p>
            <a:pPr marL="400050" indent="-400050">
              <a:buAutoNum type="alphaUcPeriod"/>
            </a:pPr>
            <a:r>
              <a:rPr lang="en-US" dirty="0" smtClean="0"/>
              <a:t>Sequence of Operation</a:t>
            </a:r>
            <a:endParaRPr lang="en-US" dirty="0"/>
          </a:p>
          <a:p>
            <a:pPr marL="400050" indent="-400050">
              <a:buAutoNum type="alphaUcPeriod"/>
            </a:pPr>
            <a:endParaRPr lang="en-US" sz="1000" dirty="0" smtClean="0"/>
          </a:p>
          <a:p>
            <a:pPr marL="400050" indent="-400050">
              <a:buAutoNum type="alphaUcPeriod"/>
            </a:pPr>
            <a:r>
              <a:rPr lang="en-US" dirty="0" smtClean="0"/>
              <a:t>Detailed look at the robot design and how it works</a:t>
            </a:r>
          </a:p>
          <a:p>
            <a:pPr marL="400050" indent="-400050">
              <a:buAutoNum type="alphaUcPeriod"/>
            </a:pPr>
            <a:endParaRPr lang="en-US" sz="1000" dirty="0"/>
          </a:p>
          <a:p>
            <a:pPr marL="400050" indent="-400050">
              <a:buAutoNum type="alphaUcPeriod"/>
            </a:pPr>
            <a:r>
              <a:rPr lang="en-US" dirty="0" smtClean="0"/>
              <a:t>Summary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6400800"/>
            <a:ext cx="59436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Mike Campbell     3-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-2015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6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576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3A8C"/>
                </a:solidFill>
              </a:rPr>
              <a:t>Design Details:  </a:t>
            </a:r>
            <a:r>
              <a:rPr lang="en-US" dirty="0" smtClean="0">
                <a:solidFill>
                  <a:srgbClr val="203A8C"/>
                </a:solidFill>
              </a:rPr>
              <a:t>Lower </a:t>
            </a:r>
            <a:r>
              <a:rPr lang="en-US" dirty="0">
                <a:solidFill>
                  <a:srgbClr val="203A8C"/>
                </a:solidFill>
              </a:rPr>
              <a:t>Z Axis – Handles the Target </a:t>
            </a:r>
            <a:r>
              <a:rPr lang="en-US" dirty="0" smtClean="0">
                <a:solidFill>
                  <a:srgbClr val="203A8C"/>
                </a:solidFill>
              </a:rPr>
              <a:t>Assembly</a:t>
            </a:r>
            <a:endParaRPr lang="en-US" dirty="0">
              <a:solidFill>
                <a:srgbClr val="203A8C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855106"/>
            <a:ext cx="8141017" cy="520179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576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3A8C"/>
                </a:solidFill>
              </a:rPr>
              <a:t>Design Details:  </a:t>
            </a:r>
            <a:r>
              <a:rPr lang="en-US" dirty="0" smtClean="0">
                <a:solidFill>
                  <a:srgbClr val="203A8C"/>
                </a:solidFill>
              </a:rPr>
              <a:t>Lower </a:t>
            </a:r>
            <a:r>
              <a:rPr lang="en-US" dirty="0">
                <a:solidFill>
                  <a:srgbClr val="203A8C"/>
                </a:solidFill>
              </a:rPr>
              <a:t>Z Axis – Handles the Target </a:t>
            </a:r>
            <a:r>
              <a:rPr lang="en-US" dirty="0" smtClean="0">
                <a:solidFill>
                  <a:srgbClr val="203A8C"/>
                </a:solidFill>
              </a:rPr>
              <a:t>Assembly</a:t>
            </a:r>
            <a:endParaRPr lang="en-US" dirty="0">
              <a:solidFill>
                <a:srgbClr val="203A8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pic>
        <p:nvPicPr>
          <p:cNvPr id="8" name="Picture 4" descr="C:\Users\mikecam\Desktop\ss01temp.jpg"/>
          <p:cNvPicPr>
            <a:picLocks noChangeAspect="1" noChangeArrowheads="1"/>
          </p:cNvPicPr>
          <p:nvPr/>
        </p:nvPicPr>
        <p:blipFill>
          <a:blip r:embed="rId2" cstate="print"/>
          <a:srcRect l="70869" r="5451"/>
          <a:stretch>
            <a:fillRect/>
          </a:stretch>
        </p:blipFill>
        <p:spPr bwMode="auto">
          <a:xfrm>
            <a:off x="6181725" y="855106"/>
            <a:ext cx="2462862" cy="52017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55106"/>
            <a:ext cx="6949440" cy="52017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1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7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3A8C"/>
                </a:solidFill>
              </a:rPr>
              <a:t>Design Details:  </a:t>
            </a:r>
            <a:r>
              <a:rPr lang="en-US" dirty="0" smtClean="0">
                <a:solidFill>
                  <a:srgbClr val="203A8C"/>
                </a:solidFill>
              </a:rPr>
              <a:t>Other System Components – Staging Frame and Sliding Door</a:t>
            </a:r>
            <a:endParaRPr lang="en-US" dirty="0">
              <a:solidFill>
                <a:srgbClr val="203A8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6400800"/>
            <a:ext cx="59436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pic>
        <p:nvPicPr>
          <p:cNvPr id="9" name="Picture 4" descr="C:\Users\mikecam\Desktop\ss01temp.jpg"/>
          <p:cNvPicPr>
            <a:picLocks noChangeArrowheads="1"/>
          </p:cNvPicPr>
          <p:nvPr/>
        </p:nvPicPr>
        <p:blipFill>
          <a:blip r:embed="rId2" cstate="print"/>
          <a:srcRect l="70869" r="5451"/>
          <a:stretch>
            <a:fillRect/>
          </a:stretch>
        </p:blipFill>
        <p:spPr bwMode="auto">
          <a:xfrm>
            <a:off x="533399" y="879179"/>
            <a:ext cx="4517136" cy="5142499"/>
          </a:xfrm>
          <a:prstGeom prst="rect">
            <a:avLst/>
          </a:prstGeom>
          <a:noFill/>
        </p:spPr>
      </p:pic>
      <p:pic>
        <p:nvPicPr>
          <p:cNvPr id="11" name="Picture 4" descr="C:\Users\mikecam\Desktop\ss01temp.jpg"/>
          <p:cNvPicPr>
            <a:picLocks noChangeArrowheads="1"/>
          </p:cNvPicPr>
          <p:nvPr/>
        </p:nvPicPr>
        <p:blipFill>
          <a:blip r:embed="rId2" cstate="print"/>
          <a:srcRect l="70869" r="5451"/>
          <a:stretch>
            <a:fillRect/>
          </a:stretch>
        </p:blipFill>
        <p:spPr bwMode="auto">
          <a:xfrm>
            <a:off x="5294376" y="879179"/>
            <a:ext cx="3401568" cy="517771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" y="1566454"/>
            <a:ext cx="8166354" cy="39151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762000"/>
            <a:ext cx="806752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553200" y="5255405"/>
            <a:ext cx="0" cy="4595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5029200"/>
            <a:ext cx="0" cy="452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41942" y="5481610"/>
            <a:ext cx="453218" cy="809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15200" y="5354128"/>
            <a:ext cx="358571" cy="637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4287" y="318961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14’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377598" y="1905001"/>
            <a:ext cx="0" cy="12191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57757" y="3515646"/>
            <a:ext cx="13515" cy="14373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12413" y="529758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12766" y="2514600"/>
            <a:ext cx="3402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67160" y="5105400"/>
            <a:ext cx="385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830332" y="2514601"/>
            <a:ext cx="862" cy="6095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30332" y="3468038"/>
            <a:ext cx="431" cy="16373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9831" y="3173429"/>
            <a:ext cx="410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91”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32419" y="5549184"/>
            <a:ext cx="114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(doorway = 5’)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7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57201"/>
            <a:ext cx="8153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Summary:</a:t>
            </a:r>
          </a:p>
          <a:p>
            <a:endParaRPr lang="en-US" u="sng" dirty="0" smtClean="0"/>
          </a:p>
          <a:p>
            <a:r>
              <a:rPr lang="en-US" dirty="0" smtClean="0"/>
              <a:t>The horizontal RH scheme utilizes a robotic machine that: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emoves &amp; replaces the RC target and window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ravels between the TH and RH room on floor rails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FontTx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ontains 5 servo motion axes, the </a:t>
            </a:r>
            <a:r>
              <a:rPr lang="en-US" dirty="0"/>
              <a:t>floor rail </a:t>
            </a:r>
            <a:r>
              <a:rPr lang="en-US" dirty="0" smtClean="0"/>
              <a:t>drive axis, &amp; 20 </a:t>
            </a:r>
            <a:r>
              <a:rPr lang="en-US" dirty="0"/>
              <a:t>pneumatic </a:t>
            </a:r>
            <a:r>
              <a:rPr lang="en-US" dirty="0" smtClean="0"/>
              <a:t>motions</a:t>
            </a:r>
            <a:endParaRPr lang="en-US" dirty="0"/>
          </a:p>
          <a:p>
            <a:pPr marL="342900" indent="-342900">
              <a:buAutoNum type="arabicPeriod"/>
            </a:pP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ses a camera and machine-vision system to “find” its’ move coordinates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/>
              <a:t>U</a:t>
            </a:r>
            <a:r>
              <a:rPr lang="en-US" dirty="0" smtClean="0"/>
              <a:t>tilizes a 4-stage telescoping arm to cover the 12-1/2’ reach distance to the target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57201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End of Main Presentation</a:t>
            </a:r>
          </a:p>
          <a:p>
            <a:endParaRPr lang="en-US" u="sng" dirty="0"/>
          </a:p>
          <a:p>
            <a:r>
              <a:rPr lang="en-US" dirty="0" smtClean="0"/>
              <a:t>Back-up Slides Following . . 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6400800"/>
            <a:ext cx="59436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3-3-2015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1" y="457200"/>
            <a:ext cx="84582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Robot Component Selection Details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Stainless steel for both: NSK </a:t>
            </a:r>
            <a:r>
              <a:rPr lang="en-US" dirty="0" err="1" smtClean="0"/>
              <a:t>Ballscrews</a:t>
            </a:r>
            <a:r>
              <a:rPr lang="en-US" dirty="0" smtClean="0"/>
              <a:t>, THK square-rail linear bearings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smtClean="0"/>
              <a:t>SMC Pneumatics – actuators, solenoid valves, other pneumatic system components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err="1" smtClean="0"/>
              <a:t>Igus</a:t>
            </a:r>
            <a:r>
              <a:rPr lang="en-US" dirty="0" smtClean="0"/>
              <a:t> cable carrier chains, </a:t>
            </a:r>
            <a:r>
              <a:rPr lang="en-US" dirty="0" err="1" smtClean="0"/>
              <a:t>chainflex</a:t>
            </a:r>
            <a:r>
              <a:rPr lang="en-US" dirty="0" smtClean="0"/>
              <a:t> cabling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smtClean="0"/>
              <a:t>Stainless steel </a:t>
            </a:r>
            <a:r>
              <a:rPr lang="en-US" dirty="0" err="1" smtClean="0"/>
              <a:t>Serapid</a:t>
            </a:r>
            <a:r>
              <a:rPr lang="en-US" dirty="0" smtClean="0"/>
              <a:t> push/pull chain and AC </a:t>
            </a:r>
            <a:r>
              <a:rPr lang="en-US" dirty="0" err="1" smtClean="0"/>
              <a:t>gearmotor</a:t>
            </a:r>
            <a:r>
              <a:rPr lang="en-US" dirty="0" smtClean="0"/>
              <a:t> drive for floor rails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smtClean="0"/>
              <a:t>Linear pull-wire encoder for floor rails – TR Electronics (optical / absolute), ~2mm resolution, not specifically rad tolerant, will be removed when not in use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err="1" smtClean="0"/>
              <a:t>Symphotic</a:t>
            </a:r>
            <a:r>
              <a:rPr lang="en-US" dirty="0" smtClean="0"/>
              <a:t> </a:t>
            </a:r>
            <a:r>
              <a:rPr lang="en-US" dirty="0" err="1" smtClean="0"/>
              <a:t>Tii</a:t>
            </a:r>
            <a:r>
              <a:rPr lang="en-US" dirty="0" smtClean="0"/>
              <a:t> Megarad-3 camera - good image at 1E5 rad/</a:t>
            </a:r>
            <a:r>
              <a:rPr lang="en-US" dirty="0" err="1" smtClean="0"/>
              <a:t>hr</a:t>
            </a:r>
            <a:r>
              <a:rPr lang="en-US" dirty="0" smtClean="0"/>
              <a:t>, 3E6 </a:t>
            </a:r>
            <a:r>
              <a:rPr lang="en-US" dirty="0" err="1" smtClean="0"/>
              <a:t>rads</a:t>
            </a:r>
            <a:r>
              <a:rPr lang="en-US" dirty="0" smtClean="0"/>
              <a:t> total (gamma) &gt; planning to use standard (~ $500) lens and replace as needed                                         &gt; interface to vision-system software via </a:t>
            </a:r>
            <a:r>
              <a:rPr lang="en-US" dirty="0" err="1" smtClean="0"/>
              <a:t>iPORT</a:t>
            </a:r>
            <a:r>
              <a:rPr lang="en-US" dirty="0" smtClean="0"/>
              <a:t> Analog-Pro frame grabber module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smtClean="0"/>
              <a:t>Measurement Specialties LVDT and remote signal conditioner module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err="1" smtClean="0"/>
              <a:t>Wittenstein</a:t>
            </a:r>
            <a:r>
              <a:rPr lang="en-US" dirty="0" smtClean="0"/>
              <a:t> rad-hardened brushless servo motors </a:t>
            </a:r>
            <a:r>
              <a:rPr lang="en-US" dirty="0" smtClean="0"/>
              <a:t>(total dose </a:t>
            </a:r>
            <a:r>
              <a:rPr lang="en-US" dirty="0" smtClean="0"/>
              <a:t>limit = 1E9 </a:t>
            </a:r>
            <a:r>
              <a:rPr lang="en-US" dirty="0" err="1" smtClean="0"/>
              <a:t>rads</a:t>
            </a:r>
            <a:r>
              <a:rPr lang="en-US" dirty="0" smtClean="0"/>
              <a:t>)                 </a:t>
            </a:r>
            <a:r>
              <a:rPr lang="en-US" dirty="0" smtClean="0"/>
              <a:t>&gt; resolver feedback, also from </a:t>
            </a:r>
            <a:r>
              <a:rPr lang="en-US" dirty="0" err="1" smtClean="0"/>
              <a:t>Wittenstein</a:t>
            </a:r>
            <a:r>
              <a:rPr lang="en-US" dirty="0" smtClean="0"/>
              <a:t>: planetary gearbox, couplings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r>
              <a:rPr lang="en-US" dirty="0" smtClean="0"/>
              <a:t>Motion controls: National Instruments </a:t>
            </a:r>
            <a:r>
              <a:rPr lang="en-US" dirty="0" err="1" smtClean="0"/>
              <a:t>CompactRIO</a:t>
            </a:r>
            <a:r>
              <a:rPr lang="en-US" dirty="0" smtClean="0"/>
              <a:t> controller, servo drive modules, other various modules, NI </a:t>
            </a:r>
            <a:r>
              <a:rPr lang="en-US" dirty="0" err="1" smtClean="0"/>
              <a:t>Labview</a:t>
            </a:r>
            <a:r>
              <a:rPr lang="en-US" dirty="0" smtClean="0"/>
              <a:t> software with NI vision module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7-22-2013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990600"/>
            <a:ext cx="8149590" cy="48863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636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HRS Bore Tube Detail Showing Target Assembly Mounting Features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1219200"/>
            <a:ext cx="18547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2x full OD perimeter welds</a:t>
            </a:r>
          </a:p>
        </p:txBody>
      </p:sp>
      <p:cxnSp>
        <p:nvCxnSpPr>
          <p:cNvPr id="28" name="Straight Arrow Connector 27"/>
          <p:cNvCxnSpPr>
            <a:stCxn id="35" idx="1"/>
          </p:cNvCxnSpPr>
          <p:nvPr/>
        </p:nvCxnSpPr>
        <p:spPr>
          <a:xfrm flipH="1" flipV="1">
            <a:off x="5715000" y="2286000"/>
            <a:ext cx="1066800" cy="125343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8200" y="19812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Darker color: 1” thick (or more ?) SS plate, ground for flatness,</a:t>
            </a:r>
          </a:p>
          <a:p>
            <a:pPr algn="r"/>
            <a:r>
              <a:rPr lang="en-US" sz="1200" dirty="0" smtClean="0"/>
              <a:t>all machining done prior to welding</a:t>
            </a: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2438400" y="2489032"/>
            <a:ext cx="838200" cy="177968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1800" y="2057400"/>
            <a:ext cx="173406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mounting plate</a:t>
            </a:r>
          </a:p>
          <a:p>
            <a:r>
              <a:rPr lang="en-US" sz="1200" dirty="0" smtClean="0"/>
              <a:t>protrudes </a:t>
            </a:r>
            <a:r>
              <a:rPr lang="en-US" sz="1600" dirty="0" smtClean="0"/>
              <a:t>¼</a:t>
            </a:r>
            <a:r>
              <a:rPr lang="en-US" sz="1200" dirty="0" smtClean="0"/>
              <a:t>” past inside</a:t>
            </a:r>
          </a:p>
          <a:p>
            <a:r>
              <a:rPr lang="en-US" sz="1200" dirty="0" smtClean="0"/>
              <a:t>surface of HRS bore tube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23" idx="3"/>
          </p:cNvCxnSpPr>
          <p:nvPr/>
        </p:nvCxnSpPr>
        <p:spPr>
          <a:xfrm>
            <a:off x="2692964" y="1357700"/>
            <a:ext cx="888436" cy="6997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81800" y="3124200"/>
            <a:ext cx="14844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3x areas with mating</a:t>
            </a:r>
          </a:p>
          <a:p>
            <a:r>
              <a:rPr lang="en-US" sz="1200" dirty="0" smtClean="0"/>
              <a:t>features for target</a:t>
            </a:r>
          </a:p>
          <a:p>
            <a:r>
              <a:rPr lang="en-US" sz="1200" dirty="0" smtClean="0"/>
              <a:t>mounting latches</a:t>
            </a:r>
            <a:endParaRPr lang="en-US" sz="1200" dirty="0"/>
          </a:p>
        </p:txBody>
      </p:sp>
      <p:cxnSp>
        <p:nvCxnSpPr>
          <p:cNvPr id="55" name="Straight Arrow Connector 54"/>
          <p:cNvCxnSpPr>
            <a:stCxn id="54" idx="1"/>
          </p:cNvCxnSpPr>
          <p:nvPr/>
        </p:nvCxnSpPr>
        <p:spPr>
          <a:xfrm flipH="1">
            <a:off x="5791200" y="3447366"/>
            <a:ext cx="990600" cy="515034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2000" y="3505200"/>
            <a:ext cx="167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Lighter color: upstream/downstream sections of HRS bore tube (shown shortened)</a:t>
            </a:r>
          </a:p>
        </p:txBody>
      </p:sp>
      <p:cxnSp>
        <p:nvCxnSpPr>
          <p:cNvPr id="72" name="Straight Arrow Connector 71"/>
          <p:cNvCxnSpPr>
            <a:stCxn id="69" idx="3"/>
          </p:cNvCxnSpPr>
          <p:nvPr/>
        </p:nvCxnSpPr>
        <p:spPr>
          <a:xfrm flipV="1">
            <a:off x="2438400" y="3352800"/>
            <a:ext cx="457200" cy="567899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3"/>
          </p:cNvCxnSpPr>
          <p:nvPr/>
        </p:nvCxnSpPr>
        <p:spPr>
          <a:xfrm>
            <a:off x="2692964" y="1357700"/>
            <a:ext cx="1269436" cy="5473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9" idx="3"/>
          </p:cNvCxnSpPr>
          <p:nvPr/>
        </p:nvCxnSpPr>
        <p:spPr>
          <a:xfrm flipV="1">
            <a:off x="2438400" y="3505200"/>
            <a:ext cx="914400" cy="415499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7-22-2013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rcRect l="24321" r="27699"/>
          <a:stretch>
            <a:fillRect/>
          </a:stretch>
        </p:blipFill>
        <p:spPr bwMode="auto">
          <a:xfrm>
            <a:off x="533400" y="990600"/>
            <a:ext cx="3910135" cy="48863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446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Assembly Shown Mounted in HRS Bore</a:t>
            </a:r>
            <a:endParaRPr lang="en-US" dirty="0"/>
          </a:p>
        </p:txBody>
      </p:sp>
      <p:pic>
        <p:nvPicPr>
          <p:cNvPr id="19" name="Picture 18" descr="ss04.jpg"/>
          <p:cNvPicPr>
            <a:picLocks noChangeAspect="1"/>
          </p:cNvPicPr>
          <p:nvPr/>
        </p:nvPicPr>
        <p:blipFill>
          <a:blip r:embed="rId4" cstate="print"/>
          <a:srcRect l="24926" r="24926"/>
          <a:stretch>
            <a:fillRect/>
          </a:stretch>
        </p:blipFill>
        <p:spPr>
          <a:xfrm>
            <a:off x="4572000" y="990600"/>
            <a:ext cx="4084001" cy="4880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7-22-2013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rcRect l="23579" r="28295"/>
          <a:stretch>
            <a:fillRect/>
          </a:stretch>
        </p:blipFill>
        <p:spPr bwMode="auto">
          <a:xfrm>
            <a:off x="533400" y="990600"/>
            <a:ext cx="3919193" cy="4886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616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Latch Mechanism Detail – unlatched (left), latched (right)</a:t>
            </a:r>
            <a:endParaRPr lang="en-US" dirty="0"/>
          </a:p>
        </p:txBody>
      </p:sp>
      <p:pic>
        <p:nvPicPr>
          <p:cNvPr id="19" name="Picture 18" descr="ss04.jpg"/>
          <p:cNvPicPr>
            <a:picLocks noChangeAspect="1"/>
          </p:cNvPicPr>
          <p:nvPr/>
        </p:nvPicPr>
        <p:blipFill>
          <a:blip r:embed="rId4" cstate="print"/>
          <a:srcRect l="18202" r="31685"/>
          <a:stretch>
            <a:fillRect/>
          </a:stretch>
        </p:blipFill>
        <p:spPr>
          <a:xfrm>
            <a:off x="4572000" y="990600"/>
            <a:ext cx="4078098" cy="48863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28800" y="3810000"/>
            <a:ext cx="0" cy="1143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3657600"/>
            <a:ext cx="0" cy="1295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4800600"/>
            <a:ext cx="457200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4800600"/>
            <a:ext cx="457200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5105400"/>
            <a:ext cx="15359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3x  0.502” slot widths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905000"/>
            <a:ext cx="1763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3x  0.500” dia. guide-pins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400800" y="2133600"/>
            <a:ext cx="762000" cy="15240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48400" y="1219200"/>
            <a:ext cx="2203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5/16” cross-shaft w/  7/16” OD</a:t>
            </a:r>
          </a:p>
          <a:p>
            <a:r>
              <a:rPr lang="en-US" sz="1200" dirty="0" smtClean="0"/>
              <a:t>bronze sleeve bearings as rollers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019800" y="1676400"/>
            <a:ext cx="533400" cy="1676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95400" y="1371600"/>
            <a:ext cx="29376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1/16” deep recessed areas maintain angular</a:t>
            </a:r>
          </a:p>
          <a:p>
            <a:r>
              <a:rPr lang="en-US" sz="1200" dirty="0" smtClean="0"/>
              <a:t>orientation of guide-pins in latched position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600200" y="1828800"/>
            <a:ext cx="228600" cy="1371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3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7-22-2013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rcRect l="24253" r="27621"/>
          <a:stretch>
            <a:fillRect/>
          </a:stretch>
        </p:blipFill>
        <p:spPr bwMode="auto">
          <a:xfrm>
            <a:off x="533400" y="990600"/>
            <a:ext cx="3919245" cy="4886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811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Latch Mechanism Detail – shown retracted in pocket features of bicycle wheel</a:t>
            </a:r>
            <a:endParaRPr lang="en-US" dirty="0"/>
          </a:p>
        </p:txBody>
      </p:sp>
      <p:pic>
        <p:nvPicPr>
          <p:cNvPr id="19" name="Picture 18" descr="ss04.jpg"/>
          <p:cNvPicPr>
            <a:picLocks noChangeAspect="1"/>
          </p:cNvPicPr>
          <p:nvPr/>
        </p:nvPicPr>
        <p:blipFill>
          <a:blip r:embed="rId4" cstate="print"/>
          <a:srcRect l="28315" r="21573"/>
          <a:stretch>
            <a:fillRect/>
          </a:stretch>
        </p:blipFill>
        <p:spPr>
          <a:xfrm>
            <a:off x="4572000" y="990600"/>
            <a:ext cx="4078031" cy="4886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1676400"/>
            <a:ext cx="25219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Latch mechanism retracted into</a:t>
            </a:r>
          </a:p>
          <a:p>
            <a:r>
              <a:rPr lang="en-US" sz="1200" dirty="0" smtClean="0"/>
              <a:t>pocket, slightly (.0125”) below flush</a:t>
            </a:r>
          </a:p>
          <a:p>
            <a:r>
              <a:rPr lang="en-US" sz="1200" dirty="0" smtClean="0"/>
              <a:t>w/ mounting surface of bicycle wheel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029200" y="2286000"/>
            <a:ext cx="152400" cy="1371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" y="5181600"/>
            <a:ext cx="31625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Feature to engage w/ target handler robot.</a:t>
            </a:r>
          </a:p>
          <a:p>
            <a:r>
              <a:rPr lang="en-US" sz="1200" dirty="0" smtClean="0"/>
              <a:t>Mechanism to push/retract, &amp; rotate +/- 90 deg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505200" y="4648200"/>
            <a:ext cx="381000" cy="609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0"/>
            <a:ext cx="59436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57201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Requirements, Assumptions, and Design Constraints:</a:t>
            </a:r>
          </a:p>
          <a:p>
            <a:endParaRPr lang="en-US" dirty="0"/>
          </a:p>
          <a:p>
            <a:pPr marL="400050" indent="-400050">
              <a:buAutoNum type="arabicPeriod"/>
            </a:pPr>
            <a:r>
              <a:rPr lang="en-US" dirty="0" smtClean="0"/>
              <a:t>RH system to remove the old window and target, dispose them into a storage cask, place new target and window, re-make vacuum seal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400050" indent="-400050">
              <a:buAutoNum type="arabicPeriod"/>
            </a:pPr>
            <a:r>
              <a:rPr lang="en-US" dirty="0" smtClean="0"/>
              <a:t>RH system to handle the Radiation-Cooled (RC) target</a:t>
            </a:r>
          </a:p>
          <a:p>
            <a:pPr marL="342900" indent="-342900">
              <a:buAutoNum type="arabicPeriod"/>
            </a:pPr>
            <a:endParaRPr lang="en-US" sz="1000" dirty="0"/>
          </a:p>
          <a:p>
            <a:pPr marL="400050" indent="-400050">
              <a:buAutoNum type="arabicPeriod" startAt="3"/>
            </a:pPr>
            <a:r>
              <a:rPr lang="en-US" dirty="0" smtClean="0"/>
              <a:t>Enter </a:t>
            </a:r>
            <a:r>
              <a:rPr lang="en-US" dirty="0"/>
              <a:t>/ exit the </a:t>
            </a:r>
            <a:r>
              <a:rPr lang="en-US" dirty="0" smtClean="0"/>
              <a:t>Target Hall (TH) </a:t>
            </a:r>
            <a:r>
              <a:rPr lang="en-US" dirty="0"/>
              <a:t>from a separate </a:t>
            </a:r>
            <a:r>
              <a:rPr lang="en-US" dirty="0" smtClean="0"/>
              <a:t>RH </a:t>
            </a:r>
            <a:r>
              <a:rPr lang="en-US" dirty="0" smtClean="0"/>
              <a:t>room </a:t>
            </a:r>
            <a:r>
              <a:rPr lang="en-US" dirty="0"/>
              <a:t>on floor </a:t>
            </a:r>
            <a:r>
              <a:rPr lang="en-US" dirty="0" smtClean="0"/>
              <a:t>rails</a:t>
            </a:r>
          </a:p>
          <a:p>
            <a:pPr marL="400050" indent="-400050">
              <a:buAutoNum type="arabicPeriod" startAt="3"/>
            </a:pPr>
            <a:endParaRPr lang="en-US" sz="1000" dirty="0"/>
          </a:p>
          <a:p>
            <a:pPr marL="400050" indent="-400050">
              <a:buFontTx/>
              <a:buAutoNum type="arabicPeriod" startAt="3"/>
            </a:pPr>
            <a:r>
              <a:rPr lang="en-US" dirty="0" smtClean="0"/>
              <a:t>Pass through a </a:t>
            </a:r>
            <a:r>
              <a:rPr lang="en-US" dirty="0"/>
              <a:t>doorway with a sliding, shielded </a:t>
            </a:r>
            <a:r>
              <a:rPr lang="en-US" dirty="0" smtClean="0"/>
              <a:t>door between </a:t>
            </a:r>
            <a:r>
              <a:rPr lang="en-US" dirty="0" smtClean="0"/>
              <a:t>the TH and RH room</a:t>
            </a:r>
          </a:p>
          <a:p>
            <a:pPr marL="400050" indent="-400050">
              <a:buAutoNum type="arabicPeriod" startAt="3"/>
            </a:pPr>
            <a:endParaRPr lang="en-US" sz="1000" dirty="0" smtClean="0"/>
          </a:p>
          <a:p>
            <a:pPr marL="400050" indent="-400050">
              <a:buFontTx/>
              <a:buAutoNum type="arabicPeriod" startAt="3"/>
            </a:pPr>
            <a:r>
              <a:rPr lang="en-US" dirty="0" smtClean="0"/>
              <a:t>Concrete </a:t>
            </a:r>
            <a:r>
              <a:rPr lang="en-US" dirty="0"/>
              <a:t>floor (along w/ the embedded floor rails) can/will move over time relative to the </a:t>
            </a:r>
            <a:r>
              <a:rPr lang="en-US" dirty="0" smtClean="0"/>
              <a:t>location of the work being done</a:t>
            </a:r>
            <a:endParaRPr lang="en-US" dirty="0"/>
          </a:p>
          <a:p>
            <a:pPr marL="400050" indent="-400050">
              <a:buAutoNum type="arabicPeriod" startAt="3"/>
            </a:pPr>
            <a:endParaRPr lang="en-US" sz="1000" dirty="0" smtClean="0"/>
          </a:p>
          <a:p>
            <a:pPr marL="400050" indent="-400050">
              <a:buFontTx/>
              <a:buAutoNum type="arabicPeriod" startAt="3"/>
            </a:pPr>
            <a:r>
              <a:rPr lang="en-US" dirty="0"/>
              <a:t>Autonomous or remote control </a:t>
            </a:r>
            <a:r>
              <a:rPr lang="en-US" dirty="0" smtClean="0"/>
              <a:t>operation</a:t>
            </a:r>
          </a:p>
          <a:p>
            <a:pPr marL="400050" indent="-400050">
              <a:buFontTx/>
              <a:buAutoNum type="arabicPeriod" startAt="3"/>
            </a:pPr>
            <a:endParaRPr lang="en-US" sz="1000" dirty="0"/>
          </a:p>
          <a:p>
            <a:pPr marL="400050" indent="-400050">
              <a:buFontTx/>
              <a:buAutoNum type="arabicPeriod" startAt="3"/>
            </a:pPr>
            <a:r>
              <a:rPr lang="en-US" dirty="0" smtClean="0"/>
              <a:t>RH system interface with the cask occurs in the TH</a:t>
            </a:r>
            <a:endParaRPr lang="en-US" dirty="0"/>
          </a:p>
          <a:p>
            <a:pPr marL="400050" indent="-400050">
              <a:buFontTx/>
              <a:buAutoNum type="arabicPeriod" startAt="3"/>
            </a:pPr>
            <a:endParaRPr lang="en-US" sz="1000" dirty="0" smtClean="0"/>
          </a:p>
          <a:p>
            <a:pPr marL="400050" indent="-400050">
              <a:buFontTx/>
              <a:buAutoNum type="arabicPeriod" startAt="3"/>
            </a:pPr>
            <a:r>
              <a:rPr lang="en-US" dirty="0"/>
              <a:t>Planned usage:  Replace window and target once per year</a:t>
            </a:r>
          </a:p>
          <a:p>
            <a:pPr marL="400050" indent="-400050">
              <a:buFontTx/>
              <a:buAutoNum type="arabicPeriod" startAt="3"/>
            </a:pPr>
            <a:endParaRPr lang="en-US" sz="1000" dirty="0" smtClean="0"/>
          </a:p>
          <a:p>
            <a:pPr marL="400050" indent="-400050">
              <a:buFontTx/>
              <a:buAutoNum type="arabicPeriod" startAt="3"/>
            </a:pPr>
            <a:r>
              <a:rPr lang="en-US" dirty="0"/>
              <a:t>TH has a ceiling hatch to the outside, </a:t>
            </a:r>
            <a:r>
              <a:rPr lang="en-US" dirty="0" smtClean="0"/>
              <a:t>not intended to access for target exchange</a:t>
            </a:r>
            <a:endParaRPr lang="en-US" dirty="0"/>
          </a:p>
          <a:p>
            <a:pPr marL="400050" indent="-400050">
              <a:buFontTx/>
              <a:buAutoNum type="arabicPeriod" startAt="3"/>
            </a:pPr>
            <a:endParaRPr lang="en-US" sz="1000" dirty="0" smtClean="0"/>
          </a:p>
          <a:p>
            <a:pPr marL="400050" indent="-400050">
              <a:buFontTx/>
              <a:buAutoNum type="arabicPeriod" startAt="3"/>
            </a:pPr>
            <a:r>
              <a:rPr lang="en-US" dirty="0"/>
              <a:t>RH system </a:t>
            </a:r>
            <a:r>
              <a:rPr lang="en-US" dirty="0" smtClean="0"/>
              <a:t>should </a:t>
            </a:r>
            <a:r>
              <a:rPr lang="en-US" dirty="0"/>
              <a:t>also </a:t>
            </a:r>
            <a:r>
              <a:rPr lang="en-US" dirty="0" smtClean="0"/>
              <a:t>be able to remove/dispose/replace </a:t>
            </a:r>
            <a:r>
              <a:rPr lang="en-US" dirty="0"/>
              <a:t>2 additional windows: </a:t>
            </a:r>
            <a:r>
              <a:rPr lang="en-US" dirty="0" smtClean="0"/>
              <a:t>                       (A) proton beam exit window,  (B) extinction monitor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7-22-2013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rcRect l="22921" r="28989"/>
          <a:stretch>
            <a:fillRect/>
          </a:stretch>
        </p:blipFill>
        <p:spPr bwMode="auto">
          <a:xfrm>
            <a:off x="533400" y="990600"/>
            <a:ext cx="3913563" cy="4886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797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Latch Mechanism Detail – showing push-off feature (1/16” lift cam in pocket)</a:t>
            </a:r>
            <a:endParaRPr lang="en-US" dirty="0"/>
          </a:p>
        </p:txBody>
      </p:sp>
      <p:pic>
        <p:nvPicPr>
          <p:cNvPr id="19" name="Picture 18" descr="ss04.jpg"/>
          <p:cNvPicPr>
            <a:picLocks noChangeAspect="1"/>
          </p:cNvPicPr>
          <p:nvPr/>
        </p:nvPicPr>
        <p:blipFill>
          <a:blip r:embed="rId4" cstate="print"/>
          <a:srcRect l="24338" r="25352"/>
          <a:stretch>
            <a:fillRect/>
          </a:stretch>
        </p:blipFill>
        <p:spPr>
          <a:xfrm>
            <a:off x="4572000" y="990600"/>
            <a:ext cx="4082679" cy="4869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219200"/>
            <a:ext cx="19788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Helical cam: 1/16” (.0625”)</a:t>
            </a:r>
          </a:p>
          <a:p>
            <a:r>
              <a:rPr lang="en-US" sz="1200" dirty="0" smtClean="0"/>
              <a:t>lift thru 90 deg. rotation of</a:t>
            </a:r>
          </a:p>
          <a:p>
            <a:r>
              <a:rPr lang="en-US" sz="1200" dirty="0" smtClean="0"/>
              <a:t>guide-pins in retract position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15812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bronze bushings</a:t>
            </a:r>
          </a:p>
          <a:p>
            <a:r>
              <a:rPr lang="en-US" sz="1200" dirty="0" smtClean="0"/>
              <a:t>support linear/rotary</a:t>
            </a:r>
          </a:p>
          <a:p>
            <a:r>
              <a:rPr lang="en-US" sz="1200" dirty="0" smtClean="0"/>
              <a:t>motion of guide-pins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751406" y="1865531"/>
            <a:ext cx="305994" cy="953869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3962400"/>
            <a:ext cx="381000" cy="990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81600" y="1905000"/>
            <a:ext cx="0" cy="1295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1905000"/>
            <a:ext cx="0" cy="533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24400" y="2057400"/>
            <a:ext cx="457200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57800" y="2057400"/>
            <a:ext cx="457200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00600" y="1295400"/>
            <a:ext cx="18453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.050” separation of bicycle</a:t>
            </a:r>
          </a:p>
          <a:p>
            <a:r>
              <a:rPr lang="en-US" sz="1200" dirty="0" smtClean="0"/>
              <a:t>wheel from HRS mount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16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7-22-2013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126" y="990600"/>
            <a:ext cx="8138138" cy="48863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533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Mounting Detail Showing Thermal Contact Area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10291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Bicycle wheel</a:t>
            </a:r>
          </a:p>
          <a:p>
            <a:r>
              <a:rPr lang="en-US" sz="1200" dirty="0" smtClean="0"/>
              <a:t>inner radius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1600200"/>
            <a:ext cx="990600" cy="18288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2667000"/>
            <a:ext cx="10291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Bicycle wheel</a:t>
            </a:r>
          </a:p>
          <a:p>
            <a:r>
              <a:rPr lang="en-US" sz="1200" dirty="0" smtClean="0"/>
              <a:t>outer radius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5181600"/>
            <a:ext cx="9253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HRS tube</a:t>
            </a:r>
          </a:p>
          <a:p>
            <a:r>
              <a:rPr lang="en-US" sz="1200" dirty="0" smtClean="0"/>
              <a:t>inner radius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1143000"/>
            <a:ext cx="9412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HRS tube</a:t>
            </a:r>
          </a:p>
          <a:p>
            <a:r>
              <a:rPr lang="en-US" sz="1200" dirty="0" smtClean="0"/>
              <a:t>outer radius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4800600"/>
            <a:ext cx="119507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Inner radius of</a:t>
            </a:r>
          </a:p>
          <a:p>
            <a:r>
              <a:rPr lang="en-US" sz="1200" dirty="0" smtClean="0"/>
              <a:t>target mounting</a:t>
            </a:r>
          </a:p>
          <a:p>
            <a:r>
              <a:rPr lang="en-US" sz="1200" dirty="0" smtClean="0"/>
              <a:t>surface inside</a:t>
            </a:r>
          </a:p>
          <a:p>
            <a:r>
              <a:rPr lang="en-US" sz="1200" dirty="0" smtClean="0"/>
              <a:t>HRS bore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371600" y="4648200"/>
            <a:ext cx="228600" cy="609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200" y="3124200"/>
            <a:ext cx="228600" cy="609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209800" y="3581400"/>
            <a:ext cx="381000" cy="1295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239000" y="3581400"/>
            <a:ext cx="609600" cy="1676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229600" y="1600200"/>
            <a:ext cx="228600" cy="7620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57600" y="2133600"/>
            <a:ext cx="15371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Pink area: 1” wall</a:t>
            </a:r>
          </a:p>
          <a:p>
            <a:r>
              <a:rPr lang="en-US" sz="1200" dirty="0" smtClean="0"/>
              <a:t>thickness of HRS tube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562600" y="5181600"/>
            <a:ext cx="10259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Gray area:</a:t>
            </a:r>
          </a:p>
          <a:p>
            <a:r>
              <a:rPr lang="en-US" sz="1200" dirty="0" smtClean="0"/>
              <a:t>bicycle wheel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638800" y="3886200"/>
            <a:ext cx="457200" cy="1371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" y="1143000"/>
            <a:ext cx="16120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Purple area: 1/8” gap</a:t>
            </a:r>
          </a:p>
          <a:p>
            <a:r>
              <a:rPr lang="en-US" sz="1200" dirty="0" smtClean="0"/>
              <a:t>between bicycle wheel</a:t>
            </a:r>
          </a:p>
          <a:p>
            <a:r>
              <a:rPr lang="en-US" sz="1200" dirty="0" smtClean="0"/>
              <a:t>OD and HRS tube ID</a:t>
            </a:r>
            <a:endParaRPr lang="en-U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286000" y="1752600"/>
            <a:ext cx="457200" cy="14478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57600" y="1143000"/>
            <a:ext cx="31511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Blue area: thermal contact surface – 1/8” wide</a:t>
            </a:r>
          </a:p>
          <a:p>
            <a:r>
              <a:rPr lang="en-US" sz="1200" dirty="0" smtClean="0"/>
              <a:t>full perimeter plus 3 areas surrounding latches</a:t>
            </a:r>
          </a:p>
        </p:txBody>
      </p:sp>
      <p:cxnSp>
        <p:nvCxnSpPr>
          <p:cNvPr id="58" name="Straight Arrow Connector 57"/>
          <p:cNvCxnSpPr>
            <a:stCxn id="44" idx="1"/>
          </p:cNvCxnSpPr>
          <p:nvPr/>
        </p:nvCxnSpPr>
        <p:spPr>
          <a:xfrm flipH="1">
            <a:off x="3276600" y="2364433"/>
            <a:ext cx="381000" cy="7396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7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8-12-2013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1" y="990600"/>
            <a:ext cx="3862388" cy="488061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566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Interface Mechanism Conceptual Design - Overview</a:t>
            </a:r>
            <a:endParaRPr lang="en-US" dirty="0"/>
          </a:p>
        </p:txBody>
      </p:sp>
      <p:pic>
        <p:nvPicPr>
          <p:cNvPr id="19" name="Picture 4" descr="C:\Users\mikecam\Desktop\ss01temp.jpg"/>
          <p:cNvPicPr>
            <a:picLocks noChangeAspect="1" noChangeArrowheads="1"/>
          </p:cNvPicPr>
          <p:nvPr/>
        </p:nvPicPr>
        <p:blipFill>
          <a:blip r:embed="rId4" cstate="print"/>
          <a:srcRect r="1182"/>
          <a:stretch>
            <a:fillRect/>
          </a:stretch>
        </p:blipFill>
        <p:spPr bwMode="auto">
          <a:xfrm>
            <a:off x="4572000" y="1219200"/>
            <a:ext cx="4122063" cy="4397693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584192" y="990600"/>
            <a:ext cx="4096512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84192" y="5562600"/>
            <a:ext cx="4096512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6000" y="11430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Latch Actuator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17526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Gripper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32004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Latch Actuator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2004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Latch Actuator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0" y="17526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Gripper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51054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Gripper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162800" y="51054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Gripper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8-12-2013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990600"/>
            <a:ext cx="3862388" cy="489204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733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Interface Mechanism Conceptual Design – Latch Actuator Mechanism</a:t>
            </a:r>
            <a:endParaRPr lang="en-US" dirty="0"/>
          </a:p>
        </p:txBody>
      </p:sp>
      <p:pic>
        <p:nvPicPr>
          <p:cNvPr id="19" name="Picture 4" descr="C:\Users\mikecam\Desktop\ss01temp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990600"/>
            <a:ext cx="4122063" cy="489204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724400" y="1143000"/>
            <a:ext cx="2971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Latch actuator tool mounted in ball bearings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858000" y="1676400"/>
            <a:ext cx="167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Pneumatic linear slide w/ 2x 10mm </a:t>
            </a:r>
            <a:r>
              <a:rPr lang="en-US" sz="1200" dirty="0" err="1" smtClean="0"/>
              <a:t>dia</a:t>
            </a:r>
            <a:r>
              <a:rPr lang="en-US" sz="1200" dirty="0" smtClean="0"/>
              <a:t> guide shafts  - 1” </a:t>
            </a:r>
            <a:r>
              <a:rPr lang="en-US" sz="1200" dirty="0" err="1" smtClean="0"/>
              <a:t>horiz</a:t>
            </a:r>
            <a:r>
              <a:rPr lang="en-US" sz="1200" dirty="0" smtClean="0"/>
              <a:t>. stroke            90 </a:t>
            </a:r>
            <a:r>
              <a:rPr lang="en-US" sz="1200" dirty="0" err="1" smtClean="0"/>
              <a:t>lbf</a:t>
            </a:r>
            <a:r>
              <a:rPr lang="en-US" sz="1200" dirty="0" smtClean="0"/>
              <a:t> @ 100 psi (max)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276600" y="53340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Chain drive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953000" y="1371600"/>
            <a:ext cx="152400" cy="7620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4" idx="2"/>
          </p:cNvCxnSpPr>
          <p:nvPr/>
        </p:nvCxnSpPr>
        <p:spPr>
          <a:xfrm flipH="1">
            <a:off x="7543800" y="2507397"/>
            <a:ext cx="152400" cy="388203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39000" y="3657600"/>
            <a:ext cx="12954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Pneumatic rotary actuator - 90</a:t>
            </a:r>
            <a:r>
              <a:rPr lang="en-US" sz="1200" dirty="0" smtClean="0">
                <a:latin typeface="GreekC"/>
                <a:cs typeface="GreekC"/>
              </a:rPr>
              <a:t>°</a:t>
            </a:r>
            <a:r>
              <a:rPr lang="en-US" sz="1200" dirty="0" smtClean="0"/>
              <a:t> rot, 44 </a:t>
            </a:r>
            <a:r>
              <a:rPr lang="en-US" sz="1200" dirty="0" err="1" smtClean="0"/>
              <a:t>inlb</a:t>
            </a:r>
            <a:r>
              <a:rPr lang="en-US" sz="1200" dirty="0" smtClean="0"/>
              <a:t> torque @ 100 psi (max)</a:t>
            </a:r>
          </a:p>
          <a:p>
            <a:endParaRPr lang="en-US" sz="1200" dirty="0" smtClean="0"/>
          </a:p>
          <a:p>
            <a:r>
              <a:rPr lang="en-US" sz="1200" dirty="0" smtClean="0"/>
              <a:t>Provides ~1000 lb (max) separation force per latch through helical 1/16” lift cam in bicycle wheel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 flipV="1">
            <a:off x="6553200" y="4419600"/>
            <a:ext cx="685800" cy="299829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1"/>
          </p:cNvCxnSpPr>
          <p:nvPr/>
        </p:nvCxnSpPr>
        <p:spPr>
          <a:xfrm flipH="1" flipV="1">
            <a:off x="1752600" y="4800600"/>
            <a:ext cx="1524000" cy="6719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76600" y="4572000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Aluminum blocks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057400" y="4572000"/>
            <a:ext cx="1219200" cy="762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352800" y="2514600"/>
            <a:ext cx="76200" cy="2057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8-12-2013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990596"/>
            <a:ext cx="8214360" cy="240363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668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Interface Mechanism Conceptual Design – Gripper Mechanism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4419600"/>
            <a:ext cx="2971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Latch actuator tool mounted in ball bearings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029200" y="1143000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Pneumatic gripper – grip force = 12 lb @ 100 psi (max) also spring loaded internally to closed position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34" idx="1"/>
          </p:cNvCxnSpPr>
          <p:nvPr/>
        </p:nvCxnSpPr>
        <p:spPr>
          <a:xfrm flipH="1" flipV="1">
            <a:off x="4495800" y="1143002"/>
            <a:ext cx="533400" cy="230831"/>
          </a:xfrm>
          <a:prstGeom prst="straightConnector1">
            <a:avLst/>
          </a:prstGeom>
          <a:ln w="158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0" y="2590800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Gripper fingers close against each other, Have a clearance fit to grip handles – allows/tolerates some misalignment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057400" y="4572000"/>
            <a:ext cx="1219200" cy="762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C:\Users\mikecam\Desktop\ss01temp.jpg"/>
          <p:cNvPicPr>
            <a:picLocks noChangeAspect="1" noChangeArrowheads="1"/>
          </p:cNvPicPr>
          <p:nvPr/>
        </p:nvPicPr>
        <p:blipFill>
          <a:blip r:embed="rId4" cstate="print"/>
          <a:srcRect l="8727" r="9273"/>
          <a:stretch>
            <a:fillRect/>
          </a:stretch>
        </p:blipFill>
        <p:spPr bwMode="auto">
          <a:xfrm>
            <a:off x="533400" y="3657600"/>
            <a:ext cx="8247580" cy="2240280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H="1">
            <a:off x="4114800" y="1143000"/>
            <a:ext cx="381000" cy="2286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15200" y="2438400"/>
            <a:ext cx="1295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Roller assembly supports/guides robot arm inside the HRS bore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6705600" y="2853899"/>
            <a:ext cx="609600" cy="11790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0"/>
          </p:cNvCxnSpPr>
          <p:nvPr/>
        </p:nvCxnSpPr>
        <p:spPr>
          <a:xfrm flipV="1">
            <a:off x="2019300" y="2209800"/>
            <a:ext cx="190500" cy="3810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5410200"/>
            <a:ext cx="6477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target is free from HRS mount, spring plungers push target grip handles to one side of clearance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371600" y="4953000"/>
            <a:ext cx="571500" cy="152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143000" y="4953000"/>
            <a:ext cx="228600" cy="457200"/>
          </a:xfrm>
          <a:prstGeom prst="straightConnector1">
            <a:avLst/>
          </a:prstGeom>
          <a:ln w="158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848600" y="52578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Aluminum block</a:t>
            </a:r>
            <a:endParaRPr lang="en-US" sz="1200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7696200" y="4572000"/>
            <a:ext cx="609600" cy="152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305800" y="4724400"/>
            <a:ext cx="0" cy="533400"/>
          </a:xfrm>
          <a:prstGeom prst="straightConnector1">
            <a:avLst/>
          </a:prstGeom>
          <a:ln w="158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8-12-2013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991194"/>
            <a:ext cx="8138056" cy="48851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840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Interface Mechanism Conceptual Design – Just Prior to Engaging Target Assembly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5257800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4x rollers around perimeter guide/support end of robot arm as extends into HRS bore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stCxn id="45" idx="2"/>
          </p:cNvCxnSpPr>
          <p:nvPr/>
        </p:nvCxnSpPr>
        <p:spPr>
          <a:xfrm>
            <a:off x="7543800" y="1496199"/>
            <a:ext cx="152400" cy="40880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781800" y="4953000"/>
            <a:ext cx="228600" cy="3048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91400" y="3200400"/>
            <a:ext cx="762000" cy="2057400"/>
          </a:xfrm>
          <a:prstGeom prst="straightConnector1">
            <a:avLst/>
          </a:prstGeom>
          <a:ln w="158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391400" y="2286000"/>
            <a:ext cx="457200" cy="762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848600" y="2286000"/>
            <a:ext cx="304800" cy="914400"/>
          </a:xfrm>
          <a:prstGeom prst="straightConnector1">
            <a:avLst/>
          </a:prstGeom>
          <a:ln w="158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239000" y="1752600"/>
            <a:ext cx="12954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543800" y="3429000"/>
            <a:ext cx="990600" cy="228600"/>
          </a:xfrm>
          <a:prstGeom prst="straightConnector1">
            <a:avLst/>
          </a:prstGeom>
          <a:ln w="38100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86600" y="12192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Robot arm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838200" y="1143000"/>
            <a:ext cx="5486400" cy="990600"/>
          </a:xfrm>
          <a:prstGeom prst="straightConnector1">
            <a:avLst/>
          </a:prstGeom>
          <a:ln w="38100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514600" y="5334000"/>
            <a:ext cx="24384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3" idx="2"/>
          </p:cNvCxnSpPr>
          <p:nvPr/>
        </p:nvCxnSpPr>
        <p:spPr>
          <a:xfrm>
            <a:off x="1676400" y="1496199"/>
            <a:ext cx="76200" cy="40880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95400" y="121920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HRS bore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8-12-2013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990600"/>
            <a:ext cx="4361688" cy="4886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766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Interface Mechanism Conceptual Design – Engaged with Target Assembly</a:t>
            </a:r>
            <a:endParaRPr lang="en-US" dirty="0"/>
          </a:p>
        </p:txBody>
      </p:sp>
      <p:pic>
        <p:nvPicPr>
          <p:cNvPr id="19" name="Picture 4" descr="C:\Users\mikecam\Desktop\ss01temp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29200" y="990600"/>
            <a:ext cx="3639312" cy="487489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6553200" y="4419600"/>
            <a:ext cx="685800" cy="299829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11-04-2013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2" y="990605"/>
            <a:ext cx="3971068" cy="317239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57200"/>
            <a:ext cx="48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Bicycle wheel latch mechanism design update</a:t>
            </a:r>
          </a:p>
        </p:txBody>
      </p:sp>
      <p:pic>
        <p:nvPicPr>
          <p:cNvPr id="29" name="Picture 4" descr="C:\Users\mikecam\Desktop\ss01tem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8200" y="990600"/>
            <a:ext cx="3985927" cy="319097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572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Previous Design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Shows 3 latch actuators that each push</a:t>
            </a:r>
          </a:p>
          <a:p>
            <a:pPr marL="342900" indent="-342900"/>
            <a:r>
              <a:rPr lang="en-US" dirty="0" smtClean="0"/>
              <a:t>and rotate the latches 90</a:t>
            </a:r>
            <a:r>
              <a:rPr lang="en-US" dirty="0" smtClean="0">
                <a:latin typeface="GreekC"/>
                <a:cs typeface="GreekC"/>
              </a:rPr>
              <a:t>°</a:t>
            </a:r>
            <a:r>
              <a:rPr lang="en-US" dirty="0" smtClean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42672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Latest Design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Shows pneumatic cylinders added to</a:t>
            </a:r>
          </a:p>
          <a:p>
            <a:pPr marL="342900" indent="-342900"/>
            <a:r>
              <a:rPr lang="en-US" dirty="0" smtClean="0"/>
              <a:t>each latch actuator – cylinders extend to</a:t>
            </a:r>
          </a:p>
          <a:p>
            <a:pPr marL="342900" indent="-342900"/>
            <a:r>
              <a:rPr lang="en-US" dirty="0" smtClean="0"/>
              <a:t>hook  the latches, insures they retract.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400800"/>
            <a:ext cx="4038600" cy="307975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Mu2e Target Handler     </a:t>
            </a:r>
            <a:r>
              <a:rPr lang="en-US" sz="1200" dirty="0" smtClean="0"/>
              <a:t>Mike Campbell     11-04-2013</a:t>
            </a:r>
            <a:endParaRPr lang="en-US" sz="1200" dirty="0"/>
          </a:p>
        </p:txBody>
      </p:sp>
      <p:pic>
        <p:nvPicPr>
          <p:cNvPr id="1026" name="Picture 2" descr="C:\Users\mikecam\Desktop\mu2e 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400800"/>
            <a:ext cx="581025" cy="342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ecam\Desktop\ss01tem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990603"/>
            <a:ext cx="8149590" cy="489203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>
            <a:stCxn id="16" idx="1"/>
          </p:cNvCxnSpPr>
          <p:nvPr/>
        </p:nvCxnSpPr>
        <p:spPr>
          <a:xfrm flipH="1" flipV="1">
            <a:off x="4800600" y="3886200"/>
            <a:ext cx="304800" cy="6719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4419600"/>
            <a:ext cx="18070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Pneumatic cylinder added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57200"/>
            <a:ext cx="48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Bicycle wheel latch mechanism design update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590800"/>
            <a:ext cx="162616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Finger extends up into groove, hooks latch pin</a:t>
            </a:r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  Latch is thus retracted by the spring pushing it back, also being pulled back by the horizontal pneumatic actuator, also verified w/ sensor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86000" y="2514611"/>
            <a:ext cx="1828800" cy="685789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67200" y="1371600"/>
            <a:ext cx="76200" cy="5334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1219200"/>
            <a:ext cx="1905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Groove added to latch pins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stCxn id="21" idx="1"/>
          </p:cNvCxnSpPr>
          <p:nvPr/>
        </p:nvCxnSpPr>
        <p:spPr>
          <a:xfrm flipH="1">
            <a:off x="4343400" y="1357700"/>
            <a:ext cx="762000" cy="13900"/>
          </a:xfrm>
          <a:prstGeom prst="straightConnector1">
            <a:avLst/>
          </a:prstGeom>
          <a:ln w="158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57201"/>
            <a:ext cx="792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How Those Requirements / Assumptions / Design Constraints</a:t>
            </a:r>
          </a:p>
          <a:p>
            <a:r>
              <a:rPr lang="en-US" dirty="0" smtClean="0">
                <a:solidFill>
                  <a:srgbClr val="203A8C"/>
                </a:solidFill>
              </a:rPr>
              <a:t>Drive the </a:t>
            </a:r>
            <a:r>
              <a:rPr lang="en-US" dirty="0" smtClean="0">
                <a:solidFill>
                  <a:srgbClr val="203A8C"/>
                </a:solidFill>
              </a:rPr>
              <a:t>Baseline</a:t>
            </a:r>
            <a:r>
              <a:rPr lang="en-US" dirty="0" smtClean="0">
                <a:solidFill>
                  <a:srgbClr val="203A8C"/>
                </a:solidFill>
              </a:rPr>
              <a:t> </a:t>
            </a:r>
            <a:r>
              <a:rPr lang="en-US" dirty="0" smtClean="0">
                <a:solidFill>
                  <a:srgbClr val="203A8C"/>
                </a:solidFill>
              </a:rPr>
              <a:t>Horizontal </a:t>
            </a:r>
            <a:r>
              <a:rPr lang="en-US" dirty="0" smtClean="0">
                <a:solidFill>
                  <a:srgbClr val="203A8C"/>
                </a:solidFill>
              </a:rPr>
              <a:t>Design</a:t>
            </a:r>
            <a:r>
              <a:rPr lang="en-US" dirty="0" smtClean="0">
                <a:solidFill>
                  <a:srgbClr val="203A8C"/>
                </a:solidFill>
              </a:rPr>
              <a:t>:</a:t>
            </a:r>
            <a:endParaRPr lang="en-US" dirty="0" smtClean="0">
              <a:solidFill>
                <a:srgbClr val="203A8C"/>
              </a:solidFill>
            </a:endParaRPr>
          </a:p>
          <a:p>
            <a:endParaRPr lang="en-US" dirty="0"/>
          </a:p>
          <a:p>
            <a:pPr marL="400050" indent="-400050">
              <a:buFont typeface="+mj-lt"/>
              <a:buAutoNum type="alphaUcPeriod"/>
            </a:pPr>
            <a:r>
              <a:rPr lang="en-US" dirty="0" smtClean="0"/>
              <a:t>The target access window is roughly the size and weight of a man-hole cover and must make a high vacuum seal to its’ mounting flange - thus has  36 bolts around its’ perimeter.  The </a:t>
            </a:r>
            <a:r>
              <a:rPr lang="en-US" dirty="0"/>
              <a:t>b</a:t>
            </a:r>
            <a:r>
              <a:rPr lang="en-US" dirty="0" smtClean="0"/>
              <a:t>est way to put a bolt-driver on this many positions is to use X / Y / Z programmable robotic positioning.</a:t>
            </a:r>
          </a:p>
          <a:p>
            <a:pPr marL="400050" indent="-400050">
              <a:buAutoNum type="alphaUcPeriod"/>
            </a:pPr>
            <a:endParaRPr lang="en-US" sz="1000" dirty="0" smtClean="0"/>
          </a:p>
          <a:p>
            <a:pPr marL="400050" indent="-400050">
              <a:buAutoNum type="alphaUcPeriod"/>
            </a:pPr>
            <a:r>
              <a:rPr lang="en-US" dirty="0" smtClean="0"/>
              <a:t>Since the floor is assumed to shift over time, the robot’s move coordinates cannot be preset.  The robot must be machine-vision guided, meaning: it must “find” the bolt locations using a video camera and machine-vision software before it can move to the required X / Y / Z coordinates.</a:t>
            </a:r>
            <a:endParaRPr lang="en-US" dirty="0"/>
          </a:p>
          <a:p>
            <a:pPr marL="400050" indent="-400050">
              <a:buAutoNum type="alphaUcPeriod"/>
            </a:pPr>
            <a:endParaRPr lang="en-US" sz="1000" dirty="0" smtClean="0"/>
          </a:p>
          <a:p>
            <a:pPr marL="400050" indent="-400050">
              <a:buAutoNum type="alphaUcPeriod"/>
            </a:pPr>
            <a:r>
              <a:rPr lang="en-US" dirty="0" smtClean="0"/>
              <a:t>The reach distance into the Production Solenoid (PS) to pick / place the target is approx. 12-1/2 ft., but the robot must pass through a </a:t>
            </a:r>
            <a:r>
              <a:rPr lang="en-US" dirty="0" smtClean="0"/>
              <a:t>much narrower width</a:t>
            </a:r>
            <a:r>
              <a:rPr lang="en-US" dirty="0" smtClean="0"/>
              <a:t> </a:t>
            </a:r>
            <a:r>
              <a:rPr lang="en-US" dirty="0" smtClean="0"/>
              <a:t>doorway.  Thus the arm that handles the target must have a telescoping reach.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6400800"/>
            <a:ext cx="59436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066800"/>
            <a:ext cx="79248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1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762000"/>
            <a:ext cx="8214455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basic layout is shown above.</a:t>
            </a:r>
          </a:p>
          <a:p>
            <a:endParaRPr lang="en-US" sz="1000" dirty="0"/>
          </a:p>
          <a:p>
            <a:r>
              <a:rPr lang="en-US" dirty="0" smtClean="0"/>
              <a:t>Note </a:t>
            </a:r>
            <a:r>
              <a:rPr lang="en-US" dirty="0"/>
              <a:t>that the robot is autonomous, but does have a control desk in the RH room, plus a possible second control desk at a further remote location</a:t>
            </a:r>
            <a:r>
              <a:rPr lang="en-US" dirty="0" smtClean="0"/>
              <a:t>.  Control desk(s) would include interface to machine control computer, video screen(s) for operators to watch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Sequence </a:t>
            </a:r>
            <a:r>
              <a:rPr lang="en-US" u="sng" dirty="0"/>
              <a:t>of Operation . . .</a:t>
            </a:r>
          </a:p>
          <a:p>
            <a:endParaRPr lang="en-US" sz="1000" dirty="0"/>
          </a:p>
          <a:p>
            <a:pPr marL="342900" indent="-342900">
              <a:buAutoNum type="arabicPeriod"/>
            </a:pPr>
            <a:r>
              <a:rPr lang="en-US" dirty="0" smtClean="0"/>
              <a:t>The sliding shield door opens, the robot moves into the TH on its’ floor rails to position behind the PS, and the door closes.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Using machine vision and X / Y / Z linear servo / screw-driven motions, the robot moves its’ bolt driver to all bolt locations and removes bolts (retained in holes)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Robot retracts the bolt driver, extends its’ gripper arm, grips, and removes window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8" y="6400800"/>
            <a:ext cx="5943601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5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R</a:t>
            </a:r>
            <a:r>
              <a:rPr lang="en-US" dirty="0" smtClean="0"/>
              <a:t>obot </a:t>
            </a:r>
            <a:r>
              <a:rPr lang="en-US" dirty="0"/>
              <a:t>moves on its’ floor rails to position behind </a:t>
            </a:r>
            <a:r>
              <a:rPr lang="en-US" dirty="0" smtClean="0"/>
              <a:t>cask, cask </a:t>
            </a:r>
            <a:r>
              <a:rPr lang="en-US" dirty="0"/>
              <a:t>door </a:t>
            </a:r>
            <a:r>
              <a:rPr lang="en-US" dirty="0" smtClean="0"/>
              <a:t>is already open</a:t>
            </a:r>
            <a:endParaRPr lang="en-US" dirty="0"/>
          </a:p>
          <a:p>
            <a:pPr marL="342900" indent="-342900">
              <a:buFont typeface="+mj-lt"/>
              <a:buAutoNum type="arabicPeriod" startAt="4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Robot places window into cask (upper half of chamber), releases it, retracts arm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000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Robot moves back to position behind PS, uses vision to find the target access hole</a:t>
            </a:r>
            <a:endParaRPr lang="en-US" sz="1000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8" y="6400800"/>
            <a:ext cx="5943601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645"/>
            <a:ext cx="8214455" cy="4012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881993"/>
            <a:ext cx="82906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/>
              <a:t>R</a:t>
            </a:r>
            <a:r>
              <a:rPr lang="en-US" dirty="0" smtClean="0"/>
              <a:t>obot positions its’ telescoping target handling arm on center with the access hole</a:t>
            </a:r>
            <a:endParaRPr lang="en-US" dirty="0"/>
          </a:p>
          <a:p>
            <a:pPr marL="342900" indent="-342900">
              <a:buFont typeface="+mj-lt"/>
              <a:buAutoNum type="arabicPeriod" startAt="7"/>
            </a:pPr>
            <a:endParaRPr lang="en-US" sz="10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Robot extends the arm to reach the target assembly, end of arm tooling grips target</a:t>
            </a:r>
          </a:p>
          <a:p>
            <a:pPr marL="342900" indent="-342900">
              <a:buFont typeface="+mj-lt"/>
              <a:buAutoNum type="arabicPeriod" startAt="7"/>
            </a:pPr>
            <a:endParaRPr lang="en-US" sz="1000" dirty="0"/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End of arm tooling turns 3 latches to release target from its’ mounting surface</a:t>
            </a:r>
            <a:endParaRPr lang="en-US" sz="1000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6400800"/>
            <a:ext cx="6019800" cy="307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Mu2e RH Review – Baseline Horizontal Design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Mike Campbell     3-3-2015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3A8C"/>
                </a:solidFill>
              </a:rPr>
              <a:t>The Baseline Horizontal Design:</a:t>
            </a:r>
            <a:endParaRPr lang="en-US" dirty="0">
              <a:solidFill>
                <a:srgbClr val="203A8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762000"/>
            <a:ext cx="821445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2" y="6216855"/>
            <a:ext cx="1019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2362</Words>
  <Application>Microsoft Office PowerPoint</Application>
  <PresentationFormat>On-screen Show (4:3)</PresentationFormat>
  <Paragraphs>335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Mu2e Remote Handling Review             Baseline Horizontal Design</vt:lpstr>
      <vt:lpstr> Mu2e RH Review – Baseline Horizontal Design   Mike Campbell     3-3-2015</vt:lpstr>
      <vt:lpstr> Mu2e RH Review – Baseline Horizontal Design   Mike Campbell     3-3-2015</vt:lpstr>
      <vt:lpstr>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Mu2e RH Review – Baseline Horizontal Design   Mike Campbell     3-3-2015</vt:lpstr>
      <vt:lpstr> Mu2e RH Review – Baseline Horizontal Design   Mike Campbell     3-3-2015</vt:lpstr>
      <vt:lpstr>  Mu2e RH Review – Baseline Horizontal Design   Mike Campbell     3-3-2015</vt:lpstr>
      <vt:lpstr>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 Mu2e RH Review – Baseline Horizontal Design   Mike Campbell     3-3-2015</vt:lpstr>
      <vt:lpstr> Mu2e RH Review – Baseline Horizontal Design   Mike Campbell     3-3-2015</vt:lpstr>
      <vt:lpstr>  Mu2e RH Review – Baseline Horizontal Design   Mike Campbell     3-3-2015</vt:lpstr>
      <vt:lpstr> Mu2e RH Review – Baseline Horizontal Design   Mike Campbell     3-3-2015</vt:lpstr>
      <vt:lpstr>Mu2e Target Handler     Mike Campbell     3-3-2015</vt:lpstr>
      <vt:lpstr>Mu2e Target Handler     Mike Campbell     7-22-2013</vt:lpstr>
      <vt:lpstr>Mu2e Target Handler     Mike Campbell     7-22-2013</vt:lpstr>
      <vt:lpstr>Mu2e Target Handler     Mike Campbell     7-22-2013</vt:lpstr>
      <vt:lpstr>Mu2e Target Handler     Mike Campbell     7-22-2013</vt:lpstr>
      <vt:lpstr>Mu2e Target Handler     Mike Campbell     7-22-2013</vt:lpstr>
      <vt:lpstr>Mu2e Target Handler     Mike Campbell     7-22-2013</vt:lpstr>
      <vt:lpstr>Mu2e Target Handler     Mike Campbell     8-12-2013</vt:lpstr>
      <vt:lpstr>Mu2e Target Handler     Mike Campbell     8-12-2013</vt:lpstr>
      <vt:lpstr>Mu2e Target Handler     Mike Campbell     8-12-2013</vt:lpstr>
      <vt:lpstr>Mu2e Target Handler     Mike Campbell     8-12-2013</vt:lpstr>
      <vt:lpstr>Mu2e Target Handler     Mike Campbell     8-12-2013</vt:lpstr>
      <vt:lpstr>Mu2e Target Handler     Mike Campbell     11-04-2013</vt:lpstr>
      <vt:lpstr>Mu2e Target Handler     Mike Campbell     11-04-2013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Target Handler</dc:title>
  <dc:creator>mikecam</dc:creator>
  <cp:lastModifiedBy>mikecam</cp:lastModifiedBy>
  <cp:revision>159</cp:revision>
  <dcterms:created xsi:type="dcterms:W3CDTF">2013-03-15T15:21:53Z</dcterms:created>
  <dcterms:modified xsi:type="dcterms:W3CDTF">2015-02-27T20:47:05Z</dcterms:modified>
</cp:coreProperties>
</file>