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268" r:id="rId3"/>
    <p:sldId id="287" r:id="rId4"/>
    <p:sldId id="288" r:id="rId5"/>
    <p:sldId id="269" r:id="rId6"/>
    <p:sldId id="270" r:id="rId7"/>
    <p:sldId id="260" r:id="rId8"/>
    <p:sldId id="257" r:id="rId9"/>
    <p:sldId id="272" r:id="rId10"/>
    <p:sldId id="262" r:id="rId11"/>
    <p:sldId id="267" r:id="rId12"/>
    <p:sldId id="265" r:id="rId13"/>
    <p:sldId id="266" r:id="rId14"/>
    <p:sldId id="271" r:id="rId15"/>
    <p:sldId id="273" r:id="rId16"/>
    <p:sldId id="289"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Lst>
  <p:sldSz cx="13004800" cy="9753600"/>
  <p:notesSz cx="6858000" cy="9144000"/>
  <p:defaultTextStyle>
    <a:lvl1pPr algn="ctr" defTabSz="584200">
      <a:defRPr sz="3600">
        <a:latin typeface="Helvetica Light"/>
        <a:ea typeface="Helvetica Light"/>
        <a:cs typeface="Helvetica Light"/>
        <a:sym typeface="Helvetica Light"/>
      </a:defRPr>
    </a:lvl1pPr>
    <a:lvl2pPr algn="ctr" defTabSz="584200">
      <a:defRPr sz="3600">
        <a:latin typeface="Helvetica Light"/>
        <a:ea typeface="Helvetica Light"/>
        <a:cs typeface="Helvetica Light"/>
        <a:sym typeface="Helvetica Light"/>
      </a:defRPr>
    </a:lvl2pPr>
    <a:lvl3pPr algn="ctr" defTabSz="584200">
      <a:defRPr sz="3600">
        <a:latin typeface="Helvetica Light"/>
        <a:ea typeface="Helvetica Light"/>
        <a:cs typeface="Helvetica Light"/>
        <a:sym typeface="Helvetica Light"/>
      </a:defRPr>
    </a:lvl3pPr>
    <a:lvl4pPr algn="ctr" defTabSz="584200">
      <a:defRPr sz="3600">
        <a:latin typeface="Helvetica Light"/>
        <a:ea typeface="Helvetica Light"/>
        <a:cs typeface="Helvetica Light"/>
        <a:sym typeface="Helvetica Light"/>
      </a:defRPr>
    </a:lvl4pPr>
    <a:lvl5pPr algn="ctr" defTabSz="584200">
      <a:defRPr sz="3600">
        <a:latin typeface="Helvetica Light"/>
        <a:ea typeface="Helvetica Light"/>
        <a:cs typeface="Helvetica Light"/>
        <a:sym typeface="Helvetica Light"/>
      </a:defRPr>
    </a:lvl5pPr>
    <a:lvl6pPr algn="ctr" defTabSz="584200">
      <a:defRPr sz="3600">
        <a:latin typeface="Helvetica Light"/>
        <a:ea typeface="Helvetica Light"/>
        <a:cs typeface="Helvetica Light"/>
        <a:sym typeface="Helvetica Light"/>
      </a:defRPr>
    </a:lvl6pPr>
    <a:lvl7pPr algn="ctr" defTabSz="584200">
      <a:defRPr sz="3600">
        <a:latin typeface="Helvetica Light"/>
        <a:ea typeface="Helvetica Light"/>
        <a:cs typeface="Helvetica Light"/>
        <a:sym typeface="Helvetica Light"/>
      </a:defRPr>
    </a:lvl7pPr>
    <a:lvl8pPr algn="ctr" defTabSz="584200">
      <a:defRPr sz="3600">
        <a:latin typeface="Helvetica Light"/>
        <a:ea typeface="Helvetica Light"/>
        <a:cs typeface="Helvetica Light"/>
        <a:sym typeface="Helvetica Light"/>
      </a:defRPr>
    </a:lvl8pPr>
    <a:lvl9pPr algn="ctr" defTabSz="584200">
      <a:defRPr sz="3600">
        <a:latin typeface="Helvetica Light"/>
        <a:ea typeface="Helvetica Light"/>
        <a:cs typeface="Helvetica Light"/>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D2E8"/>
          </a:solidFill>
        </a:fill>
      </a:tcStyle>
    </a:wholeTbl>
    <a:band2H>
      <a:tcTxStyle/>
      <a:tcStyle>
        <a:tcBdr/>
        <a:fill>
          <a:solidFill>
            <a:srgbClr val="E6EAF4"/>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firstRow>
  </a:tblStyle>
  <a:tblStyle styleId="{C7B018BB-80A7-4F77-B60F-C8B233D01FF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2E7CB"/>
          </a:solidFill>
        </a:fill>
      </a:tcStyle>
    </a:wholeTbl>
    <a:band2H>
      <a:tcTxStyle/>
      <a:tcStyle>
        <a:tcBdr/>
        <a:fill>
          <a:solidFill>
            <a:srgbClr val="F8F4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firstRow>
  </a:tblStyle>
  <a:tblStyle styleId="{EEE7283C-3CF3-47DC-8721-378D4A62B22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5CDDE"/>
          </a:solidFill>
        </a:fill>
      </a:tcStyle>
    </a:wholeTbl>
    <a:band2H>
      <a:tcTxStyle/>
      <a:tcStyle>
        <a:tcBdr/>
        <a:fill>
          <a:solidFill>
            <a:srgbClr val="EBE8E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73F9B"/>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73F9B"/>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73F9B"/>
          </a:solidFill>
        </a:fill>
      </a:tcStyle>
    </a:firstRow>
  </a:tblStyle>
  <a:tblStyle styleId="{CF821DB8-F4EB-4A41-A1BA-3FCAFE7338EE}" styleName="">
    <a:tblBg/>
    <a:wholeTbl>
      <a:tcTxStyle b="on" i="on">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Col>
    <a:lastRow>
      <a:tcTxStyle b="on" i="on">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0365C0"/>
          </a:solidFill>
        </a:fill>
      </a:tcStyle>
    </a:firstRow>
  </a:tblStyle>
  <a:tblStyle styleId="{33BA23B1-9221-436E-865A-0063620EA4FD}"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4" d="100"/>
          <a:sy n="54" d="100"/>
        </p:scale>
        <p:origin x="-1856" y="-120"/>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0" name="Shape 3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121512035"/>
      </p:ext>
    </p:extLst>
  </p:cSld>
  <p:clrMap bg1="lt1" tx1="dk1" bg2="lt2" tx2="dk2" accent1="accent1" accent2="accent2" accent3="accent3" accent4="accent4" accent5="accent5" accent6="accent6" hlink="hlink" folHlink="folHlink"/>
  <p:notesStyle>
    <a:lvl1pPr defTabSz="457200">
      <a:lnSpc>
        <a:spcPct val="117999"/>
      </a:lnSpc>
      <a:defRPr sz="2200">
        <a:latin typeface="+mn-lt"/>
        <a:ea typeface="+mn-ea"/>
        <a:cs typeface="+mn-cs"/>
        <a:sym typeface="Helvetica Neue"/>
      </a:defRPr>
    </a:lvl1pPr>
    <a:lvl2pPr indent="228600" defTabSz="457200">
      <a:lnSpc>
        <a:spcPct val="117999"/>
      </a:lnSpc>
      <a:defRPr sz="2200">
        <a:latin typeface="+mn-lt"/>
        <a:ea typeface="+mn-ea"/>
        <a:cs typeface="+mn-cs"/>
        <a:sym typeface="Helvetica Neue"/>
      </a:defRPr>
    </a:lvl2pPr>
    <a:lvl3pPr indent="457200" defTabSz="457200">
      <a:lnSpc>
        <a:spcPct val="117999"/>
      </a:lnSpc>
      <a:defRPr sz="2200">
        <a:latin typeface="+mn-lt"/>
        <a:ea typeface="+mn-ea"/>
        <a:cs typeface="+mn-cs"/>
        <a:sym typeface="Helvetica Neue"/>
      </a:defRPr>
    </a:lvl3pPr>
    <a:lvl4pPr indent="685800" defTabSz="457200">
      <a:lnSpc>
        <a:spcPct val="117999"/>
      </a:lnSpc>
      <a:defRPr sz="2200">
        <a:latin typeface="+mn-lt"/>
        <a:ea typeface="+mn-ea"/>
        <a:cs typeface="+mn-cs"/>
        <a:sym typeface="Helvetica Neue"/>
      </a:defRPr>
    </a:lvl4pPr>
    <a:lvl5pPr indent="914400" defTabSz="457200">
      <a:lnSpc>
        <a:spcPct val="117999"/>
      </a:lnSpc>
      <a:defRPr sz="2200">
        <a:latin typeface="+mn-lt"/>
        <a:ea typeface="+mn-ea"/>
        <a:cs typeface="+mn-cs"/>
        <a:sym typeface="Helvetica Neue"/>
      </a:defRPr>
    </a:lvl5pPr>
    <a:lvl6pPr indent="1143000" defTabSz="457200">
      <a:lnSpc>
        <a:spcPct val="117999"/>
      </a:lnSpc>
      <a:defRPr sz="2200">
        <a:latin typeface="+mn-lt"/>
        <a:ea typeface="+mn-ea"/>
        <a:cs typeface="+mn-cs"/>
        <a:sym typeface="Helvetica Neue"/>
      </a:defRPr>
    </a:lvl6pPr>
    <a:lvl7pPr indent="1371600" defTabSz="457200">
      <a:lnSpc>
        <a:spcPct val="117999"/>
      </a:lnSpc>
      <a:defRPr sz="2200">
        <a:latin typeface="+mn-lt"/>
        <a:ea typeface="+mn-ea"/>
        <a:cs typeface="+mn-cs"/>
        <a:sym typeface="Helvetica Neue"/>
      </a:defRPr>
    </a:lvl7pPr>
    <a:lvl8pPr indent="1600200" defTabSz="457200">
      <a:lnSpc>
        <a:spcPct val="117999"/>
      </a:lnSpc>
      <a:defRPr sz="2200">
        <a:latin typeface="+mn-lt"/>
        <a:ea typeface="+mn-ea"/>
        <a:cs typeface="+mn-cs"/>
        <a:sym typeface="Helvetica Neue"/>
      </a:defRPr>
    </a:lvl8pPr>
    <a:lvl9pPr indent="1828800" defTabSz="45720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270000" y="0"/>
            <a:ext cx="10464800" cy="4940300"/>
          </a:xfrm>
          <a:prstGeom prst="rect">
            <a:avLst/>
          </a:prstGeom>
        </p:spPr>
        <p:txBody>
          <a:bodyPr anchor="b"/>
          <a:lstStyle/>
          <a:p>
            <a:pPr lvl="0">
              <a:defRPr sz="1800"/>
            </a:pPr>
            <a:r>
              <a:rPr sz="8000"/>
              <a:t>Title Text</a:t>
            </a:r>
          </a:p>
        </p:txBody>
      </p:sp>
      <p:sp>
        <p:nvSpPr>
          <p:cNvPr id="6" name="Shape 6"/>
          <p:cNvSpPr>
            <a:spLocks noGrp="1"/>
          </p:cNvSpPr>
          <p:nvPr>
            <p:ph type="body" idx="1"/>
          </p:nvPr>
        </p:nvSpPr>
        <p:spPr>
          <a:xfrm>
            <a:off x="1270000" y="5029200"/>
            <a:ext cx="10464800" cy="35687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xfrm>
            <a:off x="952500" y="93506"/>
            <a:ext cx="11099800" cy="2860988"/>
          </a:xfrm>
          <a:prstGeom prst="rect">
            <a:avLst/>
          </a:prstGeom>
        </p:spPr>
        <p:txBody>
          <a:bodyPr/>
          <a:lstStyle/>
          <a:p>
            <a:pPr lvl="0">
              <a:defRPr sz="1800"/>
            </a:pPr>
            <a:r>
              <a:rPr sz="8000"/>
              <a:t>Title Text</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8000"/>
              <a:t>Title Text</a:t>
            </a:r>
          </a:p>
        </p:txBody>
      </p:sp>
      <p:sp>
        <p:nvSpPr>
          <p:cNvPr id="19" name="Shape 19"/>
          <p:cNvSpPr>
            <a:spLocks noGrp="1"/>
          </p:cNvSpPr>
          <p:nvPr>
            <p:ph type="body" idx="1"/>
          </p:nvPr>
        </p:nvSpPr>
        <p:spPr>
          <a:prstGeom prst="rect">
            <a:avLst/>
          </a:prstGeom>
        </p:spPr>
        <p:txBody>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sz="8000"/>
              <a:t>Title Text</a:t>
            </a:r>
          </a:p>
        </p:txBody>
      </p:sp>
      <p:sp>
        <p:nvSpPr>
          <p:cNvPr id="22" name="Shape 22"/>
          <p:cNvSpPr>
            <a:spLocks noGrp="1"/>
          </p:cNvSpPr>
          <p:nvPr>
            <p:ph type="body"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952500" y="1270000"/>
            <a:ext cx="11099800" cy="7213600"/>
          </a:xfrm>
          <a:prstGeom prst="rect">
            <a:avLst/>
          </a:prstGeom>
        </p:spPr>
        <p:txBody>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8000"/>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Lst>
  <p:transition xmlns:p14="http://schemas.microsoft.com/office/powerpoint/2010/main" spd="med"/>
  <p:txStyles>
    <p:titleStyle>
      <a:lvl1pPr algn="ctr" defTabSz="584200">
        <a:defRPr sz="8000">
          <a:latin typeface="Helvetica Light"/>
          <a:ea typeface="Helvetica Light"/>
          <a:cs typeface="Helvetica Light"/>
          <a:sym typeface="Helvetica Light"/>
        </a:defRPr>
      </a:lvl1pPr>
      <a:lvl2pPr algn="ctr" defTabSz="584200">
        <a:defRPr sz="8000">
          <a:latin typeface="Helvetica Light"/>
          <a:ea typeface="Helvetica Light"/>
          <a:cs typeface="Helvetica Light"/>
          <a:sym typeface="Helvetica Light"/>
        </a:defRPr>
      </a:lvl2pPr>
      <a:lvl3pPr algn="ctr" defTabSz="584200">
        <a:defRPr sz="8000">
          <a:latin typeface="Helvetica Light"/>
          <a:ea typeface="Helvetica Light"/>
          <a:cs typeface="Helvetica Light"/>
          <a:sym typeface="Helvetica Light"/>
        </a:defRPr>
      </a:lvl3pPr>
      <a:lvl4pPr algn="ctr" defTabSz="584200">
        <a:defRPr sz="8000">
          <a:latin typeface="Helvetica Light"/>
          <a:ea typeface="Helvetica Light"/>
          <a:cs typeface="Helvetica Light"/>
          <a:sym typeface="Helvetica Light"/>
        </a:defRPr>
      </a:lvl4pPr>
      <a:lvl5pPr algn="ctr" defTabSz="584200">
        <a:defRPr sz="8000">
          <a:latin typeface="Helvetica Light"/>
          <a:ea typeface="Helvetica Light"/>
          <a:cs typeface="Helvetica Light"/>
          <a:sym typeface="Helvetica Light"/>
        </a:defRPr>
      </a:lvl5pPr>
      <a:lvl6pPr algn="ctr" defTabSz="584200">
        <a:defRPr sz="8000">
          <a:latin typeface="Helvetica Light"/>
          <a:ea typeface="Helvetica Light"/>
          <a:cs typeface="Helvetica Light"/>
          <a:sym typeface="Helvetica Light"/>
        </a:defRPr>
      </a:lvl6pPr>
      <a:lvl7pPr algn="ctr" defTabSz="584200">
        <a:defRPr sz="8000">
          <a:latin typeface="Helvetica Light"/>
          <a:ea typeface="Helvetica Light"/>
          <a:cs typeface="Helvetica Light"/>
          <a:sym typeface="Helvetica Light"/>
        </a:defRPr>
      </a:lvl7pPr>
      <a:lvl8pPr algn="ctr" defTabSz="584200">
        <a:defRPr sz="8000">
          <a:latin typeface="Helvetica Light"/>
          <a:ea typeface="Helvetica Light"/>
          <a:cs typeface="Helvetica Light"/>
          <a:sym typeface="Helvetica Light"/>
        </a:defRPr>
      </a:lvl8pPr>
      <a:lvl9pPr algn="ctr" defTabSz="584200">
        <a:defRPr sz="8000">
          <a:latin typeface="Helvetica Light"/>
          <a:ea typeface="Helvetica Light"/>
          <a:cs typeface="Helvetica Light"/>
          <a:sym typeface="Helvetica Light"/>
        </a:defRPr>
      </a:lvl9pPr>
    </p:titleStyle>
    <p:bodyStyle>
      <a:lvl1pPr marL="444500" indent="-444500" defTabSz="584200">
        <a:spcBef>
          <a:spcPts val="4200"/>
        </a:spcBef>
        <a:buSzPct val="75000"/>
        <a:buChar char="•"/>
        <a:defRPr sz="3600">
          <a:latin typeface="Helvetica Light"/>
          <a:ea typeface="Helvetica Light"/>
          <a:cs typeface="Helvetica Light"/>
          <a:sym typeface="Helvetica Light"/>
        </a:defRPr>
      </a:lvl1pPr>
      <a:lvl2pPr marL="889000" indent="-444500" defTabSz="584200">
        <a:spcBef>
          <a:spcPts val="4200"/>
        </a:spcBef>
        <a:buSzPct val="75000"/>
        <a:buChar char="•"/>
        <a:defRPr sz="3600">
          <a:latin typeface="Helvetica Light"/>
          <a:ea typeface="Helvetica Light"/>
          <a:cs typeface="Helvetica Light"/>
          <a:sym typeface="Helvetica Light"/>
        </a:defRPr>
      </a:lvl2pPr>
      <a:lvl3pPr marL="1333500" indent="-444500" defTabSz="584200">
        <a:spcBef>
          <a:spcPts val="4200"/>
        </a:spcBef>
        <a:buSzPct val="75000"/>
        <a:buChar char="•"/>
        <a:defRPr sz="3600">
          <a:latin typeface="Helvetica Light"/>
          <a:ea typeface="Helvetica Light"/>
          <a:cs typeface="Helvetica Light"/>
          <a:sym typeface="Helvetica Light"/>
        </a:defRPr>
      </a:lvl3pPr>
      <a:lvl4pPr marL="1778000" indent="-444500" defTabSz="584200">
        <a:spcBef>
          <a:spcPts val="4200"/>
        </a:spcBef>
        <a:buSzPct val="75000"/>
        <a:buChar char="•"/>
        <a:defRPr sz="3600">
          <a:latin typeface="Helvetica Light"/>
          <a:ea typeface="Helvetica Light"/>
          <a:cs typeface="Helvetica Light"/>
          <a:sym typeface="Helvetica Light"/>
        </a:defRPr>
      </a:lvl4pPr>
      <a:lvl5pPr marL="2222500" indent="-444500" defTabSz="584200">
        <a:spcBef>
          <a:spcPts val="4200"/>
        </a:spcBef>
        <a:buSzPct val="75000"/>
        <a:buChar char="•"/>
        <a:defRPr sz="3600">
          <a:latin typeface="Helvetica Light"/>
          <a:ea typeface="Helvetica Light"/>
          <a:cs typeface="Helvetica Light"/>
          <a:sym typeface="Helvetica Light"/>
        </a:defRPr>
      </a:lvl5pPr>
      <a:lvl6pPr marL="2667000" indent="-444500" defTabSz="584200">
        <a:spcBef>
          <a:spcPts val="4200"/>
        </a:spcBef>
        <a:buSzPct val="75000"/>
        <a:buChar char="•"/>
        <a:defRPr sz="3600">
          <a:latin typeface="Helvetica Light"/>
          <a:ea typeface="Helvetica Light"/>
          <a:cs typeface="Helvetica Light"/>
          <a:sym typeface="Helvetica Light"/>
        </a:defRPr>
      </a:lvl6pPr>
      <a:lvl7pPr marL="3111500" indent="-444500" defTabSz="584200">
        <a:spcBef>
          <a:spcPts val="4200"/>
        </a:spcBef>
        <a:buSzPct val="75000"/>
        <a:buChar char="•"/>
        <a:defRPr sz="3600">
          <a:latin typeface="Helvetica Light"/>
          <a:ea typeface="Helvetica Light"/>
          <a:cs typeface="Helvetica Light"/>
          <a:sym typeface="Helvetica Light"/>
        </a:defRPr>
      </a:lvl7pPr>
      <a:lvl8pPr marL="3556000" indent="-444500" defTabSz="584200">
        <a:spcBef>
          <a:spcPts val="4200"/>
        </a:spcBef>
        <a:buSzPct val="75000"/>
        <a:buChar char="•"/>
        <a:defRPr sz="3600">
          <a:latin typeface="Helvetica Light"/>
          <a:ea typeface="Helvetica Light"/>
          <a:cs typeface="Helvetica Light"/>
          <a:sym typeface="Helvetica Light"/>
        </a:defRPr>
      </a:lvl8pPr>
      <a:lvl9pPr marL="4000500" indent="-444500" defTabSz="584200">
        <a:spcBef>
          <a:spcPts val="4200"/>
        </a:spcBef>
        <a:buSzPct val="75000"/>
        <a:buChar char="•"/>
        <a:defRPr sz="3600">
          <a:latin typeface="Helvetica Light"/>
          <a:ea typeface="Helvetica Light"/>
          <a:cs typeface="Helvetica Light"/>
          <a:sym typeface="Helvetica Light"/>
        </a:defRPr>
      </a:lvl9pPr>
    </p:bodyStyle>
    <p:otherStyle>
      <a:lvl1pPr algn="r" defTabSz="584200">
        <a:defRPr sz="1200">
          <a:solidFill>
            <a:schemeClr val="tx1"/>
          </a:solidFill>
          <a:latin typeface="+mn-lt"/>
          <a:ea typeface="+mn-ea"/>
          <a:cs typeface="+mn-cs"/>
          <a:sym typeface="Helvetica Light"/>
        </a:defRPr>
      </a:lvl1pPr>
      <a:lvl2pPr algn="r" defTabSz="584200">
        <a:defRPr sz="1200">
          <a:solidFill>
            <a:schemeClr val="tx1"/>
          </a:solidFill>
          <a:latin typeface="+mn-lt"/>
          <a:ea typeface="+mn-ea"/>
          <a:cs typeface="+mn-cs"/>
          <a:sym typeface="Helvetica Light"/>
        </a:defRPr>
      </a:lvl2pPr>
      <a:lvl3pPr algn="r" defTabSz="584200">
        <a:defRPr sz="1200">
          <a:solidFill>
            <a:schemeClr val="tx1"/>
          </a:solidFill>
          <a:latin typeface="+mn-lt"/>
          <a:ea typeface="+mn-ea"/>
          <a:cs typeface="+mn-cs"/>
          <a:sym typeface="Helvetica Light"/>
        </a:defRPr>
      </a:lvl3pPr>
      <a:lvl4pPr algn="r" defTabSz="584200">
        <a:defRPr sz="1200">
          <a:solidFill>
            <a:schemeClr val="tx1"/>
          </a:solidFill>
          <a:latin typeface="+mn-lt"/>
          <a:ea typeface="+mn-ea"/>
          <a:cs typeface="+mn-cs"/>
          <a:sym typeface="Helvetica Light"/>
        </a:defRPr>
      </a:lvl4pPr>
      <a:lvl5pPr algn="r" defTabSz="584200">
        <a:defRPr sz="1200">
          <a:solidFill>
            <a:schemeClr val="tx1"/>
          </a:solidFill>
          <a:latin typeface="+mn-lt"/>
          <a:ea typeface="+mn-ea"/>
          <a:cs typeface="+mn-cs"/>
          <a:sym typeface="Helvetica Light"/>
        </a:defRPr>
      </a:lvl5pPr>
      <a:lvl6pPr algn="r" defTabSz="584200">
        <a:defRPr sz="1200">
          <a:solidFill>
            <a:schemeClr val="tx1"/>
          </a:solidFill>
          <a:latin typeface="+mn-lt"/>
          <a:ea typeface="+mn-ea"/>
          <a:cs typeface="+mn-cs"/>
          <a:sym typeface="Helvetica Light"/>
        </a:defRPr>
      </a:lvl6pPr>
      <a:lvl7pPr algn="r" defTabSz="584200">
        <a:defRPr sz="1200">
          <a:solidFill>
            <a:schemeClr val="tx1"/>
          </a:solidFill>
          <a:latin typeface="+mn-lt"/>
          <a:ea typeface="+mn-ea"/>
          <a:cs typeface="+mn-cs"/>
          <a:sym typeface="Helvetica Light"/>
        </a:defRPr>
      </a:lvl7pPr>
      <a:lvl8pPr algn="r" defTabSz="584200">
        <a:defRPr sz="1200">
          <a:solidFill>
            <a:schemeClr val="tx1"/>
          </a:solidFill>
          <a:latin typeface="+mn-lt"/>
          <a:ea typeface="+mn-ea"/>
          <a:cs typeface="+mn-cs"/>
          <a:sym typeface="Helvetica Light"/>
        </a:defRPr>
      </a:lvl8pPr>
      <a:lvl9pPr algn="r" defTabSz="584200">
        <a:defRPr sz="1200">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emf"/><Relationship Id="rId3" Type="http://schemas.openxmlformats.org/officeDocument/2006/relationships/image" Target="../media/image1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 Id="rId3"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package" Target="../embeddings/Microsoft_Word_Document1.docx"/><Relationship Id="rId5" Type="http://schemas.openxmlformats.org/officeDocument/2006/relationships/image" Target="../media/image13.emf"/><Relationship Id="rId6" Type="http://schemas.openxmlformats.org/officeDocument/2006/relationships/image" Target="../media/image14.png"/><Relationship Id="rId7" Type="http://schemas.openxmlformats.org/officeDocument/2006/relationships/image" Target="../media/image15.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a:spLocks noGrp="1"/>
          </p:cNvSpPr>
          <p:nvPr>
            <p:ph type="title"/>
          </p:nvPr>
        </p:nvSpPr>
        <p:spPr>
          <a:xfrm>
            <a:off x="-11995" y="3547563"/>
            <a:ext cx="13004799" cy="881260"/>
          </a:xfrm>
          <a:prstGeom prst="rect">
            <a:avLst/>
          </a:prstGeom>
        </p:spPr>
        <p:txBody>
          <a:bodyPr>
            <a:normAutofit fontScale="90000"/>
          </a:bodyPr>
          <a:lstStyle/>
          <a:p>
            <a:r>
              <a:rPr lang="en-US" sz="4000" b="1" dirty="0"/>
              <a:t>Aerogel Beam Line Cherenkov Detector for the </a:t>
            </a:r>
            <a:r>
              <a:rPr lang="en-US" sz="4000" b="1" dirty="0" err="1"/>
              <a:t>LArIAT</a:t>
            </a:r>
            <a:r>
              <a:rPr lang="en-US" sz="4000" b="1" dirty="0"/>
              <a:t> Experiment</a:t>
            </a:r>
            <a:endParaRPr lang="en-US" sz="4000" dirty="0"/>
          </a:p>
        </p:txBody>
      </p:sp>
      <p:sp>
        <p:nvSpPr>
          <p:cNvPr id="33" name="Shape 33"/>
          <p:cNvSpPr/>
          <p:nvPr/>
        </p:nvSpPr>
        <p:spPr>
          <a:xfrm flipV="1">
            <a:off x="-11995" y="9340849"/>
            <a:ext cx="10048522" cy="2"/>
          </a:xfrm>
          <a:prstGeom prst="line">
            <a:avLst/>
          </a:prstGeom>
          <a:ln w="152400">
            <a:solidFill>
              <a:srgbClr val="007AAA"/>
            </a:solidFill>
            <a:miter lim="400000"/>
          </a:ln>
        </p:spPr>
        <p:txBody>
          <a:bodyPr lIns="0" tIns="0" rIns="0" bIns="0"/>
          <a:lstStyle/>
          <a:p>
            <a:pPr lvl="0" algn="l" defTabSz="457200">
              <a:defRPr sz="1200">
                <a:latin typeface="+mj-lt"/>
                <a:ea typeface="+mj-ea"/>
                <a:cs typeface="+mj-cs"/>
                <a:sym typeface="Helvetica"/>
              </a:defRPr>
            </a:pPr>
            <a:endParaRPr/>
          </a:p>
        </p:txBody>
      </p:sp>
      <p:sp>
        <p:nvSpPr>
          <p:cNvPr id="34" name="Shape 34"/>
          <p:cNvSpPr/>
          <p:nvPr/>
        </p:nvSpPr>
        <p:spPr>
          <a:xfrm flipV="1">
            <a:off x="3480507" y="9340850"/>
            <a:ext cx="9524292" cy="2"/>
          </a:xfrm>
          <a:prstGeom prst="line">
            <a:avLst/>
          </a:prstGeom>
          <a:ln w="152400">
            <a:solidFill>
              <a:srgbClr val="A9A9A9"/>
            </a:solidFill>
            <a:miter lim="400000"/>
          </a:ln>
        </p:spPr>
        <p:txBody>
          <a:bodyPr lIns="0" tIns="0" rIns="0" bIns="0"/>
          <a:lstStyle/>
          <a:p>
            <a:pPr lvl="0" algn="l" defTabSz="457200">
              <a:defRPr sz="1200">
                <a:latin typeface="+mj-lt"/>
                <a:ea typeface="+mj-ea"/>
                <a:cs typeface="+mj-cs"/>
                <a:sym typeface="Helvetica"/>
              </a:defRPr>
            </a:pPr>
            <a:endParaRPr/>
          </a:p>
        </p:txBody>
      </p:sp>
      <p:sp>
        <p:nvSpPr>
          <p:cNvPr id="35" name="Shape 35"/>
          <p:cNvSpPr/>
          <p:nvPr/>
        </p:nvSpPr>
        <p:spPr>
          <a:xfrm flipV="1">
            <a:off x="6232173" y="9340849"/>
            <a:ext cx="6772628" cy="2"/>
          </a:xfrm>
          <a:prstGeom prst="line">
            <a:avLst/>
          </a:prstGeom>
          <a:ln w="152400">
            <a:solidFill>
              <a:srgbClr val="78AAD6"/>
            </a:solidFill>
            <a:miter lim="400000"/>
          </a:ln>
        </p:spPr>
        <p:txBody>
          <a:bodyPr lIns="0" tIns="0" rIns="0" bIns="0"/>
          <a:lstStyle/>
          <a:p>
            <a:pPr lvl="0" algn="l" defTabSz="457200">
              <a:defRPr sz="1200">
                <a:latin typeface="+mj-lt"/>
                <a:ea typeface="+mj-ea"/>
                <a:cs typeface="+mj-cs"/>
                <a:sym typeface="Helvetica"/>
              </a:defRPr>
            </a:pPr>
            <a:endParaRPr/>
          </a:p>
        </p:txBody>
      </p:sp>
      <p:sp>
        <p:nvSpPr>
          <p:cNvPr id="36" name="Shape 36"/>
          <p:cNvSpPr>
            <a:spLocks noGrp="1"/>
          </p:cNvSpPr>
          <p:nvPr>
            <p:ph type="sldNum" sz="quarter" idx="4294967295"/>
          </p:nvPr>
        </p:nvSpPr>
        <p:spPr>
          <a:xfrm>
            <a:off x="9970346" y="9353490"/>
            <a:ext cx="3034454" cy="40011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lvl1pPr>
          </a:lstStyle>
          <a:p>
            <a:pPr lvl="0">
              <a:defRPr sz="1800"/>
            </a:pPr>
            <a:fld id="{86CB4B4D-7CA3-9044-876B-883B54F8677D}" type="slidenum">
              <a:rPr sz="2000" b="1"/>
              <a:t>1</a:t>
            </a:fld>
            <a:endParaRPr sz="2000" b="1" dirty="0"/>
          </a:p>
        </p:txBody>
      </p:sp>
      <p:sp>
        <p:nvSpPr>
          <p:cNvPr id="37" name="Shape 37"/>
          <p:cNvSpPr>
            <a:spLocks noGrp="1"/>
          </p:cNvSpPr>
          <p:nvPr>
            <p:ph type="body" idx="1"/>
          </p:nvPr>
        </p:nvSpPr>
        <p:spPr>
          <a:xfrm>
            <a:off x="-25720" y="4593441"/>
            <a:ext cx="13004799" cy="2273470"/>
          </a:xfrm>
          <a:prstGeom prst="rect">
            <a:avLst/>
          </a:prstGeom>
        </p:spPr>
        <p:txBody>
          <a:bodyPr>
            <a:normAutofit/>
          </a:bodyPr>
          <a:lstStyle/>
          <a:p>
            <a:pPr lvl="0"/>
            <a:r>
              <a:rPr lang="en-US" b="1" dirty="0" smtClean="0"/>
              <a:t>Brandon </a:t>
            </a:r>
            <a:r>
              <a:rPr lang="en-US" b="1" dirty="0" err="1" smtClean="0"/>
              <a:t>Soubasis</a:t>
            </a:r>
            <a:endParaRPr lang="en-US" b="1" dirty="0" smtClean="0"/>
          </a:p>
          <a:p>
            <a:pPr lvl="0"/>
            <a:r>
              <a:rPr lang="en-US" dirty="0" smtClean="0"/>
              <a:t>Texas State University</a:t>
            </a:r>
          </a:p>
          <a:p>
            <a:pPr lvl="0"/>
            <a:r>
              <a:rPr lang="en-US" dirty="0" smtClean="0"/>
              <a:t>Advisors: Jennifer </a:t>
            </a:r>
            <a:r>
              <a:rPr lang="en-US" dirty="0" err="1" smtClean="0"/>
              <a:t>Raaf</a:t>
            </a:r>
            <a:r>
              <a:rPr lang="en-US" dirty="0" smtClean="0"/>
              <a:t>, Will Flanagan, Karol Lang </a:t>
            </a:r>
          </a:p>
          <a:p>
            <a:pPr lvl="0"/>
            <a:r>
              <a:rPr lang="en-US" dirty="0" smtClean="0"/>
              <a:t>August 4, 2015</a:t>
            </a:r>
          </a:p>
        </p:txBody>
      </p:sp>
      <p:sp>
        <p:nvSpPr>
          <p:cNvPr id="2" name="TextBox 1"/>
          <p:cNvSpPr txBox="1"/>
          <p:nvPr/>
        </p:nvSpPr>
        <p:spPr>
          <a:xfrm>
            <a:off x="3894433" y="9373901"/>
            <a:ext cx="519285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Brandon Soubasis</a:t>
            </a:r>
            <a:endParaRPr kumimoji="0" lang="en-US" sz="2000" b="1" i="0" u="none" strike="noStrike" cap="none" spc="0" normalizeH="0" baseline="0" dirty="0">
              <a:ln>
                <a:noFill/>
              </a:ln>
              <a:solidFill>
                <a:srgbClr val="000000"/>
              </a:solidFill>
              <a:effectLst/>
              <a:uFillTx/>
              <a:sym typeface="Helvetica Light"/>
            </a:endParaRPr>
          </a:p>
        </p:txBody>
      </p:sp>
      <p:sp>
        <p:nvSpPr>
          <p:cNvPr id="3" name="TextBox 2"/>
          <p:cNvSpPr txBox="1"/>
          <p:nvPr/>
        </p:nvSpPr>
        <p:spPr>
          <a:xfrm>
            <a:off x="-1622665" y="9364369"/>
            <a:ext cx="586547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Tues August 04, 2015</a:t>
            </a:r>
            <a:endParaRPr kumimoji="0" lang="en-US" sz="2000" b="1" i="0" u="none" strike="noStrike" cap="none" spc="0" normalizeH="0" baseline="0" dirty="0">
              <a:ln>
                <a:noFill/>
              </a:ln>
              <a:solidFill>
                <a:srgbClr val="000000"/>
              </a:solidFill>
              <a:effectLst/>
              <a:uFillTx/>
              <a:sym typeface="Helvetica Light"/>
            </a:endParaRPr>
          </a:p>
        </p:txBody>
      </p:sp>
      <p:pic>
        <p:nvPicPr>
          <p:cNvPr id="9" name="Picture 8" descr="Lariat_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0833" y="1942752"/>
            <a:ext cx="4411367" cy="1191367"/>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nvSpPr>
        <p:spPr>
          <a:xfrm flipV="1">
            <a:off x="-11995" y="9340849"/>
            <a:ext cx="10048522" cy="2"/>
          </a:xfrm>
          <a:prstGeom prst="line">
            <a:avLst/>
          </a:prstGeom>
          <a:ln w="152400">
            <a:solidFill>
              <a:srgbClr val="007AAA"/>
            </a:solidFill>
            <a:miter lim="400000"/>
          </a:ln>
        </p:spPr>
        <p:txBody>
          <a:bodyPr lIns="0" tIns="0" rIns="0" bIns="0"/>
          <a:lstStyle/>
          <a:p>
            <a:pPr lvl="0" algn="l" defTabSz="457200">
              <a:defRPr sz="1200">
                <a:latin typeface="+mj-lt"/>
                <a:ea typeface="+mj-ea"/>
                <a:cs typeface="+mj-cs"/>
                <a:sym typeface="Helvetica"/>
              </a:defRPr>
            </a:pPr>
            <a:endParaRPr/>
          </a:p>
        </p:txBody>
      </p:sp>
      <p:sp>
        <p:nvSpPr>
          <p:cNvPr id="34" name="Shape 34"/>
          <p:cNvSpPr/>
          <p:nvPr/>
        </p:nvSpPr>
        <p:spPr>
          <a:xfrm flipV="1">
            <a:off x="3480507" y="9340850"/>
            <a:ext cx="9524292" cy="2"/>
          </a:xfrm>
          <a:prstGeom prst="line">
            <a:avLst/>
          </a:prstGeom>
          <a:ln w="152400">
            <a:solidFill>
              <a:srgbClr val="A9A9A9"/>
            </a:solidFill>
            <a:miter lim="400000"/>
          </a:ln>
        </p:spPr>
        <p:txBody>
          <a:bodyPr lIns="0" tIns="0" rIns="0" bIns="0"/>
          <a:lstStyle/>
          <a:p>
            <a:pPr lvl="0" algn="l" defTabSz="457200">
              <a:defRPr sz="1200">
                <a:latin typeface="+mj-lt"/>
                <a:ea typeface="+mj-ea"/>
                <a:cs typeface="+mj-cs"/>
                <a:sym typeface="Helvetica"/>
              </a:defRPr>
            </a:pPr>
            <a:endParaRPr/>
          </a:p>
        </p:txBody>
      </p:sp>
      <p:sp>
        <p:nvSpPr>
          <p:cNvPr id="35" name="Shape 35"/>
          <p:cNvSpPr/>
          <p:nvPr/>
        </p:nvSpPr>
        <p:spPr>
          <a:xfrm flipV="1">
            <a:off x="6232173" y="9340849"/>
            <a:ext cx="6772628" cy="2"/>
          </a:xfrm>
          <a:prstGeom prst="line">
            <a:avLst/>
          </a:prstGeom>
          <a:ln w="152400">
            <a:solidFill>
              <a:srgbClr val="78AAD6"/>
            </a:solidFill>
            <a:miter lim="400000"/>
          </a:ln>
        </p:spPr>
        <p:txBody>
          <a:bodyPr lIns="0" tIns="0" rIns="0" bIns="0"/>
          <a:lstStyle/>
          <a:p>
            <a:pPr lvl="0" algn="l" defTabSz="457200">
              <a:defRPr sz="1200">
                <a:latin typeface="+mj-lt"/>
                <a:ea typeface="+mj-ea"/>
                <a:cs typeface="+mj-cs"/>
                <a:sym typeface="Helvetica"/>
              </a:defRPr>
            </a:pPr>
            <a:endParaRPr/>
          </a:p>
        </p:txBody>
      </p:sp>
      <p:sp>
        <p:nvSpPr>
          <p:cNvPr id="36" name="Shape 36"/>
          <p:cNvSpPr>
            <a:spLocks noGrp="1"/>
          </p:cNvSpPr>
          <p:nvPr>
            <p:ph type="sldNum" sz="quarter" idx="4294967295"/>
          </p:nvPr>
        </p:nvSpPr>
        <p:spPr>
          <a:xfrm>
            <a:off x="9970346" y="9353490"/>
            <a:ext cx="3034454" cy="40011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lvl1pPr>
          </a:lstStyle>
          <a:p>
            <a:pPr lvl="0">
              <a:defRPr sz="1800"/>
            </a:pPr>
            <a:fld id="{86CB4B4D-7CA3-9044-876B-883B54F8677D}" type="slidenum">
              <a:rPr sz="2000" b="1"/>
              <a:t>10</a:t>
            </a:fld>
            <a:endParaRPr sz="2000" b="1" dirty="0"/>
          </a:p>
        </p:txBody>
      </p:sp>
      <p:sp>
        <p:nvSpPr>
          <p:cNvPr id="2" name="TextBox 1"/>
          <p:cNvSpPr txBox="1"/>
          <p:nvPr/>
        </p:nvSpPr>
        <p:spPr>
          <a:xfrm>
            <a:off x="3894433" y="9373901"/>
            <a:ext cx="519285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Brandon Soubasis</a:t>
            </a:r>
            <a:endParaRPr kumimoji="0" lang="en-US" sz="2000" b="1" i="0" u="none" strike="noStrike" cap="none" spc="0" normalizeH="0" baseline="0" dirty="0">
              <a:ln>
                <a:noFill/>
              </a:ln>
              <a:solidFill>
                <a:srgbClr val="000000"/>
              </a:solidFill>
              <a:effectLst/>
              <a:uFillTx/>
              <a:sym typeface="Helvetica Light"/>
            </a:endParaRPr>
          </a:p>
        </p:txBody>
      </p:sp>
      <p:sp>
        <p:nvSpPr>
          <p:cNvPr id="4" name="TextBox 3"/>
          <p:cNvSpPr txBox="1"/>
          <p:nvPr/>
        </p:nvSpPr>
        <p:spPr>
          <a:xfrm>
            <a:off x="47688" y="1089265"/>
            <a:ext cx="12722592" cy="96436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ctr" defTabSz="584200" rtl="0" fontAlgn="auto" latinLnBrk="1" hangingPunct="0">
              <a:lnSpc>
                <a:spcPct val="100000"/>
              </a:lnSpc>
              <a:spcBef>
                <a:spcPts val="0"/>
              </a:spcBef>
              <a:spcAft>
                <a:spcPts val="0"/>
              </a:spcAft>
              <a:buClrTx/>
              <a:buSzTx/>
              <a:buFont typeface="Wingdings" charset="2"/>
              <a:buChar char="Ø"/>
              <a:tabLst/>
            </a:pPr>
            <a:r>
              <a:rPr kumimoji="0" lang="en-US" sz="2800" b="0" i="0" u="none" strike="noStrike" cap="none" spc="0" normalizeH="0" baseline="0" dirty="0" smtClean="0">
                <a:ln>
                  <a:noFill/>
                </a:ln>
                <a:solidFill>
                  <a:srgbClr val="000000"/>
                </a:solidFill>
                <a:effectLst/>
                <a:uFillTx/>
                <a:latin typeface="Helvetica Light"/>
                <a:ea typeface="Helvetica Light"/>
                <a:cs typeface="Helvetica Light"/>
                <a:sym typeface="Helvetica Light"/>
              </a:rPr>
              <a:t>Due to the size of the new design(s),</a:t>
            </a:r>
            <a:r>
              <a:rPr kumimoji="0" lang="en-US" sz="2800" b="0" i="0" u="none" strike="noStrike" cap="none" spc="0" normalizeH="0" dirty="0" smtClean="0">
                <a:ln>
                  <a:noFill/>
                </a:ln>
                <a:solidFill>
                  <a:srgbClr val="000000"/>
                </a:solidFill>
                <a:effectLst/>
                <a:uFillTx/>
                <a:latin typeface="Helvetica Light"/>
                <a:ea typeface="Helvetica Light"/>
                <a:cs typeface="Helvetica Light"/>
                <a:sym typeface="Helvetica Light"/>
              </a:rPr>
              <a:t> our counter is placed DS just after the  KEK counter. </a:t>
            </a:r>
            <a:endParaRPr kumimoji="0" lang="en-US" sz="28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pic>
        <p:nvPicPr>
          <p:cNvPr id="5" name="Picture 4"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096" y="3097784"/>
            <a:ext cx="12490704" cy="4218432"/>
          </a:xfrm>
          <a:prstGeom prst="rect">
            <a:avLst/>
          </a:prstGeom>
        </p:spPr>
      </p:pic>
      <p:sp>
        <p:nvSpPr>
          <p:cNvPr id="11" name="TextBox 10"/>
          <p:cNvSpPr txBox="1"/>
          <p:nvPr/>
        </p:nvSpPr>
        <p:spPr>
          <a:xfrm>
            <a:off x="-1622665" y="9364369"/>
            <a:ext cx="586547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Tues August 04, 2015</a:t>
            </a:r>
            <a:endParaRPr kumimoji="0" lang="en-US" sz="2000" b="1" i="0" u="none" strike="noStrike" cap="none" spc="0" normalizeH="0" baseline="0" dirty="0">
              <a:ln>
                <a:noFill/>
              </a:ln>
              <a:solidFill>
                <a:srgbClr val="000000"/>
              </a:solidFill>
              <a:effectLst/>
              <a:uFillTx/>
              <a:sym typeface="Helvetica Light"/>
            </a:endParaRPr>
          </a:p>
        </p:txBody>
      </p:sp>
    </p:spTree>
    <p:extLst>
      <p:ext uri="{BB962C8B-B14F-4D97-AF65-F5344CB8AC3E}">
        <p14:creationId xmlns:p14="http://schemas.microsoft.com/office/powerpoint/2010/main" val="356358049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nvSpPr>
        <p:spPr>
          <a:xfrm flipV="1">
            <a:off x="-11995" y="9340849"/>
            <a:ext cx="10048522" cy="2"/>
          </a:xfrm>
          <a:prstGeom prst="line">
            <a:avLst/>
          </a:prstGeom>
          <a:ln w="152400">
            <a:solidFill>
              <a:srgbClr val="007AAA"/>
            </a:solidFill>
            <a:miter lim="400000"/>
          </a:ln>
        </p:spPr>
        <p:txBody>
          <a:bodyPr lIns="0" tIns="0" rIns="0" bIns="0"/>
          <a:lstStyle/>
          <a:p>
            <a:pPr lvl="0" algn="l" defTabSz="457200">
              <a:defRPr sz="1200">
                <a:latin typeface="+mj-lt"/>
                <a:ea typeface="+mj-ea"/>
                <a:cs typeface="+mj-cs"/>
                <a:sym typeface="Helvetica"/>
              </a:defRPr>
            </a:pPr>
            <a:endParaRPr/>
          </a:p>
        </p:txBody>
      </p:sp>
      <p:sp>
        <p:nvSpPr>
          <p:cNvPr id="34" name="Shape 34"/>
          <p:cNvSpPr/>
          <p:nvPr/>
        </p:nvSpPr>
        <p:spPr>
          <a:xfrm flipV="1">
            <a:off x="3480507" y="9340850"/>
            <a:ext cx="9524292" cy="2"/>
          </a:xfrm>
          <a:prstGeom prst="line">
            <a:avLst/>
          </a:prstGeom>
          <a:ln w="152400">
            <a:solidFill>
              <a:srgbClr val="A9A9A9"/>
            </a:solidFill>
            <a:miter lim="400000"/>
          </a:ln>
        </p:spPr>
        <p:txBody>
          <a:bodyPr lIns="0" tIns="0" rIns="0" bIns="0"/>
          <a:lstStyle/>
          <a:p>
            <a:pPr lvl="0" algn="l" defTabSz="457200">
              <a:defRPr sz="1200">
                <a:latin typeface="+mj-lt"/>
                <a:ea typeface="+mj-ea"/>
                <a:cs typeface="+mj-cs"/>
                <a:sym typeface="Helvetica"/>
              </a:defRPr>
            </a:pPr>
            <a:endParaRPr/>
          </a:p>
        </p:txBody>
      </p:sp>
      <p:sp>
        <p:nvSpPr>
          <p:cNvPr id="35" name="Shape 35"/>
          <p:cNvSpPr/>
          <p:nvPr/>
        </p:nvSpPr>
        <p:spPr>
          <a:xfrm flipV="1">
            <a:off x="6232173" y="9340849"/>
            <a:ext cx="6772628" cy="2"/>
          </a:xfrm>
          <a:prstGeom prst="line">
            <a:avLst/>
          </a:prstGeom>
          <a:ln w="152400">
            <a:solidFill>
              <a:srgbClr val="78AAD6"/>
            </a:solidFill>
            <a:miter lim="400000"/>
          </a:ln>
        </p:spPr>
        <p:txBody>
          <a:bodyPr lIns="0" tIns="0" rIns="0" bIns="0"/>
          <a:lstStyle/>
          <a:p>
            <a:pPr lvl="0" algn="l" defTabSz="457200">
              <a:defRPr sz="1200">
                <a:latin typeface="+mj-lt"/>
                <a:ea typeface="+mj-ea"/>
                <a:cs typeface="+mj-cs"/>
                <a:sym typeface="Helvetica"/>
              </a:defRPr>
            </a:pPr>
            <a:endParaRPr/>
          </a:p>
        </p:txBody>
      </p:sp>
      <p:sp>
        <p:nvSpPr>
          <p:cNvPr id="36" name="Shape 36"/>
          <p:cNvSpPr>
            <a:spLocks noGrp="1"/>
          </p:cNvSpPr>
          <p:nvPr>
            <p:ph type="sldNum" sz="quarter" idx="4294967295"/>
          </p:nvPr>
        </p:nvSpPr>
        <p:spPr>
          <a:xfrm>
            <a:off x="9970346" y="9353490"/>
            <a:ext cx="3034454" cy="40011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lvl1pPr>
          </a:lstStyle>
          <a:p>
            <a:pPr lvl="0">
              <a:defRPr sz="1800"/>
            </a:pPr>
            <a:fld id="{86CB4B4D-7CA3-9044-876B-883B54F8677D}" type="slidenum">
              <a:rPr sz="2000" b="1"/>
              <a:t>11</a:t>
            </a:fld>
            <a:endParaRPr sz="2000" b="1" dirty="0"/>
          </a:p>
        </p:txBody>
      </p:sp>
      <p:sp>
        <p:nvSpPr>
          <p:cNvPr id="2" name="TextBox 1"/>
          <p:cNvSpPr txBox="1"/>
          <p:nvPr/>
        </p:nvSpPr>
        <p:spPr>
          <a:xfrm>
            <a:off x="3894433" y="9373901"/>
            <a:ext cx="519285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Brandon Soubasis</a:t>
            </a:r>
            <a:endParaRPr kumimoji="0" lang="en-US" sz="2000" b="1" i="0" u="none" strike="noStrike" cap="none" spc="0" normalizeH="0" baseline="0" dirty="0">
              <a:ln>
                <a:noFill/>
              </a:ln>
              <a:solidFill>
                <a:srgbClr val="000000"/>
              </a:solidFill>
              <a:effectLst/>
              <a:uFillTx/>
              <a:sym typeface="Helvetica Light"/>
            </a:endParaRPr>
          </a:p>
        </p:txBody>
      </p:sp>
      <p:sp>
        <p:nvSpPr>
          <p:cNvPr id="13" name="TextBox 12"/>
          <p:cNvSpPr txBox="1"/>
          <p:nvPr/>
        </p:nvSpPr>
        <p:spPr>
          <a:xfrm>
            <a:off x="-2283810" y="2078869"/>
            <a:ext cx="10769599" cy="3488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rtl="0" latinLnBrk="1" hangingPunct="0">
              <a:buFont typeface="Wingdings" charset="2"/>
              <a:buChar char="Ø"/>
            </a:pPr>
            <a:r>
              <a:rPr lang="en-US" sz="1600" dirty="0">
                <a:solidFill>
                  <a:srgbClr val="000000"/>
                </a:solidFill>
              </a:rPr>
              <a:t>TOF </a:t>
            </a:r>
            <a:r>
              <a:rPr lang="en-US" sz="1600" dirty="0" err="1">
                <a:solidFill>
                  <a:srgbClr val="000000"/>
                </a:solidFill>
              </a:rPr>
              <a:t>vs</a:t>
            </a:r>
            <a:r>
              <a:rPr lang="en-US" sz="1600" dirty="0">
                <a:solidFill>
                  <a:srgbClr val="000000"/>
                </a:solidFill>
              </a:rPr>
              <a:t> Pulse Area </a:t>
            </a:r>
            <a:r>
              <a:rPr lang="en-US" sz="1600" dirty="0" smtClean="0">
                <a:solidFill>
                  <a:srgbClr val="000000"/>
                </a:solidFill>
              </a:rPr>
              <a:t>– Positive Magnet Polarity Runs - with pile up</a:t>
            </a:r>
            <a:endParaRPr kumimoji="0" lang="en-US" sz="1600" b="0" i="0" u="none" strike="noStrike" cap="none" spc="0" normalizeH="0" baseline="0" dirty="0">
              <a:ln>
                <a:noFill/>
              </a:ln>
              <a:solidFill>
                <a:srgbClr val="000000"/>
              </a:solidFill>
              <a:effectLst/>
              <a:uFillTx/>
              <a:sym typeface="Helvetica Light"/>
            </a:endParaRPr>
          </a:p>
        </p:txBody>
      </p:sp>
      <p:sp>
        <p:nvSpPr>
          <p:cNvPr id="12" name="TextBox 11"/>
          <p:cNvSpPr txBox="1"/>
          <p:nvPr/>
        </p:nvSpPr>
        <p:spPr>
          <a:xfrm>
            <a:off x="4461078" y="2098354"/>
            <a:ext cx="10769599" cy="3488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rtl="0" latinLnBrk="1" hangingPunct="0">
              <a:buFont typeface="Wingdings" charset="2"/>
              <a:buChar char="Ø"/>
            </a:pPr>
            <a:r>
              <a:rPr lang="en-US" sz="1600" dirty="0">
                <a:solidFill>
                  <a:srgbClr val="000000"/>
                </a:solidFill>
              </a:rPr>
              <a:t>TOF </a:t>
            </a:r>
            <a:r>
              <a:rPr lang="en-US" sz="1600" dirty="0" err="1">
                <a:solidFill>
                  <a:srgbClr val="000000"/>
                </a:solidFill>
              </a:rPr>
              <a:t>vs</a:t>
            </a:r>
            <a:r>
              <a:rPr lang="en-US" sz="1600" dirty="0">
                <a:solidFill>
                  <a:srgbClr val="000000"/>
                </a:solidFill>
              </a:rPr>
              <a:t> Pulse Area </a:t>
            </a:r>
            <a:r>
              <a:rPr lang="en-US" sz="1600" dirty="0" smtClean="0">
                <a:solidFill>
                  <a:srgbClr val="000000"/>
                </a:solidFill>
              </a:rPr>
              <a:t>– Negative Magnet Polarity Runs - with pile up</a:t>
            </a:r>
            <a:endParaRPr kumimoji="0" lang="en-US" sz="1600" b="0" i="0" u="none" strike="noStrike" cap="none" spc="0" normalizeH="0" baseline="0" dirty="0">
              <a:ln>
                <a:noFill/>
              </a:ln>
              <a:solidFill>
                <a:srgbClr val="000000"/>
              </a:solidFill>
              <a:effectLst/>
              <a:uFillTx/>
              <a:sym typeface="Helvetica Light"/>
            </a:endParaRPr>
          </a:p>
        </p:txBody>
      </p:sp>
      <p:sp>
        <p:nvSpPr>
          <p:cNvPr id="4" name="TextBox 3"/>
          <p:cNvSpPr txBox="1"/>
          <p:nvPr/>
        </p:nvSpPr>
        <p:spPr>
          <a:xfrm>
            <a:off x="-1" y="318868"/>
            <a:ext cx="13029539" cy="96436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ctr" defTabSz="584200" rtl="0" fontAlgn="auto" latinLnBrk="1" hangingPunct="0">
              <a:lnSpc>
                <a:spcPct val="100000"/>
              </a:lnSpc>
              <a:spcBef>
                <a:spcPts val="0"/>
              </a:spcBef>
              <a:spcAft>
                <a:spcPts val="0"/>
              </a:spcAft>
              <a:buClrTx/>
              <a:buSzTx/>
              <a:buFont typeface="Wingdings" charset="2"/>
              <a:buChar char="Ø"/>
              <a:tabLst/>
            </a:pPr>
            <a:r>
              <a:rPr lang="en-US" sz="2800" dirty="0" smtClean="0">
                <a:solidFill>
                  <a:srgbClr val="000000"/>
                </a:solidFill>
              </a:rPr>
              <a:t>Can better understand our pile up from the aerogel counters?</a:t>
            </a:r>
          </a:p>
          <a:p>
            <a:pPr marR="0" algn="ctr" defTabSz="584200" rtl="0" fontAlgn="auto" latinLnBrk="1" hangingPunct="0">
              <a:lnSpc>
                <a:spcPct val="100000"/>
              </a:lnSpc>
              <a:spcBef>
                <a:spcPts val="0"/>
              </a:spcBef>
              <a:spcAft>
                <a:spcPts val="0"/>
              </a:spcAft>
              <a:buClrTx/>
              <a:buSzTx/>
              <a:tabLst/>
            </a:pPr>
            <a:endParaRPr kumimoji="0" lang="en-US" sz="28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pic>
        <p:nvPicPr>
          <p:cNvPr id="5" name="Picture 4" descr="TOF vs Pulse Area - NegativeRun.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3519" y="2443071"/>
            <a:ext cx="6261280" cy="4262529"/>
          </a:xfrm>
          <a:prstGeom prst="rect">
            <a:avLst/>
          </a:prstGeom>
        </p:spPr>
      </p:pic>
      <p:pic>
        <p:nvPicPr>
          <p:cNvPr id="6" name="Picture 5" descr="TOF vs Pulse Area - PositiveRun.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43071"/>
            <a:ext cx="6261280" cy="4262529"/>
          </a:xfrm>
          <a:prstGeom prst="rect">
            <a:avLst/>
          </a:prstGeom>
        </p:spPr>
      </p:pic>
      <p:sp>
        <p:nvSpPr>
          <p:cNvPr id="14" name="TextBox 13"/>
          <p:cNvSpPr txBox="1"/>
          <p:nvPr/>
        </p:nvSpPr>
        <p:spPr>
          <a:xfrm>
            <a:off x="-1622665" y="9364369"/>
            <a:ext cx="586547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Tues August 04, 2015</a:t>
            </a:r>
            <a:endParaRPr kumimoji="0" lang="en-US" sz="2000" b="1" i="0" u="none" strike="noStrike" cap="none" spc="0" normalizeH="0" baseline="0" dirty="0">
              <a:ln>
                <a:noFill/>
              </a:ln>
              <a:solidFill>
                <a:srgbClr val="000000"/>
              </a:solidFill>
              <a:effectLst/>
              <a:uFillTx/>
              <a:sym typeface="Helvetica Light"/>
            </a:endParaRPr>
          </a:p>
        </p:txBody>
      </p:sp>
    </p:spTree>
    <p:extLst>
      <p:ext uri="{BB962C8B-B14F-4D97-AF65-F5344CB8AC3E}">
        <p14:creationId xmlns:p14="http://schemas.microsoft.com/office/powerpoint/2010/main" val="20316819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nvSpPr>
        <p:spPr>
          <a:xfrm flipV="1">
            <a:off x="-11995" y="9340849"/>
            <a:ext cx="10048522" cy="2"/>
          </a:xfrm>
          <a:prstGeom prst="line">
            <a:avLst/>
          </a:prstGeom>
          <a:ln w="152400">
            <a:solidFill>
              <a:srgbClr val="007AAA"/>
            </a:solidFill>
            <a:miter lim="400000"/>
          </a:ln>
        </p:spPr>
        <p:txBody>
          <a:bodyPr lIns="0" tIns="0" rIns="0" bIns="0"/>
          <a:lstStyle/>
          <a:p>
            <a:pPr lvl="0" algn="l" defTabSz="457200">
              <a:defRPr sz="1200">
                <a:latin typeface="+mj-lt"/>
                <a:ea typeface="+mj-ea"/>
                <a:cs typeface="+mj-cs"/>
                <a:sym typeface="Helvetica"/>
              </a:defRPr>
            </a:pPr>
            <a:endParaRPr/>
          </a:p>
        </p:txBody>
      </p:sp>
      <p:sp>
        <p:nvSpPr>
          <p:cNvPr id="34" name="Shape 34"/>
          <p:cNvSpPr/>
          <p:nvPr/>
        </p:nvSpPr>
        <p:spPr>
          <a:xfrm flipV="1">
            <a:off x="3480507" y="9340850"/>
            <a:ext cx="9524292" cy="2"/>
          </a:xfrm>
          <a:prstGeom prst="line">
            <a:avLst/>
          </a:prstGeom>
          <a:ln w="152400">
            <a:solidFill>
              <a:srgbClr val="A9A9A9"/>
            </a:solidFill>
            <a:miter lim="400000"/>
          </a:ln>
        </p:spPr>
        <p:txBody>
          <a:bodyPr lIns="0" tIns="0" rIns="0" bIns="0"/>
          <a:lstStyle/>
          <a:p>
            <a:pPr lvl="0" algn="l" defTabSz="457200">
              <a:defRPr sz="1200">
                <a:latin typeface="+mj-lt"/>
                <a:ea typeface="+mj-ea"/>
                <a:cs typeface="+mj-cs"/>
                <a:sym typeface="Helvetica"/>
              </a:defRPr>
            </a:pPr>
            <a:endParaRPr/>
          </a:p>
        </p:txBody>
      </p:sp>
      <p:sp>
        <p:nvSpPr>
          <p:cNvPr id="35" name="Shape 35"/>
          <p:cNvSpPr/>
          <p:nvPr/>
        </p:nvSpPr>
        <p:spPr>
          <a:xfrm flipV="1">
            <a:off x="6232173" y="9340849"/>
            <a:ext cx="6772628" cy="2"/>
          </a:xfrm>
          <a:prstGeom prst="line">
            <a:avLst/>
          </a:prstGeom>
          <a:ln w="152400">
            <a:solidFill>
              <a:srgbClr val="78AAD6"/>
            </a:solidFill>
            <a:miter lim="400000"/>
          </a:ln>
        </p:spPr>
        <p:txBody>
          <a:bodyPr lIns="0" tIns="0" rIns="0" bIns="0"/>
          <a:lstStyle/>
          <a:p>
            <a:pPr lvl="0" algn="l" defTabSz="457200">
              <a:defRPr sz="1200">
                <a:latin typeface="+mj-lt"/>
                <a:ea typeface="+mj-ea"/>
                <a:cs typeface="+mj-cs"/>
                <a:sym typeface="Helvetica"/>
              </a:defRPr>
            </a:pPr>
            <a:endParaRPr/>
          </a:p>
        </p:txBody>
      </p:sp>
      <p:sp>
        <p:nvSpPr>
          <p:cNvPr id="36" name="Shape 36"/>
          <p:cNvSpPr>
            <a:spLocks noGrp="1"/>
          </p:cNvSpPr>
          <p:nvPr>
            <p:ph type="sldNum" sz="quarter" idx="4294967295"/>
          </p:nvPr>
        </p:nvSpPr>
        <p:spPr>
          <a:xfrm>
            <a:off x="9970346" y="9353490"/>
            <a:ext cx="3034454" cy="40011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lvl1pPr>
          </a:lstStyle>
          <a:p>
            <a:pPr lvl="0">
              <a:defRPr sz="1800"/>
            </a:pPr>
            <a:fld id="{86CB4B4D-7CA3-9044-876B-883B54F8677D}" type="slidenum">
              <a:rPr sz="2000" b="1"/>
              <a:t>12</a:t>
            </a:fld>
            <a:endParaRPr sz="2000" b="1" dirty="0"/>
          </a:p>
        </p:txBody>
      </p:sp>
      <p:sp>
        <p:nvSpPr>
          <p:cNvPr id="2" name="TextBox 1"/>
          <p:cNvSpPr txBox="1"/>
          <p:nvPr/>
        </p:nvSpPr>
        <p:spPr>
          <a:xfrm>
            <a:off x="3894433" y="9373901"/>
            <a:ext cx="519285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Brandon Soubasis</a:t>
            </a:r>
            <a:endParaRPr kumimoji="0" lang="en-US" sz="2000" b="1" i="0" u="none" strike="noStrike" cap="none" spc="0" normalizeH="0" baseline="0" dirty="0">
              <a:ln>
                <a:noFill/>
              </a:ln>
              <a:solidFill>
                <a:srgbClr val="000000"/>
              </a:solidFill>
              <a:effectLst/>
              <a:uFillTx/>
              <a:sym typeface="Helvetica Light"/>
            </a:endParaRPr>
          </a:p>
        </p:txBody>
      </p:sp>
      <p:sp>
        <p:nvSpPr>
          <p:cNvPr id="10" name="TextBox 9"/>
          <p:cNvSpPr txBox="1"/>
          <p:nvPr/>
        </p:nvSpPr>
        <p:spPr>
          <a:xfrm>
            <a:off x="-1810801" y="9364369"/>
            <a:ext cx="586547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Tues June 09, 2015</a:t>
            </a:r>
            <a:endParaRPr kumimoji="0" lang="en-US" sz="2000" b="1" i="0" u="none" strike="noStrike" cap="none" spc="0" normalizeH="0" baseline="0" dirty="0">
              <a:ln>
                <a:noFill/>
              </a:ln>
              <a:solidFill>
                <a:srgbClr val="000000"/>
              </a:solidFill>
              <a:effectLst/>
              <a:uFillTx/>
              <a:sym typeface="Helvetica Light"/>
            </a:endParaRPr>
          </a:p>
        </p:txBody>
      </p:sp>
      <p:sp>
        <p:nvSpPr>
          <p:cNvPr id="13" name="TextBox 12"/>
          <p:cNvSpPr txBox="1"/>
          <p:nvPr/>
        </p:nvSpPr>
        <p:spPr>
          <a:xfrm>
            <a:off x="0" y="36155"/>
            <a:ext cx="13004799"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indent="-571500" rtl="0" latinLnBrk="1" hangingPunct="0">
              <a:buFont typeface="Wingdings" charset="2"/>
              <a:buChar char="Ø"/>
            </a:pPr>
            <a:r>
              <a:rPr lang="en-US" sz="2800" dirty="0">
                <a:solidFill>
                  <a:srgbClr val="000000"/>
                </a:solidFill>
              </a:rPr>
              <a:t>TOF </a:t>
            </a:r>
            <a:r>
              <a:rPr lang="en-US" sz="2800" dirty="0" err="1">
                <a:solidFill>
                  <a:srgbClr val="000000"/>
                </a:solidFill>
              </a:rPr>
              <a:t>vs</a:t>
            </a:r>
            <a:r>
              <a:rPr lang="en-US" sz="2800" dirty="0">
                <a:solidFill>
                  <a:srgbClr val="000000"/>
                </a:solidFill>
              </a:rPr>
              <a:t> Pulse Area </a:t>
            </a:r>
            <a:r>
              <a:rPr lang="en-US" sz="2800" dirty="0" smtClean="0">
                <a:solidFill>
                  <a:srgbClr val="000000"/>
                </a:solidFill>
              </a:rPr>
              <a:t>– Positive Magnet Polarity Runs</a:t>
            </a:r>
            <a:endParaRPr kumimoji="0" lang="en-US" sz="2800" b="0" i="0" u="none" strike="noStrike" cap="none" spc="0" normalizeH="0" baseline="0" dirty="0">
              <a:ln>
                <a:noFill/>
              </a:ln>
              <a:solidFill>
                <a:srgbClr val="000000"/>
              </a:solidFill>
              <a:effectLst/>
              <a:uFillTx/>
              <a:sym typeface="Helvetica Light"/>
            </a:endParaRPr>
          </a:p>
        </p:txBody>
      </p:sp>
      <p:pic>
        <p:nvPicPr>
          <p:cNvPr id="3" name="Picture 2" descr="TOF vs Pulse Area - PositiveRun.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1806" y="518834"/>
            <a:ext cx="10465499" cy="7124660"/>
          </a:xfrm>
          <a:prstGeom prst="rect">
            <a:avLst/>
          </a:prstGeom>
        </p:spPr>
      </p:pic>
      <p:sp>
        <p:nvSpPr>
          <p:cNvPr id="4" name="TextBox 3"/>
          <p:cNvSpPr txBox="1"/>
          <p:nvPr/>
        </p:nvSpPr>
        <p:spPr>
          <a:xfrm>
            <a:off x="97134" y="7607181"/>
            <a:ext cx="6341767" cy="19492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algn="l" rtl="0" latinLnBrk="1" hangingPunct="0">
              <a:buFont typeface="Arial"/>
              <a:buChar char="•"/>
            </a:pPr>
            <a:r>
              <a:rPr lang="en-US" sz="2000" dirty="0">
                <a:solidFill>
                  <a:srgbClr val="000000"/>
                </a:solidFill>
              </a:rPr>
              <a:t>Efficiency of detecting </a:t>
            </a:r>
            <a:r>
              <a:rPr lang="en-US" sz="2000" dirty="0" smtClean="0">
                <a:solidFill>
                  <a:srgbClr val="000000"/>
                </a:solidFill>
              </a:rPr>
              <a:t>pion: </a:t>
            </a:r>
          </a:p>
          <a:p>
            <a:pPr algn="l" rtl="0" latinLnBrk="1" hangingPunct="0"/>
            <a:r>
              <a:rPr lang="en-US" sz="2000" dirty="0" smtClean="0">
                <a:solidFill>
                  <a:srgbClr val="000000"/>
                </a:solidFill>
              </a:rPr>
              <a:t>	- HMMS </a:t>
            </a:r>
            <a:r>
              <a:rPr lang="en-US" sz="2000" dirty="0">
                <a:solidFill>
                  <a:srgbClr val="000000"/>
                </a:solidFill>
              </a:rPr>
              <a:t>PMT: </a:t>
            </a:r>
            <a:r>
              <a:rPr lang="en-US" sz="2000" dirty="0" smtClean="0">
                <a:solidFill>
                  <a:srgbClr val="000000"/>
                </a:solidFill>
              </a:rPr>
              <a:t>57%</a:t>
            </a:r>
            <a:endParaRPr lang="en-US" sz="2000" dirty="0">
              <a:solidFill>
                <a:srgbClr val="000000"/>
              </a:solidFill>
            </a:endParaRPr>
          </a:p>
          <a:p>
            <a:pPr algn="l" rtl="0" latinLnBrk="1" hangingPunct="0"/>
            <a:r>
              <a:rPr lang="en-US" sz="2000" dirty="0">
                <a:solidFill>
                  <a:srgbClr val="000000"/>
                </a:solidFill>
              </a:rPr>
              <a:t>	</a:t>
            </a:r>
            <a:r>
              <a:rPr lang="en-US" sz="2000" dirty="0" smtClean="0">
                <a:solidFill>
                  <a:srgbClr val="000000"/>
                </a:solidFill>
              </a:rPr>
              <a:t>- PTN </a:t>
            </a:r>
            <a:r>
              <a:rPr lang="en-US" sz="2000" dirty="0">
                <a:solidFill>
                  <a:srgbClr val="000000"/>
                </a:solidFill>
              </a:rPr>
              <a:t>PMT: </a:t>
            </a:r>
            <a:r>
              <a:rPr lang="en-US" sz="2000" dirty="0" smtClean="0">
                <a:solidFill>
                  <a:srgbClr val="000000"/>
                </a:solidFill>
              </a:rPr>
              <a:t>41%</a:t>
            </a:r>
            <a:endParaRPr lang="en-US" sz="2000" dirty="0">
              <a:solidFill>
                <a:srgbClr val="000000"/>
              </a:solidFill>
            </a:endParaRPr>
          </a:p>
          <a:p>
            <a:pPr algn="l" rtl="0" latinLnBrk="1" hangingPunct="0"/>
            <a:r>
              <a:rPr lang="en-US" sz="2000" dirty="0" smtClean="0">
                <a:solidFill>
                  <a:srgbClr val="000000"/>
                </a:solidFill>
              </a:rPr>
              <a:t>	- KEK1 </a:t>
            </a:r>
            <a:r>
              <a:rPr lang="en-US" sz="2000" dirty="0">
                <a:solidFill>
                  <a:srgbClr val="000000"/>
                </a:solidFill>
              </a:rPr>
              <a:t>PMT</a:t>
            </a:r>
            <a:r>
              <a:rPr lang="en-US" sz="2000" dirty="0" smtClean="0">
                <a:solidFill>
                  <a:srgbClr val="000000"/>
                </a:solidFill>
              </a:rPr>
              <a:t>:67%</a:t>
            </a:r>
            <a:endParaRPr lang="en-US" sz="2000" dirty="0">
              <a:solidFill>
                <a:srgbClr val="000000"/>
              </a:solidFill>
            </a:endParaRPr>
          </a:p>
          <a:p>
            <a:pPr algn="l" rtl="0" latinLnBrk="1" hangingPunct="0"/>
            <a:r>
              <a:rPr lang="en-US" sz="2000" dirty="0" smtClean="0">
                <a:solidFill>
                  <a:srgbClr val="000000"/>
                </a:solidFill>
              </a:rPr>
              <a:t>	- KEK2 </a:t>
            </a:r>
            <a:r>
              <a:rPr lang="en-US" sz="2000" dirty="0">
                <a:solidFill>
                  <a:srgbClr val="000000"/>
                </a:solidFill>
              </a:rPr>
              <a:t>PMT: </a:t>
            </a:r>
            <a:r>
              <a:rPr lang="en-US" sz="2000" dirty="0" smtClean="0">
                <a:solidFill>
                  <a:srgbClr val="000000"/>
                </a:solidFill>
              </a:rPr>
              <a:t>82%</a:t>
            </a:r>
            <a:endParaRPr lang="en-US" sz="2000" dirty="0">
              <a:solidFill>
                <a:srgbClr val="000000"/>
              </a:solidFill>
            </a:endParaRPr>
          </a:p>
          <a:p>
            <a:pPr marL="457200" indent="-457200" algn="l" rtl="0" latinLnBrk="1" hangingPunct="0">
              <a:buFont typeface="Arial"/>
              <a:buChar char="•"/>
            </a:pPr>
            <a:endParaRPr lang="en-US" sz="2000" dirty="0">
              <a:solidFill>
                <a:srgbClr val="000000"/>
              </a:solidFill>
            </a:endParaRPr>
          </a:p>
        </p:txBody>
      </p:sp>
      <p:sp>
        <p:nvSpPr>
          <p:cNvPr id="7" name="TextBox 6"/>
          <p:cNvSpPr txBox="1"/>
          <p:nvPr/>
        </p:nvSpPr>
        <p:spPr>
          <a:xfrm>
            <a:off x="6438901" y="7489606"/>
            <a:ext cx="3962623" cy="19492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57200" indent="-457200" algn="l" rtl="0" latinLnBrk="1" hangingPunct="0">
              <a:buFont typeface="Arial"/>
              <a:buChar char="•"/>
            </a:pPr>
            <a:r>
              <a:rPr lang="en-US" sz="2000" dirty="0">
                <a:solidFill>
                  <a:srgbClr val="000000"/>
                </a:solidFill>
              </a:rPr>
              <a:t>Efficiency of detecting </a:t>
            </a:r>
            <a:r>
              <a:rPr lang="en-US" sz="2000" dirty="0" smtClean="0">
                <a:solidFill>
                  <a:srgbClr val="000000"/>
                </a:solidFill>
              </a:rPr>
              <a:t>proton:</a:t>
            </a:r>
          </a:p>
          <a:p>
            <a:pPr algn="l" rtl="0" latinLnBrk="1" hangingPunct="0"/>
            <a:r>
              <a:rPr lang="en-US" sz="2000" dirty="0">
                <a:solidFill>
                  <a:srgbClr val="000000"/>
                </a:solidFill>
              </a:rPr>
              <a:t>	</a:t>
            </a:r>
            <a:r>
              <a:rPr lang="en-US" sz="2000" dirty="0" smtClean="0">
                <a:solidFill>
                  <a:srgbClr val="000000"/>
                </a:solidFill>
              </a:rPr>
              <a:t>- HMMS PMT: 22%</a:t>
            </a:r>
            <a:endParaRPr lang="en-US" sz="2000" dirty="0">
              <a:solidFill>
                <a:srgbClr val="000000"/>
              </a:solidFill>
            </a:endParaRPr>
          </a:p>
          <a:p>
            <a:pPr algn="l" rtl="0" latinLnBrk="1" hangingPunct="0"/>
            <a:r>
              <a:rPr lang="en-US" sz="2000" dirty="0">
                <a:solidFill>
                  <a:srgbClr val="000000"/>
                </a:solidFill>
              </a:rPr>
              <a:t>	</a:t>
            </a:r>
            <a:r>
              <a:rPr lang="en-US" sz="2000" dirty="0" smtClean="0">
                <a:solidFill>
                  <a:srgbClr val="000000"/>
                </a:solidFill>
              </a:rPr>
              <a:t>- PTN </a:t>
            </a:r>
            <a:r>
              <a:rPr lang="en-US" sz="2000" dirty="0">
                <a:solidFill>
                  <a:srgbClr val="000000"/>
                </a:solidFill>
              </a:rPr>
              <a:t>PMT: </a:t>
            </a:r>
            <a:r>
              <a:rPr lang="en-US" sz="2000" dirty="0" smtClean="0">
                <a:solidFill>
                  <a:srgbClr val="000000"/>
                </a:solidFill>
              </a:rPr>
              <a:t>29%</a:t>
            </a:r>
            <a:endParaRPr lang="en-US" sz="2000" dirty="0">
              <a:solidFill>
                <a:srgbClr val="000000"/>
              </a:solidFill>
            </a:endParaRPr>
          </a:p>
          <a:p>
            <a:pPr algn="l" rtl="0" latinLnBrk="1" hangingPunct="0"/>
            <a:r>
              <a:rPr lang="en-US" sz="2000" dirty="0">
                <a:solidFill>
                  <a:srgbClr val="000000"/>
                </a:solidFill>
              </a:rPr>
              <a:t>	</a:t>
            </a:r>
            <a:r>
              <a:rPr lang="en-US" sz="2000" dirty="0" smtClean="0">
                <a:solidFill>
                  <a:srgbClr val="000000"/>
                </a:solidFill>
              </a:rPr>
              <a:t>- KEK1 </a:t>
            </a:r>
            <a:r>
              <a:rPr lang="en-US" sz="2000" dirty="0">
                <a:solidFill>
                  <a:srgbClr val="000000"/>
                </a:solidFill>
              </a:rPr>
              <a:t>PMT: </a:t>
            </a:r>
            <a:r>
              <a:rPr lang="en-US" sz="2000" dirty="0" smtClean="0">
                <a:solidFill>
                  <a:srgbClr val="000000"/>
                </a:solidFill>
              </a:rPr>
              <a:t>5%</a:t>
            </a:r>
            <a:endParaRPr lang="en-US" sz="2000" dirty="0">
              <a:solidFill>
                <a:srgbClr val="000000"/>
              </a:solidFill>
            </a:endParaRPr>
          </a:p>
          <a:p>
            <a:pPr algn="l" rtl="0" latinLnBrk="1" hangingPunct="0"/>
            <a:r>
              <a:rPr lang="en-US" sz="2000" dirty="0" smtClean="0">
                <a:solidFill>
                  <a:srgbClr val="000000"/>
                </a:solidFill>
              </a:rPr>
              <a:t>	- KEK2 </a:t>
            </a:r>
            <a:r>
              <a:rPr lang="en-US" sz="2000" dirty="0">
                <a:solidFill>
                  <a:srgbClr val="000000"/>
                </a:solidFill>
              </a:rPr>
              <a:t>PMT: </a:t>
            </a:r>
            <a:r>
              <a:rPr lang="en-US" sz="2000" dirty="0" smtClean="0">
                <a:solidFill>
                  <a:srgbClr val="000000"/>
                </a:solidFill>
              </a:rPr>
              <a:t>2%</a:t>
            </a:r>
            <a:endParaRPr lang="en-US" sz="2000" dirty="0">
              <a:solidFill>
                <a:srgbClr val="000000"/>
              </a:solidFill>
            </a:endParaRPr>
          </a:p>
          <a:p>
            <a:pPr marL="0" marR="0" indent="0" algn="ctr" defTabSz="584200" rtl="0" fontAlgn="auto" latinLnBrk="1"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0000"/>
              </a:solidFill>
              <a:effectLst/>
              <a:uFillTx/>
              <a:sym typeface="Helvetica Light"/>
            </a:endParaRPr>
          </a:p>
        </p:txBody>
      </p:sp>
    </p:spTree>
    <p:extLst>
      <p:ext uri="{BB962C8B-B14F-4D97-AF65-F5344CB8AC3E}">
        <p14:creationId xmlns:p14="http://schemas.microsoft.com/office/powerpoint/2010/main" val="208268577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nvSpPr>
        <p:spPr>
          <a:xfrm flipV="1">
            <a:off x="-11995" y="9340849"/>
            <a:ext cx="10048522" cy="2"/>
          </a:xfrm>
          <a:prstGeom prst="line">
            <a:avLst/>
          </a:prstGeom>
          <a:ln w="152400">
            <a:solidFill>
              <a:srgbClr val="007AAA"/>
            </a:solidFill>
            <a:miter lim="400000"/>
          </a:ln>
        </p:spPr>
        <p:txBody>
          <a:bodyPr lIns="0" tIns="0" rIns="0" bIns="0"/>
          <a:lstStyle/>
          <a:p>
            <a:pPr lvl="0" algn="l" defTabSz="457200">
              <a:defRPr sz="1200">
                <a:latin typeface="+mj-lt"/>
                <a:ea typeface="+mj-ea"/>
                <a:cs typeface="+mj-cs"/>
                <a:sym typeface="Helvetica"/>
              </a:defRPr>
            </a:pPr>
            <a:endParaRPr/>
          </a:p>
        </p:txBody>
      </p:sp>
      <p:sp>
        <p:nvSpPr>
          <p:cNvPr id="34" name="Shape 34"/>
          <p:cNvSpPr/>
          <p:nvPr/>
        </p:nvSpPr>
        <p:spPr>
          <a:xfrm flipV="1">
            <a:off x="3480507" y="9340850"/>
            <a:ext cx="9524292" cy="2"/>
          </a:xfrm>
          <a:prstGeom prst="line">
            <a:avLst/>
          </a:prstGeom>
          <a:ln w="152400">
            <a:solidFill>
              <a:srgbClr val="A9A9A9"/>
            </a:solidFill>
            <a:miter lim="400000"/>
          </a:ln>
        </p:spPr>
        <p:txBody>
          <a:bodyPr lIns="0" tIns="0" rIns="0" bIns="0"/>
          <a:lstStyle/>
          <a:p>
            <a:pPr lvl="0" algn="l" defTabSz="457200">
              <a:defRPr sz="1200">
                <a:latin typeface="+mj-lt"/>
                <a:ea typeface="+mj-ea"/>
                <a:cs typeface="+mj-cs"/>
                <a:sym typeface="Helvetica"/>
              </a:defRPr>
            </a:pPr>
            <a:endParaRPr/>
          </a:p>
        </p:txBody>
      </p:sp>
      <p:sp>
        <p:nvSpPr>
          <p:cNvPr id="35" name="Shape 35"/>
          <p:cNvSpPr/>
          <p:nvPr/>
        </p:nvSpPr>
        <p:spPr>
          <a:xfrm flipV="1">
            <a:off x="6232173" y="9340849"/>
            <a:ext cx="6772628" cy="2"/>
          </a:xfrm>
          <a:prstGeom prst="line">
            <a:avLst/>
          </a:prstGeom>
          <a:ln w="152400">
            <a:solidFill>
              <a:srgbClr val="78AAD6"/>
            </a:solidFill>
            <a:miter lim="400000"/>
          </a:ln>
        </p:spPr>
        <p:txBody>
          <a:bodyPr lIns="0" tIns="0" rIns="0" bIns="0"/>
          <a:lstStyle/>
          <a:p>
            <a:pPr lvl="0" algn="l" defTabSz="457200">
              <a:defRPr sz="1200">
                <a:latin typeface="+mj-lt"/>
                <a:ea typeface="+mj-ea"/>
                <a:cs typeface="+mj-cs"/>
                <a:sym typeface="Helvetica"/>
              </a:defRPr>
            </a:pPr>
            <a:endParaRPr/>
          </a:p>
        </p:txBody>
      </p:sp>
      <p:sp>
        <p:nvSpPr>
          <p:cNvPr id="36" name="Shape 36"/>
          <p:cNvSpPr>
            <a:spLocks noGrp="1"/>
          </p:cNvSpPr>
          <p:nvPr>
            <p:ph type="sldNum" sz="quarter" idx="4294967295"/>
          </p:nvPr>
        </p:nvSpPr>
        <p:spPr>
          <a:xfrm>
            <a:off x="9970346" y="9353490"/>
            <a:ext cx="3034454" cy="40011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lvl1pPr>
          </a:lstStyle>
          <a:p>
            <a:pPr lvl="0">
              <a:defRPr sz="1800"/>
            </a:pPr>
            <a:fld id="{86CB4B4D-7CA3-9044-876B-883B54F8677D}" type="slidenum">
              <a:rPr sz="2000" b="1"/>
              <a:t>13</a:t>
            </a:fld>
            <a:endParaRPr sz="2000" b="1" dirty="0"/>
          </a:p>
        </p:txBody>
      </p:sp>
      <p:sp>
        <p:nvSpPr>
          <p:cNvPr id="2" name="TextBox 1"/>
          <p:cNvSpPr txBox="1"/>
          <p:nvPr/>
        </p:nvSpPr>
        <p:spPr>
          <a:xfrm>
            <a:off x="3894433" y="9373901"/>
            <a:ext cx="519285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Brandon Soubasis</a:t>
            </a:r>
            <a:endParaRPr kumimoji="0" lang="en-US" sz="2000" b="1" i="0" u="none" strike="noStrike" cap="none" spc="0" normalizeH="0" baseline="0" dirty="0">
              <a:ln>
                <a:noFill/>
              </a:ln>
              <a:solidFill>
                <a:srgbClr val="000000"/>
              </a:solidFill>
              <a:effectLst/>
              <a:uFillTx/>
              <a:sym typeface="Helvetica Light"/>
            </a:endParaRPr>
          </a:p>
        </p:txBody>
      </p:sp>
      <p:sp>
        <p:nvSpPr>
          <p:cNvPr id="10" name="TextBox 9"/>
          <p:cNvSpPr txBox="1"/>
          <p:nvPr/>
        </p:nvSpPr>
        <p:spPr>
          <a:xfrm>
            <a:off x="-1810801" y="9364369"/>
            <a:ext cx="586547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Tues June 09, 2015</a:t>
            </a:r>
            <a:endParaRPr kumimoji="0" lang="en-US" sz="2000" b="1" i="0" u="none" strike="noStrike" cap="none" spc="0" normalizeH="0" baseline="0" dirty="0">
              <a:ln>
                <a:noFill/>
              </a:ln>
              <a:solidFill>
                <a:srgbClr val="000000"/>
              </a:solidFill>
              <a:effectLst/>
              <a:uFillTx/>
              <a:sym typeface="Helvetica Light"/>
            </a:endParaRPr>
          </a:p>
        </p:txBody>
      </p:sp>
      <p:sp>
        <p:nvSpPr>
          <p:cNvPr id="4" name="TextBox 3"/>
          <p:cNvSpPr txBox="1"/>
          <p:nvPr/>
        </p:nvSpPr>
        <p:spPr>
          <a:xfrm>
            <a:off x="-11995" y="226616"/>
            <a:ext cx="13016796"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indent="-571500" rtl="0" latinLnBrk="1" hangingPunct="0">
              <a:buFont typeface="Wingdings" charset="2"/>
              <a:buChar char="Ø"/>
            </a:pPr>
            <a:r>
              <a:rPr lang="en-US" sz="2800" dirty="0">
                <a:solidFill>
                  <a:srgbClr val="000000"/>
                </a:solidFill>
              </a:rPr>
              <a:t>TOF </a:t>
            </a:r>
            <a:r>
              <a:rPr lang="en-US" sz="2800" dirty="0" err="1">
                <a:solidFill>
                  <a:srgbClr val="000000"/>
                </a:solidFill>
              </a:rPr>
              <a:t>vs</a:t>
            </a:r>
            <a:r>
              <a:rPr lang="en-US" sz="2800" dirty="0">
                <a:solidFill>
                  <a:srgbClr val="000000"/>
                </a:solidFill>
              </a:rPr>
              <a:t> Pulse Area </a:t>
            </a:r>
            <a:r>
              <a:rPr lang="en-US" sz="2800" dirty="0" smtClean="0">
                <a:solidFill>
                  <a:srgbClr val="000000"/>
                </a:solidFill>
              </a:rPr>
              <a:t>– Negative Magnet Polarity Runs</a:t>
            </a:r>
            <a:endParaRPr kumimoji="0" lang="en-US" sz="2800" b="0" i="0" u="none" strike="noStrike" cap="none" spc="0" normalizeH="0" baseline="0" dirty="0">
              <a:ln>
                <a:noFill/>
              </a:ln>
              <a:solidFill>
                <a:srgbClr val="000000"/>
              </a:solidFill>
              <a:effectLst/>
              <a:uFillTx/>
              <a:sym typeface="Helvetica Light"/>
            </a:endParaRPr>
          </a:p>
        </p:txBody>
      </p:sp>
      <p:pic>
        <p:nvPicPr>
          <p:cNvPr id="5" name="Picture 4" descr="TOF vs Pulse Area - NegativeRun.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984" y="734694"/>
            <a:ext cx="10261600" cy="6985851"/>
          </a:xfrm>
          <a:prstGeom prst="rect">
            <a:avLst/>
          </a:prstGeom>
        </p:spPr>
      </p:pic>
      <p:sp>
        <p:nvSpPr>
          <p:cNvPr id="6" name="TextBox 5"/>
          <p:cNvSpPr txBox="1"/>
          <p:nvPr/>
        </p:nvSpPr>
        <p:spPr>
          <a:xfrm>
            <a:off x="177800" y="7623961"/>
            <a:ext cx="6080384" cy="16414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gn="l" rtl="0" latinLnBrk="1" hangingPunct="0">
              <a:buFont typeface="Arial"/>
              <a:buChar char="•"/>
            </a:pPr>
            <a:r>
              <a:rPr lang="en-US" sz="2000" dirty="0">
                <a:solidFill>
                  <a:srgbClr val="000000"/>
                </a:solidFill>
              </a:rPr>
              <a:t>Efficiency of detecting pion </a:t>
            </a:r>
            <a:endParaRPr lang="en-US" sz="2000" dirty="0" smtClean="0">
              <a:solidFill>
                <a:srgbClr val="000000"/>
              </a:solidFill>
            </a:endParaRPr>
          </a:p>
          <a:p>
            <a:pPr algn="l" rtl="0" latinLnBrk="1" hangingPunct="0"/>
            <a:r>
              <a:rPr lang="en-US" sz="2000" dirty="0" smtClean="0">
                <a:solidFill>
                  <a:srgbClr val="000000"/>
                </a:solidFill>
              </a:rPr>
              <a:t>	- HMMS </a:t>
            </a:r>
            <a:r>
              <a:rPr lang="en-US" sz="2000" dirty="0">
                <a:solidFill>
                  <a:srgbClr val="000000"/>
                </a:solidFill>
              </a:rPr>
              <a:t>PMT: </a:t>
            </a:r>
            <a:r>
              <a:rPr lang="en-US" sz="2000" dirty="0" smtClean="0">
                <a:solidFill>
                  <a:srgbClr val="000000"/>
                </a:solidFill>
              </a:rPr>
              <a:t>52%</a:t>
            </a:r>
            <a:endParaRPr lang="en-US" sz="2000" dirty="0">
              <a:solidFill>
                <a:srgbClr val="000000"/>
              </a:solidFill>
            </a:endParaRPr>
          </a:p>
          <a:p>
            <a:pPr algn="l" rtl="0" latinLnBrk="1" hangingPunct="0"/>
            <a:r>
              <a:rPr lang="en-US" sz="2000" dirty="0" smtClean="0">
                <a:solidFill>
                  <a:srgbClr val="000000"/>
                </a:solidFill>
              </a:rPr>
              <a:t>	- PTN </a:t>
            </a:r>
            <a:r>
              <a:rPr lang="en-US" sz="2000" dirty="0">
                <a:solidFill>
                  <a:srgbClr val="000000"/>
                </a:solidFill>
              </a:rPr>
              <a:t>PMT: </a:t>
            </a:r>
            <a:r>
              <a:rPr lang="en-US" sz="2000" dirty="0" smtClean="0">
                <a:solidFill>
                  <a:srgbClr val="000000"/>
                </a:solidFill>
              </a:rPr>
              <a:t>42%</a:t>
            </a:r>
            <a:endParaRPr lang="en-US" sz="2000" dirty="0">
              <a:solidFill>
                <a:srgbClr val="000000"/>
              </a:solidFill>
            </a:endParaRPr>
          </a:p>
          <a:p>
            <a:pPr algn="l" rtl="0" latinLnBrk="1" hangingPunct="0"/>
            <a:r>
              <a:rPr lang="en-US" sz="2000" dirty="0" smtClean="0">
                <a:solidFill>
                  <a:srgbClr val="000000"/>
                </a:solidFill>
              </a:rPr>
              <a:t>	- KEK1 </a:t>
            </a:r>
            <a:r>
              <a:rPr lang="en-US" sz="2000" dirty="0">
                <a:solidFill>
                  <a:srgbClr val="000000"/>
                </a:solidFill>
              </a:rPr>
              <a:t>PMT: </a:t>
            </a:r>
            <a:r>
              <a:rPr lang="en-US" sz="2000" dirty="0" smtClean="0">
                <a:solidFill>
                  <a:srgbClr val="000000"/>
                </a:solidFill>
              </a:rPr>
              <a:t>69%</a:t>
            </a:r>
            <a:endParaRPr lang="en-US" sz="2000" dirty="0">
              <a:solidFill>
                <a:srgbClr val="000000"/>
              </a:solidFill>
            </a:endParaRPr>
          </a:p>
          <a:p>
            <a:pPr algn="l" rtl="0" latinLnBrk="1" hangingPunct="0"/>
            <a:r>
              <a:rPr lang="en-US" sz="2000" dirty="0">
                <a:solidFill>
                  <a:srgbClr val="000000"/>
                </a:solidFill>
              </a:rPr>
              <a:t>	</a:t>
            </a:r>
            <a:r>
              <a:rPr lang="en-US" sz="2000" dirty="0" smtClean="0">
                <a:solidFill>
                  <a:srgbClr val="000000"/>
                </a:solidFill>
              </a:rPr>
              <a:t>- KEK2 </a:t>
            </a:r>
            <a:r>
              <a:rPr lang="en-US" sz="2000" dirty="0">
                <a:solidFill>
                  <a:srgbClr val="000000"/>
                </a:solidFill>
              </a:rPr>
              <a:t>PMT: </a:t>
            </a:r>
            <a:r>
              <a:rPr lang="en-US" sz="2000" dirty="0" smtClean="0">
                <a:solidFill>
                  <a:srgbClr val="000000"/>
                </a:solidFill>
              </a:rPr>
              <a:t>74%</a:t>
            </a:r>
            <a:endParaRPr kumimoji="0" lang="en-US" sz="2000" b="0" i="0" u="none" strike="noStrike" cap="none" spc="0" normalizeH="0" baseline="0" dirty="0">
              <a:ln>
                <a:noFill/>
              </a:ln>
              <a:solidFill>
                <a:srgbClr val="000000"/>
              </a:solidFill>
              <a:effectLst/>
              <a:uFillTx/>
              <a:sym typeface="Helvetica Light"/>
            </a:endParaRPr>
          </a:p>
        </p:txBody>
      </p:sp>
      <p:sp>
        <p:nvSpPr>
          <p:cNvPr id="7" name="TextBox 6"/>
          <p:cNvSpPr txBox="1"/>
          <p:nvPr/>
        </p:nvSpPr>
        <p:spPr>
          <a:xfrm>
            <a:off x="6232173" y="7623961"/>
            <a:ext cx="4013919" cy="16414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571500" indent="-571500" algn="l" rtl="0" latinLnBrk="1" hangingPunct="0">
              <a:buFont typeface="Arial"/>
              <a:buChar char="•"/>
            </a:pPr>
            <a:r>
              <a:rPr lang="en-US" sz="2000" dirty="0">
                <a:solidFill>
                  <a:srgbClr val="000000"/>
                </a:solidFill>
              </a:rPr>
              <a:t>Efficiency of detecting proton </a:t>
            </a:r>
            <a:endParaRPr lang="en-US" sz="2000" dirty="0" smtClean="0">
              <a:solidFill>
                <a:srgbClr val="000000"/>
              </a:solidFill>
            </a:endParaRPr>
          </a:p>
          <a:p>
            <a:pPr algn="l" rtl="0" latinLnBrk="1" hangingPunct="0"/>
            <a:r>
              <a:rPr lang="en-US" sz="2000" dirty="0" smtClean="0">
                <a:solidFill>
                  <a:srgbClr val="000000"/>
                </a:solidFill>
              </a:rPr>
              <a:t>	- HMMS PMT10%</a:t>
            </a:r>
            <a:endParaRPr lang="en-US" sz="2000" dirty="0">
              <a:solidFill>
                <a:srgbClr val="000000"/>
              </a:solidFill>
            </a:endParaRPr>
          </a:p>
          <a:p>
            <a:pPr algn="l" rtl="0" latinLnBrk="1" hangingPunct="0"/>
            <a:r>
              <a:rPr lang="en-US" sz="2000" dirty="0" smtClean="0">
                <a:solidFill>
                  <a:srgbClr val="000000"/>
                </a:solidFill>
              </a:rPr>
              <a:t>	- PTN </a:t>
            </a:r>
            <a:r>
              <a:rPr lang="en-US" sz="2000" dirty="0">
                <a:solidFill>
                  <a:srgbClr val="000000"/>
                </a:solidFill>
              </a:rPr>
              <a:t>PMT: </a:t>
            </a:r>
            <a:r>
              <a:rPr lang="en-US" sz="2000" dirty="0" smtClean="0">
                <a:solidFill>
                  <a:srgbClr val="000000"/>
                </a:solidFill>
              </a:rPr>
              <a:t>13%</a:t>
            </a:r>
            <a:endParaRPr lang="en-US" sz="2000" dirty="0">
              <a:solidFill>
                <a:srgbClr val="000000"/>
              </a:solidFill>
            </a:endParaRPr>
          </a:p>
          <a:p>
            <a:pPr algn="l" rtl="0" latinLnBrk="1" hangingPunct="0"/>
            <a:r>
              <a:rPr lang="en-US" sz="2000" dirty="0" smtClean="0">
                <a:solidFill>
                  <a:srgbClr val="000000"/>
                </a:solidFill>
              </a:rPr>
              <a:t>	- KEK1 </a:t>
            </a:r>
            <a:r>
              <a:rPr lang="en-US" sz="2000" dirty="0">
                <a:solidFill>
                  <a:srgbClr val="000000"/>
                </a:solidFill>
              </a:rPr>
              <a:t>PMT: </a:t>
            </a:r>
            <a:r>
              <a:rPr lang="en-US" sz="2000" dirty="0" smtClean="0">
                <a:solidFill>
                  <a:srgbClr val="000000"/>
                </a:solidFill>
              </a:rPr>
              <a:t>9%</a:t>
            </a:r>
            <a:endParaRPr lang="en-US" sz="2000" dirty="0">
              <a:solidFill>
                <a:srgbClr val="000000"/>
              </a:solidFill>
            </a:endParaRPr>
          </a:p>
          <a:p>
            <a:pPr algn="l" rtl="0" latinLnBrk="1" hangingPunct="0"/>
            <a:r>
              <a:rPr lang="en-US" sz="2000" dirty="0" smtClean="0">
                <a:solidFill>
                  <a:srgbClr val="000000"/>
                </a:solidFill>
              </a:rPr>
              <a:t> 	- KEK2 </a:t>
            </a:r>
            <a:r>
              <a:rPr lang="en-US" sz="2000" dirty="0">
                <a:solidFill>
                  <a:srgbClr val="000000"/>
                </a:solidFill>
              </a:rPr>
              <a:t>PMT: </a:t>
            </a:r>
            <a:r>
              <a:rPr lang="en-US" sz="2000" dirty="0" smtClean="0">
                <a:solidFill>
                  <a:srgbClr val="000000"/>
                </a:solidFill>
              </a:rPr>
              <a:t>15%</a:t>
            </a:r>
            <a:endParaRPr kumimoji="0" lang="en-US" sz="2000" b="0" i="0" u="none" strike="noStrike" cap="none" spc="0" normalizeH="0" baseline="0" dirty="0">
              <a:ln>
                <a:noFill/>
              </a:ln>
              <a:solidFill>
                <a:srgbClr val="000000"/>
              </a:solidFill>
              <a:effectLst/>
              <a:uFillTx/>
              <a:sym typeface="Helvetica Light"/>
            </a:endParaRPr>
          </a:p>
        </p:txBody>
      </p:sp>
    </p:spTree>
    <p:extLst>
      <p:ext uri="{BB962C8B-B14F-4D97-AF65-F5344CB8AC3E}">
        <p14:creationId xmlns:p14="http://schemas.microsoft.com/office/powerpoint/2010/main" val="199416490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nvSpPr>
        <p:spPr>
          <a:xfrm flipV="1">
            <a:off x="-11995" y="9340849"/>
            <a:ext cx="10048522" cy="2"/>
          </a:xfrm>
          <a:prstGeom prst="line">
            <a:avLst/>
          </a:prstGeom>
          <a:ln w="152400">
            <a:solidFill>
              <a:srgbClr val="007AAA"/>
            </a:solidFill>
            <a:miter lim="400000"/>
          </a:ln>
        </p:spPr>
        <p:txBody>
          <a:bodyPr lIns="0" tIns="0" rIns="0" bIns="0"/>
          <a:lstStyle/>
          <a:p>
            <a:pPr lvl="0" algn="l" defTabSz="457200">
              <a:defRPr sz="1200">
                <a:latin typeface="+mj-lt"/>
                <a:ea typeface="+mj-ea"/>
                <a:cs typeface="+mj-cs"/>
                <a:sym typeface="Helvetica"/>
              </a:defRPr>
            </a:pPr>
            <a:endParaRPr/>
          </a:p>
        </p:txBody>
      </p:sp>
      <p:sp>
        <p:nvSpPr>
          <p:cNvPr id="34" name="Shape 34"/>
          <p:cNvSpPr/>
          <p:nvPr/>
        </p:nvSpPr>
        <p:spPr>
          <a:xfrm flipV="1">
            <a:off x="3480507" y="9340850"/>
            <a:ext cx="9524292" cy="2"/>
          </a:xfrm>
          <a:prstGeom prst="line">
            <a:avLst/>
          </a:prstGeom>
          <a:ln w="152400">
            <a:solidFill>
              <a:srgbClr val="A9A9A9"/>
            </a:solidFill>
            <a:miter lim="400000"/>
          </a:ln>
        </p:spPr>
        <p:txBody>
          <a:bodyPr lIns="0" tIns="0" rIns="0" bIns="0"/>
          <a:lstStyle/>
          <a:p>
            <a:pPr lvl="0" algn="l" defTabSz="457200">
              <a:defRPr sz="1200">
                <a:latin typeface="+mj-lt"/>
                <a:ea typeface="+mj-ea"/>
                <a:cs typeface="+mj-cs"/>
                <a:sym typeface="Helvetica"/>
              </a:defRPr>
            </a:pPr>
            <a:endParaRPr/>
          </a:p>
        </p:txBody>
      </p:sp>
      <p:sp>
        <p:nvSpPr>
          <p:cNvPr id="35" name="Shape 35"/>
          <p:cNvSpPr/>
          <p:nvPr/>
        </p:nvSpPr>
        <p:spPr>
          <a:xfrm flipV="1">
            <a:off x="6232173" y="9340849"/>
            <a:ext cx="6772628" cy="2"/>
          </a:xfrm>
          <a:prstGeom prst="line">
            <a:avLst/>
          </a:prstGeom>
          <a:ln w="152400">
            <a:solidFill>
              <a:srgbClr val="78AAD6"/>
            </a:solidFill>
            <a:miter lim="400000"/>
          </a:ln>
        </p:spPr>
        <p:txBody>
          <a:bodyPr lIns="0" tIns="0" rIns="0" bIns="0"/>
          <a:lstStyle/>
          <a:p>
            <a:pPr lvl="0" algn="l" defTabSz="457200">
              <a:defRPr sz="1200">
                <a:latin typeface="+mj-lt"/>
                <a:ea typeface="+mj-ea"/>
                <a:cs typeface="+mj-cs"/>
                <a:sym typeface="Helvetica"/>
              </a:defRPr>
            </a:pPr>
            <a:endParaRPr/>
          </a:p>
        </p:txBody>
      </p:sp>
      <p:sp>
        <p:nvSpPr>
          <p:cNvPr id="36" name="Shape 36"/>
          <p:cNvSpPr>
            <a:spLocks noGrp="1"/>
          </p:cNvSpPr>
          <p:nvPr>
            <p:ph type="sldNum" sz="quarter" idx="4294967295"/>
          </p:nvPr>
        </p:nvSpPr>
        <p:spPr>
          <a:xfrm>
            <a:off x="9970346" y="9353490"/>
            <a:ext cx="3034454" cy="40011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lvl1pPr>
          </a:lstStyle>
          <a:p>
            <a:pPr lvl="0">
              <a:defRPr sz="1800"/>
            </a:pPr>
            <a:fld id="{86CB4B4D-7CA3-9044-876B-883B54F8677D}" type="slidenum">
              <a:rPr sz="2000" b="1"/>
              <a:t>14</a:t>
            </a:fld>
            <a:endParaRPr sz="2000" b="1" dirty="0"/>
          </a:p>
        </p:txBody>
      </p:sp>
      <p:sp>
        <p:nvSpPr>
          <p:cNvPr id="2" name="TextBox 1"/>
          <p:cNvSpPr txBox="1"/>
          <p:nvPr/>
        </p:nvSpPr>
        <p:spPr>
          <a:xfrm>
            <a:off x="3894433" y="9373901"/>
            <a:ext cx="519285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Brandon Soubasis</a:t>
            </a:r>
            <a:endParaRPr kumimoji="0" lang="en-US" sz="2000" b="1" i="0" u="none" strike="noStrike" cap="none" spc="0" normalizeH="0" baseline="0" dirty="0">
              <a:ln>
                <a:noFill/>
              </a:ln>
              <a:solidFill>
                <a:srgbClr val="000000"/>
              </a:solidFill>
              <a:effectLst/>
              <a:uFillTx/>
              <a:sym typeface="Helvetica Light"/>
            </a:endParaRPr>
          </a:p>
        </p:txBody>
      </p:sp>
      <p:sp>
        <p:nvSpPr>
          <p:cNvPr id="7" name="Text Placeholder 6"/>
          <p:cNvSpPr>
            <a:spLocks noGrp="1"/>
          </p:cNvSpPr>
          <p:nvPr>
            <p:ph type="body" idx="1"/>
          </p:nvPr>
        </p:nvSpPr>
        <p:spPr>
          <a:xfrm>
            <a:off x="540885" y="278803"/>
            <a:ext cx="12134679" cy="7340646"/>
          </a:xfrm>
        </p:spPr>
        <p:txBody>
          <a:bodyPr>
            <a:normAutofit/>
          </a:bodyPr>
          <a:lstStyle/>
          <a:p>
            <a:r>
              <a:rPr lang="en-US" b="1" dirty="0" smtClean="0"/>
              <a:t>Reference</a:t>
            </a:r>
          </a:p>
          <a:p>
            <a:r>
              <a:rPr lang="nb-NO" sz="2800" dirty="0" err="1" smtClean="0">
                <a:solidFill>
                  <a:schemeClr val="tx1"/>
                </a:solidFill>
              </a:rPr>
              <a:t>E.H.Bellamy</a:t>
            </a:r>
            <a:r>
              <a:rPr lang="nb-NO" sz="2800" dirty="0" smtClean="0">
                <a:solidFill>
                  <a:schemeClr val="tx1"/>
                </a:solidFill>
              </a:rPr>
              <a:t> </a:t>
            </a:r>
            <a:r>
              <a:rPr lang="nb-NO" sz="2800" dirty="0">
                <a:solidFill>
                  <a:schemeClr val="tx1"/>
                </a:solidFill>
              </a:rPr>
              <a:t>et al. NIM A339 (1994) 468-476</a:t>
            </a:r>
          </a:p>
          <a:p>
            <a:r>
              <a:rPr lang="fr-FR" sz="2800" dirty="0" err="1">
                <a:solidFill>
                  <a:schemeClr val="tx1"/>
                </a:solidFill>
              </a:rPr>
              <a:t>P.Adamson</a:t>
            </a:r>
            <a:r>
              <a:rPr lang="fr-FR" sz="2800" dirty="0">
                <a:solidFill>
                  <a:schemeClr val="tx1"/>
                </a:solidFill>
              </a:rPr>
              <a:t> et al. NuMI-L-661 (2000)</a:t>
            </a:r>
          </a:p>
          <a:p>
            <a:r>
              <a:rPr lang="fr-FR" sz="2800" dirty="0" err="1">
                <a:solidFill>
                  <a:schemeClr val="tx1"/>
                </a:solidFill>
              </a:rPr>
              <a:t>R.Godang</a:t>
            </a:r>
            <a:r>
              <a:rPr lang="fr-FR" sz="2800" dirty="0">
                <a:solidFill>
                  <a:schemeClr val="tx1"/>
                </a:solidFill>
              </a:rPr>
              <a:t> et al. MUC-NOT-COOL-EXP-</a:t>
            </a:r>
            <a:r>
              <a:rPr lang="fr-FR" sz="2800" dirty="0" smtClean="0">
                <a:solidFill>
                  <a:schemeClr val="tx1"/>
                </a:solidFill>
              </a:rPr>
              <a:t>304</a:t>
            </a:r>
            <a:endParaRPr lang="en-US" sz="2800" dirty="0">
              <a:solidFill>
                <a:schemeClr val="tx1"/>
              </a:solidFill>
            </a:endParaRPr>
          </a:p>
        </p:txBody>
      </p:sp>
      <p:sp>
        <p:nvSpPr>
          <p:cNvPr id="10" name="TextBox 9"/>
          <p:cNvSpPr txBox="1"/>
          <p:nvPr/>
        </p:nvSpPr>
        <p:spPr>
          <a:xfrm>
            <a:off x="-1810801" y="9364369"/>
            <a:ext cx="586547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Tues June 09, 2015</a:t>
            </a:r>
            <a:endParaRPr kumimoji="0" lang="en-US" sz="2000" b="1" i="0" u="none" strike="noStrike" cap="none" spc="0" normalizeH="0" baseline="0" dirty="0">
              <a:ln>
                <a:noFill/>
              </a:ln>
              <a:solidFill>
                <a:srgbClr val="000000"/>
              </a:solidFill>
              <a:effectLst/>
              <a:uFillTx/>
              <a:sym typeface="Helvetica Light"/>
            </a:endParaRPr>
          </a:p>
        </p:txBody>
      </p:sp>
    </p:spTree>
    <p:extLst>
      <p:ext uri="{BB962C8B-B14F-4D97-AF65-F5344CB8AC3E}">
        <p14:creationId xmlns:p14="http://schemas.microsoft.com/office/powerpoint/2010/main" val="16623473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nvSpPr>
        <p:spPr>
          <a:xfrm flipV="1">
            <a:off x="-11995" y="9340849"/>
            <a:ext cx="10048522" cy="2"/>
          </a:xfrm>
          <a:prstGeom prst="line">
            <a:avLst/>
          </a:prstGeom>
          <a:ln w="152400">
            <a:solidFill>
              <a:srgbClr val="007AAA"/>
            </a:solidFill>
            <a:miter lim="400000"/>
          </a:ln>
        </p:spPr>
        <p:txBody>
          <a:bodyPr lIns="0" tIns="0" rIns="0" bIns="0"/>
          <a:lstStyle/>
          <a:p>
            <a:pPr lvl="0" algn="l" defTabSz="457200">
              <a:defRPr sz="1200">
                <a:latin typeface="+mj-lt"/>
                <a:ea typeface="+mj-ea"/>
                <a:cs typeface="+mj-cs"/>
                <a:sym typeface="Helvetica"/>
              </a:defRPr>
            </a:pPr>
            <a:endParaRPr/>
          </a:p>
        </p:txBody>
      </p:sp>
      <p:sp>
        <p:nvSpPr>
          <p:cNvPr id="34" name="Shape 34"/>
          <p:cNvSpPr/>
          <p:nvPr/>
        </p:nvSpPr>
        <p:spPr>
          <a:xfrm flipV="1">
            <a:off x="3480507" y="9340850"/>
            <a:ext cx="9524292" cy="2"/>
          </a:xfrm>
          <a:prstGeom prst="line">
            <a:avLst/>
          </a:prstGeom>
          <a:ln w="152400">
            <a:solidFill>
              <a:srgbClr val="A9A9A9"/>
            </a:solidFill>
            <a:miter lim="400000"/>
          </a:ln>
        </p:spPr>
        <p:txBody>
          <a:bodyPr lIns="0" tIns="0" rIns="0" bIns="0"/>
          <a:lstStyle/>
          <a:p>
            <a:pPr lvl="0" algn="l" defTabSz="457200">
              <a:defRPr sz="1200">
                <a:latin typeface="+mj-lt"/>
                <a:ea typeface="+mj-ea"/>
                <a:cs typeface="+mj-cs"/>
                <a:sym typeface="Helvetica"/>
              </a:defRPr>
            </a:pPr>
            <a:endParaRPr/>
          </a:p>
        </p:txBody>
      </p:sp>
      <p:sp>
        <p:nvSpPr>
          <p:cNvPr id="35" name="Shape 35"/>
          <p:cNvSpPr/>
          <p:nvPr/>
        </p:nvSpPr>
        <p:spPr>
          <a:xfrm flipV="1">
            <a:off x="6232173" y="9340849"/>
            <a:ext cx="6772628" cy="2"/>
          </a:xfrm>
          <a:prstGeom prst="line">
            <a:avLst/>
          </a:prstGeom>
          <a:ln w="152400">
            <a:solidFill>
              <a:srgbClr val="78AAD6"/>
            </a:solidFill>
            <a:miter lim="400000"/>
          </a:ln>
        </p:spPr>
        <p:txBody>
          <a:bodyPr lIns="0" tIns="0" rIns="0" bIns="0"/>
          <a:lstStyle/>
          <a:p>
            <a:pPr lvl="0" algn="l" defTabSz="457200">
              <a:defRPr sz="1200">
                <a:latin typeface="+mj-lt"/>
                <a:ea typeface="+mj-ea"/>
                <a:cs typeface="+mj-cs"/>
                <a:sym typeface="Helvetica"/>
              </a:defRPr>
            </a:pPr>
            <a:endParaRPr/>
          </a:p>
        </p:txBody>
      </p:sp>
      <p:sp>
        <p:nvSpPr>
          <p:cNvPr id="36" name="Shape 36"/>
          <p:cNvSpPr>
            <a:spLocks noGrp="1"/>
          </p:cNvSpPr>
          <p:nvPr>
            <p:ph type="sldNum" sz="quarter" idx="4294967295"/>
          </p:nvPr>
        </p:nvSpPr>
        <p:spPr>
          <a:xfrm>
            <a:off x="9970346" y="9353490"/>
            <a:ext cx="3034454" cy="40011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lvl1pPr>
          </a:lstStyle>
          <a:p>
            <a:pPr lvl="0">
              <a:defRPr sz="1800"/>
            </a:pPr>
            <a:fld id="{86CB4B4D-7CA3-9044-876B-883B54F8677D}" type="slidenum">
              <a:rPr sz="2000" b="1"/>
              <a:t>15</a:t>
            </a:fld>
            <a:endParaRPr sz="2000" b="1" dirty="0"/>
          </a:p>
        </p:txBody>
      </p:sp>
      <p:sp>
        <p:nvSpPr>
          <p:cNvPr id="2" name="TextBox 1"/>
          <p:cNvSpPr txBox="1"/>
          <p:nvPr/>
        </p:nvSpPr>
        <p:spPr>
          <a:xfrm>
            <a:off x="3894433" y="9373901"/>
            <a:ext cx="519285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Brandon Soubasis</a:t>
            </a:r>
            <a:endParaRPr kumimoji="0" lang="en-US" sz="2000" b="1" i="0" u="none" strike="noStrike" cap="none" spc="0" normalizeH="0" baseline="0" dirty="0">
              <a:ln>
                <a:noFill/>
              </a:ln>
              <a:solidFill>
                <a:srgbClr val="000000"/>
              </a:solidFill>
              <a:effectLst/>
              <a:uFillTx/>
              <a:sym typeface="Helvetica Light"/>
            </a:endParaRPr>
          </a:p>
        </p:txBody>
      </p:sp>
      <p:sp>
        <p:nvSpPr>
          <p:cNvPr id="7" name="Text Placeholder 6"/>
          <p:cNvSpPr>
            <a:spLocks noGrp="1"/>
          </p:cNvSpPr>
          <p:nvPr>
            <p:ph type="body" idx="1"/>
          </p:nvPr>
        </p:nvSpPr>
        <p:spPr>
          <a:xfrm>
            <a:off x="540885" y="278803"/>
            <a:ext cx="12134679" cy="7340646"/>
          </a:xfrm>
        </p:spPr>
        <p:txBody>
          <a:bodyPr>
            <a:normAutofit/>
          </a:bodyPr>
          <a:lstStyle/>
          <a:p>
            <a:r>
              <a:rPr lang="en-US" b="1" u="sng" dirty="0" smtClean="0">
                <a:solidFill>
                  <a:srgbClr val="FF0000"/>
                </a:solidFill>
              </a:rPr>
              <a:t>Other Involvement here at </a:t>
            </a:r>
            <a:r>
              <a:rPr lang="en-US" b="1" u="sng" dirty="0" err="1" smtClean="0">
                <a:solidFill>
                  <a:srgbClr val="FF0000"/>
                </a:solidFill>
              </a:rPr>
              <a:t>Fermilab</a:t>
            </a:r>
            <a:endParaRPr lang="en-US" b="1" u="sng" dirty="0" smtClean="0">
              <a:solidFill>
                <a:srgbClr val="FF0000"/>
              </a:solidFill>
            </a:endParaRPr>
          </a:p>
          <a:p>
            <a:pPr marL="457200" indent="-457200">
              <a:buFont typeface="Wingdings" charset="2"/>
              <a:buChar char="Ø"/>
            </a:pPr>
            <a:r>
              <a:rPr lang="en-US" b="1" dirty="0"/>
              <a:t>US Wall Halo Scintillator Counter(HSC) </a:t>
            </a:r>
            <a:r>
              <a:rPr lang="en-US" b="1" dirty="0" smtClean="0"/>
              <a:t>Installation</a:t>
            </a:r>
          </a:p>
          <a:p>
            <a:pPr marL="457200" indent="-457200">
              <a:buFont typeface="Wingdings" charset="2"/>
              <a:buChar char="Ø"/>
            </a:pPr>
            <a:r>
              <a:rPr lang="en-US" b="1" dirty="0"/>
              <a:t>Modified Collimator </a:t>
            </a:r>
            <a:r>
              <a:rPr lang="en-US" b="1" dirty="0" smtClean="0"/>
              <a:t>Running and simulations</a:t>
            </a:r>
          </a:p>
          <a:p>
            <a:pPr marL="457200" indent="-457200">
              <a:buFont typeface="Wingdings" charset="2"/>
              <a:buChar char="Ø"/>
            </a:pPr>
            <a:r>
              <a:rPr lang="en-US" b="1" dirty="0"/>
              <a:t>Studies with Silicon photomultiplier </a:t>
            </a:r>
            <a:r>
              <a:rPr lang="en-US" b="1" dirty="0" smtClean="0"/>
              <a:t>(</a:t>
            </a:r>
            <a:r>
              <a:rPr lang="en-US" b="1" dirty="0" err="1" smtClean="0"/>
              <a:t>SiPMs</a:t>
            </a:r>
            <a:r>
              <a:rPr lang="en-US" b="1" dirty="0" smtClean="0"/>
              <a:t>)</a:t>
            </a:r>
          </a:p>
          <a:p>
            <a:endParaRPr lang="en-US" b="1" dirty="0" smtClean="0"/>
          </a:p>
        </p:txBody>
      </p:sp>
      <p:sp>
        <p:nvSpPr>
          <p:cNvPr id="10" name="TextBox 9"/>
          <p:cNvSpPr txBox="1"/>
          <p:nvPr/>
        </p:nvSpPr>
        <p:spPr>
          <a:xfrm>
            <a:off x="-1810801" y="9364369"/>
            <a:ext cx="586547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Tues June 09, 2015</a:t>
            </a:r>
            <a:endParaRPr kumimoji="0" lang="en-US" sz="2000" b="1" i="0" u="none" strike="noStrike" cap="none" spc="0" normalizeH="0" baseline="0" dirty="0">
              <a:ln>
                <a:noFill/>
              </a:ln>
              <a:solidFill>
                <a:srgbClr val="000000"/>
              </a:solidFill>
              <a:effectLst/>
              <a:uFillTx/>
              <a:sym typeface="Helvetica Light"/>
            </a:endParaRPr>
          </a:p>
        </p:txBody>
      </p:sp>
    </p:spTree>
    <p:extLst>
      <p:ext uri="{BB962C8B-B14F-4D97-AF65-F5344CB8AC3E}">
        <p14:creationId xmlns:p14="http://schemas.microsoft.com/office/powerpoint/2010/main" val="115950126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nvSpPr>
        <p:spPr>
          <a:xfrm flipV="1">
            <a:off x="-11995" y="9340849"/>
            <a:ext cx="10048522" cy="2"/>
          </a:xfrm>
          <a:prstGeom prst="line">
            <a:avLst/>
          </a:prstGeom>
          <a:ln w="152400">
            <a:solidFill>
              <a:srgbClr val="007AAA"/>
            </a:solidFill>
            <a:miter lim="400000"/>
          </a:ln>
        </p:spPr>
        <p:txBody>
          <a:bodyPr lIns="0" tIns="0" rIns="0" bIns="0"/>
          <a:lstStyle/>
          <a:p>
            <a:pPr lvl="0" algn="l" defTabSz="457200">
              <a:defRPr sz="1200">
                <a:latin typeface="+mj-lt"/>
                <a:ea typeface="+mj-ea"/>
                <a:cs typeface="+mj-cs"/>
                <a:sym typeface="Helvetica"/>
              </a:defRPr>
            </a:pPr>
            <a:endParaRPr/>
          </a:p>
        </p:txBody>
      </p:sp>
      <p:sp>
        <p:nvSpPr>
          <p:cNvPr id="34" name="Shape 34"/>
          <p:cNvSpPr/>
          <p:nvPr/>
        </p:nvSpPr>
        <p:spPr>
          <a:xfrm flipV="1">
            <a:off x="3480507" y="9340850"/>
            <a:ext cx="9524292" cy="2"/>
          </a:xfrm>
          <a:prstGeom prst="line">
            <a:avLst/>
          </a:prstGeom>
          <a:ln w="152400">
            <a:solidFill>
              <a:srgbClr val="A9A9A9"/>
            </a:solidFill>
            <a:miter lim="400000"/>
          </a:ln>
        </p:spPr>
        <p:txBody>
          <a:bodyPr lIns="0" tIns="0" rIns="0" bIns="0"/>
          <a:lstStyle/>
          <a:p>
            <a:pPr lvl="0" algn="l" defTabSz="457200">
              <a:defRPr sz="1200">
                <a:latin typeface="+mj-lt"/>
                <a:ea typeface="+mj-ea"/>
                <a:cs typeface="+mj-cs"/>
                <a:sym typeface="Helvetica"/>
              </a:defRPr>
            </a:pPr>
            <a:endParaRPr/>
          </a:p>
        </p:txBody>
      </p:sp>
      <p:sp>
        <p:nvSpPr>
          <p:cNvPr id="35" name="Shape 35"/>
          <p:cNvSpPr/>
          <p:nvPr/>
        </p:nvSpPr>
        <p:spPr>
          <a:xfrm flipV="1">
            <a:off x="6232173" y="9340849"/>
            <a:ext cx="6772628" cy="2"/>
          </a:xfrm>
          <a:prstGeom prst="line">
            <a:avLst/>
          </a:prstGeom>
          <a:ln w="152400">
            <a:solidFill>
              <a:srgbClr val="78AAD6"/>
            </a:solidFill>
            <a:miter lim="400000"/>
          </a:ln>
        </p:spPr>
        <p:txBody>
          <a:bodyPr lIns="0" tIns="0" rIns="0" bIns="0"/>
          <a:lstStyle/>
          <a:p>
            <a:pPr lvl="0" algn="l" defTabSz="457200">
              <a:defRPr sz="1200">
                <a:latin typeface="+mj-lt"/>
                <a:ea typeface="+mj-ea"/>
                <a:cs typeface="+mj-cs"/>
                <a:sym typeface="Helvetica"/>
              </a:defRPr>
            </a:pPr>
            <a:endParaRPr/>
          </a:p>
        </p:txBody>
      </p:sp>
      <p:sp>
        <p:nvSpPr>
          <p:cNvPr id="36" name="Shape 36"/>
          <p:cNvSpPr>
            <a:spLocks noGrp="1"/>
          </p:cNvSpPr>
          <p:nvPr>
            <p:ph type="sldNum" sz="quarter" idx="4294967295"/>
          </p:nvPr>
        </p:nvSpPr>
        <p:spPr>
          <a:xfrm>
            <a:off x="9970346" y="9353490"/>
            <a:ext cx="3034454" cy="40011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lvl1pPr>
          </a:lstStyle>
          <a:p>
            <a:pPr lvl="0">
              <a:defRPr sz="1800"/>
            </a:pPr>
            <a:fld id="{86CB4B4D-7CA3-9044-876B-883B54F8677D}" type="slidenum">
              <a:rPr sz="2000" b="1"/>
              <a:t>16</a:t>
            </a:fld>
            <a:endParaRPr sz="2000" b="1" dirty="0"/>
          </a:p>
        </p:txBody>
      </p:sp>
      <p:sp>
        <p:nvSpPr>
          <p:cNvPr id="2" name="TextBox 1"/>
          <p:cNvSpPr txBox="1"/>
          <p:nvPr/>
        </p:nvSpPr>
        <p:spPr>
          <a:xfrm>
            <a:off x="3894433" y="9373901"/>
            <a:ext cx="519285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Brandon Soubasis</a:t>
            </a:r>
            <a:endParaRPr kumimoji="0" lang="en-US" sz="2000" b="1" i="0" u="none" strike="noStrike" cap="none" spc="0" normalizeH="0" baseline="0" dirty="0">
              <a:ln>
                <a:noFill/>
              </a:ln>
              <a:solidFill>
                <a:srgbClr val="000000"/>
              </a:solidFill>
              <a:effectLst/>
              <a:uFillTx/>
              <a:sym typeface="Helvetica Light"/>
            </a:endParaRPr>
          </a:p>
        </p:txBody>
      </p:sp>
      <p:sp>
        <p:nvSpPr>
          <p:cNvPr id="7" name="Text Placeholder 6"/>
          <p:cNvSpPr>
            <a:spLocks noGrp="1"/>
          </p:cNvSpPr>
          <p:nvPr>
            <p:ph type="body" idx="1"/>
          </p:nvPr>
        </p:nvSpPr>
        <p:spPr>
          <a:xfrm>
            <a:off x="540885" y="278803"/>
            <a:ext cx="12134679" cy="7340646"/>
          </a:xfrm>
        </p:spPr>
        <p:txBody>
          <a:bodyPr>
            <a:normAutofit/>
          </a:bodyPr>
          <a:lstStyle/>
          <a:p>
            <a:r>
              <a:rPr lang="en-US" b="1" dirty="0" smtClean="0"/>
              <a:t>US </a:t>
            </a:r>
            <a:r>
              <a:rPr lang="en-US" b="1" dirty="0"/>
              <a:t>Wall Halo Scintillator Counter(HSC) Installation</a:t>
            </a:r>
            <a:endParaRPr lang="en-US" b="1" dirty="0" smtClean="0"/>
          </a:p>
        </p:txBody>
      </p:sp>
      <p:sp>
        <p:nvSpPr>
          <p:cNvPr id="10" name="TextBox 9"/>
          <p:cNvSpPr txBox="1"/>
          <p:nvPr/>
        </p:nvSpPr>
        <p:spPr>
          <a:xfrm>
            <a:off x="-1810801" y="9364369"/>
            <a:ext cx="586547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Tues June 09, 2015</a:t>
            </a:r>
            <a:endParaRPr kumimoji="0" lang="en-US" sz="2000" b="1" i="0" u="none" strike="noStrike" cap="none" spc="0" normalizeH="0" baseline="0" dirty="0">
              <a:ln>
                <a:noFill/>
              </a:ln>
              <a:solidFill>
                <a:srgbClr val="000000"/>
              </a:solidFill>
              <a:effectLst/>
              <a:uFillTx/>
              <a:sym typeface="Helvetica Light"/>
            </a:endParaRPr>
          </a:p>
        </p:txBody>
      </p:sp>
      <p:pic>
        <p:nvPicPr>
          <p:cNvPr id="9" name="Picture 8"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764" y="1268984"/>
            <a:ext cx="11582400" cy="3911674"/>
          </a:xfrm>
          <a:prstGeom prst="rect">
            <a:avLst/>
          </a:prstGeom>
        </p:spPr>
      </p:pic>
      <p:sp>
        <p:nvSpPr>
          <p:cNvPr id="11" name="TextBox 10"/>
          <p:cNvSpPr txBox="1"/>
          <p:nvPr/>
        </p:nvSpPr>
        <p:spPr>
          <a:xfrm>
            <a:off x="2" y="5160476"/>
            <a:ext cx="13004799" cy="207236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latin typeface="Wingdings"/>
              </a:rPr>
              <a:t></a:t>
            </a:r>
            <a:r>
              <a:rPr lang="en-US" sz="3200" dirty="0" smtClean="0"/>
              <a:t> </a:t>
            </a:r>
            <a:r>
              <a:rPr lang="en-US" sz="3200" dirty="0"/>
              <a:t>Counters on the upstream wall!</a:t>
            </a:r>
            <a:br>
              <a:rPr lang="en-US" sz="3200" dirty="0"/>
            </a:br>
            <a:r>
              <a:rPr lang="en-US" sz="3200" dirty="0" smtClean="0"/>
              <a:t>	- </a:t>
            </a:r>
            <a:r>
              <a:rPr lang="en-US" sz="3200" dirty="0"/>
              <a:t>Measure any secondary beam </a:t>
            </a:r>
            <a:r>
              <a:rPr lang="en-US" sz="3200" dirty="0" smtClean="0"/>
              <a:t>halo</a:t>
            </a:r>
            <a:r>
              <a:rPr lang="en-US" sz="3200" dirty="0"/>
              <a:t>.</a:t>
            </a:r>
            <a:r>
              <a:rPr lang="en-US" sz="3200" dirty="0" smtClean="0"/>
              <a:t/>
            </a:r>
            <a:br>
              <a:rPr lang="en-US" sz="3200" dirty="0" smtClean="0"/>
            </a:br>
            <a:r>
              <a:rPr lang="en-US" sz="3200" dirty="0" smtClean="0"/>
              <a:t>	- </a:t>
            </a:r>
            <a:r>
              <a:rPr lang="en-US" sz="3200" dirty="0"/>
              <a:t>Help understand radiation field of </a:t>
            </a:r>
            <a:r>
              <a:rPr lang="en-US" sz="3200" dirty="0" smtClean="0"/>
              <a:t>MC7. </a:t>
            </a:r>
            <a:endParaRPr lang="en-US" sz="3200" dirty="0"/>
          </a:p>
          <a:p>
            <a:pPr lvl="1" algn="l" rtl="0" latinLnBrk="1" hangingPunct="0"/>
            <a:endParaRPr kumimoji="0" lang="en-US" sz="3200" b="0" i="0" u="none" strike="noStrike" cap="none" spc="0" normalizeH="0" baseline="0" dirty="0">
              <a:ln>
                <a:noFill/>
              </a:ln>
              <a:solidFill>
                <a:srgbClr val="000000"/>
              </a:solidFill>
              <a:effectLst/>
              <a:uFillTx/>
              <a:sym typeface="Helvetica Light"/>
            </a:endParaRPr>
          </a:p>
        </p:txBody>
      </p:sp>
    </p:spTree>
    <p:extLst>
      <p:ext uri="{BB962C8B-B14F-4D97-AF65-F5344CB8AC3E}">
        <p14:creationId xmlns:p14="http://schemas.microsoft.com/office/powerpoint/2010/main" val="78499455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nvSpPr>
        <p:spPr>
          <a:xfrm flipV="1">
            <a:off x="-11995" y="9340849"/>
            <a:ext cx="10048522" cy="2"/>
          </a:xfrm>
          <a:prstGeom prst="line">
            <a:avLst/>
          </a:prstGeom>
          <a:ln w="152400">
            <a:solidFill>
              <a:srgbClr val="007AAA"/>
            </a:solidFill>
            <a:miter lim="400000"/>
          </a:ln>
        </p:spPr>
        <p:txBody>
          <a:bodyPr lIns="0" tIns="0" rIns="0" bIns="0"/>
          <a:lstStyle/>
          <a:p>
            <a:pPr lvl="0" algn="l" defTabSz="457200">
              <a:defRPr sz="1200">
                <a:latin typeface="+mj-lt"/>
                <a:ea typeface="+mj-ea"/>
                <a:cs typeface="+mj-cs"/>
                <a:sym typeface="Helvetica"/>
              </a:defRPr>
            </a:pPr>
            <a:endParaRPr/>
          </a:p>
        </p:txBody>
      </p:sp>
      <p:sp>
        <p:nvSpPr>
          <p:cNvPr id="34" name="Shape 34"/>
          <p:cNvSpPr/>
          <p:nvPr/>
        </p:nvSpPr>
        <p:spPr>
          <a:xfrm flipV="1">
            <a:off x="3480507" y="9340850"/>
            <a:ext cx="9524292" cy="2"/>
          </a:xfrm>
          <a:prstGeom prst="line">
            <a:avLst/>
          </a:prstGeom>
          <a:ln w="152400">
            <a:solidFill>
              <a:srgbClr val="A9A9A9"/>
            </a:solidFill>
            <a:miter lim="400000"/>
          </a:ln>
        </p:spPr>
        <p:txBody>
          <a:bodyPr lIns="0" tIns="0" rIns="0" bIns="0"/>
          <a:lstStyle/>
          <a:p>
            <a:pPr lvl="0" algn="l" defTabSz="457200">
              <a:defRPr sz="1200">
                <a:latin typeface="+mj-lt"/>
                <a:ea typeface="+mj-ea"/>
                <a:cs typeface="+mj-cs"/>
                <a:sym typeface="Helvetica"/>
              </a:defRPr>
            </a:pPr>
            <a:endParaRPr/>
          </a:p>
        </p:txBody>
      </p:sp>
      <p:sp>
        <p:nvSpPr>
          <p:cNvPr id="35" name="Shape 35"/>
          <p:cNvSpPr/>
          <p:nvPr/>
        </p:nvSpPr>
        <p:spPr>
          <a:xfrm flipV="1">
            <a:off x="6232173" y="9340849"/>
            <a:ext cx="6772628" cy="2"/>
          </a:xfrm>
          <a:prstGeom prst="line">
            <a:avLst/>
          </a:prstGeom>
          <a:ln w="152400">
            <a:solidFill>
              <a:srgbClr val="78AAD6"/>
            </a:solidFill>
            <a:miter lim="400000"/>
          </a:ln>
        </p:spPr>
        <p:txBody>
          <a:bodyPr lIns="0" tIns="0" rIns="0" bIns="0"/>
          <a:lstStyle/>
          <a:p>
            <a:pPr lvl="0" algn="l" defTabSz="457200">
              <a:defRPr sz="1200">
                <a:latin typeface="+mj-lt"/>
                <a:ea typeface="+mj-ea"/>
                <a:cs typeface="+mj-cs"/>
                <a:sym typeface="Helvetica"/>
              </a:defRPr>
            </a:pPr>
            <a:endParaRPr/>
          </a:p>
        </p:txBody>
      </p:sp>
      <p:sp>
        <p:nvSpPr>
          <p:cNvPr id="36" name="Shape 36"/>
          <p:cNvSpPr>
            <a:spLocks noGrp="1"/>
          </p:cNvSpPr>
          <p:nvPr>
            <p:ph type="sldNum" sz="quarter" idx="4294967295"/>
          </p:nvPr>
        </p:nvSpPr>
        <p:spPr>
          <a:xfrm>
            <a:off x="9970346" y="9353490"/>
            <a:ext cx="3034454" cy="40011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lvl1pPr>
          </a:lstStyle>
          <a:p>
            <a:pPr lvl="0">
              <a:defRPr sz="1800"/>
            </a:pPr>
            <a:fld id="{86CB4B4D-7CA3-9044-876B-883B54F8677D}" type="slidenum">
              <a:rPr sz="2000" b="1"/>
              <a:t>17</a:t>
            </a:fld>
            <a:endParaRPr sz="2000" b="1" dirty="0"/>
          </a:p>
        </p:txBody>
      </p:sp>
      <p:sp>
        <p:nvSpPr>
          <p:cNvPr id="2" name="TextBox 1"/>
          <p:cNvSpPr txBox="1"/>
          <p:nvPr/>
        </p:nvSpPr>
        <p:spPr>
          <a:xfrm>
            <a:off x="3894433" y="9373901"/>
            <a:ext cx="519285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Brandon Soubasis</a:t>
            </a:r>
            <a:endParaRPr kumimoji="0" lang="en-US" sz="2000" b="1" i="0" u="none" strike="noStrike" cap="none" spc="0" normalizeH="0" baseline="0" dirty="0">
              <a:ln>
                <a:noFill/>
              </a:ln>
              <a:solidFill>
                <a:srgbClr val="000000"/>
              </a:solidFill>
              <a:effectLst/>
              <a:uFillTx/>
              <a:sym typeface="Helvetica Light"/>
            </a:endParaRPr>
          </a:p>
        </p:txBody>
      </p:sp>
      <p:sp>
        <p:nvSpPr>
          <p:cNvPr id="3" name="TextBox 2"/>
          <p:cNvSpPr txBox="1"/>
          <p:nvPr/>
        </p:nvSpPr>
        <p:spPr>
          <a:xfrm>
            <a:off x="2" y="30618"/>
            <a:ext cx="13004799" cy="207236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latin typeface="Wingdings"/>
              </a:rPr>
              <a:t></a:t>
            </a:r>
            <a:r>
              <a:rPr lang="en-US" sz="3200" dirty="0" smtClean="0"/>
              <a:t> </a:t>
            </a:r>
            <a:r>
              <a:rPr lang="en-US" sz="3200" dirty="0"/>
              <a:t>Counters on the upstream wall!</a:t>
            </a:r>
            <a:br>
              <a:rPr lang="en-US" sz="3200" dirty="0"/>
            </a:br>
            <a:r>
              <a:rPr lang="en-US" sz="3200" dirty="0" smtClean="0"/>
              <a:t>	- </a:t>
            </a:r>
            <a:r>
              <a:rPr lang="en-US" sz="3200" dirty="0"/>
              <a:t>Measure any secondary beam </a:t>
            </a:r>
            <a:r>
              <a:rPr lang="en-US" sz="3200" dirty="0" smtClean="0"/>
              <a:t>halo</a:t>
            </a:r>
            <a:r>
              <a:rPr lang="en-US" sz="3200" dirty="0"/>
              <a:t>.</a:t>
            </a:r>
            <a:r>
              <a:rPr lang="en-US" sz="3200" dirty="0" smtClean="0"/>
              <a:t/>
            </a:r>
            <a:br>
              <a:rPr lang="en-US" sz="3200" dirty="0" smtClean="0"/>
            </a:br>
            <a:r>
              <a:rPr lang="en-US" sz="3200" dirty="0" smtClean="0"/>
              <a:t>	- </a:t>
            </a:r>
            <a:r>
              <a:rPr lang="en-US" sz="3200" dirty="0"/>
              <a:t>Help understand radiation field of </a:t>
            </a:r>
            <a:r>
              <a:rPr lang="en-US" sz="3200" dirty="0" smtClean="0"/>
              <a:t>MC7. </a:t>
            </a:r>
            <a:endParaRPr lang="en-US" sz="3200" dirty="0"/>
          </a:p>
          <a:p>
            <a:pPr lvl="1" algn="l" rtl="0" latinLnBrk="1" hangingPunct="0"/>
            <a:endParaRPr kumimoji="0" lang="en-US" sz="3200" b="0" i="0" u="none" strike="noStrike" cap="none" spc="0" normalizeH="0" baseline="0" dirty="0">
              <a:ln>
                <a:noFill/>
              </a:ln>
              <a:solidFill>
                <a:srgbClr val="000000"/>
              </a:solidFill>
              <a:effectLst/>
              <a:uFillTx/>
              <a:sym typeface="Helvetica Light"/>
            </a:endParaRPr>
          </a:p>
        </p:txBody>
      </p:sp>
      <p:sp>
        <p:nvSpPr>
          <p:cNvPr id="11" name="TextBox 10"/>
          <p:cNvSpPr txBox="1"/>
          <p:nvPr/>
        </p:nvSpPr>
        <p:spPr>
          <a:xfrm>
            <a:off x="-1810801" y="9364369"/>
            <a:ext cx="586547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Tues June 30, 2015</a:t>
            </a:r>
            <a:endParaRPr kumimoji="0" lang="en-US" sz="2000" b="1" i="0" u="none" strike="noStrike" cap="none" spc="0" normalizeH="0" baseline="0" dirty="0">
              <a:ln>
                <a:noFill/>
              </a:ln>
              <a:solidFill>
                <a:srgbClr val="000000"/>
              </a:solidFill>
              <a:effectLst/>
              <a:uFillTx/>
              <a:sym typeface="Helvetica Light"/>
            </a:endParaRPr>
          </a:p>
        </p:txBody>
      </p:sp>
      <p:sp>
        <p:nvSpPr>
          <p:cNvPr id="8" name="TextBox 7"/>
          <p:cNvSpPr txBox="1"/>
          <p:nvPr/>
        </p:nvSpPr>
        <p:spPr>
          <a:xfrm>
            <a:off x="16230600" y="4064000"/>
            <a:ext cx="10259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pic>
        <p:nvPicPr>
          <p:cNvPr id="5" name="Picture 4" descr="IMG_540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1013" y="1701800"/>
            <a:ext cx="5754076" cy="7672101"/>
          </a:xfrm>
          <a:prstGeom prst="rect">
            <a:avLst/>
          </a:prstGeom>
        </p:spPr>
      </p:pic>
      <p:pic>
        <p:nvPicPr>
          <p:cNvPr id="6" name="Picture 5" descr="IMG_540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63" y="1701800"/>
            <a:ext cx="5634037" cy="7512049"/>
          </a:xfrm>
          <a:prstGeom prst="rect">
            <a:avLst/>
          </a:prstGeom>
        </p:spPr>
      </p:pic>
    </p:spTree>
    <p:extLst>
      <p:ext uri="{BB962C8B-B14F-4D97-AF65-F5344CB8AC3E}">
        <p14:creationId xmlns:p14="http://schemas.microsoft.com/office/powerpoint/2010/main" val="358941287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nvSpPr>
        <p:spPr>
          <a:xfrm flipV="1">
            <a:off x="-11995" y="9340849"/>
            <a:ext cx="10048522" cy="2"/>
          </a:xfrm>
          <a:prstGeom prst="line">
            <a:avLst/>
          </a:prstGeom>
          <a:ln w="152400">
            <a:solidFill>
              <a:srgbClr val="007AAA"/>
            </a:solidFill>
            <a:miter lim="400000"/>
          </a:ln>
        </p:spPr>
        <p:txBody>
          <a:bodyPr lIns="0" tIns="0" rIns="0" bIns="0"/>
          <a:lstStyle/>
          <a:p>
            <a:pPr lvl="0" algn="l" defTabSz="457200">
              <a:defRPr sz="1200">
                <a:latin typeface="+mj-lt"/>
                <a:ea typeface="+mj-ea"/>
                <a:cs typeface="+mj-cs"/>
                <a:sym typeface="Helvetica"/>
              </a:defRPr>
            </a:pPr>
            <a:endParaRPr/>
          </a:p>
        </p:txBody>
      </p:sp>
      <p:sp>
        <p:nvSpPr>
          <p:cNvPr id="34" name="Shape 34"/>
          <p:cNvSpPr/>
          <p:nvPr/>
        </p:nvSpPr>
        <p:spPr>
          <a:xfrm flipV="1">
            <a:off x="3480507" y="9340850"/>
            <a:ext cx="9524292" cy="2"/>
          </a:xfrm>
          <a:prstGeom prst="line">
            <a:avLst/>
          </a:prstGeom>
          <a:ln w="152400">
            <a:solidFill>
              <a:srgbClr val="A9A9A9"/>
            </a:solidFill>
            <a:miter lim="400000"/>
          </a:ln>
        </p:spPr>
        <p:txBody>
          <a:bodyPr lIns="0" tIns="0" rIns="0" bIns="0"/>
          <a:lstStyle/>
          <a:p>
            <a:pPr lvl="0" algn="l" defTabSz="457200">
              <a:defRPr sz="1200">
                <a:latin typeface="+mj-lt"/>
                <a:ea typeface="+mj-ea"/>
                <a:cs typeface="+mj-cs"/>
                <a:sym typeface="Helvetica"/>
              </a:defRPr>
            </a:pPr>
            <a:endParaRPr/>
          </a:p>
        </p:txBody>
      </p:sp>
      <p:sp>
        <p:nvSpPr>
          <p:cNvPr id="35" name="Shape 35"/>
          <p:cNvSpPr/>
          <p:nvPr/>
        </p:nvSpPr>
        <p:spPr>
          <a:xfrm flipV="1">
            <a:off x="6232173" y="9340849"/>
            <a:ext cx="6772628" cy="2"/>
          </a:xfrm>
          <a:prstGeom prst="line">
            <a:avLst/>
          </a:prstGeom>
          <a:ln w="152400">
            <a:solidFill>
              <a:srgbClr val="78AAD6"/>
            </a:solidFill>
            <a:miter lim="400000"/>
          </a:ln>
        </p:spPr>
        <p:txBody>
          <a:bodyPr lIns="0" tIns="0" rIns="0" bIns="0"/>
          <a:lstStyle/>
          <a:p>
            <a:pPr lvl="0" algn="l" defTabSz="457200">
              <a:defRPr sz="1200">
                <a:latin typeface="+mj-lt"/>
                <a:ea typeface="+mj-ea"/>
                <a:cs typeface="+mj-cs"/>
                <a:sym typeface="Helvetica"/>
              </a:defRPr>
            </a:pPr>
            <a:endParaRPr/>
          </a:p>
        </p:txBody>
      </p:sp>
      <p:sp>
        <p:nvSpPr>
          <p:cNvPr id="36" name="Shape 36"/>
          <p:cNvSpPr>
            <a:spLocks noGrp="1"/>
          </p:cNvSpPr>
          <p:nvPr>
            <p:ph type="sldNum" sz="quarter" idx="4294967295"/>
          </p:nvPr>
        </p:nvSpPr>
        <p:spPr>
          <a:xfrm>
            <a:off x="9970346" y="9353490"/>
            <a:ext cx="3034454" cy="40011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lvl1pPr>
          </a:lstStyle>
          <a:p>
            <a:pPr lvl="0">
              <a:defRPr sz="1800"/>
            </a:pPr>
            <a:fld id="{86CB4B4D-7CA3-9044-876B-883B54F8677D}" type="slidenum">
              <a:rPr sz="2000" b="1"/>
              <a:t>18</a:t>
            </a:fld>
            <a:endParaRPr sz="2000" b="1" dirty="0"/>
          </a:p>
        </p:txBody>
      </p:sp>
      <p:sp>
        <p:nvSpPr>
          <p:cNvPr id="2" name="TextBox 1"/>
          <p:cNvSpPr txBox="1"/>
          <p:nvPr/>
        </p:nvSpPr>
        <p:spPr>
          <a:xfrm>
            <a:off x="3894433" y="9373901"/>
            <a:ext cx="519285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Brandon Soubasis</a:t>
            </a:r>
            <a:endParaRPr kumimoji="0" lang="en-US" sz="2000" b="1" i="0" u="none" strike="noStrike" cap="none" spc="0" normalizeH="0" baseline="0" dirty="0">
              <a:ln>
                <a:noFill/>
              </a:ln>
              <a:solidFill>
                <a:srgbClr val="000000"/>
              </a:solidFill>
              <a:effectLst/>
              <a:uFillTx/>
              <a:sym typeface="Helvetica Light"/>
            </a:endParaRPr>
          </a:p>
        </p:txBody>
      </p:sp>
      <p:sp>
        <p:nvSpPr>
          <p:cNvPr id="11" name="TextBox 10"/>
          <p:cNvSpPr txBox="1"/>
          <p:nvPr/>
        </p:nvSpPr>
        <p:spPr>
          <a:xfrm>
            <a:off x="-1810801" y="9364369"/>
            <a:ext cx="586547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Tues June 30, 2015</a:t>
            </a:r>
            <a:endParaRPr kumimoji="0" lang="en-US" sz="2000" b="1" i="0" u="none" strike="noStrike" cap="none" spc="0" normalizeH="0" baseline="0" dirty="0">
              <a:ln>
                <a:noFill/>
              </a:ln>
              <a:solidFill>
                <a:srgbClr val="000000"/>
              </a:solidFill>
              <a:effectLst/>
              <a:uFillTx/>
              <a:sym typeface="Helvetica Light"/>
            </a:endParaRPr>
          </a:p>
        </p:txBody>
      </p:sp>
      <p:sp>
        <p:nvSpPr>
          <p:cNvPr id="8" name="TextBox 7"/>
          <p:cNvSpPr txBox="1"/>
          <p:nvPr/>
        </p:nvSpPr>
        <p:spPr>
          <a:xfrm>
            <a:off x="16230600" y="4064000"/>
            <a:ext cx="10259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pic>
        <p:nvPicPr>
          <p:cNvPr id="5" name="Picture 4" descr="Screen Shot 2015-06-27 at 10.26.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1174749"/>
            <a:ext cx="11557000" cy="8039100"/>
          </a:xfrm>
          <a:prstGeom prst="rect">
            <a:avLst/>
          </a:prstGeom>
        </p:spPr>
      </p:pic>
      <p:sp>
        <p:nvSpPr>
          <p:cNvPr id="6" name="TextBox 5"/>
          <p:cNvSpPr txBox="1"/>
          <p:nvPr/>
        </p:nvSpPr>
        <p:spPr>
          <a:xfrm>
            <a:off x="2" y="43934"/>
            <a:ext cx="13004799"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1" hangingPunct="0">
              <a:lnSpc>
                <a:spcPct val="100000"/>
              </a:lnSpc>
              <a:spcBef>
                <a:spcPts val="0"/>
              </a:spcBef>
              <a:spcAft>
                <a:spcPts val="0"/>
              </a:spcAft>
              <a:buClrTx/>
              <a:buSzTx/>
              <a:buFont typeface="Wingdings" charset="2"/>
              <a:buChar char="Ø"/>
              <a:tabLst/>
            </a:pPr>
            <a:r>
              <a:rPr lang="en-US" sz="2400" dirty="0" smtClean="0">
                <a:solidFill>
                  <a:srgbClr val="000000"/>
                </a:solidFill>
              </a:rPr>
              <a:t>Wall h</a:t>
            </a:r>
            <a:r>
              <a:rPr kumimoji="0" lang="en-US" sz="2400" b="0" i="0" u="none" strike="noStrike" cap="none" spc="0" normalizeH="0" baseline="0" dirty="0" smtClean="0">
                <a:ln>
                  <a:noFill/>
                </a:ln>
                <a:solidFill>
                  <a:srgbClr val="000000"/>
                </a:solidFill>
                <a:effectLst/>
                <a:uFillTx/>
                <a:sym typeface="Helvetica Light"/>
              </a:rPr>
              <a:t>alo</a:t>
            </a:r>
            <a:r>
              <a:rPr kumimoji="0" lang="en-US" sz="2400" b="0" i="0" u="none" strike="noStrike" cap="none" spc="0" normalizeH="0" dirty="0" smtClean="0">
                <a:ln>
                  <a:noFill/>
                </a:ln>
                <a:solidFill>
                  <a:srgbClr val="000000"/>
                </a:solidFill>
                <a:effectLst/>
                <a:uFillTx/>
                <a:sym typeface="Helvetica Light"/>
              </a:rPr>
              <a:t> counters are connected into the quad scalar and sent </a:t>
            </a:r>
            <a:r>
              <a:rPr lang="en-US" sz="2400" dirty="0" smtClean="0">
                <a:solidFill>
                  <a:srgbClr val="000000"/>
                </a:solidFill>
              </a:rPr>
              <a:t>into </a:t>
            </a:r>
            <a:r>
              <a:rPr lang="en-US" sz="2400" dirty="0" err="1" smtClean="0">
                <a:solidFill>
                  <a:srgbClr val="000000"/>
                </a:solidFill>
              </a:rPr>
              <a:t>acnet</a:t>
            </a:r>
            <a:r>
              <a:rPr lang="en-US" sz="2400" dirty="0" smtClean="0">
                <a:solidFill>
                  <a:srgbClr val="000000"/>
                </a:solidFill>
              </a:rPr>
              <a:t>.</a:t>
            </a:r>
          </a:p>
          <a:p>
            <a:pPr marL="571500" marR="0" indent="-571500" algn="l" defTabSz="584200" rtl="0" fontAlgn="auto" latinLnBrk="1" hangingPunct="0">
              <a:lnSpc>
                <a:spcPct val="100000"/>
              </a:lnSpc>
              <a:spcBef>
                <a:spcPts val="0"/>
              </a:spcBef>
              <a:spcAft>
                <a:spcPts val="0"/>
              </a:spcAft>
              <a:buClrTx/>
              <a:buSzTx/>
              <a:buFont typeface="Wingdings" charset="2"/>
              <a:buChar char="Ø"/>
              <a:tabLst/>
            </a:pPr>
            <a:r>
              <a:rPr lang="en-US" sz="2400">
                <a:solidFill>
                  <a:srgbClr val="000000"/>
                </a:solidFill>
              </a:rPr>
              <a:t>P</a:t>
            </a:r>
            <a:r>
              <a:rPr kumimoji="0" lang="en-US" sz="2400" b="0" i="0" u="none" strike="noStrike" cap="none" spc="0" normalizeH="0" smtClean="0">
                <a:ln>
                  <a:noFill/>
                </a:ln>
                <a:solidFill>
                  <a:srgbClr val="000000"/>
                </a:solidFill>
                <a:effectLst/>
                <a:uFillTx/>
                <a:sym typeface="Helvetica Light"/>
              </a:rPr>
              <a:t>lugged </a:t>
            </a:r>
            <a:r>
              <a:rPr kumimoji="0" lang="en-US" sz="2400" b="0" i="0" u="none" strike="noStrike" cap="none" spc="0" normalizeH="0" dirty="0" smtClean="0">
                <a:ln>
                  <a:noFill/>
                </a:ln>
                <a:solidFill>
                  <a:srgbClr val="000000"/>
                </a:solidFill>
                <a:effectLst/>
                <a:uFillTx/>
                <a:sym typeface="Helvetica Light"/>
              </a:rPr>
              <a:t>into a spare v1740 board.</a:t>
            </a:r>
            <a:endParaRPr kumimoji="0" lang="en-US" sz="2400" b="0" i="0" u="none" strike="noStrike" cap="none" spc="0" normalizeH="0" baseline="0" dirty="0">
              <a:ln>
                <a:noFill/>
              </a:ln>
              <a:solidFill>
                <a:srgbClr val="000000"/>
              </a:solidFill>
              <a:effectLst/>
              <a:uFillTx/>
              <a:sym typeface="Helvetica Light"/>
            </a:endParaRPr>
          </a:p>
        </p:txBody>
      </p:sp>
    </p:spTree>
    <p:extLst>
      <p:ext uri="{BB962C8B-B14F-4D97-AF65-F5344CB8AC3E}">
        <p14:creationId xmlns:p14="http://schemas.microsoft.com/office/powerpoint/2010/main" val="2239194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nvSpPr>
        <p:spPr>
          <a:xfrm flipV="1">
            <a:off x="-11995" y="9340849"/>
            <a:ext cx="10048522" cy="2"/>
          </a:xfrm>
          <a:prstGeom prst="line">
            <a:avLst/>
          </a:prstGeom>
          <a:ln w="152400">
            <a:solidFill>
              <a:srgbClr val="007AAA"/>
            </a:solidFill>
            <a:miter lim="400000"/>
          </a:ln>
        </p:spPr>
        <p:txBody>
          <a:bodyPr lIns="0" tIns="0" rIns="0" bIns="0"/>
          <a:lstStyle/>
          <a:p>
            <a:pPr lvl="0" algn="l" defTabSz="457200">
              <a:defRPr sz="1200">
                <a:latin typeface="+mj-lt"/>
                <a:ea typeface="+mj-ea"/>
                <a:cs typeface="+mj-cs"/>
                <a:sym typeface="Helvetica"/>
              </a:defRPr>
            </a:pPr>
            <a:endParaRPr/>
          </a:p>
        </p:txBody>
      </p:sp>
      <p:sp>
        <p:nvSpPr>
          <p:cNvPr id="34" name="Shape 34"/>
          <p:cNvSpPr/>
          <p:nvPr/>
        </p:nvSpPr>
        <p:spPr>
          <a:xfrm flipV="1">
            <a:off x="3480507" y="9340850"/>
            <a:ext cx="9524292" cy="2"/>
          </a:xfrm>
          <a:prstGeom prst="line">
            <a:avLst/>
          </a:prstGeom>
          <a:ln w="152400">
            <a:solidFill>
              <a:srgbClr val="A9A9A9"/>
            </a:solidFill>
            <a:miter lim="400000"/>
          </a:ln>
        </p:spPr>
        <p:txBody>
          <a:bodyPr lIns="0" tIns="0" rIns="0" bIns="0"/>
          <a:lstStyle/>
          <a:p>
            <a:pPr lvl="0" algn="l" defTabSz="457200">
              <a:defRPr sz="1200">
                <a:latin typeface="+mj-lt"/>
                <a:ea typeface="+mj-ea"/>
                <a:cs typeface="+mj-cs"/>
                <a:sym typeface="Helvetica"/>
              </a:defRPr>
            </a:pPr>
            <a:endParaRPr/>
          </a:p>
        </p:txBody>
      </p:sp>
      <p:sp>
        <p:nvSpPr>
          <p:cNvPr id="35" name="Shape 35"/>
          <p:cNvSpPr/>
          <p:nvPr/>
        </p:nvSpPr>
        <p:spPr>
          <a:xfrm flipV="1">
            <a:off x="6232173" y="9340849"/>
            <a:ext cx="6772628" cy="2"/>
          </a:xfrm>
          <a:prstGeom prst="line">
            <a:avLst/>
          </a:prstGeom>
          <a:ln w="152400">
            <a:solidFill>
              <a:srgbClr val="78AAD6"/>
            </a:solidFill>
            <a:miter lim="400000"/>
          </a:ln>
        </p:spPr>
        <p:txBody>
          <a:bodyPr lIns="0" tIns="0" rIns="0" bIns="0"/>
          <a:lstStyle/>
          <a:p>
            <a:pPr lvl="0" algn="l" defTabSz="457200">
              <a:defRPr sz="1200">
                <a:latin typeface="+mj-lt"/>
                <a:ea typeface="+mj-ea"/>
                <a:cs typeface="+mj-cs"/>
                <a:sym typeface="Helvetica"/>
              </a:defRPr>
            </a:pPr>
            <a:endParaRPr/>
          </a:p>
        </p:txBody>
      </p:sp>
      <p:sp>
        <p:nvSpPr>
          <p:cNvPr id="36" name="Shape 36"/>
          <p:cNvSpPr>
            <a:spLocks noGrp="1"/>
          </p:cNvSpPr>
          <p:nvPr>
            <p:ph type="sldNum" sz="quarter" idx="4294967295"/>
          </p:nvPr>
        </p:nvSpPr>
        <p:spPr>
          <a:xfrm>
            <a:off x="9970346" y="9353490"/>
            <a:ext cx="3034454" cy="40011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lvl1pPr>
          </a:lstStyle>
          <a:p>
            <a:pPr lvl="0">
              <a:defRPr sz="1800"/>
            </a:pPr>
            <a:fld id="{86CB4B4D-7CA3-9044-876B-883B54F8677D}" type="slidenum">
              <a:rPr sz="2000" b="1"/>
              <a:t>19</a:t>
            </a:fld>
            <a:endParaRPr sz="2000" b="1" dirty="0"/>
          </a:p>
        </p:txBody>
      </p:sp>
      <p:sp>
        <p:nvSpPr>
          <p:cNvPr id="2" name="TextBox 1"/>
          <p:cNvSpPr txBox="1"/>
          <p:nvPr/>
        </p:nvSpPr>
        <p:spPr>
          <a:xfrm>
            <a:off x="3894433" y="9373901"/>
            <a:ext cx="519285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Brandon Soubasis</a:t>
            </a:r>
            <a:endParaRPr kumimoji="0" lang="en-US" sz="2000" b="1" i="0" u="none" strike="noStrike" cap="none" spc="0" normalizeH="0" baseline="0" dirty="0">
              <a:ln>
                <a:noFill/>
              </a:ln>
              <a:solidFill>
                <a:srgbClr val="000000"/>
              </a:solidFill>
              <a:effectLst/>
              <a:uFillTx/>
              <a:sym typeface="Helvetica Light"/>
            </a:endParaRPr>
          </a:p>
        </p:txBody>
      </p:sp>
      <p:sp>
        <p:nvSpPr>
          <p:cNvPr id="11" name="TextBox 10"/>
          <p:cNvSpPr txBox="1"/>
          <p:nvPr/>
        </p:nvSpPr>
        <p:spPr>
          <a:xfrm>
            <a:off x="-1810801" y="9364369"/>
            <a:ext cx="586547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Tues June 30, 2015</a:t>
            </a:r>
            <a:endParaRPr kumimoji="0" lang="en-US" sz="2000" b="1" i="0" u="none" strike="noStrike" cap="none" spc="0" normalizeH="0" baseline="0" dirty="0">
              <a:ln>
                <a:noFill/>
              </a:ln>
              <a:solidFill>
                <a:srgbClr val="000000"/>
              </a:solidFill>
              <a:effectLst/>
              <a:uFillTx/>
              <a:sym typeface="Helvetica Light"/>
            </a:endParaRPr>
          </a:p>
        </p:txBody>
      </p:sp>
      <p:sp>
        <p:nvSpPr>
          <p:cNvPr id="8" name="TextBox 7"/>
          <p:cNvSpPr txBox="1"/>
          <p:nvPr/>
        </p:nvSpPr>
        <p:spPr>
          <a:xfrm>
            <a:off x="16230600" y="4064000"/>
            <a:ext cx="10259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sp>
        <p:nvSpPr>
          <p:cNvPr id="6" name="TextBox 5"/>
          <p:cNvSpPr txBox="1"/>
          <p:nvPr/>
        </p:nvSpPr>
        <p:spPr>
          <a:xfrm>
            <a:off x="2" y="228600"/>
            <a:ext cx="13004799"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indent="-571500" algn="l" rtl="0" latinLnBrk="1" hangingPunct="0">
              <a:buFont typeface="Wingdings" charset="2"/>
              <a:buChar char="Ø"/>
            </a:pPr>
            <a:r>
              <a:rPr kumimoji="0" lang="en-US" sz="2400" b="0" i="0" u="none" strike="noStrike" cap="none" spc="0" normalizeH="0" baseline="0" dirty="0" smtClean="0">
                <a:ln>
                  <a:noFill/>
                </a:ln>
                <a:solidFill>
                  <a:srgbClr val="000000"/>
                </a:solidFill>
                <a:effectLst/>
                <a:uFillTx/>
                <a:sym typeface="Helvetica Light"/>
              </a:rPr>
              <a:t>We can see now the </a:t>
            </a:r>
            <a:r>
              <a:rPr lang="en-US" sz="2400" dirty="0"/>
              <a:t>Halo Scintillator Counter</a:t>
            </a:r>
            <a:r>
              <a:rPr kumimoji="0" lang="en-US" sz="2400" i="0" u="none" strike="noStrike" cap="none" spc="0" normalizeH="0" baseline="0" dirty="0" smtClean="0">
                <a:ln>
                  <a:noFill/>
                </a:ln>
                <a:solidFill>
                  <a:srgbClr val="000000"/>
                </a:solidFill>
                <a:effectLst/>
                <a:uFillTx/>
                <a:sym typeface="Helvetica Light"/>
              </a:rPr>
              <a:t>’s </a:t>
            </a:r>
            <a:r>
              <a:rPr kumimoji="0" lang="en-US" sz="2400" b="0" i="0" u="none" strike="noStrike" cap="none" spc="0" normalizeH="0" baseline="0" dirty="0" smtClean="0">
                <a:ln>
                  <a:noFill/>
                </a:ln>
                <a:solidFill>
                  <a:srgbClr val="000000"/>
                </a:solidFill>
                <a:effectLst/>
                <a:uFillTx/>
                <a:sym typeface="Helvetica Light"/>
              </a:rPr>
              <a:t>reaction to the beam</a:t>
            </a:r>
            <a:r>
              <a:rPr kumimoji="0" lang="en-US" sz="2400" b="0" i="0" u="none" strike="noStrike" cap="none" spc="0" normalizeH="0" dirty="0" smtClean="0">
                <a:ln>
                  <a:noFill/>
                </a:ln>
                <a:solidFill>
                  <a:srgbClr val="000000"/>
                </a:solidFill>
                <a:effectLst/>
                <a:uFillTx/>
                <a:sym typeface="Helvetica Light"/>
              </a:rPr>
              <a:t> spill.</a:t>
            </a:r>
            <a:endParaRPr kumimoji="0" lang="en-US" sz="2400" b="0" i="0" u="none" strike="noStrike" cap="none" spc="0" normalizeH="0" baseline="0" dirty="0">
              <a:ln>
                <a:noFill/>
              </a:ln>
              <a:solidFill>
                <a:srgbClr val="000000"/>
              </a:solidFill>
              <a:effectLst/>
              <a:uFillTx/>
              <a:sym typeface="Helvetica Light"/>
            </a:endParaRPr>
          </a:p>
        </p:txBody>
      </p:sp>
      <p:pic>
        <p:nvPicPr>
          <p:cNvPr id="3" name="Picture 2" descr="hsc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373" y="885190"/>
            <a:ext cx="10261600" cy="8209280"/>
          </a:xfrm>
          <a:prstGeom prst="rect">
            <a:avLst/>
          </a:prstGeom>
        </p:spPr>
      </p:pic>
    </p:spTree>
    <p:extLst>
      <p:ext uri="{BB962C8B-B14F-4D97-AF65-F5344CB8AC3E}">
        <p14:creationId xmlns:p14="http://schemas.microsoft.com/office/powerpoint/2010/main" val="290393886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nvSpPr>
        <p:spPr>
          <a:xfrm flipV="1">
            <a:off x="-11995" y="9340849"/>
            <a:ext cx="10048522" cy="2"/>
          </a:xfrm>
          <a:prstGeom prst="line">
            <a:avLst/>
          </a:prstGeom>
          <a:ln w="152400">
            <a:solidFill>
              <a:srgbClr val="007AAA"/>
            </a:solidFill>
            <a:miter lim="400000"/>
          </a:ln>
        </p:spPr>
        <p:txBody>
          <a:bodyPr lIns="0" tIns="0" rIns="0" bIns="0"/>
          <a:lstStyle/>
          <a:p>
            <a:pPr lvl="0" algn="l" defTabSz="457200">
              <a:defRPr sz="1200">
                <a:latin typeface="+mj-lt"/>
                <a:ea typeface="+mj-ea"/>
                <a:cs typeface="+mj-cs"/>
                <a:sym typeface="Helvetica"/>
              </a:defRPr>
            </a:pPr>
            <a:endParaRPr/>
          </a:p>
        </p:txBody>
      </p:sp>
      <p:sp>
        <p:nvSpPr>
          <p:cNvPr id="34" name="Shape 34"/>
          <p:cNvSpPr/>
          <p:nvPr/>
        </p:nvSpPr>
        <p:spPr>
          <a:xfrm flipV="1">
            <a:off x="3480507" y="9340850"/>
            <a:ext cx="9524292" cy="2"/>
          </a:xfrm>
          <a:prstGeom prst="line">
            <a:avLst/>
          </a:prstGeom>
          <a:ln w="152400">
            <a:solidFill>
              <a:srgbClr val="A9A9A9"/>
            </a:solidFill>
            <a:miter lim="400000"/>
          </a:ln>
        </p:spPr>
        <p:txBody>
          <a:bodyPr lIns="0" tIns="0" rIns="0" bIns="0"/>
          <a:lstStyle/>
          <a:p>
            <a:pPr lvl="0" algn="l" defTabSz="457200">
              <a:defRPr sz="1200">
                <a:latin typeface="+mj-lt"/>
                <a:ea typeface="+mj-ea"/>
                <a:cs typeface="+mj-cs"/>
                <a:sym typeface="Helvetica"/>
              </a:defRPr>
            </a:pPr>
            <a:endParaRPr/>
          </a:p>
        </p:txBody>
      </p:sp>
      <p:sp>
        <p:nvSpPr>
          <p:cNvPr id="35" name="Shape 35"/>
          <p:cNvSpPr/>
          <p:nvPr/>
        </p:nvSpPr>
        <p:spPr>
          <a:xfrm flipV="1">
            <a:off x="6232173" y="9340849"/>
            <a:ext cx="6772628" cy="2"/>
          </a:xfrm>
          <a:prstGeom prst="line">
            <a:avLst/>
          </a:prstGeom>
          <a:ln w="152400">
            <a:solidFill>
              <a:srgbClr val="78AAD6"/>
            </a:solidFill>
            <a:miter lim="400000"/>
          </a:ln>
        </p:spPr>
        <p:txBody>
          <a:bodyPr lIns="0" tIns="0" rIns="0" bIns="0"/>
          <a:lstStyle/>
          <a:p>
            <a:pPr lvl="0" algn="l" defTabSz="457200">
              <a:defRPr sz="1200">
                <a:latin typeface="+mj-lt"/>
                <a:ea typeface="+mj-ea"/>
                <a:cs typeface="+mj-cs"/>
                <a:sym typeface="Helvetica"/>
              </a:defRPr>
            </a:pPr>
            <a:endParaRPr/>
          </a:p>
        </p:txBody>
      </p:sp>
      <p:sp>
        <p:nvSpPr>
          <p:cNvPr id="36" name="Shape 36"/>
          <p:cNvSpPr>
            <a:spLocks noGrp="1"/>
          </p:cNvSpPr>
          <p:nvPr>
            <p:ph type="sldNum" sz="quarter" idx="4294967295"/>
          </p:nvPr>
        </p:nvSpPr>
        <p:spPr>
          <a:xfrm>
            <a:off x="9970346" y="9353490"/>
            <a:ext cx="3034454" cy="40011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lvl1pPr>
          </a:lstStyle>
          <a:p>
            <a:pPr lvl="0">
              <a:defRPr sz="1800"/>
            </a:pPr>
            <a:fld id="{86CB4B4D-7CA3-9044-876B-883B54F8677D}" type="slidenum">
              <a:rPr sz="2000" b="1"/>
              <a:t>2</a:t>
            </a:fld>
            <a:endParaRPr sz="2000" b="1" dirty="0"/>
          </a:p>
        </p:txBody>
      </p:sp>
      <p:sp>
        <p:nvSpPr>
          <p:cNvPr id="2" name="TextBox 1"/>
          <p:cNvSpPr txBox="1"/>
          <p:nvPr/>
        </p:nvSpPr>
        <p:spPr>
          <a:xfrm>
            <a:off x="3894433" y="9373901"/>
            <a:ext cx="519285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Brandon Soubasis</a:t>
            </a:r>
            <a:endParaRPr kumimoji="0" lang="en-US" sz="2000" b="1" i="0" u="none" strike="noStrike" cap="none" spc="0" normalizeH="0" baseline="0" dirty="0">
              <a:ln>
                <a:noFill/>
              </a:ln>
              <a:solidFill>
                <a:srgbClr val="000000"/>
              </a:solidFill>
              <a:effectLst/>
              <a:uFillTx/>
              <a:sym typeface="Helvetica Light"/>
            </a:endParaRPr>
          </a:p>
        </p:txBody>
      </p:sp>
      <p:sp>
        <p:nvSpPr>
          <p:cNvPr id="7" name="Text Placeholder 6"/>
          <p:cNvSpPr>
            <a:spLocks noGrp="1"/>
          </p:cNvSpPr>
          <p:nvPr>
            <p:ph type="body" idx="1"/>
          </p:nvPr>
        </p:nvSpPr>
        <p:spPr>
          <a:xfrm>
            <a:off x="540885" y="278803"/>
            <a:ext cx="12134679" cy="7340646"/>
          </a:xfrm>
        </p:spPr>
        <p:txBody>
          <a:bodyPr>
            <a:normAutofit/>
          </a:bodyPr>
          <a:lstStyle/>
          <a:p>
            <a:r>
              <a:rPr lang="en-US" sz="2400" b="1" dirty="0" smtClean="0"/>
              <a:t>Liquid Argon Time Projection Chambers(</a:t>
            </a:r>
            <a:r>
              <a:rPr lang="en-US" sz="2400" b="1" dirty="0" err="1" smtClean="0"/>
              <a:t>LArTPCs</a:t>
            </a:r>
            <a:r>
              <a:rPr lang="en-US" sz="2400" b="1" dirty="0" smtClean="0"/>
              <a:t>)</a:t>
            </a:r>
          </a:p>
          <a:p>
            <a:pPr marL="342900" indent="-342900">
              <a:buFont typeface="Wingdings" charset="2"/>
              <a:buChar char="Ø"/>
            </a:pPr>
            <a:r>
              <a:rPr lang="en-US" sz="2400" dirty="0" err="1" smtClean="0"/>
              <a:t>LArIAT</a:t>
            </a:r>
            <a:r>
              <a:rPr lang="en-US" sz="2400" dirty="0" smtClean="0"/>
              <a:t> is a </a:t>
            </a:r>
            <a:r>
              <a:rPr lang="en-US" sz="2400" dirty="0" err="1" smtClean="0"/>
              <a:t>LArTPC</a:t>
            </a:r>
            <a:r>
              <a:rPr lang="en-US" sz="2400" dirty="0"/>
              <a:t> </a:t>
            </a:r>
            <a:r>
              <a:rPr lang="en-US" sz="2400" dirty="0" smtClean="0"/>
              <a:t>at </a:t>
            </a:r>
            <a:r>
              <a:rPr lang="en-US" sz="2400" dirty="0" err="1" smtClean="0"/>
              <a:t>Fermilab</a:t>
            </a:r>
            <a:r>
              <a:rPr lang="en-US" sz="2400" dirty="0" smtClean="0"/>
              <a:t> Test Beam Facility that provides beams of known energies, selection of different particle types,  and controlled environment in which to tune simulations and to develop tools for particle identification (PID), calorimetry, and event reconstruction without relying solely on simulation. </a:t>
            </a:r>
          </a:p>
          <a:p>
            <a:pPr algn="l"/>
            <a:endParaRPr lang="en-US" sz="2400" dirty="0" smtClean="0"/>
          </a:p>
        </p:txBody>
      </p:sp>
      <p:sp>
        <p:nvSpPr>
          <p:cNvPr id="12" name="TextBox 11"/>
          <p:cNvSpPr txBox="1"/>
          <p:nvPr/>
        </p:nvSpPr>
        <p:spPr>
          <a:xfrm>
            <a:off x="-1622665" y="9364369"/>
            <a:ext cx="586547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Tues August 04, 2015</a:t>
            </a:r>
            <a:endParaRPr kumimoji="0" lang="en-US" sz="2000" b="1" i="0" u="none" strike="noStrike" cap="none" spc="0" normalizeH="0" baseline="0" dirty="0">
              <a:ln>
                <a:noFill/>
              </a:ln>
              <a:solidFill>
                <a:srgbClr val="000000"/>
              </a:solidFill>
              <a:effectLst/>
              <a:uFillTx/>
              <a:sym typeface="Helvetica Light"/>
            </a:endParaRPr>
          </a:p>
        </p:txBody>
      </p:sp>
      <p:pic>
        <p:nvPicPr>
          <p:cNvPr id="4" name="Picture 3" descr="Screen Shot 2015-07-29 at 4.21.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5218" y="2159001"/>
            <a:ext cx="5870481" cy="6937840"/>
          </a:xfrm>
          <a:prstGeom prst="rect">
            <a:avLst/>
          </a:prstGeom>
        </p:spPr>
      </p:pic>
    </p:spTree>
    <p:extLst>
      <p:ext uri="{BB962C8B-B14F-4D97-AF65-F5344CB8AC3E}">
        <p14:creationId xmlns:p14="http://schemas.microsoft.com/office/powerpoint/2010/main" val="239499844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nvSpPr>
        <p:spPr>
          <a:xfrm flipV="1">
            <a:off x="-11995" y="9340849"/>
            <a:ext cx="10048522" cy="2"/>
          </a:xfrm>
          <a:prstGeom prst="line">
            <a:avLst/>
          </a:prstGeom>
          <a:ln w="152400">
            <a:solidFill>
              <a:srgbClr val="007AAA"/>
            </a:solidFill>
            <a:miter lim="400000"/>
          </a:ln>
        </p:spPr>
        <p:txBody>
          <a:bodyPr lIns="0" tIns="0" rIns="0" bIns="0"/>
          <a:lstStyle/>
          <a:p>
            <a:pPr lvl="0" algn="l" defTabSz="457200">
              <a:defRPr sz="1200">
                <a:latin typeface="+mj-lt"/>
                <a:ea typeface="+mj-ea"/>
                <a:cs typeface="+mj-cs"/>
                <a:sym typeface="Helvetica"/>
              </a:defRPr>
            </a:pPr>
            <a:endParaRPr/>
          </a:p>
        </p:txBody>
      </p:sp>
      <p:sp>
        <p:nvSpPr>
          <p:cNvPr id="34" name="Shape 34"/>
          <p:cNvSpPr/>
          <p:nvPr/>
        </p:nvSpPr>
        <p:spPr>
          <a:xfrm flipV="1">
            <a:off x="3480507" y="9340850"/>
            <a:ext cx="9524292" cy="2"/>
          </a:xfrm>
          <a:prstGeom prst="line">
            <a:avLst/>
          </a:prstGeom>
          <a:ln w="152400">
            <a:solidFill>
              <a:srgbClr val="A9A9A9"/>
            </a:solidFill>
            <a:miter lim="400000"/>
          </a:ln>
        </p:spPr>
        <p:txBody>
          <a:bodyPr lIns="0" tIns="0" rIns="0" bIns="0"/>
          <a:lstStyle/>
          <a:p>
            <a:pPr lvl="0" algn="l" defTabSz="457200">
              <a:defRPr sz="1200">
                <a:latin typeface="+mj-lt"/>
                <a:ea typeface="+mj-ea"/>
                <a:cs typeface="+mj-cs"/>
                <a:sym typeface="Helvetica"/>
              </a:defRPr>
            </a:pPr>
            <a:endParaRPr/>
          </a:p>
        </p:txBody>
      </p:sp>
      <p:sp>
        <p:nvSpPr>
          <p:cNvPr id="35" name="Shape 35"/>
          <p:cNvSpPr/>
          <p:nvPr/>
        </p:nvSpPr>
        <p:spPr>
          <a:xfrm flipV="1">
            <a:off x="6232173" y="9340849"/>
            <a:ext cx="6772628" cy="2"/>
          </a:xfrm>
          <a:prstGeom prst="line">
            <a:avLst/>
          </a:prstGeom>
          <a:ln w="152400">
            <a:solidFill>
              <a:srgbClr val="78AAD6"/>
            </a:solidFill>
            <a:miter lim="400000"/>
          </a:ln>
        </p:spPr>
        <p:txBody>
          <a:bodyPr lIns="0" tIns="0" rIns="0" bIns="0"/>
          <a:lstStyle/>
          <a:p>
            <a:pPr lvl="0" algn="l" defTabSz="457200">
              <a:defRPr sz="1200">
                <a:latin typeface="+mj-lt"/>
                <a:ea typeface="+mj-ea"/>
                <a:cs typeface="+mj-cs"/>
                <a:sym typeface="Helvetica"/>
              </a:defRPr>
            </a:pPr>
            <a:endParaRPr/>
          </a:p>
        </p:txBody>
      </p:sp>
      <p:sp>
        <p:nvSpPr>
          <p:cNvPr id="36" name="Shape 36"/>
          <p:cNvSpPr>
            <a:spLocks noGrp="1"/>
          </p:cNvSpPr>
          <p:nvPr>
            <p:ph type="sldNum" sz="quarter" idx="4294967295"/>
          </p:nvPr>
        </p:nvSpPr>
        <p:spPr>
          <a:xfrm>
            <a:off x="9970346" y="9353490"/>
            <a:ext cx="3034454" cy="40011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lvl1pPr>
          </a:lstStyle>
          <a:p>
            <a:pPr lvl="0">
              <a:defRPr sz="1800"/>
            </a:pPr>
            <a:fld id="{86CB4B4D-7CA3-9044-876B-883B54F8677D}" type="slidenum">
              <a:rPr sz="2000" b="1"/>
              <a:t>20</a:t>
            </a:fld>
            <a:endParaRPr sz="2000" b="1" dirty="0"/>
          </a:p>
        </p:txBody>
      </p:sp>
      <p:sp>
        <p:nvSpPr>
          <p:cNvPr id="2" name="TextBox 1"/>
          <p:cNvSpPr txBox="1"/>
          <p:nvPr/>
        </p:nvSpPr>
        <p:spPr>
          <a:xfrm>
            <a:off x="3894433" y="9373901"/>
            <a:ext cx="519285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Brandon Soubasis</a:t>
            </a:r>
            <a:endParaRPr kumimoji="0" lang="en-US" sz="2000" b="1" i="0" u="none" strike="noStrike" cap="none" spc="0" normalizeH="0" baseline="0" dirty="0">
              <a:ln>
                <a:noFill/>
              </a:ln>
              <a:solidFill>
                <a:srgbClr val="000000"/>
              </a:solidFill>
              <a:effectLst/>
              <a:uFillTx/>
              <a:sym typeface="Helvetica Light"/>
            </a:endParaRPr>
          </a:p>
        </p:txBody>
      </p:sp>
      <p:sp>
        <p:nvSpPr>
          <p:cNvPr id="11" name="TextBox 10"/>
          <p:cNvSpPr txBox="1"/>
          <p:nvPr/>
        </p:nvSpPr>
        <p:spPr>
          <a:xfrm>
            <a:off x="-1810801" y="9364369"/>
            <a:ext cx="586547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Tues June 30, 2015</a:t>
            </a:r>
            <a:endParaRPr kumimoji="0" lang="en-US" sz="2000" b="1" i="0" u="none" strike="noStrike" cap="none" spc="0" normalizeH="0" baseline="0" dirty="0">
              <a:ln>
                <a:noFill/>
              </a:ln>
              <a:solidFill>
                <a:srgbClr val="000000"/>
              </a:solidFill>
              <a:effectLst/>
              <a:uFillTx/>
              <a:sym typeface="Helvetica Light"/>
            </a:endParaRPr>
          </a:p>
        </p:txBody>
      </p:sp>
      <p:sp>
        <p:nvSpPr>
          <p:cNvPr id="8" name="TextBox 7"/>
          <p:cNvSpPr txBox="1"/>
          <p:nvPr/>
        </p:nvSpPr>
        <p:spPr>
          <a:xfrm>
            <a:off x="16230600" y="4064000"/>
            <a:ext cx="10259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pic>
        <p:nvPicPr>
          <p:cNvPr id="3" name="Picture 2" descr="Screen Shot 2015-06-27 at 5.59.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3004800" cy="7553501"/>
          </a:xfrm>
          <a:prstGeom prst="rect">
            <a:avLst/>
          </a:prstGeom>
        </p:spPr>
      </p:pic>
      <p:sp>
        <p:nvSpPr>
          <p:cNvPr id="4" name="TextBox 3"/>
          <p:cNvSpPr txBox="1"/>
          <p:nvPr/>
        </p:nvSpPr>
        <p:spPr>
          <a:xfrm>
            <a:off x="1" y="7664001"/>
            <a:ext cx="12992804" cy="108747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ctr" defTabSz="584200" rtl="0" fontAlgn="auto" latinLnBrk="1" hangingPunct="0">
              <a:lnSpc>
                <a:spcPct val="100000"/>
              </a:lnSpc>
              <a:spcBef>
                <a:spcPts val="0"/>
              </a:spcBef>
              <a:spcAft>
                <a:spcPts val="0"/>
              </a:spcAft>
              <a:buClrTx/>
              <a:buSzTx/>
              <a:buFont typeface="Wingdings" charset="2"/>
              <a:buChar char="Ø"/>
              <a:tabLst/>
            </a:pPr>
            <a:r>
              <a:rPr lang="en-US" sz="3200" dirty="0" smtClean="0">
                <a:solidFill>
                  <a:srgbClr val="000000"/>
                </a:solidFill>
              </a:rPr>
              <a:t>I have made changes to the event display to output all 6 wall HSCs.</a:t>
            </a:r>
          </a:p>
          <a:p>
            <a:pPr marL="457200" marR="0" indent="-457200" algn="ctr" defTabSz="584200" rtl="0" fontAlgn="auto" latinLnBrk="1" hangingPunct="0">
              <a:lnSpc>
                <a:spcPct val="100000"/>
              </a:lnSpc>
              <a:spcBef>
                <a:spcPts val="0"/>
              </a:spcBef>
              <a:spcAft>
                <a:spcPts val="0"/>
              </a:spcAft>
              <a:buClrTx/>
              <a:buSzTx/>
              <a:buFont typeface="Wingdings" charset="2"/>
              <a:buChar char="Ø"/>
              <a:tabLst/>
            </a:pPr>
            <a:r>
              <a:rPr kumimoji="0" lang="en-US" sz="3200" b="0" i="0" u="none" strike="noStrike" cap="none" spc="0" normalizeH="0" baseline="0" dirty="0" smtClean="0">
                <a:ln>
                  <a:noFill/>
                </a:ln>
                <a:solidFill>
                  <a:srgbClr val="000000"/>
                </a:solidFill>
                <a:effectLst/>
                <a:uFillTx/>
                <a:sym typeface="Helvetica Light"/>
              </a:rPr>
              <a:t>Single</a:t>
            </a:r>
            <a:r>
              <a:rPr kumimoji="0" lang="en-US" sz="3200" b="0" i="0" u="none" strike="noStrike" cap="none" spc="0" normalizeH="0" dirty="0" smtClean="0">
                <a:ln>
                  <a:noFill/>
                </a:ln>
                <a:solidFill>
                  <a:srgbClr val="000000"/>
                </a:solidFill>
                <a:effectLst/>
                <a:uFillTx/>
                <a:sym typeface="Helvetica Light"/>
              </a:rPr>
              <a:t> tracks seem to quiet in the counters</a:t>
            </a:r>
            <a:endParaRPr kumimoji="0" lang="en-US" sz="3200" b="0" i="0" u="none" strike="noStrike" cap="none" spc="0" normalizeH="0" baseline="0" dirty="0">
              <a:ln>
                <a:noFill/>
              </a:ln>
              <a:solidFill>
                <a:srgbClr val="000000"/>
              </a:solidFill>
              <a:effectLst/>
              <a:uFillTx/>
              <a:sym typeface="Helvetica Light"/>
            </a:endParaRPr>
          </a:p>
        </p:txBody>
      </p:sp>
      <p:sp>
        <p:nvSpPr>
          <p:cNvPr id="5" name="Rectangle 4"/>
          <p:cNvSpPr/>
          <p:nvPr/>
        </p:nvSpPr>
        <p:spPr>
          <a:xfrm>
            <a:off x="7988745" y="2234948"/>
            <a:ext cx="4179084" cy="656590"/>
          </a:xfrm>
          <a:prstGeom prst="rect">
            <a:avLst/>
          </a:prstGeom>
          <a:solidFill>
            <a:srgbClr val="FFFFFF">
              <a:alpha val="0"/>
            </a:srgbClr>
          </a:solidFill>
          <a:ln w="25400" cap="flat">
            <a:solidFill>
              <a:srgbClr val="FF000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0000"/>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209708063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nvSpPr>
        <p:spPr>
          <a:xfrm flipV="1">
            <a:off x="-11995" y="9340849"/>
            <a:ext cx="10048522" cy="2"/>
          </a:xfrm>
          <a:prstGeom prst="line">
            <a:avLst/>
          </a:prstGeom>
          <a:ln w="152400">
            <a:solidFill>
              <a:srgbClr val="007AAA"/>
            </a:solidFill>
            <a:miter lim="400000"/>
          </a:ln>
        </p:spPr>
        <p:txBody>
          <a:bodyPr lIns="0" tIns="0" rIns="0" bIns="0"/>
          <a:lstStyle/>
          <a:p>
            <a:pPr lvl="0" algn="l" defTabSz="457200">
              <a:defRPr sz="1200">
                <a:latin typeface="+mj-lt"/>
                <a:ea typeface="+mj-ea"/>
                <a:cs typeface="+mj-cs"/>
                <a:sym typeface="Helvetica"/>
              </a:defRPr>
            </a:pPr>
            <a:endParaRPr/>
          </a:p>
        </p:txBody>
      </p:sp>
      <p:sp>
        <p:nvSpPr>
          <p:cNvPr id="34" name="Shape 34"/>
          <p:cNvSpPr/>
          <p:nvPr/>
        </p:nvSpPr>
        <p:spPr>
          <a:xfrm flipV="1">
            <a:off x="3480507" y="9340850"/>
            <a:ext cx="9524292" cy="2"/>
          </a:xfrm>
          <a:prstGeom prst="line">
            <a:avLst/>
          </a:prstGeom>
          <a:ln w="152400">
            <a:solidFill>
              <a:srgbClr val="A9A9A9"/>
            </a:solidFill>
            <a:miter lim="400000"/>
          </a:ln>
        </p:spPr>
        <p:txBody>
          <a:bodyPr lIns="0" tIns="0" rIns="0" bIns="0"/>
          <a:lstStyle/>
          <a:p>
            <a:pPr lvl="0" algn="l" defTabSz="457200">
              <a:defRPr sz="1200">
                <a:latin typeface="+mj-lt"/>
                <a:ea typeface="+mj-ea"/>
                <a:cs typeface="+mj-cs"/>
                <a:sym typeface="Helvetica"/>
              </a:defRPr>
            </a:pPr>
            <a:endParaRPr/>
          </a:p>
        </p:txBody>
      </p:sp>
      <p:sp>
        <p:nvSpPr>
          <p:cNvPr id="35" name="Shape 35"/>
          <p:cNvSpPr/>
          <p:nvPr/>
        </p:nvSpPr>
        <p:spPr>
          <a:xfrm flipV="1">
            <a:off x="6232173" y="9340849"/>
            <a:ext cx="6772628" cy="2"/>
          </a:xfrm>
          <a:prstGeom prst="line">
            <a:avLst/>
          </a:prstGeom>
          <a:ln w="152400">
            <a:solidFill>
              <a:srgbClr val="78AAD6"/>
            </a:solidFill>
            <a:miter lim="400000"/>
          </a:ln>
        </p:spPr>
        <p:txBody>
          <a:bodyPr lIns="0" tIns="0" rIns="0" bIns="0"/>
          <a:lstStyle/>
          <a:p>
            <a:pPr lvl="0" algn="l" defTabSz="457200">
              <a:defRPr sz="1200">
                <a:latin typeface="+mj-lt"/>
                <a:ea typeface="+mj-ea"/>
                <a:cs typeface="+mj-cs"/>
                <a:sym typeface="Helvetica"/>
              </a:defRPr>
            </a:pPr>
            <a:endParaRPr/>
          </a:p>
        </p:txBody>
      </p:sp>
      <p:sp>
        <p:nvSpPr>
          <p:cNvPr id="36" name="Shape 36"/>
          <p:cNvSpPr>
            <a:spLocks noGrp="1"/>
          </p:cNvSpPr>
          <p:nvPr>
            <p:ph type="sldNum" sz="quarter" idx="4294967295"/>
          </p:nvPr>
        </p:nvSpPr>
        <p:spPr>
          <a:xfrm>
            <a:off x="9970346" y="9353490"/>
            <a:ext cx="3034454" cy="40011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lvl1pPr>
          </a:lstStyle>
          <a:p>
            <a:pPr lvl="0">
              <a:defRPr sz="1800"/>
            </a:pPr>
            <a:fld id="{86CB4B4D-7CA3-9044-876B-883B54F8677D}" type="slidenum">
              <a:rPr sz="2000" b="1"/>
              <a:t>21</a:t>
            </a:fld>
            <a:endParaRPr sz="2000" b="1" dirty="0"/>
          </a:p>
        </p:txBody>
      </p:sp>
      <p:sp>
        <p:nvSpPr>
          <p:cNvPr id="2" name="TextBox 1"/>
          <p:cNvSpPr txBox="1"/>
          <p:nvPr/>
        </p:nvSpPr>
        <p:spPr>
          <a:xfrm>
            <a:off x="3894433" y="9373901"/>
            <a:ext cx="519285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Brandon Soubasis</a:t>
            </a:r>
            <a:endParaRPr kumimoji="0" lang="en-US" sz="2000" b="1" i="0" u="none" strike="noStrike" cap="none" spc="0" normalizeH="0" baseline="0" dirty="0">
              <a:ln>
                <a:noFill/>
              </a:ln>
              <a:solidFill>
                <a:srgbClr val="000000"/>
              </a:solidFill>
              <a:effectLst/>
              <a:uFillTx/>
              <a:sym typeface="Helvetica Light"/>
            </a:endParaRPr>
          </a:p>
        </p:txBody>
      </p:sp>
      <p:sp>
        <p:nvSpPr>
          <p:cNvPr id="11" name="TextBox 10"/>
          <p:cNvSpPr txBox="1"/>
          <p:nvPr/>
        </p:nvSpPr>
        <p:spPr>
          <a:xfrm>
            <a:off x="-1810801" y="9364369"/>
            <a:ext cx="586547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Tues June 30, 2015</a:t>
            </a:r>
            <a:endParaRPr kumimoji="0" lang="en-US" sz="2000" b="1" i="0" u="none" strike="noStrike" cap="none" spc="0" normalizeH="0" baseline="0" dirty="0">
              <a:ln>
                <a:noFill/>
              </a:ln>
              <a:solidFill>
                <a:srgbClr val="000000"/>
              </a:solidFill>
              <a:effectLst/>
              <a:uFillTx/>
              <a:sym typeface="Helvetica Light"/>
            </a:endParaRPr>
          </a:p>
        </p:txBody>
      </p:sp>
      <p:sp>
        <p:nvSpPr>
          <p:cNvPr id="8" name="TextBox 7"/>
          <p:cNvSpPr txBox="1"/>
          <p:nvPr/>
        </p:nvSpPr>
        <p:spPr>
          <a:xfrm>
            <a:off x="16230600" y="4064000"/>
            <a:ext cx="10259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pic>
        <p:nvPicPr>
          <p:cNvPr id="5" name="Picture 4" descr="Screen Shot 2015-06-27 at 6.03.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5" y="0"/>
            <a:ext cx="13004800" cy="7216893"/>
          </a:xfrm>
          <a:prstGeom prst="rect">
            <a:avLst/>
          </a:prstGeom>
        </p:spPr>
      </p:pic>
      <p:sp>
        <p:nvSpPr>
          <p:cNvPr id="7" name="TextBox 6"/>
          <p:cNvSpPr txBox="1"/>
          <p:nvPr/>
        </p:nvSpPr>
        <p:spPr>
          <a:xfrm>
            <a:off x="2" y="7208240"/>
            <a:ext cx="13004799" cy="17645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ctr" defTabSz="584200" rtl="0" fontAlgn="auto" latinLnBrk="1" hangingPunct="0">
              <a:lnSpc>
                <a:spcPct val="100000"/>
              </a:lnSpc>
              <a:spcBef>
                <a:spcPts val="0"/>
              </a:spcBef>
              <a:spcAft>
                <a:spcPts val="0"/>
              </a:spcAft>
              <a:buClrTx/>
              <a:buSzTx/>
              <a:buFont typeface="Wingdings" charset="2"/>
              <a:buChar char="Ø"/>
              <a:tabLst/>
            </a:pPr>
            <a:r>
              <a:rPr kumimoji="0" lang="en-US" sz="3600" b="0" i="0" u="none" strike="noStrike" cap="none" spc="0" normalizeH="0" baseline="0" dirty="0" smtClean="0">
                <a:ln>
                  <a:noFill/>
                </a:ln>
                <a:solidFill>
                  <a:srgbClr val="000000"/>
                </a:solidFill>
                <a:effectLst/>
                <a:uFillTx/>
                <a:latin typeface="Helvetica Light"/>
                <a:ea typeface="Helvetica Light"/>
                <a:cs typeface="Helvetica Light"/>
                <a:sym typeface="Helvetica Light"/>
              </a:rPr>
              <a:t>Notice</a:t>
            </a:r>
            <a:r>
              <a:rPr kumimoji="0" lang="en-US" sz="3600" b="0" i="0" u="none" strike="noStrike" cap="none" spc="0" normalizeH="0" dirty="0" smtClean="0">
                <a:ln>
                  <a:noFill/>
                </a:ln>
                <a:solidFill>
                  <a:srgbClr val="000000"/>
                </a:solidFill>
                <a:effectLst/>
                <a:uFillTx/>
                <a:latin typeface="Helvetica Light"/>
                <a:ea typeface="Helvetica Light"/>
                <a:cs typeface="Helvetica Light"/>
                <a:sym typeface="Helvetica Light"/>
              </a:rPr>
              <a:t> the wall counter are lighting up when we have a lot of through the </a:t>
            </a:r>
            <a:r>
              <a:rPr kumimoji="0" lang="en-US" sz="3600" b="0" i="0" u="none" strike="noStrike" cap="none" spc="0" normalizeH="0" dirty="0" err="1" smtClean="0">
                <a:ln>
                  <a:noFill/>
                </a:ln>
                <a:solidFill>
                  <a:srgbClr val="000000"/>
                </a:solidFill>
                <a:effectLst/>
                <a:uFillTx/>
                <a:latin typeface="Helvetica Light"/>
                <a:ea typeface="Helvetica Light"/>
                <a:cs typeface="Helvetica Light"/>
                <a:sym typeface="Helvetica Light"/>
              </a:rPr>
              <a:t>LArTPC</a:t>
            </a:r>
            <a:r>
              <a:rPr kumimoji="0" lang="en-US" sz="3600" b="0" i="0" u="none" strike="noStrike" cap="none" spc="0" normalizeH="0" dirty="0" smtClean="0">
                <a:ln>
                  <a:noFill/>
                </a:ln>
                <a:solidFill>
                  <a:srgbClr val="000000"/>
                </a:solidFill>
                <a:effectLst/>
                <a:uFillTx/>
                <a:latin typeface="Helvetica Light"/>
                <a:ea typeface="Helvetica Light"/>
                <a:cs typeface="Helvetica Light"/>
                <a:sym typeface="Helvetica Light"/>
              </a:rPr>
              <a:t>.</a:t>
            </a:r>
            <a:endParaRPr lang="en-US" dirty="0">
              <a:solidFill>
                <a:srgbClr val="000000"/>
              </a:solidFill>
            </a:endParaRPr>
          </a:p>
          <a:p>
            <a:pPr marL="571500" marR="0" indent="-571500" algn="ctr" defTabSz="584200" rtl="0" fontAlgn="auto" latinLnBrk="1" hangingPunct="0">
              <a:lnSpc>
                <a:spcPct val="100000"/>
              </a:lnSpc>
              <a:spcBef>
                <a:spcPts val="0"/>
              </a:spcBef>
              <a:spcAft>
                <a:spcPts val="0"/>
              </a:spcAft>
              <a:buClrTx/>
              <a:buSzTx/>
              <a:buFont typeface="Wingdings" charset="2"/>
              <a:buChar char="Ø"/>
              <a:tabLst/>
            </a:pPr>
            <a:r>
              <a:rPr kumimoji="0" lang="en-US" sz="3600" b="0" i="0" u="none" strike="noStrike" cap="none" spc="0" normalizeH="0" dirty="0" smtClean="0">
                <a:ln>
                  <a:noFill/>
                </a:ln>
                <a:solidFill>
                  <a:srgbClr val="000000"/>
                </a:solidFill>
                <a:effectLst/>
                <a:uFillTx/>
                <a:latin typeface="Helvetica Light"/>
                <a:ea typeface="Helvetica Light"/>
                <a:cs typeface="Helvetica Light"/>
                <a:sym typeface="Helvetica Light"/>
              </a:rPr>
              <a:t>Can we veto on the wal</a:t>
            </a:r>
            <a:r>
              <a:rPr lang="en-US" dirty="0" smtClean="0">
                <a:solidFill>
                  <a:srgbClr val="000000"/>
                </a:solidFill>
              </a:rPr>
              <a:t>l HSCs in the v1495.</a:t>
            </a:r>
            <a:endParaRPr kumimoji="0" lang="en-US" sz="3600" b="0" i="0" u="none" strike="noStrike" cap="none" spc="0" normalizeH="0" dirty="0" smtClean="0">
              <a:ln>
                <a:noFill/>
              </a:ln>
              <a:solidFill>
                <a:srgbClr val="000000"/>
              </a:solidFill>
              <a:effectLst/>
              <a:uFillTx/>
              <a:latin typeface="Helvetica Light"/>
              <a:ea typeface="Helvetica Light"/>
              <a:cs typeface="Helvetica Light"/>
              <a:sym typeface="Helvetica Light"/>
            </a:endParaRPr>
          </a:p>
        </p:txBody>
      </p:sp>
      <p:sp>
        <p:nvSpPr>
          <p:cNvPr id="12" name="Rectangle 11"/>
          <p:cNvSpPr/>
          <p:nvPr/>
        </p:nvSpPr>
        <p:spPr>
          <a:xfrm>
            <a:off x="7988745" y="2234948"/>
            <a:ext cx="4179084" cy="656590"/>
          </a:xfrm>
          <a:prstGeom prst="rect">
            <a:avLst/>
          </a:prstGeom>
          <a:solidFill>
            <a:srgbClr val="FFFFFF">
              <a:alpha val="0"/>
            </a:srgbClr>
          </a:solidFill>
          <a:ln w="25400" cap="flat">
            <a:solidFill>
              <a:srgbClr val="FF000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0000"/>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87216468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nvSpPr>
        <p:spPr>
          <a:xfrm flipV="1">
            <a:off x="-11995" y="9340849"/>
            <a:ext cx="10048522" cy="2"/>
          </a:xfrm>
          <a:prstGeom prst="line">
            <a:avLst/>
          </a:prstGeom>
          <a:ln w="152400">
            <a:solidFill>
              <a:srgbClr val="007AAA"/>
            </a:solidFill>
            <a:miter lim="400000"/>
          </a:ln>
        </p:spPr>
        <p:txBody>
          <a:bodyPr lIns="0" tIns="0" rIns="0" bIns="0"/>
          <a:lstStyle/>
          <a:p>
            <a:pPr lvl="0" algn="l" defTabSz="457200">
              <a:defRPr sz="1200">
                <a:latin typeface="+mj-lt"/>
                <a:ea typeface="+mj-ea"/>
                <a:cs typeface="+mj-cs"/>
                <a:sym typeface="Helvetica"/>
              </a:defRPr>
            </a:pPr>
            <a:endParaRPr/>
          </a:p>
        </p:txBody>
      </p:sp>
      <p:sp>
        <p:nvSpPr>
          <p:cNvPr id="34" name="Shape 34"/>
          <p:cNvSpPr/>
          <p:nvPr/>
        </p:nvSpPr>
        <p:spPr>
          <a:xfrm flipV="1">
            <a:off x="3480507" y="9340850"/>
            <a:ext cx="9524292" cy="2"/>
          </a:xfrm>
          <a:prstGeom prst="line">
            <a:avLst/>
          </a:prstGeom>
          <a:ln w="152400">
            <a:solidFill>
              <a:srgbClr val="A9A9A9"/>
            </a:solidFill>
            <a:miter lim="400000"/>
          </a:ln>
        </p:spPr>
        <p:txBody>
          <a:bodyPr lIns="0" tIns="0" rIns="0" bIns="0"/>
          <a:lstStyle/>
          <a:p>
            <a:pPr lvl="0" algn="l" defTabSz="457200">
              <a:defRPr sz="1200">
                <a:latin typeface="+mj-lt"/>
                <a:ea typeface="+mj-ea"/>
                <a:cs typeface="+mj-cs"/>
                <a:sym typeface="Helvetica"/>
              </a:defRPr>
            </a:pPr>
            <a:endParaRPr/>
          </a:p>
        </p:txBody>
      </p:sp>
      <p:sp>
        <p:nvSpPr>
          <p:cNvPr id="35" name="Shape 35"/>
          <p:cNvSpPr/>
          <p:nvPr/>
        </p:nvSpPr>
        <p:spPr>
          <a:xfrm flipV="1">
            <a:off x="6232173" y="9340849"/>
            <a:ext cx="6772628" cy="2"/>
          </a:xfrm>
          <a:prstGeom prst="line">
            <a:avLst/>
          </a:prstGeom>
          <a:ln w="152400">
            <a:solidFill>
              <a:srgbClr val="78AAD6"/>
            </a:solidFill>
            <a:miter lim="400000"/>
          </a:ln>
        </p:spPr>
        <p:txBody>
          <a:bodyPr lIns="0" tIns="0" rIns="0" bIns="0"/>
          <a:lstStyle/>
          <a:p>
            <a:pPr lvl="0" algn="l" defTabSz="457200">
              <a:defRPr sz="1200">
                <a:latin typeface="+mj-lt"/>
                <a:ea typeface="+mj-ea"/>
                <a:cs typeface="+mj-cs"/>
                <a:sym typeface="Helvetica"/>
              </a:defRPr>
            </a:pPr>
            <a:endParaRPr/>
          </a:p>
        </p:txBody>
      </p:sp>
      <p:sp>
        <p:nvSpPr>
          <p:cNvPr id="36" name="Shape 36"/>
          <p:cNvSpPr>
            <a:spLocks noGrp="1"/>
          </p:cNvSpPr>
          <p:nvPr>
            <p:ph type="sldNum" sz="quarter" idx="4294967295"/>
          </p:nvPr>
        </p:nvSpPr>
        <p:spPr>
          <a:xfrm>
            <a:off x="9970346" y="9353490"/>
            <a:ext cx="3034454" cy="40011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lvl1pPr>
          </a:lstStyle>
          <a:p>
            <a:pPr lvl="0">
              <a:defRPr sz="1800"/>
            </a:pPr>
            <a:fld id="{86CB4B4D-7CA3-9044-876B-883B54F8677D}" type="slidenum">
              <a:rPr sz="2000" b="1"/>
              <a:t>22</a:t>
            </a:fld>
            <a:endParaRPr sz="2000" b="1" dirty="0"/>
          </a:p>
        </p:txBody>
      </p:sp>
      <p:sp>
        <p:nvSpPr>
          <p:cNvPr id="2" name="TextBox 1"/>
          <p:cNvSpPr txBox="1"/>
          <p:nvPr/>
        </p:nvSpPr>
        <p:spPr>
          <a:xfrm>
            <a:off x="3894433" y="9373901"/>
            <a:ext cx="519285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Brandon Soubasis</a:t>
            </a:r>
            <a:endParaRPr kumimoji="0" lang="en-US" sz="2000" b="1" i="0" u="none" strike="noStrike" cap="none" spc="0" normalizeH="0" baseline="0" dirty="0">
              <a:ln>
                <a:noFill/>
              </a:ln>
              <a:solidFill>
                <a:srgbClr val="000000"/>
              </a:solidFill>
              <a:effectLst/>
              <a:uFillTx/>
              <a:sym typeface="Helvetica Light"/>
            </a:endParaRPr>
          </a:p>
        </p:txBody>
      </p:sp>
      <p:sp>
        <p:nvSpPr>
          <p:cNvPr id="11" name="TextBox 10"/>
          <p:cNvSpPr txBox="1"/>
          <p:nvPr/>
        </p:nvSpPr>
        <p:spPr>
          <a:xfrm>
            <a:off x="-1810801" y="9364369"/>
            <a:ext cx="586547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Tues June 30, 2015</a:t>
            </a:r>
            <a:endParaRPr kumimoji="0" lang="en-US" sz="2000" b="1" i="0" u="none" strike="noStrike" cap="none" spc="0" normalizeH="0" baseline="0" dirty="0">
              <a:ln>
                <a:noFill/>
              </a:ln>
              <a:solidFill>
                <a:srgbClr val="000000"/>
              </a:solidFill>
              <a:effectLst/>
              <a:uFillTx/>
              <a:sym typeface="Helvetica Light"/>
            </a:endParaRPr>
          </a:p>
        </p:txBody>
      </p:sp>
      <p:sp>
        <p:nvSpPr>
          <p:cNvPr id="8" name="TextBox 7"/>
          <p:cNvSpPr txBox="1"/>
          <p:nvPr/>
        </p:nvSpPr>
        <p:spPr>
          <a:xfrm>
            <a:off x="16230600" y="4064000"/>
            <a:ext cx="10259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pic>
        <p:nvPicPr>
          <p:cNvPr id="5" name="Picture 4" descr="HSC PI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200" y="1016000"/>
            <a:ext cx="10490200" cy="10490200"/>
          </a:xfrm>
          <a:prstGeom prst="rect">
            <a:avLst/>
          </a:prstGeom>
        </p:spPr>
      </p:pic>
      <p:sp>
        <p:nvSpPr>
          <p:cNvPr id="7" name="Rectangle 6"/>
          <p:cNvSpPr/>
          <p:nvPr/>
        </p:nvSpPr>
        <p:spPr>
          <a:xfrm>
            <a:off x="7772400" y="3733800"/>
            <a:ext cx="3835400" cy="3022600"/>
          </a:xfrm>
          <a:prstGeom prst="rect">
            <a:avLst/>
          </a:prstGeom>
          <a:solidFill>
            <a:schemeClr val="lt1">
              <a:alpha val="0"/>
            </a:schemeClr>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6" name="TextBox 15"/>
          <p:cNvSpPr txBox="1"/>
          <p:nvPr/>
        </p:nvSpPr>
        <p:spPr>
          <a:xfrm>
            <a:off x="2" y="138668"/>
            <a:ext cx="13004799"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1" hangingPunct="0">
              <a:lnSpc>
                <a:spcPct val="100000"/>
              </a:lnSpc>
              <a:spcBef>
                <a:spcPts val="0"/>
              </a:spcBef>
              <a:spcAft>
                <a:spcPts val="0"/>
              </a:spcAft>
              <a:buClrTx/>
              <a:buSzTx/>
              <a:buFont typeface="Wingdings" charset="2"/>
              <a:buChar char="Ø"/>
              <a:tabLst/>
            </a:pPr>
            <a:r>
              <a:rPr kumimoji="0" lang="en-US" sz="2400" b="0" i="0" u="none" strike="noStrike" cap="none" spc="0" normalizeH="0" baseline="0" dirty="0" smtClean="0">
                <a:ln>
                  <a:noFill/>
                </a:ln>
                <a:solidFill>
                  <a:srgbClr val="000000"/>
                </a:solidFill>
                <a:effectLst/>
                <a:uFillTx/>
                <a:sym typeface="Helvetica Light"/>
              </a:rPr>
              <a:t>We have noticed</a:t>
            </a:r>
            <a:r>
              <a:rPr kumimoji="0" lang="en-US" sz="2400" b="0" i="0" u="none" strike="noStrike" cap="none" spc="0" normalizeH="0" dirty="0" smtClean="0">
                <a:ln>
                  <a:noFill/>
                </a:ln>
                <a:solidFill>
                  <a:srgbClr val="000000"/>
                </a:solidFill>
                <a:effectLst/>
                <a:uFillTx/>
                <a:sym typeface="Helvetica Light"/>
              </a:rPr>
              <a:t> that HSC 4, HSC 5, and HSC 6 are seeing higher counts then HSC 1,</a:t>
            </a:r>
          </a:p>
          <a:p>
            <a:pPr marR="0" algn="l" defTabSz="584200" rtl="0" fontAlgn="auto" latinLnBrk="1" hangingPunct="0">
              <a:lnSpc>
                <a:spcPct val="100000"/>
              </a:lnSpc>
              <a:spcBef>
                <a:spcPts val="0"/>
              </a:spcBef>
              <a:spcAft>
                <a:spcPts val="0"/>
              </a:spcAft>
              <a:buClrTx/>
              <a:buSzTx/>
              <a:tabLst/>
            </a:pPr>
            <a:r>
              <a:rPr lang="en-US" sz="2400" dirty="0">
                <a:solidFill>
                  <a:srgbClr val="000000"/>
                </a:solidFill>
              </a:rPr>
              <a:t>	</a:t>
            </a:r>
            <a:r>
              <a:rPr kumimoji="0" lang="en-US" sz="2400" b="0" i="0" u="none" strike="noStrike" cap="none" spc="0" normalizeH="0" dirty="0" smtClean="0">
                <a:ln>
                  <a:noFill/>
                </a:ln>
                <a:solidFill>
                  <a:srgbClr val="000000"/>
                </a:solidFill>
                <a:effectLst/>
                <a:uFillTx/>
                <a:sym typeface="Helvetica Light"/>
              </a:rPr>
              <a:t>HSC 2, and HSC 3.</a:t>
            </a:r>
          </a:p>
          <a:p>
            <a:pPr marR="0" algn="l" defTabSz="584200" rtl="0" fontAlgn="auto" latinLnBrk="1" hangingPunct="0">
              <a:lnSpc>
                <a:spcPct val="100000"/>
              </a:lnSpc>
              <a:spcBef>
                <a:spcPts val="0"/>
              </a:spcBef>
              <a:spcAft>
                <a:spcPts val="0"/>
              </a:spcAft>
              <a:buClrTx/>
              <a:buSzTx/>
              <a:tabLst/>
            </a:pPr>
            <a:endParaRPr kumimoji="0" lang="en-US" sz="2400" b="0" i="0" u="none" strike="noStrike" cap="none" spc="0" normalizeH="0" baseline="0" dirty="0">
              <a:ln>
                <a:noFill/>
              </a:ln>
              <a:solidFill>
                <a:srgbClr val="000000"/>
              </a:solidFill>
              <a:effectLst/>
              <a:uFillTx/>
              <a:sym typeface="Helvetica Light"/>
            </a:endParaRPr>
          </a:p>
        </p:txBody>
      </p:sp>
      <p:sp>
        <p:nvSpPr>
          <p:cNvPr id="3" name="TextBox 2"/>
          <p:cNvSpPr txBox="1"/>
          <p:nvPr/>
        </p:nvSpPr>
        <p:spPr>
          <a:xfrm>
            <a:off x="914400" y="2503805"/>
            <a:ext cx="477520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rgbClr val="FF0000"/>
                </a:solidFill>
                <a:effectLst/>
                <a:uFillTx/>
                <a:latin typeface="Helvetica Light"/>
                <a:ea typeface="Helvetica Light"/>
                <a:cs typeface="Helvetica Light"/>
                <a:sym typeface="Helvetica Light"/>
              </a:rPr>
              <a:t>~6E4</a:t>
            </a:r>
            <a:r>
              <a:rPr kumimoji="0" lang="en-US" sz="3600" b="0" i="0" u="none" strike="noStrike" cap="none" spc="0" normalizeH="0" dirty="0" smtClean="0">
                <a:ln>
                  <a:noFill/>
                </a:ln>
                <a:solidFill>
                  <a:srgbClr val="FF0000"/>
                </a:solidFill>
                <a:effectLst/>
                <a:uFillTx/>
                <a:latin typeface="Helvetica Light"/>
                <a:ea typeface="Helvetica Light"/>
                <a:cs typeface="Helvetica Light"/>
                <a:sym typeface="Helvetica Light"/>
              </a:rPr>
              <a:t> counts</a:t>
            </a:r>
            <a:endParaRPr kumimoji="0" lang="en-US" sz="3600" b="0" i="0" u="none" strike="noStrike" cap="none" spc="0" normalizeH="0" baseline="0" dirty="0">
              <a:ln>
                <a:noFill/>
              </a:ln>
              <a:solidFill>
                <a:srgbClr val="FF0000"/>
              </a:solidFill>
              <a:effectLst/>
              <a:uFillTx/>
              <a:latin typeface="Helvetica Light"/>
              <a:ea typeface="Helvetica Light"/>
              <a:cs typeface="Helvetica Light"/>
              <a:sym typeface="Helvetica Light"/>
            </a:endParaRPr>
          </a:p>
        </p:txBody>
      </p:sp>
      <p:sp>
        <p:nvSpPr>
          <p:cNvPr id="13" name="TextBox 12"/>
          <p:cNvSpPr txBox="1"/>
          <p:nvPr/>
        </p:nvSpPr>
        <p:spPr>
          <a:xfrm>
            <a:off x="7340600" y="2656205"/>
            <a:ext cx="477520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rgbClr val="FF0000"/>
                </a:solidFill>
                <a:effectLst/>
                <a:uFillTx/>
                <a:latin typeface="Helvetica Light"/>
                <a:ea typeface="Helvetica Light"/>
                <a:cs typeface="Helvetica Light"/>
                <a:sym typeface="Helvetica Light"/>
              </a:rPr>
              <a:t>~2E5</a:t>
            </a:r>
            <a:r>
              <a:rPr kumimoji="0" lang="en-US" sz="3600" b="0" i="0" u="none" strike="noStrike" cap="none" spc="0" normalizeH="0" dirty="0" smtClean="0">
                <a:ln>
                  <a:noFill/>
                </a:ln>
                <a:solidFill>
                  <a:srgbClr val="FF0000"/>
                </a:solidFill>
                <a:effectLst/>
                <a:uFillTx/>
                <a:latin typeface="Helvetica Light"/>
                <a:ea typeface="Helvetica Light"/>
                <a:cs typeface="Helvetica Light"/>
                <a:sym typeface="Helvetica Light"/>
              </a:rPr>
              <a:t> counts</a:t>
            </a:r>
            <a:endParaRPr kumimoji="0" lang="en-US" sz="3600" b="0" i="0" u="none" strike="noStrike" cap="none" spc="0" normalizeH="0" baseline="0" dirty="0">
              <a:ln>
                <a:noFill/>
              </a:ln>
              <a:solidFill>
                <a:srgbClr val="FF0000"/>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392960228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nvSpPr>
        <p:spPr>
          <a:xfrm flipV="1">
            <a:off x="-11995" y="9340849"/>
            <a:ext cx="10048522" cy="2"/>
          </a:xfrm>
          <a:prstGeom prst="line">
            <a:avLst/>
          </a:prstGeom>
          <a:ln w="152400">
            <a:solidFill>
              <a:srgbClr val="007AAA"/>
            </a:solidFill>
            <a:miter lim="400000"/>
          </a:ln>
        </p:spPr>
        <p:txBody>
          <a:bodyPr lIns="0" tIns="0" rIns="0" bIns="0"/>
          <a:lstStyle/>
          <a:p>
            <a:pPr lvl="0" algn="l" defTabSz="457200">
              <a:defRPr sz="1200">
                <a:latin typeface="+mj-lt"/>
                <a:ea typeface="+mj-ea"/>
                <a:cs typeface="+mj-cs"/>
                <a:sym typeface="Helvetica"/>
              </a:defRPr>
            </a:pPr>
            <a:endParaRPr/>
          </a:p>
        </p:txBody>
      </p:sp>
      <p:sp>
        <p:nvSpPr>
          <p:cNvPr id="34" name="Shape 34"/>
          <p:cNvSpPr/>
          <p:nvPr/>
        </p:nvSpPr>
        <p:spPr>
          <a:xfrm flipV="1">
            <a:off x="3480507" y="9340850"/>
            <a:ext cx="9524292" cy="2"/>
          </a:xfrm>
          <a:prstGeom prst="line">
            <a:avLst/>
          </a:prstGeom>
          <a:ln w="152400">
            <a:solidFill>
              <a:srgbClr val="A9A9A9"/>
            </a:solidFill>
            <a:miter lim="400000"/>
          </a:ln>
        </p:spPr>
        <p:txBody>
          <a:bodyPr lIns="0" tIns="0" rIns="0" bIns="0"/>
          <a:lstStyle/>
          <a:p>
            <a:pPr lvl="0" algn="l" defTabSz="457200">
              <a:defRPr sz="1200">
                <a:latin typeface="+mj-lt"/>
                <a:ea typeface="+mj-ea"/>
                <a:cs typeface="+mj-cs"/>
                <a:sym typeface="Helvetica"/>
              </a:defRPr>
            </a:pPr>
            <a:endParaRPr/>
          </a:p>
        </p:txBody>
      </p:sp>
      <p:sp>
        <p:nvSpPr>
          <p:cNvPr id="35" name="Shape 35"/>
          <p:cNvSpPr/>
          <p:nvPr/>
        </p:nvSpPr>
        <p:spPr>
          <a:xfrm flipV="1">
            <a:off x="6232173" y="9340849"/>
            <a:ext cx="6772628" cy="2"/>
          </a:xfrm>
          <a:prstGeom prst="line">
            <a:avLst/>
          </a:prstGeom>
          <a:ln w="152400">
            <a:solidFill>
              <a:srgbClr val="78AAD6"/>
            </a:solidFill>
            <a:miter lim="400000"/>
          </a:ln>
        </p:spPr>
        <p:txBody>
          <a:bodyPr lIns="0" tIns="0" rIns="0" bIns="0"/>
          <a:lstStyle/>
          <a:p>
            <a:pPr lvl="0" algn="l" defTabSz="457200">
              <a:defRPr sz="1200">
                <a:latin typeface="+mj-lt"/>
                <a:ea typeface="+mj-ea"/>
                <a:cs typeface="+mj-cs"/>
                <a:sym typeface="Helvetica"/>
              </a:defRPr>
            </a:pPr>
            <a:endParaRPr/>
          </a:p>
        </p:txBody>
      </p:sp>
      <p:sp>
        <p:nvSpPr>
          <p:cNvPr id="36" name="Shape 36"/>
          <p:cNvSpPr>
            <a:spLocks noGrp="1"/>
          </p:cNvSpPr>
          <p:nvPr>
            <p:ph type="sldNum" sz="quarter" idx="4294967295"/>
          </p:nvPr>
        </p:nvSpPr>
        <p:spPr>
          <a:xfrm>
            <a:off x="9970346" y="9353490"/>
            <a:ext cx="3034454" cy="40011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lvl1pPr>
          </a:lstStyle>
          <a:p>
            <a:pPr lvl="0">
              <a:defRPr sz="1800"/>
            </a:pPr>
            <a:fld id="{86CB4B4D-7CA3-9044-876B-883B54F8677D}" type="slidenum">
              <a:rPr sz="2000" b="1"/>
              <a:t>23</a:t>
            </a:fld>
            <a:endParaRPr sz="2000" b="1" dirty="0"/>
          </a:p>
        </p:txBody>
      </p:sp>
      <p:sp>
        <p:nvSpPr>
          <p:cNvPr id="2" name="TextBox 1"/>
          <p:cNvSpPr txBox="1"/>
          <p:nvPr/>
        </p:nvSpPr>
        <p:spPr>
          <a:xfrm>
            <a:off x="3894433" y="9373901"/>
            <a:ext cx="519285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Brandon Soubasis</a:t>
            </a:r>
            <a:endParaRPr kumimoji="0" lang="en-US" sz="2000" b="1" i="0" u="none" strike="noStrike" cap="none" spc="0" normalizeH="0" baseline="0" dirty="0">
              <a:ln>
                <a:noFill/>
              </a:ln>
              <a:solidFill>
                <a:srgbClr val="000000"/>
              </a:solidFill>
              <a:effectLst/>
              <a:uFillTx/>
              <a:sym typeface="Helvetica Light"/>
            </a:endParaRPr>
          </a:p>
        </p:txBody>
      </p:sp>
      <p:sp>
        <p:nvSpPr>
          <p:cNvPr id="3" name="TextBox 2"/>
          <p:cNvSpPr txBox="1"/>
          <p:nvPr/>
        </p:nvSpPr>
        <p:spPr>
          <a:xfrm>
            <a:off x="2" y="523060"/>
            <a:ext cx="13004799" cy="108747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latin typeface="Wingdings"/>
              </a:rPr>
              <a:t></a:t>
            </a:r>
            <a:r>
              <a:rPr lang="en-US" sz="3200" dirty="0" smtClean="0"/>
              <a:t> As of June 29</a:t>
            </a:r>
            <a:r>
              <a:rPr lang="en-US" sz="3200" baseline="30000" dirty="0" smtClean="0"/>
              <a:t>th</a:t>
            </a:r>
            <a:r>
              <a:rPr lang="en-US" sz="3200" dirty="0" smtClean="0"/>
              <a:t> the movable rack has also been installed.</a:t>
            </a:r>
            <a:endParaRPr lang="en-US" sz="3200" dirty="0"/>
          </a:p>
          <a:p>
            <a:pPr lvl="1" algn="l" rtl="0" latinLnBrk="1" hangingPunct="0"/>
            <a:endParaRPr kumimoji="0" lang="en-US" sz="3200" b="0" i="0" u="none" strike="noStrike" cap="none" spc="0" normalizeH="0" baseline="0" dirty="0">
              <a:ln>
                <a:noFill/>
              </a:ln>
              <a:solidFill>
                <a:srgbClr val="000000"/>
              </a:solidFill>
              <a:effectLst/>
              <a:uFillTx/>
              <a:sym typeface="Helvetica Light"/>
            </a:endParaRPr>
          </a:p>
        </p:txBody>
      </p:sp>
      <p:sp>
        <p:nvSpPr>
          <p:cNvPr id="11" name="TextBox 10"/>
          <p:cNvSpPr txBox="1"/>
          <p:nvPr/>
        </p:nvSpPr>
        <p:spPr>
          <a:xfrm>
            <a:off x="-1810801" y="9364369"/>
            <a:ext cx="586547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Tues June 30, 2015</a:t>
            </a:r>
            <a:endParaRPr kumimoji="0" lang="en-US" sz="2000" b="1" i="0" u="none" strike="noStrike" cap="none" spc="0" normalizeH="0" baseline="0" dirty="0">
              <a:ln>
                <a:noFill/>
              </a:ln>
              <a:solidFill>
                <a:srgbClr val="000000"/>
              </a:solidFill>
              <a:effectLst/>
              <a:uFillTx/>
              <a:sym typeface="Helvetica Light"/>
            </a:endParaRPr>
          </a:p>
        </p:txBody>
      </p:sp>
      <p:sp>
        <p:nvSpPr>
          <p:cNvPr id="8" name="TextBox 7"/>
          <p:cNvSpPr txBox="1"/>
          <p:nvPr/>
        </p:nvSpPr>
        <p:spPr>
          <a:xfrm>
            <a:off x="16230600" y="4064000"/>
            <a:ext cx="10259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pic>
        <p:nvPicPr>
          <p:cNvPr id="4" name="Picture 3" descr="IMG_540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4497" y="1212651"/>
            <a:ext cx="5981849" cy="7975798"/>
          </a:xfrm>
          <a:prstGeom prst="rect">
            <a:avLst/>
          </a:prstGeom>
        </p:spPr>
      </p:pic>
    </p:spTree>
    <p:extLst>
      <p:ext uri="{BB962C8B-B14F-4D97-AF65-F5344CB8AC3E}">
        <p14:creationId xmlns:p14="http://schemas.microsoft.com/office/powerpoint/2010/main" val="1813767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nvSpPr>
        <p:spPr>
          <a:xfrm flipV="1">
            <a:off x="-11995" y="9340849"/>
            <a:ext cx="10048522" cy="2"/>
          </a:xfrm>
          <a:prstGeom prst="line">
            <a:avLst/>
          </a:prstGeom>
          <a:ln w="152400">
            <a:solidFill>
              <a:srgbClr val="007AAA"/>
            </a:solidFill>
            <a:miter lim="400000"/>
          </a:ln>
        </p:spPr>
        <p:txBody>
          <a:bodyPr lIns="0" tIns="0" rIns="0" bIns="0"/>
          <a:lstStyle/>
          <a:p>
            <a:pPr lvl="0" algn="l" defTabSz="457200">
              <a:defRPr sz="1200">
                <a:latin typeface="+mj-lt"/>
                <a:ea typeface="+mj-ea"/>
                <a:cs typeface="+mj-cs"/>
                <a:sym typeface="Helvetica"/>
              </a:defRPr>
            </a:pPr>
            <a:endParaRPr/>
          </a:p>
        </p:txBody>
      </p:sp>
      <p:sp>
        <p:nvSpPr>
          <p:cNvPr id="34" name="Shape 34"/>
          <p:cNvSpPr/>
          <p:nvPr/>
        </p:nvSpPr>
        <p:spPr>
          <a:xfrm flipV="1">
            <a:off x="3480507" y="9340850"/>
            <a:ext cx="9524292" cy="2"/>
          </a:xfrm>
          <a:prstGeom prst="line">
            <a:avLst/>
          </a:prstGeom>
          <a:ln w="152400">
            <a:solidFill>
              <a:srgbClr val="A9A9A9"/>
            </a:solidFill>
            <a:miter lim="400000"/>
          </a:ln>
        </p:spPr>
        <p:txBody>
          <a:bodyPr lIns="0" tIns="0" rIns="0" bIns="0"/>
          <a:lstStyle/>
          <a:p>
            <a:pPr lvl="0" algn="l" defTabSz="457200">
              <a:defRPr sz="1200">
                <a:latin typeface="+mj-lt"/>
                <a:ea typeface="+mj-ea"/>
                <a:cs typeface="+mj-cs"/>
                <a:sym typeface="Helvetica"/>
              </a:defRPr>
            </a:pPr>
            <a:endParaRPr/>
          </a:p>
        </p:txBody>
      </p:sp>
      <p:sp>
        <p:nvSpPr>
          <p:cNvPr id="35" name="Shape 35"/>
          <p:cNvSpPr/>
          <p:nvPr/>
        </p:nvSpPr>
        <p:spPr>
          <a:xfrm flipV="1">
            <a:off x="6232173" y="9340849"/>
            <a:ext cx="6772628" cy="2"/>
          </a:xfrm>
          <a:prstGeom prst="line">
            <a:avLst/>
          </a:prstGeom>
          <a:ln w="152400">
            <a:solidFill>
              <a:srgbClr val="78AAD6"/>
            </a:solidFill>
            <a:miter lim="400000"/>
          </a:ln>
        </p:spPr>
        <p:txBody>
          <a:bodyPr lIns="0" tIns="0" rIns="0" bIns="0"/>
          <a:lstStyle/>
          <a:p>
            <a:pPr lvl="0" algn="l" defTabSz="457200">
              <a:defRPr sz="1200">
                <a:latin typeface="+mj-lt"/>
                <a:ea typeface="+mj-ea"/>
                <a:cs typeface="+mj-cs"/>
                <a:sym typeface="Helvetica"/>
              </a:defRPr>
            </a:pPr>
            <a:endParaRPr/>
          </a:p>
        </p:txBody>
      </p:sp>
      <p:sp>
        <p:nvSpPr>
          <p:cNvPr id="36" name="Shape 36"/>
          <p:cNvSpPr>
            <a:spLocks noGrp="1"/>
          </p:cNvSpPr>
          <p:nvPr>
            <p:ph type="sldNum" sz="quarter" idx="4294967295"/>
          </p:nvPr>
        </p:nvSpPr>
        <p:spPr>
          <a:xfrm>
            <a:off x="9970346" y="9353490"/>
            <a:ext cx="3034454" cy="40011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lvl1pPr>
          </a:lstStyle>
          <a:p>
            <a:pPr lvl="0">
              <a:defRPr sz="1800"/>
            </a:pPr>
            <a:fld id="{86CB4B4D-7CA3-9044-876B-883B54F8677D}" type="slidenum">
              <a:rPr sz="2000" b="1"/>
              <a:t>24</a:t>
            </a:fld>
            <a:endParaRPr sz="2000" b="1" dirty="0"/>
          </a:p>
        </p:txBody>
      </p:sp>
      <p:sp>
        <p:nvSpPr>
          <p:cNvPr id="2" name="TextBox 1"/>
          <p:cNvSpPr txBox="1"/>
          <p:nvPr/>
        </p:nvSpPr>
        <p:spPr>
          <a:xfrm>
            <a:off x="3894433" y="9373901"/>
            <a:ext cx="519285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Brandon Soubasis</a:t>
            </a:r>
            <a:endParaRPr kumimoji="0" lang="en-US" sz="2000" b="1" i="0" u="none" strike="noStrike" cap="none" spc="0" normalizeH="0" baseline="0" dirty="0">
              <a:ln>
                <a:noFill/>
              </a:ln>
              <a:solidFill>
                <a:srgbClr val="000000"/>
              </a:solidFill>
              <a:effectLst/>
              <a:uFillTx/>
              <a:sym typeface="Helvetica Light"/>
            </a:endParaRPr>
          </a:p>
        </p:txBody>
      </p:sp>
      <p:sp>
        <p:nvSpPr>
          <p:cNvPr id="3" name="TextBox 2"/>
          <p:cNvSpPr txBox="1"/>
          <p:nvPr/>
        </p:nvSpPr>
        <p:spPr>
          <a:xfrm>
            <a:off x="2" y="276839"/>
            <a:ext cx="13004799" cy="15799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algn="l" rtl="0">
              <a:buFont typeface="Wingdings" charset="2"/>
              <a:buChar char="Ø"/>
            </a:pPr>
            <a:r>
              <a:rPr lang="en-US" sz="3200" dirty="0">
                <a:solidFill>
                  <a:srgbClr val="000000"/>
                </a:solidFill>
              </a:rPr>
              <a:t>I have made changes to the event </a:t>
            </a:r>
            <a:r>
              <a:rPr lang="en-US" sz="3200" dirty="0" smtClean="0">
                <a:solidFill>
                  <a:srgbClr val="000000"/>
                </a:solidFill>
              </a:rPr>
              <a:t>display again adding the movable rack </a:t>
            </a:r>
            <a:r>
              <a:rPr lang="en-US" sz="3200" dirty="0"/>
              <a:t>Halo Scintillator </a:t>
            </a:r>
            <a:r>
              <a:rPr lang="en-US" sz="3200" dirty="0" smtClean="0"/>
              <a:t>Counter</a:t>
            </a:r>
            <a:r>
              <a:rPr lang="en-US" sz="3200" dirty="0" smtClean="0">
                <a:solidFill>
                  <a:srgbClr val="000000"/>
                </a:solidFill>
              </a:rPr>
              <a:t>’s channels</a:t>
            </a:r>
            <a:r>
              <a:rPr lang="en-US" sz="3200" dirty="0" smtClean="0"/>
              <a:t>.</a:t>
            </a:r>
            <a:endParaRPr lang="en-US" sz="3200" dirty="0"/>
          </a:p>
          <a:p>
            <a:pPr lvl="1" algn="l" rtl="0" latinLnBrk="1" hangingPunct="0"/>
            <a:endParaRPr kumimoji="0" lang="en-US" sz="3200" b="0" i="0" u="none" strike="noStrike" cap="none" spc="0" normalizeH="0" baseline="0" dirty="0">
              <a:ln>
                <a:noFill/>
              </a:ln>
              <a:solidFill>
                <a:srgbClr val="000000"/>
              </a:solidFill>
              <a:effectLst/>
              <a:uFillTx/>
              <a:sym typeface="Helvetica Light"/>
            </a:endParaRPr>
          </a:p>
        </p:txBody>
      </p:sp>
      <p:sp>
        <p:nvSpPr>
          <p:cNvPr id="11" name="TextBox 10"/>
          <p:cNvSpPr txBox="1"/>
          <p:nvPr/>
        </p:nvSpPr>
        <p:spPr>
          <a:xfrm>
            <a:off x="-1810801" y="9364369"/>
            <a:ext cx="586547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Tues June 30, 2015</a:t>
            </a:r>
            <a:endParaRPr kumimoji="0" lang="en-US" sz="2000" b="1" i="0" u="none" strike="noStrike" cap="none" spc="0" normalizeH="0" baseline="0" dirty="0">
              <a:ln>
                <a:noFill/>
              </a:ln>
              <a:solidFill>
                <a:srgbClr val="000000"/>
              </a:solidFill>
              <a:effectLst/>
              <a:uFillTx/>
              <a:sym typeface="Helvetica Light"/>
            </a:endParaRPr>
          </a:p>
        </p:txBody>
      </p:sp>
      <p:sp>
        <p:nvSpPr>
          <p:cNvPr id="8" name="TextBox 7"/>
          <p:cNvSpPr txBox="1"/>
          <p:nvPr/>
        </p:nvSpPr>
        <p:spPr>
          <a:xfrm>
            <a:off x="16230600" y="4064000"/>
            <a:ext cx="10259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pic>
        <p:nvPicPr>
          <p:cNvPr id="5" name="Picture 4" descr="Screen Shot 2015-06-30 at 2.23.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5" y="1395593"/>
            <a:ext cx="13004800" cy="7142319"/>
          </a:xfrm>
          <a:prstGeom prst="rect">
            <a:avLst/>
          </a:prstGeom>
        </p:spPr>
      </p:pic>
      <p:sp>
        <p:nvSpPr>
          <p:cNvPr id="13" name="Rectangle 12"/>
          <p:cNvSpPr/>
          <p:nvPr/>
        </p:nvSpPr>
        <p:spPr>
          <a:xfrm>
            <a:off x="8312997" y="4084992"/>
            <a:ext cx="3243326" cy="428377"/>
          </a:xfrm>
          <a:prstGeom prst="rect">
            <a:avLst/>
          </a:prstGeom>
          <a:solidFill>
            <a:schemeClr val="lt1">
              <a:alpha val="0"/>
            </a:schemeClr>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400020492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nvSpPr>
        <p:spPr>
          <a:xfrm flipV="1">
            <a:off x="-11995" y="9340849"/>
            <a:ext cx="10048522" cy="2"/>
          </a:xfrm>
          <a:prstGeom prst="line">
            <a:avLst/>
          </a:prstGeom>
          <a:ln w="152400">
            <a:solidFill>
              <a:srgbClr val="007AAA"/>
            </a:solidFill>
            <a:miter lim="400000"/>
          </a:ln>
        </p:spPr>
        <p:txBody>
          <a:bodyPr lIns="0" tIns="0" rIns="0" bIns="0"/>
          <a:lstStyle/>
          <a:p>
            <a:pPr lvl="0" algn="l" defTabSz="457200">
              <a:defRPr sz="1200">
                <a:latin typeface="+mj-lt"/>
                <a:ea typeface="+mj-ea"/>
                <a:cs typeface="+mj-cs"/>
                <a:sym typeface="Helvetica"/>
              </a:defRPr>
            </a:pPr>
            <a:endParaRPr/>
          </a:p>
        </p:txBody>
      </p:sp>
      <p:sp>
        <p:nvSpPr>
          <p:cNvPr id="34" name="Shape 34"/>
          <p:cNvSpPr/>
          <p:nvPr/>
        </p:nvSpPr>
        <p:spPr>
          <a:xfrm flipV="1">
            <a:off x="3480507" y="9340850"/>
            <a:ext cx="9524292" cy="2"/>
          </a:xfrm>
          <a:prstGeom prst="line">
            <a:avLst/>
          </a:prstGeom>
          <a:ln w="152400">
            <a:solidFill>
              <a:srgbClr val="A9A9A9"/>
            </a:solidFill>
            <a:miter lim="400000"/>
          </a:ln>
        </p:spPr>
        <p:txBody>
          <a:bodyPr lIns="0" tIns="0" rIns="0" bIns="0"/>
          <a:lstStyle/>
          <a:p>
            <a:pPr lvl="0" algn="l" defTabSz="457200">
              <a:defRPr sz="1200">
                <a:latin typeface="+mj-lt"/>
                <a:ea typeface="+mj-ea"/>
                <a:cs typeface="+mj-cs"/>
                <a:sym typeface="Helvetica"/>
              </a:defRPr>
            </a:pPr>
            <a:endParaRPr/>
          </a:p>
        </p:txBody>
      </p:sp>
      <p:sp>
        <p:nvSpPr>
          <p:cNvPr id="35" name="Shape 35"/>
          <p:cNvSpPr/>
          <p:nvPr/>
        </p:nvSpPr>
        <p:spPr>
          <a:xfrm flipV="1">
            <a:off x="6232173" y="9340849"/>
            <a:ext cx="6772628" cy="2"/>
          </a:xfrm>
          <a:prstGeom prst="line">
            <a:avLst/>
          </a:prstGeom>
          <a:ln w="152400">
            <a:solidFill>
              <a:srgbClr val="78AAD6"/>
            </a:solidFill>
            <a:miter lim="400000"/>
          </a:ln>
        </p:spPr>
        <p:txBody>
          <a:bodyPr lIns="0" tIns="0" rIns="0" bIns="0"/>
          <a:lstStyle/>
          <a:p>
            <a:pPr lvl="0" algn="l" defTabSz="457200">
              <a:defRPr sz="1200">
                <a:latin typeface="+mj-lt"/>
                <a:ea typeface="+mj-ea"/>
                <a:cs typeface="+mj-cs"/>
                <a:sym typeface="Helvetica"/>
              </a:defRPr>
            </a:pPr>
            <a:endParaRPr/>
          </a:p>
        </p:txBody>
      </p:sp>
      <p:sp>
        <p:nvSpPr>
          <p:cNvPr id="36" name="Shape 36"/>
          <p:cNvSpPr>
            <a:spLocks noGrp="1"/>
          </p:cNvSpPr>
          <p:nvPr>
            <p:ph type="sldNum" sz="quarter" idx="4294967295"/>
          </p:nvPr>
        </p:nvSpPr>
        <p:spPr>
          <a:xfrm>
            <a:off x="9970346" y="9353490"/>
            <a:ext cx="3034454" cy="40011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lvl1pPr>
          </a:lstStyle>
          <a:p>
            <a:pPr lvl="0">
              <a:defRPr sz="1800"/>
            </a:pPr>
            <a:fld id="{86CB4B4D-7CA3-9044-876B-883B54F8677D}" type="slidenum">
              <a:rPr sz="2000" b="1"/>
              <a:t>25</a:t>
            </a:fld>
            <a:endParaRPr sz="2000" b="1" dirty="0"/>
          </a:p>
        </p:txBody>
      </p:sp>
      <p:sp>
        <p:nvSpPr>
          <p:cNvPr id="2" name="TextBox 1"/>
          <p:cNvSpPr txBox="1"/>
          <p:nvPr/>
        </p:nvSpPr>
        <p:spPr>
          <a:xfrm>
            <a:off x="3894433" y="9373901"/>
            <a:ext cx="519285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Brandon Soubasis</a:t>
            </a:r>
            <a:endParaRPr kumimoji="0" lang="en-US" sz="2000" b="1" i="0" u="none" strike="noStrike" cap="none" spc="0" normalizeH="0" baseline="0" dirty="0">
              <a:ln>
                <a:noFill/>
              </a:ln>
              <a:solidFill>
                <a:srgbClr val="000000"/>
              </a:solidFill>
              <a:effectLst/>
              <a:uFillTx/>
              <a:sym typeface="Helvetica Light"/>
            </a:endParaRPr>
          </a:p>
        </p:txBody>
      </p:sp>
      <p:sp>
        <p:nvSpPr>
          <p:cNvPr id="7" name="Text Placeholder 6"/>
          <p:cNvSpPr>
            <a:spLocks noGrp="1"/>
          </p:cNvSpPr>
          <p:nvPr>
            <p:ph type="body" idx="1"/>
          </p:nvPr>
        </p:nvSpPr>
        <p:spPr>
          <a:xfrm>
            <a:off x="540885" y="278803"/>
            <a:ext cx="12134679" cy="7340646"/>
          </a:xfrm>
        </p:spPr>
        <p:txBody>
          <a:bodyPr>
            <a:normAutofit/>
          </a:bodyPr>
          <a:lstStyle/>
          <a:p>
            <a:r>
              <a:rPr lang="en-US" b="1" dirty="0" smtClean="0"/>
              <a:t>Modified </a:t>
            </a:r>
            <a:r>
              <a:rPr lang="en-US" b="1" dirty="0"/>
              <a:t>Collimator Running </a:t>
            </a:r>
            <a:r>
              <a:rPr lang="en-US" b="1" dirty="0" smtClean="0"/>
              <a:t>+ Simulations</a:t>
            </a:r>
            <a:endParaRPr lang="en-US" dirty="0">
              <a:effectLst/>
            </a:endParaRPr>
          </a:p>
        </p:txBody>
      </p:sp>
      <p:sp>
        <p:nvSpPr>
          <p:cNvPr id="10" name="TextBox 9"/>
          <p:cNvSpPr txBox="1"/>
          <p:nvPr/>
        </p:nvSpPr>
        <p:spPr>
          <a:xfrm>
            <a:off x="-1810801" y="9364369"/>
            <a:ext cx="586547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Tues June 09, 2015</a:t>
            </a:r>
            <a:endParaRPr kumimoji="0" lang="en-US" sz="2000" b="1" i="0" u="none" strike="noStrike" cap="none" spc="0" normalizeH="0" baseline="0" dirty="0">
              <a:ln>
                <a:noFill/>
              </a:ln>
              <a:solidFill>
                <a:srgbClr val="000000"/>
              </a:solidFill>
              <a:effectLst/>
              <a:uFillTx/>
              <a:sym typeface="Helvetica Light"/>
            </a:endParaRPr>
          </a:p>
        </p:txBody>
      </p:sp>
      <p:pic>
        <p:nvPicPr>
          <p:cNvPr id="3" name="Picture 2" descr="Screen Shot 2015-07-20 at 11.42.1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73" y="1270000"/>
            <a:ext cx="5422900" cy="7670800"/>
          </a:xfrm>
          <a:prstGeom prst="rect">
            <a:avLst/>
          </a:prstGeom>
        </p:spPr>
      </p:pic>
      <p:sp>
        <p:nvSpPr>
          <p:cNvPr id="5" name="TextBox 4"/>
          <p:cNvSpPr txBox="1"/>
          <p:nvPr/>
        </p:nvSpPr>
        <p:spPr>
          <a:xfrm>
            <a:off x="5622573" y="1475184"/>
            <a:ext cx="7382226" cy="25648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gn="l">
              <a:buFont typeface="Wingdings" charset="2"/>
              <a:buChar char="Ø"/>
            </a:pPr>
            <a:r>
              <a:rPr lang="en-US" sz="2000" dirty="0"/>
              <a:t>P</a:t>
            </a:r>
            <a:r>
              <a:rPr lang="en-US" sz="2000" dirty="0" smtClean="0"/>
              <a:t>repared </a:t>
            </a:r>
            <a:r>
              <a:rPr lang="en-US" sz="2000" dirty="0"/>
              <a:t>steel plates and braces to narrow our downstream </a:t>
            </a:r>
            <a:endParaRPr lang="en-US" sz="2000" dirty="0" smtClean="0"/>
          </a:p>
          <a:p>
            <a:pPr marL="342900" indent="-342900" algn="l">
              <a:buFont typeface="Wingdings" charset="2"/>
              <a:buChar char="Ø"/>
            </a:pPr>
            <a:r>
              <a:rPr lang="en-US" sz="2000" dirty="0" smtClean="0"/>
              <a:t>collimator</a:t>
            </a:r>
            <a:r>
              <a:rPr lang="en-US" sz="2000" dirty="0"/>
              <a:t>. </a:t>
            </a:r>
          </a:p>
          <a:p>
            <a:pPr marL="342900" indent="-342900" algn="l">
              <a:buFont typeface="Wingdings" charset="2"/>
              <a:buChar char="Ø"/>
            </a:pPr>
            <a:r>
              <a:rPr lang="en-US" sz="2000" dirty="0" smtClean="0"/>
              <a:t>Been </a:t>
            </a:r>
            <a:r>
              <a:rPr lang="en-US" sz="2000" dirty="0"/>
              <a:t>simulating the change in our observed momentum spectrum that these plates would give. </a:t>
            </a:r>
          </a:p>
          <a:p>
            <a:pPr marL="342900" indent="-342900" algn="l">
              <a:buFont typeface="Wingdings" charset="2"/>
              <a:buChar char="Ø"/>
            </a:pPr>
            <a:r>
              <a:rPr lang="en-US" sz="2000" dirty="0"/>
              <a:t>Observing this change in our momentum spectrum would test both our </a:t>
            </a:r>
            <a:r>
              <a:rPr lang="en-US" sz="2000" dirty="0" err="1"/>
              <a:t>beamline</a:t>
            </a:r>
            <a:r>
              <a:rPr lang="en-US" sz="2000" dirty="0"/>
              <a:t> simulation and momentum reconstruction. </a:t>
            </a:r>
          </a:p>
          <a:p>
            <a:pPr rtl="0" latinLnBrk="1" hangingPunct="0"/>
            <a:endParaRPr lang="en-US" sz="2000" dirty="0"/>
          </a:p>
        </p:txBody>
      </p:sp>
      <p:pic>
        <p:nvPicPr>
          <p:cNvPr id="6" name="Picture 5" descr="Screen Shot 2015-07-20 at 11.32.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1064" y="3517900"/>
            <a:ext cx="4254500" cy="5651500"/>
          </a:xfrm>
          <a:prstGeom prst="rect">
            <a:avLst/>
          </a:prstGeom>
        </p:spPr>
      </p:pic>
    </p:spTree>
    <p:extLst>
      <p:ext uri="{BB962C8B-B14F-4D97-AF65-F5344CB8AC3E}">
        <p14:creationId xmlns:p14="http://schemas.microsoft.com/office/powerpoint/2010/main" val="352158889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nvSpPr>
        <p:spPr>
          <a:xfrm flipV="1">
            <a:off x="-11995" y="9340849"/>
            <a:ext cx="10048522" cy="2"/>
          </a:xfrm>
          <a:prstGeom prst="line">
            <a:avLst/>
          </a:prstGeom>
          <a:ln w="152400">
            <a:solidFill>
              <a:srgbClr val="007AAA"/>
            </a:solidFill>
            <a:miter lim="400000"/>
          </a:ln>
        </p:spPr>
        <p:txBody>
          <a:bodyPr lIns="0" tIns="0" rIns="0" bIns="0"/>
          <a:lstStyle/>
          <a:p>
            <a:pPr lvl="0" algn="l" defTabSz="457200">
              <a:defRPr sz="1200">
                <a:latin typeface="+mj-lt"/>
                <a:ea typeface="+mj-ea"/>
                <a:cs typeface="+mj-cs"/>
                <a:sym typeface="Helvetica"/>
              </a:defRPr>
            </a:pPr>
            <a:endParaRPr/>
          </a:p>
        </p:txBody>
      </p:sp>
      <p:sp>
        <p:nvSpPr>
          <p:cNvPr id="34" name="Shape 34"/>
          <p:cNvSpPr/>
          <p:nvPr/>
        </p:nvSpPr>
        <p:spPr>
          <a:xfrm flipV="1">
            <a:off x="3480507" y="9340850"/>
            <a:ext cx="9524292" cy="2"/>
          </a:xfrm>
          <a:prstGeom prst="line">
            <a:avLst/>
          </a:prstGeom>
          <a:ln w="152400">
            <a:solidFill>
              <a:srgbClr val="A9A9A9"/>
            </a:solidFill>
            <a:miter lim="400000"/>
          </a:ln>
        </p:spPr>
        <p:txBody>
          <a:bodyPr lIns="0" tIns="0" rIns="0" bIns="0"/>
          <a:lstStyle/>
          <a:p>
            <a:pPr lvl="0" algn="l" defTabSz="457200">
              <a:defRPr sz="1200">
                <a:latin typeface="+mj-lt"/>
                <a:ea typeface="+mj-ea"/>
                <a:cs typeface="+mj-cs"/>
                <a:sym typeface="Helvetica"/>
              </a:defRPr>
            </a:pPr>
            <a:endParaRPr/>
          </a:p>
        </p:txBody>
      </p:sp>
      <p:sp>
        <p:nvSpPr>
          <p:cNvPr id="35" name="Shape 35"/>
          <p:cNvSpPr/>
          <p:nvPr/>
        </p:nvSpPr>
        <p:spPr>
          <a:xfrm flipV="1">
            <a:off x="6232173" y="9340849"/>
            <a:ext cx="6772628" cy="2"/>
          </a:xfrm>
          <a:prstGeom prst="line">
            <a:avLst/>
          </a:prstGeom>
          <a:ln w="152400">
            <a:solidFill>
              <a:srgbClr val="78AAD6"/>
            </a:solidFill>
            <a:miter lim="400000"/>
          </a:ln>
        </p:spPr>
        <p:txBody>
          <a:bodyPr lIns="0" tIns="0" rIns="0" bIns="0"/>
          <a:lstStyle/>
          <a:p>
            <a:pPr lvl="0" algn="l" defTabSz="457200">
              <a:defRPr sz="1200">
                <a:latin typeface="+mj-lt"/>
                <a:ea typeface="+mj-ea"/>
                <a:cs typeface="+mj-cs"/>
                <a:sym typeface="Helvetica"/>
              </a:defRPr>
            </a:pPr>
            <a:endParaRPr/>
          </a:p>
        </p:txBody>
      </p:sp>
      <p:sp>
        <p:nvSpPr>
          <p:cNvPr id="36" name="Shape 36"/>
          <p:cNvSpPr>
            <a:spLocks noGrp="1"/>
          </p:cNvSpPr>
          <p:nvPr>
            <p:ph type="sldNum" sz="quarter" idx="4294967295"/>
          </p:nvPr>
        </p:nvSpPr>
        <p:spPr>
          <a:xfrm>
            <a:off x="9970346" y="9353490"/>
            <a:ext cx="3034454" cy="40011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lvl1pPr>
          </a:lstStyle>
          <a:p>
            <a:pPr lvl="0">
              <a:defRPr sz="1800"/>
            </a:pPr>
            <a:fld id="{86CB4B4D-7CA3-9044-876B-883B54F8677D}" type="slidenum">
              <a:rPr sz="2000" b="1"/>
              <a:t>26</a:t>
            </a:fld>
            <a:endParaRPr sz="2000" b="1" dirty="0"/>
          </a:p>
        </p:txBody>
      </p:sp>
      <p:sp>
        <p:nvSpPr>
          <p:cNvPr id="2" name="TextBox 1"/>
          <p:cNvSpPr txBox="1"/>
          <p:nvPr/>
        </p:nvSpPr>
        <p:spPr>
          <a:xfrm>
            <a:off x="3894433" y="9373901"/>
            <a:ext cx="519285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Brandon Soubasis</a:t>
            </a:r>
            <a:endParaRPr kumimoji="0" lang="en-US" sz="2000" b="1" i="0" u="none" strike="noStrike" cap="none" spc="0" normalizeH="0" baseline="0" dirty="0">
              <a:ln>
                <a:noFill/>
              </a:ln>
              <a:solidFill>
                <a:srgbClr val="000000"/>
              </a:solidFill>
              <a:effectLst/>
              <a:uFillTx/>
              <a:sym typeface="Helvetica Light"/>
            </a:endParaRPr>
          </a:p>
        </p:txBody>
      </p:sp>
      <p:sp>
        <p:nvSpPr>
          <p:cNvPr id="3" name="TextBox 2"/>
          <p:cNvSpPr txBox="1"/>
          <p:nvPr/>
        </p:nvSpPr>
        <p:spPr>
          <a:xfrm>
            <a:off x="-1810801" y="9364369"/>
            <a:ext cx="586547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US" sz="2000" b="1" dirty="0">
                <a:solidFill>
                  <a:srgbClr val="000000"/>
                </a:solidFill>
              </a:rPr>
              <a:t>Wed Apr 15, 2015</a:t>
            </a:r>
          </a:p>
        </p:txBody>
      </p:sp>
      <p:sp>
        <p:nvSpPr>
          <p:cNvPr id="9" name="TextBox 8"/>
          <p:cNvSpPr txBox="1"/>
          <p:nvPr/>
        </p:nvSpPr>
        <p:spPr>
          <a:xfrm>
            <a:off x="211651" y="91524"/>
            <a:ext cx="12487429"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584200" rtl="0" fontAlgn="auto" latinLnBrk="1" hangingPunct="0">
              <a:lnSpc>
                <a:spcPct val="100000"/>
              </a:lnSpc>
              <a:spcBef>
                <a:spcPts val="0"/>
              </a:spcBef>
              <a:spcAft>
                <a:spcPts val="0"/>
              </a:spcAft>
              <a:buClrTx/>
              <a:buSzTx/>
              <a:buFont typeface="Wingdings" charset="2"/>
              <a:buChar char="Ø"/>
              <a:tabLst/>
            </a:pPr>
            <a:r>
              <a:rPr lang="en-US" sz="2400" dirty="0" smtClean="0">
                <a:solidFill>
                  <a:srgbClr val="000000"/>
                </a:solidFill>
              </a:rPr>
              <a:t>We have found some steel plates that have been tapped so that they</a:t>
            </a:r>
            <a:r>
              <a:rPr kumimoji="0" lang="en-US" sz="2400" b="0" i="0" u="none" strike="noStrike" cap="none" spc="0" normalizeH="0" baseline="0" dirty="0" smtClean="0">
                <a:ln>
                  <a:noFill/>
                </a:ln>
                <a:solidFill>
                  <a:srgbClr val="000000"/>
                </a:solidFill>
                <a:effectLst/>
                <a:uFillTx/>
                <a:sym typeface="Helvetica Light"/>
              </a:rPr>
              <a:t> can be placed       inside</a:t>
            </a:r>
            <a:r>
              <a:rPr kumimoji="0" lang="en-US" sz="2400" b="0" i="0" u="none" strike="noStrike" cap="none" spc="0" normalizeH="0" dirty="0" smtClean="0">
                <a:ln>
                  <a:noFill/>
                </a:ln>
                <a:solidFill>
                  <a:srgbClr val="000000"/>
                </a:solidFill>
                <a:effectLst/>
                <a:uFillTx/>
                <a:sym typeface="Helvetica Light"/>
              </a:rPr>
              <a:t> the collimator to have the option of narrowing the beam. </a:t>
            </a:r>
            <a:r>
              <a:rPr lang="en-US" sz="2400" dirty="0" smtClean="0">
                <a:solidFill>
                  <a:srgbClr val="000000"/>
                </a:solidFill>
              </a:rPr>
              <a:t>This will give us four        options for the beam width.</a:t>
            </a:r>
            <a:endParaRPr kumimoji="0" lang="en-US" sz="2400" b="0" i="0" u="none" strike="noStrike" cap="none" spc="0" normalizeH="0" baseline="0" dirty="0">
              <a:ln>
                <a:noFill/>
              </a:ln>
              <a:solidFill>
                <a:srgbClr val="000000"/>
              </a:solidFill>
              <a:effectLst/>
              <a:uFillTx/>
              <a:sym typeface="Helvetica Light"/>
            </a:endParaRPr>
          </a:p>
        </p:txBody>
      </p:sp>
      <p:sp>
        <p:nvSpPr>
          <p:cNvPr id="13" name="Up Arrow 12"/>
          <p:cNvSpPr/>
          <p:nvPr/>
        </p:nvSpPr>
        <p:spPr>
          <a:xfrm rot="2809036">
            <a:off x="7604316" y="4137160"/>
            <a:ext cx="680289" cy="1128807"/>
          </a:xfrm>
          <a:prstGeom prst="upArrow">
            <a:avLst>
              <a:gd name="adj1" fmla="val 13174"/>
              <a:gd name="adj2" fmla="val 48304"/>
            </a:avLst>
          </a:prstGeom>
          <a:solidFill>
            <a:srgbClr val="00882B"/>
          </a:solidFill>
          <a:ln w="25400" cap="flat">
            <a:solidFill>
              <a:schemeClr val="accent2">
                <a:lumMod val="75000"/>
              </a:schemeClr>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4" name="TextBox 13"/>
          <p:cNvSpPr txBox="1"/>
          <p:nvPr/>
        </p:nvSpPr>
        <p:spPr>
          <a:xfrm>
            <a:off x="4769789" y="5007532"/>
            <a:ext cx="4317494"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b="1" dirty="0" smtClean="0">
                <a:solidFill>
                  <a:srgbClr val="000000"/>
                </a:solidFill>
              </a:rPr>
              <a:t>Collimator</a:t>
            </a:r>
            <a:endParaRPr kumimoji="0" lang="en-US" sz="3600" b="1" i="0" u="none" strike="noStrike" cap="none" spc="0" normalizeH="0" baseline="0" dirty="0">
              <a:ln>
                <a:noFill/>
              </a:ln>
              <a:solidFill>
                <a:srgbClr val="000000"/>
              </a:solidFill>
              <a:effectLst/>
              <a:uFillTx/>
              <a:sym typeface="Helvetica Light"/>
            </a:endParaRPr>
          </a:p>
        </p:txBody>
      </p:sp>
      <p:pic>
        <p:nvPicPr>
          <p:cNvPr id="16" name="Picture 15" descr="Screen Shot 2015-04-16 at 8.53.2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51" y="1276712"/>
            <a:ext cx="8202957" cy="2765190"/>
          </a:xfrm>
          <a:prstGeom prst="rect">
            <a:avLst/>
          </a:prstGeom>
        </p:spPr>
      </p:pic>
      <p:sp>
        <p:nvSpPr>
          <p:cNvPr id="15" name="TextBox 14"/>
          <p:cNvSpPr txBox="1"/>
          <p:nvPr/>
        </p:nvSpPr>
        <p:spPr>
          <a:xfrm>
            <a:off x="-1" y="8707779"/>
            <a:ext cx="13004799"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584200" rtl="0" fontAlgn="auto" latinLnBrk="1" hangingPunct="0">
              <a:lnSpc>
                <a:spcPct val="100000"/>
              </a:lnSpc>
              <a:spcBef>
                <a:spcPts val="0"/>
              </a:spcBef>
              <a:spcAft>
                <a:spcPts val="0"/>
              </a:spcAft>
              <a:buClrTx/>
              <a:buSzTx/>
              <a:buFont typeface="Wingdings" charset="2"/>
              <a:buChar char="Ø"/>
              <a:tabLst/>
            </a:pPr>
            <a:r>
              <a:rPr lang="en-US" sz="2400" dirty="0" smtClean="0">
                <a:solidFill>
                  <a:srgbClr val="000000"/>
                </a:solidFill>
              </a:rPr>
              <a:t>I am working on the beam line simulation of these plates within the collimator</a:t>
            </a:r>
            <a:endParaRPr kumimoji="0" lang="en-US" sz="2400" b="0" i="0" u="none" strike="noStrike" cap="none" spc="0" normalizeH="0" baseline="0" dirty="0">
              <a:ln>
                <a:noFill/>
              </a:ln>
              <a:solidFill>
                <a:srgbClr val="000000"/>
              </a:solidFill>
              <a:effectLst/>
              <a:uFillTx/>
              <a:sym typeface="Helvetica Light"/>
            </a:endParaRPr>
          </a:p>
        </p:txBody>
      </p:sp>
      <p:pic>
        <p:nvPicPr>
          <p:cNvPr id="6" name="Picture 5" descr="Screen Shot 2015-04-20 at 11.34.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89" y="4259855"/>
            <a:ext cx="5602389" cy="4365498"/>
          </a:xfrm>
          <a:prstGeom prst="rect">
            <a:avLst/>
          </a:prstGeom>
        </p:spPr>
      </p:pic>
      <p:sp>
        <p:nvSpPr>
          <p:cNvPr id="20" name="Up Arrow 19"/>
          <p:cNvSpPr/>
          <p:nvPr/>
        </p:nvSpPr>
        <p:spPr>
          <a:xfrm rot="19712040">
            <a:off x="5387584" y="3806160"/>
            <a:ext cx="533747" cy="1341349"/>
          </a:xfrm>
          <a:prstGeom prst="upArrow">
            <a:avLst>
              <a:gd name="adj1" fmla="val 13174"/>
              <a:gd name="adj2" fmla="val 48304"/>
            </a:avLst>
          </a:prstGeom>
          <a:solidFill>
            <a:srgbClr val="00882B"/>
          </a:solidFill>
          <a:ln w="25400" cap="flat">
            <a:solidFill>
              <a:schemeClr val="accent2">
                <a:lumMod val="75000"/>
              </a:schemeClr>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pic>
        <p:nvPicPr>
          <p:cNvPr id="17" name="Picture 16" descr="Screen Shot 2015-07-20 at 11.32.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7707" y="939726"/>
            <a:ext cx="4254500" cy="5651500"/>
          </a:xfrm>
          <a:prstGeom prst="rect">
            <a:avLst/>
          </a:prstGeom>
        </p:spPr>
      </p:pic>
    </p:spTree>
    <p:extLst>
      <p:ext uri="{BB962C8B-B14F-4D97-AF65-F5344CB8AC3E}">
        <p14:creationId xmlns:p14="http://schemas.microsoft.com/office/powerpoint/2010/main" val="137678260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nvSpPr>
        <p:spPr>
          <a:xfrm flipV="1">
            <a:off x="-11995" y="9340849"/>
            <a:ext cx="10048522" cy="2"/>
          </a:xfrm>
          <a:prstGeom prst="line">
            <a:avLst/>
          </a:prstGeom>
          <a:ln w="152400">
            <a:solidFill>
              <a:srgbClr val="007AAA"/>
            </a:solidFill>
            <a:miter lim="400000"/>
          </a:ln>
        </p:spPr>
        <p:txBody>
          <a:bodyPr lIns="0" tIns="0" rIns="0" bIns="0"/>
          <a:lstStyle/>
          <a:p>
            <a:pPr lvl="0" algn="l" defTabSz="457200">
              <a:defRPr sz="1200">
                <a:latin typeface="+mj-lt"/>
                <a:ea typeface="+mj-ea"/>
                <a:cs typeface="+mj-cs"/>
                <a:sym typeface="Helvetica"/>
              </a:defRPr>
            </a:pPr>
            <a:endParaRPr/>
          </a:p>
        </p:txBody>
      </p:sp>
      <p:sp>
        <p:nvSpPr>
          <p:cNvPr id="34" name="Shape 34"/>
          <p:cNvSpPr/>
          <p:nvPr/>
        </p:nvSpPr>
        <p:spPr>
          <a:xfrm flipV="1">
            <a:off x="3480507" y="9340850"/>
            <a:ext cx="9524292" cy="2"/>
          </a:xfrm>
          <a:prstGeom prst="line">
            <a:avLst/>
          </a:prstGeom>
          <a:ln w="152400">
            <a:solidFill>
              <a:srgbClr val="A9A9A9"/>
            </a:solidFill>
            <a:miter lim="400000"/>
          </a:ln>
        </p:spPr>
        <p:txBody>
          <a:bodyPr lIns="0" tIns="0" rIns="0" bIns="0"/>
          <a:lstStyle/>
          <a:p>
            <a:pPr lvl="0" algn="l" defTabSz="457200">
              <a:defRPr sz="1200">
                <a:latin typeface="+mj-lt"/>
                <a:ea typeface="+mj-ea"/>
                <a:cs typeface="+mj-cs"/>
                <a:sym typeface="Helvetica"/>
              </a:defRPr>
            </a:pPr>
            <a:endParaRPr/>
          </a:p>
        </p:txBody>
      </p:sp>
      <p:sp>
        <p:nvSpPr>
          <p:cNvPr id="35" name="Shape 35"/>
          <p:cNvSpPr/>
          <p:nvPr/>
        </p:nvSpPr>
        <p:spPr>
          <a:xfrm flipV="1">
            <a:off x="6232173" y="9340849"/>
            <a:ext cx="6772628" cy="2"/>
          </a:xfrm>
          <a:prstGeom prst="line">
            <a:avLst/>
          </a:prstGeom>
          <a:ln w="152400">
            <a:solidFill>
              <a:srgbClr val="78AAD6"/>
            </a:solidFill>
            <a:miter lim="400000"/>
          </a:ln>
        </p:spPr>
        <p:txBody>
          <a:bodyPr lIns="0" tIns="0" rIns="0" bIns="0"/>
          <a:lstStyle/>
          <a:p>
            <a:pPr lvl="0" algn="l" defTabSz="457200">
              <a:defRPr sz="1200">
                <a:latin typeface="+mj-lt"/>
                <a:ea typeface="+mj-ea"/>
                <a:cs typeface="+mj-cs"/>
                <a:sym typeface="Helvetica"/>
              </a:defRPr>
            </a:pPr>
            <a:endParaRPr/>
          </a:p>
        </p:txBody>
      </p:sp>
      <p:sp>
        <p:nvSpPr>
          <p:cNvPr id="36" name="Shape 36"/>
          <p:cNvSpPr>
            <a:spLocks noGrp="1"/>
          </p:cNvSpPr>
          <p:nvPr>
            <p:ph type="sldNum" sz="quarter" idx="4294967295"/>
          </p:nvPr>
        </p:nvSpPr>
        <p:spPr>
          <a:xfrm>
            <a:off x="9970346" y="9353490"/>
            <a:ext cx="3034454" cy="40011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lvl1pPr>
          </a:lstStyle>
          <a:p>
            <a:pPr lvl="0">
              <a:defRPr sz="1800"/>
            </a:pPr>
            <a:fld id="{86CB4B4D-7CA3-9044-876B-883B54F8677D}" type="slidenum">
              <a:rPr sz="2000" b="1"/>
              <a:t>27</a:t>
            </a:fld>
            <a:endParaRPr sz="2000" b="1" dirty="0"/>
          </a:p>
        </p:txBody>
      </p:sp>
      <p:sp>
        <p:nvSpPr>
          <p:cNvPr id="2" name="TextBox 1"/>
          <p:cNvSpPr txBox="1"/>
          <p:nvPr/>
        </p:nvSpPr>
        <p:spPr>
          <a:xfrm>
            <a:off x="3894433" y="9373901"/>
            <a:ext cx="519285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Brandon Soubasis</a:t>
            </a:r>
            <a:endParaRPr kumimoji="0" lang="en-US" sz="2000" b="1" i="0" u="none" strike="noStrike" cap="none" spc="0" normalizeH="0" baseline="0" dirty="0">
              <a:ln>
                <a:noFill/>
              </a:ln>
              <a:solidFill>
                <a:srgbClr val="000000"/>
              </a:solidFill>
              <a:effectLst/>
              <a:uFillTx/>
              <a:sym typeface="Helvetica Light"/>
            </a:endParaRPr>
          </a:p>
        </p:txBody>
      </p:sp>
      <p:sp>
        <p:nvSpPr>
          <p:cNvPr id="3" name="TextBox 2"/>
          <p:cNvSpPr txBox="1"/>
          <p:nvPr/>
        </p:nvSpPr>
        <p:spPr>
          <a:xfrm>
            <a:off x="-1810801" y="9364369"/>
            <a:ext cx="586547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US" sz="2000" b="1" dirty="0">
                <a:solidFill>
                  <a:srgbClr val="000000"/>
                </a:solidFill>
              </a:rPr>
              <a:t>Wed Apr 15, 2015</a:t>
            </a:r>
          </a:p>
        </p:txBody>
      </p:sp>
      <p:pic>
        <p:nvPicPr>
          <p:cNvPr id="10" name="Picture 9" descr="Screen Shot 2015-04-20 at 11.32.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773" y="0"/>
            <a:ext cx="5867400" cy="4546600"/>
          </a:xfrm>
          <a:prstGeom prst="rect">
            <a:avLst/>
          </a:prstGeom>
        </p:spPr>
      </p:pic>
      <p:pic>
        <p:nvPicPr>
          <p:cNvPr id="17" name="Picture 16" descr="Screen Shot 2015-04-20 at 11.33.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73" y="4546600"/>
            <a:ext cx="5892800" cy="4546600"/>
          </a:xfrm>
          <a:prstGeom prst="rect">
            <a:avLst/>
          </a:prstGeom>
        </p:spPr>
      </p:pic>
      <p:pic>
        <p:nvPicPr>
          <p:cNvPr id="18" name="Picture 17" descr="Screen Shot 2015-04-20 at 11.33.1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4800" y="0"/>
            <a:ext cx="5867400" cy="4533900"/>
          </a:xfrm>
          <a:prstGeom prst="rect">
            <a:avLst/>
          </a:prstGeom>
        </p:spPr>
      </p:pic>
      <p:pic>
        <p:nvPicPr>
          <p:cNvPr id="4" name="Picture 3" descr="Screen Shot 2015-04-20 at 11.34.0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4800" y="4521200"/>
            <a:ext cx="5867400" cy="4572000"/>
          </a:xfrm>
          <a:prstGeom prst="rect">
            <a:avLst/>
          </a:prstGeom>
        </p:spPr>
      </p:pic>
    </p:spTree>
    <p:extLst>
      <p:ext uri="{BB962C8B-B14F-4D97-AF65-F5344CB8AC3E}">
        <p14:creationId xmlns:p14="http://schemas.microsoft.com/office/powerpoint/2010/main" val="108100807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nvSpPr>
        <p:spPr>
          <a:xfrm flipV="1">
            <a:off x="-11995" y="9340849"/>
            <a:ext cx="10048522" cy="2"/>
          </a:xfrm>
          <a:prstGeom prst="line">
            <a:avLst/>
          </a:prstGeom>
          <a:ln w="152400">
            <a:solidFill>
              <a:srgbClr val="007AAA"/>
            </a:solidFill>
            <a:miter lim="400000"/>
          </a:ln>
        </p:spPr>
        <p:txBody>
          <a:bodyPr lIns="0" tIns="0" rIns="0" bIns="0"/>
          <a:lstStyle/>
          <a:p>
            <a:pPr lvl="0" algn="l" defTabSz="457200">
              <a:defRPr sz="1200">
                <a:latin typeface="+mj-lt"/>
                <a:ea typeface="+mj-ea"/>
                <a:cs typeface="+mj-cs"/>
                <a:sym typeface="Helvetica"/>
              </a:defRPr>
            </a:pPr>
            <a:endParaRPr/>
          </a:p>
        </p:txBody>
      </p:sp>
      <p:sp>
        <p:nvSpPr>
          <p:cNvPr id="34" name="Shape 34"/>
          <p:cNvSpPr/>
          <p:nvPr/>
        </p:nvSpPr>
        <p:spPr>
          <a:xfrm flipV="1">
            <a:off x="3480507" y="9340850"/>
            <a:ext cx="9524292" cy="2"/>
          </a:xfrm>
          <a:prstGeom prst="line">
            <a:avLst/>
          </a:prstGeom>
          <a:ln w="152400">
            <a:solidFill>
              <a:srgbClr val="A9A9A9"/>
            </a:solidFill>
            <a:miter lim="400000"/>
          </a:ln>
        </p:spPr>
        <p:txBody>
          <a:bodyPr lIns="0" tIns="0" rIns="0" bIns="0"/>
          <a:lstStyle/>
          <a:p>
            <a:pPr lvl="0" algn="l" defTabSz="457200">
              <a:defRPr sz="1200">
                <a:latin typeface="+mj-lt"/>
                <a:ea typeface="+mj-ea"/>
                <a:cs typeface="+mj-cs"/>
                <a:sym typeface="Helvetica"/>
              </a:defRPr>
            </a:pPr>
            <a:endParaRPr/>
          </a:p>
        </p:txBody>
      </p:sp>
      <p:sp>
        <p:nvSpPr>
          <p:cNvPr id="35" name="Shape 35"/>
          <p:cNvSpPr/>
          <p:nvPr/>
        </p:nvSpPr>
        <p:spPr>
          <a:xfrm flipV="1">
            <a:off x="6232173" y="9340849"/>
            <a:ext cx="6772628" cy="2"/>
          </a:xfrm>
          <a:prstGeom prst="line">
            <a:avLst/>
          </a:prstGeom>
          <a:ln w="152400">
            <a:solidFill>
              <a:srgbClr val="78AAD6"/>
            </a:solidFill>
            <a:miter lim="400000"/>
          </a:ln>
        </p:spPr>
        <p:txBody>
          <a:bodyPr lIns="0" tIns="0" rIns="0" bIns="0"/>
          <a:lstStyle/>
          <a:p>
            <a:pPr lvl="0" algn="l" defTabSz="457200">
              <a:defRPr sz="1200">
                <a:latin typeface="+mj-lt"/>
                <a:ea typeface="+mj-ea"/>
                <a:cs typeface="+mj-cs"/>
                <a:sym typeface="Helvetica"/>
              </a:defRPr>
            </a:pPr>
            <a:endParaRPr/>
          </a:p>
        </p:txBody>
      </p:sp>
      <p:sp>
        <p:nvSpPr>
          <p:cNvPr id="36" name="Shape 36"/>
          <p:cNvSpPr>
            <a:spLocks noGrp="1"/>
          </p:cNvSpPr>
          <p:nvPr>
            <p:ph type="sldNum" sz="quarter" idx="4294967295"/>
          </p:nvPr>
        </p:nvSpPr>
        <p:spPr>
          <a:xfrm>
            <a:off x="9970346" y="9353490"/>
            <a:ext cx="3034454" cy="40011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lvl1pPr>
          </a:lstStyle>
          <a:p>
            <a:pPr lvl="0">
              <a:defRPr sz="1800"/>
            </a:pPr>
            <a:fld id="{86CB4B4D-7CA3-9044-876B-883B54F8677D}" type="slidenum">
              <a:rPr sz="2000" b="1"/>
              <a:t>28</a:t>
            </a:fld>
            <a:endParaRPr sz="2000" b="1" dirty="0"/>
          </a:p>
        </p:txBody>
      </p:sp>
      <p:sp>
        <p:nvSpPr>
          <p:cNvPr id="2" name="TextBox 1"/>
          <p:cNvSpPr txBox="1"/>
          <p:nvPr/>
        </p:nvSpPr>
        <p:spPr>
          <a:xfrm>
            <a:off x="3894433" y="9373901"/>
            <a:ext cx="519285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Brandon Soubasis</a:t>
            </a:r>
            <a:endParaRPr kumimoji="0" lang="en-US" sz="2000" b="1" i="0" u="none" strike="noStrike" cap="none" spc="0" normalizeH="0" baseline="0" dirty="0">
              <a:ln>
                <a:noFill/>
              </a:ln>
              <a:solidFill>
                <a:srgbClr val="000000"/>
              </a:solidFill>
              <a:effectLst/>
              <a:uFillTx/>
              <a:sym typeface="Helvetica Light"/>
            </a:endParaRPr>
          </a:p>
        </p:txBody>
      </p:sp>
      <p:sp>
        <p:nvSpPr>
          <p:cNvPr id="7" name="Text Placeholder 6"/>
          <p:cNvSpPr>
            <a:spLocks noGrp="1"/>
          </p:cNvSpPr>
          <p:nvPr>
            <p:ph type="body" idx="1"/>
          </p:nvPr>
        </p:nvSpPr>
        <p:spPr>
          <a:xfrm>
            <a:off x="540885" y="278803"/>
            <a:ext cx="12134679" cy="7340646"/>
          </a:xfrm>
        </p:spPr>
        <p:txBody>
          <a:bodyPr>
            <a:normAutofit/>
          </a:bodyPr>
          <a:lstStyle/>
          <a:p>
            <a:r>
              <a:rPr lang="en-US" b="1" dirty="0" smtClean="0"/>
              <a:t>Studies </a:t>
            </a:r>
            <a:r>
              <a:rPr lang="en-US" b="1" dirty="0"/>
              <a:t>with </a:t>
            </a:r>
            <a:r>
              <a:rPr lang="en-US" b="1" dirty="0" err="1"/>
              <a:t>SensL</a:t>
            </a:r>
            <a:r>
              <a:rPr lang="en-US" b="1" dirty="0"/>
              <a:t> Silicon photomultiplier </a:t>
            </a:r>
            <a:r>
              <a:rPr lang="en-US" b="1" dirty="0" smtClean="0"/>
              <a:t>(</a:t>
            </a:r>
            <a:r>
              <a:rPr lang="en-US" b="1" dirty="0" err="1" smtClean="0"/>
              <a:t>SiPM</a:t>
            </a:r>
            <a:r>
              <a:rPr lang="en-US" b="1" dirty="0" smtClean="0"/>
              <a:t>) – 35 - 50μm microcells </a:t>
            </a:r>
          </a:p>
          <a:p>
            <a:pPr marL="457200" indent="-457200" algn="l">
              <a:buFont typeface="Wingdings" charset="2"/>
              <a:buChar char="Ø"/>
            </a:pPr>
            <a:r>
              <a:rPr lang="en-US" dirty="0" smtClean="0"/>
              <a:t>Compact!</a:t>
            </a:r>
            <a:endParaRPr lang="en-US" dirty="0"/>
          </a:p>
          <a:p>
            <a:pPr marL="457200" indent="-457200" algn="l">
              <a:buFont typeface="Wingdings" charset="2"/>
              <a:buChar char="Ø"/>
            </a:pPr>
            <a:r>
              <a:rPr lang="en-US" dirty="0" smtClean="0"/>
              <a:t>Inexpensive!</a:t>
            </a:r>
            <a:endParaRPr lang="en-US" dirty="0"/>
          </a:p>
          <a:p>
            <a:pPr marL="457200" indent="-457200" algn="l">
              <a:buFont typeface="Wingdings" charset="2"/>
              <a:buChar char="Ø"/>
            </a:pPr>
            <a:r>
              <a:rPr lang="en-US" dirty="0" smtClean="0"/>
              <a:t>Insensitive </a:t>
            </a:r>
            <a:r>
              <a:rPr lang="en-US" dirty="0"/>
              <a:t>to magnetic field ! </a:t>
            </a:r>
          </a:p>
          <a:p>
            <a:pPr marL="457200" indent="-457200" algn="l">
              <a:buFont typeface="Wingdings" charset="2"/>
              <a:buChar char="Ø"/>
            </a:pPr>
            <a:r>
              <a:rPr lang="en-US" dirty="0" smtClean="0"/>
              <a:t>Low </a:t>
            </a:r>
            <a:r>
              <a:rPr lang="en-US" dirty="0"/>
              <a:t>operating voltage </a:t>
            </a:r>
          </a:p>
          <a:p>
            <a:endParaRPr lang="en-US" b="1" dirty="0">
              <a:effectLst/>
            </a:endParaRPr>
          </a:p>
        </p:txBody>
      </p:sp>
      <p:sp>
        <p:nvSpPr>
          <p:cNvPr id="10" name="TextBox 9"/>
          <p:cNvSpPr txBox="1"/>
          <p:nvPr/>
        </p:nvSpPr>
        <p:spPr>
          <a:xfrm>
            <a:off x="-1810801" y="9364369"/>
            <a:ext cx="586547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Tues June 09, 2015</a:t>
            </a:r>
            <a:endParaRPr kumimoji="0" lang="en-US" sz="2000" b="1" i="0" u="none" strike="noStrike" cap="none" spc="0" normalizeH="0" baseline="0" dirty="0">
              <a:ln>
                <a:noFill/>
              </a:ln>
              <a:solidFill>
                <a:srgbClr val="000000"/>
              </a:solidFill>
              <a:effectLst/>
              <a:uFillTx/>
              <a:sym typeface="Helvetica Light"/>
            </a:endParaRPr>
          </a:p>
        </p:txBody>
      </p:sp>
      <p:pic>
        <p:nvPicPr>
          <p:cNvPr id="8" name="Picture 7" descr="31v-33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5528" y="3683000"/>
            <a:ext cx="6589271" cy="5090569"/>
          </a:xfrm>
          <a:prstGeom prst="rect">
            <a:avLst/>
          </a:prstGeom>
        </p:spPr>
      </p:pic>
      <p:pic>
        <p:nvPicPr>
          <p:cNvPr id="4" name="Picture 3" descr="Screen Shot 2015-07-20 at 11.49.2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83000"/>
            <a:ext cx="6427525" cy="5308600"/>
          </a:xfrm>
          <a:prstGeom prst="rect">
            <a:avLst/>
          </a:prstGeom>
        </p:spPr>
      </p:pic>
      <p:sp>
        <p:nvSpPr>
          <p:cNvPr id="9" name="Rounded Rectangle 8"/>
          <p:cNvSpPr/>
          <p:nvPr/>
        </p:nvSpPr>
        <p:spPr>
          <a:xfrm>
            <a:off x="9296400" y="3835400"/>
            <a:ext cx="740127" cy="406400"/>
          </a:xfrm>
          <a:prstGeom prst="roundRect">
            <a:avLst/>
          </a:prstGeom>
          <a:solidFill>
            <a:srgbClr val="FFFFFF"/>
          </a:solidFill>
          <a:ln w="25400" cap="flat">
            <a:solidFill>
              <a:schemeClr val="bg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5" name="Rounded Rectangle 14"/>
          <p:cNvSpPr/>
          <p:nvPr/>
        </p:nvSpPr>
        <p:spPr>
          <a:xfrm rot="5400000">
            <a:off x="6415528" y="6019800"/>
            <a:ext cx="740127" cy="406400"/>
          </a:xfrm>
          <a:prstGeom prst="roundRect">
            <a:avLst/>
          </a:prstGeom>
          <a:solidFill>
            <a:srgbClr val="FFFFFF"/>
          </a:solidFill>
          <a:ln w="25400" cap="flat">
            <a:solidFill>
              <a:schemeClr val="bg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6" name="Rounded Rectangle 15"/>
          <p:cNvSpPr/>
          <p:nvPr/>
        </p:nvSpPr>
        <p:spPr>
          <a:xfrm>
            <a:off x="9598599" y="8385308"/>
            <a:ext cx="548592" cy="337862"/>
          </a:xfrm>
          <a:prstGeom prst="roundRect">
            <a:avLst/>
          </a:prstGeom>
          <a:solidFill>
            <a:srgbClr val="FFFFFF"/>
          </a:solidFill>
          <a:ln w="25400" cap="flat">
            <a:solidFill>
              <a:schemeClr val="bg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3" name="TextBox 2"/>
          <p:cNvSpPr txBox="1"/>
          <p:nvPr/>
        </p:nvSpPr>
        <p:spPr>
          <a:xfrm>
            <a:off x="9535699" y="3835400"/>
            <a:ext cx="1777842"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Helvetica Light"/>
                <a:ea typeface="Helvetica Light"/>
                <a:cs typeface="Helvetica Light"/>
                <a:sym typeface="Helvetica Light"/>
              </a:rPr>
              <a:t>30-33v</a:t>
            </a:r>
            <a:endParaRPr kumimoji="0" lang="en-US" sz="24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42361619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9296400" y="3835400"/>
            <a:ext cx="740127" cy="406400"/>
          </a:xfrm>
          <a:prstGeom prst="roundRect">
            <a:avLst/>
          </a:prstGeom>
          <a:solidFill>
            <a:srgbClr val="FFFFFF"/>
          </a:solidFill>
          <a:ln w="25400" cap="flat">
            <a:solidFill>
              <a:schemeClr val="bg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5" name="Rounded Rectangle 14"/>
          <p:cNvSpPr/>
          <p:nvPr/>
        </p:nvSpPr>
        <p:spPr>
          <a:xfrm rot="5400000">
            <a:off x="6415528" y="6019800"/>
            <a:ext cx="740127" cy="406400"/>
          </a:xfrm>
          <a:prstGeom prst="roundRect">
            <a:avLst/>
          </a:prstGeom>
          <a:solidFill>
            <a:srgbClr val="FFFFFF"/>
          </a:solidFill>
          <a:ln w="25400" cap="flat">
            <a:solidFill>
              <a:schemeClr val="bg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6" name="Rounded Rectangle 15"/>
          <p:cNvSpPr/>
          <p:nvPr/>
        </p:nvSpPr>
        <p:spPr>
          <a:xfrm>
            <a:off x="9598599" y="8385308"/>
            <a:ext cx="548592" cy="337862"/>
          </a:xfrm>
          <a:prstGeom prst="roundRect">
            <a:avLst/>
          </a:prstGeom>
          <a:solidFill>
            <a:srgbClr val="FFFFFF"/>
          </a:solidFill>
          <a:ln w="25400" cap="flat">
            <a:solidFill>
              <a:schemeClr val="bg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6" name="TextBox 5"/>
          <p:cNvSpPr txBox="1"/>
          <p:nvPr/>
        </p:nvSpPr>
        <p:spPr>
          <a:xfrm>
            <a:off x="253977" y="254087"/>
            <a:ext cx="12560340" cy="15799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400" b="1" dirty="0"/>
              <a:t>ACKOWLEDGEMENTS </a:t>
            </a:r>
          </a:p>
          <a:p>
            <a:r>
              <a:rPr lang="en-US" sz="2400" dirty="0"/>
              <a:t>I would like to thank </a:t>
            </a:r>
            <a:r>
              <a:rPr lang="en-US" sz="2400" dirty="0" smtClean="0"/>
              <a:t>Jennifer </a:t>
            </a:r>
            <a:r>
              <a:rPr lang="en-US" sz="2400" dirty="0" err="1" smtClean="0"/>
              <a:t>Raaff</a:t>
            </a:r>
            <a:r>
              <a:rPr lang="en-US" sz="2400" dirty="0" smtClean="0"/>
              <a:t>, Will Flanagan, Dung </a:t>
            </a:r>
            <a:r>
              <a:rPr lang="en-US" sz="2400" dirty="0" err="1" smtClean="0"/>
              <a:t>Phan</a:t>
            </a:r>
            <a:r>
              <a:rPr lang="en-US" sz="2400" dirty="0" smtClean="0"/>
              <a:t>, </a:t>
            </a:r>
            <a:r>
              <a:rPr lang="en-US" sz="2400" dirty="0" err="1" smtClean="0"/>
              <a:t>Flavio</a:t>
            </a:r>
            <a:r>
              <a:rPr lang="en-US" sz="2400" dirty="0" smtClean="0"/>
              <a:t> </a:t>
            </a:r>
            <a:r>
              <a:rPr lang="en-US" sz="2400" dirty="0" err="1" smtClean="0"/>
              <a:t>Cavanna,Karol</a:t>
            </a:r>
            <a:r>
              <a:rPr lang="en-US" sz="2400" dirty="0" smtClean="0"/>
              <a:t> Lang, and the </a:t>
            </a:r>
            <a:r>
              <a:rPr lang="en-US" sz="2400" dirty="0" err="1" smtClean="0"/>
              <a:t>LArIAT</a:t>
            </a:r>
            <a:r>
              <a:rPr lang="en-US" sz="2400" dirty="0"/>
              <a:t> collaboration </a:t>
            </a:r>
            <a:r>
              <a:rPr lang="en-US" sz="2400" dirty="0" smtClean="0"/>
              <a:t>for there time </a:t>
            </a:r>
            <a:r>
              <a:rPr lang="en-US" sz="2400" dirty="0"/>
              <a:t>and </a:t>
            </a:r>
            <a:r>
              <a:rPr lang="en-US" sz="2400" dirty="0" smtClean="0"/>
              <a:t>guidance this summer, </a:t>
            </a:r>
            <a:r>
              <a:rPr lang="en-US" sz="2400" dirty="0"/>
              <a:t>and the SIST </a:t>
            </a:r>
            <a:r>
              <a:rPr lang="en-US" sz="2400" dirty="0" smtClean="0"/>
              <a:t>          committee </a:t>
            </a:r>
            <a:r>
              <a:rPr lang="en-US" sz="2400" dirty="0"/>
              <a:t>for providing me with the opportunity to continue my research at </a:t>
            </a:r>
            <a:r>
              <a:rPr lang="en-US" sz="2400" dirty="0" err="1"/>
              <a:t>Fermilab</a:t>
            </a:r>
            <a:r>
              <a:rPr lang="en-US" sz="2400" dirty="0"/>
              <a:t>. </a:t>
            </a:r>
          </a:p>
        </p:txBody>
      </p:sp>
      <p:pic>
        <p:nvPicPr>
          <p:cNvPr id="2" name="Picture 1" descr="wh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664" y="2133599"/>
            <a:ext cx="11423453" cy="5648497"/>
          </a:xfrm>
          <a:prstGeom prst="rect">
            <a:avLst/>
          </a:prstGeom>
        </p:spPr>
      </p:pic>
    </p:spTree>
    <p:extLst>
      <p:ext uri="{BB962C8B-B14F-4D97-AF65-F5344CB8AC3E}">
        <p14:creationId xmlns:p14="http://schemas.microsoft.com/office/powerpoint/2010/main" val="313532950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nvSpPr>
        <p:spPr>
          <a:xfrm flipV="1">
            <a:off x="-11995" y="9340849"/>
            <a:ext cx="10048522" cy="2"/>
          </a:xfrm>
          <a:prstGeom prst="line">
            <a:avLst/>
          </a:prstGeom>
          <a:ln w="152400">
            <a:solidFill>
              <a:srgbClr val="007AAA"/>
            </a:solidFill>
            <a:miter lim="400000"/>
          </a:ln>
        </p:spPr>
        <p:txBody>
          <a:bodyPr lIns="0" tIns="0" rIns="0" bIns="0"/>
          <a:lstStyle/>
          <a:p>
            <a:pPr lvl="0" algn="l" defTabSz="457200">
              <a:defRPr sz="1200">
                <a:latin typeface="+mj-lt"/>
                <a:ea typeface="+mj-ea"/>
                <a:cs typeface="+mj-cs"/>
                <a:sym typeface="Helvetica"/>
              </a:defRPr>
            </a:pPr>
            <a:endParaRPr/>
          </a:p>
        </p:txBody>
      </p:sp>
      <p:sp>
        <p:nvSpPr>
          <p:cNvPr id="34" name="Shape 34"/>
          <p:cNvSpPr/>
          <p:nvPr/>
        </p:nvSpPr>
        <p:spPr>
          <a:xfrm flipV="1">
            <a:off x="3480507" y="9340850"/>
            <a:ext cx="9524292" cy="2"/>
          </a:xfrm>
          <a:prstGeom prst="line">
            <a:avLst/>
          </a:prstGeom>
          <a:ln w="152400">
            <a:solidFill>
              <a:srgbClr val="A9A9A9"/>
            </a:solidFill>
            <a:miter lim="400000"/>
          </a:ln>
        </p:spPr>
        <p:txBody>
          <a:bodyPr lIns="0" tIns="0" rIns="0" bIns="0"/>
          <a:lstStyle/>
          <a:p>
            <a:pPr lvl="0" algn="l" defTabSz="457200">
              <a:defRPr sz="1200">
                <a:latin typeface="+mj-lt"/>
                <a:ea typeface="+mj-ea"/>
                <a:cs typeface="+mj-cs"/>
                <a:sym typeface="Helvetica"/>
              </a:defRPr>
            </a:pPr>
            <a:endParaRPr/>
          </a:p>
        </p:txBody>
      </p:sp>
      <p:sp>
        <p:nvSpPr>
          <p:cNvPr id="35" name="Shape 35"/>
          <p:cNvSpPr/>
          <p:nvPr/>
        </p:nvSpPr>
        <p:spPr>
          <a:xfrm flipV="1">
            <a:off x="6232173" y="9340849"/>
            <a:ext cx="6772628" cy="2"/>
          </a:xfrm>
          <a:prstGeom prst="line">
            <a:avLst/>
          </a:prstGeom>
          <a:ln w="152400">
            <a:solidFill>
              <a:srgbClr val="78AAD6"/>
            </a:solidFill>
            <a:miter lim="400000"/>
          </a:ln>
        </p:spPr>
        <p:txBody>
          <a:bodyPr lIns="0" tIns="0" rIns="0" bIns="0"/>
          <a:lstStyle/>
          <a:p>
            <a:pPr lvl="0" algn="l" defTabSz="457200">
              <a:defRPr sz="1200">
                <a:latin typeface="+mj-lt"/>
                <a:ea typeface="+mj-ea"/>
                <a:cs typeface="+mj-cs"/>
                <a:sym typeface="Helvetica"/>
              </a:defRPr>
            </a:pPr>
            <a:endParaRPr/>
          </a:p>
        </p:txBody>
      </p:sp>
      <p:sp>
        <p:nvSpPr>
          <p:cNvPr id="36" name="Shape 36"/>
          <p:cNvSpPr>
            <a:spLocks noGrp="1"/>
          </p:cNvSpPr>
          <p:nvPr>
            <p:ph type="sldNum" sz="quarter" idx="4294967295"/>
          </p:nvPr>
        </p:nvSpPr>
        <p:spPr>
          <a:xfrm>
            <a:off x="9970346" y="9353490"/>
            <a:ext cx="3034454" cy="40011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lvl1pPr>
          </a:lstStyle>
          <a:p>
            <a:pPr lvl="0">
              <a:defRPr sz="1800"/>
            </a:pPr>
            <a:fld id="{86CB4B4D-7CA3-9044-876B-883B54F8677D}" type="slidenum">
              <a:rPr sz="2000" b="1"/>
              <a:t>3</a:t>
            </a:fld>
            <a:endParaRPr sz="2000" b="1" dirty="0"/>
          </a:p>
        </p:txBody>
      </p:sp>
      <p:sp>
        <p:nvSpPr>
          <p:cNvPr id="2" name="TextBox 1"/>
          <p:cNvSpPr txBox="1"/>
          <p:nvPr/>
        </p:nvSpPr>
        <p:spPr>
          <a:xfrm>
            <a:off x="3894433" y="9373901"/>
            <a:ext cx="519285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Brandon Soubasis</a:t>
            </a:r>
            <a:endParaRPr kumimoji="0" lang="en-US" sz="2000" b="1" i="0" u="none" strike="noStrike" cap="none" spc="0" normalizeH="0" baseline="0" dirty="0">
              <a:ln>
                <a:noFill/>
              </a:ln>
              <a:solidFill>
                <a:srgbClr val="000000"/>
              </a:solidFill>
              <a:effectLst/>
              <a:uFillTx/>
              <a:sym typeface="Helvetica Light"/>
            </a:endParaRPr>
          </a:p>
        </p:txBody>
      </p:sp>
      <p:sp>
        <p:nvSpPr>
          <p:cNvPr id="7" name="Text Placeholder 6"/>
          <p:cNvSpPr>
            <a:spLocks noGrp="1"/>
          </p:cNvSpPr>
          <p:nvPr>
            <p:ph type="body" idx="1"/>
          </p:nvPr>
        </p:nvSpPr>
        <p:spPr>
          <a:xfrm>
            <a:off x="540885" y="24788"/>
            <a:ext cx="12134679" cy="7340646"/>
          </a:xfrm>
        </p:spPr>
        <p:txBody>
          <a:bodyPr>
            <a:normAutofit/>
          </a:bodyPr>
          <a:lstStyle/>
          <a:p>
            <a:r>
              <a:rPr lang="en-US" sz="2400" b="1" u="sng" dirty="0" smtClean="0"/>
              <a:t>Particle ID</a:t>
            </a:r>
          </a:p>
          <a:p>
            <a:pPr marL="342900" indent="-342900">
              <a:buFont typeface="Wingdings" charset="2"/>
              <a:buChar char="Ø"/>
            </a:pPr>
            <a:r>
              <a:rPr lang="en-US" sz="2400" dirty="0" smtClean="0"/>
              <a:t>We currently have 2 time of flight scintillator counters which give discrimination for particles but not for to close in mass such as </a:t>
            </a:r>
            <a:r>
              <a:rPr lang="en-US" sz="2400" dirty="0"/>
              <a:t>p/π, but not π/</a:t>
            </a:r>
            <a:r>
              <a:rPr lang="en-US" sz="2400" dirty="0" smtClean="0"/>
              <a:t>μ.</a:t>
            </a:r>
            <a:endParaRPr lang="en-US" sz="2400" dirty="0"/>
          </a:p>
          <a:p>
            <a:endParaRPr lang="en-US" sz="2400" dirty="0" smtClean="0"/>
          </a:p>
          <a:p>
            <a:pPr algn="l"/>
            <a:endParaRPr lang="en-US" sz="2400" dirty="0" smtClean="0"/>
          </a:p>
        </p:txBody>
      </p:sp>
      <p:sp>
        <p:nvSpPr>
          <p:cNvPr id="12" name="TextBox 11"/>
          <p:cNvSpPr txBox="1"/>
          <p:nvPr/>
        </p:nvSpPr>
        <p:spPr>
          <a:xfrm>
            <a:off x="-1622665" y="9364369"/>
            <a:ext cx="586547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Tues August 04, 2015</a:t>
            </a:r>
            <a:endParaRPr kumimoji="0" lang="en-US" sz="2000" b="1" i="0" u="none" strike="noStrike" cap="none" spc="0" normalizeH="0" baseline="0" dirty="0">
              <a:ln>
                <a:noFill/>
              </a:ln>
              <a:solidFill>
                <a:srgbClr val="000000"/>
              </a:solidFill>
              <a:effectLst/>
              <a:uFillTx/>
              <a:sym typeface="Helvetica Light"/>
            </a:endParaRPr>
          </a:p>
        </p:txBody>
      </p:sp>
      <p:pic>
        <p:nvPicPr>
          <p:cNvPr id="11" name="Picture 10"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096" y="2358831"/>
            <a:ext cx="12490704" cy="4218432"/>
          </a:xfrm>
          <a:prstGeom prst="rect">
            <a:avLst/>
          </a:prstGeom>
        </p:spPr>
      </p:pic>
    </p:spTree>
    <p:extLst>
      <p:ext uri="{BB962C8B-B14F-4D97-AF65-F5344CB8AC3E}">
        <p14:creationId xmlns:p14="http://schemas.microsoft.com/office/powerpoint/2010/main" val="18384063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nvSpPr>
        <p:spPr>
          <a:xfrm flipV="1">
            <a:off x="-11995" y="9340849"/>
            <a:ext cx="10048522" cy="2"/>
          </a:xfrm>
          <a:prstGeom prst="line">
            <a:avLst/>
          </a:prstGeom>
          <a:ln w="152400">
            <a:solidFill>
              <a:srgbClr val="007AAA"/>
            </a:solidFill>
            <a:miter lim="400000"/>
          </a:ln>
        </p:spPr>
        <p:txBody>
          <a:bodyPr lIns="0" tIns="0" rIns="0" bIns="0"/>
          <a:lstStyle/>
          <a:p>
            <a:pPr lvl="0" algn="l" defTabSz="457200">
              <a:defRPr sz="1200">
                <a:latin typeface="+mj-lt"/>
                <a:ea typeface="+mj-ea"/>
                <a:cs typeface="+mj-cs"/>
                <a:sym typeface="Helvetica"/>
              </a:defRPr>
            </a:pPr>
            <a:endParaRPr/>
          </a:p>
        </p:txBody>
      </p:sp>
      <p:sp>
        <p:nvSpPr>
          <p:cNvPr id="34" name="Shape 34"/>
          <p:cNvSpPr/>
          <p:nvPr/>
        </p:nvSpPr>
        <p:spPr>
          <a:xfrm flipV="1">
            <a:off x="3480507" y="9340850"/>
            <a:ext cx="9524292" cy="2"/>
          </a:xfrm>
          <a:prstGeom prst="line">
            <a:avLst/>
          </a:prstGeom>
          <a:ln w="152400">
            <a:solidFill>
              <a:srgbClr val="A9A9A9"/>
            </a:solidFill>
            <a:miter lim="400000"/>
          </a:ln>
        </p:spPr>
        <p:txBody>
          <a:bodyPr lIns="0" tIns="0" rIns="0" bIns="0"/>
          <a:lstStyle/>
          <a:p>
            <a:pPr lvl="0" algn="l" defTabSz="457200">
              <a:defRPr sz="1200">
                <a:latin typeface="+mj-lt"/>
                <a:ea typeface="+mj-ea"/>
                <a:cs typeface="+mj-cs"/>
                <a:sym typeface="Helvetica"/>
              </a:defRPr>
            </a:pPr>
            <a:endParaRPr/>
          </a:p>
        </p:txBody>
      </p:sp>
      <p:sp>
        <p:nvSpPr>
          <p:cNvPr id="35" name="Shape 35"/>
          <p:cNvSpPr/>
          <p:nvPr/>
        </p:nvSpPr>
        <p:spPr>
          <a:xfrm flipV="1">
            <a:off x="6232173" y="9340849"/>
            <a:ext cx="6772628" cy="2"/>
          </a:xfrm>
          <a:prstGeom prst="line">
            <a:avLst/>
          </a:prstGeom>
          <a:ln w="152400">
            <a:solidFill>
              <a:srgbClr val="78AAD6"/>
            </a:solidFill>
            <a:miter lim="400000"/>
          </a:ln>
        </p:spPr>
        <p:txBody>
          <a:bodyPr lIns="0" tIns="0" rIns="0" bIns="0"/>
          <a:lstStyle/>
          <a:p>
            <a:pPr lvl="0" algn="l" defTabSz="457200">
              <a:defRPr sz="1200">
                <a:latin typeface="+mj-lt"/>
                <a:ea typeface="+mj-ea"/>
                <a:cs typeface="+mj-cs"/>
                <a:sym typeface="Helvetica"/>
              </a:defRPr>
            </a:pPr>
            <a:endParaRPr/>
          </a:p>
        </p:txBody>
      </p:sp>
      <p:sp>
        <p:nvSpPr>
          <p:cNvPr id="36" name="Shape 36"/>
          <p:cNvSpPr>
            <a:spLocks noGrp="1"/>
          </p:cNvSpPr>
          <p:nvPr>
            <p:ph type="sldNum" sz="quarter" idx="4294967295"/>
          </p:nvPr>
        </p:nvSpPr>
        <p:spPr>
          <a:xfrm>
            <a:off x="9970346" y="9353490"/>
            <a:ext cx="3034454" cy="40011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lvl1pPr>
          </a:lstStyle>
          <a:p>
            <a:pPr lvl="0">
              <a:defRPr sz="1800"/>
            </a:pPr>
            <a:fld id="{86CB4B4D-7CA3-9044-876B-883B54F8677D}" type="slidenum">
              <a:rPr sz="2000" b="1"/>
              <a:t>4</a:t>
            </a:fld>
            <a:endParaRPr sz="2000" b="1" dirty="0"/>
          </a:p>
        </p:txBody>
      </p:sp>
      <p:sp>
        <p:nvSpPr>
          <p:cNvPr id="2" name="TextBox 1"/>
          <p:cNvSpPr txBox="1"/>
          <p:nvPr/>
        </p:nvSpPr>
        <p:spPr>
          <a:xfrm>
            <a:off x="3894433" y="9373901"/>
            <a:ext cx="519285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Brandon Soubasis</a:t>
            </a:r>
            <a:endParaRPr kumimoji="0" lang="en-US" sz="2000" b="1" i="0" u="none" strike="noStrike" cap="none" spc="0" normalizeH="0" baseline="0" dirty="0">
              <a:ln>
                <a:noFill/>
              </a:ln>
              <a:solidFill>
                <a:srgbClr val="000000"/>
              </a:solidFill>
              <a:effectLst/>
              <a:uFillTx/>
              <a:sym typeface="Helvetica Light"/>
            </a:endParaRPr>
          </a:p>
        </p:txBody>
      </p:sp>
      <p:sp>
        <p:nvSpPr>
          <p:cNvPr id="7" name="Text Placeholder 6"/>
          <p:cNvSpPr>
            <a:spLocks noGrp="1"/>
          </p:cNvSpPr>
          <p:nvPr>
            <p:ph type="body" idx="1"/>
          </p:nvPr>
        </p:nvSpPr>
        <p:spPr>
          <a:xfrm>
            <a:off x="540885" y="24788"/>
            <a:ext cx="12134679" cy="7340646"/>
          </a:xfrm>
        </p:spPr>
        <p:txBody>
          <a:bodyPr>
            <a:normAutofit/>
          </a:bodyPr>
          <a:lstStyle/>
          <a:p>
            <a:r>
              <a:rPr lang="en-US" sz="2400" b="1" u="sng" dirty="0" smtClean="0"/>
              <a:t>Particle ID</a:t>
            </a:r>
          </a:p>
          <a:p>
            <a:pPr marL="342900" indent="-342900">
              <a:buFont typeface="Wingdings" charset="2"/>
              <a:buChar char="Ø"/>
            </a:pPr>
            <a:r>
              <a:rPr lang="en-US" sz="2400" dirty="0" smtClean="0"/>
              <a:t>We currently have 2 time of flight scintillator counters which give discrimination for particles but not for to close in mass such as </a:t>
            </a:r>
            <a:r>
              <a:rPr lang="en-US" sz="2400" dirty="0"/>
              <a:t>p/π, but not π/</a:t>
            </a:r>
            <a:r>
              <a:rPr lang="en-US" sz="2400" dirty="0" smtClean="0"/>
              <a:t>μ.</a:t>
            </a:r>
            <a:endParaRPr lang="en-US" sz="2400" dirty="0"/>
          </a:p>
          <a:p>
            <a:endParaRPr lang="en-US" sz="2400" dirty="0" smtClean="0"/>
          </a:p>
          <a:p>
            <a:pPr algn="l"/>
            <a:endParaRPr lang="en-US" sz="2400" dirty="0" smtClean="0"/>
          </a:p>
        </p:txBody>
      </p:sp>
      <p:sp>
        <p:nvSpPr>
          <p:cNvPr id="12" name="TextBox 11"/>
          <p:cNvSpPr txBox="1"/>
          <p:nvPr/>
        </p:nvSpPr>
        <p:spPr>
          <a:xfrm>
            <a:off x="-1622665" y="9364369"/>
            <a:ext cx="586547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Tues August 04, 2015</a:t>
            </a:r>
            <a:endParaRPr kumimoji="0" lang="en-US" sz="2000" b="1" i="0" u="none" strike="noStrike" cap="none" spc="0" normalizeH="0" baseline="0" dirty="0">
              <a:ln>
                <a:noFill/>
              </a:ln>
              <a:solidFill>
                <a:srgbClr val="000000"/>
              </a:solidFill>
              <a:effectLst/>
              <a:uFillTx/>
              <a:sym typeface="Helvetica Light"/>
            </a:endParaRPr>
          </a:p>
        </p:txBody>
      </p:sp>
      <p:pic>
        <p:nvPicPr>
          <p:cNvPr id="3" name="Picture 2" descr="Screen Shot 2015-07-29 at 4.29.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7332" y="2149207"/>
            <a:ext cx="8755153" cy="5770442"/>
          </a:xfrm>
          <a:prstGeom prst="rect">
            <a:avLst/>
          </a:prstGeom>
        </p:spPr>
      </p:pic>
    </p:spTree>
    <p:extLst>
      <p:ext uri="{BB962C8B-B14F-4D97-AF65-F5344CB8AC3E}">
        <p14:creationId xmlns:p14="http://schemas.microsoft.com/office/powerpoint/2010/main" val="29461315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nvSpPr>
        <p:spPr>
          <a:xfrm flipV="1">
            <a:off x="-11995" y="9340849"/>
            <a:ext cx="10048522" cy="2"/>
          </a:xfrm>
          <a:prstGeom prst="line">
            <a:avLst/>
          </a:prstGeom>
          <a:ln w="152400">
            <a:solidFill>
              <a:srgbClr val="007AAA"/>
            </a:solidFill>
            <a:miter lim="400000"/>
          </a:ln>
        </p:spPr>
        <p:txBody>
          <a:bodyPr lIns="0" tIns="0" rIns="0" bIns="0"/>
          <a:lstStyle/>
          <a:p>
            <a:pPr lvl="0" algn="l" defTabSz="457200">
              <a:defRPr sz="1200">
                <a:latin typeface="+mj-lt"/>
                <a:ea typeface="+mj-ea"/>
                <a:cs typeface="+mj-cs"/>
                <a:sym typeface="Helvetica"/>
              </a:defRPr>
            </a:pPr>
            <a:endParaRPr/>
          </a:p>
        </p:txBody>
      </p:sp>
      <p:sp>
        <p:nvSpPr>
          <p:cNvPr id="34" name="Shape 34"/>
          <p:cNvSpPr/>
          <p:nvPr/>
        </p:nvSpPr>
        <p:spPr>
          <a:xfrm flipV="1">
            <a:off x="3480507" y="9340850"/>
            <a:ext cx="9524292" cy="2"/>
          </a:xfrm>
          <a:prstGeom prst="line">
            <a:avLst/>
          </a:prstGeom>
          <a:ln w="152400">
            <a:solidFill>
              <a:srgbClr val="A9A9A9"/>
            </a:solidFill>
            <a:miter lim="400000"/>
          </a:ln>
        </p:spPr>
        <p:txBody>
          <a:bodyPr lIns="0" tIns="0" rIns="0" bIns="0"/>
          <a:lstStyle/>
          <a:p>
            <a:pPr lvl="0" algn="l" defTabSz="457200">
              <a:defRPr sz="1200">
                <a:latin typeface="+mj-lt"/>
                <a:ea typeface="+mj-ea"/>
                <a:cs typeface="+mj-cs"/>
                <a:sym typeface="Helvetica"/>
              </a:defRPr>
            </a:pPr>
            <a:endParaRPr/>
          </a:p>
        </p:txBody>
      </p:sp>
      <p:sp>
        <p:nvSpPr>
          <p:cNvPr id="35" name="Shape 35"/>
          <p:cNvSpPr/>
          <p:nvPr/>
        </p:nvSpPr>
        <p:spPr>
          <a:xfrm flipV="1">
            <a:off x="6232173" y="9340849"/>
            <a:ext cx="6772628" cy="2"/>
          </a:xfrm>
          <a:prstGeom prst="line">
            <a:avLst/>
          </a:prstGeom>
          <a:ln w="152400">
            <a:solidFill>
              <a:srgbClr val="78AAD6"/>
            </a:solidFill>
            <a:miter lim="400000"/>
          </a:ln>
        </p:spPr>
        <p:txBody>
          <a:bodyPr lIns="0" tIns="0" rIns="0" bIns="0"/>
          <a:lstStyle/>
          <a:p>
            <a:pPr lvl="0" algn="l" defTabSz="457200">
              <a:defRPr sz="1200">
                <a:latin typeface="+mj-lt"/>
                <a:ea typeface="+mj-ea"/>
                <a:cs typeface="+mj-cs"/>
                <a:sym typeface="Helvetica"/>
              </a:defRPr>
            </a:pPr>
            <a:endParaRPr/>
          </a:p>
        </p:txBody>
      </p:sp>
      <p:sp>
        <p:nvSpPr>
          <p:cNvPr id="36" name="Shape 36"/>
          <p:cNvSpPr>
            <a:spLocks noGrp="1"/>
          </p:cNvSpPr>
          <p:nvPr>
            <p:ph type="sldNum" sz="quarter" idx="4294967295"/>
          </p:nvPr>
        </p:nvSpPr>
        <p:spPr>
          <a:xfrm>
            <a:off x="9970346" y="9353490"/>
            <a:ext cx="3034454" cy="40011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lvl1pPr>
          </a:lstStyle>
          <a:p>
            <a:pPr lvl="0">
              <a:defRPr sz="1800"/>
            </a:pPr>
            <a:fld id="{86CB4B4D-7CA3-9044-876B-883B54F8677D}" type="slidenum">
              <a:rPr sz="2000" b="1"/>
              <a:t>5</a:t>
            </a:fld>
            <a:endParaRPr sz="2000" b="1" dirty="0"/>
          </a:p>
        </p:txBody>
      </p:sp>
      <p:sp>
        <p:nvSpPr>
          <p:cNvPr id="2" name="TextBox 1"/>
          <p:cNvSpPr txBox="1"/>
          <p:nvPr/>
        </p:nvSpPr>
        <p:spPr>
          <a:xfrm>
            <a:off x="3894433" y="9373901"/>
            <a:ext cx="519285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Brandon Soubasis</a:t>
            </a:r>
            <a:endParaRPr kumimoji="0" lang="en-US" sz="2000" b="1" i="0" u="none" strike="noStrike" cap="none" spc="0" normalizeH="0" baseline="0" dirty="0">
              <a:ln>
                <a:noFill/>
              </a:ln>
              <a:solidFill>
                <a:srgbClr val="000000"/>
              </a:solidFill>
              <a:effectLst/>
              <a:uFillTx/>
              <a:sym typeface="Helvetica Light"/>
            </a:endParaRPr>
          </a:p>
        </p:txBody>
      </p:sp>
      <p:sp>
        <p:nvSpPr>
          <p:cNvPr id="7" name="Text Placeholder 6"/>
          <p:cNvSpPr>
            <a:spLocks noGrp="1"/>
          </p:cNvSpPr>
          <p:nvPr>
            <p:ph type="body" idx="1"/>
          </p:nvPr>
        </p:nvSpPr>
        <p:spPr>
          <a:xfrm>
            <a:off x="540885" y="278803"/>
            <a:ext cx="12134679" cy="7340646"/>
          </a:xfrm>
        </p:spPr>
        <p:txBody>
          <a:bodyPr>
            <a:normAutofit/>
          </a:bodyPr>
          <a:lstStyle/>
          <a:p>
            <a:pPr algn="l"/>
            <a:r>
              <a:rPr lang="en-US" sz="2400" b="1" dirty="0"/>
              <a:t>Motivation</a:t>
            </a:r>
            <a:endParaRPr lang="en-US" sz="2400" b="1" dirty="0" smtClean="0"/>
          </a:p>
          <a:p>
            <a:pPr marL="342900" indent="-342900">
              <a:buFont typeface="Wingdings" charset="2"/>
              <a:buChar char="Ø"/>
            </a:pPr>
            <a:r>
              <a:rPr lang="en-US" sz="2400" dirty="0" smtClean="0"/>
              <a:t>How </a:t>
            </a:r>
            <a:r>
              <a:rPr lang="en-US" sz="2400" dirty="0"/>
              <a:t>can we measure stopped </a:t>
            </a:r>
            <a:r>
              <a:rPr lang="en-US" sz="2400" dirty="0" err="1"/>
              <a:t>muons</a:t>
            </a:r>
            <a:r>
              <a:rPr lang="en-US" sz="2400" dirty="0"/>
              <a:t> and </a:t>
            </a:r>
            <a:r>
              <a:rPr lang="en-US" sz="2400" dirty="0" err="1"/>
              <a:t>pions</a:t>
            </a:r>
            <a:r>
              <a:rPr lang="en-US" sz="2400" dirty="0"/>
              <a:t> at </a:t>
            </a:r>
            <a:r>
              <a:rPr lang="en-US" sz="2400" dirty="0" err="1"/>
              <a:t>LArIAT</a:t>
            </a:r>
            <a:r>
              <a:rPr lang="en-US" sz="2400" dirty="0"/>
              <a:t>?</a:t>
            </a:r>
          </a:p>
          <a:p>
            <a:r>
              <a:rPr lang="en-US" sz="2400" dirty="0"/>
              <a:t>	</a:t>
            </a:r>
            <a:r>
              <a:rPr lang="en-US" sz="2400" dirty="0" smtClean="0"/>
              <a:t>- Given </a:t>
            </a:r>
            <a:r>
              <a:rPr lang="en-US" sz="2400" dirty="0"/>
              <a:t>simple assumptions, </a:t>
            </a:r>
            <a:r>
              <a:rPr lang="en-US" sz="2400" dirty="0" err="1"/>
              <a:t>muons</a:t>
            </a:r>
            <a:r>
              <a:rPr lang="en-US" sz="2400" dirty="0"/>
              <a:t> should stop within the </a:t>
            </a:r>
            <a:r>
              <a:rPr lang="en-US" sz="2400" dirty="0" err="1"/>
              <a:t>LAr</a:t>
            </a:r>
            <a:r>
              <a:rPr lang="en-US" sz="2400" dirty="0"/>
              <a:t> TPC </a:t>
            </a:r>
            <a:r>
              <a:rPr lang="en-US" sz="2400" dirty="0" smtClean="0"/>
              <a:t>with </a:t>
            </a:r>
            <a:r>
              <a:rPr lang="en-US" sz="2400" dirty="0"/>
              <a:t>p&lt;280 MeV and </a:t>
            </a:r>
            <a:r>
              <a:rPr lang="en-US" sz="2400" dirty="0" err="1"/>
              <a:t>pions</a:t>
            </a:r>
            <a:r>
              <a:rPr lang="en-US" sz="2400" dirty="0"/>
              <a:t> with p&lt;330 MeV.</a:t>
            </a:r>
            <a:br>
              <a:rPr lang="en-US" sz="2400" dirty="0"/>
            </a:br>
            <a:endParaRPr lang="en-US" sz="2400" dirty="0"/>
          </a:p>
        </p:txBody>
      </p:sp>
      <p:pic>
        <p:nvPicPr>
          <p:cNvPr id="12" name="Picture 11" descr="Screen Shot 2014-10-18 at 12.36.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894" y="1860054"/>
            <a:ext cx="10341757" cy="6648946"/>
          </a:xfrm>
          <a:prstGeom prst="rect">
            <a:avLst/>
          </a:prstGeom>
        </p:spPr>
      </p:pic>
      <p:sp>
        <p:nvSpPr>
          <p:cNvPr id="11" name="TextBox 10"/>
          <p:cNvSpPr txBox="1"/>
          <p:nvPr/>
        </p:nvSpPr>
        <p:spPr>
          <a:xfrm>
            <a:off x="-1622665" y="9364369"/>
            <a:ext cx="586547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Tues August 04, 2015</a:t>
            </a:r>
            <a:endParaRPr kumimoji="0" lang="en-US" sz="2000" b="1" i="0" u="none" strike="noStrike" cap="none" spc="0" normalizeH="0" baseline="0" dirty="0">
              <a:ln>
                <a:noFill/>
              </a:ln>
              <a:solidFill>
                <a:srgbClr val="000000"/>
              </a:solidFill>
              <a:effectLst/>
              <a:uFillTx/>
              <a:sym typeface="Helvetica Light"/>
            </a:endParaRPr>
          </a:p>
        </p:txBody>
      </p:sp>
    </p:spTree>
    <p:extLst>
      <p:ext uri="{BB962C8B-B14F-4D97-AF65-F5344CB8AC3E}">
        <p14:creationId xmlns:p14="http://schemas.microsoft.com/office/powerpoint/2010/main" val="226239003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nvSpPr>
        <p:spPr>
          <a:xfrm flipV="1">
            <a:off x="-11995" y="9340849"/>
            <a:ext cx="10048522" cy="2"/>
          </a:xfrm>
          <a:prstGeom prst="line">
            <a:avLst/>
          </a:prstGeom>
          <a:ln w="152400">
            <a:solidFill>
              <a:srgbClr val="007AAA"/>
            </a:solidFill>
            <a:miter lim="400000"/>
          </a:ln>
        </p:spPr>
        <p:txBody>
          <a:bodyPr lIns="0" tIns="0" rIns="0" bIns="0"/>
          <a:lstStyle/>
          <a:p>
            <a:pPr lvl="0" algn="l" defTabSz="457200">
              <a:defRPr sz="1200">
                <a:latin typeface="+mj-lt"/>
                <a:ea typeface="+mj-ea"/>
                <a:cs typeface="+mj-cs"/>
                <a:sym typeface="Helvetica"/>
              </a:defRPr>
            </a:pPr>
            <a:endParaRPr/>
          </a:p>
        </p:txBody>
      </p:sp>
      <p:sp>
        <p:nvSpPr>
          <p:cNvPr id="34" name="Shape 34"/>
          <p:cNvSpPr/>
          <p:nvPr/>
        </p:nvSpPr>
        <p:spPr>
          <a:xfrm flipV="1">
            <a:off x="3480507" y="9340850"/>
            <a:ext cx="9524292" cy="2"/>
          </a:xfrm>
          <a:prstGeom prst="line">
            <a:avLst/>
          </a:prstGeom>
          <a:ln w="152400">
            <a:solidFill>
              <a:srgbClr val="A9A9A9"/>
            </a:solidFill>
            <a:miter lim="400000"/>
          </a:ln>
        </p:spPr>
        <p:txBody>
          <a:bodyPr lIns="0" tIns="0" rIns="0" bIns="0"/>
          <a:lstStyle/>
          <a:p>
            <a:pPr lvl="0" algn="l" defTabSz="457200">
              <a:defRPr sz="1200">
                <a:latin typeface="+mj-lt"/>
                <a:ea typeface="+mj-ea"/>
                <a:cs typeface="+mj-cs"/>
                <a:sym typeface="Helvetica"/>
              </a:defRPr>
            </a:pPr>
            <a:endParaRPr/>
          </a:p>
        </p:txBody>
      </p:sp>
      <p:sp>
        <p:nvSpPr>
          <p:cNvPr id="35" name="Shape 35"/>
          <p:cNvSpPr/>
          <p:nvPr/>
        </p:nvSpPr>
        <p:spPr>
          <a:xfrm flipV="1">
            <a:off x="6232173" y="9340849"/>
            <a:ext cx="6772628" cy="2"/>
          </a:xfrm>
          <a:prstGeom prst="line">
            <a:avLst/>
          </a:prstGeom>
          <a:ln w="152400">
            <a:solidFill>
              <a:srgbClr val="78AAD6"/>
            </a:solidFill>
            <a:miter lim="400000"/>
          </a:ln>
        </p:spPr>
        <p:txBody>
          <a:bodyPr lIns="0" tIns="0" rIns="0" bIns="0"/>
          <a:lstStyle/>
          <a:p>
            <a:pPr lvl="0" algn="l" defTabSz="457200">
              <a:defRPr sz="1200">
                <a:latin typeface="+mj-lt"/>
                <a:ea typeface="+mj-ea"/>
                <a:cs typeface="+mj-cs"/>
                <a:sym typeface="Helvetica"/>
              </a:defRPr>
            </a:pPr>
            <a:endParaRPr/>
          </a:p>
        </p:txBody>
      </p:sp>
      <p:sp>
        <p:nvSpPr>
          <p:cNvPr id="36" name="Shape 36"/>
          <p:cNvSpPr>
            <a:spLocks noGrp="1"/>
          </p:cNvSpPr>
          <p:nvPr>
            <p:ph type="sldNum" sz="quarter" idx="4294967295"/>
          </p:nvPr>
        </p:nvSpPr>
        <p:spPr>
          <a:xfrm>
            <a:off x="9970346" y="9353490"/>
            <a:ext cx="3034454" cy="40011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lvl1pPr>
          </a:lstStyle>
          <a:p>
            <a:pPr lvl="0">
              <a:defRPr sz="1800"/>
            </a:pPr>
            <a:fld id="{86CB4B4D-7CA3-9044-876B-883B54F8677D}" type="slidenum">
              <a:rPr sz="2000" b="1"/>
              <a:t>6</a:t>
            </a:fld>
            <a:endParaRPr sz="2000" b="1" dirty="0"/>
          </a:p>
        </p:txBody>
      </p:sp>
      <p:sp>
        <p:nvSpPr>
          <p:cNvPr id="2" name="TextBox 1"/>
          <p:cNvSpPr txBox="1"/>
          <p:nvPr/>
        </p:nvSpPr>
        <p:spPr>
          <a:xfrm>
            <a:off x="3894433" y="9373901"/>
            <a:ext cx="519285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Brandon Soubasis</a:t>
            </a:r>
            <a:endParaRPr kumimoji="0" lang="en-US" sz="2000" b="1" i="0" u="none" strike="noStrike" cap="none" spc="0" normalizeH="0" baseline="0" dirty="0">
              <a:ln>
                <a:noFill/>
              </a:ln>
              <a:solidFill>
                <a:srgbClr val="000000"/>
              </a:solidFill>
              <a:effectLst/>
              <a:uFillTx/>
              <a:sym typeface="Helvetica Light"/>
            </a:endParaRPr>
          </a:p>
        </p:txBody>
      </p:sp>
      <p:sp>
        <p:nvSpPr>
          <p:cNvPr id="7" name="Text Placeholder 6"/>
          <p:cNvSpPr>
            <a:spLocks noGrp="1"/>
          </p:cNvSpPr>
          <p:nvPr>
            <p:ph type="body" idx="1"/>
          </p:nvPr>
        </p:nvSpPr>
        <p:spPr>
          <a:xfrm>
            <a:off x="540885" y="278803"/>
            <a:ext cx="12134679" cy="7340646"/>
          </a:xfrm>
        </p:spPr>
        <p:txBody>
          <a:bodyPr>
            <a:normAutofit/>
          </a:bodyPr>
          <a:lstStyle/>
          <a:p>
            <a:pPr algn="l"/>
            <a:r>
              <a:rPr lang="en-US" sz="2400" b="1" dirty="0"/>
              <a:t>Motivation</a:t>
            </a:r>
            <a:endParaRPr lang="en-US" sz="2400" b="1" dirty="0" smtClean="0"/>
          </a:p>
          <a:p>
            <a:pPr marL="342900" indent="-342900">
              <a:buFont typeface="Wingdings" charset="2"/>
              <a:buChar char="Ø"/>
            </a:pPr>
            <a:r>
              <a:rPr lang="en-US" sz="2400" dirty="0"/>
              <a:t>How can we </a:t>
            </a:r>
            <a:r>
              <a:rPr lang="en-US" sz="2400" dirty="0" err="1"/>
              <a:t>seperate</a:t>
            </a:r>
            <a:r>
              <a:rPr lang="en-US" sz="2400" dirty="0"/>
              <a:t> stopped </a:t>
            </a:r>
            <a:r>
              <a:rPr lang="en-US" sz="2400" dirty="0" err="1"/>
              <a:t>muons</a:t>
            </a:r>
            <a:r>
              <a:rPr lang="en-US" sz="2400" dirty="0"/>
              <a:t> and </a:t>
            </a:r>
            <a:r>
              <a:rPr lang="en-US" sz="2400" dirty="0" err="1"/>
              <a:t>pions</a:t>
            </a:r>
            <a:r>
              <a:rPr lang="en-US" sz="2400" dirty="0"/>
              <a:t> at </a:t>
            </a:r>
            <a:r>
              <a:rPr lang="en-US" sz="2400" dirty="0" err="1"/>
              <a:t>LArIAT</a:t>
            </a:r>
            <a:r>
              <a:rPr lang="en-US" sz="2400" dirty="0"/>
              <a:t>? </a:t>
            </a:r>
          </a:p>
          <a:p>
            <a:r>
              <a:rPr lang="en-US" sz="2400" dirty="0"/>
              <a:t>	</a:t>
            </a:r>
            <a:r>
              <a:rPr lang="en-US" sz="2400" dirty="0" smtClean="0"/>
              <a:t>- Can’t </a:t>
            </a:r>
            <a:r>
              <a:rPr lang="en-US" sz="2400" dirty="0"/>
              <a:t>use a </a:t>
            </a:r>
            <a:r>
              <a:rPr lang="en-US" sz="2400" dirty="0" err="1"/>
              <a:t>muon</a:t>
            </a:r>
            <a:r>
              <a:rPr lang="en-US" sz="2400" dirty="0"/>
              <a:t> range stack since these </a:t>
            </a:r>
            <a:r>
              <a:rPr lang="en-US" sz="2400" dirty="0" err="1"/>
              <a:t>muons</a:t>
            </a:r>
            <a:r>
              <a:rPr lang="en-US" sz="2400" dirty="0"/>
              <a:t> will be stopping </a:t>
            </a:r>
            <a:r>
              <a:rPr lang="en-US" sz="2400" dirty="0" smtClean="0"/>
              <a:t>in the </a:t>
            </a:r>
            <a:r>
              <a:rPr lang="en-US" sz="2400" dirty="0" err="1"/>
              <a:t>LAr</a:t>
            </a:r>
            <a:r>
              <a:rPr lang="en-US" sz="2400" dirty="0"/>
              <a:t> TPC.</a:t>
            </a:r>
            <a:br>
              <a:rPr lang="en-US" sz="2400" dirty="0"/>
            </a:br>
            <a:r>
              <a:rPr lang="en-US" sz="2400" dirty="0"/>
              <a:t>	</a:t>
            </a:r>
            <a:r>
              <a:rPr lang="en-US" sz="2400" dirty="0" smtClean="0"/>
              <a:t>- Time </a:t>
            </a:r>
            <a:r>
              <a:rPr lang="en-US" sz="2400" dirty="0"/>
              <a:t>of Flight (</a:t>
            </a:r>
            <a:r>
              <a:rPr lang="en-US" sz="2400" dirty="0" err="1"/>
              <a:t>ToF</a:t>
            </a:r>
            <a:r>
              <a:rPr lang="en-US" sz="2400" dirty="0"/>
              <a:t>) can be difficult since </a:t>
            </a:r>
            <a:r>
              <a:rPr lang="en-US" sz="2400" dirty="0" err="1"/>
              <a:t>muon</a:t>
            </a:r>
            <a:r>
              <a:rPr lang="en-US" sz="2400" dirty="0"/>
              <a:t> and pion masses </a:t>
            </a:r>
            <a:r>
              <a:rPr lang="en-US" sz="2400" dirty="0" smtClean="0"/>
              <a:t>only </a:t>
            </a:r>
            <a:r>
              <a:rPr lang="en-US" sz="2400" dirty="0"/>
              <a:t>differ by 30% </a:t>
            </a:r>
          </a:p>
          <a:p>
            <a:r>
              <a:rPr lang="en-US" sz="2400" dirty="0"/>
              <a:t>	-What about a material with a small index of refraction (Aerogel)? </a:t>
            </a:r>
          </a:p>
        </p:txBody>
      </p:sp>
      <p:pic>
        <p:nvPicPr>
          <p:cNvPr id="11" name="Picture 10" descr="Screen Shot 2014-10-18 at 12.47.5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4178" y="2204008"/>
            <a:ext cx="6500414" cy="4930503"/>
          </a:xfrm>
          <a:prstGeom prst="rect">
            <a:avLst/>
          </a:prstGeom>
        </p:spPr>
      </p:pic>
      <p:sp>
        <p:nvSpPr>
          <p:cNvPr id="12" name="TextBox 11"/>
          <p:cNvSpPr txBox="1"/>
          <p:nvPr/>
        </p:nvSpPr>
        <p:spPr>
          <a:xfrm>
            <a:off x="-1622665" y="9364369"/>
            <a:ext cx="586547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Tues August 04, 2015</a:t>
            </a:r>
            <a:endParaRPr kumimoji="0" lang="en-US" sz="2000" b="1" i="0" u="none" strike="noStrike" cap="none" spc="0" normalizeH="0" baseline="0" dirty="0">
              <a:ln>
                <a:noFill/>
              </a:ln>
              <a:solidFill>
                <a:srgbClr val="000000"/>
              </a:solidFill>
              <a:effectLst/>
              <a:uFillTx/>
              <a:sym typeface="Helvetica Light"/>
            </a:endParaRPr>
          </a:p>
        </p:txBody>
      </p:sp>
    </p:spTree>
    <p:extLst>
      <p:ext uri="{BB962C8B-B14F-4D97-AF65-F5344CB8AC3E}">
        <p14:creationId xmlns:p14="http://schemas.microsoft.com/office/powerpoint/2010/main" val="383030277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nvSpPr>
        <p:spPr>
          <a:xfrm flipV="1">
            <a:off x="-11995" y="9340849"/>
            <a:ext cx="10048522" cy="2"/>
          </a:xfrm>
          <a:prstGeom prst="line">
            <a:avLst/>
          </a:prstGeom>
          <a:ln w="152400">
            <a:solidFill>
              <a:srgbClr val="007AAA"/>
            </a:solidFill>
            <a:miter lim="400000"/>
          </a:ln>
        </p:spPr>
        <p:txBody>
          <a:bodyPr lIns="0" tIns="0" rIns="0" bIns="0"/>
          <a:lstStyle/>
          <a:p>
            <a:pPr lvl="0" algn="l" defTabSz="457200">
              <a:defRPr sz="1200">
                <a:latin typeface="+mj-lt"/>
                <a:ea typeface="+mj-ea"/>
                <a:cs typeface="+mj-cs"/>
                <a:sym typeface="Helvetica"/>
              </a:defRPr>
            </a:pPr>
            <a:endParaRPr/>
          </a:p>
        </p:txBody>
      </p:sp>
      <p:sp>
        <p:nvSpPr>
          <p:cNvPr id="34" name="Shape 34"/>
          <p:cNvSpPr/>
          <p:nvPr/>
        </p:nvSpPr>
        <p:spPr>
          <a:xfrm flipV="1">
            <a:off x="3480507" y="9340850"/>
            <a:ext cx="9524292" cy="2"/>
          </a:xfrm>
          <a:prstGeom prst="line">
            <a:avLst/>
          </a:prstGeom>
          <a:ln w="152400">
            <a:solidFill>
              <a:srgbClr val="A9A9A9"/>
            </a:solidFill>
            <a:miter lim="400000"/>
          </a:ln>
        </p:spPr>
        <p:txBody>
          <a:bodyPr lIns="0" tIns="0" rIns="0" bIns="0"/>
          <a:lstStyle/>
          <a:p>
            <a:pPr lvl="0" algn="l" defTabSz="457200">
              <a:defRPr sz="1200">
                <a:latin typeface="+mj-lt"/>
                <a:ea typeface="+mj-ea"/>
                <a:cs typeface="+mj-cs"/>
                <a:sym typeface="Helvetica"/>
              </a:defRPr>
            </a:pPr>
            <a:endParaRPr/>
          </a:p>
        </p:txBody>
      </p:sp>
      <p:sp>
        <p:nvSpPr>
          <p:cNvPr id="35" name="Shape 35"/>
          <p:cNvSpPr/>
          <p:nvPr/>
        </p:nvSpPr>
        <p:spPr>
          <a:xfrm flipV="1">
            <a:off x="6232173" y="9340849"/>
            <a:ext cx="6772628" cy="2"/>
          </a:xfrm>
          <a:prstGeom prst="line">
            <a:avLst/>
          </a:prstGeom>
          <a:ln w="152400">
            <a:solidFill>
              <a:srgbClr val="78AAD6"/>
            </a:solidFill>
            <a:miter lim="400000"/>
          </a:ln>
        </p:spPr>
        <p:txBody>
          <a:bodyPr lIns="0" tIns="0" rIns="0" bIns="0"/>
          <a:lstStyle/>
          <a:p>
            <a:pPr lvl="0" algn="l" defTabSz="457200">
              <a:defRPr sz="1200">
                <a:latin typeface="+mj-lt"/>
                <a:ea typeface="+mj-ea"/>
                <a:cs typeface="+mj-cs"/>
                <a:sym typeface="Helvetica"/>
              </a:defRPr>
            </a:pPr>
            <a:endParaRPr/>
          </a:p>
        </p:txBody>
      </p:sp>
      <p:sp>
        <p:nvSpPr>
          <p:cNvPr id="36" name="Shape 36"/>
          <p:cNvSpPr>
            <a:spLocks noGrp="1"/>
          </p:cNvSpPr>
          <p:nvPr>
            <p:ph type="sldNum" sz="quarter" idx="4294967295"/>
          </p:nvPr>
        </p:nvSpPr>
        <p:spPr>
          <a:xfrm>
            <a:off x="9970346" y="9353490"/>
            <a:ext cx="3034454" cy="40011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lvl1pPr>
          </a:lstStyle>
          <a:p>
            <a:pPr lvl="0">
              <a:defRPr sz="1800"/>
            </a:pPr>
            <a:fld id="{86CB4B4D-7CA3-9044-876B-883B54F8677D}" type="slidenum">
              <a:rPr sz="2000" b="1"/>
              <a:t>7</a:t>
            </a:fld>
            <a:endParaRPr sz="2000" b="1" dirty="0"/>
          </a:p>
        </p:txBody>
      </p:sp>
      <p:sp>
        <p:nvSpPr>
          <p:cNvPr id="2" name="TextBox 1"/>
          <p:cNvSpPr txBox="1"/>
          <p:nvPr/>
        </p:nvSpPr>
        <p:spPr>
          <a:xfrm>
            <a:off x="3894433" y="9373901"/>
            <a:ext cx="519285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Brandon Soubasis</a:t>
            </a:r>
            <a:endParaRPr kumimoji="0" lang="en-US" sz="2000" b="1" i="0" u="none" strike="noStrike" cap="none" spc="0" normalizeH="0" baseline="0" dirty="0">
              <a:ln>
                <a:noFill/>
              </a:ln>
              <a:solidFill>
                <a:srgbClr val="000000"/>
              </a:solidFill>
              <a:effectLst/>
              <a:uFillTx/>
              <a:sym typeface="Helvetica Light"/>
            </a:endParaRPr>
          </a:p>
        </p:txBody>
      </p:sp>
      <p:sp>
        <p:nvSpPr>
          <p:cNvPr id="3" name="TextBox 2"/>
          <p:cNvSpPr txBox="1"/>
          <p:nvPr/>
        </p:nvSpPr>
        <p:spPr>
          <a:xfrm>
            <a:off x="0" y="0"/>
            <a:ext cx="13004799" cy="17953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584200" rtl="0" fontAlgn="auto" latinLnBrk="1" hangingPunct="0">
              <a:lnSpc>
                <a:spcPct val="100000"/>
              </a:lnSpc>
              <a:spcBef>
                <a:spcPts val="0"/>
              </a:spcBef>
              <a:spcAft>
                <a:spcPts val="0"/>
              </a:spcAft>
              <a:buClrTx/>
              <a:buSzTx/>
              <a:buFont typeface="Wingdings" charset="2"/>
              <a:buChar char="Ø"/>
              <a:tabLst/>
            </a:pPr>
            <a:r>
              <a:rPr lang="en-US" sz="2200" dirty="0" smtClean="0">
                <a:solidFill>
                  <a:srgbClr val="000000"/>
                </a:solidFill>
              </a:rPr>
              <a:t>Aiming to separate muons and pions in a momentum range where muons emit Cherenkov radiation while pions do not.</a:t>
            </a:r>
          </a:p>
          <a:p>
            <a:pPr marL="342900" marR="0" indent="-342900" algn="l" defTabSz="584200" rtl="0" fontAlgn="auto" latinLnBrk="1" hangingPunct="0">
              <a:lnSpc>
                <a:spcPct val="100000"/>
              </a:lnSpc>
              <a:spcBef>
                <a:spcPts val="0"/>
              </a:spcBef>
              <a:spcAft>
                <a:spcPts val="0"/>
              </a:spcAft>
              <a:buClrTx/>
              <a:buSzTx/>
              <a:buFont typeface="Wingdings" charset="2"/>
              <a:buChar char="Ø"/>
              <a:tabLst/>
            </a:pPr>
            <a:r>
              <a:rPr lang="en-US" sz="2200" dirty="0" smtClean="0">
                <a:solidFill>
                  <a:srgbClr val="000000"/>
                </a:solidFill>
              </a:rPr>
              <a:t>Different indices of refraction are sensitive to different momentum ranges.</a:t>
            </a:r>
          </a:p>
          <a:p>
            <a:pPr marL="342900" marR="0" indent="-342900" algn="l" defTabSz="584200" rtl="0" fontAlgn="auto" latinLnBrk="1" hangingPunct="0">
              <a:lnSpc>
                <a:spcPct val="100000"/>
              </a:lnSpc>
              <a:spcBef>
                <a:spcPts val="0"/>
              </a:spcBef>
              <a:spcAft>
                <a:spcPts val="0"/>
              </a:spcAft>
              <a:buClrTx/>
              <a:buSzTx/>
              <a:buFont typeface="Wingdings" charset="2"/>
              <a:buChar char="Ø"/>
              <a:tabLst/>
            </a:pPr>
            <a:r>
              <a:rPr lang="en-US" sz="2200" dirty="0" smtClean="0">
                <a:solidFill>
                  <a:srgbClr val="000000"/>
                </a:solidFill>
              </a:rPr>
              <a:t>The combination of the two aerogel Cherenkov counter,</a:t>
            </a:r>
            <a:r>
              <a:rPr kumimoji="0" lang="en-US" sz="2200" b="0" i="0" u="none" strike="noStrike" cap="none" spc="0" normalizeH="0" baseline="0" dirty="0" smtClean="0">
                <a:ln>
                  <a:noFill/>
                </a:ln>
                <a:solidFill>
                  <a:srgbClr val="000000"/>
                </a:solidFill>
                <a:effectLst/>
                <a:uFillTx/>
                <a:sym typeface="Helvetica Light"/>
              </a:rPr>
              <a:t> pions and muons can be identified for         p&lt;400MeV/c</a:t>
            </a:r>
            <a:endParaRPr kumimoji="0" lang="en-US" sz="2200" b="0" i="0" u="none" strike="noStrike" cap="none" spc="0" normalizeH="0" baseline="0" dirty="0">
              <a:ln>
                <a:noFill/>
              </a:ln>
              <a:solidFill>
                <a:srgbClr val="000000"/>
              </a:solidFill>
              <a:effectLst/>
              <a:uFillTx/>
              <a:sym typeface="Helvetica Light"/>
            </a:endParaRPr>
          </a:p>
        </p:txBody>
      </p:sp>
      <p:graphicFrame>
        <p:nvGraphicFramePr>
          <p:cNvPr id="18" name="Table 17"/>
          <p:cNvGraphicFramePr>
            <a:graphicFrameLocks noGrp="1"/>
          </p:cNvGraphicFramePr>
          <p:nvPr>
            <p:extLst>
              <p:ext uri="{D42A27DB-BD31-4B8C-83A1-F6EECF244321}">
                <p14:modId xmlns:p14="http://schemas.microsoft.com/office/powerpoint/2010/main" val="2736022068"/>
              </p:ext>
            </p:extLst>
          </p:nvPr>
        </p:nvGraphicFramePr>
        <p:xfrm>
          <a:off x="2530678" y="1532624"/>
          <a:ext cx="8921211" cy="3242575"/>
        </p:xfrm>
        <a:graphic>
          <a:graphicData uri="http://schemas.openxmlformats.org/drawingml/2006/table">
            <a:tbl>
              <a:tblPr firstRow="1" bandRow="1">
                <a:tableStyleId>{5940675A-B579-460E-94D1-54222C63F5DA}</a:tableStyleId>
              </a:tblPr>
              <a:tblGrid>
                <a:gridCol w="1895989"/>
                <a:gridCol w="905588"/>
                <a:gridCol w="2801578"/>
                <a:gridCol w="3318056"/>
              </a:tblGrid>
              <a:tr h="776489">
                <a:tc gridSpan="2">
                  <a:txBody>
                    <a:bodyPr/>
                    <a:lstStyle/>
                    <a:p>
                      <a:endParaRPr lang="en-US" dirty="0">
                        <a:latin typeface="+mj-lt"/>
                        <a:cs typeface="Apple Chancery"/>
                      </a:endParaRPr>
                    </a:p>
                  </a:txBody>
                  <a:tcPr/>
                </a:tc>
                <a:tc hMerge="1">
                  <a:txBody>
                    <a:bodyPr/>
                    <a:lstStyle/>
                    <a:p>
                      <a:endParaRPr lang="en-US"/>
                    </a:p>
                  </a:txBody>
                  <a:tcPr/>
                </a:tc>
                <a:tc>
                  <a:txBody>
                    <a:bodyPr/>
                    <a:lstStyle/>
                    <a:p>
                      <a:pPr marL="0" marR="0" indent="0" algn="ctr" defTabSz="584200" eaLnBrk="1" fontAlgn="auto" latinLnBrk="0" hangingPunct="1">
                        <a:lnSpc>
                          <a:spcPct val="100000"/>
                        </a:lnSpc>
                        <a:spcBef>
                          <a:spcPts val="0"/>
                        </a:spcBef>
                        <a:spcAft>
                          <a:spcPts val="0"/>
                        </a:spcAft>
                        <a:buClrTx/>
                        <a:buSzTx/>
                        <a:buFontTx/>
                        <a:buNone/>
                        <a:tabLst/>
                        <a:defRPr/>
                      </a:pPr>
                      <a:r>
                        <a:rPr lang="en-US" sz="2800" dirty="0" smtClean="0"/>
                        <a:t>n = 1.10</a:t>
                      </a:r>
                    </a:p>
                    <a:p>
                      <a:endParaRPr lang="en-US" dirty="0"/>
                    </a:p>
                  </a:txBody>
                  <a:tcPr/>
                </a:tc>
                <a:tc>
                  <a:txBody>
                    <a:bodyPr/>
                    <a:lstStyle/>
                    <a:p>
                      <a:pPr algn="ctr"/>
                      <a:r>
                        <a:rPr lang="en-US" sz="2800" dirty="0" smtClean="0"/>
                        <a:t>n = 1.05</a:t>
                      </a:r>
                      <a:endParaRPr lang="en-US" sz="2800" dirty="0"/>
                    </a:p>
                  </a:txBody>
                  <a:tcPr/>
                </a:tc>
              </a:tr>
              <a:tr h="776489">
                <a:tc rowSpan="2">
                  <a:txBody>
                    <a:bodyPr/>
                    <a:lstStyle/>
                    <a:p>
                      <a:pPr lvl="0" algn="ctr"/>
                      <a:endParaRPr lang="en-US" sz="2400" dirty="0" smtClean="0"/>
                    </a:p>
                    <a:p>
                      <a:pPr lvl="0" algn="ctr"/>
                      <a:r>
                        <a:rPr lang="en-US" sz="2400" b="1" dirty="0" smtClean="0"/>
                        <a:t>220&lt;p&lt;285</a:t>
                      </a:r>
                      <a:endParaRPr lang="en-US" sz="2400" b="1" dirty="0"/>
                    </a:p>
                  </a:txBody>
                  <a:tcPr/>
                </a:tc>
                <a:tc>
                  <a:txBody>
                    <a:bodyPr/>
                    <a:lstStyle/>
                    <a:p>
                      <a:pPr marL="0" marR="0" indent="0" algn="ctr" defTabSz="584200" eaLnBrk="1" fontAlgn="auto" latinLnBrk="0" hangingPunct="1">
                        <a:lnSpc>
                          <a:spcPct val="100000"/>
                        </a:lnSpc>
                        <a:spcBef>
                          <a:spcPts val="0"/>
                        </a:spcBef>
                        <a:spcAft>
                          <a:spcPts val="0"/>
                        </a:spcAft>
                        <a:buClrTx/>
                        <a:buSzTx/>
                        <a:buFontTx/>
                        <a:buNone/>
                        <a:tabLst/>
                        <a:defRPr/>
                      </a:pPr>
                      <a:r>
                        <a:rPr lang="el-GR" sz="2400" b="1" dirty="0" smtClean="0">
                          <a:solidFill>
                            <a:schemeClr val="accent6">
                              <a:lumMod val="75000"/>
                            </a:schemeClr>
                          </a:solidFill>
                          <a:latin typeface="+mn-lt"/>
                          <a:ea typeface="+mn-ea"/>
                          <a:cs typeface="+mn-cs"/>
                          <a:sym typeface="Helvetica Light"/>
                        </a:rPr>
                        <a:t>μ</a:t>
                      </a:r>
                      <a:endParaRPr lang="en-US" sz="2400" b="1" dirty="0" smtClean="0">
                        <a:solidFill>
                          <a:schemeClr val="accent6">
                            <a:lumMod val="75000"/>
                          </a:schemeClr>
                        </a:solidFill>
                      </a:endParaRPr>
                    </a:p>
                  </a:txBody>
                  <a:tcPr/>
                </a:tc>
                <a:tc>
                  <a:txBody>
                    <a:bodyPr/>
                    <a:lstStyle/>
                    <a:p>
                      <a:pPr marL="0" marR="0" indent="0" algn="ctr" defTabSz="584200" eaLnBrk="1" fontAlgn="auto" latinLnBrk="0" hangingPunct="1">
                        <a:lnSpc>
                          <a:spcPct val="100000"/>
                        </a:lnSpc>
                        <a:spcBef>
                          <a:spcPts val="0"/>
                        </a:spcBef>
                        <a:spcAft>
                          <a:spcPts val="0"/>
                        </a:spcAft>
                        <a:buClrTx/>
                        <a:buSzTx/>
                        <a:buFontTx/>
                        <a:buNone/>
                        <a:tabLst/>
                        <a:defRPr/>
                      </a:pPr>
                      <a:r>
                        <a:rPr lang="en-US" sz="2800" dirty="0" smtClean="0">
                          <a:solidFill>
                            <a:srgbClr val="008000"/>
                          </a:solidFill>
                          <a:latin typeface="Zapf Dingbats"/>
                          <a:ea typeface="Zapf Dingbats"/>
                          <a:cs typeface="Zapf Dingbats"/>
                          <a:sym typeface="Zapf Dingbats"/>
                        </a:rPr>
                        <a:t>✓</a:t>
                      </a:r>
                      <a:endParaRPr lang="en-US" sz="2800" dirty="0" smtClean="0">
                        <a:solidFill>
                          <a:srgbClr val="008000"/>
                        </a:solidFill>
                      </a:endParaRPr>
                    </a:p>
                    <a:p>
                      <a:endParaRPr lang="en-US" dirty="0"/>
                    </a:p>
                  </a:txBody>
                  <a:tcPr/>
                </a:tc>
                <a:tc>
                  <a:txBody>
                    <a:bodyPr/>
                    <a:lstStyle/>
                    <a:p>
                      <a:pPr marL="0" marR="0" indent="0" algn="ctr" defTabSz="584200" eaLnBrk="1" fontAlgn="auto" latinLnBrk="0" hangingPunct="1">
                        <a:lnSpc>
                          <a:spcPct val="100000"/>
                        </a:lnSpc>
                        <a:spcBef>
                          <a:spcPts val="0"/>
                        </a:spcBef>
                        <a:spcAft>
                          <a:spcPts val="0"/>
                        </a:spcAft>
                        <a:buClrTx/>
                        <a:buSzTx/>
                        <a:buFontTx/>
                        <a:buNone/>
                        <a:tabLst/>
                        <a:defRPr/>
                      </a:pPr>
                      <a:r>
                        <a:rPr lang="en-US" sz="2400" dirty="0" smtClean="0"/>
                        <a:t>x</a:t>
                      </a:r>
                    </a:p>
                  </a:txBody>
                  <a:tcPr/>
                </a:tc>
              </a:tr>
              <a:tr h="506406">
                <a:tc vMerge="1">
                  <a:txBody>
                    <a:bodyPr/>
                    <a:lstStyle/>
                    <a:p>
                      <a:endParaRPr lang="en-US"/>
                    </a:p>
                  </a:txBody>
                  <a:tcPr/>
                </a:tc>
                <a:tc>
                  <a:txBody>
                    <a:bodyPr/>
                    <a:lstStyle/>
                    <a:p>
                      <a:pPr marL="0" marR="0" indent="0" algn="ctr" defTabSz="584200" eaLnBrk="1" fontAlgn="auto" latinLnBrk="0" hangingPunct="1">
                        <a:lnSpc>
                          <a:spcPct val="100000"/>
                        </a:lnSpc>
                        <a:spcBef>
                          <a:spcPts val="0"/>
                        </a:spcBef>
                        <a:spcAft>
                          <a:spcPts val="0"/>
                        </a:spcAft>
                        <a:buClrTx/>
                        <a:buSzTx/>
                        <a:buFontTx/>
                        <a:buNone/>
                        <a:tabLst/>
                        <a:defRPr/>
                      </a:pPr>
                      <a:r>
                        <a:rPr lang="el-GR" sz="2400" b="1" dirty="0" smtClean="0">
                          <a:solidFill>
                            <a:schemeClr val="accent1">
                              <a:lumMod val="75000"/>
                            </a:schemeClr>
                          </a:solidFill>
                          <a:latin typeface="+mn-lt"/>
                          <a:ea typeface="+mn-ea"/>
                          <a:cs typeface="+mn-cs"/>
                          <a:sym typeface="Helvetica Light"/>
                        </a:rPr>
                        <a:t>π</a:t>
                      </a:r>
                      <a:endParaRPr lang="en-US" sz="2400" dirty="0" smtClean="0">
                        <a:solidFill>
                          <a:schemeClr val="accent1">
                            <a:lumMod val="75000"/>
                          </a:schemeClr>
                        </a:solidFill>
                      </a:endParaRPr>
                    </a:p>
                  </a:txBody>
                  <a:tcPr/>
                </a:tc>
                <a:tc>
                  <a:txBody>
                    <a:bodyPr/>
                    <a:lstStyle/>
                    <a:p>
                      <a:pPr marL="0" marR="0" indent="0" algn="ctr" defTabSz="584200" eaLnBrk="1" fontAlgn="auto" latinLnBrk="0" hangingPunct="1">
                        <a:lnSpc>
                          <a:spcPct val="100000"/>
                        </a:lnSpc>
                        <a:spcBef>
                          <a:spcPts val="0"/>
                        </a:spcBef>
                        <a:spcAft>
                          <a:spcPts val="0"/>
                        </a:spcAft>
                        <a:buClrTx/>
                        <a:buSzTx/>
                        <a:buFontTx/>
                        <a:buNone/>
                        <a:tabLst/>
                        <a:defRPr/>
                      </a:pPr>
                      <a:r>
                        <a:rPr lang="en-US" sz="2400" dirty="0" smtClean="0"/>
                        <a:t>x</a:t>
                      </a:r>
                    </a:p>
                  </a:txBody>
                  <a:tcPr/>
                </a:tc>
                <a:tc>
                  <a:txBody>
                    <a:bodyPr/>
                    <a:lstStyle/>
                    <a:p>
                      <a:pPr marL="0" marR="0" indent="0" algn="ctr" defTabSz="584200" eaLnBrk="1" fontAlgn="auto" latinLnBrk="0" hangingPunct="1">
                        <a:lnSpc>
                          <a:spcPct val="100000"/>
                        </a:lnSpc>
                        <a:spcBef>
                          <a:spcPts val="0"/>
                        </a:spcBef>
                        <a:spcAft>
                          <a:spcPts val="0"/>
                        </a:spcAft>
                        <a:buClrTx/>
                        <a:buSzTx/>
                        <a:buFontTx/>
                        <a:buNone/>
                        <a:tabLst/>
                        <a:defRPr/>
                      </a:pPr>
                      <a:r>
                        <a:rPr lang="en-US" sz="2400" dirty="0" smtClean="0"/>
                        <a:t>x</a:t>
                      </a:r>
                    </a:p>
                  </a:txBody>
                  <a:tcPr/>
                </a:tc>
              </a:tr>
              <a:tr h="506406">
                <a:tc rowSpan="2">
                  <a:txBody>
                    <a:bodyPr/>
                    <a:lstStyle/>
                    <a:p>
                      <a:pPr marL="0" marR="0" lvl="0" indent="0" algn="dist" defTabSz="584200" eaLnBrk="1" fontAlgn="auto" latinLnBrk="0" hangingPunct="1">
                        <a:lnSpc>
                          <a:spcPct val="100000"/>
                        </a:lnSpc>
                        <a:spcBef>
                          <a:spcPts val="0"/>
                        </a:spcBef>
                        <a:spcAft>
                          <a:spcPts val="0"/>
                        </a:spcAft>
                        <a:buClrTx/>
                        <a:buSzTx/>
                        <a:buFontTx/>
                        <a:buNone/>
                        <a:tabLst/>
                        <a:defRPr/>
                      </a:pPr>
                      <a:endParaRPr lang="en-US" sz="2400" b="1" dirty="0" smtClean="0"/>
                    </a:p>
                    <a:p>
                      <a:pPr marL="0" marR="0" lvl="0" indent="0" algn="ctr" defTabSz="584200" eaLnBrk="1" fontAlgn="auto" latinLnBrk="0" hangingPunct="1">
                        <a:lnSpc>
                          <a:spcPct val="100000"/>
                        </a:lnSpc>
                        <a:spcBef>
                          <a:spcPts val="0"/>
                        </a:spcBef>
                        <a:spcAft>
                          <a:spcPts val="0"/>
                        </a:spcAft>
                        <a:buClrTx/>
                        <a:buSzTx/>
                        <a:buFontTx/>
                        <a:buNone/>
                        <a:tabLst/>
                        <a:defRPr/>
                      </a:pPr>
                      <a:r>
                        <a:rPr lang="en-US" sz="2400" b="1" dirty="0" smtClean="0"/>
                        <a:t>300&lt;p&lt;400</a:t>
                      </a:r>
                    </a:p>
                    <a:p>
                      <a:endParaRPr lang="en-US" dirty="0"/>
                    </a:p>
                  </a:txBody>
                  <a:tcPr/>
                </a:tc>
                <a:tc>
                  <a:txBody>
                    <a:bodyPr/>
                    <a:lstStyle/>
                    <a:p>
                      <a:pPr marL="0" marR="0" indent="0" algn="ctr" defTabSz="584200" eaLnBrk="1" fontAlgn="auto" latinLnBrk="0" hangingPunct="1">
                        <a:lnSpc>
                          <a:spcPct val="100000"/>
                        </a:lnSpc>
                        <a:spcBef>
                          <a:spcPts val="0"/>
                        </a:spcBef>
                        <a:spcAft>
                          <a:spcPts val="0"/>
                        </a:spcAft>
                        <a:buClrTx/>
                        <a:buSzTx/>
                        <a:buFontTx/>
                        <a:buNone/>
                        <a:tabLst/>
                        <a:defRPr/>
                      </a:pPr>
                      <a:r>
                        <a:rPr lang="el-GR" sz="2400" b="1" dirty="0" smtClean="0">
                          <a:solidFill>
                            <a:schemeClr val="accent6">
                              <a:lumMod val="75000"/>
                            </a:schemeClr>
                          </a:solidFill>
                          <a:latin typeface="+mn-lt"/>
                          <a:ea typeface="+mn-ea"/>
                          <a:cs typeface="+mn-cs"/>
                          <a:sym typeface="Helvetica Light"/>
                        </a:rPr>
                        <a:t>μ</a:t>
                      </a:r>
                      <a:endParaRPr lang="en-US" sz="2400" b="1" dirty="0" smtClean="0">
                        <a:solidFill>
                          <a:schemeClr val="accent6">
                            <a:lumMod val="75000"/>
                          </a:schemeClr>
                        </a:solidFill>
                      </a:endParaRPr>
                    </a:p>
                  </a:txBody>
                  <a:tcPr/>
                </a:tc>
                <a:tc>
                  <a:txBody>
                    <a:bodyPr/>
                    <a:lstStyle/>
                    <a:p>
                      <a:pPr marL="0" marR="0" indent="0" algn="ctr" defTabSz="584200" eaLnBrk="1" fontAlgn="auto" latinLnBrk="0" hangingPunct="1">
                        <a:lnSpc>
                          <a:spcPct val="100000"/>
                        </a:lnSpc>
                        <a:spcBef>
                          <a:spcPts val="0"/>
                        </a:spcBef>
                        <a:spcAft>
                          <a:spcPts val="0"/>
                        </a:spcAft>
                        <a:buClrTx/>
                        <a:buSzTx/>
                        <a:buFontTx/>
                        <a:buNone/>
                        <a:tabLst/>
                        <a:defRPr/>
                      </a:pPr>
                      <a:r>
                        <a:rPr lang="en-US" sz="2400" dirty="0" smtClean="0">
                          <a:solidFill>
                            <a:srgbClr val="008000"/>
                          </a:solidFill>
                          <a:latin typeface="Zapf Dingbats"/>
                          <a:ea typeface="Zapf Dingbats"/>
                          <a:cs typeface="Zapf Dingbats"/>
                          <a:sym typeface="Zapf Dingbats"/>
                        </a:rPr>
                        <a:t>✓</a:t>
                      </a:r>
                      <a:endParaRPr lang="en-US" sz="2400" dirty="0" smtClean="0">
                        <a:solidFill>
                          <a:srgbClr val="008000"/>
                        </a:solidFill>
                      </a:endParaRPr>
                    </a:p>
                  </a:txBody>
                  <a:tcPr/>
                </a:tc>
                <a:tc>
                  <a:txBody>
                    <a:bodyPr/>
                    <a:lstStyle/>
                    <a:p>
                      <a:pPr marL="0" marR="0" indent="0" algn="ctr" defTabSz="584200" eaLnBrk="1" fontAlgn="auto" latinLnBrk="0" hangingPunct="1">
                        <a:lnSpc>
                          <a:spcPct val="100000"/>
                        </a:lnSpc>
                        <a:spcBef>
                          <a:spcPts val="0"/>
                        </a:spcBef>
                        <a:spcAft>
                          <a:spcPts val="0"/>
                        </a:spcAft>
                        <a:buClrTx/>
                        <a:buSzTx/>
                        <a:buFontTx/>
                        <a:buNone/>
                        <a:tabLst/>
                        <a:defRPr/>
                      </a:pPr>
                      <a:r>
                        <a:rPr lang="en-US" sz="2400" dirty="0" smtClean="0">
                          <a:solidFill>
                            <a:srgbClr val="008000"/>
                          </a:solidFill>
                          <a:latin typeface="Zapf Dingbats"/>
                          <a:ea typeface="Zapf Dingbats"/>
                          <a:cs typeface="Zapf Dingbats"/>
                          <a:sym typeface="Zapf Dingbats"/>
                        </a:rPr>
                        <a:t>✓</a:t>
                      </a:r>
                      <a:endParaRPr lang="en-US" sz="2400" dirty="0" smtClean="0">
                        <a:solidFill>
                          <a:srgbClr val="008000"/>
                        </a:solidFill>
                      </a:endParaRPr>
                    </a:p>
                  </a:txBody>
                  <a:tcPr/>
                </a:tc>
              </a:tr>
              <a:tr h="676785">
                <a:tc vMerge="1">
                  <a:txBody>
                    <a:bodyPr/>
                    <a:lstStyle/>
                    <a:p>
                      <a:endParaRPr lang="en-US"/>
                    </a:p>
                  </a:txBody>
                  <a:tcPr/>
                </a:tc>
                <a:tc>
                  <a:txBody>
                    <a:bodyPr/>
                    <a:lstStyle/>
                    <a:p>
                      <a:pPr marL="0" marR="0" indent="0" algn="ctr" defTabSz="584200" eaLnBrk="1" fontAlgn="auto" latinLnBrk="0" hangingPunct="1">
                        <a:lnSpc>
                          <a:spcPct val="100000"/>
                        </a:lnSpc>
                        <a:spcBef>
                          <a:spcPts val="0"/>
                        </a:spcBef>
                        <a:spcAft>
                          <a:spcPts val="0"/>
                        </a:spcAft>
                        <a:buClrTx/>
                        <a:buSzTx/>
                        <a:buFontTx/>
                        <a:buNone/>
                        <a:tabLst/>
                        <a:defRPr/>
                      </a:pPr>
                      <a:r>
                        <a:rPr lang="el-GR" sz="2400" b="1" dirty="0" smtClean="0">
                          <a:solidFill>
                            <a:schemeClr val="accent1">
                              <a:lumMod val="75000"/>
                            </a:schemeClr>
                          </a:solidFill>
                          <a:latin typeface="+mn-lt"/>
                          <a:ea typeface="+mn-ea"/>
                          <a:cs typeface="+mn-cs"/>
                          <a:sym typeface="Helvetica Light"/>
                        </a:rPr>
                        <a:t>π</a:t>
                      </a:r>
                      <a:endParaRPr lang="en-US" sz="2400" dirty="0" smtClean="0">
                        <a:solidFill>
                          <a:schemeClr val="accent1">
                            <a:lumMod val="75000"/>
                          </a:schemeClr>
                        </a:solidFill>
                      </a:endParaRPr>
                    </a:p>
                  </a:txBody>
                  <a:tcPr/>
                </a:tc>
                <a:tc>
                  <a:txBody>
                    <a:bodyPr/>
                    <a:lstStyle/>
                    <a:p>
                      <a:pPr marL="0" marR="0" indent="0" algn="ctr" defTabSz="584200" eaLnBrk="1" fontAlgn="auto" latinLnBrk="0" hangingPunct="1">
                        <a:lnSpc>
                          <a:spcPct val="100000"/>
                        </a:lnSpc>
                        <a:spcBef>
                          <a:spcPts val="0"/>
                        </a:spcBef>
                        <a:spcAft>
                          <a:spcPts val="0"/>
                        </a:spcAft>
                        <a:buClrTx/>
                        <a:buSzTx/>
                        <a:buFontTx/>
                        <a:buNone/>
                        <a:tabLst/>
                        <a:defRPr/>
                      </a:pPr>
                      <a:r>
                        <a:rPr lang="en-US" sz="2400" dirty="0" smtClean="0">
                          <a:solidFill>
                            <a:srgbClr val="008000"/>
                          </a:solidFill>
                          <a:latin typeface="Zapf Dingbats"/>
                          <a:ea typeface="Zapf Dingbats"/>
                          <a:cs typeface="Zapf Dingbats"/>
                          <a:sym typeface="Zapf Dingbats"/>
                        </a:rPr>
                        <a:t>✓</a:t>
                      </a:r>
                      <a:endParaRPr lang="en-US" sz="2400" dirty="0" smtClean="0">
                        <a:solidFill>
                          <a:srgbClr val="008000"/>
                        </a:solidFill>
                      </a:endParaRPr>
                    </a:p>
                  </a:txBody>
                  <a:tcPr/>
                </a:tc>
                <a:tc>
                  <a:txBody>
                    <a:bodyPr/>
                    <a:lstStyle/>
                    <a:p>
                      <a:pPr marL="0" marR="0" indent="0" algn="ctr" defTabSz="584200" eaLnBrk="1" fontAlgn="auto" latinLnBrk="0" hangingPunct="1">
                        <a:lnSpc>
                          <a:spcPct val="100000"/>
                        </a:lnSpc>
                        <a:spcBef>
                          <a:spcPts val="0"/>
                        </a:spcBef>
                        <a:spcAft>
                          <a:spcPts val="0"/>
                        </a:spcAft>
                        <a:buClrTx/>
                        <a:buSzTx/>
                        <a:buFontTx/>
                        <a:buNone/>
                        <a:tabLst/>
                        <a:defRPr/>
                      </a:pPr>
                      <a:r>
                        <a:rPr lang="en-US" sz="2400" dirty="0" smtClean="0"/>
                        <a:t>x</a:t>
                      </a:r>
                    </a:p>
                  </a:txBody>
                  <a:tcPr/>
                </a:tc>
              </a:tr>
            </a:tbl>
          </a:graphicData>
        </a:graphic>
      </p:graphicFrame>
      <p:pic>
        <p:nvPicPr>
          <p:cNvPr id="7" name="Picture 6" descr="11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222446" y="4337783"/>
            <a:ext cx="3974693" cy="5853641"/>
          </a:xfrm>
          <a:prstGeom prst="rect">
            <a:avLst/>
          </a:prstGeom>
        </p:spPr>
      </p:pic>
      <p:sp>
        <p:nvSpPr>
          <p:cNvPr id="8" name="TextBox 7"/>
          <p:cNvSpPr txBox="1"/>
          <p:nvPr/>
        </p:nvSpPr>
        <p:spPr>
          <a:xfrm>
            <a:off x="16230600" y="4064000"/>
            <a:ext cx="10259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pic>
        <p:nvPicPr>
          <p:cNvPr id="13" name="Picture 12" descr="Screen Shot 2014-10-18 at 12.38.5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2025" y="4859446"/>
            <a:ext cx="5515258" cy="502058"/>
          </a:xfrm>
          <a:prstGeom prst="rect">
            <a:avLst/>
          </a:prstGeom>
        </p:spPr>
      </p:pic>
      <p:sp>
        <p:nvSpPr>
          <p:cNvPr id="14" name="TextBox 13"/>
          <p:cNvSpPr txBox="1"/>
          <p:nvPr/>
        </p:nvSpPr>
        <p:spPr>
          <a:xfrm>
            <a:off x="-1622665" y="9364369"/>
            <a:ext cx="586547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Tues August 04, 2015</a:t>
            </a:r>
            <a:endParaRPr kumimoji="0" lang="en-US" sz="2000" b="1" i="0" u="none" strike="noStrike" cap="none" spc="0" normalizeH="0" baseline="0" dirty="0">
              <a:ln>
                <a:noFill/>
              </a:ln>
              <a:solidFill>
                <a:srgbClr val="000000"/>
              </a:solidFill>
              <a:effectLst/>
              <a:uFillTx/>
              <a:sym typeface="Helvetica Light"/>
            </a:endParaRPr>
          </a:p>
        </p:txBody>
      </p:sp>
      <p:pic>
        <p:nvPicPr>
          <p:cNvPr id="4" name="Picture 3" descr="Screen Shot 2015-08-03 at 10.17.5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869" y="5185497"/>
            <a:ext cx="5522686" cy="4066453"/>
          </a:xfrm>
          <a:prstGeom prst="rect">
            <a:avLst/>
          </a:prstGeom>
        </p:spPr>
      </p:pic>
    </p:spTree>
    <p:extLst>
      <p:ext uri="{BB962C8B-B14F-4D97-AF65-F5344CB8AC3E}">
        <p14:creationId xmlns:p14="http://schemas.microsoft.com/office/powerpoint/2010/main" val="193002011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nvSpPr>
        <p:spPr>
          <a:xfrm flipV="1">
            <a:off x="-11995" y="9340849"/>
            <a:ext cx="10048522" cy="2"/>
          </a:xfrm>
          <a:prstGeom prst="line">
            <a:avLst/>
          </a:prstGeom>
          <a:ln w="152400">
            <a:solidFill>
              <a:srgbClr val="007AAA"/>
            </a:solidFill>
            <a:miter lim="400000"/>
          </a:ln>
        </p:spPr>
        <p:txBody>
          <a:bodyPr lIns="0" tIns="0" rIns="0" bIns="0"/>
          <a:lstStyle/>
          <a:p>
            <a:pPr lvl="0" algn="l" defTabSz="457200">
              <a:defRPr sz="1200">
                <a:latin typeface="+mj-lt"/>
                <a:ea typeface="+mj-ea"/>
                <a:cs typeface="+mj-cs"/>
                <a:sym typeface="Helvetica"/>
              </a:defRPr>
            </a:pPr>
            <a:endParaRPr/>
          </a:p>
        </p:txBody>
      </p:sp>
      <p:sp>
        <p:nvSpPr>
          <p:cNvPr id="34" name="Shape 34"/>
          <p:cNvSpPr/>
          <p:nvPr/>
        </p:nvSpPr>
        <p:spPr>
          <a:xfrm flipV="1">
            <a:off x="3480507" y="9340850"/>
            <a:ext cx="9524292" cy="2"/>
          </a:xfrm>
          <a:prstGeom prst="line">
            <a:avLst/>
          </a:prstGeom>
          <a:ln w="152400">
            <a:solidFill>
              <a:srgbClr val="A9A9A9"/>
            </a:solidFill>
            <a:miter lim="400000"/>
          </a:ln>
        </p:spPr>
        <p:txBody>
          <a:bodyPr lIns="0" tIns="0" rIns="0" bIns="0"/>
          <a:lstStyle/>
          <a:p>
            <a:pPr lvl="0" algn="l" defTabSz="457200">
              <a:defRPr sz="1200">
                <a:latin typeface="+mj-lt"/>
                <a:ea typeface="+mj-ea"/>
                <a:cs typeface="+mj-cs"/>
                <a:sym typeface="Helvetica"/>
              </a:defRPr>
            </a:pPr>
            <a:endParaRPr/>
          </a:p>
        </p:txBody>
      </p:sp>
      <p:sp>
        <p:nvSpPr>
          <p:cNvPr id="35" name="Shape 35"/>
          <p:cNvSpPr/>
          <p:nvPr/>
        </p:nvSpPr>
        <p:spPr>
          <a:xfrm flipV="1">
            <a:off x="6232173" y="9340849"/>
            <a:ext cx="6772628" cy="2"/>
          </a:xfrm>
          <a:prstGeom prst="line">
            <a:avLst/>
          </a:prstGeom>
          <a:ln w="152400">
            <a:solidFill>
              <a:srgbClr val="78AAD6"/>
            </a:solidFill>
            <a:miter lim="400000"/>
          </a:ln>
        </p:spPr>
        <p:txBody>
          <a:bodyPr lIns="0" tIns="0" rIns="0" bIns="0"/>
          <a:lstStyle/>
          <a:p>
            <a:pPr lvl="0" algn="l" defTabSz="457200">
              <a:defRPr sz="1200">
                <a:latin typeface="+mj-lt"/>
                <a:ea typeface="+mj-ea"/>
                <a:cs typeface="+mj-cs"/>
                <a:sym typeface="Helvetica"/>
              </a:defRPr>
            </a:pPr>
            <a:endParaRPr/>
          </a:p>
        </p:txBody>
      </p:sp>
      <p:sp>
        <p:nvSpPr>
          <p:cNvPr id="36" name="Shape 36"/>
          <p:cNvSpPr>
            <a:spLocks noGrp="1"/>
          </p:cNvSpPr>
          <p:nvPr>
            <p:ph type="sldNum" sz="quarter" idx="4294967295"/>
          </p:nvPr>
        </p:nvSpPr>
        <p:spPr>
          <a:xfrm>
            <a:off x="9970346" y="9353490"/>
            <a:ext cx="3034454" cy="40011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lvl1pPr>
          </a:lstStyle>
          <a:p>
            <a:pPr lvl="0">
              <a:defRPr sz="1800"/>
            </a:pPr>
            <a:fld id="{86CB4B4D-7CA3-9044-876B-883B54F8677D}" type="slidenum">
              <a:rPr sz="2000" b="1"/>
              <a:t>8</a:t>
            </a:fld>
            <a:endParaRPr sz="2000" b="1" dirty="0"/>
          </a:p>
        </p:txBody>
      </p:sp>
      <p:sp>
        <p:nvSpPr>
          <p:cNvPr id="2" name="TextBox 1"/>
          <p:cNvSpPr txBox="1"/>
          <p:nvPr/>
        </p:nvSpPr>
        <p:spPr>
          <a:xfrm>
            <a:off x="3894433" y="9373901"/>
            <a:ext cx="519285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Brandon Soubasis</a:t>
            </a:r>
            <a:endParaRPr kumimoji="0" lang="en-US" sz="2000" b="1" i="0" u="none" strike="noStrike" cap="none" spc="0" normalizeH="0" baseline="0" dirty="0">
              <a:ln>
                <a:noFill/>
              </a:ln>
              <a:solidFill>
                <a:srgbClr val="000000"/>
              </a:solidFill>
              <a:effectLst/>
              <a:uFillTx/>
              <a:sym typeface="Helvetica Light"/>
            </a:endParaRPr>
          </a:p>
        </p:txBody>
      </p:sp>
      <p:sp>
        <p:nvSpPr>
          <p:cNvPr id="7" name="Text Placeholder 6"/>
          <p:cNvSpPr>
            <a:spLocks noGrp="1"/>
          </p:cNvSpPr>
          <p:nvPr>
            <p:ph type="body" idx="1"/>
          </p:nvPr>
        </p:nvSpPr>
        <p:spPr>
          <a:xfrm>
            <a:off x="540885" y="278803"/>
            <a:ext cx="12134679" cy="7340646"/>
          </a:xfrm>
        </p:spPr>
        <p:txBody>
          <a:bodyPr>
            <a:normAutofit/>
          </a:bodyPr>
          <a:lstStyle/>
          <a:p>
            <a:r>
              <a:rPr lang="en-US" u="sng" dirty="0" smtClean="0"/>
              <a:t>Designs</a:t>
            </a:r>
          </a:p>
          <a:p>
            <a:pPr algn="l"/>
            <a:endParaRPr lang="en-US" dirty="0"/>
          </a:p>
          <a:p>
            <a:pPr algn="l"/>
            <a:endParaRPr lang="en-US" dirty="0" smtClean="0"/>
          </a:p>
          <a:p>
            <a:pPr algn="l"/>
            <a:endParaRPr lang="en-US" dirty="0"/>
          </a:p>
          <a:p>
            <a:pPr algn="l"/>
            <a:endParaRPr lang="en-US" dirty="0" smtClean="0"/>
          </a:p>
          <a:p>
            <a:pPr algn="l"/>
            <a:endParaRPr lang="en-US" dirty="0" smtClean="0"/>
          </a:p>
          <a:p>
            <a:pPr algn="l"/>
            <a:endParaRPr lang="en-US" dirty="0"/>
          </a:p>
        </p:txBody>
      </p:sp>
      <p:pic>
        <p:nvPicPr>
          <p:cNvPr id="6" name="Picture 5" descr="Screen Shot 2015-05-07 at 4.11.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173" y="1560097"/>
            <a:ext cx="4521200" cy="5029200"/>
          </a:xfrm>
          <a:prstGeom prst="rect">
            <a:avLst/>
          </a:prstGeom>
        </p:spPr>
      </p:pic>
      <p:pic>
        <p:nvPicPr>
          <p:cNvPr id="8" name="Picture 7" descr="Screen Shot 2015-05-07 at 4.11.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6173" y="2933700"/>
            <a:ext cx="1955800" cy="2108200"/>
          </a:xfrm>
          <a:prstGeom prst="rect">
            <a:avLst/>
          </a:prstGeom>
        </p:spPr>
      </p:pic>
      <p:sp>
        <p:nvSpPr>
          <p:cNvPr id="21" name="Rectangle 20"/>
          <p:cNvSpPr/>
          <p:nvPr/>
        </p:nvSpPr>
        <p:spPr>
          <a:xfrm>
            <a:off x="-11996" y="6636287"/>
            <a:ext cx="12687559" cy="1200328"/>
          </a:xfrm>
          <a:prstGeom prst="rect">
            <a:avLst/>
          </a:prstGeom>
        </p:spPr>
        <p:txBody>
          <a:bodyPr wrap="square">
            <a:spAutoFit/>
          </a:bodyPr>
          <a:lstStyle/>
          <a:p>
            <a:pPr marL="342900" indent="-342900" algn="l">
              <a:buFont typeface="Wingdings" charset="2"/>
              <a:buChar char="Ø"/>
            </a:pPr>
            <a:r>
              <a:rPr lang="en-US" sz="2400" dirty="0" smtClean="0"/>
              <a:t>We have our aerogel tiles horizontal instead of vertical.</a:t>
            </a:r>
          </a:p>
          <a:p>
            <a:pPr marL="342900" indent="-342900" algn="l">
              <a:buFont typeface="Wingdings" charset="2"/>
              <a:buChar char="Ø"/>
            </a:pPr>
            <a:r>
              <a:rPr lang="en-US" sz="2400" dirty="0" smtClean="0"/>
              <a:t>This increases our thickness for particles to pass through from 6.5 to 7.4 inches</a:t>
            </a:r>
          </a:p>
          <a:p>
            <a:pPr marL="342900" indent="-342900" algn="l">
              <a:buFont typeface="Wingdings" charset="2"/>
              <a:buChar char="Ø"/>
            </a:pPr>
            <a:r>
              <a:rPr lang="en-US" sz="2400" dirty="0" smtClean="0"/>
              <a:t>Currently using the EMI </a:t>
            </a:r>
            <a:r>
              <a:rPr lang="en-US" sz="2400" dirty="0"/>
              <a:t>9954B 2” PMT with </a:t>
            </a:r>
            <a:r>
              <a:rPr lang="en-US" sz="2400" dirty="0" smtClean="0"/>
              <a:t>another 3</a:t>
            </a:r>
            <a:r>
              <a:rPr lang="en-US" sz="2400" dirty="0"/>
              <a:t>” PMT.</a:t>
            </a:r>
          </a:p>
        </p:txBody>
      </p:sp>
      <p:sp>
        <p:nvSpPr>
          <p:cNvPr id="18" name="TextBox 17"/>
          <p:cNvSpPr txBox="1"/>
          <p:nvPr/>
        </p:nvSpPr>
        <p:spPr>
          <a:xfrm>
            <a:off x="4814360" y="903507"/>
            <a:ext cx="3277307"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rgbClr val="FF0000"/>
                </a:solidFill>
                <a:effectLst/>
                <a:uFillTx/>
                <a:latin typeface="Helvetica Light"/>
                <a:ea typeface="Helvetica Light"/>
                <a:cs typeface="Helvetica Light"/>
                <a:sym typeface="Helvetica Light"/>
              </a:rPr>
              <a:t>Active</a:t>
            </a:r>
            <a:endParaRPr kumimoji="0" lang="en-US" sz="3600" b="0" i="0" u="none" strike="noStrike" cap="none" spc="0" normalizeH="0" baseline="0" dirty="0">
              <a:ln>
                <a:noFill/>
              </a:ln>
              <a:solidFill>
                <a:srgbClr val="FF0000"/>
              </a:solidFill>
              <a:effectLst/>
              <a:uFillTx/>
              <a:latin typeface="Helvetica Light"/>
              <a:ea typeface="Helvetica Light"/>
              <a:cs typeface="Helvetica Light"/>
              <a:sym typeface="Helvetica Light"/>
            </a:endParaRPr>
          </a:p>
        </p:txBody>
      </p:sp>
      <p:pic>
        <p:nvPicPr>
          <p:cNvPr id="3" name="Picture 2" descr="Screen Shot 2014-12-30 at 1.50.3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7996" y="2216150"/>
            <a:ext cx="3975100" cy="3187700"/>
          </a:xfrm>
          <a:prstGeom prst="rect">
            <a:avLst/>
          </a:prstGeom>
        </p:spPr>
      </p:pic>
      <p:sp>
        <p:nvSpPr>
          <p:cNvPr id="14" name="TextBox 13"/>
          <p:cNvSpPr txBox="1"/>
          <p:nvPr/>
        </p:nvSpPr>
        <p:spPr>
          <a:xfrm>
            <a:off x="-1622665" y="9364369"/>
            <a:ext cx="586547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Tues August 04, 2015</a:t>
            </a:r>
            <a:endParaRPr kumimoji="0" lang="en-US" sz="2000" b="1" i="0" u="none" strike="noStrike" cap="none" spc="0" normalizeH="0" baseline="0" dirty="0">
              <a:ln>
                <a:noFill/>
              </a:ln>
              <a:solidFill>
                <a:srgbClr val="000000"/>
              </a:solidFill>
              <a:effectLst/>
              <a:uFillTx/>
              <a:sym typeface="Helvetica Light"/>
            </a:endParaRPr>
          </a:p>
        </p:txBody>
      </p:sp>
    </p:spTree>
    <p:extLst>
      <p:ext uri="{BB962C8B-B14F-4D97-AF65-F5344CB8AC3E}">
        <p14:creationId xmlns:p14="http://schemas.microsoft.com/office/powerpoint/2010/main" val="192473277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nvSpPr>
        <p:spPr>
          <a:xfrm flipV="1">
            <a:off x="-11995" y="9340849"/>
            <a:ext cx="10048522" cy="2"/>
          </a:xfrm>
          <a:prstGeom prst="line">
            <a:avLst/>
          </a:prstGeom>
          <a:ln w="152400">
            <a:solidFill>
              <a:srgbClr val="007AAA"/>
            </a:solidFill>
            <a:miter lim="400000"/>
          </a:ln>
        </p:spPr>
        <p:txBody>
          <a:bodyPr lIns="0" tIns="0" rIns="0" bIns="0"/>
          <a:lstStyle/>
          <a:p>
            <a:pPr lvl="0" algn="l" defTabSz="457200">
              <a:defRPr sz="1200">
                <a:latin typeface="+mj-lt"/>
                <a:ea typeface="+mj-ea"/>
                <a:cs typeface="+mj-cs"/>
                <a:sym typeface="Helvetica"/>
              </a:defRPr>
            </a:pPr>
            <a:endParaRPr/>
          </a:p>
        </p:txBody>
      </p:sp>
      <p:sp>
        <p:nvSpPr>
          <p:cNvPr id="34" name="Shape 34"/>
          <p:cNvSpPr/>
          <p:nvPr/>
        </p:nvSpPr>
        <p:spPr>
          <a:xfrm flipV="1">
            <a:off x="3480507" y="9340850"/>
            <a:ext cx="9524292" cy="2"/>
          </a:xfrm>
          <a:prstGeom prst="line">
            <a:avLst/>
          </a:prstGeom>
          <a:ln w="152400">
            <a:solidFill>
              <a:srgbClr val="A9A9A9"/>
            </a:solidFill>
            <a:miter lim="400000"/>
          </a:ln>
        </p:spPr>
        <p:txBody>
          <a:bodyPr lIns="0" tIns="0" rIns="0" bIns="0"/>
          <a:lstStyle/>
          <a:p>
            <a:pPr lvl="0" algn="l" defTabSz="457200">
              <a:defRPr sz="1200">
                <a:latin typeface="+mj-lt"/>
                <a:ea typeface="+mj-ea"/>
                <a:cs typeface="+mj-cs"/>
                <a:sym typeface="Helvetica"/>
              </a:defRPr>
            </a:pPr>
            <a:endParaRPr/>
          </a:p>
        </p:txBody>
      </p:sp>
      <p:sp>
        <p:nvSpPr>
          <p:cNvPr id="35" name="Shape 35"/>
          <p:cNvSpPr/>
          <p:nvPr/>
        </p:nvSpPr>
        <p:spPr>
          <a:xfrm flipV="1">
            <a:off x="6232173" y="9340849"/>
            <a:ext cx="6772628" cy="2"/>
          </a:xfrm>
          <a:prstGeom prst="line">
            <a:avLst/>
          </a:prstGeom>
          <a:ln w="152400">
            <a:solidFill>
              <a:srgbClr val="78AAD6"/>
            </a:solidFill>
            <a:miter lim="400000"/>
          </a:ln>
        </p:spPr>
        <p:txBody>
          <a:bodyPr lIns="0" tIns="0" rIns="0" bIns="0"/>
          <a:lstStyle/>
          <a:p>
            <a:pPr lvl="0" algn="l" defTabSz="457200">
              <a:defRPr sz="1200">
                <a:latin typeface="+mj-lt"/>
                <a:ea typeface="+mj-ea"/>
                <a:cs typeface="+mj-cs"/>
                <a:sym typeface="Helvetica"/>
              </a:defRPr>
            </a:pPr>
            <a:endParaRPr/>
          </a:p>
        </p:txBody>
      </p:sp>
      <p:sp>
        <p:nvSpPr>
          <p:cNvPr id="36" name="Shape 36"/>
          <p:cNvSpPr>
            <a:spLocks noGrp="1"/>
          </p:cNvSpPr>
          <p:nvPr>
            <p:ph type="sldNum" sz="quarter" idx="4294967295"/>
          </p:nvPr>
        </p:nvSpPr>
        <p:spPr>
          <a:xfrm>
            <a:off x="9970346" y="9353490"/>
            <a:ext cx="3034454" cy="40011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lvl1pPr>
          </a:lstStyle>
          <a:p>
            <a:pPr lvl="0">
              <a:defRPr sz="1800"/>
            </a:pPr>
            <a:fld id="{86CB4B4D-7CA3-9044-876B-883B54F8677D}" type="slidenum">
              <a:rPr sz="2000" b="1"/>
              <a:t>9</a:t>
            </a:fld>
            <a:endParaRPr sz="2000" b="1" dirty="0"/>
          </a:p>
        </p:txBody>
      </p:sp>
      <p:sp>
        <p:nvSpPr>
          <p:cNvPr id="2" name="TextBox 1"/>
          <p:cNvSpPr txBox="1"/>
          <p:nvPr/>
        </p:nvSpPr>
        <p:spPr>
          <a:xfrm>
            <a:off x="3894433" y="9373901"/>
            <a:ext cx="519285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Brandon Soubasis</a:t>
            </a:r>
            <a:endParaRPr kumimoji="0" lang="en-US" sz="2000" b="1" i="0" u="none" strike="noStrike" cap="none" spc="0" normalizeH="0" baseline="0" dirty="0">
              <a:ln>
                <a:noFill/>
              </a:ln>
              <a:solidFill>
                <a:srgbClr val="000000"/>
              </a:solidFill>
              <a:effectLst/>
              <a:uFillTx/>
              <a:sym typeface="Helvetica Light"/>
            </a:endParaRPr>
          </a:p>
        </p:txBody>
      </p:sp>
      <p:sp>
        <p:nvSpPr>
          <p:cNvPr id="7" name="Text Placeholder 6"/>
          <p:cNvSpPr>
            <a:spLocks noGrp="1"/>
          </p:cNvSpPr>
          <p:nvPr>
            <p:ph type="body" idx="1"/>
          </p:nvPr>
        </p:nvSpPr>
        <p:spPr>
          <a:xfrm>
            <a:off x="540885" y="278803"/>
            <a:ext cx="12134679" cy="7340646"/>
          </a:xfrm>
        </p:spPr>
        <p:txBody>
          <a:bodyPr>
            <a:normAutofit/>
          </a:bodyPr>
          <a:lstStyle/>
          <a:p>
            <a:r>
              <a:rPr lang="en-US" b="1" dirty="0" smtClean="0"/>
              <a:t>PMTs</a:t>
            </a:r>
          </a:p>
          <a:p>
            <a:pPr marL="457200" indent="-457200" algn="l">
              <a:buFont typeface="Wingdings" charset="2"/>
              <a:buChar char="Ø"/>
            </a:pPr>
            <a:r>
              <a:rPr lang="en-US" dirty="0"/>
              <a:t>Calibrated PMTs using LED pulses.</a:t>
            </a:r>
          </a:p>
          <a:p>
            <a:pPr marL="457200" indent="-457200" algn="l">
              <a:buFont typeface="Wingdings" charset="2"/>
              <a:buChar char="Ø"/>
            </a:pPr>
            <a:r>
              <a:rPr lang="en-US" dirty="0"/>
              <a:t>This allows us to translate from ADC counts to NPE</a:t>
            </a:r>
          </a:p>
          <a:p>
            <a:pPr algn="l"/>
            <a:endParaRPr lang="en-US" dirty="0" smtClean="0"/>
          </a:p>
          <a:p>
            <a:pPr algn="l"/>
            <a:endParaRPr lang="en-US" dirty="0"/>
          </a:p>
          <a:p>
            <a:pPr algn="l"/>
            <a:endParaRPr lang="en-US" dirty="0" smtClean="0"/>
          </a:p>
          <a:p>
            <a:pPr algn="l"/>
            <a:endParaRPr lang="en-US" dirty="0" smtClean="0"/>
          </a:p>
          <a:p>
            <a:pPr algn="l"/>
            <a:endParaRPr lang="en-US" dirty="0"/>
          </a:p>
        </p:txBody>
      </p:sp>
      <p:pic>
        <p:nvPicPr>
          <p:cNvPr id="3" name="Picture 2" descr="Screen Shot 2014-12-30 at 1.50.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8377" y="1917149"/>
            <a:ext cx="3659046" cy="2934251"/>
          </a:xfrm>
          <a:prstGeom prst="rect">
            <a:avLst/>
          </a:prstGeom>
        </p:spPr>
      </p:pic>
      <p:graphicFrame>
        <p:nvGraphicFramePr>
          <p:cNvPr id="14" name="Object 13"/>
          <p:cNvGraphicFramePr>
            <a:graphicFrameLocks noChangeAspect="1"/>
          </p:cNvGraphicFramePr>
          <p:nvPr>
            <p:extLst>
              <p:ext uri="{D42A27DB-BD31-4B8C-83A1-F6EECF244321}">
                <p14:modId xmlns:p14="http://schemas.microsoft.com/office/powerpoint/2010/main" val="1069725584"/>
              </p:ext>
            </p:extLst>
          </p:nvPr>
        </p:nvGraphicFramePr>
        <p:xfrm>
          <a:off x="1571977" y="3074988"/>
          <a:ext cx="5486400" cy="825500"/>
        </p:xfrm>
        <a:graphic>
          <a:graphicData uri="http://schemas.openxmlformats.org/presentationml/2006/ole">
            <mc:AlternateContent xmlns:mc="http://schemas.openxmlformats.org/markup-compatibility/2006">
              <mc:Choice xmlns:v="urn:schemas-microsoft-com:vml" Requires="v">
                <p:oleObj spid="_x0000_s1057" name="Document" r:id="rId4" imgW="5486400" imgH="825500" progId="Word.Document.12">
                  <p:embed/>
                </p:oleObj>
              </mc:Choice>
              <mc:Fallback>
                <p:oleObj name="Document" r:id="rId4" imgW="5486400" imgH="825500" progId="Word.Document.12">
                  <p:embed/>
                  <p:pic>
                    <p:nvPicPr>
                      <p:cNvPr id="0" name=""/>
                      <p:cNvPicPr/>
                      <p:nvPr/>
                    </p:nvPicPr>
                    <p:blipFill>
                      <a:blip r:embed="rId5"/>
                      <a:stretch>
                        <a:fillRect/>
                      </a:stretch>
                    </p:blipFill>
                    <p:spPr>
                      <a:xfrm>
                        <a:off x="1571977" y="3074988"/>
                        <a:ext cx="5486400" cy="825500"/>
                      </a:xfrm>
                      <a:prstGeom prst="rect">
                        <a:avLst/>
                      </a:prstGeom>
                    </p:spPr>
                  </p:pic>
                </p:oleObj>
              </mc:Fallback>
            </mc:AlternateContent>
          </a:graphicData>
        </a:graphic>
      </p:graphicFrame>
      <p:pic>
        <p:nvPicPr>
          <p:cNvPr id="15" name="Picture 14" descr="Screen Shot 2014-10-18 at 1.03.22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980" y="4851400"/>
            <a:ext cx="5814706" cy="4191997"/>
          </a:xfrm>
          <a:prstGeom prst="rect">
            <a:avLst/>
          </a:prstGeom>
        </p:spPr>
      </p:pic>
      <p:pic>
        <p:nvPicPr>
          <p:cNvPr id="16" name="Picture 15" descr="linearity2in.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7581504" y="3957484"/>
            <a:ext cx="3962400" cy="5850731"/>
          </a:xfrm>
          <a:prstGeom prst="rect">
            <a:avLst/>
          </a:prstGeom>
        </p:spPr>
      </p:pic>
      <p:sp>
        <p:nvSpPr>
          <p:cNvPr id="13" name="TextBox 12"/>
          <p:cNvSpPr txBox="1"/>
          <p:nvPr/>
        </p:nvSpPr>
        <p:spPr>
          <a:xfrm>
            <a:off x="-1622665" y="9364369"/>
            <a:ext cx="586547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000" b="1" dirty="0" smtClean="0">
                <a:solidFill>
                  <a:srgbClr val="000000"/>
                </a:solidFill>
              </a:rPr>
              <a:t>Tues August 04, 2015</a:t>
            </a:r>
            <a:endParaRPr kumimoji="0" lang="en-US" sz="2000" b="1" i="0" u="none" strike="noStrike" cap="none" spc="0" normalizeH="0" baseline="0" dirty="0">
              <a:ln>
                <a:noFill/>
              </a:ln>
              <a:solidFill>
                <a:srgbClr val="000000"/>
              </a:solidFill>
              <a:effectLst/>
              <a:uFillTx/>
              <a:sym typeface="Helvetica Light"/>
            </a:endParaRPr>
          </a:p>
        </p:txBody>
      </p:sp>
    </p:spTree>
    <p:extLst>
      <p:ext uri="{BB962C8B-B14F-4D97-AF65-F5344CB8AC3E}">
        <p14:creationId xmlns:p14="http://schemas.microsoft.com/office/powerpoint/2010/main" val="374941781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5071</TotalTime>
  <Words>1050</Words>
  <Application>Microsoft Macintosh PowerPoint</Application>
  <PresentationFormat>Custom</PresentationFormat>
  <Paragraphs>204</Paragraphs>
  <Slides>29</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Default</vt:lpstr>
      <vt:lpstr>Document</vt:lpstr>
      <vt:lpstr>Aerogel Beam Line Cherenkov Detector for the LArIAT Experiment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Weekly group Meeting</dc:title>
  <cp:lastModifiedBy>Brandon</cp:lastModifiedBy>
  <cp:revision>114</cp:revision>
  <dcterms:modified xsi:type="dcterms:W3CDTF">2015-08-04T03:18:52Z</dcterms:modified>
</cp:coreProperties>
</file>