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7" r:id="rId2"/>
    <p:sldId id="268" r:id="rId3"/>
    <p:sldId id="269" r:id="rId4"/>
    <p:sldId id="270" r:id="rId5"/>
    <p:sldId id="272" r:id="rId6"/>
    <p:sldId id="271" r:id="rId7"/>
    <p:sldId id="265" r:id="rId8"/>
    <p:sldId id="257" r:id="rId9"/>
    <p:sldId id="258" r:id="rId10"/>
    <p:sldId id="263" r:id="rId11"/>
    <p:sldId id="278" r:id="rId12"/>
    <p:sldId id="259" r:id="rId13"/>
    <p:sldId id="277" r:id="rId14"/>
    <p:sldId id="275" r:id="rId15"/>
    <p:sldId id="276" r:id="rId16"/>
    <p:sldId id="279" r:id="rId17"/>
    <p:sldId id="273" r:id="rId18"/>
    <p:sldId id="274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6" autoAdjust="0"/>
    <p:restoredTop sz="99699" autoAdjust="0"/>
  </p:normalViewPr>
  <p:slideViewPr>
    <p:cSldViewPr snapToGrid="0" snapToObjects="1">
      <p:cViewPr varScale="1">
        <p:scale>
          <a:sx n="125" d="100"/>
          <a:sy n="125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1718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48794" y="6557167"/>
            <a:ext cx="555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                      Alan Bross | MAP Collaboration Meeting</a:t>
            </a:r>
            <a:r>
              <a:rPr lang="en-US" altLang="ja-JP" sz="1200" baseline="0" dirty="0" smtClean="0"/>
              <a:t>, Fermilab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8571"/>
            <a:ext cx="2057400" cy="50375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8571"/>
            <a:ext cx="6019800" cy="503759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altLang="ja-JP" smtClean="0"/>
              <a:t>May 22, 2015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48794" y="6557167"/>
            <a:ext cx="555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                        Alan Bross | MAP Collaboration Meeting</a:t>
            </a:r>
            <a:r>
              <a:rPr lang="en-US" altLang="ja-JP" sz="1200" baseline="0" dirty="0" smtClean="0"/>
              <a:t>, Fermilab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22, 2015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48794" y="6557167"/>
            <a:ext cx="555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           Alan Bross | DOE Review of MAP (FNAL, February 19-20, 2014)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9"/>
            <a:ext cx="3117850" cy="980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040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43173"/>
            <a:ext cx="5379074" cy="34844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28" y="-3192"/>
            <a:ext cx="8256056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72566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May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6024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nuSTORM Status</a:t>
            </a:r>
            <a:endParaRPr kumimoji="1" lang="ja-JP" alt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Project and Science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00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Sterile neutrinos?</a:t>
            </a:r>
            <a:endParaRPr kumimoji="1" lang="ja-JP" altLang="en-US" dirty="0"/>
          </a:p>
        </p:txBody>
      </p:sp>
      <p:pic>
        <p:nvPicPr>
          <p:cNvPr id="5" name="Content Placeholder 4" descr="Steri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8" r="-8658"/>
          <a:stretch>
            <a:fillRect/>
          </a:stretch>
        </p:blipFill>
        <p:spPr>
          <a:xfrm>
            <a:off x="712969" y="1024641"/>
            <a:ext cx="7245486" cy="4515986"/>
          </a:xfrm>
        </p:spPr>
      </p:pic>
      <p:sp>
        <p:nvSpPr>
          <p:cNvPr id="6" name="TextBox 5"/>
          <p:cNvSpPr txBox="1"/>
          <p:nvPr/>
        </p:nvSpPr>
        <p:spPr>
          <a:xfrm>
            <a:off x="0" y="5463559"/>
            <a:ext cx="91439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“Old-school detector: Magnetized iron-Scintillator</a:t>
            </a:r>
          </a:p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21</a:t>
            </a:r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st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Century detector: Magnetized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LAr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– X10 increase in efficiency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 rates</a:t>
            </a:r>
            <a:endParaRPr kumimoji="1" lang="ja-JP" altLang="en-US" dirty="0"/>
          </a:p>
        </p:txBody>
      </p:sp>
      <p:pic>
        <p:nvPicPr>
          <p:cNvPr id="5" name="Content Placeholder 4" descr="Rat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38" b="-55338"/>
          <a:stretch>
            <a:fillRect/>
          </a:stretch>
        </p:blipFill>
        <p:spPr>
          <a:xfrm>
            <a:off x="0" y="797504"/>
            <a:ext cx="8915813" cy="5557072"/>
          </a:xfrm>
        </p:spPr>
      </p:pic>
      <p:sp>
        <p:nvSpPr>
          <p:cNvPr id="6" name="TextBox 5"/>
          <p:cNvSpPr txBox="1"/>
          <p:nvPr/>
        </p:nvSpPr>
        <p:spPr>
          <a:xfrm>
            <a:off x="2712720" y="5049520"/>
            <a:ext cx="397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Normalized to 10</a:t>
            </a:r>
            <a:r>
              <a:rPr kumimoji="1" lang="en-US" altLang="ja-JP" baseline="30000" dirty="0" smtClean="0">
                <a:solidFill>
                  <a:srgbClr val="0000FF"/>
                </a:solidFill>
              </a:rPr>
              <a:t>21</a:t>
            </a:r>
            <a:r>
              <a:rPr kumimoji="1" lang="en-US" altLang="ja-JP" dirty="0" smtClean="0">
                <a:solidFill>
                  <a:srgbClr val="0000FF"/>
                </a:solidFill>
              </a:rPr>
              <a:t> POT  @ 120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GeV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25" y="1507329"/>
            <a:ext cx="227019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Note: </a:t>
            </a:r>
            <a:r>
              <a:rPr kumimoji="1" lang="en-US" altLang="ja-JP" dirty="0" smtClean="0"/>
              <a:t>~5M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baseline="-25000" dirty="0" smtClean="0"/>
              <a:t>e</a:t>
            </a:r>
            <a:r>
              <a:rPr kumimoji="1" lang="en-US" altLang="ja-JP" dirty="0" smtClean="0"/>
              <a:t> events</a:t>
            </a:r>
            <a:endParaRPr kumimoji="1" lang="ja-JP" alt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3123" y="1876661"/>
            <a:ext cx="186112" cy="516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4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nuSTORM and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kumimoji="1" lang="en-US" altLang="ja-JP" baseline="-25000" dirty="0" err="1" smtClean="0"/>
              <a:t>cp</a:t>
            </a:r>
            <a:r>
              <a:rPr kumimoji="1" lang="en-US" altLang="ja-JP" dirty="0" smtClean="0"/>
              <a:t> coverage </a:t>
            </a:r>
            <a:r>
              <a:rPr lang="en-US" altLang="ja-JP" dirty="0" smtClean="0"/>
              <a:t>@ DUNE</a:t>
            </a:r>
            <a:endParaRPr kumimoji="1" lang="ja-JP" altLang="en-US" dirty="0"/>
          </a:p>
        </p:txBody>
      </p:sp>
      <p:pic>
        <p:nvPicPr>
          <p:cNvPr id="4" name="Picture 3" descr="CPVSigFrac_lbne_px_SBGErrs_75perc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25" y="1156367"/>
            <a:ext cx="5051675" cy="50516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9054" y="1323474"/>
            <a:ext cx="4452946" cy="5066631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75% </a:t>
            </a:r>
            <a:r>
              <a:rPr lang="en-US" altLang="ja-JP" dirty="0"/>
              <a:t>coverage </a:t>
            </a:r>
            <a:r>
              <a:rPr lang="en-US" altLang="ja-JP" dirty="0" smtClean="0"/>
              <a:t>of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baseline="-25000" dirty="0" err="1" smtClean="0"/>
              <a:t>cp</a:t>
            </a:r>
            <a:r>
              <a:rPr lang="en-US" altLang="ja-JP" dirty="0" smtClean="0"/>
              <a:t> in a LBL 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oscillation experiment (P5 requirement) in </a:t>
            </a:r>
            <a:r>
              <a:rPr lang="en-US" altLang="ja-JP" dirty="0"/>
              <a:t>a reasonable exposure </a:t>
            </a:r>
            <a:r>
              <a:rPr lang="en-US" altLang="ja-JP" dirty="0" smtClean="0"/>
              <a:t>time</a:t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i="1" dirty="0">
                <a:solidFill>
                  <a:srgbClr val="FF0000"/>
                </a:solidFill>
              </a:rPr>
              <a:t>S</a:t>
            </a:r>
            <a:r>
              <a:rPr lang="en-US" altLang="ja-JP" i="1" dirty="0" smtClean="0">
                <a:solidFill>
                  <a:srgbClr val="FF0000"/>
                </a:solidFill>
              </a:rPr>
              <a:t>ystematic uncertainties </a:t>
            </a:r>
            <a:r>
              <a:rPr lang="en-US" altLang="ja-JP" i="1" dirty="0">
                <a:solidFill>
                  <a:srgbClr val="FF0000"/>
                </a:solidFill>
              </a:rPr>
              <a:t>at the </a:t>
            </a:r>
            <a:r>
              <a:rPr lang="en-US" altLang="ja-JP" i="1" dirty="0" smtClean="0">
                <a:solidFill>
                  <a:srgbClr val="FF0000"/>
                </a:solidFill>
              </a:rPr>
              <a:t>1% </a:t>
            </a:r>
            <a:r>
              <a:rPr lang="en-US" altLang="ja-JP" i="1" dirty="0">
                <a:solidFill>
                  <a:srgbClr val="FF0000"/>
                </a:solidFill>
              </a:rPr>
              <a:t>level are </a:t>
            </a:r>
            <a:r>
              <a:rPr lang="en-US" altLang="ja-JP" i="1" dirty="0" smtClean="0">
                <a:solidFill>
                  <a:srgbClr val="FF0000"/>
                </a:solidFill>
              </a:rPr>
              <a:t>required.  </a:t>
            </a:r>
          </a:p>
          <a:p>
            <a:endParaRPr lang="en-US" altLang="ja-JP" dirty="0" smtClean="0"/>
          </a:p>
          <a:p>
            <a:r>
              <a:rPr lang="en-US" altLang="ja-JP" dirty="0"/>
              <a:t>D</a:t>
            </a:r>
            <a:r>
              <a:rPr lang="en-US" altLang="ja-JP" dirty="0" smtClean="0"/>
              <a:t>egradation </a:t>
            </a:r>
            <a:r>
              <a:rPr lang="en-US" altLang="ja-JP" dirty="0"/>
              <a:t>of </a:t>
            </a:r>
            <a:r>
              <a:rPr lang="en-US" altLang="ja-JP" dirty="0" smtClean="0"/>
              <a:t>systematic uncertainties to the </a:t>
            </a:r>
            <a:r>
              <a:rPr lang="en-US" altLang="ja-JP" dirty="0"/>
              <a:t>~</a:t>
            </a:r>
            <a:r>
              <a:rPr lang="en-US" altLang="ja-JP" dirty="0" smtClean="0"/>
              <a:t>5% </a:t>
            </a:r>
            <a:r>
              <a:rPr lang="en-US" altLang="ja-JP" dirty="0"/>
              <a:t>level 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i="1" dirty="0" smtClean="0">
                <a:solidFill>
                  <a:srgbClr val="FF0000"/>
                </a:solidFill>
              </a:rPr>
              <a:t>exposure </a:t>
            </a:r>
            <a:r>
              <a:rPr lang="en-US" altLang="ja-JP" i="1" dirty="0">
                <a:solidFill>
                  <a:srgbClr val="FF0000"/>
                </a:solidFill>
              </a:rPr>
              <a:t>increase of </a:t>
            </a:r>
            <a:r>
              <a:rPr lang="en-US" altLang="ja-JP" i="1" dirty="0" smtClean="0">
                <a:solidFill>
                  <a:srgbClr val="FF0000"/>
                </a:solidFill>
              </a:rPr>
              <a:t>200</a:t>
            </a:r>
            <a:r>
              <a:rPr lang="en-US" altLang="ja-JP" i="1" dirty="0">
                <a:solidFill>
                  <a:srgbClr val="FF0000"/>
                </a:solidFill>
              </a:rPr>
              <a:t>-</a:t>
            </a:r>
            <a:r>
              <a:rPr lang="en-US" altLang="ja-JP" i="1" dirty="0" smtClean="0">
                <a:solidFill>
                  <a:srgbClr val="FF0000"/>
                </a:solidFill>
              </a:rPr>
              <a:t>300% (very non</a:t>
            </a:r>
            <a:r>
              <a:rPr lang="en-US" altLang="ja-JP" i="1" dirty="0">
                <a:solidFill>
                  <a:srgbClr val="FF0000"/>
                </a:solidFill>
              </a:rPr>
              <a:t>-</a:t>
            </a:r>
            <a:r>
              <a:rPr lang="en-US" altLang="ja-JP" i="1" dirty="0" smtClean="0">
                <a:solidFill>
                  <a:srgbClr val="FF0000"/>
                </a:solidFill>
              </a:rPr>
              <a:t>linear).</a:t>
            </a:r>
          </a:p>
          <a:p>
            <a:endParaRPr lang="en-US" altLang="ja-JP" dirty="0" smtClean="0"/>
          </a:p>
          <a:p>
            <a:r>
              <a:rPr lang="en-US" altLang="ja-JP" i="1" u="sng" dirty="0" smtClean="0"/>
              <a:t>We have yet to achieve 2% uncertainty in accelerator-based </a:t>
            </a:r>
            <a:r>
              <a:rPr lang="en-US" altLang="ja-JP" i="1" u="sng" dirty="0" smtClean="0">
                <a:latin typeface="Symbol" charset="2"/>
                <a:cs typeface="Symbol" charset="2"/>
              </a:rPr>
              <a:t>n</a:t>
            </a:r>
            <a:r>
              <a:rPr lang="en-US" altLang="ja-JP" i="1" u="sng" dirty="0" smtClean="0"/>
              <a:t> experiments.</a:t>
            </a:r>
            <a:endParaRPr kumimoji="1" lang="ja-JP" altLang="en-US" i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dirty="0" smtClean="0"/>
              <a:t> production: Systematics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1544320"/>
            <a:ext cx="8915813" cy="5003296"/>
          </a:xfrm>
        </p:spPr>
        <p:txBody>
          <a:bodyPr/>
          <a:lstStyle/>
          <a:p>
            <a:r>
              <a:rPr kumimoji="1" lang="en-US" altLang="ja-JP" dirty="0" smtClean="0"/>
              <a:t>Targeting (proton beam) stability</a:t>
            </a:r>
          </a:p>
          <a:p>
            <a:r>
              <a:rPr kumimoji="1" lang="en-US" altLang="ja-JP" dirty="0" smtClean="0"/>
              <a:t>Target (properties) stability</a:t>
            </a:r>
          </a:p>
          <a:p>
            <a:r>
              <a:rPr kumimoji="1" lang="en-US" altLang="ja-JP" dirty="0" smtClean="0"/>
              <a:t>Horn pulse-to-pulse stability</a:t>
            </a:r>
          </a:p>
          <a:p>
            <a:r>
              <a:rPr kumimoji="1" lang="en-US" altLang="ja-JP" dirty="0" smtClean="0"/>
              <a:t>Particle production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In nuSTORM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these are not an issue</a:t>
            </a:r>
          </a:p>
          <a:p>
            <a:pPr lvl="1"/>
            <a:r>
              <a:rPr kumimoji="1" lang="en-US" altLang="ja-JP" dirty="0" smtClean="0"/>
              <a:t>If the beam-current transformers work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Cross section measurements -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baseline="-25000" dirty="0" smtClean="0">
                <a:latin typeface="Symbol" charset="2"/>
                <a:cs typeface="Symbol" charset="2"/>
              </a:rPr>
              <a:t>m</a:t>
            </a:r>
            <a:endParaRPr kumimoji="1" lang="ja-JP" alt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53772"/>
            <a:ext cx="40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kumimoji="1" lang="en-US" altLang="ja-JP" sz="2000" baseline="30000" dirty="0" smtClean="0">
                <a:solidFill>
                  <a:schemeClr val="bg1"/>
                </a:solidFill>
              </a:rPr>
              <a:t>-</a:t>
            </a:r>
            <a:endParaRPr kumimoji="1" lang="ja-JP" alt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94" y="1520762"/>
            <a:ext cx="900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 Figures show systematics of </a:t>
            </a:r>
            <a:r>
              <a:rPr lang="en-US" altLang="ja-JP" dirty="0" err="1">
                <a:solidFill>
                  <a:srgbClr val="0000FF"/>
                </a:solidFill>
              </a:rPr>
              <a:t>HIRESMnu</a:t>
            </a:r>
            <a:r>
              <a:rPr lang="en-US" altLang="ja-JP" dirty="0">
                <a:solidFill>
                  <a:srgbClr val="0000FF"/>
                </a:solidFill>
              </a:rPr>
              <a:t> + </a:t>
            </a:r>
            <a:r>
              <a:rPr lang="en-US" altLang="ja-JP" dirty="0" smtClean="0">
                <a:solidFill>
                  <a:srgbClr val="0000FF"/>
                </a:solidFill>
              </a:rPr>
              <a:t>nuSTORM Beam (1%) added </a:t>
            </a:r>
            <a:r>
              <a:rPr lang="en-US" altLang="ja-JP" dirty="0">
                <a:solidFill>
                  <a:srgbClr val="0000FF"/>
                </a:solidFill>
              </a:rPr>
              <a:t>in quadrature</a:t>
            </a:r>
            <a:endParaRPr kumimoji="1" lang="ja-JP" altLang="en-US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300" y="1219200"/>
            <a:ext cx="76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00FF"/>
                </a:solidFill>
              </a:rPr>
              <a:t>HIRESMnu</a:t>
            </a:r>
            <a:r>
              <a:rPr lang="en-US" altLang="ja-JP" dirty="0">
                <a:solidFill>
                  <a:srgbClr val="0000FF"/>
                </a:solidFill>
              </a:rPr>
              <a:t> straw-tube-based near detector same as proposed for </a:t>
            </a:r>
            <a:r>
              <a:rPr lang="en-US" altLang="ja-JP" dirty="0" smtClean="0">
                <a:solidFill>
                  <a:srgbClr val="0000FF"/>
                </a:solidFill>
              </a:rPr>
              <a:t>DUNE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3853772"/>
            <a:ext cx="41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kumimoji="1" lang="en-US" altLang="ja-JP" sz="2000" baseline="30000" dirty="0">
                <a:solidFill>
                  <a:schemeClr val="bg1"/>
                </a:solidFill>
              </a:rPr>
              <a:t>+</a:t>
            </a:r>
            <a:endParaRPr kumimoji="1" lang="ja-JP" altLang="en-US" sz="2000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6" descr="muon_neutri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4" y="1890094"/>
            <a:ext cx="7163126" cy="42821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Cross section measurements -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baseline="-25000" dirty="0" smtClean="0">
                <a:latin typeface="+mn-lt"/>
                <a:cs typeface="Symbol" charset="2"/>
              </a:rPr>
              <a:t>e</a:t>
            </a:r>
            <a:endParaRPr kumimoji="1" lang="ja-JP" altLang="en-US" dirty="0"/>
          </a:p>
        </p:txBody>
      </p:sp>
      <p:pic>
        <p:nvPicPr>
          <p:cNvPr id="6" name="Content Placeholder 5" descr="electron_neutrin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r="-184"/>
          <a:stretch>
            <a:fillRect/>
          </a:stretch>
        </p:blipFill>
        <p:spPr>
          <a:xfrm>
            <a:off x="1006718" y="1219200"/>
            <a:ext cx="7079476" cy="4220301"/>
          </a:xfrm>
        </p:spPr>
      </p:pic>
      <p:sp>
        <p:nvSpPr>
          <p:cNvPr id="7" name="TextBox 6"/>
          <p:cNvSpPr txBox="1"/>
          <p:nvPr/>
        </p:nvSpPr>
        <p:spPr>
          <a:xfrm>
            <a:off x="228600" y="3129295"/>
            <a:ext cx="421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kumimoji="1" lang="en-US" altLang="ja-JP" sz="2000" baseline="30000" dirty="0" smtClean="0">
                <a:solidFill>
                  <a:schemeClr val="bg1"/>
                </a:solidFill>
              </a:rPr>
              <a:t>-</a:t>
            </a:r>
            <a:endParaRPr kumimoji="1" lang="ja-JP" alt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3129295"/>
            <a:ext cx="43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kumimoji="1" lang="en-US" altLang="ja-JP" sz="2000" baseline="30000" dirty="0">
                <a:solidFill>
                  <a:schemeClr val="bg1"/>
                </a:solidFill>
              </a:rPr>
              <a:t>+</a:t>
            </a:r>
            <a:endParaRPr kumimoji="1" lang="ja-JP" alt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383" y="5439501"/>
            <a:ext cx="807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The search for CP in LBL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expts</a:t>
            </a:r>
            <a:r>
              <a:rPr kumimoji="1" lang="en-US" altLang="ja-JP" dirty="0" smtClean="0">
                <a:solidFill>
                  <a:srgbClr val="0000FF"/>
                </a:solidFill>
              </a:rPr>
              <a:t>. counts </a:t>
            </a:r>
            <a:r>
              <a:rPr kumimoji="1" lang="en-US" altLang="ja-JP" dirty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kumimoji="1" lang="en-US" altLang="ja-JP" baseline="-25000" dirty="0" smtClean="0">
                <a:solidFill>
                  <a:srgbClr val="0000FF"/>
                </a:solidFill>
              </a:rPr>
              <a:t>e</a:t>
            </a:r>
            <a:r>
              <a:rPr kumimoji="1" lang="en-US" altLang="ja-JP" dirty="0" smtClean="0">
                <a:solidFill>
                  <a:srgbClr val="0000FF"/>
                </a:solidFill>
              </a:rPr>
              <a:t> and anti-</a:t>
            </a:r>
            <a:r>
              <a:rPr kumimoji="1" lang="en-US" altLang="ja-JP" dirty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kumimoji="1" lang="en-US" altLang="ja-JP" baseline="-25000" dirty="0">
                <a:solidFill>
                  <a:srgbClr val="0000FF"/>
                </a:solidFill>
              </a:rPr>
              <a:t>e</a:t>
            </a:r>
            <a:r>
              <a:rPr kumimoji="1" lang="en-US" altLang="ja-JP" dirty="0">
                <a:solidFill>
                  <a:srgbClr val="0000FF"/>
                </a:solidFill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</a:rPr>
              <a:t>events (flux X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xsection</a:t>
            </a:r>
            <a:r>
              <a:rPr kumimoji="1" lang="en-US" altLang="ja-JP" dirty="0" smtClean="0">
                <a:solidFill>
                  <a:srgbClr val="0000FF"/>
                </a:solidFill>
              </a:rPr>
              <a:t>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041" y="5816306"/>
            <a:ext cx="64874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Time does not stand still, however!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0320" y="1097280"/>
            <a:ext cx="433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00FF"/>
                </a:solidFill>
              </a:rPr>
              <a:t>Unique feature of nuSTORM?</a:t>
            </a:r>
            <a:endParaRPr kumimoji="1" lang="ja-JP" altLang="en-US" sz="2400" i="1" dirty="0">
              <a:solidFill>
                <a:srgbClr val="0000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8" y="6968"/>
            <a:ext cx="8256056" cy="987967"/>
          </a:xfrm>
        </p:spPr>
        <p:txBody>
          <a:bodyPr/>
          <a:lstStyle/>
          <a:p>
            <a:r>
              <a:rPr kumimoji="1" lang="en-US" altLang="ja-JP" dirty="0" smtClean="0"/>
              <a:t>Recent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 n</a:t>
            </a:r>
            <a:r>
              <a:rPr kumimoji="1" lang="en-US" altLang="ja-JP" baseline="-25000" dirty="0" smtClean="0">
                <a:latin typeface="+mn-lt"/>
                <a:cs typeface="Symbol" charset="2"/>
              </a:rPr>
              <a:t>e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pic>
        <p:nvPicPr>
          <p:cNvPr id="5" name="Content Placeholder 4" descr="T2K_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94" b="-35094"/>
          <a:stretch>
            <a:fillRect/>
          </a:stretch>
        </p:blipFill>
        <p:spPr>
          <a:xfrm>
            <a:off x="200333" y="160846"/>
            <a:ext cx="6921827" cy="4314255"/>
          </a:xfrm>
        </p:spPr>
      </p:pic>
      <p:sp>
        <p:nvSpPr>
          <p:cNvPr id="6" name="TextBox 5"/>
          <p:cNvSpPr txBox="1"/>
          <p:nvPr/>
        </p:nvSpPr>
        <p:spPr>
          <a:xfrm>
            <a:off x="7040880" y="1981200"/>
            <a:ext cx="199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T2K</a:t>
            </a:r>
          </a:p>
          <a:p>
            <a:pPr algn="ctr"/>
            <a:r>
              <a:rPr kumimoji="1" lang="en-US" altLang="ja-JP" dirty="0"/>
              <a:t>arXiv:1504.08271</a:t>
            </a:r>
            <a:endParaRPr kumimoji="1" lang="ja-JP" altLang="en-US" dirty="0"/>
          </a:p>
        </p:txBody>
      </p:sp>
      <p:pic>
        <p:nvPicPr>
          <p:cNvPr id="7" name="Picture 6" descr="Minerv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497385"/>
            <a:ext cx="3665705" cy="3037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4456" y="4560290"/>
            <a:ext cx="199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Miner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n</a:t>
            </a:r>
            <a:r>
              <a:rPr kumimoji="1" lang="en-US" altLang="ja-JP" dirty="0" err="1" smtClean="0"/>
              <a:t>a</a:t>
            </a:r>
            <a:endParaRPr kumimoji="1" lang="en-US" altLang="ja-JP" dirty="0" smtClean="0"/>
          </a:p>
          <a:p>
            <a:pPr algn="ctr"/>
            <a:r>
              <a:rPr kumimoji="1" lang="en-US" altLang="ja-JP" dirty="0"/>
              <a:t>arXiv:1501.05214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081" y="1483360"/>
            <a:ext cx="5096009" cy="39961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228" y="-3192"/>
            <a:ext cx="8256056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>
                <a:solidFill>
                  <a:schemeClr val="bg1"/>
                </a:solidFill>
              </a:rPr>
              <a:t>Costing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nuSTORM</a:t>
            </a:r>
            <a:r>
              <a:rPr lang="en-US" dirty="0" smtClean="0"/>
              <a:t>: Total Project Cost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618480"/>
            <a:ext cx="268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Total contingency – 45%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33" y="1986280"/>
            <a:ext cx="7639651" cy="3276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Cheaper/leaner?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What is the benchmark?</a:t>
            </a:r>
          </a:p>
          <a:p>
            <a:pPr lvl="1"/>
            <a:r>
              <a:rPr kumimoji="1" lang="en-US" altLang="ja-JP" dirty="0" smtClean="0"/>
              <a:t>10X as many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baseline="-25000" dirty="0" smtClean="0"/>
              <a:t>e</a:t>
            </a:r>
            <a:r>
              <a:rPr kumimoji="1" lang="en-US" altLang="ja-JP" dirty="0" smtClean="0"/>
              <a:t> events as will be collected in the next 10 years.</a:t>
            </a:r>
          </a:p>
          <a:p>
            <a:pPr lvl="1"/>
            <a:r>
              <a:rPr kumimoji="1" lang="en-US" altLang="ja-JP" dirty="0" smtClean="0"/>
              <a:t>100K</a:t>
            </a:r>
          </a:p>
          <a:p>
            <a:r>
              <a:rPr kumimoji="1" lang="en-US" altLang="ja-JP" dirty="0" smtClean="0"/>
              <a:t>Baseline nuSTORM</a:t>
            </a:r>
          </a:p>
          <a:p>
            <a:pPr lvl="1"/>
            <a:r>
              <a:rPr kumimoji="1" lang="en-US" altLang="ja-JP" dirty="0"/>
              <a:t>5</a:t>
            </a:r>
            <a:r>
              <a:rPr kumimoji="1" lang="en-US" altLang="ja-JP" dirty="0" smtClean="0"/>
              <a:t>M </a:t>
            </a:r>
            <a:r>
              <a:rPr kumimoji="1" lang="en-US" altLang="ja-JP" dirty="0" smtClean="0"/>
              <a:t>for 10</a:t>
            </a:r>
            <a:r>
              <a:rPr kumimoji="1" lang="en-US" altLang="ja-JP" baseline="30000" dirty="0" smtClean="0"/>
              <a:t>21</a:t>
            </a:r>
            <a:r>
              <a:rPr kumimoji="1" lang="en-US" altLang="ja-JP" dirty="0" smtClean="0"/>
              <a:t> POT</a:t>
            </a:r>
          </a:p>
          <a:p>
            <a:r>
              <a:rPr kumimoji="1" lang="en-US" altLang="ja-JP" dirty="0" smtClean="0"/>
              <a:t>nuSTORM Lite</a:t>
            </a:r>
          </a:p>
          <a:p>
            <a:pPr lvl="1"/>
            <a:r>
              <a:rPr kumimoji="1" lang="en-US" altLang="ja-JP" dirty="0" smtClean="0"/>
              <a:t>100K</a:t>
            </a:r>
            <a:r>
              <a:rPr kumimoji="1" lang="en-US" altLang="ja-JP" dirty="0" smtClean="0"/>
              <a:t>/5M </a:t>
            </a:r>
            <a:r>
              <a:rPr kumimoji="1" lang="en-US" altLang="ja-JP" dirty="0" smtClean="0"/>
              <a:t>= ~2%</a:t>
            </a:r>
          </a:p>
          <a:p>
            <a:r>
              <a:rPr kumimoji="1" lang="en-US" altLang="ja-JP" dirty="0" smtClean="0"/>
              <a:t>Start at 2%</a:t>
            </a:r>
          </a:p>
          <a:p>
            <a:pPr lvl="1"/>
            <a:r>
              <a:rPr kumimoji="1" lang="en-US" altLang="ja-JP" dirty="0" smtClean="0"/>
              <a:t>But allow for upgrades</a:t>
            </a:r>
          </a:p>
          <a:p>
            <a:r>
              <a:rPr kumimoji="1" lang="en-US" altLang="ja-JP" dirty="0" err="1" smtClean="0"/>
              <a:t>OOOOkaaayy</a:t>
            </a:r>
            <a:r>
              <a:rPr kumimoji="1" lang="en-US" altLang="ja-JP" dirty="0" smtClean="0"/>
              <a:t>…..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798" y="2717038"/>
            <a:ext cx="7772400" cy="2089895"/>
          </a:xfrm>
        </p:spPr>
        <p:txBody>
          <a:bodyPr/>
          <a:lstStyle/>
          <a:p>
            <a:r>
              <a:rPr kumimoji="1" lang="en-US" altLang="ja-JP" dirty="0" smtClean="0"/>
              <a:t>PROJECT UPDATE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32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nuSTORM Lite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Reduce magnet aperture X3 (X10)			</a:t>
            </a:r>
            <a:r>
              <a:rPr kumimoji="1" lang="en-US" altLang="ja-JP" dirty="0" smtClean="0">
                <a:solidFill>
                  <a:srgbClr val="008000"/>
                </a:solidFill>
              </a:rPr>
              <a:t>	50</a:t>
            </a:r>
          </a:p>
          <a:p>
            <a:r>
              <a:rPr kumimoji="1" lang="en-US" altLang="ja-JP" dirty="0" smtClean="0"/>
              <a:t>Reduce straight/circumference X2 (X2)!		</a:t>
            </a:r>
            <a:r>
              <a:rPr kumimoji="1" lang="en-US" altLang="ja-JP" dirty="0" smtClean="0">
                <a:solidFill>
                  <a:srgbClr val="008000"/>
                </a:solidFill>
              </a:rPr>
              <a:t>20</a:t>
            </a:r>
          </a:p>
          <a:p>
            <a:pPr lvl="1"/>
            <a:r>
              <a:rPr kumimoji="1" lang="en-US" altLang="ja-JP" b="1" dirty="0" smtClean="0">
                <a:solidFill>
                  <a:srgbClr val="FF0000"/>
                </a:solidFill>
              </a:rPr>
              <a:t>This is not recoverable!</a:t>
            </a:r>
          </a:p>
          <a:p>
            <a:r>
              <a:rPr kumimoji="1" lang="en-US" altLang="ja-JP" dirty="0" smtClean="0"/>
              <a:t>Reduce power on target (X2.5) (2.5)			</a:t>
            </a:r>
            <a:r>
              <a:rPr kumimoji="1" lang="en-US" altLang="ja-JP" dirty="0" smtClean="0">
                <a:solidFill>
                  <a:srgbClr val="008000"/>
                </a:solidFill>
              </a:rPr>
              <a:t>20</a:t>
            </a:r>
          </a:p>
          <a:p>
            <a:r>
              <a:rPr kumimoji="1" lang="en-US" altLang="ja-JP" dirty="0" smtClean="0"/>
              <a:t>Capture and transport									</a:t>
            </a:r>
            <a:r>
              <a:rPr kumimoji="1" lang="en-US" altLang="ja-JP" dirty="0" smtClean="0">
                <a:solidFill>
                  <a:srgbClr val="008000"/>
                </a:solidFill>
              </a:rPr>
              <a:t>10</a:t>
            </a:r>
          </a:p>
          <a:p>
            <a:r>
              <a:rPr kumimoji="1" lang="en-US" altLang="ja-JP" dirty="0" smtClean="0"/>
              <a:t>No Far Detector										</a:t>
            </a:r>
            <a:r>
              <a:rPr kumimoji="1" lang="en-US" altLang="ja-JP" dirty="0" smtClean="0">
                <a:solidFill>
                  <a:srgbClr val="008000"/>
                </a:solidFill>
              </a:rPr>
              <a:t>	25</a:t>
            </a:r>
          </a:p>
          <a:p>
            <a:r>
              <a:rPr kumimoji="1" lang="en-US" altLang="ja-JP" dirty="0" smtClean="0"/>
              <a:t>Make near detector hall ¼  size					</a:t>
            </a:r>
            <a:r>
              <a:rPr kumimoji="1" lang="en-US" altLang="ja-JP" dirty="0" smtClean="0">
                <a:solidFill>
                  <a:srgbClr val="008000"/>
                </a:solidFill>
              </a:rPr>
              <a:t>15</a:t>
            </a:r>
          </a:p>
          <a:p>
            <a:r>
              <a:rPr kumimoji="1" lang="en-US" altLang="ja-JP" dirty="0" smtClean="0"/>
              <a:t>Proton beam line (don’t know why)				</a:t>
            </a:r>
            <a:r>
              <a:rPr kumimoji="1" lang="en-US" altLang="ja-JP" dirty="0" smtClean="0">
                <a:solidFill>
                  <a:srgbClr val="008000"/>
                </a:solidFill>
              </a:rPr>
              <a:t>10</a:t>
            </a:r>
          </a:p>
          <a:p>
            <a:r>
              <a:rPr kumimoji="1" lang="en-US" altLang="ja-JP" dirty="0" smtClean="0"/>
              <a:t>Site work													</a:t>
            </a:r>
            <a:r>
              <a:rPr kumimoji="1" lang="en-US" altLang="ja-JP" dirty="0" smtClean="0">
                <a:solidFill>
                  <a:srgbClr val="008000"/>
                </a:solidFill>
              </a:rPr>
              <a:t>15</a:t>
            </a:r>
            <a:endParaRPr kumimoji="1" lang="en-US" altLang="ja-JP" dirty="0">
              <a:solidFill>
                <a:srgbClr val="008000"/>
              </a:solidFill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</a:rPr>
              <a:t>TOTAL SAVINGS									$165M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Schwinn version of nuSTORM				    $170M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 smtClean="0"/>
              <a:t>Nough</a:t>
            </a:r>
            <a:r>
              <a:rPr kumimoji="1" lang="en-US" altLang="ja-JP" i="1" dirty="0" smtClean="0"/>
              <a:t> Said</a:t>
            </a:r>
            <a:endParaRPr kumimoji="1" lang="ja-JP" altLang="en-US" i="1" dirty="0"/>
          </a:p>
        </p:txBody>
      </p:sp>
      <p:pic>
        <p:nvPicPr>
          <p:cNvPr id="5" name="Picture 4" descr="Awesome-Quotes-37651-statusmind.c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66800"/>
            <a:ext cx="4338320" cy="2653606"/>
          </a:xfrm>
          <a:prstGeom prst="rect">
            <a:avLst/>
          </a:prstGeom>
        </p:spPr>
      </p:pic>
      <p:pic>
        <p:nvPicPr>
          <p:cNvPr id="6" name="Picture 5" descr="23f1ff2caf1162502c5c39dc2cbb70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056640"/>
            <a:ext cx="2997200" cy="2781300"/>
          </a:xfrm>
          <a:prstGeom prst="rect">
            <a:avLst/>
          </a:prstGeom>
        </p:spPr>
      </p:pic>
      <p:pic>
        <p:nvPicPr>
          <p:cNvPr id="8" name="Picture 7" descr="1c0242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3932032"/>
            <a:ext cx="4325620" cy="254346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798" y="2387015"/>
            <a:ext cx="7772400" cy="2089895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Science Update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275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nuSTORM – </a:t>
            </a:r>
            <a:r>
              <a:rPr kumimoji="1" lang="en-US" altLang="ja-JP" i="1" dirty="0"/>
              <a:t>The right first </a:t>
            </a:r>
            <a:r>
              <a:rPr kumimoji="1" lang="en-US" altLang="ja-JP" i="1" dirty="0" smtClean="0"/>
              <a:t>Step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nuSTORM delivers on the Science: both HEP and Accelerator</a:t>
            </a:r>
          </a:p>
          <a:p>
            <a:pPr lvl="1"/>
            <a:r>
              <a:rPr kumimoji="1" lang="en-US" altLang="ja-JP" dirty="0" smtClean="0"/>
              <a:t>Provides benchmark setting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dirty="0" smtClean="0"/>
              <a:t> beams and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/>
              <a:t> beams for cooling R&amp;D</a:t>
            </a:r>
          </a:p>
          <a:p>
            <a:r>
              <a:rPr kumimoji="1" lang="en-US" altLang="ja-JP" dirty="0"/>
              <a:t>It has been more than 50 years since Simon van der Meer invented the magnetic horn in order to improve the performance of neutrino beam production. 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</a:t>
            </a:r>
            <a:r>
              <a:rPr kumimoji="1" lang="en-US" altLang="ja-JP" dirty="0"/>
              <a:t>nuSTORM facility provides a technically ready opportunity to finally move beyond this paradigm.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</a:t>
            </a:r>
            <a:endParaRPr kumimoji="1" lang="ja-JP" altLang="en-US" dirty="0"/>
          </a:p>
        </p:txBody>
      </p:sp>
      <p:pic>
        <p:nvPicPr>
          <p:cNvPr id="6" name="Content Placeholder 5" descr="nuSTORM_layou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66" b="-33866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nuSTORM produces the muon beam needed for the 6D cooling demo and ….</a:t>
            </a:r>
            <a:endParaRPr kumimoji="1" lang="ja-JP" altLang="en-US" dirty="0"/>
          </a:p>
        </p:txBody>
      </p:sp>
      <p:pic>
        <p:nvPicPr>
          <p:cNvPr id="5" name="Content Placeholder 4" descr="schemat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59" b="-33559"/>
          <a:stretch>
            <a:fillRect/>
          </a:stretch>
        </p:blipFill>
        <p:spPr>
          <a:xfrm>
            <a:off x="102762" y="327984"/>
            <a:ext cx="7708897" cy="4804822"/>
          </a:xfrm>
        </p:spPr>
      </p:pic>
      <p:pic>
        <p:nvPicPr>
          <p:cNvPr id="6" name="Picture 5" descr="LoEmu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7" y="3882751"/>
            <a:ext cx="5423420" cy="1999144"/>
          </a:xfrm>
          <a:prstGeom prst="rect">
            <a:avLst/>
          </a:prstGeom>
        </p:spPr>
      </p:pic>
      <p:pic>
        <p:nvPicPr>
          <p:cNvPr id="7" name="Picture 6" descr="LowEmu_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34" y="3882751"/>
            <a:ext cx="3426430" cy="1999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4183" y="5881895"/>
            <a:ext cx="22528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~10</a:t>
            </a:r>
            <a:r>
              <a:rPr kumimoji="1" lang="en-US" altLang="ja-JP" baseline="30000" dirty="0" smtClean="0">
                <a:solidFill>
                  <a:srgbClr val="0000FF"/>
                </a:solidFill>
              </a:rPr>
              <a:t>9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muons</a:t>
            </a:r>
            <a:r>
              <a:rPr kumimoji="1" lang="en-US" altLang="ja-JP" dirty="0" smtClean="0">
                <a:solidFill>
                  <a:srgbClr val="0000FF"/>
                </a:solidFill>
              </a:rPr>
              <a:t> per 3ns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478" y="1136519"/>
            <a:ext cx="122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Stored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/>
              <a:t>’s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80339" y="1130019"/>
            <a:ext cx="2818901" cy="83099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FF00"/>
                </a:solidFill>
              </a:rPr>
              <a:t>Have full simulation of facility</a:t>
            </a:r>
          </a:p>
          <a:p>
            <a:r>
              <a:rPr kumimoji="1" lang="en-US" altLang="ja-JP" sz="1600" dirty="0" smtClean="0">
                <a:solidFill>
                  <a:srgbClr val="FFFF00"/>
                </a:solidFill>
              </a:rPr>
              <a:t>FODO &amp; RFFAG</a:t>
            </a:r>
          </a:p>
          <a:p>
            <a:r>
              <a:rPr kumimoji="1" lang="en-US" altLang="ja-JP" sz="1600" dirty="0" smtClean="0">
                <a:solidFill>
                  <a:srgbClr val="FFFF00"/>
                </a:solidFill>
              </a:rPr>
              <a:t>Hybrid to come, maybe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84"/>
            <a:ext cx="8229600" cy="76252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+mn-lt"/>
                <a:cs typeface="Symbol" charset="2"/>
              </a:rPr>
              <a:t>nuSTORM</a:t>
            </a:r>
            <a:r>
              <a:rPr lang="en-US" altLang="ja-JP" dirty="0">
                <a:latin typeface="+mn-lt"/>
                <a:cs typeface="Symbol" charset="2"/>
              </a:rPr>
              <a:t> </a:t>
            </a:r>
            <a:r>
              <a:rPr lang="en-US" altLang="ja-JP" dirty="0" smtClean="0">
                <a:latin typeface="+mn-lt"/>
                <a:cs typeface="Symbol" charset="2"/>
              </a:rPr>
              <a:t>is the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>
                <a:latin typeface="+mn-lt"/>
                <a:cs typeface="Symbol" charset="2"/>
              </a:rPr>
              <a:t> beams it produces</a:t>
            </a:r>
            <a:br>
              <a:rPr lang="en-US" altLang="ja-JP" dirty="0" smtClean="0">
                <a:latin typeface="+mn-lt"/>
                <a:cs typeface="Symbol" charset="2"/>
              </a:rPr>
            </a:br>
            <a:r>
              <a:rPr lang="en-US" altLang="ja-JP" dirty="0" smtClean="0">
                <a:latin typeface="+mn-lt"/>
                <a:cs typeface="Symbol" charset="2"/>
              </a:rPr>
              <a:t>  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+</a:t>
            </a:r>
            <a:r>
              <a:rPr lang="en-US" altLang="ja-JP" dirty="0" smtClean="0">
                <a:latin typeface="Symbol" charset="2"/>
                <a:cs typeface="Symbol" charset="2"/>
              </a:rPr>
              <a:t> </a:t>
            </a:r>
            <a:r>
              <a:rPr lang="en-US" altLang="ja-JP" sz="31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ja-JP" dirty="0" smtClean="0">
                <a:latin typeface="Symbol" charset="2"/>
                <a:cs typeface="Symbol" charset="2"/>
              </a:rPr>
              <a:t>  m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+</a:t>
            </a:r>
            <a:r>
              <a:rPr lang="en-US" altLang="ja-JP" dirty="0" smtClean="0">
                <a:latin typeface="Symbol" charset="2"/>
                <a:cs typeface="Symbol" charset="2"/>
              </a:rPr>
              <a:t> + </a:t>
            </a:r>
            <a:r>
              <a:rPr lang="en-US" altLang="ja-JP" dirty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</a:t>
            </a:r>
            <a:endParaRPr kumimoji="1" lang="ja-JP" altLang="en-US" baseline="-25000" dirty="0">
              <a:latin typeface="Symbol" charset="2"/>
              <a:cs typeface="Symbol" charset="2"/>
            </a:endParaRPr>
          </a:p>
        </p:txBody>
      </p:sp>
      <p:pic>
        <p:nvPicPr>
          <p:cNvPr id="4" name="Content Placeholder 3" descr="nu_p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53" b="-18253"/>
          <a:stretch>
            <a:fillRect/>
          </a:stretch>
        </p:blipFill>
        <p:spPr>
          <a:xfrm>
            <a:off x="628818" y="827723"/>
            <a:ext cx="7668893" cy="421759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8818" y="4375794"/>
            <a:ext cx="8132261" cy="2181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beams from 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+</a:t>
            </a:r>
            <a:r>
              <a:rPr lang="en-US" altLang="ja-JP" dirty="0" smtClean="0"/>
              <a:t> decay at nuSTORM</a:t>
            </a:r>
          </a:p>
          <a:p>
            <a:pPr lvl="1"/>
            <a:r>
              <a:rPr lang="en-US" altLang="ja-JP" dirty="0" smtClean="0"/>
              <a:t>a: at 50 m from end of production straight</a:t>
            </a:r>
          </a:p>
          <a:p>
            <a:pPr lvl="1"/>
            <a:r>
              <a:rPr lang="en-US" altLang="ja-JP" dirty="0" smtClean="0"/>
              <a:t>b: at 2000 m </a:t>
            </a:r>
          </a:p>
          <a:p>
            <a:r>
              <a:rPr lang="en-US" altLang="ja-JP" dirty="0" smtClean="0"/>
              <a:t>Very flavor pure with flux known to better than 1%</a:t>
            </a:r>
          </a:p>
          <a:p>
            <a:pPr marL="457200" lvl="1" indent="0">
              <a:buNone/>
            </a:pPr>
            <a:endParaRPr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89" y="1232315"/>
            <a:ext cx="31327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50M+ </a:t>
            </a:r>
            <a:r>
              <a:rPr kumimoji="1" lang="en-US" altLang="ja-JP" dirty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kumimoji="1" lang="en-US" altLang="ja-JP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>
                <a:solidFill>
                  <a:srgbClr val="0000FF"/>
                </a:solidFill>
              </a:rPr>
              <a:t> CC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evts</a:t>
            </a:r>
            <a:r>
              <a:rPr kumimoji="1" lang="en-US" altLang="ja-JP" dirty="0" smtClean="0">
                <a:solidFill>
                  <a:srgbClr val="0000FF"/>
                </a:solidFill>
              </a:rPr>
              <a:t> at near site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Symbol" charset="2"/>
                <a:cs typeface="Symbol" charset="2"/>
              </a:rPr>
              <a:t>n </a:t>
            </a:r>
            <a:r>
              <a:rPr lang="en-US" altLang="ja-JP" dirty="0">
                <a:cs typeface="Symbol" charset="2"/>
              </a:rPr>
              <a:t>Beams at </a:t>
            </a:r>
            <a:r>
              <a:rPr lang="en-US" altLang="ja-JP" dirty="0" smtClean="0">
                <a:cs typeface="Symbol" charset="2"/>
              </a:rPr>
              <a:t>nuSTORM</a:t>
            </a:r>
            <a:br>
              <a:rPr lang="en-US" altLang="ja-JP" dirty="0" smtClean="0">
                <a:cs typeface="Symbol" charset="2"/>
              </a:rPr>
            </a:b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baseline="30000" dirty="0" smtClean="0">
                <a:cs typeface="Symbol" charset="2"/>
              </a:rPr>
              <a:t>+ </a:t>
            </a:r>
            <a:r>
              <a:rPr lang="en-US" altLang="ja-JP" sz="31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ja-JP" baseline="30000" dirty="0" smtClean="0">
                <a:cs typeface="Symbol" charset="2"/>
              </a:rPr>
              <a:t>  </a:t>
            </a:r>
            <a:r>
              <a:rPr lang="en-US" altLang="ja-JP" dirty="0" smtClean="0">
                <a:cs typeface="Symbol" charset="2"/>
              </a:rPr>
              <a:t>e</a:t>
            </a:r>
            <a:r>
              <a:rPr lang="en-US" altLang="ja-JP" baseline="30000" dirty="0" smtClean="0">
                <a:cs typeface="Symbol" charset="2"/>
              </a:rPr>
              <a:t>+</a:t>
            </a:r>
            <a:r>
              <a:rPr lang="en-US" altLang="ja-JP" dirty="0" smtClean="0">
                <a:cs typeface="Symbol" charset="2"/>
              </a:rPr>
              <a:t> +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 +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>
                <a:cs typeface="Symbol" charset="2"/>
              </a:rPr>
              <a:t>-bar</a:t>
            </a:r>
            <a:endParaRPr kumimoji="1" lang="ja-JP" altLang="en-US" dirty="0"/>
          </a:p>
        </p:txBody>
      </p:sp>
      <p:pic>
        <p:nvPicPr>
          <p:cNvPr id="4" name="Content Placeholder 3" descr="mu_nu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68" b="-18668"/>
          <a:stretch>
            <a:fillRect/>
          </a:stretch>
        </p:blipFill>
        <p:spPr>
          <a:xfrm>
            <a:off x="1092185" y="1085275"/>
            <a:ext cx="7385724" cy="406186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2526" y="4581259"/>
            <a:ext cx="8132261" cy="1789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beams from 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 decay at nuSTORM</a:t>
            </a:r>
          </a:p>
          <a:p>
            <a:pPr lvl="1"/>
            <a:r>
              <a:rPr lang="en-US" altLang="ja-JP" dirty="0" smtClean="0"/>
              <a:t>a: at 50 m from end of production straight</a:t>
            </a:r>
          </a:p>
          <a:p>
            <a:pPr lvl="1"/>
            <a:r>
              <a:rPr lang="en-US" altLang="ja-JP" dirty="0" smtClean="0"/>
              <a:t>b: at 2000 m 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bsolute flavor purity with flux known to better than 1%</a:t>
            </a:r>
          </a:p>
          <a:p>
            <a:pPr lvl="1"/>
            <a:r>
              <a:rPr lang="en-US" altLang="ja-JP" i="1" dirty="0">
                <a:solidFill>
                  <a:srgbClr val="0000FF"/>
                </a:solidFill>
              </a:rPr>
              <a:t>Approaching a few 0.1%</a:t>
            </a:r>
            <a:endParaRPr lang="ja-JP" altLang="en-US" i="1" dirty="0">
              <a:solidFill>
                <a:srgbClr val="0000FF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5562" y="1280887"/>
            <a:ext cx="260371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~</a:t>
            </a:r>
            <a:r>
              <a:rPr kumimoji="1" lang="en-US" altLang="ja-JP" dirty="0">
                <a:solidFill>
                  <a:srgbClr val="0000FF"/>
                </a:solidFill>
              </a:rPr>
              <a:t>5</a:t>
            </a:r>
            <a:r>
              <a:rPr kumimoji="1" lang="en-US" altLang="ja-JP" dirty="0" smtClean="0">
                <a:solidFill>
                  <a:srgbClr val="0000FF"/>
                </a:solidFill>
              </a:rPr>
              <a:t>M </a:t>
            </a:r>
            <a:r>
              <a:rPr kumimoji="1" lang="en-US" altLang="ja-JP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kumimoji="1" lang="en-US" altLang="ja-JP" baseline="-25000" dirty="0" smtClean="0">
                <a:solidFill>
                  <a:srgbClr val="0000FF"/>
                </a:solidFill>
              </a:rPr>
              <a:t>e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evts</a:t>
            </a:r>
            <a:r>
              <a:rPr kumimoji="1" lang="en-US" altLang="ja-JP" dirty="0" smtClean="0">
                <a:solidFill>
                  <a:srgbClr val="0000FF"/>
                </a:solidFill>
              </a:rPr>
              <a:t> at near site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 (100t detector)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2392" y="1280887"/>
            <a:ext cx="26864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Unmatched sensitivity to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sterile neutrinos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uPAC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MuPAC_Review_Template.potx</Template>
  <TotalTime>3479</TotalTime>
  <Words>492</Words>
  <Application>Microsoft Macintosh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MuPAC_Review_Template</vt:lpstr>
      <vt:lpstr>nuSTORM Status</vt:lpstr>
      <vt:lpstr>PROJECT UPDATE</vt:lpstr>
      <vt:lpstr>PowerPoint Presentation</vt:lpstr>
      <vt:lpstr>Science Update</vt:lpstr>
      <vt:lpstr>nuSTORM – The right first Step</vt:lpstr>
      <vt:lpstr>Overview</vt:lpstr>
      <vt:lpstr>nuSTORM produces the muon beam needed for the 6D cooling demo and ….</vt:lpstr>
      <vt:lpstr>nuSTORM is the n beams it produces   p+   m+ + nm</vt:lpstr>
      <vt:lpstr>n Beams at nuSTORM m+   e+ + ne + nm-bar</vt:lpstr>
      <vt:lpstr>Sterile neutrinos?</vt:lpstr>
      <vt:lpstr>Event rates</vt:lpstr>
      <vt:lpstr>nuSTORM and dcp coverage @ DUNE</vt:lpstr>
      <vt:lpstr>n production: Systematics</vt:lpstr>
      <vt:lpstr>Cross section measurements - nm</vt:lpstr>
      <vt:lpstr>Cross section measurements - ne</vt:lpstr>
      <vt:lpstr>Recent ne data</vt:lpstr>
      <vt:lpstr>PowerPoint Presentation</vt:lpstr>
      <vt:lpstr>nuSTORM: Total Project Cost</vt:lpstr>
      <vt:lpstr>Cheaper/leaner?</vt:lpstr>
      <vt:lpstr>nuSTORM Lite</vt:lpstr>
      <vt:lpstr>Nough Said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Alan Bross</cp:lastModifiedBy>
  <cp:revision>125</cp:revision>
  <dcterms:created xsi:type="dcterms:W3CDTF">2012-06-15T14:46:19Z</dcterms:created>
  <dcterms:modified xsi:type="dcterms:W3CDTF">2015-05-22T15:02:09Z</dcterms:modified>
</cp:coreProperties>
</file>